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5" r:id="rId2"/>
    <p:sldId id="260" r:id="rId3"/>
    <p:sldId id="264" r:id="rId4"/>
    <p:sldId id="261" r:id="rId5"/>
    <p:sldId id="265" r:id="rId6"/>
    <p:sldId id="259" r:id="rId7"/>
    <p:sldId id="268" r:id="rId8"/>
    <p:sldId id="270" r:id="rId9"/>
    <p:sldId id="281" r:id="rId10"/>
    <p:sldId id="271" r:id="rId11"/>
    <p:sldId id="269" r:id="rId12"/>
    <p:sldId id="272" r:id="rId13"/>
    <p:sldId id="273" r:id="rId14"/>
    <p:sldId id="276" r:id="rId15"/>
    <p:sldId id="282" r:id="rId16"/>
    <p:sldId id="286" r:id="rId17"/>
    <p:sldId id="287" r:id="rId18"/>
    <p:sldId id="277" r:id="rId19"/>
    <p:sldId id="284" r:id="rId20"/>
    <p:sldId id="278" r:id="rId21"/>
    <p:sldId id="279" r:id="rId22"/>
    <p:sldId id="258" r:id="rId23"/>
    <p:sldId id="257" r:id="rId24"/>
    <p:sldId id="262" r:id="rId25"/>
    <p:sldId id="267" r:id="rId26"/>
    <p:sldId id="263" r:id="rId27"/>
    <p:sldId id="274" r:id="rId28"/>
  </p:sldIdLst>
  <p:sldSz cx="12192000" cy="6858000"/>
  <p:notesSz cx="6858000" cy="9144000"/>
  <p:embeddedFontLst>
    <p:embeddedFont>
      <p:font typeface="Baskerville Old Face" panose="02020602080505020303" pitchFamily="18" charset="0"/>
      <p:regular r:id="rId29"/>
    </p:embeddedFont>
    <p:embeddedFont>
      <p:font typeface="georgia" panose="02040502050405020303"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86ACA8-98D4-4913-9C46-5B13C07D30E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286275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86ACA8-98D4-4913-9C46-5B13C07D30E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220655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86ACA8-98D4-4913-9C46-5B13C07D30E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394294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86ACA8-98D4-4913-9C46-5B13C07D30E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360694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86ACA8-98D4-4913-9C46-5B13C07D30ED}"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373385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86ACA8-98D4-4913-9C46-5B13C07D30ED}"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2947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86ACA8-98D4-4913-9C46-5B13C07D30ED}"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327697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86ACA8-98D4-4913-9C46-5B13C07D30ED}"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337900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6ACA8-98D4-4913-9C46-5B13C07D30ED}"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155135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6ACA8-98D4-4913-9C46-5B13C07D30ED}"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100246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6ACA8-98D4-4913-9C46-5B13C07D30ED}"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110331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6ACA8-98D4-4913-9C46-5B13C07D30ED}" type="datetimeFigureOut">
              <a:rPr lang="en-US" smtClean="0"/>
              <a:t>8/26/2025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1A2BE-1AE7-4A8E-9A71-2E2C3474FD05}" type="slidenum">
              <a:rPr lang="en-US" smtClean="0"/>
              <a:t>‹#›</a:t>
            </a:fld>
            <a:endParaRPr lang="en-US"/>
          </a:p>
        </p:txBody>
      </p:sp>
    </p:spTree>
    <p:extLst>
      <p:ext uri="{BB962C8B-B14F-4D97-AF65-F5344CB8AC3E}">
        <p14:creationId xmlns:p14="http://schemas.microsoft.com/office/powerpoint/2010/main" val="3082350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E3E38-2731-41A6-8B6F-060A4FA3F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0" name="TextBox 69"/>
          <p:cNvSpPr txBox="1"/>
          <p:nvPr/>
        </p:nvSpPr>
        <p:spPr>
          <a:xfrm>
            <a:off x="101851" y="843676"/>
            <a:ext cx="11988297" cy="2123658"/>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My People Are Not Ready</a:t>
            </a:r>
          </a:p>
          <a:p>
            <a:pPr algn="ctr"/>
            <a:r>
              <a:rPr lang="en-US" sz="6600" dirty="0">
                <a:solidFill>
                  <a:schemeClr val="bg1"/>
                </a:solidFill>
                <a:latin typeface="Baskerville Old Face" panose="02020602080505020303" pitchFamily="18" charset="0"/>
              </a:rPr>
              <a:t>Exodus 17:8-16 and Exodus18-19</a:t>
            </a:r>
          </a:p>
        </p:txBody>
      </p:sp>
      <p:sp>
        <p:nvSpPr>
          <p:cNvPr id="2" name="Rectangle 1"/>
          <p:cNvSpPr/>
          <p:nvPr/>
        </p:nvSpPr>
        <p:spPr>
          <a:xfrm>
            <a:off x="3401085" y="3210846"/>
            <a:ext cx="6096000" cy="1200329"/>
          </a:xfrm>
          <a:prstGeom prst="rect">
            <a:avLst/>
          </a:prstGeom>
        </p:spPr>
        <p:txBody>
          <a:bodyPr>
            <a:spAutoFit/>
          </a:bodyPr>
          <a:lstStyle/>
          <a:p>
            <a:r>
              <a:rPr lang="en-US" i="1" dirty="0">
                <a:solidFill>
                  <a:schemeClr val="bg1"/>
                </a:solidFill>
                <a:latin typeface="Calibri" panose="020F0502020204030204" pitchFamily="34" charset="0"/>
              </a:rPr>
              <a:t>Now this Moses plainly taught to the children of Israel in the wilderness, and sought diligently to sanctify his people that they might behold the face of God;</a:t>
            </a:r>
          </a:p>
          <a:p>
            <a:r>
              <a:rPr lang="en-US" i="1" dirty="0">
                <a:solidFill>
                  <a:schemeClr val="bg1"/>
                </a:solidFill>
                <a:latin typeface="Calibri" panose="020F0502020204030204" pitchFamily="34" charset="0"/>
              </a:rPr>
              <a:t>Doctrine and Covenants 84:23</a:t>
            </a:r>
            <a:endParaRPr lang="en-US" i="1" dirty="0">
              <a:solidFill>
                <a:schemeClr val="bg1"/>
              </a:solidFill>
            </a:endParaRPr>
          </a:p>
        </p:txBody>
      </p:sp>
      <p:grpSp>
        <p:nvGrpSpPr>
          <p:cNvPr id="25" name="Group 24"/>
          <p:cNvGrpSpPr/>
          <p:nvPr/>
        </p:nvGrpSpPr>
        <p:grpSpPr>
          <a:xfrm>
            <a:off x="1634930" y="2359308"/>
            <a:ext cx="1269478" cy="3790670"/>
            <a:chOff x="2042336" y="928860"/>
            <a:chExt cx="1269478" cy="3790670"/>
          </a:xfrm>
        </p:grpSpPr>
        <p:sp>
          <p:nvSpPr>
            <p:cNvPr id="26" name="Oval 28"/>
            <p:cNvSpPr/>
            <p:nvPr/>
          </p:nvSpPr>
          <p:spPr>
            <a:xfrm>
              <a:off x="2285999" y="4398781"/>
              <a:ext cx="381000" cy="320749"/>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9"/>
            <p:cNvSpPr/>
            <p:nvPr/>
          </p:nvSpPr>
          <p:spPr>
            <a:xfrm>
              <a:off x="2667000" y="4398781"/>
              <a:ext cx="381000" cy="320749"/>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8274513">
              <a:off x="2042336" y="1811975"/>
              <a:ext cx="662126" cy="1260386"/>
              <a:chOff x="2057400" y="2496897"/>
              <a:chExt cx="662126" cy="1260386"/>
            </a:xfrm>
          </p:grpSpPr>
          <p:sp>
            <p:nvSpPr>
              <p:cNvPr id="47" name="Oval 30"/>
              <p:cNvSpPr/>
              <p:nvPr/>
            </p:nvSpPr>
            <p:spPr>
              <a:xfrm>
                <a:off x="2057400" y="3436534"/>
                <a:ext cx="190500" cy="3207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31"/>
              <p:cNvSpPr/>
              <p:nvPr/>
            </p:nvSpPr>
            <p:spPr>
              <a:xfrm rot="1480658">
                <a:off x="2142986" y="2700183"/>
                <a:ext cx="495300" cy="962248"/>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2"/>
              <p:cNvSpPr/>
              <p:nvPr/>
            </p:nvSpPr>
            <p:spPr>
              <a:xfrm rot="1447265">
                <a:off x="2231512" y="2496897"/>
                <a:ext cx="488014" cy="105618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rapezoid 33"/>
            <p:cNvSpPr/>
            <p:nvPr/>
          </p:nvSpPr>
          <p:spPr>
            <a:xfrm>
              <a:off x="2209799" y="2754942"/>
              <a:ext cx="990600" cy="1804215"/>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4"/>
            <p:cNvSpPr/>
            <p:nvPr/>
          </p:nvSpPr>
          <p:spPr>
            <a:xfrm>
              <a:off x="2247898" y="2634661"/>
              <a:ext cx="914399" cy="124290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5"/>
            <p:cNvSpPr/>
            <p:nvPr/>
          </p:nvSpPr>
          <p:spPr>
            <a:xfrm rot="402310">
              <a:off x="2248907" y="2720087"/>
              <a:ext cx="381000" cy="1736501"/>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6"/>
            <p:cNvSpPr/>
            <p:nvPr/>
          </p:nvSpPr>
          <p:spPr>
            <a:xfrm>
              <a:off x="2324101" y="1792694"/>
              <a:ext cx="304800" cy="8018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7"/>
            <p:cNvSpPr/>
            <p:nvPr/>
          </p:nvSpPr>
          <p:spPr>
            <a:xfrm rot="21175570">
              <a:off x="2828327" y="1811768"/>
              <a:ext cx="342901" cy="82602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8"/>
            <p:cNvSpPr/>
            <p:nvPr/>
          </p:nvSpPr>
          <p:spPr>
            <a:xfrm>
              <a:off x="2438400" y="1752600"/>
              <a:ext cx="609600" cy="9622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9"/>
            <p:cNvSpPr/>
            <p:nvPr/>
          </p:nvSpPr>
          <p:spPr>
            <a:xfrm rot="21185207">
              <a:off x="2781301" y="2754942"/>
              <a:ext cx="381000" cy="1736501"/>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3"/>
            <p:cNvGrpSpPr/>
            <p:nvPr/>
          </p:nvGrpSpPr>
          <p:grpSpPr>
            <a:xfrm rot="577305">
              <a:off x="2753199" y="2697652"/>
              <a:ext cx="558615" cy="1078471"/>
              <a:chOff x="4750172" y="2903312"/>
              <a:chExt cx="1117228" cy="2049688"/>
            </a:xfrm>
          </p:grpSpPr>
          <p:sp>
            <p:nvSpPr>
              <p:cNvPr id="44" name="Oval 4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749421">
                <a:off x="4750172" y="2994280"/>
                <a:ext cx="959374"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6"/>
            <p:cNvSpPr/>
            <p:nvPr/>
          </p:nvSpPr>
          <p:spPr>
            <a:xfrm rot="21175570">
              <a:off x="2437516" y="2268306"/>
              <a:ext cx="573269" cy="67331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5225831">
              <a:off x="2669475" y="2365162"/>
              <a:ext cx="105511" cy="1956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rot="1591217">
              <a:off x="2055941" y="928860"/>
              <a:ext cx="68805" cy="2099533"/>
              <a:chOff x="609600" y="2183606"/>
              <a:chExt cx="152400" cy="1854994"/>
            </a:xfrm>
          </p:grpSpPr>
          <p:sp>
            <p:nvSpPr>
              <p:cNvPr id="42" name="Rounded Rectangle 41"/>
              <p:cNvSpPr/>
              <p:nvPr/>
            </p:nvSpPr>
            <p:spPr>
              <a:xfrm>
                <a:off x="609600" y="2235570"/>
                <a:ext cx="152400" cy="180303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09600" y="2183606"/>
                <a:ext cx="152400" cy="11725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rot="2910980">
              <a:off x="2162496" y="1761221"/>
              <a:ext cx="110475" cy="1424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78690">
              <a:off x="2064930" y="1717473"/>
              <a:ext cx="91979" cy="17456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831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17:12-13</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Not Able to Fully Function</a:t>
            </a:r>
          </a:p>
        </p:txBody>
      </p:sp>
      <p:sp>
        <p:nvSpPr>
          <p:cNvPr id="2" name="Rectangle 1"/>
          <p:cNvSpPr/>
          <p:nvPr/>
        </p:nvSpPr>
        <p:spPr>
          <a:xfrm>
            <a:off x="458893" y="1582340"/>
            <a:ext cx="6096000" cy="2031325"/>
          </a:xfrm>
          <a:prstGeom prst="rect">
            <a:avLst/>
          </a:prstGeom>
        </p:spPr>
        <p:txBody>
          <a:bodyPr>
            <a:spAutoFit/>
          </a:bodyPr>
          <a:lstStyle/>
          <a:p>
            <a:pPr fontAlgn="base"/>
            <a:r>
              <a:rPr lang="en-US" dirty="0">
                <a:solidFill>
                  <a:schemeClr val="bg1"/>
                </a:solidFill>
              </a:rPr>
              <a:t>“When the President is ill or not able to function fully in all of the duties of his office, his two Counselors together comprise a Quorum of the First Presidency. They carry on with the day-to-day work of the Presidency. …</a:t>
            </a:r>
          </a:p>
          <a:p>
            <a:pPr fontAlgn="base"/>
            <a:r>
              <a:rPr lang="en-US" dirty="0">
                <a:solidFill>
                  <a:schemeClr val="bg1"/>
                </a:solidFill>
              </a:rPr>
              <a:t>“… But any major questions of policy, procedures, programs, or doctrine are considered deliberately and prayerfully by the First Presidency and the Twelve together.” (7)</a:t>
            </a:r>
          </a:p>
        </p:txBody>
      </p:sp>
      <p:sp>
        <p:nvSpPr>
          <p:cNvPr id="3" name="Rectangle 2"/>
          <p:cNvSpPr/>
          <p:nvPr/>
        </p:nvSpPr>
        <p:spPr>
          <a:xfrm>
            <a:off x="5673505" y="4010407"/>
            <a:ext cx="6096000" cy="2585323"/>
          </a:xfrm>
          <a:prstGeom prst="rect">
            <a:avLst/>
          </a:prstGeom>
        </p:spPr>
        <p:txBody>
          <a:bodyPr>
            <a:spAutoFit/>
          </a:bodyPr>
          <a:lstStyle/>
          <a:p>
            <a:r>
              <a:rPr lang="en-US" dirty="0">
                <a:solidFill>
                  <a:schemeClr val="bg1"/>
                </a:solidFill>
                <a:latin typeface="Calibri" panose="020F0502020204030204" pitchFamily="34" charset="0"/>
              </a:rPr>
              <a:t> “Despite any health challenges that may come to us, despite any weakness in body or mind, we serve to the best of our ability. I assure you that the Church is in good hands. The system set up for the Council of the First Presidency and Quorum of the Twelve [Apostles] assures [us] that it will always be in good hands and that, come what may, there is no need to worry or to fear. Our Savior, Jesus Christ, whom we follow, whom we worship, and whom we serve, is ever at the helm.” (8)</a:t>
            </a:r>
            <a:endParaRPr lang="en-US" dirty="0">
              <a:solidFill>
                <a:schemeClr val="bg1"/>
              </a:solidFill>
            </a:endParaRPr>
          </a:p>
        </p:txBody>
      </p:sp>
      <p:pic>
        <p:nvPicPr>
          <p:cNvPr id="1026" name="Picture 2" descr="https://www.lds.org/bc/content/shared/content/images/magazines/new-era/2013/09/first-presidency-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489" y="3983000"/>
            <a:ext cx="3529723" cy="2406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ordonhinckley.com/files/2008/01/President-Gordon-B-Hinckley-morm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524" y="1107996"/>
            <a:ext cx="2215979" cy="276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8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17:15-16</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In Remembrance</a:t>
            </a:r>
          </a:p>
        </p:txBody>
      </p:sp>
      <p:sp>
        <p:nvSpPr>
          <p:cNvPr id="7" name="Rectangle 6"/>
          <p:cNvSpPr/>
          <p:nvPr/>
        </p:nvSpPr>
        <p:spPr>
          <a:xfrm>
            <a:off x="1629747" y="3347552"/>
            <a:ext cx="4433595" cy="1384995"/>
          </a:xfrm>
          <a:prstGeom prst="rect">
            <a:avLst/>
          </a:prstGeom>
        </p:spPr>
        <p:txBody>
          <a:bodyPr wrap="square">
            <a:spAutoFit/>
          </a:bodyPr>
          <a:lstStyle/>
          <a:p>
            <a:r>
              <a:rPr lang="en-US" sz="2800" i="1" dirty="0">
                <a:solidFill>
                  <a:srgbClr val="FFFF00"/>
                </a:solidFill>
                <a:latin typeface="Calibri" panose="020F0502020204030204" pitchFamily="34" charset="0"/>
              </a:rPr>
              <a:t>And Moses built an altar, and called the name of it Jehovah-</a:t>
            </a:r>
            <a:r>
              <a:rPr lang="en-US" sz="2800" i="1" dirty="0" err="1">
                <a:solidFill>
                  <a:srgbClr val="FFFF00"/>
                </a:solidFill>
                <a:latin typeface="Calibri" panose="020F0502020204030204" pitchFamily="34" charset="0"/>
              </a:rPr>
              <a:t>nissi</a:t>
            </a:r>
            <a:r>
              <a:rPr lang="en-US" sz="2800" i="1" dirty="0">
                <a:solidFill>
                  <a:srgbClr val="FFFF00"/>
                </a:solidFill>
                <a:latin typeface="Calibri" panose="020F0502020204030204" pitchFamily="34" charset="0"/>
              </a:rPr>
              <a:t>:</a:t>
            </a:r>
          </a:p>
        </p:txBody>
      </p:sp>
      <p:pic>
        <p:nvPicPr>
          <p:cNvPr id="7170" name="Picture 2" descr="https://s-media-cache-ak0.pinimg.com/236x/75/f7/ea/75f7eaa30bba13fa830a1b8548593c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269" y="2402422"/>
            <a:ext cx="3226710" cy="35411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25283" y="1080031"/>
            <a:ext cx="6733886" cy="646331"/>
          </a:xfrm>
          <a:prstGeom prst="rect">
            <a:avLst/>
          </a:prstGeom>
        </p:spPr>
        <p:txBody>
          <a:bodyPr wrap="square">
            <a:spAutoFit/>
          </a:bodyPr>
          <a:lstStyle/>
          <a:p>
            <a:r>
              <a:rPr lang="en-US" b="0" i="0" dirty="0">
                <a:solidFill>
                  <a:schemeClr val="bg1"/>
                </a:solidFill>
                <a:effectLst/>
                <a:latin typeface="Calibri" panose="020F0502020204030204" pitchFamily="34" charset="0"/>
              </a:rPr>
              <a:t>Moses built an altar in the place where Israel defeated the Amalekites as a memorial for what God had done for them.</a:t>
            </a:r>
            <a:endParaRPr lang="en-US" dirty="0">
              <a:solidFill>
                <a:schemeClr val="bg1"/>
              </a:solidFill>
            </a:endParaRPr>
          </a:p>
        </p:txBody>
      </p:sp>
    </p:spTree>
    <p:extLst>
      <p:ext uri="{BB962C8B-B14F-4D97-AF65-F5344CB8AC3E}">
        <p14:creationId xmlns:p14="http://schemas.microsoft.com/office/powerpoint/2010/main" val="7203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18:1-27</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Delegating Responsibilities</a:t>
            </a:r>
          </a:p>
        </p:txBody>
      </p:sp>
      <p:sp>
        <p:nvSpPr>
          <p:cNvPr id="3" name="Rectangle 2"/>
          <p:cNvSpPr/>
          <p:nvPr/>
        </p:nvSpPr>
        <p:spPr>
          <a:xfrm>
            <a:off x="2035885" y="4359528"/>
            <a:ext cx="3814506" cy="369332"/>
          </a:xfrm>
          <a:prstGeom prst="rect">
            <a:avLst/>
          </a:prstGeom>
        </p:spPr>
        <p:txBody>
          <a:bodyPr wrap="none">
            <a:spAutoFit/>
          </a:bodyPr>
          <a:lstStyle/>
          <a:p>
            <a:r>
              <a:rPr lang="en-US" i="1" dirty="0">
                <a:solidFill>
                  <a:srgbClr val="FFFF00"/>
                </a:solidFill>
                <a:latin typeface="Calibri" panose="020F0502020204030204" pitchFamily="34" charset="0"/>
              </a:rPr>
              <a:t>The thing that thou </a:t>
            </a:r>
            <a:r>
              <a:rPr lang="en-US" i="1" dirty="0" err="1">
                <a:solidFill>
                  <a:srgbClr val="FFFF00"/>
                </a:solidFill>
                <a:latin typeface="Calibri" panose="020F0502020204030204" pitchFamily="34" charset="0"/>
              </a:rPr>
              <a:t>doest</a:t>
            </a:r>
            <a:r>
              <a:rPr lang="en-US" i="1" dirty="0">
                <a:solidFill>
                  <a:srgbClr val="FFFF00"/>
                </a:solidFill>
                <a:latin typeface="Calibri" panose="020F0502020204030204" pitchFamily="34" charset="0"/>
              </a:rPr>
              <a:t> is not good.</a:t>
            </a:r>
            <a:endParaRPr lang="en-US" i="1" dirty="0">
              <a:solidFill>
                <a:srgbClr val="FFFF00"/>
              </a:solidFill>
            </a:endParaRPr>
          </a:p>
        </p:txBody>
      </p:sp>
      <p:grpSp>
        <p:nvGrpSpPr>
          <p:cNvPr id="2" name="Group 1"/>
          <p:cNvGrpSpPr/>
          <p:nvPr/>
        </p:nvGrpSpPr>
        <p:grpSpPr>
          <a:xfrm>
            <a:off x="676551" y="1477285"/>
            <a:ext cx="5435112" cy="1286901"/>
            <a:chOff x="676551" y="1477285"/>
            <a:chExt cx="5435112" cy="1286901"/>
          </a:xfrm>
        </p:grpSpPr>
        <p:grpSp>
          <p:nvGrpSpPr>
            <p:cNvPr id="20" name="Group 19"/>
            <p:cNvGrpSpPr/>
            <p:nvPr/>
          </p:nvGrpSpPr>
          <p:grpSpPr>
            <a:xfrm>
              <a:off x="676551" y="1477285"/>
              <a:ext cx="1256923" cy="1286901"/>
              <a:chOff x="1295400" y="1981199"/>
              <a:chExt cx="1371600" cy="1436215"/>
            </a:xfrm>
          </p:grpSpPr>
          <p:sp>
            <p:nvSpPr>
              <p:cNvPr id="21" name="Rectangle 20"/>
              <p:cNvSpPr/>
              <p:nvPr/>
            </p:nvSpPr>
            <p:spPr>
              <a:xfrm>
                <a:off x="1295400" y="1981199"/>
                <a:ext cx="1371600" cy="1436215"/>
              </a:xfrm>
              <a:prstGeom prst="rect">
                <a:avLst/>
              </a:prstGeom>
              <a:solidFill>
                <a:srgbClr val="E1AE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715854" y="2952901"/>
                <a:ext cx="547809" cy="429509"/>
              </a:xfrm>
              <a:prstGeom prst="trapezoid">
                <a:avLst>
                  <a:gd name="adj" fmla="val 49257"/>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568766" y="2093648"/>
                <a:ext cx="903027" cy="1317869"/>
                <a:chOff x="3547613" y="1906304"/>
                <a:chExt cx="903027" cy="1317869"/>
              </a:xfrm>
              <a:solidFill>
                <a:srgbClr val="E7BE6B"/>
              </a:solidFill>
            </p:grpSpPr>
            <p:sp>
              <p:nvSpPr>
                <p:cNvPr id="24" name="Trapezoid 23"/>
                <p:cNvSpPr/>
                <p:nvPr/>
              </p:nvSpPr>
              <p:spPr>
                <a:xfrm rot="10800000">
                  <a:off x="3869117" y="2765795"/>
                  <a:ext cx="288965" cy="163954"/>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52392" y="1965272"/>
                  <a:ext cx="686294" cy="920602"/>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600599">
                  <a:off x="3674522" y="1906304"/>
                  <a:ext cx="664723" cy="381977"/>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18382183">
                  <a:off x="3457520" y="2141203"/>
                  <a:ext cx="454296"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5749123">
                  <a:off x="4104222" y="2171977"/>
                  <a:ext cx="418727"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580152" y="2045324"/>
                  <a:ext cx="794655" cy="160105"/>
                </a:xfrm>
                <a:prstGeom prst="roundRect">
                  <a:avLst>
                    <a:gd name="adj" fmla="val 500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0800000">
                  <a:off x="3652392"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0800000">
                  <a:off x="3796875"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0800000">
                  <a:off x="3941359"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4085841"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0800000">
                  <a:off x="4230324"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985445">
                  <a:off x="3755869" y="2589240"/>
                  <a:ext cx="417789" cy="392133"/>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4566761">
                  <a:off x="3901707" y="2623230"/>
                  <a:ext cx="142322" cy="204166"/>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985445">
                  <a:off x="3722870" y="2848158"/>
                  <a:ext cx="348793" cy="376015"/>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566761">
                  <a:off x="3848000" y="2766762"/>
                  <a:ext cx="171082" cy="271471"/>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1983503" y="1494350"/>
              <a:ext cx="4128160" cy="1200329"/>
            </a:xfrm>
            <a:prstGeom prst="rect">
              <a:avLst/>
            </a:prstGeom>
          </p:spPr>
          <p:txBody>
            <a:bodyPr wrap="square">
              <a:spAutoFit/>
            </a:bodyPr>
            <a:lstStyle/>
            <a:p>
              <a:r>
                <a:rPr lang="en-US" dirty="0">
                  <a:solidFill>
                    <a:srgbClr val="FFFF00"/>
                  </a:solidFill>
                  <a:latin typeface="Calibri" panose="020F0502020204030204" pitchFamily="34" charset="0"/>
                </a:rPr>
                <a:t>What </a:t>
              </a:r>
              <a:r>
                <a:rPr lang="en-US" i="1" dirty="0">
                  <a:solidFill>
                    <a:srgbClr val="FFFF00"/>
                  </a:solidFill>
                  <a:latin typeface="Calibri" panose="020F0502020204030204" pitchFamily="34" charset="0"/>
                </a:rPr>
                <a:t>is</a:t>
              </a:r>
              <a:r>
                <a:rPr lang="en-US" dirty="0">
                  <a:solidFill>
                    <a:srgbClr val="FFFF00"/>
                  </a:solidFill>
                  <a:latin typeface="Calibri" panose="020F0502020204030204" pitchFamily="34" charset="0"/>
                </a:rPr>
                <a:t> this thing that thou </a:t>
              </a:r>
              <a:r>
                <a:rPr lang="en-US" dirty="0" err="1">
                  <a:solidFill>
                    <a:srgbClr val="FFFF00"/>
                  </a:solidFill>
                  <a:latin typeface="Calibri" panose="020F0502020204030204" pitchFamily="34" charset="0"/>
                </a:rPr>
                <a:t>doest</a:t>
              </a:r>
              <a:r>
                <a:rPr lang="en-US" dirty="0">
                  <a:solidFill>
                    <a:srgbClr val="FFFF00"/>
                  </a:solidFill>
                  <a:latin typeface="Calibri" panose="020F0502020204030204" pitchFamily="34" charset="0"/>
                </a:rPr>
                <a:t> to the people? why </a:t>
              </a:r>
              <a:r>
                <a:rPr lang="en-US" dirty="0" err="1">
                  <a:solidFill>
                    <a:srgbClr val="FFFF00"/>
                  </a:solidFill>
                  <a:latin typeface="Calibri" panose="020F0502020204030204" pitchFamily="34" charset="0"/>
                </a:rPr>
                <a:t>sittest</a:t>
              </a:r>
              <a:r>
                <a:rPr lang="en-US" dirty="0">
                  <a:solidFill>
                    <a:srgbClr val="FFFF00"/>
                  </a:solidFill>
                  <a:latin typeface="Calibri" panose="020F0502020204030204" pitchFamily="34" charset="0"/>
                </a:rPr>
                <a:t> thou thyself alone, and all the people stand by thee from morning unto even?</a:t>
              </a:r>
              <a:endParaRPr lang="en-US" dirty="0">
                <a:solidFill>
                  <a:srgbClr val="FFFF00"/>
                </a:solidFill>
              </a:endParaRPr>
            </a:p>
          </p:txBody>
        </p:sp>
      </p:grpSp>
      <p:grpSp>
        <p:nvGrpSpPr>
          <p:cNvPr id="7" name="Group 6"/>
          <p:cNvGrpSpPr/>
          <p:nvPr/>
        </p:nvGrpSpPr>
        <p:grpSpPr>
          <a:xfrm>
            <a:off x="693905" y="2823319"/>
            <a:ext cx="5318977" cy="1338049"/>
            <a:chOff x="693905" y="2823319"/>
            <a:chExt cx="5318977" cy="1338049"/>
          </a:xfrm>
        </p:grpSpPr>
        <p:grpSp>
          <p:nvGrpSpPr>
            <p:cNvPr id="10" name="Group 9"/>
            <p:cNvGrpSpPr/>
            <p:nvPr/>
          </p:nvGrpSpPr>
          <p:grpSpPr>
            <a:xfrm>
              <a:off x="693905" y="2902936"/>
              <a:ext cx="1222217" cy="1258432"/>
              <a:chOff x="6355533" y="1738265"/>
              <a:chExt cx="1222217" cy="1258432"/>
            </a:xfrm>
          </p:grpSpPr>
          <p:sp>
            <p:nvSpPr>
              <p:cNvPr id="11" name="Rectangle 10"/>
              <p:cNvSpPr/>
              <p:nvPr/>
            </p:nvSpPr>
            <p:spPr>
              <a:xfrm>
                <a:off x="6355533" y="1738265"/>
                <a:ext cx="1222217" cy="1258432"/>
              </a:xfrm>
              <a:prstGeom prst="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36602" y="1837854"/>
                <a:ext cx="886886" cy="1122630"/>
                <a:chOff x="3893697" y="1275560"/>
                <a:chExt cx="1061470" cy="1411588"/>
              </a:xfrm>
              <a:solidFill>
                <a:schemeClr val="tx2">
                  <a:lumMod val="40000"/>
                  <a:lumOff val="60000"/>
                </a:schemeClr>
              </a:solidFill>
            </p:grpSpPr>
            <p:sp>
              <p:nvSpPr>
                <p:cNvPr id="13"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326"/>
                <p:cNvGrpSpPr/>
                <p:nvPr/>
              </p:nvGrpSpPr>
              <p:grpSpPr>
                <a:xfrm>
                  <a:off x="3893697" y="1275560"/>
                  <a:ext cx="1061470" cy="1342845"/>
                  <a:chOff x="4069905" y="513080"/>
                  <a:chExt cx="420615" cy="703048"/>
                </a:xfrm>
                <a:grpFill/>
              </p:grpSpPr>
              <p:sp>
                <p:nvSpPr>
                  <p:cNvPr id="15"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 name="Rectangle 8"/>
            <p:cNvSpPr/>
            <p:nvPr/>
          </p:nvSpPr>
          <p:spPr>
            <a:xfrm>
              <a:off x="1983503" y="2823319"/>
              <a:ext cx="4029379" cy="1200329"/>
            </a:xfrm>
            <a:prstGeom prst="rect">
              <a:avLst/>
            </a:prstGeom>
          </p:spPr>
          <p:txBody>
            <a:bodyPr wrap="square">
              <a:spAutoFit/>
            </a:bodyPr>
            <a:lstStyle/>
            <a:p>
              <a:r>
                <a:rPr lang="en-US" dirty="0">
                  <a:solidFill>
                    <a:schemeClr val="tx2">
                      <a:lumMod val="20000"/>
                      <a:lumOff val="80000"/>
                    </a:schemeClr>
                  </a:solidFill>
                  <a:latin typeface="Calibri" panose="020F0502020204030204" pitchFamily="34" charset="0"/>
                </a:rPr>
                <a:t>When they have a matter, they come unto me; and I judge between one and another, and I do make </a:t>
              </a:r>
              <a:r>
                <a:rPr lang="en-US" i="1" dirty="0">
                  <a:solidFill>
                    <a:schemeClr val="tx2">
                      <a:lumMod val="20000"/>
                      <a:lumOff val="80000"/>
                    </a:schemeClr>
                  </a:solidFill>
                  <a:latin typeface="Calibri" panose="020F0502020204030204" pitchFamily="34" charset="0"/>
                </a:rPr>
                <a:t>them</a:t>
              </a:r>
              <a:r>
                <a:rPr lang="en-US" dirty="0">
                  <a:solidFill>
                    <a:schemeClr val="tx2">
                      <a:lumMod val="20000"/>
                      <a:lumOff val="80000"/>
                    </a:schemeClr>
                  </a:solidFill>
                  <a:latin typeface="Calibri" panose="020F0502020204030204" pitchFamily="34" charset="0"/>
                </a:rPr>
                <a:t> know the statutes of God, and his laws.</a:t>
              </a:r>
              <a:endParaRPr lang="en-US" dirty="0">
                <a:solidFill>
                  <a:schemeClr val="tx2">
                    <a:lumMod val="20000"/>
                    <a:lumOff val="80000"/>
                  </a:schemeClr>
                </a:solidFill>
              </a:endParaRPr>
            </a:p>
          </p:txBody>
        </p:sp>
      </p:grpSp>
      <p:grpSp>
        <p:nvGrpSpPr>
          <p:cNvPr id="7169" name="Group 7168"/>
          <p:cNvGrpSpPr/>
          <p:nvPr/>
        </p:nvGrpSpPr>
        <p:grpSpPr>
          <a:xfrm>
            <a:off x="684394" y="4531202"/>
            <a:ext cx="5427269" cy="1440854"/>
            <a:chOff x="684394" y="4531202"/>
            <a:chExt cx="5427269" cy="1440854"/>
          </a:xfrm>
        </p:grpSpPr>
        <p:sp>
          <p:nvSpPr>
            <p:cNvPr id="6" name="Rectangle 5"/>
            <p:cNvSpPr/>
            <p:nvPr/>
          </p:nvSpPr>
          <p:spPr>
            <a:xfrm>
              <a:off x="2035885" y="4771727"/>
              <a:ext cx="4075778" cy="1200329"/>
            </a:xfrm>
            <a:prstGeom prst="rect">
              <a:avLst/>
            </a:prstGeom>
          </p:spPr>
          <p:txBody>
            <a:bodyPr wrap="square">
              <a:spAutoFit/>
            </a:bodyPr>
            <a:lstStyle/>
            <a:p>
              <a:r>
                <a:rPr lang="en-US" i="1" dirty="0">
                  <a:solidFill>
                    <a:srgbClr val="FFFF00"/>
                  </a:solidFill>
                  <a:latin typeface="Calibri" panose="020F0502020204030204" pitchFamily="34" charset="0"/>
                </a:rPr>
                <a:t>Thou wilt surely wear away, both thou, and this people that is with thee: for this thing is too heavy for thee; thou art not able to perform it thyself alone.</a:t>
              </a:r>
              <a:endParaRPr lang="en-US" i="1" dirty="0">
                <a:solidFill>
                  <a:srgbClr val="FFFF00"/>
                </a:solidFill>
              </a:endParaRPr>
            </a:p>
          </p:txBody>
        </p:sp>
        <p:grpSp>
          <p:nvGrpSpPr>
            <p:cNvPr id="41" name="Group 40"/>
            <p:cNvGrpSpPr/>
            <p:nvPr/>
          </p:nvGrpSpPr>
          <p:grpSpPr>
            <a:xfrm>
              <a:off x="684394" y="4531202"/>
              <a:ext cx="1256923" cy="1286901"/>
              <a:chOff x="1295400" y="1981199"/>
              <a:chExt cx="1371600" cy="1436215"/>
            </a:xfrm>
          </p:grpSpPr>
          <p:sp>
            <p:nvSpPr>
              <p:cNvPr id="42" name="Rectangle 41"/>
              <p:cNvSpPr/>
              <p:nvPr/>
            </p:nvSpPr>
            <p:spPr>
              <a:xfrm>
                <a:off x="1295400" y="1981199"/>
                <a:ext cx="1371600" cy="1436215"/>
              </a:xfrm>
              <a:prstGeom prst="rect">
                <a:avLst/>
              </a:prstGeom>
              <a:solidFill>
                <a:srgbClr val="E1AE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1715854" y="2952901"/>
                <a:ext cx="547809" cy="429509"/>
              </a:xfrm>
              <a:prstGeom prst="trapezoid">
                <a:avLst>
                  <a:gd name="adj" fmla="val 49257"/>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568766" y="2093648"/>
                <a:ext cx="903027" cy="1317869"/>
                <a:chOff x="3547613" y="1906304"/>
                <a:chExt cx="903027" cy="1317869"/>
              </a:xfrm>
              <a:solidFill>
                <a:srgbClr val="E7BE6B"/>
              </a:solidFill>
            </p:grpSpPr>
            <p:sp>
              <p:nvSpPr>
                <p:cNvPr id="45" name="Trapezoid 44"/>
                <p:cNvSpPr/>
                <p:nvPr/>
              </p:nvSpPr>
              <p:spPr>
                <a:xfrm rot="10800000">
                  <a:off x="3869117" y="2765795"/>
                  <a:ext cx="288965" cy="163954"/>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652392" y="1965272"/>
                  <a:ext cx="686294" cy="920602"/>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rot="600599">
                  <a:off x="3674522" y="1906304"/>
                  <a:ext cx="664723" cy="381977"/>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18382183">
                  <a:off x="3457520" y="2141203"/>
                  <a:ext cx="454296"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5749123">
                  <a:off x="4104222" y="2171977"/>
                  <a:ext cx="418727"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580152" y="2045324"/>
                  <a:ext cx="794655" cy="160105"/>
                </a:xfrm>
                <a:prstGeom prst="roundRect">
                  <a:avLst>
                    <a:gd name="adj" fmla="val 500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0800000">
                  <a:off x="3652392"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0800000">
                  <a:off x="3796875"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3941359"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0800000">
                  <a:off x="4085841"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4230324"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985445">
                  <a:off x="3755869" y="2589240"/>
                  <a:ext cx="417789" cy="392133"/>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4566761">
                  <a:off x="3901707" y="2623230"/>
                  <a:ext cx="142322" cy="204166"/>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rot="985445">
                  <a:off x="3722870" y="2848158"/>
                  <a:ext cx="348793" cy="376015"/>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566761">
                  <a:off x="3848000" y="2766762"/>
                  <a:ext cx="171082" cy="271471"/>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0" name="Group 59"/>
          <p:cNvGrpSpPr/>
          <p:nvPr/>
        </p:nvGrpSpPr>
        <p:grpSpPr>
          <a:xfrm>
            <a:off x="6395330" y="1451063"/>
            <a:ext cx="1256923" cy="1286901"/>
            <a:chOff x="1295400" y="1981199"/>
            <a:chExt cx="1371600" cy="1436215"/>
          </a:xfrm>
        </p:grpSpPr>
        <p:sp>
          <p:nvSpPr>
            <p:cNvPr id="61" name="Rectangle 60"/>
            <p:cNvSpPr/>
            <p:nvPr/>
          </p:nvSpPr>
          <p:spPr>
            <a:xfrm>
              <a:off x="1295400" y="1981199"/>
              <a:ext cx="1371600" cy="1436215"/>
            </a:xfrm>
            <a:prstGeom prst="rect">
              <a:avLst/>
            </a:prstGeom>
            <a:solidFill>
              <a:srgbClr val="E1AE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1715854" y="2952901"/>
              <a:ext cx="547809" cy="429509"/>
            </a:xfrm>
            <a:prstGeom prst="trapezoid">
              <a:avLst>
                <a:gd name="adj" fmla="val 49257"/>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1568766" y="2093648"/>
              <a:ext cx="903027" cy="1317869"/>
              <a:chOff x="3547613" y="1906304"/>
              <a:chExt cx="903027" cy="1317869"/>
            </a:xfrm>
            <a:solidFill>
              <a:srgbClr val="E7BE6B"/>
            </a:solidFill>
          </p:grpSpPr>
          <p:sp>
            <p:nvSpPr>
              <p:cNvPr id="64" name="Trapezoid 63"/>
              <p:cNvSpPr/>
              <p:nvPr/>
            </p:nvSpPr>
            <p:spPr>
              <a:xfrm rot="10800000">
                <a:off x="3869117" y="2765795"/>
                <a:ext cx="288965" cy="163954"/>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652392" y="1965272"/>
                <a:ext cx="686294" cy="920602"/>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600599">
                <a:off x="3674522" y="1906304"/>
                <a:ext cx="664723" cy="381977"/>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18382183">
                <a:off x="3457520" y="2141203"/>
                <a:ext cx="454296"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5749123">
                <a:off x="4104222" y="2171977"/>
                <a:ext cx="418727"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580152" y="2045324"/>
                <a:ext cx="794655" cy="160105"/>
              </a:xfrm>
              <a:prstGeom prst="roundRect">
                <a:avLst>
                  <a:gd name="adj" fmla="val 500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0800000">
                <a:off x="3652392"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0800000">
                <a:off x="3796875"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0800000">
                <a:off x="3941359"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0800000">
                <a:off x="4085841"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0800000">
                <a:off x="4230324"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985445">
                <a:off x="3755869" y="2589240"/>
                <a:ext cx="417789" cy="392133"/>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4566761">
                <a:off x="3901707" y="2623230"/>
                <a:ext cx="142322" cy="204166"/>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985445">
                <a:off x="3722870" y="2848158"/>
                <a:ext cx="348793" cy="376015"/>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4566761">
                <a:off x="3848000" y="2766762"/>
                <a:ext cx="171082" cy="271471"/>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68" name="Rectangle 7167"/>
          <p:cNvSpPr/>
          <p:nvPr/>
        </p:nvSpPr>
        <p:spPr>
          <a:xfrm>
            <a:off x="7735207" y="1693938"/>
            <a:ext cx="3693381" cy="2862322"/>
          </a:xfrm>
          <a:prstGeom prst="rect">
            <a:avLst/>
          </a:prstGeom>
        </p:spPr>
        <p:txBody>
          <a:bodyPr wrap="square">
            <a:spAutoFit/>
          </a:bodyPr>
          <a:lstStyle/>
          <a:p>
            <a:r>
              <a:rPr lang="en-US" dirty="0">
                <a:solidFill>
                  <a:srgbClr val="FFFF00"/>
                </a:solidFill>
                <a:latin typeface="Calibri" panose="020F0502020204030204" pitchFamily="34" charset="0"/>
              </a:rPr>
              <a:t>I will give thee counsel, and God shall be with thee: </a:t>
            </a:r>
          </a:p>
          <a:p>
            <a:endParaRPr lang="en-US" dirty="0">
              <a:solidFill>
                <a:srgbClr val="FFFF00"/>
              </a:solidFill>
              <a:latin typeface="Calibri" panose="020F0502020204030204" pitchFamily="34" charset="0"/>
            </a:endParaRPr>
          </a:p>
          <a:p>
            <a:r>
              <a:rPr lang="en-US" dirty="0">
                <a:solidFill>
                  <a:srgbClr val="FFFF00"/>
                </a:solidFill>
              </a:rPr>
              <a:t>Pray and Teach</a:t>
            </a:r>
          </a:p>
          <a:p>
            <a:endParaRPr lang="en-US" dirty="0">
              <a:solidFill>
                <a:srgbClr val="FFFF00"/>
              </a:solidFill>
            </a:endParaRPr>
          </a:p>
          <a:p>
            <a:r>
              <a:rPr lang="en-US" dirty="0">
                <a:solidFill>
                  <a:srgbClr val="FFFF00"/>
                </a:solidFill>
              </a:rPr>
              <a:t>Choose:</a:t>
            </a:r>
          </a:p>
          <a:p>
            <a:r>
              <a:rPr lang="en-US" dirty="0">
                <a:solidFill>
                  <a:srgbClr val="FFFF00"/>
                </a:solidFill>
              </a:rPr>
              <a:t> Men of ability: </a:t>
            </a:r>
            <a:r>
              <a:rPr lang="en-US" b="1" dirty="0">
                <a:solidFill>
                  <a:srgbClr val="FFFF00"/>
                </a:solidFill>
              </a:rPr>
              <a:t>able men</a:t>
            </a:r>
            <a:endParaRPr lang="en-US" dirty="0">
              <a:solidFill>
                <a:srgbClr val="FFFF00"/>
              </a:solidFill>
            </a:endParaRPr>
          </a:p>
          <a:p>
            <a:r>
              <a:rPr lang="en-US" dirty="0">
                <a:solidFill>
                  <a:srgbClr val="FFFF00"/>
                </a:solidFill>
              </a:rPr>
              <a:t> Men of godliness: </a:t>
            </a:r>
            <a:r>
              <a:rPr lang="en-US" b="1" dirty="0">
                <a:solidFill>
                  <a:srgbClr val="FFFF00"/>
                </a:solidFill>
              </a:rPr>
              <a:t>such as fear God</a:t>
            </a:r>
            <a:endParaRPr lang="en-US" dirty="0">
              <a:solidFill>
                <a:srgbClr val="FFFF00"/>
              </a:solidFill>
            </a:endParaRPr>
          </a:p>
          <a:p>
            <a:r>
              <a:rPr lang="en-US" dirty="0">
                <a:solidFill>
                  <a:srgbClr val="FFFF00"/>
                </a:solidFill>
              </a:rPr>
              <a:t> Men of God's Word: </a:t>
            </a:r>
            <a:r>
              <a:rPr lang="en-US" b="1" dirty="0">
                <a:solidFill>
                  <a:srgbClr val="FFFF00"/>
                </a:solidFill>
              </a:rPr>
              <a:t>men of truth</a:t>
            </a:r>
            <a:endParaRPr lang="en-US" dirty="0">
              <a:solidFill>
                <a:srgbClr val="FFFF00"/>
              </a:solidFill>
            </a:endParaRPr>
          </a:p>
          <a:p>
            <a:r>
              <a:rPr lang="en-US" dirty="0">
                <a:solidFill>
                  <a:srgbClr val="FFFF00"/>
                </a:solidFill>
              </a:rPr>
              <a:t> Men of honor: </a:t>
            </a:r>
            <a:r>
              <a:rPr lang="en-US" b="1" dirty="0">
                <a:solidFill>
                  <a:srgbClr val="FFFF00"/>
                </a:solidFill>
              </a:rPr>
              <a:t>hating covetousness</a:t>
            </a:r>
            <a:endParaRPr lang="en-US" dirty="0">
              <a:solidFill>
                <a:srgbClr val="FFFF00"/>
              </a:solidFill>
            </a:endParaRPr>
          </a:p>
        </p:txBody>
      </p:sp>
      <p:sp>
        <p:nvSpPr>
          <p:cNvPr id="80" name="TextBox 79"/>
          <p:cNvSpPr txBox="1"/>
          <p:nvPr/>
        </p:nvSpPr>
        <p:spPr>
          <a:xfrm>
            <a:off x="8833431" y="5111716"/>
            <a:ext cx="3244832" cy="1200329"/>
          </a:xfrm>
          <a:prstGeom prst="rect">
            <a:avLst/>
          </a:prstGeom>
          <a:noFill/>
        </p:spPr>
        <p:txBody>
          <a:bodyPr wrap="square" rtlCol="0">
            <a:spAutoFit/>
          </a:bodyPr>
          <a:lstStyle/>
          <a:p>
            <a:r>
              <a:rPr lang="en-US" dirty="0">
                <a:solidFill>
                  <a:schemeClr val="bg1"/>
                </a:solidFill>
              </a:rPr>
              <a:t>Jethro counseled Moses to seek the counsel of the Lord and to delegate responsibilities to honorable men.</a:t>
            </a:r>
          </a:p>
        </p:txBody>
      </p:sp>
      <p:pic>
        <p:nvPicPr>
          <p:cNvPr id="3074" name="Picture 2" descr="http://3.bp.blogspot.com/-CbtZb6T-U6c/U_KQWofGcZI/AAAAAAAAEcU/BUeU9gUhCAY/s1600/jethro-visits-mos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3784" y="4737926"/>
            <a:ext cx="2455910" cy="176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6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68">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68">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68">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68">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6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19:1-2</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Mt. Sinai</a:t>
            </a:r>
          </a:p>
        </p:txBody>
      </p:sp>
      <p:sp>
        <p:nvSpPr>
          <p:cNvPr id="2" name="Rectangle 1"/>
          <p:cNvSpPr/>
          <p:nvPr/>
        </p:nvSpPr>
        <p:spPr>
          <a:xfrm>
            <a:off x="231053" y="933916"/>
            <a:ext cx="5812134" cy="1200329"/>
          </a:xfrm>
          <a:prstGeom prst="rect">
            <a:avLst/>
          </a:prstGeom>
        </p:spPr>
        <p:txBody>
          <a:bodyPr wrap="square">
            <a:spAutoFit/>
          </a:bodyPr>
          <a:lstStyle/>
          <a:p>
            <a:r>
              <a:rPr lang="en-US" dirty="0">
                <a:solidFill>
                  <a:schemeClr val="bg1"/>
                </a:solidFill>
                <a:latin typeface="Calibri" panose="020F0502020204030204" pitchFamily="34" charset="0"/>
              </a:rPr>
              <a:t>Despite the importance of Mount Sinai, or </a:t>
            </a:r>
            <a:r>
              <a:rPr lang="en-US" dirty="0" err="1">
                <a:solidFill>
                  <a:schemeClr val="bg1"/>
                </a:solidFill>
                <a:latin typeface="Calibri" panose="020F0502020204030204" pitchFamily="34" charset="0"/>
              </a:rPr>
              <a:t>Horeb</a:t>
            </a:r>
            <a:r>
              <a:rPr lang="en-US" dirty="0">
                <a:solidFill>
                  <a:schemeClr val="bg1"/>
                </a:solidFill>
                <a:latin typeface="Calibri" panose="020F0502020204030204" pitchFamily="34" charset="0"/>
              </a:rPr>
              <a:t>, in the Old Testament narrative, biblical scholars are not in agreement regarding the mountain’s location. Much of the confusion is due to a lack of geographical information in the biblical text. </a:t>
            </a:r>
          </a:p>
        </p:txBody>
      </p:sp>
      <p:pic>
        <p:nvPicPr>
          <p:cNvPr id="4098" name="Picture 2" descr="http://www.johndenugent.com/images/mount-sin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343" y="1287325"/>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1053" y="2647028"/>
            <a:ext cx="6190631" cy="1754326"/>
          </a:xfrm>
          <a:prstGeom prst="rect">
            <a:avLst/>
          </a:prstGeom>
        </p:spPr>
        <p:txBody>
          <a:bodyPr wrap="square">
            <a:spAutoFit/>
          </a:bodyPr>
          <a:lstStyle/>
          <a:p>
            <a:r>
              <a:rPr lang="en-US" dirty="0">
                <a:solidFill>
                  <a:schemeClr val="bg1"/>
                </a:solidFill>
                <a:latin typeface="Calibri" panose="020F0502020204030204" pitchFamily="34" charset="0"/>
              </a:rPr>
              <a:t>It is difficult to determine if Mount Sinai is, for example, in the north or south of the area we call the Sinai Peninsula or located in another region of the Middle East, such as Arabia. Thus, at least 20 different mountains in the Sinai Peninsula, Jordan, and Saudi Arabia have been identified as possible locations for the mount of God. </a:t>
            </a:r>
            <a:endParaRPr lang="en-US" dirty="0">
              <a:solidFill>
                <a:schemeClr val="bg1"/>
              </a:solidFill>
            </a:endParaRPr>
          </a:p>
        </p:txBody>
      </p:sp>
      <p:sp>
        <p:nvSpPr>
          <p:cNvPr id="6" name="Rectangle 5"/>
          <p:cNvSpPr/>
          <p:nvPr/>
        </p:nvSpPr>
        <p:spPr>
          <a:xfrm>
            <a:off x="5723714" y="5317046"/>
            <a:ext cx="6096000" cy="1200329"/>
          </a:xfrm>
          <a:prstGeom prst="rect">
            <a:avLst/>
          </a:prstGeom>
        </p:spPr>
        <p:txBody>
          <a:bodyPr>
            <a:spAutoFit/>
          </a:bodyPr>
          <a:lstStyle/>
          <a:p>
            <a:r>
              <a:rPr lang="en-US" dirty="0">
                <a:solidFill>
                  <a:schemeClr val="bg1"/>
                </a:solidFill>
                <a:latin typeface="Calibri" panose="020F0502020204030204" pitchFamily="34" charset="0"/>
              </a:rPr>
              <a:t>Religious and secular scholars typically refer to three specific geographical areas as probable locations for Mount Sinai: southeastern Sinai Peninsula, northwestern Sinai Peninsula, and northwestern Arabia. </a:t>
            </a:r>
            <a:endParaRPr lang="en-US" dirty="0">
              <a:solidFill>
                <a:schemeClr val="bg1"/>
              </a:solidFill>
            </a:endParaRPr>
          </a:p>
        </p:txBody>
      </p:sp>
      <p:sp>
        <p:nvSpPr>
          <p:cNvPr id="11" name="TextBox 10"/>
          <p:cNvSpPr txBox="1"/>
          <p:nvPr/>
        </p:nvSpPr>
        <p:spPr>
          <a:xfrm>
            <a:off x="10232624" y="6488668"/>
            <a:ext cx="1839579" cy="369332"/>
          </a:xfrm>
          <a:prstGeom prst="rect">
            <a:avLst/>
          </a:prstGeom>
          <a:noFill/>
        </p:spPr>
        <p:txBody>
          <a:bodyPr wrap="square" rtlCol="0">
            <a:spAutoFit/>
          </a:bodyPr>
          <a:lstStyle/>
          <a:p>
            <a:pPr algn="r"/>
            <a:r>
              <a:rPr lang="en-US" dirty="0">
                <a:solidFill>
                  <a:schemeClr val="bg1"/>
                </a:solidFill>
              </a:rPr>
              <a:t>(9)</a:t>
            </a:r>
          </a:p>
        </p:txBody>
      </p:sp>
      <p:pic>
        <p:nvPicPr>
          <p:cNvPr id="4104" name="Picture 8" descr="https://thetruemountsinai.files.wordpress.com/2013/12/mtsinaiarab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4680" y="4426727"/>
            <a:ext cx="2809556" cy="224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25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animEffect transition="in" filter="fade">
                                      <p:cBhvr>
                                        <p:cTn id="9" dur="500"/>
                                        <p:tgtEl>
                                          <p:spTgt spid="410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19:1-9</a:t>
            </a:r>
          </a:p>
        </p:txBody>
      </p:sp>
      <p:sp>
        <p:nvSpPr>
          <p:cNvPr id="70" name="TextBox 69"/>
          <p:cNvSpPr txBox="1"/>
          <p:nvPr/>
        </p:nvSpPr>
        <p:spPr>
          <a:xfrm>
            <a:off x="98078" y="0"/>
            <a:ext cx="11988297"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Preparing to Receive Covenants</a:t>
            </a:r>
          </a:p>
        </p:txBody>
      </p:sp>
      <p:sp>
        <p:nvSpPr>
          <p:cNvPr id="3" name="Rectangle 2"/>
          <p:cNvSpPr/>
          <p:nvPr/>
        </p:nvSpPr>
        <p:spPr>
          <a:xfrm>
            <a:off x="405224" y="1177457"/>
            <a:ext cx="5864947" cy="1477328"/>
          </a:xfrm>
          <a:prstGeom prst="rect">
            <a:avLst/>
          </a:prstGeom>
        </p:spPr>
        <p:txBody>
          <a:bodyPr wrap="square">
            <a:spAutoFit/>
          </a:bodyPr>
          <a:lstStyle/>
          <a:p>
            <a:r>
              <a:rPr lang="en-US" dirty="0">
                <a:solidFill>
                  <a:schemeClr val="bg1"/>
                </a:solidFill>
                <a:latin typeface="Calibri" panose="020F0502020204030204" pitchFamily="34" charset="0"/>
              </a:rPr>
              <a:t>For Moses and the children of Israel, Mount Sinai was like a temple. Today we go to temples to make covenants that help us become more like our Heavenly Father and prepare us to return to His presence. The Lord brought the children of Israel to Mount Sinai for this same purpose</a:t>
            </a:r>
          </a:p>
        </p:txBody>
      </p:sp>
      <p:sp>
        <p:nvSpPr>
          <p:cNvPr id="7" name="Rectangle 6"/>
          <p:cNvSpPr/>
          <p:nvPr/>
        </p:nvSpPr>
        <p:spPr>
          <a:xfrm>
            <a:off x="5295899" y="4924038"/>
            <a:ext cx="6096000" cy="1200329"/>
          </a:xfrm>
          <a:prstGeom prst="rect">
            <a:avLst/>
          </a:prstGeom>
        </p:spPr>
        <p:txBody>
          <a:bodyPr>
            <a:spAutoFit/>
          </a:bodyPr>
          <a:lstStyle/>
          <a:p>
            <a:r>
              <a:rPr lang="en-US" dirty="0">
                <a:solidFill>
                  <a:schemeClr val="bg1"/>
                </a:solidFill>
                <a:latin typeface="Calibri" panose="020F0502020204030204" pitchFamily="34" charset="0"/>
              </a:rPr>
              <a:t>To prepare the people to enter into a covenant with the Lord, Moses went up Mount Sinai multiple times. There the Lord revealed to him the terms of the covenant—including commandments, laws, and ordinances.</a:t>
            </a:r>
            <a:endParaRPr lang="en-US" dirty="0">
              <a:solidFill>
                <a:schemeClr val="bg1"/>
              </a:solidFill>
            </a:endParaRPr>
          </a:p>
        </p:txBody>
      </p:sp>
      <p:pic>
        <p:nvPicPr>
          <p:cNvPr id="6148" name="Picture 4" descr="http://oneyearbibleimages.com/moses_sin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607" y="3218123"/>
            <a:ext cx="2257816" cy="30906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C1D652F-F1AE-F43D-5C0D-5F25CACDCC83}"/>
              </a:ext>
            </a:extLst>
          </p:cNvPr>
          <p:cNvPicPr>
            <a:picLocks noChangeAspect="1"/>
          </p:cNvPicPr>
          <p:nvPr/>
        </p:nvPicPr>
        <p:blipFill>
          <a:blip r:embed="rId4"/>
          <a:stretch>
            <a:fillRect/>
          </a:stretch>
        </p:blipFill>
        <p:spPr>
          <a:xfrm>
            <a:off x="6270171" y="1287950"/>
            <a:ext cx="4823348" cy="3241923"/>
          </a:xfrm>
          <a:prstGeom prst="rect">
            <a:avLst/>
          </a:prstGeom>
        </p:spPr>
      </p:pic>
    </p:spTree>
    <p:extLst>
      <p:ext uri="{BB962C8B-B14F-4D97-AF65-F5344CB8AC3E}">
        <p14:creationId xmlns:p14="http://schemas.microsoft.com/office/powerpoint/2010/main" val="4047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CABADD7F-92C4-E879-F3B8-191989F5618B}"/>
              </a:ext>
            </a:extLst>
          </p:cNvPr>
          <p:cNvSpPr txBox="1"/>
          <p:nvPr/>
        </p:nvSpPr>
        <p:spPr>
          <a:xfrm>
            <a:off x="98078" y="0"/>
            <a:ext cx="11988297" cy="769441"/>
          </a:xfrm>
          <a:prstGeom prst="rect">
            <a:avLst/>
          </a:prstGeom>
          <a:noFill/>
        </p:spPr>
        <p:txBody>
          <a:bodyPr wrap="square" rtlCol="0">
            <a:spAutoFit/>
          </a:bodyPr>
          <a:lstStyle/>
          <a:p>
            <a:pPr algn="ctr"/>
            <a:r>
              <a:rPr lang="en-US" sz="4400" i="1" dirty="0">
                <a:solidFill>
                  <a:schemeClr val="bg1"/>
                </a:solidFill>
                <a:latin typeface="Baskerville Old Face" panose="02020602080505020303" pitchFamily="18" charset="0"/>
              </a:rPr>
              <a:t>Peculiar</a:t>
            </a:r>
            <a:r>
              <a:rPr lang="en-US" sz="4400" dirty="0">
                <a:solidFill>
                  <a:schemeClr val="bg1"/>
                </a:solidFill>
                <a:latin typeface="Baskerville Old Face" panose="02020602080505020303" pitchFamily="18" charset="0"/>
              </a:rPr>
              <a:t>  = </a:t>
            </a:r>
            <a:r>
              <a:rPr lang="en-US" sz="4400" i="1" dirty="0" err="1">
                <a:solidFill>
                  <a:schemeClr val="bg1"/>
                </a:solidFill>
                <a:latin typeface="Baskerville Old Face" panose="02020602080505020303" pitchFamily="18" charset="0"/>
              </a:rPr>
              <a:t>Segullah</a:t>
            </a:r>
            <a:r>
              <a:rPr lang="en-US" sz="4400" i="1" dirty="0">
                <a:solidFill>
                  <a:schemeClr val="bg1"/>
                </a:solidFill>
                <a:latin typeface="Baskerville Old Face" panose="02020602080505020303" pitchFamily="18" charset="0"/>
              </a:rPr>
              <a:t> = Treasure</a:t>
            </a:r>
            <a:endParaRPr lang="en-US" sz="4400" dirty="0">
              <a:solidFill>
                <a:schemeClr val="bg1"/>
              </a:solidFill>
              <a:latin typeface="Baskerville Old Face" panose="02020602080505020303" pitchFamily="18" charset="0"/>
            </a:endParaRPr>
          </a:p>
        </p:txBody>
      </p:sp>
      <p:sp>
        <p:nvSpPr>
          <p:cNvPr id="6" name="TextBox 5">
            <a:extLst>
              <a:ext uri="{FF2B5EF4-FFF2-40B4-BE49-F238E27FC236}">
                <a16:creationId xmlns:a16="http://schemas.microsoft.com/office/drawing/2014/main" id="{F6FD3DA0-4052-0EBF-E7A3-8C75C5137C9F}"/>
              </a:ext>
            </a:extLst>
          </p:cNvPr>
          <p:cNvSpPr txBox="1"/>
          <p:nvPr/>
        </p:nvSpPr>
        <p:spPr>
          <a:xfrm>
            <a:off x="6913983" y="4079853"/>
            <a:ext cx="4583663" cy="1754326"/>
          </a:xfrm>
          <a:prstGeom prst="rect">
            <a:avLst/>
          </a:prstGeom>
          <a:noFill/>
        </p:spPr>
        <p:txBody>
          <a:bodyPr wrap="square">
            <a:spAutoFit/>
          </a:bodyPr>
          <a:lstStyle/>
          <a:p>
            <a:pPr algn="l" fontAlgn="base">
              <a:spcAft>
                <a:spcPts val="1200"/>
              </a:spcAft>
              <a:buNone/>
            </a:pPr>
            <a:r>
              <a:rPr lang="en-US" b="0" i="0" dirty="0">
                <a:solidFill>
                  <a:schemeClr val="bg1"/>
                </a:solidFill>
                <a:effectLst/>
              </a:rPr>
              <a:t>Thus, we see that the scriptural term </a:t>
            </a:r>
            <a:r>
              <a:rPr lang="en-US" b="0" i="1" dirty="0">
                <a:solidFill>
                  <a:schemeClr val="bg1"/>
                </a:solidFill>
                <a:effectLst/>
              </a:rPr>
              <a:t>peculiar</a:t>
            </a:r>
            <a:r>
              <a:rPr lang="en-US" b="0" i="0" dirty="0">
                <a:solidFill>
                  <a:schemeClr val="bg1"/>
                </a:solidFill>
                <a:effectLst/>
              </a:rPr>
              <a:t> signifies “valued treasure,” “made” or “selected by God.” For us to be identified by servants of the Lord as his </a:t>
            </a:r>
            <a:r>
              <a:rPr lang="en-US" b="0" i="1" dirty="0">
                <a:solidFill>
                  <a:schemeClr val="bg1"/>
                </a:solidFill>
                <a:effectLst/>
              </a:rPr>
              <a:t>peculiar</a:t>
            </a:r>
            <a:r>
              <a:rPr lang="en-US" b="0" i="0" dirty="0">
                <a:solidFill>
                  <a:schemeClr val="bg1"/>
                </a:solidFill>
                <a:effectLst/>
              </a:rPr>
              <a:t> people is a compliment of the highest order. (6)</a:t>
            </a:r>
          </a:p>
        </p:txBody>
      </p:sp>
      <p:sp>
        <p:nvSpPr>
          <p:cNvPr id="8" name="TextBox 7">
            <a:extLst>
              <a:ext uri="{FF2B5EF4-FFF2-40B4-BE49-F238E27FC236}">
                <a16:creationId xmlns:a16="http://schemas.microsoft.com/office/drawing/2014/main" id="{B4835FEB-C367-2C36-5429-89D5C8D33205}"/>
              </a:ext>
            </a:extLst>
          </p:cNvPr>
          <p:cNvSpPr txBox="1"/>
          <p:nvPr/>
        </p:nvSpPr>
        <p:spPr>
          <a:xfrm>
            <a:off x="2918149" y="769441"/>
            <a:ext cx="6097554" cy="523220"/>
          </a:xfrm>
          <a:prstGeom prst="rect">
            <a:avLst/>
          </a:prstGeom>
          <a:noFill/>
        </p:spPr>
        <p:txBody>
          <a:bodyPr wrap="square">
            <a:spAutoFit/>
          </a:bodyPr>
          <a:lstStyle/>
          <a:p>
            <a:pPr algn="ctr" fontAlgn="base">
              <a:spcAft>
                <a:spcPts val="1200"/>
              </a:spcAft>
              <a:buNone/>
            </a:pPr>
            <a:r>
              <a:rPr lang="en-US" sz="2800" b="0" i="0" dirty="0">
                <a:solidFill>
                  <a:schemeClr val="bg1"/>
                </a:solidFill>
                <a:effectLst/>
              </a:rPr>
              <a:t>“valued property” </a:t>
            </a:r>
          </a:p>
        </p:txBody>
      </p:sp>
      <p:pic>
        <p:nvPicPr>
          <p:cNvPr id="10" name="Picture 9">
            <a:extLst>
              <a:ext uri="{FF2B5EF4-FFF2-40B4-BE49-F238E27FC236}">
                <a16:creationId xmlns:a16="http://schemas.microsoft.com/office/drawing/2014/main" id="{2DBA7B11-E388-C903-CF70-54637DC94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474" y="459696"/>
            <a:ext cx="1151300" cy="1441289"/>
          </a:xfrm>
          <a:prstGeom prst="rect">
            <a:avLst/>
          </a:prstGeom>
        </p:spPr>
      </p:pic>
      <p:sp>
        <p:nvSpPr>
          <p:cNvPr id="13" name="TextBox 12">
            <a:extLst>
              <a:ext uri="{FF2B5EF4-FFF2-40B4-BE49-F238E27FC236}">
                <a16:creationId xmlns:a16="http://schemas.microsoft.com/office/drawing/2014/main" id="{650C91B6-9D00-B413-2FF4-970910575C09}"/>
              </a:ext>
            </a:extLst>
          </p:cNvPr>
          <p:cNvSpPr txBox="1"/>
          <p:nvPr/>
        </p:nvSpPr>
        <p:spPr>
          <a:xfrm>
            <a:off x="822260" y="1693173"/>
            <a:ext cx="4191778" cy="1200329"/>
          </a:xfrm>
          <a:prstGeom prst="rect">
            <a:avLst/>
          </a:prstGeom>
          <a:noFill/>
        </p:spPr>
        <p:txBody>
          <a:bodyPr wrap="square">
            <a:spAutoFit/>
          </a:bodyPr>
          <a:lstStyle/>
          <a:p>
            <a:r>
              <a:rPr lang="en-US" b="0" i="1" dirty="0">
                <a:solidFill>
                  <a:srgbClr val="FFFF00"/>
                </a:solidFill>
                <a:effectLst/>
              </a:rPr>
              <a:t>Now therefore, if ye will obey my voice indeed, and keep my covenant, then ye shall be a peculiar treasure unto me above all people: for all the earth is mine:</a:t>
            </a:r>
            <a:endParaRPr lang="en-US" i="1" dirty="0">
              <a:solidFill>
                <a:srgbClr val="FFFF00"/>
              </a:solidFill>
            </a:endParaRPr>
          </a:p>
        </p:txBody>
      </p:sp>
      <p:sp>
        <p:nvSpPr>
          <p:cNvPr id="14" name="TextBox 13">
            <a:extLst>
              <a:ext uri="{FF2B5EF4-FFF2-40B4-BE49-F238E27FC236}">
                <a16:creationId xmlns:a16="http://schemas.microsoft.com/office/drawing/2014/main" id="{2CEE83D1-9C40-29F9-E42D-20AF0D20B99C}"/>
              </a:ext>
            </a:extLst>
          </p:cNvPr>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19:5</a:t>
            </a:r>
          </a:p>
        </p:txBody>
      </p:sp>
      <p:pic>
        <p:nvPicPr>
          <p:cNvPr id="16" name="Picture 15">
            <a:extLst>
              <a:ext uri="{FF2B5EF4-FFF2-40B4-BE49-F238E27FC236}">
                <a16:creationId xmlns:a16="http://schemas.microsoft.com/office/drawing/2014/main" id="{F7D39F49-6AA8-AC0C-1E72-4208E15B7A30}"/>
              </a:ext>
            </a:extLst>
          </p:cNvPr>
          <p:cNvPicPr>
            <a:picLocks noChangeAspect="1"/>
          </p:cNvPicPr>
          <p:nvPr/>
        </p:nvPicPr>
        <p:blipFill>
          <a:blip r:embed="rId4"/>
          <a:stretch>
            <a:fillRect/>
          </a:stretch>
        </p:blipFill>
        <p:spPr>
          <a:xfrm>
            <a:off x="2052734" y="3428999"/>
            <a:ext cx="3782261" cy="3007148"/>
          </a:xfrm>
          <a:prstGeom prst="rect">
            <a:avLst/>
          </a:prstGeom>
        </p:spPr>
      </p:pic>
      <p:pic>
        <p:nvPicPr>
          <p:cNvPr id="18" name="Picture 17">
            <a:extLst>
              <a:ext uri="{FF2B5EF4-FFF2-40B4-BE49-F238E27FC236}">
                <a16:creationId xmlns:a16="http://schemas.microsoft.com/office/drawing/2014/main" id="{5AAE9C01-1558-BA57-1698-AE91506BF7E5}"/>
              </a:ext>
            </a:extLst>
          </p:cNvPr>
          <p:cNvPicPr>
            <a:picLocks noChangeAspect="1"/>
          </p:cNvPicPr>
          <p:nvPr/>
        </p:nvPicPr>
        <p:blipFill>
          <a:blip r:embed="rId5"/>
          <a:stretch>
            <a:fillRect/>
          </a:stretch>
        </p:blipFill>
        <p:spPr>
          <a:xfrm>
            <a:off x="6376493" y="1446063"/>
            <a:ext cx="3406735" cy="2110570"/>
          </a:xfrm>
          <a:prstGeom prst="rect">
            <a:avLst/>
          </a:prstGeom>
        </p:spPr>
      </p:pic>
    </p:spTree>
    <p:extLst>
      <p:ext uri="{BB962C8B-B14F-4D97-AF65-F5344CB8AC3E}">
        <p14:creationId xmlns:p14="http://schemas.microsoft.com/office/powerpoint/2010/main" val="371742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9EA6C-4336-5675-1937-175B6A7F9E5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71038C-61CA-F385-13A1-4D0AC887F396}"/>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6" name="TextBox 5">
            <a:extLst>
              <a:ext uri="{FF2B5EF4-FFF2-40B4-BE49-F238E27FC236}">
                <a16:creationId xmlns:a16="http://schemas.microsoft.com/office/drawing/2014/main" id="{079AA1C2-4CA2-9602-C47B-7F0D85C89857}"/>
              </a:ext>
            </a:extLst>
          </p:cNvPr>
          <p:cNvSpPr txBox="1"/>
          <p:nvPr/>
        </p:nvSpPr>
        <p:spPr>
          <a:xfrm>
            <a:off x="1414594" y="2928380"/>
            <a:ext cx="4583663" cy="3477875"/>
          </a:xfrm>
          <a:prstGeom prst="rect">
            <a:avLst/>
          </a:prstGeom>
          <a:noFill/>
        </p:spPr>
        <p:txBody>
          <a:bodyPr wrap="square">
            <a:spAutoFit/>
          </a:bodyPr>
          <a:lstStyle/>
          <a:p>
            <a:pPr fontAlgn="base">
              <a:spcAft>
                <a:spcPts val="1200"/>
              </a:spcAft>
            </a:pPr>
            <a:r>
              <a:rPr lang="en-US" sz="2000" dirty="0">
                <a:solidFill>
                  <a:schemeClr val="bg1"/>
                </a:solidFill>
              </a:rPr>
              <a:t>Once you and I have made a covenant with God, our relationship with Him becomes much closer than before our covenant. </a:t>
            </a:r>
          </a:p>
          <a:p>
            <a:pPr fontAlgn="base">
              <a:spcAft>
                <a:spcPts val="1200"/>
              </a:spcAft>
            </a:pPr>
            <a:r>
              <a:rPr lang="en-US" sz="2000" dirty="0">
                <a:solidFill>
                  <a:schemeClr val="bg1"/>
                </a:solidFill>
              </a:rPr>
              <a:t>Now we are bound together. Because of our covenant with God, He will never tire in His efforts to help us, and we will never exhaust His merciful patience with us. </a:t>
            </a:r>
          </a:p>
          <a:p>
            <a:pPr fontAlgn="base">
              <a:spcAft>
                <a:spcPts val="1200"/>
              </a:spcAft>
            </a:pPr>
            <a:r>
              <a:rPr lang="en-US" sz="2000" dirty="0">
                <a:solidFill>
                  <a:schemeClr val="bg1"/>
                </a:solidFill>
              </a:rPr>
              <a:t>Each of us has a special place in God’s heart. He has high hopes for us. </a:t>
            </a:r>
            <a:r>
              <a:rPr lang="en-US" sz="2000" b="0" i="0" dirty="0">
                <a:solidFill>
                  <a:schemeClr val="bg1"/>
                </a:solidFill>
                <a:effectLst/>
              </a:rPr>
              <a:t>(6)</a:t>
            </a:r>
          </a:p>
        </p:txBody>
      </p:sp>
      <p:sp>
        <p:nvSpPr>
          <p:cNvPr id="14" name="TextBox 13">
            <a:extLst>
              <a:ext uri="{FF2B5EF4-FFF2-40B4-BE49-F238E27FC236}">
                <a16:creationId xmlns:a16="http://schemas.microsoft.com/office/drawing/2014/main" id="{8FEE9C93-8849-0C45-2EEF-8D103A2726DA}"/>
              </a:ext>
            </a:extLst>
          </p:cNvPr>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19:5-6</a:t>
            </a:r>
          </a:p>
        </p:txBody>
      </p:sp>
      <p:pic>
        <p:nvPicPr>
          <p:cNvPr id="5" name="Picture 4">
            <a:extLst>
              <a:ext uri="{FF2B5EF4-FFF2-40B4-BE49-F238E27FC236}">
                <a16:creationId xmlns:a16="http://schemas.microsoft.com/office/drawing/2014/main" id="{8C474021-BD14-4042-0FE5-1E93CE8DD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744" y="1166082"/>
            <a:ext cx="4331964" cy="4525833"/>
          </a:xfrm>
          <a:prstGeom prst="rect">
            <a:avLst/>
          </a:prstGeom>
        </p:spPr>
      </p:pic>
      <p:pic>
        <p:nvPicPr>
          <p:cNvPr id="9" name="Picture 8">
            <a:extLst>
              <a:ext uri="{FF2B5EF4-FFF2-40B4-BE49-F238E27FC236}">
                <a16:creationId xmlns:a16="http://schemas.microsoft.com/office/drawing/2014/main" id="{BE002AA9-50AD-4A98-7338-84E67915F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60" y="277490"/>
            <a:ext cx="3569089" cy="2373399"/>
          </a:xfrm>
          <a:prstGeom prst="rect">
            <a:avLst/>
          </a:prstGeom>
        </p:spPr>
      </p:pic>
    </p:spTree>
    <p:extLst>
      <p:ext uri="{BB962C8B-B14F-4D97-AF65-F5344CB8AC3E}">
        <p14:creationId xmlns:p14="http://schemas.microsoft.com/office/powerpoint/2010/main" val="92456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1CC01-9493-F519-F07C-B71538863A2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A37C4C8-1B0D-D4BB-3B27-564B46E6885C}"/>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31335D07-A554-5C5B-1CFF-9AEAE8DB8E78}"/>
              </a:ext>
            </a:extLst>
          </p:cNvPr>
          <p:cNvSpPr txBox="1"/>
          <p:nvPr/>
        </p:nvSpPr>
        <p:spPr>
          <a:xfrm>
            <a:off x="98078" y="0"/>
            <a:ext cx="11988297" cy="769441"/>
          </a:xfrm>
          <a:prstGeom prst="rect">
            <a:avLst/>
          </a:prstGeom>
          <a:noFill/>
        </p:spPr>
        <p:txBody>
          <a:bodyPr wrap="square" rtlCol="0">
            <a:spAutoFit/>
          </a:bodyPr>
          <a:lstStyle/>
          <a:p>
            <a:pPr algn="ctr"/>
            <a:r>
              <a:rPr lang="en-US" sz="4400" dirty="0">
                <a:solidFill>
                  <a:schemeClr val="bg1"/>
                </a:solidFill>
                <a:latin typeface="Baskerville Old Face" panose="02020602080505020303" pitchFamily="18" charset="0"/>
              </a:rPr>
              <a:t>A Covenant Relationship With God</a:t>
            </a:r>
          </a:p>
        </p:txBody>
      </p:sp>
      <p:sp>
        <p:nvSpPr>
          <p:cNvPr id="14" name="TextBox 13">
            <a:extLst>
              <a:ext uri="{FF2B5EF4-FFF2-40B4-BE49-F238E27FC236}">
                <a16:creationId xmlns:a16="http://schemas.microsoft.com/office/drawing/2014/main" id="{4835C52B-F731-C0D4-106C-392E2A4691A8}"/>
              </a:ext>
            </a:extLst>
          </p:cNvPr>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19:5-6</a:t>
            </a:r>
          </a:p>
        </p:txBody>
      </p:sp>
      <p:grpSp>
        <p:nvGrpSpPr>
          <p:cNvPr id="26" name="Group 25">
            <a:extLst>
              <a:ext uri="{FF2B5EF4-FFF2-40B4-BE49-F238E27FC236}">
                <a16:creationId xmlns:a16="http://schemas.microsoft.com/office/drawing/2014/main" id="{24DB58E6-F0C7-A079-C6CA-58AC0EBC6911}"/>
              </a:ext>
            </a:extLst>
          </p:cNvPr>
          <p:cNvGrpSpPr/>
          <p:nvPr/>
        </p:nvGrpSpPr>
        <p:grpSpPr>
          <a:xfrm>
            <a:off x="485775" y="1377612"/>
            <a:ext cx="2619375" cy="1900833"/>
            <a:chOff x="485775" y="1377612"/>
            <a:chExt cx="2619375" cy="1900833"/>
          </a:xfrm>
        </p:grpSpPr>
        <p:sp>
          <p:nvSpPr>
            <p:cNvPr id="7" name="TextBox 6">
              <a:extLst>
                <a:ext uri="{FF2B5EF4-FFF2-40B4-BE49-F238E27FC236}">
                  <a16:creationId xmlns:a16="http://schemas.microsoft.com/office/drawing/2014/main" id="{E47740EA-774F-4859-4C6A-41167A15E056}"/>
                </a:ext>
              </a:extLst>
            </p:cNvPr>
            <p:cNvSpPr txBox="1"/>
            <p:nvPr/>
          </p:nvSpPr>
          <p:spPr>
            <a:xfrm>
              <a:off x="685801" y="1377612"/>
              <a:ext cx="2038350" cy="369332"/>
            </a:xfrm>
            <a:prstGeom prst="rect">
              <a:avLst/>
            </a:prstGeom>
            <a:solidFill>
              <a:schemeClr val="bg1"/>
            </a:solidFill>
          </p:spPr>
          <p:txBody>
            <a:bodyPr wrap="square">
              <a:spAutoFit/>
            </a:bodyPr>
            <a:lstStyle/>
            <a:p>
              <a:pPr algn="ctr" fontAlgn="base">
                <a:spcAft>
                  <a:spcPts val="1200"/>
                </a:spcAft>
                <a:buNone/>
              </a:pPr>
              <a:r>
                <a:rPr lang="en-US" b="0" i="0" u="none" strike="noStrike" dirty="0">
                  <a:solidFill>
                    <a:srgbClr val="157493"/>
                  </a:solidFill>
                  <a:effectLst/>
                </a:rPr>
                <a:t>Matthew 11:28–30</a:t>
              </a:r>
              <a:endParaRPr lang="en-US" b="0" i="0" dirty="0">
                <a:solidFill>
                  <a:srgbClr val="212225"/>
                </a:solidFill>
                <a:effectLst/>
              </a:endParaRPr>
            </a:p>
          </p:txBody>
        </p:sp>
        <p:sp>
          <p:nvSpPr>
            <p:cNvPr id="13" name="TextBox 12">
              <a:extLst>
                <a:ext uri="{FF2B5EF4-FFF2-40B4-BE49-F238E27FC236}">
                  <a16:creationId xmlns:a16="http://schemas.microsoft.com/office/drawing/2014/main" id="{05379966-6AF5-D714-BB3A-13CB5B213F5E}"/>
                </a:ext>
              </a:extLst>
            </p:cNvPr>
            <p:cNvSpPr txBox="1"/>
            <p:nvPr/>
          </p:nvSpPr>
          <p:spPr>
            <a:xfrm>
              <a:off x="485775" y="2355115"/>
              <a:ext cx="2619375" cy="923330"/>
            </a:xfrm>
            <a:prstGeom prst="rect">
              <a:avLst/>
            </a:prstGeom>
            <a:noFill/>
          </p:spPr>
          <p:txBody>
            <a:bodyPr wrap="square">
              <a:spAutoFit/>
            </a:bodyPr>
            <a:lstStyle/>
            <a:p>
              <a:pPr fontAlgn="base"/>
              <a:r>
                <a:rPr lang="en-US" dirty="0">
                  <a:solidFill>
                    <a:srgbClr val="FFFF00"/>
                  </a:solidFill>
                </a:rPr>
                <a:t>The Savior invites us to come unto Him so He can help us and give us rest</a:t>
              </a:r>
              <a:endParaRPr lang="en-US" b="0" i="1" dirty="0">
                <a:solidFill>
                  <a:srgbClr val="FFFF00"/>
                </a:solidFill>
                <a:effectLst/>
              </a:endParaRPr>
            </a:p>
          </p:txBody>
        </p:sp>
      </p:grpSp>
      <p:grpSp>
        <p:nvGrpSpPr>
          <p:cNvPr id="25" name="Group 24">
            <a:extLst>
              <a:ext uri="{FF2B5EF4-FFF2-40B4-BE49-F238E27FC236}">
                <a16:creationId xmlns:a16="http://schemas.microsoft.com/office/drawing/2014/main" id="{CB3705C0-AFDF-1D46-D7C2-C4B8FAACF662}"/>
              </a:ext>
            </a:extLst>
          </p:cNvPr>
          <p:cNvGrpSpPr/>
          <p:nvPr/>
        </p:nvGrpSpPr>
        <p:grpSpPr>
          <a:xfrm>
            <a:off x="3600929" y="4085201"/>
            <a:ext cx="2619375" cy="1758762"/>
            <a:chOff x="3510952" y="1408628"/>
            <a:chExt cx="2619375" cy="1758762"/>
          </a:xfrm>
        </p:grpSpPr>
        <p:sp>
          <p:nvSpPr>
            <p:cNvPr id="10" name="TextBox 9">
              <a:extLst>
                <a:ext uri="{FF2B5EF4-FFF2-40B4-BE49-F238E27FC236}">
                  <a16:creationId xmlns:a16="http://schemas.microsoft.com/office/drawing/2014/main" id="{8558CC64-C8E1-F7F4-4035-BFB36454E1B9}"/>
                </a:ext>
              </a:extLst>
            </p:cNvPr>
            <p:cNvSpPr txBox="1"/>
            <p:nvPr/>
          </p:nvSpPr>
          <p:spPr>
            <a:xfrm>
              <a:off x="3778251" y="1408628"/>
              <a:ext cx="1600200" cy="369332"/>
            </a:xfrm>
            <a:prstGeom prst="rect">
              <a:avLst/>
            </a:prstGeom>
            <a:solidFill>
              <a:schemeClr val="bg1"/>
            </a:solidFill>
          </p:spPr>
          <p:txBody>
            <a:bodyPr wrap="square">
              <a:spAutoFit/>
            </a:bodyPr>
            <a:lstStyle/>
            <a:p>
              <a:pPr algn="ctr" fontAlgn="base">
                <a:spcAft>
                  <a:spcPts val="1200"/>
                </a:spcAft>
                <a:buNone/>
              </a:pPr>
              <a:r>
                <a:rPr lang="en-US" b="0" i="0" u="none" strike="noStrike" dirty="0">
                  <a:solidFill>
                    <a:srgbClr val="157493"/>
                  </a:solidFill>
                  <a:effectLst/>
                </a:rPr>
                <a:t>Titus 2:11–14</a:t>
              </a:r>
              <a:endParaRPr lang="en-US" b="0" i="0" dirty="0">
                <a:solidFill>
                  <a:srgbClr val="212225"/>
                </a:solidFill>
                <a:effectLst/>
              </a:endParaRPr>
            </a:p>
          </p:txBody>
        </p:sp>
        <p:sp>
          <p:nvSpPr>
            <p:cNvPr id="15" name="TextBox 14">
              <a:extLst>
                <a:ext uri="{FF2B5EF4-FFF2-40B4-BE49-F238E27FC236}">
                  <a16:creationId xmlns:a16="http://schemas.microsoft.com/office/drawing/2014/main" id="{05DC399F-0A8D-8527-73BC-A938AAE3723C}"/>
                </a:ext>
              </a:extLst>
            </p:cNvPr>
            <p:cNvSpPr txBox="1"/>
            <p:nvPr/>
          </p:nvSpPr>
          <p:spPr>
            <a:xfrm>
              <a:off x="3510952" y="2244060"/>
              <a:ext cx="2619375" cy="923330"/>
            </a:xfrm>
            <a:prstGeom prst="rect">
              <a:avLst/>
            </a:prstGeom>
            <a:noFill/>
          </p:spPr>
          <p:txBody>
            <a:bodyPr wrap="square">
              <a:spAutoFit/>
            </a:bodyPr>
            <a:lstStyle/>
            <a:p>
              <a:pPr fontAlgn="base"/>
              <a:r>
                <a:rPr lang="en-US" dirty="0">
                  <a:solidFill>
                    <a:srgbClr val="FFFF00"/>
                  </a:solidFill>
                </a:rPr>
                <a:t>The Savior gave Himself to redeem and purify us as His peculiar people</a:t>
              </a:r>
              <a:endParaRPr lang="en-US" b="0" i="1" dirty="0">
                <a:solidFill>
                  <a:srgbClr val="FFFF00"/>
                </a:solidFill>
                <a:effectLst/>
              </a:endParaRPr>
            </a:p>
          </p:txBody>
        </p:sp>
      </p:grpSp>
      <p:grpSp>
        <p:nvGrpSpPr>
          <p:cNvPr id="34" name="Group 33">
            <a:extLst>
              <a:ext uri="{FF2B5EF4-FFF2-40B4-BE49-F238E27FC236}">
                <a16:creationId xmlns:a16="http://schemas.microsoft.com/office/drawing/2014/main" id="{65C1C461-4C91-43C7-28E5-74B90FD7E0B1}"/>
              </a:ext>
            </a:extLst>
          </p:cNvPr>
          <p:cNvGrpSpPr/>
          <p:nvPr/>
        </p:nvGrpSpPr>
        <p:grpSpPr>
          <a:xfrm>
            <a:off x="6338887" y="1408628"/>
            <a:ext cx="2619375" cy="1481763"/>
            <a:chOff x="6338887" y="1408628"/>
            <a:chExt cx="2619375" cy="1481763"/>
          </a:xfrm>
        </p:grpSpPr>
        <p:sp>
          <p:nvSpPr>
            <p:cNvPr id="8" name="TextBox 7">
              <a:extLst>
                <a:ext uri="{FF2B5EF4-FFF2-40B4-BE49-F238E27FC236}">
                  <a16:creationId xmlns:a16="http://schemas.microsoft.com/office/drawing/2014/main" id="{F4E58F67-9249-6D94-EDE1-D5BA341BFD11}"/>
                </a:ext>
              </a:extLst>
            </p:cNvPr>
            <p:cNvSpPr txBox="1"/>
            <p:nvPr/>
          </p:nvSpPr>
          <p:spPr>
            <a:xfrm>
              <a:off x="6432551" y="1408628"/>
              <a:ext cx="1957387" cy="369332"/>
            </a:xfrm>
            <a:prstGeom prst="rect">
              <a:avLst/>
            </a:prstGeom>
            <a:solidFill>
              <a:schemeClr val="bg1"/>
            </a:solidFill>
          </p:spPr>
          <p:txBody>
            <a:bodyPr wrap="square">
              <a:spAutoFit/>
            </a:bodyPr>
            <a:lstStyle/>
            <a:p>
              <a:pPr algn="ctr" fontAlgn="base">
                <a:spcAft>
                  <a:spcPts val="1200"/>
                </a:spcAft>
                <a:buNone/>
              </a:pPr>
              <a:r>
                <a:rPr lang="en-US" b="0" i="0" u="none" strike="noStrike" dirty="0">
                  <a:solidFill>
                    <a:srgbClr val="157493"/>
                  </a:solidFill>
                  <a:effectLst/>
                </a:rPr>
                <a:t>1 Peter 1:15–16</a:t>
              </a:r>
              <a:endParaRPr lang="en-US" b="0" i="0" dirty="0">
                <a:solidFill>
                  <a:srgbClr val="212225"/>
                </a:solidFill>
                <a:effectLst/>
              </a:endParaRPr>
            </a:p>
          </p:txBody>
        </p:sp>
        <p:sp>
          <p:nvSpPr>
            <p:cNvPr id="16" name="TextBox 15">
              <a:extLst>
                <a:ext uri="{FF2B5EF4-FFF2-40B4-BE49-F238E27FC236}">
                  <a16:creationId xmlns:a16="http://schemas.microsoft.com/office/drawing/2014/main" id="{35EDB980-5C73-C76E-5079-5410F3419828}"/>
                </a:ext>
              </a:extLst>
            </p:cNvPr>
            <p:cNvSpPr txBox="1"/>
            <p:nvPr/>
          </p:nvSpPr>
          <p:spPr>
            <a:xfrm>
              <a:off x="6338887" y="2244060"/>
              <a:ext cx="2619375" cy="646331"/>
            </a:xfrm>
            <a:prstGeom prst="rect">
              <a:avLst/>
            </a:prstGeom>
            <a:noFill/>
          </p:spPr>
          <p:txBody>
            <a:bodyPr wrap="square">
              <a:spAutoFit/>
            </a:bodyPr>
            <a:lstStyle/>
            <a:p>
              <a:pPr fontAlgn="base"/>
              <a:r>
                <a:rPr lang="en-US" dirty="0">
                  <a:solidFill>
                    <a:srgbClr val="FFFF00"/>
                  </a:solidFill>
                </a:rPr>
                <a:t>We can be holy because the Savior is holy</a:t>
              </a:r>
              <a:endParaRPr lang="en-US" b="0" i="1" dirty="0">
                <a:solidFill>
                  <a:srgbClr val="FFFF00"/>
                </a:solidFill>
                <a:effectLst/>
              </a:endParaRPr>
            </a:p>
          </p:txBody>
        </p:sp>
      </p:grpSp>
      <p:grpSp>
        <p:nvGrpSpPr>
          <p:cNvPr id="31" name="Group 30">
            <a:extLst>
              <a:ext uri="{FF2B5EF4-FFF2-40B4-BE49-F238E27FC236}">
                <a16:creationId xmlns:a16="http://schemas.microsoft.com/office/drawing/2014/main" id="{D6E78FF5-97EF-2A71-89B3-BEF3EA699066}"/>
              </a:ext>
            </a:extLst>
          </p:cNvPr>
          <p:cNvGrpSpPr/>
          <p:nvPr/>
        </p:nvGrpSpPr>
        <p:grpSpPr>
          <a:xfrm>
            <a:off x="9308776" y="3758235"/>
            <a:ext cx="2852242" cy="2119581"/>
            <a:chOff x="9234133" y="1424284"/>
            <a:chExt cx="2852242" cy="2119581"/>
          </a:xfrm>
        </p:grpSpPr>
        <p:sp>
          <p:nvSpPr>
            <p:cNvPr id="11" name="TextBox 10">
              <a:extLst>
                <a:ext uri="{FF2B5EF4-FFF2-40B4-BE49-F238E27FC236}">
                  <a16:creationId xmlns:a16="http://schemas.microsoft.com/office/drawing/2014/main" id="{91D6F8F5-7E1E-CC00-30CF-A1EFDDFADAF9}"/>
                </a:ext>
              </a:extLst>
            </p:cNvPr>
            <p:cNvSpPr txBox="1"/>
            <p:nvPr/>
          </p:nvSpPr>
          <p:spPr>
            <a:xfrm>
              <a:off x="9444038" y="1424284"/>
              <a:ext cx="1957387" cy="369332"/>
            </a:xfrm>
            <a:prstGeom prst="rect">
              <a:avLst/>
            </a:prstGeom>
            <a:solidFill>
              <a:schemeClr val="bg1"/>
            </a:solidFill>
          </p:spPr>
          <p:txBody>
            <a:bodyPr wrap="square">
              <a:spAutoFit/>
            </a:bodyPr>
            <a:lstStyle/>
            <a:p>
              <a:pPr algn="ctr" fontAlgn="base">
                <a:spcAft>
                  <a:spcPts val="1200"/>
                </a:spcAft>
                <a:buNone/>
              </a:pPr>
              <a:r>
                <a:rPr lang="en-US" b="0" i="0" u="none" strike="noStrike" dirty="0">
                  <a:solidFill>
                    <a:srgbClr val="157493"/>
                  </a:solidFill>
                  <a:effectLst/>
                </a:rPr>
                <a:t>Moroni 10:32–33</a:t>
              </a:r>
              <a:endParaRPr lang="en-US" b="0" i="0" dirty="0">
                <a:solidFill>
                  <a:srgbClr val="212225"/>
                </a:solidFill>
                <a:effectLst/>
              </a:endParaRPr>
            </a:p>
          </p:txBody>
        </p:sp>
        <p:sp>
          <p:nvSpPr>
            <p:cNvPr id="20" name="TextBox 19">
              <a:extLst>
                <a:ext uri="{FF2B5EF4-FFF2-40B4-BE49-F238E27FC236}">
                  <a16:creationId xmlns:a16="http://schemas.microsoft.com/office/drawing/2014/main" id="{B3E342DC-CE36-45BF-6BDC-BD69DB9A7BC7}"/>
                </a:ext>
              </a:extLst>
            </p:cNvPr>
            <p:cNvSpPr txBox="1"/>
            <p:nvPr/>
          </p:nvSpPr>
          <p:spPr>
            <a:xfrm>
              <a:off x="9234133" y="2066537"/>
              <a:ext cx="2852242" cy="1477328"/>
            </a:xfrm>
            <a:prstGeom prst="rect">
              <a:avLst/>
            </a:prstGeom>
            <a:noFill/>
          </p:spPr>
          <p:txBody>
            <a:bodyPr wrap="square">
              <a:spAutoFit/>
            </a:bodyPr>
            <a:lstStyle/>
            <a:p>
              <a:r>
                <a:rPr lang="en-US" b="0" i="0" dirty="0">
                  <a:solidFill>
                    <a:srgbClr val="FFFF00"/>
                  </a:solidFill>
                  <a:effectLst/>
                </a:rPr>
                <a:t>We are sanctified in Christ through His atonement which is a covenant of the Father for forgiveness of </a:t>
              </a:r>
              <a:r>
                <a:rPr lang="en-US" dirty="0">
                  <a:solidFill>
                    <a:srgbClr val="FFFF00"/>
                  </a:solidFill>
                </a:rPr>
                <a:t>our </a:t>
              </a:r>
              <a:r>
                <a:rPr lang="en-US" b="0" i="0" dirty="0">
                  <a:solidFill>
                    <a:srgbClr val="FFFF00"/>
                  </a:solidFill>
                  <a:effectLst/>
                </a:rPr>
                <a:t>sins</a:t>
              </a:r>
              <a:endParaRPr lang="en-US" dirty="0">
                <a:solidFill>
                  <a:srgbClr val="FFFF00"/>
                </a:solidFill>
              </a:endParaRPr>
            </a:p>
          </p:txBody>
        </p:sp>
      </p:grpSp>
      <p:pic>
        <p:nvPicPr>
          <p:cNvPr id="22" name="Picture 21">
            <a:extLst>
              <a:ext uri="{FF2B5EF4-FFF2-40B4-BE49-F238E27FC236}">
                <a16:creationId xmlns:a16="http://schemas.microsoft.com/office/drawing/2014/main" id="{440F3380-3E90-5847-1ABD-CEAF42F4C954}"/>
              </a:ext>
            </a:extLst>
          </p:cNvPr>
          <p:cNvPicPr>
            <a:picLocks noChangeAspect="1"/>
          </p:cNvPicPr>
          <p:nvPr/>
        </p:nvPicPr>
        <p:blipFill>
          <a:blip r:embed="rId3"/>
          <a:stretch>
            <a:fillRect/>
          </a:stretch>
        </p:blipFill>
        <p:spPr>
          <a:xfrm>
            <a:off x="527051" y="3428999"/>
            <a:ext cx="2195783" cy="2367161"/>
          </a:xfrm>
          <a:prstGeom prst="rect">
            <a:avLst/>
          </a:prstGeom>
        </p:spPr>
      </p:pic>
      <p:pic>
        <p:nvPicPr>
          <p:cNvPr id="24" name="Picture 23">
            <a:extLst>
              <a:ext uri="{FF2B5EF4-FFF2-40B4-BE49-F238E27FC236}">
                <a16:creationId xmlns:a16="http://schemas.microsoft.com/office/drawing/2014/main" id="{1F174D23-66AC-7976-2F15-11DED04F2DBE}"/>
              </a:ext>
            </a:extLst>
          </p:cNvPr>
          <p:cNvPicPr>
            <a:picLocks noChangeAspect="1"/>
          </p:cNvPicPr>
          <p:nvPr/>
        </p:nvPicPr>
        <p:blipFill>
          <a:blip r:embed="rId4"/>
          <a:stretch>
            <a:fillRect/>
          </a:stretch>
        </p:blipFill>
        <p:spPr>
          <a:xfrm>
            <a:off x="3496939" y="1424284"/>
            <a:ext cx="2314898" cy="2333951"/>
          </a:xfrm>
          <a:prstGeom prst="rect">
            <a:avLst/>
          </a:prstGeom>
        </p:spPr>
      </p:pic>
      <p:pic>
        <p:nvPicPr>
          <p:cNvPr id="28" name="Picture 27">
            <a:extLst>
              <a:ext uri="{FF2B5EF4-FFF2-40B4-BE49-F238E27FC236}">
                <a16:creationId xmlns:a16="http://schemas.microsoft.com/office/drawing/2014/main" id="{9DA05515-654C-1FFF-38D6-3B79C633526B}"/>
              </a:ext>
            </a:extLst>
          </p:cNvPr>
          <p:cNvPicPr>
            <a:picLocks noChangeAspect="1"/>
          </p:cNvPicPr>
          <p:nvPr/>
        </p:nvPicPr>
        <p:blipFill>
          <a:blip r:embed="rId5"/>
          <a:stretch>
            <a:fillRect/>
          </a:stretch>
        </p:blipFill>
        <p:spPr>
          <a:xfrm>
            <a:off x="6362760" y="3188235"/>
            <a:ext cx="2595502" cy="2909177"/>
          </a:xfrm>
          <a:prstGeom prst="rect">
            <a:avLst/>
          </a:prstGeom>
        </p:spPr>
      </p:pic>
      <p:pic>
        <p:nvPicPr>
          <p:cNvPr id="33" name="Picture 32">
            <a:extLst>
              <a:ext uri="{FF2B5EF4-FFF2-40B4-BE49-F238E27FC236}">
                <a16:creationId xmlns:a16="http://schemas.microsoft.com/office/drawing/2014/main" id="{DDC98CC6-E58F-7FB7-76B7-2C6B8C4E1FE3}"/>
              </a:ext>
            </a:extLst>
          </p:cNvPr>
          <p:cNvPicPr>
            <a:picLocks noChangeAspect="1"/>
          </p:cNvPicPr>
          <p:nvPr/>
        </p:nvPicPr>
        <p:blipFill>
          <a:blip r:embed="rId6"/>
          <a:stretch>
            <a:fillRect/>
          </a:stretch>
        </p:blipFill>
        <p:spPr>
          <a:xfrm>
            <a:off x="9308776" y="1105270"/>
            <a:ext cx="2735845" cy="2277580"/>
          </a:xfrm>
          <a:prstGeom prst="rect">
            <a:avLst/>
          </a:prstGeom>
        </p:spPr>
      </p:pic>
    </p:spTree>
    <p:extLst>
      <p:ext uri="{BB962C8B-B14F-4D97-AF65-F5344CB8AC3E}">
        <p14:creationId xmlns:p14="http://schemas.microsoft.com/office/powerpoint/2010/main" val="178930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0" presetClass="exit" presetSubtype="0" fill="hold" nodeType="with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19:10-24</a:t>
            </a:r>
          </a:p>
        </p:txBody>
      </p:sp>
      <p:sp>
        <p:nvSpPr>
          <p:cNvPr id="70" name="TextBox 69"/>
          <p:cNvSpPr txBox="1"/>
          <p:nvPr/>
        </p:nvSpPr>
        <p:spPr>
          <a:xfrm>
            <a:off x="98078" y="0"/>
            <a:ext cx="11988297"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He Offered to Appear Unto Them</a:t>
            </a:r>
          </a:p>
        </p:txBody>
      </p:sp>
      <p:sp>
        <p:nvSpPr>
          <p:cNvPr id="3" name="Rectangle 2"/>
          <p:cNvSpPr/>
          <p:nvPr/>
        </p:nvSpPr>
        <p:spPr>
          <a:xfrm>
            <a:off x="503196" y="1037953"/>
            <a:ext cx="5864947" cy="2862322"/>
          </a:xfrm>
          <a:prstGeom prst="rect">
            <a:avLst/>
          </a:prstGeom>
        </p:spPr>
        <p:txBody>
          <a:bodyPr wrap="square">
            <a:spAutoFit/>
          </a:bodyPr>
          <a:lstStyle/>
          <a:p>
            <a:r>
              <a:rPr lang="en-US" dirty="0">
                <a:solidFill>
                  <a:schemeClr val="bg1"/>
                </a:solidFill>
                <a:latin typeface="Calibri" panose="020F0502020204030204" pitchFamily="34" charset="0"/>
              </a:rPr>
              <a:t>“If they had accepted all of the privileges offered them and followed the instructions which would have qualified them to receive the fulfillment of all God’s promises, they could have been accorded the grandest of all revelations: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offered to come down in the </a:t>
            </a:r>
            <a:r>
              <a:rPr lang="en-US" i="1" dirty="0">
                <a:solidFill>
                  <a:schemeClr val="bg1"/>
                </a:solidFill>
                <a:latin typeface="Calibri" panose="020F0502020204030204" pitchFamily="34" charset="0"/>
              </a:rPr>
              <a:t>sight </a:t>
            </a:r>
            <a:r>
              <a:rPr lang="en-US" dirty="0">
                <a:solidFill>
                  <a:schemeClr val="bg1"/>
                </a:solidFill>
                <a:latin typeface="Calibri" panose="020F0502020204030204" pitchFamily="34" charset="0"/>
              </a:rPr>
              <a:t>of all the people </a:t>
            </a:r>
            <a:r>
              <a:rPr lang="en-US" i="1" dirty="0">
                <a:solidFill>
                  <a:schemeClr val="bg1"/>
                </a:solidFill>
                <a:latin typeface="Calibri" panose="020F0502020204030204" pitchFamily="34" charset="0"/>
              </a:rPr>
              <a:t>and</a:t>
            </a:r>
            <a:r>
              <a:rPr lang="en-US" dirty="0">
                <a:solidFill>
                  <a:schemeClr val="bg1"/>
                </a:solidFill>
                <a:latin typeface="Calibri" panose="020F0502020204030204" pitchFamily="34" charset="0"/>
              </a:rPr>
              <a:t> let them </a:t>
            </a:r>
            <a:r>
              <a:rPr lang="en-US" i="1" dirty="0">
                <a:solidFill>
                  <a:schemeClr val="bg1"/>
                </a:solidFill>
                <a:latin typeface="Calibri" panose="020F0502020204030204" pitchFamily="34" charset="0"/>
              </a:rPr>
              <a:t>hear</a:t>
            </a:r>
            <a:r>
              <a:rPr lang="en-US" dirty="0">
                <a:solidFill>
                  <a:schemeClr val="bg1"/>
                </a:solidFill>
                <a:latin typeface="Calibri" panose="020F0502020204030204" pitchFamily="34" charset="0"/>
              </a:rPr>
              <a:t> when He spoke to Moses that they might know for themselves about His will and His law, and believe in Moses’ future revelations from God, and revere the Lord evermore (cf. Deuteronomy 4:10). </a:t>
            </a:r>
          </a:p>
        </p:txBody>
      </p:sp>
      <p:sp>
        <p:nvSpPr>
          <p:cNvPr id="11" name="TextBox 10"/>
          <p:cNvSpPr txBox="1"/>
          <p:nvPr/>
        </p:nvSpPr>
        <p:spPr>
          <a:xfrm>
            <a:off x="10232624" y="6488668"/>
            <a:ext cx="1839579" cy="369332"/>
          </a:xfrm>
          <a:prstGeom prst="rect">
            <a:avLst/>
          </a:prstGeom>
          <a:noFill/>
        </p:spPr>
        <p:txBody>
          <a:bodyPr wrap="square" rtlCol="0">
            <a:spAutoFit/>
          </a:bodyPr>
          <a:lstStyle/>
          <a:p>
            <a:pPr algn="r"/>
            <a:r>
              <a:rPr lang="en-US" dirty="0">
                <a:solidFill>
                  <a:schemeClr val="bg1"/>
                </a:solidFill>
              </a:rPr>
              <a:t>(2)</a:t>
            </a:r>
          </a:p>
        </p:txBody>
      </p:sp>
      <p:sp>
        <p:nvSpPr>
          <p:cNvPr id="2" name="Rectangle 1"/>
          <p:cNvSpPr/>
          <p:nvPr/>
        </p:nvSpPr>
        <p:spPr>
          <a:xfrm>
            <a:off x="5323115" y="5956959"/>
            <a:ext cx="6096000" cy="707886"/>
          </a:xfrm>
          <a:prstGeom prst="rect">
            <a:avLst/>
          </a:prstGeom>
        </p:spPr>
        <p:txBody>
          <a:bodyPr>
            <a:spAutoFit/>
          </a:bodyPr>
          <a:lstStyle/>
          <a:p>
            <a:r>
              <a:rPr lang="en-US" sz="2000" dirty="0">
                <a:solidFill>
                  <a:schemeClr val="bg1"/>
                </a:solidFill>
                <a:latin typeface="Calibri" panose="020F0502020204030204" pitchFamily="34" charset="0"/>
              </a:rPr>
              <a:t>There was a need of cleanliness and spiritual dedication in their preparation for this great spiritual experience.</a:t>
            </a:r>
          </a:p>
        </p:txBody>
      </p:sp>
      <p:pic>
        <p:nvPicPr>
          <p:cNvPr id="8198" name="Picture 6" descr="http://tableprepared.files.wordpress.com/2014/04/towels-and-sanda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238" y="4291897"/>
            <a:ext cx="3270862" cy="2245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3606" y="4770212"/>
            <a:ext cx="1428521" cy="923330"/>
          </a:xfrm>
          <a:prstGeom prst="rect">
            <a:avLst/>
          </a:prstGeom>
        </p:spPr>
        <p:txBody>
          <a:bodyPr wrap="square">
            <a:spAutoFit/>
          </a:bodyPr>
          <a:lstStyle/>
          <a:p>
            <a:r>
              <a:rPr lang="en-US" dirty="0">
                <a:solidFill>
                  <a:srgbClr val="FFFF00"/>
                </a:solidFill>
                <a:latin typeface="Calibri" panose="020F0502020204030204" pitchFamily="34" charset="0"/>
              </a:rPr>
              <a:t>repentance or spiritual cleansing</a:t>
            </a:r>
            <a:endParaRPr lang="en-US" dirty="0">
              <a:solidFill>
                <a:srgbClr val="FFFF00"/>
              </a:solidFill>
            </a:endParaRPr>
          </a:p>
        </p:txBody>
      </p:sp>
      <p:pic>
        <p:nvPicPr>
          <p:cNvPr id="8" name="Picture 7">
            <a:extLst>
              <a:ext uri="{FF2B5EF4-FFF2-40B4-BE49-F238E27FC236}">
                <a16:creationId xmlns:a16="http://schemas.microsoft.com/office/drawing/2014/main" id="{5B889615-3FE3-A105-CEB0-00D076932E7F}"/>
              </a:ext>
            </a:extLst>
          </p:cNvPr>
          <p:cNvPicPr>
            <a:picLocks noChangeAspect="1"/>
          </p:cNvPicPr>
          <p:nvPr/>
        </p:nvPicPr>
        <p:blipFill>
          <a:blip r:embed="rId4"/>
          <a:stretch>
            <a:fillRect/>
          </a:stretch>
        </p:blipFill>
        <p:spPr>
          <a:xfrm>
            <a:off x="6436254" y="1240617"/>
            <a:ext cx="4190698" cy="4199164"/>
          </a:xfrm>
          <a:prstGeom prst="rect">
            <a:avLst/>
          </a:prstGeom>
        </p:spPr>
      </p:pic>
    </p:spTree>
    <p:extLst>
      <p:ext uri="{BB962C8B-B14F-4D97-AF65-F5344CB8AC3E}">
        <p14:creationId xmlns:p14="http://schemas.microsoft.com/office/powerpoint/2010/main" val="41230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0" name="Picture 9">
            <a:extLst>
              <a:ext uri="{FF2B5EF4-FFF2-40B4-BE49-F238E27FC236}">
                <a16:creationId xmlns:a16="http://schemas.microsoft.com/office/drawing/2014/main" id="{B4055316-725D-7571-0419-AEF72117E52A}"/>
              </a:ext>
            </a:extLst>
          </p:cNvPr>
          <p:cNvPicPr>
            <a:picLocks noChangeAspect="1"/>
          </p:cNvPicPr>
          <p:nvPr/>
        </p:nvPicPr>
        <p:blipFill>
          <a:blip r:embed="rId3"/>
          <a:stretch>
            <a:fillRect/>
          </a:stretch>
        </p:blipFill>
        <p:spPr>
          <a:xfrm>
            <a:off x="845495" y="1507231"/>
            <a:ext cx="4356652" cy="3423084"/>
          </a:xfrm>
          <a:prstGeom prst="rect">
            <a:avLst/>
          </a:prstGeom>
        </p:spPr>
      </p:pic>
      <p:sp>
        <p:nvSpPr>
          <p:cNvPr id="13" name="TextBox 12">
            <a:extLst>
              <a:ext uri="{FF2B5EF4-FFF2-40B4-BE49-F238E27FC236}">
                <a16:creationId xmlns:a16="http://schemas.microsoft.com/office/drawing/2014/main" id="{CBA38E20-D09E-CAF2-9D4B-2FFC1718C6AB}"/>
              </a:ext>
            </a:extLst>
          </p:cNvPr>
          <p:cNvSpPr txBox="1"/>
          <p:nvPr/>
        </p:nvSpPr>
        <p:spPr>
          <a:xfrm>
            <a:off x="5439578" y="2321005"/>
            <a:ext cx="6097836" cy="1569660"/>
          </a:xfrm>
          <a:prstGeom prst="rect">
            <a:avLst/>
          </a:prstGeom>
          <a:noFill/>
        </p:spPr>
        <p:txBody>
          <a:bodyPr wrap="square">
            <a:spAutoFit/>
          </a:bodyPr>
          <a:lstStyle/>
          <a:p>
            <a:r>
              <a:rPr lang="en-US" sz="2400" b="0" i="0" dirty="0">
                <a:solidFill>
                  <a:schemeClr val="bg1"/>
                </a:solidFill>
                <a:effectLst/>
              </a:rPr>
              <a:t>There, they saw evidence of the Lord’s presence on the mountain. The Lord called Moses up the mountain to speak with Him and to reveal His will for the people</a:t>
            </a:r>
            <a:endParaRPr lang="en-US" sz="2400" dirty="0">
              <a:solidFill>
                <a:schemeClr val="bg1"/>
              </a:solidFill>
            </a:endParaRPr>
          </a:p>
        </p:txBody>
      </p:sp>
      <p:sp>
        <p:nvSpPr>
          <p:cNvPr id="14" name="TextBox 13">
            <a:extLst>
              <a:ext uri="{FF2B5EF4-FFF2-40B4-BE49-F238E27FC236}">
                <a16:creationId xmlns:a16="http://schemas.microsoft.com/office/drawing/2014/main" id="{A920FA65-E3ED-ECA4-7E7F-2039FB3C1C0B}"/>
              </a:ext>
            </a:extLst>
          </p:cNvPr>
          <p:cNvSpPr txBox="1"/>
          <p:nvPr/>
        </p:nvSpPr>
        <p:spPr>
          <a:xfrm>
            <a:off x="98078" y="0"/>
            <a:ext cx="11988297"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Reveal His Will</a:t>
            </a:r>
          </a:p>
        </p:txBody>
      </p:sp>
      <p:sp>
        <p:nvSpPr>
          <p:cNvPr id="15" name="TextBox 14">
            <a:extLst>
              <a:ext uri="{FF2B5EF4-FFF2-40B4-BE49-F238E27FC236}">
                <a16:creationId xmlns:a16="http://schemas.microsoft.com/office/drawing/2014/main" id="{1C43BEC8-B5E2-1423-35C2-C7823014B9FA}"/>
              </a:ext>
            </a:extLst>
          </p:cNvPr>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19:18-25</a:t>
            </a:r>
          </a:p>
        </p:txBody>
      </p:sp>
    </p:spTree>
    <p:extLst>
      <p:ext uri="{BB962C8B-B14F-4D97-AF65-F5344CB8AC3E}">
        <p14:creationId xmlns:p14="http://schemas.microsoft.com/office/powerpoint/2010/main" val="229876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162108" y="903121"/>
            <a:ext cx="9366249" cy="3693319"/>
          </a:xfrm>
          <a:prstGeom prst="rect">
            <a:avLst/>
          </a:prstGeom>
          <a:noFill/>
        </p:spPr>
        <p:txBody>
          <a:bodyPr wrap="square" rtlCol="0">
            <a:spAutoFit/>
          </a:bodyPr>
          <a:lstStyle/>
          <a:p>
            <a:r>
              <a:rPr lang="en-US" dirty="0">
                <a:solidFill>
                  <a:schemeClr val="bg1"/>
                </a:solidFill>
                <a:latin typeface="Calibri" panose="020F0502020204030204" pitchFamily="34" charset="0"/>
              </a:rPr>
              <a:t>An ancient Arab tribe that existed at the time of Abraham (Gen. 14:7)</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may have been descendants of Esau (see Genesis 36:12, 16)</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constantly at war with the Hebrews in connection with the Exodus and the return to the Holy Land and attacked the Israelites in a most cowardly way, killing first the feeble, the faint, and the weary at the rear of the marching nation (Deuteronomy 25:17–19)</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For this lack of respect toward God, the Amalekites were cursed by the Lord. The Israelites were subsequently commanded to “utterly put out the remembrance of Amalek from under heaven”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power of the band was eventually broken by </a:t>
            </a:r>
          </a:p>
          <a:p>
            <a:r>
              <a:rPr lang="en-US" dirty="0">
                <a:solidFill>
                  <a:schemeClr val="bg1"/>
                </a:solidFill>
                <a:latin typeface="Calibri" panose="020F0502020204030204" pitchFamily="34" charset="0"/>
              </a:rPr>
              <a:t>Saul and David</a:t>
            </a:r>
          </a:p>
        </p:txBody>
      </p:sp>
      <p:sp>
        <p:nvSpPr>
          <p:cNvPr id="70" name="TextBox 69"/>
          <p:cNvSpPr txBox="1"/>
          <p:nvPr/>
        </p:nvSpPr>
        <p:spPr>
          <a:xfrm>
            <a:off x="101851" y="-1428"/>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Amalekites</a:t>
            </a:r>
          </a:p>
        </p:txBody>
      </p:sp>
      <p:sp>
        <p:nvSpPr>
          <p:cNvPr id="72" name="TextBox 71"/>
          <p:cNvSpPr txBox="1"/>
          <p:nvPr/>
        </p:nvSpPr>
        <p:spPr>
          <a:xfrm>
            <a:off x="10664983" y="6415275"/>
            <a:ext cx="1425166" cy="369332"/>
          </a:xfrm>
          <a:prstGeom prst="rect">
            <a:avLst/>
          </a:prstGeom>
          <a:noFill/>
        </p:spPr>
        <p:txBody>
          <a:bodyPr wrap="square" rtlCol="0">
            <a:spAutoFit/>
          </a:bodyPr>
          <a:lstStyle/>
          <a:p>
            <a:pPr algn="r"/>
            <a:r>
              <a:rPr lang="en-US" dirty="0">
                <a:solidFill>
                  <a:schemeClr val="bg1"/>
                </a:solidFill>
              </a:rPr>
              <a:t>(1 and 2)</a:t>
            </a:r>
          </a:p>
        </p:txBody>
      </p:sp>
      <p:grpSp>
        <p:nvGrpSpPr>
          <p:cNvPr id="509" name="Group 508"/>
          <p:cNvGrpSpPr/>
          <p:nvPr/>
        </p:nvGrpSpPr>
        <p:grpSpPr>
          <a:xfrm>
            <a:off x="6526026" y="3555677"/>
            <a:ext cx="4851540" cy="3228930"/>
            <a:chOff x="3875424" y="3165426"/>
            <a:chExt cx="4851540" cy="3228930"/>
          </a:xfrm>
        </p:grpSpPr>
        <p:grpSp>
          <p:nvGrpSpPr>
            <p:cNvPr id="336" name="Group 335"/>
            <p:cNvGrpSpPr/>
            <p:nvPr/>
          </p:nvGrpSpPr>
          <p:grpSpPr>
            <a:xfrm>
              <a:off x="7389579" y="3468211"/>
              <a:ext cx="1337385" cy="2819332"/>
              <a:chOff x="5957100" y="3148717"/>
              <a:chExt cx="1502830" cy="3168106"/>
            </a:xfrm>
          </p:grpSpPr>
          <p:grpSp>
            <p:nvGrpSpPr>
              <p:cNvPr id="138" name="Group 137"/>
              <p:cNvGrpSpPr/>
              <p:nvPr/>
            </p:nvGrpSpPr>
            <p:grpSpPr>
              <a:xfrm>
                <a:off x="5957100" y="3148717"/>
                <a:ext cx="1502830" cy="3168106"/>
                <a:chOff x="3611312" y="415548"/>
                <a:chExt cx="1083521" cy="2284162"/>
              </a:xfrm>
            </p:grpSpPr>
            <p:sp>
              <p:nvSpPr>
                <p:cNvPr id="139" name="Oval 138"/>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flipH="1">
                  <a:off x="3754397" y="2056920"/>
                  <a:ext cx="752129" cy="545997"/>
                </a:xfrm>
                <a:prstGeom prst="trapezoi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8050600">
                  <a:off x="3580294" y="1878374"/>
                  <a:ext cx="256105" cy="170418"/>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3335437" flipH="1">
                  <a:off x="4446336" y="1858847"/>
                  <a:ext cx="307741" cy="189252"/>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217087" flipH="1">
                  <a:off x="3700206" y="1191759"/>
                  <a:ext cx="294074" cy="781574"/>
                </a:xfrm>
                <a:prstGeom prst="trapezoid">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0382913">
                  <a:off x="4289179" y="1293008"/>
                  <a:ext cx="320116" cy="705492"/>
                </a:xfrm>
                <a:prstGeom prst="trapezoid">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rot="671737">
                  <a:off x="3611312" y="723431"/>
                  <a:ext cx="413235" cy="809699"/>
                </a:xfrm>
                <a:prstGeom prst="cloud">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rot="20706537">
                  <a:off x="4238841" y="758661"/>
                  <a:ext cx="444958" cy="720339"/>
                </a:xfrm>
                <a:prstGeom prst="cloud">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flipH="1">
                  <a:off x="3773789" y="1261039"/>
                  <a:ext cx="711428" cy="1176153"/>
                </a:xfrm>
                <a:prstGeom prst="trapezoid">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16200000">
                  <a:off x="3918252" y="260626"/>
                  <a:ext cx="467719" cy="777564"/>
                </a:xfrm>
                <a:prstGeom prst="cloud">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3731208" y="612766"/>
                  <a:ext cx="799163" cy="206355"/>
                </a:xfrm>
                <a:prstGeom prst="roundRect">
                  <a:avLst>
                    <a:gd name="adj" fmla="val 25101"/>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18"/>
                <p:cNvGrpSpPr/>
                <p:nvPr/>
              </p:nvGrpSpPr>
              <p:grpSpPr>
                <a:xfrm rot="11700000">
                  <a:off x="3703888" y="1566154"/>
                  <a:ext cx="333203" cy="1078928"/>
                  <a:chOff x="2438400" y="990600"/>
                  <a:chExt cx="762000" cy="3200400"/>
                </a:xfrm>
              </p:grpSpPr>
              <p:sp>
                <p:nvSpPr>
                  <p:cNvPr id="232" name="Pentagon 23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aque 23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onut 23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Donut 23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4" name="Rounded Rectangle 153"/>
                <p:cNvSpPr/>
                <p:nvPr/>
              </p:nvSpPr>
              <p:spPr>
                <a:xfrm>
                  <a:off x="3803977" y="1897268"/>
                  <a:ext cx="635510" cy="164098"/>
                </a:xfrm>
                <a:prstGeom prst="roundRect">
                  <a:avLst>
                    <a:gd name="adj" fmla="val 25101"/>
                  </a:avLst>
                </a:prstGeom>
                <a:solidFill>
                  <a:schemeClr val="accent5">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3809272" y="1919281"/>
                  <a:ext cx="617466" cy="119145"/>
                  <a:chOff x="7162800" y="4789357"/>
                  <a:chExt cx="2676993" cy="1001843"/>
                </a:xfrm>
              </p:grpSpPr>
              <p:grpSp>
                <p:nvGrpSpPr>
                  <p:cNvPr id="223" name="Group 222"/>
                  <p:cNvGrpSpPr/>
                  <p:nvPr/>
                </p:nvGrpSpPr>
                <p:grpSpPr>
                  <a:xfrm>
                    <a:off x="7162800" y="4800600"/>
                    <a:ext cx="838200" cy="990600"/>
                    <a:chOff x="7162800" y="4800600"/>
                    <a:chExt cx="838200" cy="990600"/>
                  </a:xfrm>
                </p:grpSpPr>
                <p:sp>
                  <p:nvSpPr>
                    <p:cNvPr id="230" name="Cross 229"/>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8077200" y="4800600"/>
                    <a:ext cx="838200" cy="990600"/>
                    <a:chOff x="7162800" y="4800600"/>
                    <a:chExt cx="838200" cy="990600"/>
                  </a:xfrm>
                </p:grpSpPr>
                <p:sp>
                  <p:nvSpPr>
                    <p:cNvPr id="228" name="Cross 227"/>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9001593" y="4789357"/>
                    <a:ext cx="838200" cy="990600"/>
                    <a:chOff x="7162800" y="4800600"/>
                    <a:chExt cx="838200" cy="990600"/>
                  </a:xfrm>
                </p:grpSpPr>
                <p:sp>
                  <p:nvSpPr>
                    <p:cNvPr id="226" name="Cross 225"/>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 name="Group 155"/>
                <p:cNvGrpSpPr/>
                <p:nvPr/>
              </p:nvGrpSpPr>
              <p:grpSpPr>
                <a:xfrm>
                  <a:off x="3740071" y="592259"/>
                  <a:ext cx="769838" cy="258661"/>
                  <a:chOff x="3811872" y="17998"/>
                  <a:chExt cx="805120" cy="270515"/>
                </a:xfrm>
              </p:grpSpPr>
              <p:grpSp>
                <p:nvGrpSpPr>
                  <p:cNvPr id="157" name="Group 156"/>
                  <p:cNvGrpSpPr/>
                  <p:nvPr/>
                </p:nvGrpSpPr>
                <p:grpSpPr>
                  <a:xfrm>
                    <a:off x="3811872" y="17998"/>
                    <a:ext cx="627615" cy="262087"/>
                    <a:chOff x="4649991" y="5423557"/>
                    <a:chExt cx="2704332" cy="1129307"/>
                  </a:xfrm>
                </p:grpSpPr>
                <p:grpSp>
                  <p:nvGrpSpPr>
                    <p:cNvPr id="171" name="Group 170"/>
                    <p:cNvGrpSpPr/>
                    <p:nvPr/>
                  </p:nvGrpSpPr>
                  <p:grpSpPr>
                    <a:xfrm>
                      <a:off x="4649991" y="5427911"/>
                      <a:ext cx="516959" cy="1119063"/>
                      <a:chOff x="4649991" y="5427911"/>
                      <a:chExt cx="516959" cy="1119063"/>
                    </a:xfrm>
                  </p:grpSpPr>
                  <p:grpSp>
                    <p:nvGrpSpPr>
                      <p:cNvPr id="211" name="Group 118"/>
                      <p:cNvGrpSpPr/>
                      <p:nvPr/>
                    </p:nvGrpSpPr>
                    <p:grpSpPr>
                      <a:xfrm rot="1912894">
                        <a:off x="4649991" y="5427911"/>
                        <a:ext cx="321016" cy="1106001"/>
                        <a:chOff x="2438400" y="990600"/>
                        <a:chExt cx="762000" cy="3200400"/>
                      </a:xfrm>
                    </p:grpSpPr>
                    <p:sp>
                      <p:nvSpPr>
                        <p:cNvPr id="218" name="Pentagon 21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Plaque 21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onut 22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Donut 22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2" name="Group 118"/>
                      <p:cNvGrpSpPr/>
                      <p:nvPr/>
                    </p:nvGrpSpPr>
                    <p:grpSpPr>
                      <a:xfrm rot="19542321">
                        <a:off x="4845934" y="5440973"/>
                        <a:ext cx="321016" cy="1106001"/>
                        <a:chOff x="2438400" y="990600"/>
                        <a:chExt cx="762000" cy="3200400"/>
                      </a:xfrm>
                    </p:grpSpPr>
                    <p:sp>
                      <p:nvSpPr>
                        <p:cNvPr id="213" name="Pentagon 21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Plaque 21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onut 21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Donut 21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2" name="Group 171"/>
                    <p:cNvGrpSpPr/>
                    <p:nvPr/>
                  </p:nvGrpSpPr>
                  <p:grpSpPr>
                    <a:xfrm rot="10800000">
                      <a:off x="5378679" y="5433801"/>
                      <a:ext cx="516959" cy="1119063"/>
                      <a:chOff x="4649991" y="5427911"/>
                      <a:chExt cx="516959" cy="1119063"/>
                    </a:xfrm>
                  </p:grpSpPr>
                  <p:grpSp>
                    <p:nvGrpSpPr>
                      <p:cNvPr id="199" name="Group 118"/>
                      <p:cNvGrpSpPr/>
                      <p:nvPr/>
                    </p:nvGrpSpPr>
                    <p:grpSpPr>
                      <a:xfrm rot="1912894">
                        <a:off x="4649991" y="5427911"/>
                        <a:ext cx="321016" cy="1106001"/>
                        <a:chOff x="2438400" y="990600"/>
                        <a:chExt cx="762000" cy="3200400"/>
                      </a:xfrm>
                    </p:grpSpPr>
                    <p:sp>
                      <p:nvSpPr>
                        <p:cNvPr id="206" name="Pentagon 20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laque 20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onut 20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Donut 20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0" name="Group 118"/>
                      <p:cNvGrpSpPr/>
                      <p:nvPr/>
                    </p:nvGrpSpPr>
                    <p:grpSpPr>
                      <a:xfrm rot="19542321">
                        <a:off x="4845934" y="5440973"/>
                        <a:ext cx="321016" cy="1106001"/>
                        <a:chOff x="2438400" y="990600"/>
                        <a:chExt cx="762000" cy="3200400"/>
                      </a:xfrm>
                    </p:grpSpPr>
                    <p:sp>
                      <p:nvSpPr>
                        <p:cNvPr id="201" name="Pentagon 20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laque 20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onut 20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onut 20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3" name="Group 172"/>
                    <p:cNvGrpSpPr/>
                    <p:nvPr/>
                  </p:nvGrpSpPr>
                  <p:grpSpPr>
                    <a:xfrm>
                      <a:off x="6108676" y="5423557"/>
                      <a:ext cx="516959" cy="1119063"/>
                      <a:chOff x="4649991" y="5427911"/>
                      <a:chExt cx="516959" cy="1119063"/>
                    </a:xfrm>
                  </p:grpSpPr>
                  <p:grpSp>
                    <p:nvGrpSpPr>
                      <p:cNvPr id="187" name="Group 118"/>
                      <p:cNvGrpSpPr/>
                      <p:nvPr/>
                    </p:nvGrpSpPr>
                    <p:grpSpPr>
                      <a:xfrm rot="1912894">
                        <a:off x="4649991" y="5427911"/>
                        <a:ext cx="321016" cy="1106001"/>
                        <a:chOff x="2438400" y="990600"/>
                        <a:chExt cx="762000" cy="3200400"/>
                      </a:xfrm>
                    </p:grpSpPr>
                    <p:sp>
                      <p:nvSpPr>
                        <p:cNvPr id="194" name="Pentagon 19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laque 19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onut 19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Donut 19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8" name="Group 118"/>
                      <p:cNvGrpSpPr/>
                      <p:nvPr/>
                    </p:nvGrpSpPr>
                    <p:grpSpPr>
                      <a:xfrm rot="19542321">
                        <a:off x="4845934" y="5440973"/>
                        <a:ext cx="321016" cy="1106001"/>
                        <a:chOff x="2438400" y="990600"/>
                        <a:chExt cx="762000" cy="3200400"/>
                      </a:xfrm>
                    </p:grpSpPr>
                    <p:sp>
                      <p:nvSpPr>
                        <p:cNvPr id="189" name="Pentagon 18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aque 18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onut 19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4" name="Group 173"/>
                    <p:cNvGrpSpPr/>
                    <p:nvPr/>
                  </p:nvGrpSpPr>
                  <p:grpSpPr>
                    <a:xfrm rot="10800000">
                      <a:off x="6837364" y="5429447"/>
                      <a:ext cx="516959" cy="1119063"/>
                      <a:chOff x="4649991" y="5427911"/>
                      <a:chExt cx="516959" cy="1119063"/>
                    </a:xfrm>
                  </p:grpSpPr>
                  <p:grpSp>
                    <p:nvGrpSpPr>
                      <p:cNvPr id="175" name="Group 118"/>
                      <p:cNvGrpSpPr/>
                      <p:nvPr/>
                    </p:nvGrpSpPr>
                    <p:grpSpPr>
                      <a:xfrm rot="1912894">
                        <a:off x="4649991" y="5427911"/>
                        <a:ext cx="321016" cy="1106001"/>
                        <a:chOff x="2438400" y="990600"/>
                        <a:chExt cx="762000" cy="3200400"/>
                      </a:xfrm>
                    </p:grpSpPr>
                    <p:sp>
                      <p:nvSpPr>
                        <p:cNvPr id="182" name="Pentagon 18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laque 18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onut 18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onut 18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6" name="Group 118"/>
                      <p:cNvGrpSpPr/>
                      <p:nvPr/>
                    </p:nvGrpSpPr>
                    <p:grpSpPr>
                      <a:xfrm rot="19542321">
                        <a:off x="4845934" y="5440973"/>
                        <a:ext cx="321016" cy="1106001"/>
                        <a:chOff x="2438400" y="990600"/>
                        <a:chExt cx="762000" cy="3200400"/>
                      </a:xfrm>
                    </p:grpSpPr>
                    <p:sp>
                      <p:nvSpPr>
                        <p:cNvPr id="177" name="Pentagon 17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aque 17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nut 17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8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58" name="Group 157"/>
                  <p:cNvGrpSpPr/>
                  <p:nvPr/>
                </p:nvGrpSpPr>
                <p:grpSpPr>
                  <a:xfrm>
                    <a:off x="4497017" y="28803"/>
                    <a:ext cx="119975" cy="259710"/>
                    <a:chOff x="4649991" y="5427911"/>
                    <a:chExt cx="516959" cy="1119063"/>
                  </a:xfrm>
                </p:grpSpPr>
                <p:grpSp>
                  <p:nvGrpSpPr>
                    <p:cNvPr id="159" name="Group 118"/>
                    <p:cNvGrpSpPr/>
                    <p:nvPr/>
                  </p:nvGrpSpPr>
                  <p:grpSpPr>
                    <a:xfrm rot="1912894">
                      <a:off x="4649991" y="5427911"/>
                      <a:ext cx="321016" cy="1106001"/>
                      <a:chOff x="2438400" y="990600"/>
                      <a:chExt cx="762000" cy="3200400"/>
                    </a:xfrm>
                  </p:grpSpPr>
                  <p:sp>
                    <p:nvSpPr>
                      <p:cNvPr id="166" name="Pentagon 16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nut 16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 name="Group 118"/>
                    <p:cNvGrpSpPr/>
                    <p:nvPr/>
                  </p:nvGrpSpPr>
                  <p:grpSpPr>
                    <a:xfrm rot="19542321">
                      <a:off x="4845934" y="5440973"/>
                      <a:ext cx="321016" cy="1106001"/>
                      <a:chOff x="2438400" y="990600"/>
                      <a:chExt cx="762000" cy="3200400"/>
                    </a:xfrm>
                  </p:grpSpPr>
                  <p:sp>
                    <p:nvSpPr>
                      <p:cNvPr id="161" name="Pentagon 16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aque 16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onut 16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onut 16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
            <p:nvSpPr>
              <p:cNvPr id="334" name="Cloud 333"/>
              <p:cNvSpPr/>
              <p:nvPr/>
            </p:nvSpPr>
            <p:spPr>
              <a:xfrm rot="671737">
                <a:off x="6385261" y="4241816"/>
                <a:ext cx="573152" cy="427226"/>
              </a:xfrm>
              <a:prstGeom prst="cloud">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16"/>
              <p:cNvSpPr/>
              <p:nvPr/>
            </p:nvSpPr>
            <p:spPr>
              <a:xfrm flipH="1">
                <a:off x="6582382" y="4313594"/>
                <a:ext cx="179766" cy="1082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5586588" y="3362018"/>
              <a:ext cx="1275170" cy="3032338"/>
              <a:chOff x="4249710" y="3110601"/>
              <a:chExt cx="1219671" cy="2900362"/>
            </a:xfrm>
          </p:grpSpPr>
          <p:grpSp>
            <p:nvGrpSpPr>
              <p:cNvPr id="338" name="Group 337"/>
              <p:cNvGrpSpPr/>
              <p:nvPr/>
            </p:nvGrpSpPr>
            <p:grpSpPr>
              <a:xfrm>
                <a:off x="4249710" y="3110601"/>
                <a:ext cx="1219671" cy="2900362"/>
                <a:chOff x="8712679" y="2930576"/>
                <a:chExt cx="1219671" cy="2900362"/>
              </a:xfrm>
            </p:grpSpPr>
            <p:sp>
              <p:nvSpPr>
                <p:cNvPr id="346" name="Oval 112"/>
                <p:cNvSpPr/>
                <p:nvPr/>
              </p:nvSpPr>
              <p:spPr>
                <a:xfrm rot="19166219" flipH="1">
                  <a:off x="9391028" y="5510598"/>
                  <a:ext cx="224807" cy="320340"/>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21027599" flipH="1">
                  <a:off x="9395448" y="5477216"/>
                  <a:ext cx="190321" cy="258710"/>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47"/>
                <p:cNvGrpSpPr/>
                <p:nvPr/>
              </p:nvGrpSpPr>
              <p:grpSpPr>
                <a:xfrm rot="1493237">
                  <a:off x="9088280" y="5470484"/>
                  <a:ext cx="224807" cy="337890"/>
                  <a:chOff x="6827399" y="4158424"/>
                  <a:chExt cx="321174" cy="461617"/>
                </a:xfrm>
              </p:grpSpPr>
              <p:sp>
                <p:nvSpPr>
                  <p:cNvPr id="431" name="Oval 112"/>
                  <p:cNvSpPr/>
                  <p:nvPr/>
                </p:nvSpPr>
                <p:spPr>
                  <a:xfrm rot="19377780" flipH="1">
                    <a:off x="6827399" y="4213718"/>
                    <a:ext cx="321174" cy="406323"/>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rot="21027599" flipH="1">
                    <a:off x="6870449" y="4158424"/>
                    <a:ext cx="271905" cy="353443"/>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Oval 348"/>
                <p:cNvSpPr/>
                <p:nvPr/>
              </p:nvSpPr>
              <p:spPr>
                <a:xfrm rot="20544376" flipH="1">
                  <a:off x="9741827" y="4680870"/>
                  <a:ext cx="190523" cy="379617"/>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860249" flipH="1">
                  <a:off x="8712679" y="4678879"/>
                  <a:ext cx="186752" cy="31723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flipH="1">
                  <a:off x="8916674" y="4242944"/>
                  <a:ext cx="798946" cy="1364888"/>
                </a:xfrm>
                <a:prstGeom prst="trapezoid">
                  <a:avLst>
                    <a:gd name="adj" fmla="val 25153"/>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1719652" flipH="1">
                  <a:off x="8850897" y="4020227"/>
                  <a:ext cx="366730" cy="882573"/>
                </a:xfrm>
                <a:prstGeom prst="trapezoid">
                  <a:avLst>
                    <a:gd name="adj" fmla="val 30203"/>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20275101" flipH="1">
                  <a:off x="9481564" y="4024931"/>
                  <a:ext cx="366730" cy="911382"/>
                </a:xfrm>
                <a:prstGeom prst="trapezoid">
                  <a:avLst>
                    <a:gd name="adj" fmla="val 43446"/>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flipH="1">
                  <a:off x="8995623" y="3902410"/>
                  <a:ext cx="689999" cy="989443"/>
                </a:xfrm>
                <a:prstGeom prst="trapezoid">
                  <a:avLst>
                    <a:gd name="adj" fmla="val 28925"/>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rapezoid 354"/>
                <p:cNvSpPr/>
                <p:nvPr/>
              </p:nvSpPr>
              <p:spPr>
                <a:xfrm flipH="1">
                  <a:off x="9140887" y="4019029"/>
                  <a:ext cx="399473" cy="155493"/>
                </a:xfrm>
                <a:prstGeom prst="trapezoid">
                  <a:avLst>
                    <a:gd name="adj" fmla="val 28925"/>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9007239" y="3047196"/>
                  <a:ext cx="678384" cy="109468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284"/>
                <p:cNvGrpSpPr/>
                <p:nvPr/>
              </p:nvGrpSpPr>
              <p:grpSpPr>
                <a:xfrm flipH="1">
                  <a:off x="8980392" y="2930576"/>
                  <a:ext cx="737513" cy="531514"/>
                  <a:chOff x="3818466" y="457200"/>
                  <a:chExt cx="1547496" cy="1041881"/>
                </a:xfrm>
              </p:grpSpPr>
              <p:grpSp>
                <p:nvGrpSpPr>
                  <p:cNvPr id="412" name="Group 18"/>
                  <p:cNvGrpSpPr/>
                  <p:nvPr/>
                </p:nvGrpSpPr>
                <p:grpSpPr>
                  <a:xfrm flipH="1">
                    <a:off x="3847638" y="457200"/>
                    <a:ext cx="1518324" cy="1041881"/>
                    <a:chOff x="4850118" y="788842"/>
                    <a:chExt cx="2160282" cy="1573358"/>
                  </a:xfrm>
                </p:grpSpPr>
                <p:grpSp>
                  <p:nvGrpSpPr>
                    <p:cNvPr id="415" name="Group 10"/>
                    <p:cNvGrpSpPr/>
                    <p:nvPr/>
                  </p:nvGrpSpPr>
                  <p:grpSpPr>
                    <a:xfrm rot="10800000">
                      <a:off x="5181600" y="1371600"/>
                      <a:ext cx="1295400" cy="990600"/>
                      <a:chOff x="4850118" y="788842"/>
                      <a:chExt cx="2160282" cy="1497158"/>
                    </a:xfrm>
                  </p:grpSpPr>
                  <p:sp>
                    <p:nvSpPr>
                      <p:cNvPr id="424" name="Moon 423"/>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9"/>
                    <p:cNvGrpSpPr/>
                    <p:nvPr/>
                  </p:nvGrpSpPr>
                  <p:grpSpPr>
                    <a:xfrm>
                      <a:off x="4850118" y="788842"/>
                      <a:ext cx="2160282" cy="1497158"/>
                      <a:chOff x="4850118" y="788842"/>
                      <a:chExt cx="2160282" cy="1497158"/>
                    </a:xfrm>
                  </p:grpSpPr>
                  <p:sp>
                    <p:nvSpPr>
                      <p:cNvPr id="417" name="Moon 416"/>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3" name="Oval 412"/>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p:cNvGrpSpPr/>
                <p:nvPr/>
              </p:nvGrpSpPr>
              <p:grpSpPr>
                <a:xfrm>
                  <a:off x="8998036" y="4826967"/>
                  <a:ext cx="218351" cy="780865"/>
                  <a:chOff x="7091303" y="3128756"/>
                  <a:chExt cx="311952" cy="1066797"/>
                </a:xfrm>
                <a:solidFill>
                  <a:schemeClr val="accent2">
                    <a:lumMod val="75000"/>
                  </a:schemeClr>
                </a:solidFill>
              </p:grpSpPr>
              <p:sp>
                <p:nvSpPr>
                  <p:cNvPr id="409" name="Double Wave 408"/>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ouble Wave 409"/>
                  <p:cNvSpPr/>
                  <p:nvPr/>
                </p:nvSpPr>
                <p:spPr>
                  <a:xfrm rot="5400000" flipH="1">
                    <a:off x="6692862" y="3527197"/>
                    <a:ext cx="1066797" cy="269916"/>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9167463" y="4820405"/>
                  <a:ext cx="218352" cy="787427"/>
                  <a:chOff x="7091302" y="3128757"/>
                  <a:chExt cx="311953" cy="1075762"/>
                </a:xfrm>
                <a:solidFill>
                  <a:schemeClr val="accent2">
                    <a:lumMod val="75000"/>
                  </a:schemeClr>
                </a:solidFill>
              </p:grpSpPr>
              <p:sp>
                <p:nvSpPr>
                  <p:cNvPr id="406" name="Double Wave 405"/>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ouble Wave 406"/>
                  <p:cNvSpPr/>
                  <p:nvPr/>
                </p:nvSpPr>
                <p:spPr>
                  <a:xfrm rot="5400000" flipH="1">
                    <a:off x="6658273" y="3561786"/>
                    <a:ext cx="1075762" cy="209703"/>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9336889" y="4826965"/>
                  <a:ext cx="218350" cy="793626"/>
                  <a:chOff x="7091305" y="3128755"/>
                  <a:chExt cx="311950" cy="1084231"/>
                </a:xfrm>
                <a:solidFill>
                  <a:schemeClr val="accent2">
                    <a:lumMod val="75000"/>
                  </a:schemeClr>
                </a:solidFill>
              </p:grpSpPr>
              <p:sp>
                <p:nvSpPr>
                  <p:cNvPr id="403" name="Double Wave 402"/>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Double Wave 403"/>
                  <p:cNvSpPr/>
                  <p:nvPr/>
                </p:nvSpPr>
                <p:spPr>
                  <a:xfrm rot="5400000" flipH="1">
                    <a:off x="6625110" y="3594950"/>
                    <a:ext cx="1084231" cy="151842"/>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60"/>
                <p:cNvGrpSpPr/>
                <p:nvPr/>
              </p:nvGrpSpPr>
              <p:grpSpPr>
                <a:xfrm>
                  <a:off x="9451176" y="4826965"/>
                  <a:ext cx="205961" cy="780865"/>
                  <a:chOff x="7030485" y="3128753"/>
                  <a:chExt cx="294251" cy="1066797"/>
                </a:xfrm>
                <a:solidFill>
                  <a:schemeClr val="accent2">
                    <a:lumMod val="75000"/>
                  </a:schemeClr>
                </a:solidFill>
              </p:grpSpPr>
              <p:sp>
                <p:nvSpPr>
                  <p:cNvPr id="401" name="Double Wave 400"/>
                  <p:cNvSpPr/>
                  <p:nvPr/>
                </p:nvSpPr>
                <p:spPr>
                  <a:xfrm rot="5400000" flipH="1">
                    <a:off x="6607594" y="3551644"/>
                    <a:ext cx="1066797" cy="221016"/>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p:cNvGrpSpPr/>
                <p:nvPr/>
              </p:nvGrpSpPr>
              <p:grpSpPr>
                <a:xfrm>
                  <a:off x="8950398" y="4829299"/>
                  <a:ext cx="735224" cy="138243"/>
                  <a:chOff x="6545687" y="3852415"/>
                  <a:chExt cx="2392331" cy="470883"/>
                </a:xfrm>
              </p:grpSpPr>
              <p:grpSp>
                <p:nvGrpSpPr>
                  <p:cNvPr id="385" name="Group 384"/>
                  <p:cNvGrpSpPr/>
                  <p:nvPr/>
                </p:nvGrpSpPr>
                <p:grpSpPr>
                  <a:xfrm>
                    <a:off x="6545687" y="3856770"/>
                    <a:ext cx="1264571" cy="466528"/>
                    <a:chOff x="6545687" y="3856770"/>
                    <a:chExt cx="1264571" cy="466528"/>
                  </a:xfrm>
                </p:grpSpPr>
                <p:grpSp>
                  <p:nvGrpSpPr>
                    <p:cNvPr id="394" name="Group 393"/>
                    <p:cNvGrpSpPr/>
                    <p:nvPr/>
                  </p:nvGrpSpPr>
                  <p:grpSpPr>
                    <a:xfrm>
                      <a:off x="6545687" y="3863453"/>
                      <a:ext cx="529075" cy="459845"/>
                      <a:chOff x="6545687" y="3863453"/>
                      <a:chExt cx="529075" cy="459845"/>
                    </a:xfrm>
                  </p:grpSpPr>
                  <p:sp>
                    <p:nvSpPr>
                      <p:cNvPr id="399" name="Block Arc 398"/>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0" name="Rounded Rectangle 399"/>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394"/>
                    <p:cNvGrpSpPr/>
                    <p:nvPr/>
                  </p:nvGrpSpPr>
                  <p:grpSpPr>
                    <a:xfrm flipH="1">
                      <a:off x="7281183" y="3856770"/>
                      <a:ext cx="529075" cy="459845"/>
                      <a:chOff x="6545687" y="3863453"/>
                      <a:chExt cx="529075" cy="459845"/>
                    </a:xfrm>
                  </p:grpSpPr>
                  <p:sp>
                    <p:nvSpPr>
                      <p:cNvPr id="397" name="Block Arc 396"/>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8" name="Rounded Rectangle 397"/>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6" name="Donut 395"/>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6" name="Group 385"/>
                  <p:cNvGrpSpPr/>
                  <p:nvPr/>
                </p:nvGrpSpPr>
                <p:grpSpPr>
                  <a:xfrm>
                    <a:off x="7673447" y="3852415"/>
                    <a:ext cx="1264571" cy="466528"/>
                    <a:chOff x="6545687" y="3856770"/>
                    <a:chExt cx="1264571" cy="466528"/>
                  </a:xfrm>
                </p:grpSpPr>
                <p:grpSp>
                  <p:nvGrpSpPr>
                    <p:cNvPr id="387" name="Group 386"/>
                    <p:cNvGrpSpPr/>
                    <p:nvPr/>
                  </p:nvGrpSpPr>
                  <p:grpSpPr>
                    <a:xfrm>
                      <a:off x="6545687" y="3863453"/>
                      <a:ext cx="529075" cy="459845"/>
                      <a:chOff x="6545687" y="3863453"/>
                      <a:chExt cx="529075" cy="459845"/>
                    </a:xfrm>
                  </p:grpSpPr>
                  <p:sp>
                    <p:nvSpPr>
                      <p:cNvPr id="392" name="Block Arc 391"/>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3" name="Rounded Rectangle 392"/>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387"/>
                    <p:cNvGrpSpPr/>
                    <p:nvPr/>
                  </p:nvGrpSpPr>
                  <p:grpSpPr>
                    <a:xfrm flipH="1">
                      <a:off x="7281183" y="3856770"/>
                      <a:ext cx="529075" cy="459845"/>
                      <a:chOff x="6545687" y="3863453"/>
                      <a:chExt cx="529075" cy="459845"/>
                    </a:xfrm>
                  </p:grpSpPr>
                  <p:sp>
                    <p:nvSpPr>
                      <p:cNvPr id="390" name="Block Arc 389"/>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Rounded Rectangle 390"/>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Donut 388"/>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3" name="Group 362"/>
                <p:cNvGrpSpPr/>
                <p:nvPr/>
              </p:nvGrpSpPr>
              <p:grpSpPr>
                <a:xfrm>
                  <a:off x="8973223" y="3232507"/>
                  <a:ext cx="756927" cy="159959"/>
                  <a:chOff x="6598652" y="3262350"/>
                  <a:chExt cx="1132641" cy="460283"/>
                </a:xfrm>
                <a:solidFill>
                  <a:schemeClr val="accent1">
                    <a:lumMod val="75000"/>
                  </a:schemeClr>
                </a:solidFill>
              </p:grpSpPr>
              <p:sp>
                <p:nvSpPr>
                  <p:cNvPr id="374" name="Rounded Rectangle 373"/>
                  <p:cNvSpPr/>
                  <p:nvPr/>
                </p:nvSpPr>
                <p:spPr>
                  <a:xfrm>
                    <a:off x="6598652" y="3262350"/>
                    <a:ext cx="1132641" cy="460283"/>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374"/>
                  <p:cNvGrpSpPr/>
                  <p:nvPr/>
                </p:nvGrpSpPr>
                <p:grpSpPr>
                  <a:xfrm>
                    <a:off x="6701427" y="3319491"/>
                    <a:ext cx="1023542" cy="303832"/>
                    <a:chOff x="6545687" y="3859098"/>
                    <a:chExt cx="1578458" cy="468555"/>
                  </a:xfrm>
                  <a:grpFill/>
                </p:grpSpPr>
                <p:grpSp>
                  <p:nvGrpSpPr>
                    <p:cNvPr id="376" name="Group 375"/>
                    <p:cNvGrpSpPr/>
                    <p:nvPr/>
                  </p:nvGrpSpPr>
                  <p:grpSpPr>
                    <a:xfrm flipH="1">
                      <a:off x="6545687" y="3863453"/>
                      <a:ext cx="529075" cy="459845"/>
                      <a:chOff x="6545687" y="3863453"/>
                      <a:chExt cx="529075" cy="459845"/>
                    </a:xfrm>
                    <a:grpFill/>
                  </p:grpSpPr>
                  <p:sp>
                    <p:nvSpPr>
                      <p:cNvPr id="383" name="Block Arc 382"/>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Rounded Rectangle 383"/>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376"/>
                    <p:cNvGrpSpPr/>
                    <p:nvPr/>
                  </p:nvGrpSpPr>
                  <p:grpSpPr>
                    <a:xfrm flipH="1">
                      <a:off x="7072556" y="3859098"/>
                      <a:ext cx="529075" cy="459845"/>
                      <a:chOff x="6545687" y="3863453"/>
                      <a:chExt cx="529075" cy="459845"/>
                    </a:xfrm>
                    <a:grpFill/>
                  </p:grpSpPr>
                  <p:sp>
                    <p:nvSpPr>
                      <p:cNvPr id="381" name="Block Arc 380"/>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Rounded Rectangle 381"/>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flipH="1">
                      <a:off x="7595070" y="3867808"/>
                      <a:ext cx="529075" cy="459845"/>
                      <a:chOff x="6545687" y="3863453"/>
                      <a:chExt cx="529075" cy="459845"/>
                    </a:xfrm>
                    <a:grpFill/>
                  </p:grpSpPr>
                  <p:sp>
                    <p:nvSpPr>
                      <p:cNvPr id="379" name="Block Arc 378"/>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Rounded Rectangle 379"/>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4" name="Group 363"/>
                <p:cNvGrpSpPr/>
                <p:nvPr/>
              </p:nvGrpSpPr>
              <p:grpSpPr>
                <a:xfrm>
                  <a:off x="9095976" y="4197921"/>
                  <a:ext cx="517146" cy="193497"/>
                  <a:chOff x="7162800" y="4789357"/>
                  <a:chExt cx="2676993" cy="1001843"/>
                </a:xfrm>
              </p:grpSpPr>
              <p:grpSp>
                <p:nvGrpSpPr>
                  <p:cNvPr id="365" name="Group 146"/>
                  <p:cNvGrpSpPr/>
                  <p:nvPr/>
                </p:nvGrpSpPr>
                <p:grpSpPr>
                  <a:xfrm>
                    <a:off x="7162800" y="4800600"/>
                    <a:ext cx="838200" cy="990600"/>
                    <a:chOff x="7162800" y="4800600"/>
                    <a:chExt cx="838200" cy="990600"/>
                  </a:xfrm>
                </p:grpSpPr>
                <p:sp>
                  <p:nvSpPr>
                    <p:cNvPr id="372" name="Cross 371"/>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147"/>
                  <p:cNvGrpSpPr/>
                  <p:nvPr/>
                </p:nvGrpSpPr>
                <p:grpSpPr>
                  <a:xfrm>
                    <a:off x="8077200" y="4800600"/>
                    <a:ext cx="838200" cy="990600"/>
                    <a:chOff x="7162800" y="4800600"/>
                    <a:chExt cx="838200" cy="990600"/>
                  </a:xfrm>
                </p:grpSpPr>
                <p:sp>
                  <p:nvSpPr>
                    <p:cNvPr id="370" name="Cross 369"/>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150"/>
                  <p:cNvGrpSpPr/>
                  <p:nvPr/>
                </p:nvGrpSpPr>
                <p:grpSpPr>
                  <a:xfrm>
                    <a:off x="9001593" y="4789357"/>
                    <a:ext cx="838200" cy="990600"/>
                    <a:chOff x="7162800" y="4800600"/>
                    <a:chExt cx="838200" cy="990600"/>
                  </a:xfrm>
                </p:grpSpPr>
                <p:sp>
                  <p:nvSpPr>
                    <p:cNvPr id="368" name="Cross 367"/>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9" name="Group 338"/>
              <p:cNvGrpSpPr/>
              <p:nvPr/>
            </p:nvGrpSpPr>
            <p:grpSpPr>
              <a:xfrm rot="9795890" flipH="1">
                <a:off x="4937760" y="4662631"/>
                <a:ext cx="288708" cy="1198724"/>
                <a:chOff x="2286000" y="1349828"/>
                <a:chExt cx="609600" cy="5812972"/>
              </a:xfrm>
            </p:grpSpPr>
            <p:sp>
              <p:nvSpPr>
                <p:cNvPr id="341" name="Pentagon 340"/>
                <p:cNvSpPr/>
                <p:nvPr/>
              </p:nvSpPr>
              <p:spPr>
                <a:xfrm rot="16200000">
                  <a:off x="613561" y="3241961"/>
                  <a:ext cx="3962400" cy="178133"/>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2438400" y="5791200"/>
                  <a:ext cx="304800" cy="1371600"/>
                </a:xfrm>
                <a:prstGeom prst="rect">
                  <a:avLst/>
                </a:prstGeom>
                <a:solidFill>
                  <a:srgbClr val="BD834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ross 342"/>
                <p:cNvSpPr/>
                <p:nvPr/>
              </p:nvSpPr>
              <p:spPr>
                <a:xfrm>
                  <a:off x="2286000" y="5181600"/>
                  <a:ext cx="609600" cy="609600"/>
                </a:xfrm>
                <a:prstGeom prst="plus">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onut 343"/>
                <p:cNvSpPr/>
                <p:nvPr/>
              </p:nvSpPr>
              <p:spPr>
                <a:xfrm>
                  <a:off x="2362200" y="5257800"/>
                  <a:ext cx="457200" cy="457200"/>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Donut 344"/>
                <p:cNvSpPr/>
                <p:nvPr/>
              </p:nvSpPr>
              <p:spPr>
                <a:xfrm>
                  <a:off x="2438400" y="5105400"/>
                  <a:ext cx="292925" cy="292925"/>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0" name="Rounded Rectangle 339"/>
              <p:cNvSpPr/>
              <p:nvPr/>
            </p:nvSpPr>
            <p:spPr>
              <a:xfrm flipH="1">
                <a:off x="4901081" y="5079857"/>
                <a:ext cx="264330" cy="56258"/>
              </a:xfrm>
              <a:prstGeom prst="roundRect">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432"/>
            <p:cNvGrpSpPr/>
            <p:nvPr/>
          </p:nvGrpSpPr>
          <p:grpSpPr>
            <a:xfrm>
              <a:off x="3875424" y="3165426"/>
              <a:ext cx="1388342" cy="3164247"/>
              <a:chOff x="2944816" y="3657494"/>
              <a:chExt cx="1229765" cy="2802825"/>
            </a:xfrm>
          </p:grpSpPr>
          <p:grpSp>
            <p:nvGrpSpPr>
              <p:cNvPr id="434" name="Group 433"/>
              <p:cNvGrpSpPr/>
              <p:nvPr/>
            </p:nvGrpSpPr>
            <p:grpSpPr>
              <a:xfrm>
                <a:off x="2944816" y="3773781"/>
                <a:ext cx="1229765" cy="2685843"/>
                <a:chOff x="6652267" y="2305515"/>
                <a:chExt cx="1881733" cy="4109760"/>
              </a:xfrm>
            </p:grpSpPr>
            <p:sp>
              <p:nvSpPr>
                <p:cNvPr id="440" name="Oval 4"/>
                <p:cNvSpPr/>
                <p:nvPr/>
              </p:nvSpPr>
              <p:spPr>
                <a:xfrm flipH="1">
                  <a:off x="6691157" y="4668925"/>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5"/>
                <p:cNvSpPr/>
                <p:nvPr/>
              </p:nvSpPr>
              <p:spPr>
                <a:xfrm flipH="1">
                  <a:off x="8016791" y="4633092"/>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6"/>
                <p:cNvSpPr/>
                <p:nvPr/>
              </p:nvSpPr>
              <p:spPr>
                <a:xfrm rot="18724763" flipH="1">
                  <a:off x="7595566" y="5912041"/>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7"/>
                <p:cNvSpPr/>
                <p:nvPr/>
              </p:nvSpPr>
              <p:spPr>
                <a:xfrm rot="3076064" flipH="1">
                  <a:off x="7127947" y="5884562"/>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8"/>
                <p:cNvSpPr/>
                <p:nvPr/>
              </p:nvSpPr>
              <p:spPr>
                <a:xfrm rot="20366507" flipH="1">
                  <a:off x="7661750" y="3762564"/>
                  <a:ext cx="729089" cy="131496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10"/>
                <p:cNvSpPr/>
                <p:nvPr/>
              </p:nvSpPr>
              <p:spPr>
                <a:xfrm rot="1129774" flipH="1">
                  <a:off x="6788585" y="3715470"/>
                  <a:ext cx="684834" cy="1318457"/>
                </a:xfrm>
                <a:prstGeom prst="trapezoid">
                  <a:avLst>
                    <a:gd name="adj" fmla="val 32632"/>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12"/>
                <p:cNvSpPr/>
                <p:nvPr/>
              </p:nvSpPr>
              <p:spPr>
                <a:xfrm flipH="1">
                  <a:off x="7045425" y="3776450"/>
                  <a:ext cx="1045269" cy="2391291"/>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16"/>
                <p:cNvSpPr/>
                <p:nvPr/>
              </p:nvSpPr>
              <p:spPr>
                <a:xfrm flipH="1">
                  <a:off x="7045425" y="2537967"/>
                  <a:ext cx="1078276" cy="13788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loud 447"/>
                <p:cNvSpPr/>
                <p:nvPr/>
              </p:nvSpPr>
              <p:spPr>
                <a:xfrm rot="18793003" flipH="1">
                  <a:off x="7319250" y="2329577"/>
                  <a:ext cx="595009" cy="54688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loud 448"/>
                <p:cNvSpPr/>
                <p:nvPr/>
              </p:nvSpPr>
              <p:spPr>
                <a:xfrm rot="17623677" flipH="1">
                  <a:off x="6832144" y="2606462"/>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loud 449"/>
                <p:cNvSpPr/>
                <p:nvPr/>
              </p:nvSpPr>
              <p:spPr>
                <a:xfrm rot="20895528" flipH="1">
                  <a:off x="7816624" y="2517361"/>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16"/>
                <p:cNvSpPr/>
                <p:nvPr/>
              </p:nvSpPr>
              <p:spPr>
                <a:xfrm flipH="1">
                  <a:off x="7090195" y="2426979"/>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2" name="Group 451"/>
                <p:cNvGrpSpPr/>
                <p:nvPr/>
              </p:nvGrpSpPr>
              <p:grpSpPr>
                <a:xfrm>
                  <a:off x="7070258" y="5781301"/>
                  <a:ext cx="990600" cy="367896"/>
                  <a:chOff x="6553200" y="2979128"/>
                  <a:chExt cx="1817276" cy="674913"/>
                </a:xfrm>
              </p:grpSpPr>
              <p:grpSp>
                <p:nvGrpSpPr>
                  <p:cNvPr id="494" name="Group 493"/>
                  <p:cNvGrpSpPr/>
                  <p:nvPr/>
                </p:nvGrpSpPr>
                <p:grpSpPr>
                  <a:xfrm>
                    <a:off x="7036526" y="2983482"/>
                    <a:ext cx="362945" cy="666204"/>
                    <a:chOff x="6553200" y="2979128"/>
                    <a:chExt cx="362945" cy="666204"/>
                  </a:xfrm>
                </p:grpSpPr>
                <p:sp>
                  <p:nvSpPr>
                    <p:cNvPr id="507" name="Cross 50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Diamond 50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494"/>
                  <p:cNvGrpSpPr/>
                  <p:nvPr/>
                </p:nvGrpSpPr>
                <p:grpSpPr>
                  <a:xfrm>
                    <a:off x="6553200" y="2979128"/>
                    <a:ext cx="362945" cy="666204"/>
                    <a:chOff x="6553200" y="2979128"/>
                    <a:chExt cx="362945" cy="666204"/>
                  </a:xfrm>
                </p:grpSpPr>
                <p:sp>
                  <p:nvSpPr>
                    <p:cNvPr id="505" name="Cross 50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Diamond 50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6" name="Diamond 495"/>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7" name="Group 496"/>
                  <p:cNvGrpSpPr/>
                  <p:nvPr/>
                </p:nvGrpSpPr>
                <p:grpSpPr>
                  <a:xfrm>
                    <a:off x="7528560" y="2987837"/>
                    <a:ext cx="362945" cy="666204"/>
                    <a:chOff x="6553200" y="2979128"/>
                    <a:chExt cx="362945" cy="666204"/>
                  </a:xfrm>
                </p:grpSpPr>
                <p:sp>
                  <p:nvSpPr>
                    <p:cNvPr id="503" name="Cross 50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iamond 50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8" name="Diamond 497"/>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 name="Group 498"/>
                  <p:cNvGrpSpPr/>
                  <p:nvPr/>
                </p:nvGrpSpPr>
                <p:grpSpPr>
                  <a:xfrm>
                    <a:off x="8007531" y="2979128"/>
                    <a:ext cx="362945" cy="666204"/>
                    <a:chOff x="6553200" y="2979128"/>
                    <a:chExt cx="362945" cy="666204"/>
                  </a:xfrm>
                </p:grpSpPr>
                <p:sp>
                  <p:nvSpPr>
                    <p:cNvPr id="501" name="Cross 50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0" name="Diamond 499"/>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52"/>
                <p:cNvGrpSpPr/>
                <p:nvPr/>
              </p:nvGrpSpPr>
              <p:grpSpPr>
                <a:xfrm rot="20387557">
                  <a:off x="7980225" y="4791625"/>
                  <a:ext cx="553775" cy="205665"/>
                  <a:chOff x="6553200" y="2979128"/>
                  <a:chExt cx="1817276" cy="674913"/>
                </a:xfrm>
              </p:grpSpPr>
              <p:grpSp>
                <p:nvGrpSpPr>
                  <p:cNvPr id="479" name="Group 478"/>
                  <p:cNvGrpSpPr/>
                  <p:nvPr/>
                </p:nvGrpSpPr>
                <p:grpSpPr>
                  <a:xfrm>
                    <a:off x="7036526" y="2983482"/>
                    <a:ext cx="362945" cy="666204"/>
                    <a:chOff x="6553200" y="2979128"/>
                    <a:chExt cx="362945" cy="666204"/>
                  </a:xfrm>
                </p:grpSpPr>
                <p:sp>
                  <p:nvSpPr>
                    <p:cNvPr id="492" name="Cross 49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479"/>
                  <p:cNvGrpSpPr/>
                  <p:nvPr/>
                </p:nvGrpSpPr>
                <p:grpSpPr>
                  <a:xfrm>
                    <a:off x="6553200" y="2979128"/>
                    <a:ext cx="362945" cy="666204"/>
                    <a:chOff x="6553200" y="2979128"/>
                    <a:chExt cx="362945" cy="666204"/>
                  </a:xfrm>
                </p:grpSpPr>
                <p:sp>
                  <p:nvSpPr>
                    <p:cNvPr id="490" name="Cross 48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iamond 49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1" name="Diamond 480"/>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481"/>
                  <p:cNvGrpSpPr/>
                  <p:nvPr/>
                </p:nvGrpSpPr>
                <p:grpSpPr>
                  <a:xfrm>
                    <a:off x="7528560" y="2987837"/>
                    <a:ext cx="362945" cy="666204"/>
                    <a:chOff x="6553200" y="2979128"/>
                    <a:chExt cx="362945" cy="666204"/>
                  </a:xfrm>
                </p:grpSpPr>
                <p:sp>
                  <p:nvSpPr>
                    <p:cNvPr id="488" name="Cross 48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mond 48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3" name="Diamond 482"/>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4" name="Group 483"/>
                  <p:cNvGrpSpPr/>
                  <p:nvPr/>
                </p:nvGrpSpPr>
                <p:grpSpPr>
                  <a:xfrm>
                    <a:off x="8007531" y="2979128"/>
                    <a:ext cx="362945" cy="666204"/>
                    <a:chOff x="6553200" y="2979128"/>
                    <a:chExt cx="362945" cy="666204"/>
                  </a:xfrm>
                </p:grpSpPr>
                <p:sp>
                  <p:nvSpPr>
                    <p:cNvPr id="486" name="Cross 48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5" name="Diamond 484"/>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453"/>
                <p:cNvGrpSpPr/>
                <p:nvPr/>
              </p:nvGrpSpPr>
              <p:grpSpPr>
                <a:xfrm rot="1083127">
                  <a:off x="6652267" y="4779924"/>
                  <a:ext cx="553775" cy="205665"/>
                  <a:chOff x="6553200" y="2979128"/>
                  <a:chExt cx="1817276" cy="674913"/>
                </a:xfrm>
              </p:grpSpPr>
              <p:grpSp>
                <p:nvGrpSpPr>
                  <p:cNvPr id="464" name="Group 463"/>
                  <p:cNvGrpSpPr/>
                  <p:nvPr/>
                </p:nvGrpSpPr>
                <p:grpSpPr>
                  <a:xfrm>
                    <a:off x="7036526" y="2983482"/>
                    <a:ext cx="362945" cy="666204"/>
                    <a:chOff x="6553200" y="2979128"/>
                    <a:chExt cx="362945" cy="666204"/>
                  </a:xfrm>
                </p:grpSpPr>
                <p:sp>
                  <p:nvSpPr>
                    <p:cNvPr id="477" name="Cross 47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464"/>
                  <p:cNvGrpSpPr/>
                  <p:nvPr/>
                </p:nvGrpSpPr>
                <p:grpSpPr>
                  <a:xfrm>
                    <a:off x="6553200" y="2979128"/>
                    <a:ext cx="362945" cy="666204"/>
                    <a:chOff x="6553200" y="2979128"/>
                    <a:chExt cx="362945" cy="666204"/>
                  </a:xfrm>
                </p:grpSpPr>
                <p:sp>
                  <p:nvSpPr>
                    <p:cNvPr id="475" name="Cross 47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Diamond 465"/>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7" name="Group 466"/>
                  <p:cNvGrpSpPr/>
                  <p:nvPr/>
                </p:nvGrpSpPr>
                <p:grpSpPr>
                  <a:xfrm>
                    <a:off x="7528560" y="2987837"/>
                    <a:ext cx="362945" cy="666204"/>
                    <a:chOff x="6553200" y="2979128"/>
                    <a:chExt cx="362945" cy="666204"/>
                  </a:xfrm>
                </p:grpSpPr>
                <p:sp>
                  <p:nvSpPr>
                    <p:cNvPr id="473" name="Cross 47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8" name="Diamond 467"/>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468"/>
                  <p:cNvGrpSpPr/>
                  <p:nvPr/>
                </p:nvGrpSpPr>
                <p:grpSpPr>
                  <a:xfrm>
                    <a:off x="8007531" y="2979128"/>
                    <a:ext cx="362945" cy="666204"/>
                    <a:chOff x="6553200" y="2979128"/>
                    <a:chExt cx="362945" cy="666204"/>
                  </a:xfrm>
                </p:grpSpPr>
                <p:sp>
                  <p:nvSpPr>
                    <p:cNvPr id="471" name="Cross 47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Diamond 469"/>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Donut 454"/>
                <p:cNvSpPr/>
                <p:nvPr/>
              </p:nvSpPr>
              <p:spPr>
                <a:xfrm rot="3570708">
                  <a:off x="7276710" y="4111456"/>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6" name="Donut 455"/>
                <p:cNvSpPr/>
                <p:nvPr/>
              </p:nvSpPr>
              <p:spPr>
                <a:xfrm rot="4955329">
                  <a:off x="7239284" y="3978054"/>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Donut 456"/>
                <p:cNvSpPr/>
                <p:nvPr/>
              </p:nvSpPr>
              <p:spPr>
                <a:xfrm rot="18029292" flipH="1">
                  <a:off x="7655578" y="4110854"/>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Donut 457"/>
                <p:cNvSpPr/>
                <p:nvPr/>
              </p:nvSpPr>
              <p:spPr>
                <a:xfrm rot="16644671" flipH="1">
                  <a:off x="7618152" y="3977452"/>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59" name="Group 458"/>
                <p:cNvGrpSpPr/>
                <p:nvPr/>
              </p:nvGrpSpPr>
              <p:grpSpPr>
                <a:xfrm>
                  <a:off x="7441659" y="4177556"/>
                  <a:ext cx="272873" cy="363149"/>
                  <a:chOff x="5194682" y="5543826"/>
                  <a:chExt cx="197842" cy="363149"/>
                </a:xfrm>
              </p:grpSpPr>
              <p:sp>
                <p:nvSpPr>
                  <p:cNvPr id="462" name="Cross 461"/>
                  <p:cNvSpPr/>
                  <p:nvPr/>
                </p:nvSpPr>
                <p:spPr>
                  <a:xfrm>
                    <a:off x="5194682" y="5543826"/>
                    <a:ext cx="196876" cy="363149"/>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p:cNvSpPr/>
                  <p:nvPr/>
                </p:nvSpPr>
                <p:spPr>
                  <a:xfrm>
                    <a:off x="5198081" y="5624457"/>
                    <a:ext cx="194443" cy="194443"/>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 name="Cloud 459"/>
                <p:cNvSpPr/>
                <p:nvPr/>
              </p:nvSpPr>
              <p:spPr>
                <a:xfrm rot="20552374" flipH="1">
                  <a:off x="7188300" y="3360422"/>
                  <a:ext cx="828526" cy="739057"/>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16"/>
                <p:cNvSpPr/>
                <p:nvPr/>
              </p:nvSpPr>
              <p:spPr>
                <a:xfrm flipH="1">
                  <a:off x="7458030" y="3492896"/>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434"/>
              <p:cNvGrpSpPr/>
              <p:nvPr/>
            </p:nvGrpSpPr>
            <p:grpSpPr>
              <a:xfrm rot="10800000" flipH="1" flipV="1">
                <a:off x="3000646" y="3657494"/>
                <a:ext cx="219104" cy="2802825"/>
                <a:chOff x="990600" y="457200"/>
                <a:chExt cx="609600" cy="4800600"/>
              </a:xfrm>
            </p:grpSpPr>
            <p:sp>
              <p:nvSpPr>
                <p:cNvPr id="437" name="Isosceles Triangle 436"/>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ultiply 438"/>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6" name="Oval 4"/>
              <p:cNvSpPr/>
              <p:nvPr/>
            </p:nvSpPr>
            <p:spPr>
              <a:xfrm flipH="1">
                <a:off x="2966432" y="5486000"/>
                <a:ext cx="192690" cy="131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437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09"/>
                                        </p:tgtEl>
                                        <p:attrNameLst>
                                          <p:attrName>style.visibility</p:attrName>
                                        </p:attrNameLst>
                                      </p:cBhvr>
                                      <p:to>
                                        <p:strVal val="visible"/>
                                      </p:to>
                                    </p:set>
                                    <p:animEffect transition="in" filter="wipe(down)">
                                      <p:cBhvr>
                                        <p:cTn id="9" dur="580">
                                          <p:stCondLst>
                                            <p:cond delay="0"/>
                                          </p:stCondLst>
                                        </p:cTn>
                                        <p:tgtEl>
                                          <p:spTgt spid="509"/>
                                        </p:tgtEl>
                                      </p:cBhvr>
                                    </p:animEffect>
                                    <p:anim calcmode="lin" valueType="num">
                                      <p:cBhvr>
                                        <p:cTn id="10" dur="1822" tmFilter="0,0; 0.14,0.36; 0.43,0.73; 0.71,0.91; 1.0,1.0">
                                          <p:stCondLst>
                                            <p:cond delay="0"/>
                                          </p:stCondLst>
                                        </p:cTn>
                                        <p:tgtEl>
                                          <p:spTgt spid="50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0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0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0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09"/>
                                        </p:tgtEl>
                                        <p:attrNameLst>
                                          <p:attrName>ppt_y</p:attrName>
                                        </p:attrNameLst>
                                      </p:cBhvr>
                                      <p:tavLst>
                                        <p:tav tm="0" fmla="#ppt_y-sin(pi*$)/81">
                                          <p:val>
                                            <p:fltVal val="0"/>
                                          </p:val>
                                        </p:tav>
                                        <p:tav tm="100000">
                                          <p:val>
                                            <p:fltVal val="1"/>
                                          </p:val>
                                        </p:tav>
                                      </p:tavLst>
                                    </p:anim>
                                    <p:animScale>
                                      <p:cBhvr>
                                        <p:cTn id="15" dur="26">
                                          <p:stCondLst>
                                            <p:cond delay="650"/>
                                          </p:stCondLst>
                                        </p:cTn>
                                        <p:tgtEl>
                                          <p:spTgt spid="509"/>
                                        </p:tgtEl>
                                      </p:cBhvr>
                                      <p:to x="100000" y="60000"/>
                                    </p:animScale>
                                    <p:animScale>
                                      <p:cBhvr>
                                        <p:cTn id="16" dur="166" decel="50000">
                                          <p:stCondLst>
                                            <p:cond delay="676"/>
                                          </p:stCondLst>
                                        </p:cTn>
                                        <p:tgtEl>
                                          <p:spTgt spid="509"/>
                                        </p:tgtEl>
                                      </p:cBhvr>
                                      <p:to x="100000" y="100000"/>
                                    </p:animScale>
                                    <p:animScale>
                                      <p:cBhvr>
                                        <p:cTn id="17" dur="26">
                                          <p:stCondLst>
                                            <p:cond delay="1312"/>
                                          </p:stCondLst>
                                        </p:cTn>
                                        <p:tgtEl>
                                          <p:spTgt spid="509"/>
                                        </p:tgtEl>
                                      </p:cBhvr>
                                      <p:to x="100000" y="80000"/>
                                    </p:animScale>
                                    <p:animScale>
                                      <p:cBhvr>
                                        <p:cTn id="18" dur="166" decel="50000">
                                          <p:stCondLst>
                                            <p:cond delay="1338"/>
                                          </p:stCondLst>
                                        </p:cTn>
                                        <p:tgtEl>
                                          <p:spTgt spid="509"/>
                                        </p:tgtEl>
                                      </p:cBhvr>
                                      <p:to x="100000" y="100000"/>
                                    </p:animScale>
                                    <p:animScale>
                                      <p:cBhvr>
                                        <p:cTn id="19" dur="26">
                                          <p:stCondLst>
                                            <p:cond delay="1642"/>
                                          </p:stCondLst>
                                        </p:cTn>
                                        <p:tgtEl>
                                          <p:spTgt spid="509"/>
                                        </p:tgtEl>
                                      </p:cBhvr>
                                      <p:to x="100000" y="90000"/>
                                    </p:animScale>
                                    <p:animScale>
                                      <p:cBhvr>
                                        <p:cTn id="20" dur="166" decel="50000">
                                          <p:stCondLst>
                                            <p:cond delay="1668"/>
                                          </p:stCondLst>
                                        </p:cTn>
                                        <p:tgtEl>
                                          <p:spTgt spid="509"/>
                                        </p:tgtEl>
                                      </p:cBhvr>
                                      <p:to x="100000" y="100000"/>
                                    </p:animScale>
                                    <p:animScale>
                                      <p:cBhvr>
                                        <p:cTn id="21" dur="26">
                                          <p:stCondLst>
                                            <p:cond delay="1808"/>
                                          </p:stCondLst>
                                        </p:cTn>
                                        <p:tgtEl>
                                          <p:spTgt spid="509"/>
                                        </p:tgtEl>
                                      </p:cBhvr>
                                      <p:to x="100000" y="95000"/>
                                    </p:animScale>
                                    <p:animScale>
                                      <p:cBhvr>
                                        <p:cTn id="22" dur="166" decel="50000">
                                          <p:stCondLst>
                                            <p:cond delay="1834"/>
                                          </p:stCondLst>
                                        </p:cTn>
                                        <p:tgtEl>
                                          <p:spTgt spid="50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19:10-24</a:t>
            </a:r>
          </a:p>
        </p:txBody>
      </p:sp>
      <p:sp>
        <p:nvSpPr>
          <p:cNvPr id="70" name="TextBox 69"/>
          <p:cNvSpPr txBox="1"/>
          <p:nvPr/>
        </p:nvSpPr>
        <p:spPr>
          <a:xfrm>
            <a:off x="98078" y="0"/>
            <a:ext cx="11988297"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Not Fully Prepared</a:t>
            </a:r>
          </a:p>
        </p:txBody>
      </p:sp>
      <p:sp>
        <p:nvSpPr>
          <p:cNvPr id="3" name="Rectangle 2"/>
          <p:cNvSpPr/>
          <p:nvPr/>
        </p:nvSpPr>
        <p:spPr>
          <a:xfrm>
            <a:off x="4514580" y="1048125"/>
            <a:ext cx="6791835" cy="2862322"/>
          </a:xfrm>
          <a:prstGeom prst="rect">
            <a:avLst/>
          </a:prstGeom>
        </p:spPr>
        <p:txBody>
          <a:bodyPr wrap="square">
            <a:spAutoFit/>
          </a:bodyPr>
          <a:lstStyle/>
          <a:p>
            <a:r>
              <a:rPr lang="en-US" sz="2000" dirty="0">
                <a:solidFill>
                  <a:schemeClr val="bg1"/>
                </a:solidFill>
                <a:latin typeface="Calibri" panose="020F0502020204030204" pitchFamily="34" charset="0"/>
              </a:rPr>
              <a:t>“At the prearranged signal, the sounding of the trumpet ‘exceeding long,’ the people trembled in anticipation and awe, but apparently they were not fully ready to come up ‘in the sight’ of the Lord on the mount where Moses was, for the Lord told him to go down and warn them </a:t>
            </a:r>
            <a:r>
              <a:rPr lang="en-US" sz="2000" i="1" dirty="0">
                <a:solidFill>
                  <a:schemeClr val="bg1"/>
                </a:solidFill>
                <a:latin typeface="Calibri" panose="020F0502020204030204" pitchFamily="34" charset="0"/>
              </a:rPr>
              <a:t>not</a:t>
            </a:r>
            <a:r>
              <a:rPr lang="en-US" sz="2000" dirty="0">
                <a:solidFill>
                  <a:schemeClr val="bg1"/>
                </a:solidFill>
                <a:latin typeface="Calibri" panose="020F0502020204030204" pitchFamily="34" charset="0"/>
              </a:rPr>
              <a:t> to come up.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But even though their hearts were not fully prepared to endure His presence, they </a:t>
            </a:r>
            <a:r>
              <a:rPr lang="en-US" sz="2000" i="1" dirty="0">
                <a:solidFill>
                  <a:schemeClr val="bg1"/>
                </a:solidFill>
                <a:latin typeface="Calibri" panose="020F0502020204030204" pitchFamily="34" charset="0"/>
              </a:rPr>
              <a:t>did hear the voice </a:t>
            </a:r>
            <a:r>
              <a:rPr lang="en-US" sz="2000" dirty="0">
                <a:solidFill>
                  <a:schemeClr val="bg1"/>
                </a:solidFill>
                <a:latin typeface="Calibri" panose="020F0502020204030204" pitchFamily="34" charset="0"/>
              </a:rPr>
              <a:t>and the words of God as the Ten Commandments were given.</a:t>
            </a:r>
          </a:p>
        </p:txBody>
      </p:sp>
      <p:sp>
        <p:nvSpPr>
          <p:cNvPr id="11" name="TextBox 10"/>
          <p:cNvSpPr txBox="1"/>
          <p:nvPr/>
        </p:nvSpPr>
        <p:spPr>
          <a:xfrm>
            <a:off x="10232624" y="6488668"/>
            <a:ext cx="1839579" cy="369332"/>
          </a:xfrm>
          <a:prstGeom prst="rect">
            <a:avLst/>
          </a:prstGeom>
          <a:noFill/>
        </p:spPr>
        <p:txBody>
          <a:bodyPr wrap="square" rtlCol="0">
            <a:spAutoFit/>
          </a:bodyPr>
          <a:lstStyle/>
          <a:p>
            <a:pPr algn="r"/>
            <a:r>
              <a:rPr lang="en-US" dirty="0">
                <a:solidFill>
                  <a:schemeClr val="bg1"/>
                </a:solidFill>
              </a:rPr>
              <a:t>(2)</a:t>
            </a:r>
          </a:p>
        </p:txBody>
      </p:sp>
      <p:pic>
        <p:nvPicPr>
          <p:cNvPr id="9218" name="Picture 2" descr="https://encrypted-tbn2.gstatic.com/images?q=tbn:ANd9GcT-bB6ql8qqzq-GKGd80AkEVw_UESxHuvgAx32bwosiI4MoC1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67" y="1556655"/>
            <a:ext cx="3182983" cy="374468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725474" y="3947780"/>
            <a:ext cx="3726297" cy="2769256"/>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83905" y="1060939"/>
              <a:ext cx="2371313" cy="1195492"/>
            </a:xfrm>
            <a:prstGeom prst="rect">
              <a:avLst/>
            </a:prstGeom>
          </p:spPr>
          <p:txBody>
            <a:bodyPr wrap="square">
              <a:spAutoFit/>
            </a:bodyPr>
            <a:lstStyle/>
            <a:p>
              <a:pPr algn="ctr"/>
              <a:r>
                <a:rPr lang="en-US" sz="1600" b="1" dirty="0"/>
                <a:t>If we obey the Lord’s voice and keep our covenants with Him, then we are His treasured possession and His holy people</a:t>
              </a:r>
              <a:endParaRPr lang="en-US" sz="1600" i="1" dirty="0"/>
            </a:p>
          </p:txBody>
        </p:sp>
      </p:grpSp>
    </p:spTree>
    <p:extLst>
      <p:ext uri="{BB962C8B-B14F-4D97-AF65-F5344CB8AC3E}">
        <p14:creationId xmlns:p14="http://schemas.microsoft.com/office/powerpoint/2010/main" val="291076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0" name="TextBox 69"/>
          <p:cNvSpPr txBox="1"/>
          <p:nvPr/>
        </p:nvSpPr>
        <p:spPr>
          <a:xfrm>
            <a:off x="98078" y="0"/>
            <a:ext cx="11988297"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Those Who Are Willing and Prepared </a:t>
            </a:r>
          </a:p>
        </p:txBody>
      </p:sp>
      <p:sp>
        <p:nvSpPr>
          <p:cNvPr id="11" name="TextBox 10"/>
          <p:cNvSpPr txBox="1"/>
          <p:nvPr/>
        </p:nvSpPr>
        <p:spPr>
          <a:xfrm>
            <a:off x="10232624" y="6488668"/>
            <a:ext cx="1839579" cy="369332"/>
          </a:xfrm>
          <a:prstGeom prst="rect">
            <a:avLst/>
          </a:prstGeom>
          <a:noFill/>
        </p:spPr>
        <p:txBody>
          <a:bodyPr wrap="square" rtlCol="0">
            <a:spAutoFit/>
          </a:bodyPr>
          <a:lstStyle/>
          <a:p>
            <a:pPr algn="r"/>
            <a:r>
              <a:rPr lang="en-US" dirty="0">
                <a:solidFill>
                  <a:schemeClr val="bg1"/>
                </a:solidFill>
              </a:rPr>
              <a:t>(10)</a:t>
            </a:r>
          </a:p>
        </p:txBody>
      </p:sp>
      <p:sp>
        <p:nvSpPr>
          <p:cNvPr id="2" name="Rectangle 1"/>
          <p:cNvSpPr/>
          <p:nvPr/>
        </p:nvSpPr>
        <p:spPr>
          <a:xfrm>
            <a:off x="460347" y="1494714"/>
            <a:ext cx="5389609" cy="4093428"/>
          </a:xfrm>
          <a:prstGeom prst="rect">
            <a:avLst/>
          </a:prstGeom>
        </p:spPr>
        <p:txBody>
          <a:bodyPr wrap="square">
            <a:spAutoFit/>
          </a:bodyPr>
          <a:lstStyle/>
          <a:p>
            <a:pPr fontAlgn="base"/>
            <a:r>
              <a:rPr lang="en-US" sz="2000" dirty="0">
                <a:solidFill>
                  <a:schemeClr val="bg1"/>
                </a:solidFill>
              </a:rPr>
              <a:t>Receiving a limited-use temple recommend is an exciting time for many new members and youth in the Church. </a:t>
            </a:r>
          </a:p>
          <a:p>
            <a:pPr fontAlgn="base"/>
            <a:endParaRPr lang="en-US" sz="2000" dirty="0">
              <a:solidFill>
                <a:schemeClr val="bg1"/>
              </a:solidFill>
            </a:endParaRPr>
          </a:p>
          <a:p>
            <a:pPr fontAlgn="base"/>
            <a:r>
              <a:rPr lang="en-US" sz="2000" dirty="0">
                <a:solidFill>
                  <a:schemeClr val="bg1"/>
                </a:solidFill>
              </a:rPr>
              <a:t>During an interview with your bishop, he will ask you questions similar to those you were asked for your baptism. </a:t>
            </a:r>
          </a:p>
          <a:p>
            <a:pPr fontAlgn="base"/>
            <a:endParaRPr lang="en-US" sz="2000" dirty="0">
              <a:solidFill>
                <a:schemeClr val="bg1"/>
              </a:solidFill>
            </a:endParaRPr>
          </a:p>
          <a:p>
            <a:pPr fontAlgn="base"/>
            <a:r>
              <a:rPr lang="en-US" sz="2000" dirty="0">
                <a:solidFill>
                  <a:schemeClr val="bg1"/>
                </a:solidFill>
              </a:rPr>
              <a:t>These include questions about your observance of the commandments and your testimony of the gospel. When you receive your recommend, you can plan a trip to the temple with your family and ward friends.</a:t>
            </a:r>
            <a:endParaRPr lang="en-US" sz="2000" b="0" i="0" dirty="0">
              <a:solidFill>
                <a:schemeClr val="bg1"/>
              </a:solidFill>
              <a:effectLst/>
            </a:endParaRPr>
          </a:p>
        </p:txBody>
      </p:sp>
      <p:pic>
        <p:nvPicPr>
          <p:cNvPr id="6" name="Picture 5">
            <a:extLst>
              <a:ext uri="{FF2B5EF4-FFF2-40B4-BE49-F238E27FC236}">
                <a16:creationId xmlns:a16="http://schemas.microsoft.com/office/drawing/2014/main" id="{A33D201F-6B71-D1FA-8CF7-DAAC0BC6E60C}"/>
              </a:ext>
            </a:extLst>
          </p:cNvPr>
          <p:cNvPicPr>
            <a:picLocks noChangeAspect="1"/>
          </p:cNvPicPr>
          <p:nvPr/>
        </p:nvPicPr>
        <p:blipFill>
          <a:blip r:embed="rId3"/>
          <a:stretch>
            <a:fillRect/>
          </a:stretch>
        </p:blipFill>
        <p:spPr>
          <a:xfrm>
            <a:off x="7037968" y="1494714"/>
            <a:ext cx="2224937" cy="2747254"/>
          </a:xfrm>
          <a:prstGeom prst="rect">
            <a:avLst/>
          </a:prstGeom>
        </p:spPr>
      </p:pic>
      <p:sp>
        <p:nvSpPr>
          <p:cNvPr id="8" name="TextBox 7">
            <a:extLst>
              <a:ext uri="{FF2B5EF4-FFF2-40B4-BE49-F238E27FC236}">
                <a16:creationId xmlns:a16="http://schemas.microsoft.com/office/drawing/2014/main" id="{2200A587-3B28-B7B8-8798-D8973FEE944C}"/>
              </a:ext>
            </a:extLst>
          </p:cNvPr>
          <p:cNvSpPr txBox="1"/>
          <p:nvPr/>
        </p:nvSpPr>
        <p:spPr>
          <a:xfrm>
            <a:off x="5849956" y="5197377"/>
            <a:ext cx="6125378" cy="1323439"/>
          </a:xfrm>
          <a:prstGeom prst="rect">
            <a:avLst/>
          </a:prstGeom>
          <a:noFill/>
        </p:spPr>
        <p:txBody>
          <a:bodyPr wrap="square">
            <a:spAutoFit/>
          </a:bodyPr>
          <a:lstStyle/>
          <a:p>
            <a:r>
              <a:rPr lang="en-US" sz="2000" b="0" i="0" dirty="0">
                <a:solidFill>
                  <a:schemeClr val="bg1"/>
                </a:solidFill>
                <a:effectLst/>
              </a:rPr>
              <a:t>The limited-use recommend allows you to serve in the baptistry of the temple and to perform baptismal and confirmation ordinances for your deceased family members and others who have died.</a:t>
            </a:r>
            <a:endParaRPr lang="en-US" sz="2000" dirty="0">
              <a:solidFill>
                <a:schemeClr val="bg1"/>
              </a:solidFill>
            </a:endParaRPr>
          </a:p>
        </p:txBody>
      </p:sp>
      <p:sp>
        <p:nvSpPr>
          <p:cNvPr id="10" name="TextBox 9">
            <a:extLst>
              <a:ext uri="{FF2B5EF4-FFF2-40B4-BE49-F238E27FC236}">
                <a16:creationId xmlns:a16="http://schemas.microsoft.com/office/drawing/2014/main" id="{E1B24005-95B3-8A4C-971E-E54C3A82D131}"/>
              </a:ext>
            </a:extLst>
          </p:cNvPr>
          <p:cNvSpPr txBox="1"/>
          <p:nvPr/>
        </p:nvSpPr>
        <p:spPr>
          <a:xfrm>
            <a:off x="2712467" y="869748"/>
            <a:ext cx="7995927" cy="400110"/>
          </a:xfrm>
          <a:prstGeom prst="rect">
            <a:avLst/>
          </a:prstGeom>
          <a:noFill/>
        </p:spPr>
        <p:txBody>
          <a:bodyPr wrap="square">
            <a:spAutoFit/>
          </a:bodyPr>
          <a:lstStyle/>
          <a:p>
            <a:r>
              <a:rPr lang="en-US" sz="2000" dirty="0">
                <a:solidFill>
                  <a:srgbClr val="FFFF00"/>
                </a:solidFill>
              </a:rPr>
              <a:t>S</a:t>
            </a:r>
            <a:r>
              <a:rPr lang="en-US" sz="2000" b="0" i="0" dirty="0">
                <a:solidFill>
                  <a:srgbClr val="FFFF00"/>
                </a:solidFill>
                <a:effectLst/>
              </a:rPr>
              <a:t>triving to be holy is an important part of preparing to attend the temple.</a:t>
            </a:r>
            <a:endParaRPr lang="en-US" sz="2000" dirty="0">
              <a:solidFill>
                <a:srgbClr val="FFFF00"/>
              </a:solidFill>
            </a:endParaRPr>
          </a:p>
        </p:txBody>
      </p:sp>
    </p:spTree>
    <p:extLst>
      <p:ext uri="{BB962C8B-B14F-4D97-AF65-F5344CB8AC3E}">
        <p14:creationId xmlns:p14="http://schemas.microsoft.com/office/powerpoint/2010/main" val="428530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1" y="0"/>
            <a:ext cx="12192001" cy="5078313"/>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endParaRPr lang="en-US" sz="1600" dirty="0">
              <a:solidFill>
                <a:schemeClr val="bg1"/>
              </a:solidFill>
            </a:endParaRPr>
          </a:p>
          <a:p>
            <a:pPr marL="342900" indent="-342900">
              <a:buAutoNum type="arabicPeriod"/>
            </a:pPr>
            <a:r>
              <a:rPr lang="en-US" sz="1600" i="1" dirty="0">
                <a:solidFill>
                  <a:schemeClr val="bg1"/>
                </a:solidFill>
              </a:rPr>
              <a:t>Old Testament Who’s Who </a:t>
            </a:r>
            <a:r>
              <a:rPr lang="en-US" sz="1600" dirty="0">
                <a:solidFill>
                  <a:schemeClr val="bg1"/>
                </a:solidFill>
              </a:rPr>
              <a:t>by Ed J. </a:t>
            </a:r>
            <a:r>
              <a:rPr lang="en-US" sz="1600" dirty="0" err="1">
                <a:solidFill>
                  <a:schemeClr val="bg1"/>
                </a:solidFill>
              </a:rPr>
              <a:t>Pinegar</a:t>
            </a:r>
            <a:r>
              <a:rPr lang="en-US" sz="1600" dirty="0">
                <a:solidFill>
                  <a:schemeClr val="bg1"/>
                </a:solidFill>
              </a:rPr>
              <a:t> and Richard J. Allen pg. 14, 76, 109-110</a:t>
            </a:r>
          </a:p>
          <a:p>
            <a:pPr marL="342900" indent="-342900">
              <a:buAutoNum type="arabicPeriod"/>
            </a:pPr>
            <a:r>
              <a:rPr lang="en-US" sz="1600" dirty="0">
                <a:solidFill>
                  <a:schemeClr val="bg1"/>
                </a:solidFill>
              </a:rPr>
              <a:t>Old Testament Institute Manual </a:t>
            </a:r>
          </a:p>
          <a:p>
            <a:pPr fontAlgn="base"/>
            <a:r>
              <a:rPr lang="en-US" sz="1600" dirty="0">
                <a:solidFill>
                  <a:schemeClr val="bg1"/>
                </a:solidFill>
              </a:rPr>
              <a:t> 3.  </a:t>
            </a:r>
            <a:r>
              <a:rPr lang="en-US" sz="1600" b="1" i="1" dirty="0">
                <a:solidFill>
                  <a:schemeClr val="bg1"/>
                </a:solidFill>
              </a:rPr>
              <a:t>Scriptural Giants: Joshua, Devout General </a:t>
            </a:r>
            <a:r>
              <a:rPr lang="en-US" sz="1600" dirty="0">
                <a:solidFill>
                  <a:schemeClr val="bg1"/>
                </a:solidFill>
              </a:rPr>
              <a:t>by Sherri Johnson  (See Numbers 27:18; Joshua 1-24 and Bible Dictionary</a:t>
            </a:r>
          </a:p>
          <a:p>
            <a:pPr fontAlgn="base"/>
            <a:r>
              <a:rPr lang="en-US" sz="1600" dirty="0">
                <a:solidFill>
                  <a:schemeClr val="bg1"/>
                </a:solidFill>
              </a:rPr>
              <a:t>January 1987 Ensign</a:t>
            </a:r>
          </a:p>
          <a:p>
            <a:pPr fontAlgn="base"/>
            <a:r>
              <a:rPr lang="en-US" sz="1600" dirty="0">
                <a:solidFill>
                  <a:schemeClr val="bg1"/>
                </a:solidFill>
              </a:rPr>
              <a:t>Presentation by ©http://fashionsbylynda.com/blog/</a:t>
            </a:r>
          </a:p>
          <a:p>
            <a:pPr fontAlgn="base"/>
            <a:r>
              <a:rPr lang="en-US" sz="1600" dirty="0">
                <a:solidFill>
                  <a:schemeClr val="bg1"/>
                </a:solidFill>
              </a:rPr>
              <a:t>4. President Boyd K. Packer “The Shield of Faith” April 1995 Gen. Conf.</a:t>
            </a:r>
          </a:p>
          <a:p>
            <a:pPr fontAlgn="base"/>
            <a:r>
              <a:rPr lang="en-US" sz="1600" dirty="0">
                <a:solidFill>
                  <a:schemeClr val="bg1"/>
                </a:solidFill>
              </a:rPr>
              <a:t>5. </a:t>
            </a:r>
            <a:r>
              <a:rPr lang="en-US" sz="1600" i="1" dirty="0">
                <a:solidFill>
                  <a:schemeClr val="bg1"/>
                </a:solidFill>
              </a:rPr>
              <a:t>Teachings of Presidents of the Church: Joseph F. Smith</a:t>
            </a:r>
            <a:r>
              <a:rPr lang="en-US" sz="1600" dirty="0">
                <a:solidFill>
                  <a:schemeClr val="bg1"/>
                </a:solidFill>
              </a:rPr>
              <a:t>(1998), 211</a:t>
            </a:r>
          </a:p>
          <a:p>
            <a:pPr fontAlgn="base"/>
            <a:r>
              <a:rPr lang="en-US" sz="1600" dirty="0">
                <a:solidFill>
                  <a:schemeClr val="bg1"/>
                </a:solidFill>
              </a:rPr>
              <a:t>6. Elder Russell M. Nelson </a:t>
            </a:r>
            <a:r>
              <a:rPr lang="en-US" sz="1600" i="1" dirty="0">
                <a:solidFill>
                  <a:schemeClr val="bg1"/>
                </a:solidFill>
              </a:rPr>
              <a:t>Sustaining the Prophets </a:t>
            </a:r>
            <a:r>
              <a:rPr lang="en-US" sz="1600" dirty="0">
                <a:solidFill>
                  <a:schemeClr val="bg1"/>
                </a:solidFill>
              </a:rPr>
              <a:t>October 2014 Gen. Conf. President Russell M. Nelson “Children of the Covenant,” </a:t>
            </a:r>
            <a:r>
              <a:rPr lang="en-US" sz="1600" i="1" dirty="0">
                <a:solidFill>
                  <a:schemeClr val="bg1"/>
                </a:solidFill>
              </a:rPr>
              <a:t>Ensign</a:t>
            </a:r>
            <a:r>
              <a:rPr lang="en-US" sz="1600" dirty="0">
                <a:solidFill>
                  <a:schemeClr val="bg1"/>
                </a:solidFill>
              </a:rPr>
              <a:t>, May 1995, 34;  “The Everlasting Covenant,” </a:t>
            </a:r>
            <a:r>
              <a:rPr lang="en-US" sz="1600" i="1" dirty="0">
                <a:solidFill>
                  <a:schemeClr val="bg1"/>
                </a:solidFill>
              </a:rPr>
              <a:t>Liahona</a:t>
            </a:r>
            <a:r>
              <a:rPr lang="en-US" sz="1600" dirty="0">
                <a:solidFill>
                  <a:schemeClr val="bg1"/>
                </a:solidFill>
              </a:rPr>
              <a:t>, Oct. 2022, 6</a:t>
            </a:r>
          </a:p>
          <a:p>
            <a:pPr fontAlgn="base"/>
            <a:r>
              <a:rPr lang="en-US" sz="1600" dirty="0">
                <a:solidFill>
                  <a:schemeClr val="bg1"/>
                </a:solidFill>
              </a:rPr>
              <a:t>7.  Gordon B. Hinckley, “God Is at the Helm,” </a:t>
            </a:r>
            <a:r>
              <a:rPr lang="en-US" sz="1600" i="1" dirty="0">
                <a:solidFill>
                  <a:schemeClr val="bg1"/>
                </a:solidFill>
              </a:rPr>
              <a:t>Ensign, </a:t>
            </a:r>
            <a:r>
              <a:rPr lang="en-US" sz="1600" dirty="0">
                <a:solidFill>
                  <a:schemeClr val="bg1"/>
                </a:solidFill>
              </a:rPr>
              <a:t>May 1994, 54; see also Gordon B. Hinckley, “He Slumbers Not, nor Sleeps,”</a:t>
            </a:r>
            <a:r>
              <a:rPr lang="en-US" sz="1600" i="1" dirty="0">
                <a:solidFill>
                  <a:schemeClr val="bg1"/>
                </a:solidFill>
              </a:rPr>
              <a:t> Ensign,</a:t>
            </a:r>
            <a:r>
              <a:rPr lang="en-US" sz="1600" dirty="0">
                <a:solidFill>
                  <a:schemeClr val="bg1"/>
                </a:solidFill>
              </a:rPr>
              <a:t> May 1983, 6.</a:t>
            </a:r>
          </a:p>
          <a:p>
            <a:pPr fontAlgn="base"/>
            <a:r>
              <a:rPr lang="en-US" sz="1600" dirty="0">
                <a:solidFill>
                  <a:schemeClr val="bg1"/>
                </a:solidFill>
              </a:rPr>
              <a:t>8. “Message from President Thomas S. Monson,” </a:t>
            </a:r>
            <a:r>
              <a:rPr lang="en-US" sz="1600" i="1" dirty="0">
                <a:solidFill>
                  <a:schemeClr val="bg1"/>
                </a:solidFill>
              </a:rPr>
              <a:t>Church News,</a:t>
            </a:r>
            <a:r>
              <a:rPr lang="en-US" sz="1600" dirty="0">
                <a:solidFill>
                  <a:schemeClr val="bg1"/>
                </a:solidFill>
              </a:rPr>
              <a:t> Feb. 3, 2013, 9.</a:t>
            </a:r>
          </a:p>
          <a:p>
            <a:pPr fontAlgn="base"/>
            <a:r>
              <a:rPr lang="en-US" sz="1600" dirty="0">
                <a:solidFill>
                  <a:schemeClr val="bg1"/>
                </a:solidFill>
              </a:rPr>
              <a:t>9. April 1998 Ensign “I Have A Question” Do we know where Mount Sinai is?</a:t>
            </a:r>
          </a:p>
          <a:p>
            <a:pPr fontAlgn="base"/>
            <a:r>
              <a:rPr lang="en-US" sz="1600" b="1" dirty="0">
                <a:solidFill>
                  <a:schemeClr val="bg1"/>
                </a:solidFill>
              </a:rPr>
              <a:t>Ray L. Huntington, </a:t>
            </a:r>
            <a:r>
              <a:rPr lang="en-US" sz="1600" i="1" dirty="0">
                <a:solidFill>
                  <a:schemeClr val="bg1"/>
                </a:solidFill>
              </a:rPr>
              <a:t>assistant professor of ancient scripture, Brigham Young University.</a:t>
            </a:r>
          </a:p>
          <a:p>
            <a:pPr fontAlgn="base"/>
            <a:r>
              <a:rPr lang="en-US" sz="1600" i="1" dirty="0">
                <a:solidFill>
                  <a:schemeClr val="bg1"/>
                </a:solidFill>
              </a:rPr>
              <a:t>10. </a:t>
            </a:r>
            <a:r>
              <a:rPr lang="en-US" sz="1600" dirty="0">
                <a:solidFill>
                  <a:schemeClr val="bg1"/>
                </a:solidFill>
              </a:rPr>
              <a:t>Sister Joann </a:t>
            </a:r>
            <a:r>
              <a:rPr lang="en-US" sz="1600" dirty="0" err="1">
                <a:solidFill>
                  <a:schemeClr val="bg1"/>
                </a:solidFill>
              </a:rPr>
              <a:t>Twitchel</a:t>
            </a:r>
            <a:r>
              <a:rPr lang="en-US" sz="1600" dirty="0">
                <a:solidFill>
                  <a:schemeClr val="bg1"/>
                </a:solidFill>
              </a:rPr>
              <a:t> </a:t>
            </a:r>
            <a:r>
              <a:rPr lang="en-US" sz="1600" i="1" dirty="0">
                <a:solidFill>
                  <a:schemeClr val="bg1"/>
                </a:solidFill>
              </a:rPr>
              <a:t>(Area Communications Missionary </a:t>
            </a:r>
            <a:r>
              <a:rPr lang="en-US" dirty="0">
                <a:solidFill>
                  <a:schemeClr val="bg1"/>
                </a:solidFill>
              </a:rPr>
              <a:t>What to Expect When Receiving Your Limited-Use Recommend October 2021</a:t>
            </a:r>
          </a:p>
          <a:p>
            <a:pPr fontAlgn="base"/>
            <a:endParaRPr lang="en-US" sz="1600" dirty="0">
              <a:solidFill>
                <a:schemeClr val="bg1"/>
              </a:solidFill>
            </a:endParaRPr>
          </a:p>
        </p:txBody>
      </p:sp>
    </p:spTree>
    <p:extLst>
      <p:ext uri="{BB962C8B-B14F-4D97-AF65-F5344CB8AC3E}">
        <p14:creationId xmlns:p14="http://schemas.microsoft.com/office/powerpoint/2010/main" val="352479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91384742"/>
              </p:ext>
            </p:extLst>
          </p:nvPr>
        </p:nvGraphicFramePr>
        <p:xfrm>
          <a:off x="181424" y="455993"/>
          <a:ext cx="11749318" cy="6044395"/>
        </p:xfrm>
        <a:graphic>
          <a:graphicData uri="http://schemas.openxmlformats.org/drawingml/2006/table">
            <a:tbl>
              <a:tblPr firstRow="1" bandRow="1">
                <a:tableStyleId>{5940675A-B579-460E-94D1-54222C63F5DA}</a:tableStyleId>
              </a:tblPr>
              <a:tblGrid>
                <a:gridCol w="1678474">
                  <a:extLst>
                    <a:ext uri="{9D8B030D-6E8A-4147-A177-3AD203B41FA5}">
                      <a16:colId xmlns:a16="http://schemas.microsoft.com/office/drawing/2014/main" val="20000"/>
                    </a:ext>
                  </a:extLst>
                </a:gridCol>
                <a:gridCol w="1678474">
                  <a:extLst>
                    <a:ext uri="{9D8B030D-6E8A-4147-A177-3AD203B41FA5}">
                      <a16:colId xmlns:a16="http://schemas.microsoft.com/office/drawing/2014/main" val="20001"/>
                    </a:ext>
                  </a:extLst>
                </a:gridCol>
                <a:gridCol w="1678474">
                  <a:extLst>
                    <a:ext uri="{9D8B030D-6E8A-4147-A177-3AD203B41FA5}">
                      <a16:colId xmlns:a16="http://schemas.microsoft.com/office/drawing/2014/main" val="20002"/>
                    </a:ext>
                  </a:extLst>
                </a:gridCol>
                <a:gridCol w="1678474">
                  <a:extLst>
                    <a:ext uri="{9D8B030D-6E8A-4147-A177-3AD203B41FA5}">
                      <a16:colId xmlns:a16="http://schemas.microsoft.com/office/drawing/2014/main" val="20003"/>
                    </a:ext>
                  </a:extLst>
                </a:gridCol>
                <a:gridCol w="1678474">
                  <a:extLst>
                    <a:ext uri="{9D8B030D-6E8A-4147-A177-3AD203B41FA5}">
                      <a16:colId xmlns:a16="http://schemas.microsoft.com/office/drawing/2014/main" val="20004"/>
                    </a:ext>
                  </a:extLst>
                </a:gridCol>
                <a:gridCol w="1678474">
                  <a:extLst>
                    <a:ext uri="{9D8B030D-6E8A-4147-A177-3AD203B41FA5}">
                      <a16:colId xmlns:a16="http://schemas.microsoft.com/office/drawing/2014/main" val="20005"/>
                    </a:ext>
                  </a:extLst>
                </a:gridCol>
                <a:gridCol w="1678474">
                  <a:extLst>
                    <a:ext uri="{9D8B030D-6E8A-4147-A177-3AD203B41FA5}">
                      <a16:colId xmlns:a16="http://schemas.microsoft.com/office/drawing/2014/main" val="20006"/>
                    </a:ext>
                  </a:extLst>
                </a:gridCol>
              </a:tblGrid>
              <a:tr h="557995">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92770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100" dirty="0"/>
                        <a:t>29</a:t>
                      </a:r>
                    </a:p>
                    <a:p>
                      <a:endParaRPr lang="en-US" sz="1100" dirty="0"/>
                    </a:p>
                    <a:p>
                      <a:r>
                        <a:rPr lang="en-US" sz="1100" dirty="0" err="1"/>
                        <a:t>Elim</a:t>
                      </a:r>
                      <a:endParaRPr lang="en-US" sz="1100" dirty="0"/>
                    </a:p>
                  </a:txBody>
                  <a:tcPr/>
                </a:tc>
                <a:tc>
                  <a:txBody>
                    <a:bodyPr/>
                    <a:lstStyle/>
                    <a:p>
                      <a:r>
                        <a:rPr lang="en-US" sz="1100" dirty="0"/>
                        <a:t>30</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Camped at Red Sea</a:t>
                      </a:r>
                    </a:p>
                    <a:p>
                      <a:endParaRPr lang="en-US" sz="1100" dirty="0"/>
                    </a:p>
                  </a:txBody>
                  <a:tcPr/>
                </a:tc>
                <a:tc>
                  <a:txBody>
                    <a:bodyPr/>
                    <a:lstStyle/>
                    <a:p>
                      <a:r>
                        <a:rPr lang="en-US" sz="1100" dirty="0"/>
                        <a:t>31</a:t>
                      </a:r>
                    </a:p>
                    <a:p>
                      <a:r>
                        <a:rPr lang="en-US" sz="1100" dirty="0"/>
                        <a:t>Wilderness of Sin</a:t>
                      </a:r>
                    </a:p>
                    <a:p>
                      <a:r>
                        <a:rPr lang="en-US" sz="1100" dirty="0"/>
                        <a:t>Arrive </a:t>
                      </a:r>
                      <a:r>
                        <a:rPr lang="en-US" sz="1100" dirty="0" err="1"/>
                        <a:t>lyar</a:t>
                      </a:r>
                      <a:r>
                        <a:rPr lang="en-US" sz="1100" dirty="0"/>
                        <a:t> 15</a:t>
                      </a:r>
                    </a:p>
                    <a:p>
                      <a:r>
                        <a:rPr lang="en-US" sz="1100" dirty="0"/>
                        <a:t>(Exodus 16:1)</a:t>
                      </a:r>
                    </a:p>
                    <a:p>
                      <a:r>
                        <a:rPr lang="en-US" sz="1100" dirty="0"/>
                        <a:t>Sabbath</a:t>
                      </a:r>
                      <a:r>
                        <a:rPr lang="en-US" sz="1100" baseline="0" dirty="0"/>
                        <a:t> revealed in evening</a:t>
                      </a:r>
                      <a:endParaRPr lang="en-US" sz="1100" dirty="0"/>
                    </a:p>
                    <a:p>
                      <a:endParaRPr lang="en-US" sz="1100" dirty="0"/>
                    </a:p>
                  </a:txBody>
                  <a:tcPr/>
                </a:tc>
                <a:extLst>
                  <a:ext uri="{0D108BD9-81ED-4DB2-BD59-A6C34878D82A}">
                    <a16:rowId xmlns:a16="http://schemas.microsoft.com/office/drawing/2014/main" val="10001"/>
                  </a:ext>
                </a:extLst>
              </a:tr>
              <a:tr h="927704">
                <a:tc>
                  <a:txBody>
                    <a:bodyPr/>
                    <a:lstStyle/>
                    <a:p>
                      <a:r>
                        <a:rPr lang="en-US" sz="1100" dirty="0"/>
                        <a:t>32</a:t>
                      </a:r>
                    </a:p>
                    <a:p>
                      <a:endParaRPr lang="en-US" sz="1100" dirty="0"/>
                    </a:p>
                    <a:p>
                      <a:r>
                        <a:rPr lang="en-US" sz="1100" dirty="0"/>
                        <a:t>Camp</a:t>
                      </a:r>
                      <a:r>
                        <a:rPr lang="en-US" sz="1100" baseline="0" dirty="0"/>
                        <a:t> at Wilderness of Sin</a:t>
                      </a:r>
                    </a:p>
                    <a:p>
                      <a:endParaRPr lang="en-US" sz="1100" baseline="0" dirty="0"/>
                    </a:p>
                    <a:p>
                      <a:r>
                        <a:rPr lang="en-US" sz="1100" baseline="0" dirty="0"/>
                        <a:t>First Manna</a:t>
                      </a:r>
                    </a:p>
                  </a:txBody>
                  <a:tcPr/>
                </a:tc>
                <a:tc>
                  <a:txBody>
                    <a:bodyPr/>
                    <a:lstStyle/>
                    <a:p>
                      <a:r>
                        <a:rPr lang="en-US" sz="1100" dirty="0"/>
                        <a:t>33</a:t>
                      </a:r>
                    </a:p>
                    <a:p>
                      <a:endParaRPr lang="en-US" sz="1100" dirty="0"/>
                    </a:p>
                    <a:p>
                      <a:r>
                        <a:rPr lang="en-US" sz="1100" dirty="0"/>
                        <a:t>Camp at Wilderness of Sin</a:t>
                      </a:r>
                    </a:p>
                  </a:txBody>
                  <a:tcPr/>
                </a:tc>
                <a:tc>
                  <a:txBody>
                    <a:bodyPr/>
                    <a:lstStyle/>
                    <a:p>
                      <a:r>
                        <a:rPr lang="en-US" sz="1100" dirty="0"/>
                        <a:t>34</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35</a:t>
                      </a:r>
                    </a:p>
                    <a:p>
                      <a:endParaRPr lang="en-US" sz="1100" dirty="0"/>
                    </a:p>
                    <a:p>
                      <a:r>
                        <a:rPr lang="en-US" sz="1100" dirty="0"/>
                        <a:t>Camp at Wilderness of Sin</a:t>
                      </a:r>
                    </a:p>
                  </a:txBody>
                  <a:tcPr/>
                </a:tc>
                <a:tc>
                  <a:txBody>
                    <a:bodyPr/>
                    <a:lstStyle/>
                    <a:p>
                      <a:r>
                        <a:rPr lang="en-US" sz="1100" dirty="0"/>
                        <a:t>36</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37</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p>
                      <a:r>
                        <a:rPr lang="en-US" sz="1100" dirty="0"/>
                        <a:t>First Sabbath</a:t>
                      </a:r>
                    </a:p>
                  </a:txBody>
                  <a:tcPr/>
                </a:tc>
                <a:extLst>
                  <a:ext uri="{0D108BD9-81ED-4DB2-BD59-A6C34878D82A}">
                    <a16:rowId xmlns:a16="http://schemas.microsoft.com/office/drawing/2014/main" val="10002"/>
                  </a:ext>
                </a:extLst>
              </a:tr>
              <a:tr h="927704">
                <a:tc>
                  <a:txBody>
                    <a:bodyPr/>
                    <a:lstStyle/>
                    <a:p>
                      <a:r>
                        <a:rPr lang="en-US" sz="1100" dirty="0"/>
                        <a:t>39</a:t>
                      </a:r>
                    </a:p>
                    <a:p>
                      <a:endParaRPr lang="en-US" sz="1100" dirty="0"/>
                    </a:p>
                    <a:p>
                      <a:r>
                        <a:rPr lang="en-US" sz="1100" dirty="0"/>
                        <a:t>Leave in morning</a:t>
                      </a:r>
                      <a:r>
                        <a:rPr lang="en-US" sz="1100" baseline="0" dirty="0"/>
                        <a:t> to </a:t>
                      </a:r>
                      <a:r>
                        <a:rPr lang="en-US" sz="1100" baseline="0" dirty="0" err="1"/>
                        <a:t>Dophkah</a:t>
                      </a:r>
                      <a:endParaRPr lang="en-US" sz="1100" dirty="0"/>
                    </a:p>
                  </a:txBody>
                  <a:tcPr/>
                </a:tc>
                <a:tc>
                  <a:txBody>
                    <a:bodyPr/>
                    <a:lstStyle/>
                    <a:p>
                      <a:r>
                        <a:rPr lang="en-US" sz="1100" dirty="0"/>
                        <a:t>40</a:t>
                      </a:r>
                    </a:p>
                    <a:p>
                      <a:endParaRPr lang="en-US" sz="1100" dirty="0"/>
                    </a:p>
                    <a:p>
                      <a:r>
                        <a:rPr lang="en-US" sz="1100" dirty="0" err="1"/>
                        <a:t>Alush</a:t>
                      </a:r>
                      <a:endParaRPr lang="en-US" sz="1100" dirty="0"/>
                    </a:p>
                  </a:txBody>
                  <a:tcPr/>
                </a:tc>
                <a:tc>
                  <a:txBody>
                    <a:bodyPr/>
                    <a:lstStyle/>
                    <a:p>
                      <a:r>
                        <a:rPr lang="en-US" sz="1100" dirty="0"/>
                        <a:t>41</a:t>
                      </a:r>
                    </a:p>
                    <a:p>
                      <a:endParaRPr lang="en-US" sz="1100" dirty="0"/>
                    </a:p>
                    <a:p>
                      <a:r>
                        <a:rPr lang="en-US" sz="1100" dirty="0"/>
                        <a:t>Evening at </a:t>
                      </a:r>
                      <a:r>
                        <a:rPr lang="en-US" sz="1100" dirty="0" err="1"/>
                        <a:t>Rephidim</a:t>
                      </a:r>
                      <a:r>
                        <a:rPr lang="en-US" sz="1100" baseline="0" dirty="0"/>
                        <a:t> (</a:t>
                      </a:r>
                      <a:r>
                        <a:rPr lang="en-US" sz="1100" baseline="0" dirty="0" err="1"/>
                        <a:t>Meribah</a:t>
                      </a:r>
                      <a:r>
                        <a:rPr lang="en-US" sz="1100" baseline="0" dirty="0"/>
                        <a:t>)</a:t>
                      </a:r>
                    </a:p>
                    <a:p>
                      <a:endParaRPr lang="en-US" sz="1100" baseline="0" dirty="0"/>
                    </a:p>
                    <a:p>
                      <a:r>
                        <a:rPr lang="en-US" sz="1100" baseline="0" dirty="0"/>
                        <a:t>Water from the Rock of </a:t>
                      </a:r>
                      <a:r>
                        <a:rPr lang="en-US" sz="1100" baseline="0" dirty="0" err="1"/>
                        <a:t>Herob</a:t>
                      </a:r>
                      <a:endParaRPr lang="en-US" sz="1100" dirty="0"/>
                    </a:p>
                  </a:txBody>
                  <a:tcPr/>
                </a:tc>
                <a:tc>
                  <a:txBody>
                    <a:bodyPr/>
                    <a:lstStyle/>
                    <a:p>
                      <a:r>
                        <a:rPr lang="en-US" sz="1100" dirty="0"/>
                        <a:t>42</a:t>
                      </a:r>
                    </a:p>
                    <a:p>
                      <a:endParaRPr lang="en-US" sz="1100" dirty="0"/>
                    </a:p>
                    <a:p>
                      <a:r>
                        <a:rPr lang="en-US" sz="1100" dirty="0" err="1"/>
                        <a:t>Rephidim</a:t>
                      </a:r>
                      <a:r>
                        <a:rPr lang="en-US" sz="1100" dirty="0"/>
                        <a:t> (</a:t>
                      </a:r>
                      <a:r>
                        <a:rPr lang="en-US" sz="1100" dirty="0" err="1"/>
                        <a:t>Meribah</a:t>
                      </a:r>
                      <a:r>
                        <a:rPr lang="en-US" sz="1100" dirty="0"/>
                        <a:t>)</a:t>
                      </a:r>
                    </a:p>
                  </a:txBody>
                  <a:tcPr/>
                </a:tc>
                <a:tc>
                  <a:txBody>
                    <a:bodyPr/>
                    <a:lstStyle/>
                    <a:p>
                      <a:r>
                        <a:rPr lang="en-US" sz="1100" dirty="0"/>
                        <a:t>43</a:t>
                      </a:r>
                    </a:p>
                    <a:p>
                      <a:endParaRPr lang="en-US" sz="1100" dirty="0"/>
                    </a:p>
                    <a:p>
                      <a:r>
                        <a:rPr lang="en-US" sz="1100" dirty="0" err="1"/>
                        <a:t>Rephidim</a:t>
                      </a:r>
                      <a:endParaRPr lang="en-US" sz="1100" dirty="0"/>
                    </a:p>
                    <a:p>
                      <a:endParaRPr lang="en-US" sz="1100" dirty="0"/>
                    </a:p>
                    <a:p>
                      <a:r>
                        <a:rPr lang="en-US" sz="1100" dirty="0"/>
                        <a:t>Amalek</a:t>
                      </a:r>
                      <a:r>
                        <a:rPr lang="en-US" sz="1100" baseline="0" dirty="0"/>
                        <a:t> attacks</a:t>
                      </a:r>
                      <a:endParaRPr lang="en-US" sz="1100" dirty="0"/>
                    </a:p>
                  </a:txBody>
                  <a:tcPr/>
                </a:tc>
                <a:tc>
                  <a:txBody>
                    <a:bodyPr/>
                    <a:lstStyle/>
                    <a:p>
                      <a:r>
                        <a:rPr lang="en-US" sz="1100" dirty="0"/>
                        <a:t>44</a:t>
                      </a:r>
                    </a:p>
                    <a:p>
                      <a:endParaRPr lang="en-US" sz="1100" dirty="0"/>
                    </a:p>
                    <a:p>
                      <a:r>
                        <a:rPr lang="en-US" sz="1100" dirty="0"/>
                        <a:t>Wilderness of Sin</a:t>
                      </a:r>
                    </a:p>
                    <a:p>
                      <a:endParaRPr lang="en-US" sz="1100" dirty="0"/>
                    </a:p>
                    <a:p>
                      <a:r>
                        <a:rPr lang="en-US" sz="1100" dirty="0" err="1"/>
                        <a:t>lyar</a:t>
                      </a:r>
                      <a:r>
                        <a:rPr lang="en-US" sz="1100" dirty="0"/>
                        <a:t> 28 (Exodus 19:1)</a:t>
                      </a:r>
                    </a:p>
                  </a:txBody>
                  <a:tcPr/>
                </a:tc>
                <a:tc>
                  <a:txBody>
                    <a:bodyPr/>
                    <a:lstStyle/>
                    <a:p>
                      <a:r>
                        <a:rPr lang="en-US" sz="1100" dirty="0"/>
                        <a:t>45</a:t>
                      </a:r>
                    </a:p>
                    <a:p>
                      <a:endParaRPr lang="en-US" sz="1100" dirty="0"/>
                    </a:p>
                    <a:p>
                      <a:r>
                        <a:rPr lang="en-US" sz="1100" kern="1200" dirty="0">
                          <a:effectLst/>
                        </a:rPr>
                        <a:t>Rested on</a:t>
                      </a:r>
                    </a:p>
                    <a:p>
                      <a:r>
                        <a:rPr lang="en-US" sz="1100" kern="1200" dirty="0">
                          <a:effectLst/>
                        </a:rPr>
                        <a:t>second Sabbath day 42 of Pentecost: Sivan 1</a:t>
                      </a:r>
                    </a:p>
                    <a:p>
                      <a:endParaRPr lang="en-US" sz="1100" dirty="0"/>
                    </a:p>
                  </a:txBody>
                  <a:tcPr/>
                </a:tc>
                <a:extLst>
                  <a:ext uri="{0D108BD9-81ED-4DB2-BD59-A6C34878D82A}">
                    <a16:rowId xmlns:a16="http://schemas.microsoft.com/office/drawing/2014/main" val="10003"/>
                  </a:ext>
                </a:extLst>
              </a:tr>
              <a:tr h="927704">
                <a:tc>
                  <a:txBody>
                    <a:bodyPr/>
                    <a:lstStyle/>
                    <a:p>
                      <a:r>
                        <a:rPr lang="en-US" sz="1100" dirty="0"/>
                        <a:t>46</a:t>
                      </a:r>
                    </a:p>
                    <a:p>
                      <a:endParaRPr lang="en-US" sz="1100" dirty="0"/>
                    </a:p>
                  </a:txBody>
                  <a:tcPr/>
                </a:tc>
                <a:tc>
                  <a:txBody>
                    <a:bodyPr/>
                    <a:lstStyle/>
                    <a:p>
                      <a:r>
                        <a:rPr lang="en-US" sz="1100" dirty="0"/>
                        <a:t>47</a:t>
                      </a:r>
                    </a:p>
                  </a:txBody>
                  <a:tcPr/>
                </a:tc>
                <a:tc>
                  <a:txBody>
                    <a:bodyPr/>
                    <a:lstStyle/>
                    <a:p>
                      <a:r>
                        <a:rPr lang="en-US" sz="1100" dirty="0"/>
                        <a:t>48</a:t>
                      </a:r>
                    </a:p>
                  </a:txBody>
                  <a:tcPr/>
                </a:tc>
                <a:tc>
                  <a:txBody>
                    <a:bodyPr/>
                    <a:lstStyle/>
                    <a:p>
                      <a:r>
                        <a:rPr lang="en-US" sz="1100" dirty="0"/>
                        <a:t>49</a:t>
                      </a:r>
                    </a:p>
                  </a:txBody>
                  <a:tcPr/>
                </a:tc>
                <a:tc>
                  <a:txBody>
                    <a:bodyPr/>
                    <a:lstStyle/>
                    <a:p>
                      <a:r>
                        <a:rPr lang="en-US" sz="1100" dirty="0"/>
                        <a:t>50</a:t>
                      </a:r>
                    </a:p>
                  </a:txBody>
                  <a:tcPr/>
                </a:tc>
                <a:tc>
                  <a:txBody>
                    <a:bodyPr/>
                    <a:lstStyle/>
                    <a:p>
                      <a:r>
                        <a:rPr lang="en-US" sz="1100" dirty="0"/>
                        <a:t>51</a:t>
                      </a:r>
                    </a:p>
                  </a:txBody>
                  <a:tcPr/>
                </a:tc>
                <a:tc>
                  <a:txBody>
                    <a:bodyPr/>
                    <a:lstStyle/>
                    <a:p>
                      <a:r>
                        <a:rPr lang="en-US" sz="1100" dirty="0"/>
                        <a:t>52</a:t>
                      </a:r>
                    </a:p>
                    <a:p>
                      <a:r>
                        <a:rPr lang="en-US" sz="1100" kern="1200" dirty="0">
                          <a:effectLst/>
                        </a:rPr>
                        <a:t>Day 49 of Pentecost, 7th Sabbath</a:t>
                      </a:r>
                    </a:p>
                    <a:p>
                      <a:r>
                        <a:rPr lang="en-US" sz="1100" kern="1200" dirty="0">
                          <a:effectLst/>
                        </a:rPr>
                        <a:t>3</a:t>
                      </a:r>
                      <a:r>
                        <a:rPr lang="en-US" sz="1100" kern="1200" baseline="30000" dirty="0">
                          <a:effectLst/>
                        </a:rPr>
                        <a:t>rd</a:t>
                      </a:r>
                      <a:r>
                        <a:rPr lang="en-US" sz="1100" kern="1200" dirty="0">
                          <a:effectLst/>
                        </a:rPr>
                        <a:t> Sabbath</a:t>
                      </a:r>
                      <a:r>
                        <a:rPr lang="en-US" sz="1100" kern="1200" baseline="0" dirty="0">
                          <a:effectLst/>
                        </a:rPr>
                        <a:t> kept by Israelites</a:t>
                      </a:r>
                      <a:endParaRPr lang="en-US" sz="1100" dirty="0"/>
                    </a:p>
                  </a:txBody>
                  <a:tcPr/>
                </a:tc>
                <a:extLst>
                  <a:ext uri="{0D108BD9-81ED-4DB2-BD59-A6C34878D82A}">
                    <a16:rowId xmlns:a16="http://schemas.microsoft.com/office/drawing/2014/main" val="10004"/>
                  </a:ext>
                </a:extLst>
              </a:tr>
              <a:tr h="927704">
                <a:tc>
                  <a:txBody>
                    <a:bodyPr/>
                    <a:lstStyle/>
                    <a:p>
                      <a:r>
                        <a:rPr lang="en-US" sz="1100" dirty="0"/>
                        <a:t>53</a:t>
                      </a:r>
                    </a:p>
                    <a:p>
                      <a:endParaRPr lang="en-US" sz="1100" dirty="0"/>
                    </a:p>
                    <a:p>
                      <a:r>
                        <a:rPr lang="en-US" sz="1100" kern="1200" dirty="0">
                          <a:effectLst/>
                        </a:rPr>
                        <a:t>Moses Ascends Mt. Sinai and returns with law</a:t>
                      </a:r>
                    </a:p>
                    <a:p>
                      <a:r>
                        <a:rPr lang="en-US" sz="1100" kern="1200" dirty="0">
                          <a:effectLst/>
                        </a:rPr>
                        <a:t> (Ex 19:3-6)</a:t>
                      </a:r>
                      <a:endParaRPr lang="en-US" sz="1100" dirty="0"/>
                    </a:p>
                  </a:txBody>
                  <a:tcPr/>
                </a:tc>
                <a:tc>
                  <a:txBody>
                    <a:bodyPr/>
                    <a:lstStyle/>
                    <a:p>
                      <a:r>
                        <a:rPr lang="en-US" sz="1100" dirty="0"/>
                        <a:t>54</a:t>
                      </a:r>
                    </a:p>
                    <a:p>
                      <a:r>
                        <a:rPr lang="en-US" sz="1100" kern="1200" dirty="0">
                          <a:effectLst/>
                        </a:rPr>
                        <a:t>Moses ascends Mt. Sinai 2nd time. God says be ready today and tomorrow </a:t>
                      </a:r>
                    </a:p>
                    <a:p>
                      <a:r>
                        <a:rPr lang="en-US" sz="1100" kern="1200" dirty="0">
                          <a:effectLst/>
                        </a:rPr>
                        <a:t>(Ex 19:7-14)</a:t>
                      </a:r>
                      <a:endParaRPr lang="en-US" sz="1100" dirty="0"/>
                    </a:p>
                  </a:txBody>
                  <a:tcPr/>
                </a:tc>
                <a:tc>
                  <a:txBody>
                    <a:bodyPr/>
                    <a:lstStyle/>
                    <a:p>
                      <a:r>
                        <a:rPr lang="en-US" sz="1100" dirty="0"/>
                        <a:t>55</a:t>
                      </a:r>
                    </a:p>
                    <a:p>
                      <a:r>
                        <a:rPr lang="en-US" sz="1100" dirty="0"/>
                        <a:t>Moses asks the people to become clean, to be ready for against</a:t>
                      </a:r>
                      <a:r>
                        <a:rPr lang="en-US" sz="1100" baseline="0" dirty="0"/>
                        <a:t> the 3</a:t>
                      </a:r>
                      <a:r>
                        <a:rPr lang="en-US" sz="1100" baseline="30000" dirty="0"/>
                        <a:t>rd</a:t>
                      </a:r>
                      <a:r>
                        <a:rPr lang="en-US" sz="1100" baseline="0" dirty="0"/>
                        <a:t> day</a:t>
                      </a:r>
                      <a:endParaRPr lang="en-US" sz="1100" dirty="0"/>
                    </a:p>
                    <a:p>
                      <a:r>
                        <a:rPr lang="en-US" sz="1100" dirty="0"/>
                        <a:t>(Ex.</a:t>
                      </a:r>
                      <a:r>
                        <a:rPr lang="en-US" sz="1100" baseline="0" dirty="0"/>
                        <a:t> 19:14)</a:t>
                      </a:r>
                      <a:endParaRPr lang="en-US" sz="1100" dirty="0"/>
                    </a:p>
                  </a:txBody>
                  <a:tcPr/>
                </a:tc>
                <a:tc>
                  <a:txBody>
                    <a:bodyPr/>
                    <a:lstStyle/>
                    <a:p>
                      <a:r>
                        <a:rPr lang="en-US" sz="1100" dirty="0"/>
                        <a:t>56</a:t>
                      </a:r>
                    </a:p>
                    <a:p>
                      <a:r>
                        <a:rPr lang="en-US" sz="1100" kern="1200" dirty="0">
                          <a:effectLst/>
                        </a:rPr>
                        <a:t>Thunder</a:t>
                      </a:r>
                      <a:r>
                        <a:rPr lang="en-US" sz="1100" kern="1200" baseline="0" dirty="0">
                          <a:effectLst/>
                        </a:rPr>
                        <a:t> and Lightening and thick clouds </a:t>
                      </a:r>
                      <a:r>
                        <a:rPr lang="en-US" sz="1100" kern="1200" dirty="0">
                          <a:effectLst/>
                        </a:rPr>
                        <a:t>on Mt. Sinai on the morning of the third day. </a:t>
                      </a:r>
                      <a:endParaRPr lang="en-US" sz="1100" dirty="0"/>
                    </a:p>
                  </a:txBody>
                  <a:tcPr/>
                </a:tc>
                <a:tc>
                  <a:txBody>
                    <a:bodyPr/>
                    <a:lstStyle/>
                    <a:p>
                      <a:r>
                        <a:rPr lang="en-US" sz="1100" dirty="0"/>
                        <a:t>57</a:t>
                      </a:r>
                    </a:p>
                    <a:p>
                      <a:r>
                        <a:rPr lang="en-US" sz="1100" kern="1200" dirty="0">
                          <a:effectLst/>
                        </a:rPr>
                        <a:t>Moses descends a 4</a:t>
                      </a:r>
                      <a:r>
                        <a:rPr lang="en-US" sz="1100" kern="1200" baseline="30000" dirty="0">
                          <a:effectLst/>
                        </a:rPr>
                        <a:t>th</a:t>
                      </a:r>
                      <a:r>
                        <a:rPr lang="en-US" sz="1100" kern="1200" dirty="0">
                          <a:effectLst/>
                        </a:rPr>
                        <a:t> time to warn people, ascends with Aaron.</a:t>
                      </a:r>
                    </a:p>
                    <a:p>
                      <a:r>
                        <a:rPr lang="en-US" sz="1100" kern="1200" dirty="0">
                          <a:effectLst/>
                        </a:rPr>
                        <a:t>(Ex.</a:t>
                      </a:r>
                      <a:r>
                        <a:rPr lang="en-US" sz="1100" kern="1200" baseline="0" dirty="0">
                          <a:effectLst/>
                        </a:rPr>
                        <a:t> 19:21-25)</a:t>
                      </a:r>
                      <a:endParaRPr lang="en-US" sz="1100" kern="1200" dirty="0">
                        <a:effectLst/>
                      </a:endParaRPr>
                    </a:p>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3439885" y="86661"/>
            <a:ext cx="6923314" cy="369332"/>
          </a:xfrm>
          <a:prstGeom prst="rect">
            <a:avLst/>
          </a:prstGeom>
          <a:noFill/>
        </p:spPr>
        <p:txBody>
          <a:bodyPr wrap="square" rtlCol="0">
            <a:spAutoFit/>
          </a:bodyPr>
          <a:lstStyle/>
          <a:p>
            <a:r>
              <a:rPr lang="en-US" dirty="0"/>
              <a:t>Possible Calendar of the Israelites in the Wilderness</a:t>
            </a:r>
          </a:p>
        </p:txBody>
      </p:sp>
      <p:sp>
        <p:nvSpPr>
          <p:cNvPr id="5" name="Rectangle 4"/>
          <p:cNvSpPr/>
          <p:nvPr/>
        </p:nvSpPr>
        <p:spPr>
          <a:xfrm>
            <a:off x="6096000" y="6596390"/>
            <a:ext cx="6096000" cy="261610"/>
          </a:xfrm>
          <a:prstGeom prst="rect">
            <a:avLst/>
          </a:prstGeom>
        </p:spPr>
        <p:txBody>
          <a:bodyPr>
            <a:spAutoFit/>
          </a:bodyPr>
          <a:lstStyle/>
          <a:p>
            <a:r>
              <a:rPr lang="en-US" sz="1100" b="0" i="0" dirty="0">
                <a:solidFill>
                  <a:srgbClr val="000000"/>
                </a:solidFill>
                <a:effectLst/>
                <a:latin typeface="Calibri" panose="020F0502020204030204" pitchFamily="34" charset="0"/>
              </a:rPr>
              <a:t>http://www.bible.ca/archeology/bible-archeology-exodus-route-travel-times-distances-days.htm</a:t>
            </a:r>
            <a:endParaRPr lang="en-US" sz="1100" dirty="0"/>
          </a:p>
        </p:txBody>
      </p:sp>
    </p:spTree>
    <p:extLst>
      <p:ext uri="{BB962C8B-B14F-4D97-AF65-F5344CB8AC3E}">
        <p14:creationId xmlns:p14="http://schemas.microsoft.com/office/powerpoint/2010/main" val="1865861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524863"/>
          </a:xfrm>
          <a:prstGeom prst="rect">
            <a:avLst/>
          </a:prstGeom>
          <a:ln>
            <a:solidFill>
              <a:schemeClr val="tx1"/>
            </a:solidFill>
          </a:ln>
        </p:spPr>
        <p:txBody>
          <a:bodyPr wrap="square">
            <a:spAutoFit/>
          </a:bodyPr>
          <a:lstStyle/>
          <a:p>
            <a:pPr fontAlgn="base"/>
            <a:r>
              <a:rPr lang="en-US" sz="1100" b="1" i="0" dirty="0">
                <a:solidFill>
                  <a:srgbClr val="333333"/>
                </a:solidFill>
                <a:effectLst/>
                <a:latin typeface="Calibri" panose="020F0502020204030204" pitchFamily="34" charset="0"/>
              </a:rPr>
              <a:t>Joshua</a:t>
            </a:r>
            <a:r>
              <a:rPr lang="en-US" sz="1100" b="0" i="0" dirty="0">
                <a:solidFill>
                  <a:srgbClr val="333333"/>
                </a:solidFill>
                <a:effectLst/>
                <a:latin typeface="Calibri" panose="020F0502020204030204" pitchFamily="34" charset="0"/>
              </a:rPr>
              <a:t>, whose name means “God is help,” was born in Egypt while the Israelites were still in bondage. He had served as minister to Moses throughout the forty years of the Exodus and now, at eighty years of age, was being asked to do a difficult thing. But Joshua was faithful; he knew that the Lord would help him. Humbly he accepted this call to lead Israel in cleansing the promised land.</a:t>
            </a:r>
          </a:p>
          <a:p>
            <a:pPr fontAlgn="base"/>
            <a:r>
              <a:rPr lang="en-US" sz="1100" b="0" i="0" dirty="0">
                <a:solidFill>
                  <a:srgbClr val="333333"/>
                </a:solidFill>
                <a:effectLst/>
                <a:latin typeface="Calibri" panose="020F0502020204030204" pitchFamily="34" charset="0"/>
              </a:rPr>
              <a:t>The first thing that the Lord commanded Joshua to do was to have the people cross the Jordan River with the ark of the covenant, which was to be carried by the Levites.</a:t>
            </a:r>
          </a:p>
          <a:p>
            <a:pPr fontAlgn="base"/>
            <a:r>
              <a:rPr lang="en-US" sz="1100" dirty="0"/>
              <a:t>The ark of the covenant was a sacred chest that contained the Tables of the Law (scriptures). It was to be carried to the middle of the river, and the people were to follow it, pass it there, and continue to the other side of the river.</a:t>
            </a:r>
          </a:p>
          <a:p>
            <a:pPr fontAlgn="base"/>
            <a:r>
              <a:rPr lang="en-US" sz="1100" dirty="0"/>
              <a:t>Joshua was not to worry about the Israelites doubting his leadership over them. “This day will I begin to magnify thee in the sight of all Israel,” the Lord told him, “that they may know that, as I was with Moses, so I will be with thee.”</a:t>
            </a:r>
          </a:p>
          <a:p>
            <a:pPr fontAlgn="base"/>
            <a:r>
              <a:rPr lang="en-US" sz="1100" dirty="0"/>
              <a:t>When the priests started to carry the ark into the overflowing river, the water upstream stopped flowing and heaped up, leaving the riverbed dry for the people to cross. From the middle of the crossing, the priests watched as all the rest of the Israelites, about forty thousand people, crossed the Jordan River. After everyone had completely crossed, the priests finished carrying the ark across.</a:t>
            </a:r>
          </a:p>
          <a:p>
            <a:pPr fontAlgn="base"/>
            <a:r>
              <a:rPr lang="en-US" sz="1100" dirty="0"/>
              <a:t>To help them remember this great miracle, Joshua commanded the people to erect a monument of twelve stones taken from the riverbed. He told them, “When your children shall ask their fathers in time to come, saying, What mean these stones?</a:t>
            </a:r>
          </a:p>
          <a:p>
            <a:pPr fontAlgn="base"/>
            <a:r>
              <a:rPr lang="en-US" sz="1100" dirty="0"/>
              <a:t>“Then ye shall let your children know, saying, Israel came over this Jordan on dry land.”</a:t>
            </a:r>
          </a:p>
          <a:p>
            <a:pPr fontAlgn="base"/>
            <a:r>
              <a:rPr lang="en-US" sz="1100" dirty="0"/>
              <a:t>Later the Lord instructed Joshua to conquer the city of Jericho. It was a small city but was completely encircled by a strong wall many feet thick. Instead of commanding the Israelite warriors to fight against Jericho, the Lord told Joshua to have them march around the city once each day for six days. The ark of the covenant was to be carried with them by Levite priests, and seven of the priests were to carry trumpets made of ram’s horns but not blow on them. On the seventh day the warriors were to circle the city seven times; then the seven priests were to sound their trumpets. At the sound, all the people were to give a great shout.</a:t>
            </a:r>
          </a:p>
          <a:p>
            <a:pPr fontAlgn="base"/>
            <a:r>
              <a:rPr lang="en-US" sz="1100" dirty="0"/>
              <a:t>The men did as Joshua instructed, and when the trumpets sounded on the seventh day, Joshua ordered, “Shout; for the Lord hath given you the city.”</a:t>
            </a:r>
          </a:p>
          <a:p>
            <a:pPr fontAlgn="base"/>
            <a:r>
              <a:rPr lang="en-US" sz="1100" dirty="0"/>
              <a:t>At the tremendous sound, the strong walls of Jericho tumbled to the ground, and the Israelite army charged in and captured Jericho.</a:t>
            </a:r>
          </a:p>
          <a:p>
            <a:pPr fontAlgn="base"/>
            <a:r>
              <a:rPr lang="en-US" sz="1100" dirty="0"/>
              <a:t>Joshua next went to battle against the wicked people in the land of Ai. The Lord had promised that He would help the Israelites if they obeyed Him, but the people of Ai won the battle! Joshua, bewildered, asked God why He had not helped the Israelite armies.</a:t>
            </a:r>
          </a:p>
          <a:p>
            <a:pPr fontAlgn="base"/>
            <a:r>
              <a:rPr lang="en-US" sz="1100" dirty="0"/>
              <a:t>The Lord answered, “Israel hath sinned.” He told Joshua that His commandment that no one should steal during the battle of Jericho had been broken. Because it had been broken, the Israelites had lost the battle with the people of Ai.</a:t>
            </a:r>
          </a:p>
          <a:p>
            <a:pPr fontAlgn="base"/>
            <a:r>
              <a:rPr lang="en-US" sz="1100" dirty="0"/>
              <a:t>Joshua arose early the next morning and began a search of the people, tribe by tribe. Finally in one tribe, he found a man named </a:t>
            </a:r>
            <a:r>
              <a:rPr lang="en-US" sz="1100" dirty="0" err="1"/>
              <a:t>Achan</a:t>
            </a:r>
            <a:r>
              <a:rPr lang="en-US" sz="1100" dirty="0"/>
              <a:t> who had stolen silver and gold during the conquest of Jericho. According to the command of the Lord, </a:t>
            </a:r>
            <a:r>
              <a:rPr lang="en-US" sz="1100" dirty="0" err="1"/>
              <a:t>Achan</a:t>
            </a:r>
            <a:r>
              <a:rPr lang="en-US" sz="1100" dirty="0"/>
              <a:t> was punished for his sin. Once more the armies of Israel entered Ai. This time the Lord helped them, and they won the battle.</a:t>
            </a:r>
          </a:p>
          <a:p>
            <a:pPr fontAlgn="base"/>
            <a:r>
              <a:rPr lang="en-US" sz="1100" dirty="0"/>
              <a:t>When the Israelite army battled the Amorites, they had to fight the armies of the kings of Hebron, </a:t>
            </a:r>
            <a:r>
              <a:rPr lang="en-US" sz="1100" dirty="0" err="1"/>
              <a:t>Jarmuth</a:t>
            </a:r>
            <a:r>
              <a:rPr lang="en-US" sz="1100" dirty="0"/>
              <a:t>, Lachish, and </a:t>
            </a:r>
            <a:r>
              <a:rPr lang="en-US" sz="1100" dirty="0" err="1"/>
              <a:t>Eglon</a:t>
            </a:r>
            <a:r>
              <a:rPr lang="en-US" sz="1100" dirty="0"/>
              <a:t>, too, because they had banded together. Joshua’s warriors fought valiantly, and the other armies began to flee. As they ran, the Lord cast down great hailstones that killed more of the Israelites’ enemies than were killed by Joshua’s men.</a:t>
            </a:r>
          </a:p>
          <a:p>
            <a:pPr fontAlgn="base"/>
            <a:r>
              <a:rPr lang="en-US" sz="1100" dirty="0"/>
              <a:t>But the battle had not quite been won, and night was fast approaching. So Joshua, full of faith and the power of God, commanded the sun and moon to stop in their places. With the sun and moon stopped, the Israelites were able to win the battle, and everyone knew that the Lord was fighting for Israel.</a:t>
            </a:r>
          </a:p>
          <a:p>
            <a:pPr fontAlgn="base"/>
            <a:r>
              <a:rPr lang="en-US" sz="1100" dirty="0"/>
              <a:t>Joshua was one hundred ten years old when he died. Before he did, he called the people together and reminded them that it was the Lord God who had freed them from Egypt, had led and fed them in the wilderness, and had driven their enemies out of the promised land. “Be ye therefore very courageous,” Joshua told his people, “to keep and to do all that is written in the book of the law of Moses.”</a:t>
            </a:r>
          </a:p>
          <a:p>
            <a:pPr fontAlgn="base"/>
            <a:r>
              <a:rPr lang="en-US" sz="1100" dirty="0"/>
              <a:t>Joshua warned the people against worshiping false gods and then said, “Choose you this day whom ye will serve; … but as for me and my house, we will serve the Lord.”</a:t>
            </a:r>
          </a:p>
          <a:p>
            <a:pPr fontAlgn="base"/>
            <a:r>
              <a:rPr lang="en-US" sz="1100" dirty="0"/>
              <a:t>The people answered, “The Lord our God will we serve, and his voice will we obey.”</a:t>
            </a:r>
          </a:p>
          <a:p>
            <a:pPr fontAlgn="base"/>
            <a:r>
              <a:rPr lang="en-US" sz="1100" dirty="0"/>
              <a:t>Joshua had the people make a covenant that they would always remember this promise and obey God.</a:t>
            </a:r>
          </a:p>
          <a:p>
            <a:pPr fontAlgn="base"/>
            <a:r>
              <a:rPr lang="en-US" sz="1100" dirty="0"/>
              <a:t>Joshua’s mission on earth was now finished. He had been a devout warrior, a worker of many miracles. When he died, this true servant of the Lord was buried in his own city, </a:t>
            </a:r>
            <a:r>
              <a:rPr lang="en-US" sz="1100" dirty="0" err="1"/>
              <a:t>Timnath-Serah</a:t>
            </a:r>
            <a:r>
              <a:rPr lang="en-US" sz="1100" dirty="0"/>
              <a:t>.</a:t>
            </a:r>
          </a:p>
          <a:p>
            <a:pPr fontAlgn="base"/>
            <a:endParaRPr lang="en-US" sz="1100" dirty="0"/>
          </a:p>
          <a:p>
            <a:pPr fontAlgn="base"/>
            <a:r>
              <a:rPr lang="en-US" sz="1100" b="1" i="1" dirty="0"/>
              <a:t>Scriptural Giants: Joshua, Devout General </a:t>
            </a:r>
            <a:r>
              <a:rPr lang="en-US" sz="1100" dirty="0"/>
              <a:t>by Sherri Johnson  (See Numbers 27:18; Joshua 1-24 and Bible Dictionary</a:t>
            </a:r>
          </a:p>
          <a:p>
            <a:pPr fontAlgn="base"/>
            <a:r>
              <a:rPr lang="en-US" sz="1100" dirty="0"/>
              <a:t>January 1987 Friend</a:t>
            </a:r>
          </a:p>
          <a:p>
            <a:pPr fontAlgn="base"/>
            <a:endParaRPr lang="en-US" sz="11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51848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677656"/>
          </a:xfrm>
          <a:prstGeom prst="rect">
            <a:avLst/>
          </a:prstGeom>
          <a:ln>
            <a:solidFill>
              <a:schemeClr val="tx1"/>
            </a:solidFill>
          </a:ln>
        </p:spPr>
        <p:txBody>
          <a:bodyPr>
            <a:spAutoFit/>
          </a:bodyPr>
          <a:lstStyle/>
          <a:p>
            <a:r>
              <a:rPr lang="en-US" sz="1200" b="1" i="0" dirty="0">
                <a:effectLst/>
              </a:rPr>
              <a:t>The King Memorial Fountain, also known as </a:t>
            </a:r>
            <a:r>
              <a:rPr lang="en-US" sz="1200" b="1" i="0" u="none" strike="noStrike" dirty="0">
                <a:effectLst/>
              </a:rPr>
              <a:t>The Rufus H. King Fountain</a:t>
            </a:r>
            <a:r>
              <a:rPr lang="en-US" sz="1200" b="1" i="0" dirty="0">
                <a:effectLst/>
              </a:rPr>
              <a:t> and The Moses Fountain, is a highlight of Washington Park in Albany, New York.</a:t>
            </a:r>
            <a:br>
              <a:rPr lang="en-US" sz="1200" dirty="0"/>
            </a:br>
            <a:br>
              <a:rPr lang="en-US" sz="1200" dirty="0"/>
            </a:br>
            <a:r>
              <a:rPr lang="en-US" sz="1200" b="1" i="0" dirty="0">
                <a:effectLst/>
              </a:rPr>
              <a:t>Erected by J. Massey </a:t>
            </a:r>
            <a:r>
              <a:rPr lang="en-US" sz="1200" b="1" i="0" dirty="0" err="1">
                <a:effectLst/>
              </a:rPr>
              <a:t>Rhind</a:t>
            </a:r>
            <a:r>
              <a:rPr lang="en-US" sz="1200" b="1" i="0" dirty="0">
                <a:effectLst/>
              </a:rPr>
              <a:t> in 1893, a huge bronze figure depicting Moses stands on a pile of rocks.  His arms are raised up in the air and there is a stick in one of them.</a:t>
            </a:r>
            <a:br>
              <a:rPr lang="en-US" sz="1200" dirty="0"/>
            </a:br>
            <a:br>
              <a:rPr lang="en-US" sz="1200" dirty="0"/>
            </a:br>
            <a:r>
              <a:rPr lang="en-US" sz="1200" b="1" i="0" dirty="0" err="1">
                <a:effectLst/>
              </a:rPr>
              <a:t>Rhind</a:t>
            </a:r>
            <a:r>
              <a:rPr lang="en-US" sz="1200" b="1" i="0" dirty="0">
                <a:effectLst/>
              </a:rPr>
              <a:t> was one of four sculptors who fashioned models of the fountain and his was selected and commissioned.  </a:t>
            </a:r>
            <a:br>
              <a:rPr lang="en-US" sz="1200" dirty="0"/>
            </a:br>
            <a:br>
              <a:rPr lang="en-US" sz="1200" dirty="0"/>
            </a:br>
            <a:r>
              <a:rPr lang="en-US" sz="1200" b="1" i="0" dirty="0">
                <a:effectLst/>
              </a:rPr>
              <a:t>It's actually a memorial fountain in memory of Rufus H. King who was in the banking and insurance industries in Albany. His son, Col. Henry L. King left $10,000 in his will for construction of the fountain. A few years after construction began, the cost increased to $30,000, according to reports written on the fountain.</a:t>
            </a:r>
            <a:br>
              <a:rPr lang="en-US" sz="1200" dirty="0"/>
            </a:br>
            <a:endParaRPr lang="en-US" sz="1200" dirty="0"/>
          </a:p>
        </p:txBody>
      </p:sp>
      <p:sp>
        <p:nvSpPr>
          <p:cNvPr id="3" name="Rectangle 2"/>
          <p:cNvSpPr/>
          <p:nvPr/>
        </p:nvSpPr>
        <p:spPr>
          <a:xfrm>
            <a:off x="0" y="2677656"/>
            <a:ext cx="6096000" cy="2677656"/>
          </a:xfrm>
          <a:prstGeom prst="rect">
            <a:avLst/>
          </a:prstGeom>
          <a:ln>
            <a:solidFill>
              <a:schemeClr val="tx1"/>
            </a:solidFill>
          </a:ln>
        </p:spPr>
        <p:txBody>
          <a:bodyPr>
            <a:spAutoFit/>
          </a:bodyPr>
          <a:lstStyle/>
          <a:p>
            <a:r>
              <a:rPr lang="en-US" sz="1200" b="1" dirty="0"/>
              <a:t>Moses’ overwhelming responsibility:</a:t>
            </a:r>
          </a:p>
          <a:p>
            <a:r>
              <a:rPr lang="en-US" sz="1200" dirty="0"/>
              <a:t>It wasn't that Moses was unfit to hear their disputes; it wasn't that he didn't care about their disputes; it wasn't that the job was beneath him, and it wasn't that the people didn't want Moses to hear their disputes. The problem was simply that the job was too big for Moses to do. His energies were spent unwisely, and justice was delayed for many in Israel.</a:t>
            </a:r>
          </a:p>
          <a:p>
            <a:r>
              <a:rPr lang="en-US" sz="1200" dirty="0"/>
              <a:t>(Moses) was teachable; when Jethro said </a:t>
            </a:r>
            <a:r>
              <a:rPr lang="en-US" sz="1200" b="1" dirty="0"/>
              <a:t>the thing that you do is not good</a:t>
            </a:r>
            <a:r>
              <a:rPr lang="en-US" sz="1200" dirty="0"/>
              <a:t>, Moses listened to Jethro. Moses knew how to </a:t>
            </a:r>
            <a:r>
              <a:rPr lang="en-US" sz="1200" i="1" dirty="0"/>
              <a:t>not</a:t>
            </a:r>
            <a:r>
              <a:rPr lang="en-US" sz="1200" dirty="0"/>
              <a:t> bow to the complaints of the children of Israel (Exodus 17:3), but also knew how to hear godly counsel from a man like Jethro.</a:t>
            </a:r>
          </a:p>
          <a:p>
            <a:r>
              <a:rPr lang="en-US" sz="1200" dirty="0"/>
              <a:t>Jethro advises Moses to pray and teach.</a:t>
            </a:r>
          </a:p>
          <a:p>
            <a:r>
              <a:rPr lang="en-US" sz="1200" dirty="0"/>
              <a:t>Jethro advises Moses t delegate the responsibilities of being the leader. Delegation fails if the job is not put into the hands of able, godly men. Only particular men were fit for this job.</a:t>
            </a:r>
          </a:p>
          <a:p>
            <a:r>
              <a:rPr lang="en-US" sz="1200" dirty="0"/>
              <a:t>For Moses to effectively delegate, he must still have oversight and leadership over those under him. Delegation is the exercise of leadership, not the abandonment of it.</a:t>
            </a:r>
          </a:p>
          <a:p>
            <a:r>
              <a:rPr lang="en-US" sz="1200" dirty="0"/>
              <a:t>http://www.enduringword.com/commentaries/0218.htm</a:t>
            </a:r>
          </a:p>
        </p:txBody>
      </p:sp>
      <p:sp>
        <p:nvSpPr>
          <p:cNvPr id="4" name="Rectangle 3"/>
          <p:cNvSpPr/>
          <p:nvPr/>
        </p:nvSpPr>
        <p:spPr>
          <a:xfrm>
            <a:off x="6096000" y="0"/>
            <a:ext cx="6096000" cy="2677656"/>
          </a:xfrm>
          <a:prstGeom prst="rect">
            <a:avLst/>
          </a:prstGeom>
          <a:ln>
            <a:solidFill>
              <a:schemeClr val="tx1"/>
            </a:solidFill>
          </a:ln>
        </p:spPr>
        <p:txBody>
          <a:bodyPr>
            <a:spAutoFit/>
          </a:bodyPr>
          <a:lstStyle/>
          <a:p>
            <a:pPr fontAlgn="base"/>
            <a:r>
              <a:rPr lang="en-US" sz="1200" b="1" dirty="0">
                <a:latin typeface="Calibri" panose="020F0502020204030204" pitchFamily="34" charset="0"/>
              </a:rPr>
              <a:t>Jethro</a:t>
            </a:r>
            <a:r>
              <a:rPr lang="en-US" sz="1200" dirty="0">
                <a:latin typeface="Calibri" panose="020F0502020204030204" pitchFamily="34" charset="0"/>
              </a:rPr>
              <a:t> was very important in Moses’ life and work. The Old Testament calls him “the priest of Midian,” but modern revelation through Joseph Smith throws important light upon the priesthood of Jethro. According to the Doctrine and Covenants, section 84, Moses received the “Holy Priesthood … under the hand of his father-in-law, Jethro.” (D&amp;C 84:6.) It is reasonable to believe that Jethro held the office of a high priest and may have presided over a branch of the church in Midian. (See JST, Ex. 18:1.)</a:t>
            </a:r>
          </a:p>
          <a:p>
            <a:pPr fontAlgn="base"/>
            <a:r>
              <a:rPr lang="en-US" sz="1200" dirty="0">
                <a:latin typeface="Calibri" panose="020F0502020204030204" pitchFamily="34" charset="0"/>
              </a:rPr>
              <a:t>It is interesting to note that Jethro’s priesthood is traced through Caleb and </a:t>
            </a:r>
            <a:r>
              <a:rPr lang="en-US" sz="1200" dirty="0" err="1">
                <a:latin typeface="Calibri" panose="020F0502020204030204" pitchFamily="34" charset="0"/>
              </a:rPr>
              <a:t>Elihu</a:t>
            </a:r>
            <a:r>
              <a:rPr lang="en-US" sz="1200" dirty="0">
                <a:latin typeface="Calibri" panose="020F0502020204030204" pitchFamily="34" charset="0"/>
              </a:rPr>
              <a:t> back to Melchizedek and Noah and thence to Adam. (D&amp;C 84:7–16.) The fact that he held the Melchizedek Priesthood contributes to our believing that a branch of the church of Jesus Christ was in Midian. This is a surprising fact, since the Old Testament says nothing at this point about a church. But, thanks to the Prophet Joseph Smith, we may assume that Jethro had possession of the scriptures and taught Moses the gospel when he became a member of his household.</a:t>
            </a:r>
          </a:p>
          <a:p>
            <a:pPr fontAlgn="base"/>
            <a:r>
              <a:rPr lang="en-US" sz="1200" dirty="0"/>
              <a:t>The Mission of Moses: Out of Bondage</a:t>
            </a:r>
          </a:p>
          <a:p>
            <a:pPr fontAlgn="base"/>
            <a:r>
              <a:rPr lang="en-US" sz="1200" dirty="0"/>
              <a:t>By Sidney B. Sperry October 1973 Ensign</a:t>
            </a:r>
            <a:endParaRPr lang="en-US" sz="1200" b="0" i="0" dirty="0">
              <a:effectLst/>
              <a:latin typeface="Calibri" panose="020F0502020204030204" pitchFamily="34" charset="0"/>
            </a:endParaRPr>
          </a:p>
        </p:txBody>
      </p:sp>
      <p:sp>
        <p:nvSpPr>
          <p:cNvPr id="5" name="Rectangle 4"/>
          <p:cNvSpPr/>
          <p:nvPr/>
        </p:nvSpPr>
        <p:spPr>
          <a:xfrm>
            <a:off x="6096000" y="2862322"/>
            <a:ext cx="6096000" cy="2123658"/>
          </a:xfrm>
          <a:prstGeom prst="rect">
            <a:avLst/>
          </a:prstGeom>
          <a:ln>
            <a:solidFill>
              <a:schemeClr val="tx1"/>
            </a:solidFill>
          </a:ln>
        </p:spPr>
        <p:txBody>
          <a:bodyPr>
            <a:spAutoFit/>
          </a:bodyPr>
          <a:lstStyle/>
          <a:p>
            <a:pPr fontAlgn="base"/>
            <a:r>
              <a:rPr lang="en-US" sz="1200" b="1" dirty="0"/>
              <a:t>Mount Sinai, or </a:t>
            </a:r>
            <a:r>
              <a:rPr lang="en-US" sz="1200" b="1" dirty="0" err="1"/>
              <a:t>Horeb</a:t>
            </a:r>
            <a:r>
              <a:rPr lang="en-US" sz="1200" dirty="0"/>
              <a:t>, is mentioned 14 times in the books of Exodus, Leviticus, and Numbers. Scripturally, Sinai was the mountain where the Lord gave a number of important revelations to Moses and then to the Israelites following their miraculous exodus from Egyptian bondage. Among the revelations delivered on Mount Sinai were Moses’ prophetic calling to deliver Israel from Egypt (see Ex. 3–4); the Lord’s appearance amid earthquakes, thunder, lightning, fire, and smoke (see Ex. 19); the Lord’s recitation of the Ten Commandments (see Ex. 20; Deut. 5:4–5; Deut. 9:10); the Lord’s appearance to Moses and the 70 elders of Israel (see Ex. 24); Moses’ reception of the stone tablets (see Ex. 24); and the Lord’s instructions for the tabernacle (see Ex. 25–31). Thus, Mount Sinai is regarded in biblical studies as the Mount of God and the place of divine theophany and revelation (</a:t>
            </a:r>
            <a:r>
              <a:rPr lang="en-US" sz="1200" i="1" dirty="0"/>
              <a:t>Encyclopedia Judaica,</a:t>
            </a:r>
            <a:r>
              <a:rPr lang="en-US" sz="1200" dirty="0"/>
              <a:t> </a:t>
            </a:r>
            <a:r>
              <a:rPr lang="en-US" sz="1200" dirty="0" err="1"/>
              <a:t>s.v</a:t>
            </a:r>
            <a:r>
              <a:rPr lang="en-US" sz="1200" dirty="0"/>
              <a:t>. “Sinai, Mount”).</a:t>
            </a:r>
          </a:p>
          <a:p>
            <a:pPr fontAlgn="base"/>
            <a:r>
              <a:rPr lang="en-US" sz="1200" dirty="0">
                <a:latin typeface="Calibri" panose="020F0502020204030204" pitchFamily="34" charset="0"/>
              </a:rPr>
              <a:t>https://www.lds.org/ensign/1998/04/i-have-a-question?lang=eng</a:t>
            </a:r>
            <a:endParaRPr lang="en-US" sz="1200" b="0" i="0" dirty="0">
              <a:effectLst/>
              <a:latin typeface="Calibri" panose="020F0502020204030204" pitchFamily="34" charset="0"/>
            </a:endParaRPr>
          </a:p>
        </p:txBody>
      </p:sp>
      <p:sp>
        <p:nvSpPr>
          <p:cNvPr id="6" name="Rectangle 5"/>
          <p:cNvSpPr/>
          <p:nvPr/>
        </p:nvSpPr>
        <p:spPr>
          <a:xfrm>
            <a:off x="0" y="5539978"/>
            <a:ext cx="12192000" cy="1200329"/>
          </a:xfrm>
          <a:prstGeom prst="rect">
            <a:avLst/>
          </a:prstGeom>
          <a:ln>
            <a:solidFill>
              <a:schemeClr val="tx1"/>
            </a:solidFill>
          </a:ln>
        </p:spPr>
        <p:txBody>
          <a:bodyPr wrap="square">
            <a:spAutoFit/>
          </a:bodyPr>
          <a:lstStyle/>
          <a:p>
            <a:r>
              <a:rPr lang="en-US" sz="1200" b="1" dirty="0">
                <a:solidFill>
                  <a:srgbClr val="464646"/>
                </a:solidFill>
              </a:rPr>
              <a:t>Sustaining of Apostles: October 3, 2015</a:t>
            </a:r>
          </a:p>
          <a:p>
            <a:r>
              <a:rPr lang="en-US" sz="1200" dirty="0">
                <a:solidFill>
                  <a:srgbClr val="464646"/>
                </a:solidFill>
              </a:rPr>
              <a:t>Elder </a:t>
            </a:r>
            <a:r>
              <a:rPr lang="en-US" sz="1200" dirty="0" err="1">
                <a:solidFill>
                  <a:srgbClr val="464646"/>
                </a:solidFill>
              </a:rPr>
              <a:t>Rasband</a:t>
            </a:r>
            <a:r>
              <a:rPr lang="en-US" sz="1200" dirty="0">
                <a:solidFill>
                  <a:srgbClr val="464646"/>
                </a:solidFill>
              </a:rPr>
              <a:t> was serving as the senior president in the Presidency of the Seventy at the time of his call to the Twelve. He became a General Authority of the Church in April of 2000.</a:t>
            </a:r>
          </a:p>
          <a:p>
            <a:r>
              <a:rPr lang="en-US" sz="1200" dirty="0">
                <a:solidFill>
                  <a:srgbClr val="464646"/>
                </a:solidFill>
              </a:rPr>
              <a:t>Elder Stevenson was serving as the Presiding Bishop of the Church since March 2012 and previously served in the First Quorum of the Seventy, to which he was called in 2008. Elder Stevenson will continue in his position as Presiding Bishop for what is expected to be a short period until his replacement is named.</a:t>
            </a:r>
          </a:p>
          <a:p>
            <a:r>
              <a:rPr lang="en-US" sz="1200" dirty="0">
                <a:solidFill>
                  <a:srgbClr val="464646"/>
                </a:solidFill>
              </a:rPr>
              <a:t>Elder </a:t>
            </a:r>
            <a:r>
              <a:rPr lang="en-US" sz="1200" dirty="0" err="1">
                <a:solidFill>
                  <a:srgbClr val="464646"/>
                </a:solidFill>
              </a:rPr>
              <a:t>Renlund</a:t>
            </a:r>
            <a:r>
              <a:rPr lang="en-US" sz="1200" dirty="0">
                <a:solidFill>
                  <a:srgbClr val="464646"/>
                </a:solidFill>
              </a:rPr>
              <a:t> had served in the First Quorum of the Seventy since April 2009 prior to being named to the Quorum of the Twelve.</a:t>
            </a:r>
          </a:p>
          <a:p>
            <a:r>
              <a:rPr lang="en-US" sz="1200" b="0" i="0" dirty="0">
                <a:solidFill>
                  <a:srgbClr val="464646"/>
                </a:solidFill>
                <a:effectLst/>
              </a:rPr>
              <a:t>Desert News</a:t>
            </a:r>
          </a:p>
        </p:txBody>
      </p:sp>
    </p:spTree>
    <p:extLst>
      <p:ext uri="{BB962C8B-B14F-4D97-AF65-F5344CB8AC3E}">
        <p14:creationId xmlns:p14="http://schemas.microsoft.com/office/powerpoint/2010/main" val="2699461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000" t="8339" r="30556" b="4169"/>
          <a:stretch/>
        </p:blipFill>
        <p:spPr>
          <a:xfrm>
            <a:off x="402772" y="97972"/>
            <a:ext cx="5138057" cy="6760028"/>
          </a:xfrm>
          <a:prstGeom prst="rect">
            <a:avLst/>
          </a:prstGeom>
        </p:spPr>
      </p:pic>
      <p:pic>
        <p:nvPicPr>
          <p:cNvPr id="3" name="Picture 2"/>
          <p:cNvPicPr>
            <a:picLocks noChangeAspect="1"/>
          </p:cNvPicPr>
          <p:nvPr/>
        </p:nvPicPr>
        <p:blipFill rotWithShape="1">
          <a:blip r:embed="rId2"/>
          <a:srcRect l="32000" t="8339" r="30556" b="4169"/>
          <a:stretch/>
        </p:blipFill>
        <p:spPr>
          <a:xfrm>
            <a:off x="6585857" y="97972"/>
            <a:ext cx="5138057" cy="6760028"/>
          </a:xfrm>
          <a:prstGeom prst="rect">
            <a:avLst/>
          </a:prstGeom>
        </p:spPr>
      </p:pic>
    </p:spTree>
    <p:extLst>
      <p:ext uri="{BB962C8B-B14F-4D97-AF65-F5344CB8AC3E}">
        <p14:creationId xmlns:p14="http://schemas.microsoft.com/office/powerpoint/2010/main" val="1918952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sites.google.com/site/stcatherinesmonastery/420Mt.20Sinai20from20the20Distan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4371" y="1955507"/>
            <a:ext cx="6243820" cy="46828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s://upload.wikimedia.org/wikipedia/commons/d/d1/Mount_Olympus_Utah.jpg"/>
          <p:cNvPicPr>
            <a:picLocks noChangeAspect="1" noChangeArrowheads="1"/>
          </p:cNvPicPr>
          <p:nvPr/>
        </p:nvPicPr>
        <p:blipFill rotWithShape="1">
          <a:blip r:embed="rId3">
            <a:extLst>
              <a:ext uri="{28A0092B-C50C-407E-A947-70E740481C1C}">
                <a14:useLocalDpi xmlns:a14="http://schemas.microsoft.com/office/drawing/2010/main" val="0"/>
              </a:ext>
            </a:extLst>
          </a:blip>
          <a:srcRect l="9106" b="30125"/>
          <a:stretch/>
        </p:blipFill>
        <p:spPr bwMode="auto">
          <a:xfrm>
            <a:off x="228600" y="267651"/>
            <a:ext cx="6644442" cy="3375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4771" y="3766457"/>
            <a:ext cx="3313711" cy="369332"/>
          </a:xfrm>
          <a:prstGeom prst="rect">
            <a:avLst/>
          </a:prstGeom>
          <a:noFill/>
        </p:spPr>
        <p:txBody>
          <a:bodyPr wrap="square" rtlCol="0">
            <a:spAutoFit/>
          </a:bodyPr>
          <a:lstStyle/>
          <a:p>
            <a:r>
              <a:rPr lang="en-US" dirty="0"/>
              <a:t>Mt. Olympus—Salt Lake City</a:t>
            </a:r>
          </a:p>
        </p:txBody>
      </p:sp>
      <p:sp>
        <p:nvSpPr>
          <p:cNvPr id="5" name="TextBox 4"/>
          <p:cNvSpPr txBox="1"/>
          <p:nvPr/>
        </p:nvSpPr>
        <p:spPr>
          <a:xfrm>
            <a:off x="3646714" y="5704115"/>
            <a:ext cx="2253343" cy="369332"/>
          </a:xfrm>
          <a:prstGeom prst="rect">
            <a:avLst/>
          </a:prstGeom>
          <a:noFill/>
        </p:spPr>
        <p:txBody>
          <a:bodyPr wrap="square" rtlCol="0">
            <a:spAutoFit/>
          </a:bodyPr>
          <a:lstStyle/>
          <a:p>
            <a:r>
              <a:rPr lang="en-US" dirty="0"/>
              <a:t>Mt. Sinai</a:t>
            </a:r>
          </a:p>
        </p:txBody>
      </p:sp>
      <p:sp>
        <p:nvSpPr>
          <p:cNvPr id="6" name="TextBox 5"/>
          <p:cNvSpPr txBox="1"/>
          <p:nvPr/>
        </p:nvSpPr>
        <p:spPr>
          <a:xfrm>
            <a:off x="7815942" y="557581"/>
            <a:ext cx="2253343" cy="369332"/>
          </a:xfrm>
          <a:prstGeom prst="rect">
            <a:avLst/>
          </a:prstGeom>
          <a:noFill/>
        </p:spPr>
        <p:txBody>
          <a:bodyPr wrap="square" rtlCol="0">
            <a:spAutoFit/>
          </a:bodyPr>
          <a:lstStyle/>
          <a:p>
            <a:r>
              <a:rPr lang="en-US" dirty="0"/>
              <a:t>Cool!</a:t>
            </a:r>
          </a:p>
        </p:txBody>
      </p:sp>
    </p:spTree>
    <p:extLst>
      <p:ext uri="{BB962C8B-B14F-4D97-AF65-F5344CB8AC3E}">
        <p14:creationId xmlns:p14="http://schemas.microsoft.com/office/powerpoint/2010/main" val="282594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17:8</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Amalekites Come to Fight</a:t>
            </a:r>
          </a:p>
        </p:txBody>
      </p:sp>
      <p:pic>
        <p:nvPicPr>
          <p:cNvPr id="3074" name="Picture 2" descr="http://www.bible-history.com/geography/bibleplaces/Rephidim-map-thumb.jpg"/>
          <p:cNvPicPr>
            <a:picLocks noChangeAspect="1" noChangeArrowheads="1"/>
          </p:cNvPicPr>
          <p:nvPr/>
        </p:nvPicPr>
        <p:blipFill rotWithShape="1">
          <a:blip r:embed="rId3">
            <a:extLst>
              <a:ext uri="{28A0092B-C50C-407E-A947-70E740481C1C}">
                <a14:useLocalDpi xmlns:a14="http://schemas.microsoft.com/office/drawing/2010/main" val="0"/>
              </a:ext>
            </a:extLst>
          </a:blip>
          <a:srcRect r="740" b="7865"/>
          <a:stretch/>
        </p:blipFill>
        <p:spPr bwMode="auto">
          <a:xfrm>
            <a:off x="825676" y="2122713"/>
            <a:ext cx="3245581" cy="26778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2.staticflickr.com/4/3147/2457612173_2d6a17c43c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226" y="1480458"/>
            <a:ext cx="5119461" cy="40845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76564" y="5752824"/>
            <a:ext cx="3037008" cy="369332"/>
          </a:xfrm>
          <a:prstGeom prst="rect">
            <a:avLst/>
          </a:prstGeom>
          <a:noFill/>
        </p:spPr>
        <p:txBody>
          <a:bodyPr wrap="square" rtlCol="0">
            <a:spAutoFit/>
          </a:bodyPr>
          <a:lstStyle/>
          <a:p>
            <a:r>
              <a:rPr lang="en-US" dirty="0">
                <a:solidFill>
                  <a:schemeClr val="bg1"/>
                </a:solidFill>
              </a:rPr>
              <a:t>Valley of </a:t>
            </a:r>
            <a:r>
              <a:rPr lang="en-US" dirty="0" err="1">
                <a:solidFill>
                  <a:schemeClr val="bg1"/>
                </a:solidFill>
              </a:rPr>
              <a:t>Rephidim</a:t>
            </a:r>
            <a:endParaRPr lang="en-US" dirty="0">
              <a:solidFill>
                <a:schemeClr val="bg1"/>
              </a:solidFill>
            </a:endParaRPr>
          </a:p>
        </p:txBody>
      </p:sp>
    </p:spTree>
    <p:extLst>
      <p:ext uri="{BB962C8B-B14F-4D97-AF65-F5344CB8AC3E}">
        <p14:creationId xmlns:p14="http://schemas.microsoft.com/office/powerpoint/2010/main" val="12211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177642" y="799566"/>
            <a:ext cx="9548562" cy="6063198"/>
          </a:xfrm>
          <a:prstGeom prst="rect">
            <a:avLst/>
          </a:prstGeom>
          <a:noFill/>
        </p:spPr>
        <p:txBody>
          <a:bodyPr wrap="square" rtlCol="0">
            <a:spAutoFit/>
          </a:bodyPr>
          <a:lstStyle/>
          <a:p>
            <a:r>
              <a:rPr lang="en-US" sz="1600" dirty="0">
                <a:solidFill>
                  <a:schemeClr val="bg1"/>
                </a:solidFill>
                <a:latin typeface="Calibri" panose="020F0502020204030204" pitchFamily="34" charset="0"/>
              </a:rPr>
              <a:t>He was the son of Nun; his name meaning “God is help” was born in Egypt while the Israelites were still in bondage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chosen to soldier with the leadership of the House of Israel following the days of Moses and was  ‘full of spirit of wisdom’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first thing that the Lord commanded Joshua to do was to have the people cross the Jordan River with the ark of the covenant, which was to be carried by the Levites.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Later, the Lord instructed Joshua to conquer the city of Jericho.</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went into battle with the Ali, but lost because the Israelites had stolen from the spoils of war, but later, after repentance, the Lord helped them to win the battle with Ali</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During the battle with the Amorites, the Lord sent hailstones killing more Amorites than Joshua’s army and He stopped the sun and the moon in their places while the army won the battle.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Before he died at the age of 110, he warned the people of worshipping false gods and said, “Choose you this day whom ye will serve; … but as for me and my house, we will serve the Lord.”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buried in his own city, </a:t>
            </a:r>
            <a:r>
              <a:rPr lang="en-US" sz="1600" dirty="0" err="1">
                <a:solidFill>
                  <a:schemeClr val="bg1"/>
                </a:solidFill>
                <a:latin typeface="Calibri" panose="020F0502020204030204" pitchFamily="34" charset="0"/>
              </a:rPr>
              <a:t>Timnath-Serah</a:t>
            </a:r>
            <a:r>
              <a:rPr lang="en-US" sz="1600" dirty="0">
                <a:solidFill>
                  <a:schemeClr val="bg1"/>
                </a:solidFill>
                <a:latin typeface="Calibri" panose="020F0502020204030204" pitchFamily="34" charset="0"/>
              </a:rPr>
              <a:t>.</a:t>
            </a:r>
          </a:p>
          <a:p>
            <a:endParaRPr lang="en-US" sz="1600"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His name has a number of variants in the Old Testament, including Jehoshua (Numbers 13:16, 1 Chronicles 7:27), </a:t>
            </a:r>
          </a:p>
          <a:p>
            <a:r>
              <a:rPr lang="en-US" sz="1200" dirty="0">
                <a:solidFill>
                  <a:schemeClr val="bg1"/>
                </a:solidFill>
                <a:latin typeface="Calibri" panose="020F0502020204030204" pitchFamily="34" charset="0"/>
              </a:rPr>
              <a:t>Hosea (Deuteronomy 32:44), </a:t>
            </a:r>
          </a:p>
          <a:p>
            <a:r>
              <a:rPr lang="en-US" sz="1200" dirty="0">
                <a:solidFill>
                  <a:schemeClr val="bg1"/>
                </a:solidFill>
                <a:latin typeface="Calibri" panose="020F0502020204030204" pitchFamily="34" charset="0"/>
              </a:rPr>
              <a:t>and Jeshua (Ezra 2:2, 3:2)</a:t>
            </a:r>
            <a:endParaRPr lang="en-US" sz="1600" dirty="0">
              <a:solidFill>
                <a:schemeClr val="bg1"/>
              </a:solidFill>
              <a:latin typeface="Calibri" panose="020F0502020204030204" pitchFamily="34" charset="0"/>
            </a:endParaRPr>
          </a:p>
        </p:txBody>
      </p:sp>
      <p:sp>
        <p:nvSpPr>
          <p:cNvPr id="70" name="TextBox 69"/>
          <p:cNvSpPr txBox="1"/>
          <p:nvPr/>
        </p:nvSpPr>
        <p:spPr>
          <a:xfrm>
            <a:off x="101851" y="-1428"/>
            <a:ext cx="11988297"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Joshua</a:t>
            </a:r>
          </a:p>
        </p:txBody>
      </p:sp>
      <p:sp>
        <p:nvSpPr>
          <p:cNvPr id="72" name="TextBox 71"/>
          <p:cNvSpPr txBox="1"/>
          <p:nvPr/>
        </p:nvSpPr>
        <p:spPr>
          <a:xfrm>
            <a:off x="11005693" y="6415275"/>
            <a:ext cx="1084456" cy="369332"/>
          </a:xfrm>
          <a:prstGeom prst="rect">
            <a:avLst/>
          </a:prstGeom>
          <a:noFill/>
        </p:spPr>
        <p:txBody>
          <a:bodyPr wrap="square" rtlCol="0">
            <a:spAutoFit/>
          </a:bodyPr>
          <a:lstStyle/>
          <a:p>
            <a:pPr algn="r"/>
            <a:r>
              <a:rPr lang="en-US" dirty="0">
                <a:solidFill>
                  <a:schemeClr val="bg1"/>
                </a:solidFill>
              </a:rPr>
              <a:t>(1 and 3)</a:t>
            </a:r>
          </a:p>
        </p:txBody>
      </p:sp>
      <p:grpSp>
        <p:nvGrpSpPr>
          <p:cNvPr id="281" name="Group 280"/>
          <p:cNvGrpSpPr/>
          <p:nvPr/>
        </p:nvGrpSpPr>
        <p:grpSpPr>
          <a:xfrm>
            <a:off x="9556372" y="1783447"/>
            <a:ext cx="1958745" cy="4137520"/>
            <a:chOff x="320681" y="685800"/>
            <a:chExt cx="2398555" cy="4953000"/>
          </a:xfrm>
        </p:grpSpPr>
        <p:grpSp>
          <p:nvGrpSpPr>
            <p:cNvPr id="282" name="Group 281"/>
            <p:cNvGrpSpPr/>
            <p:nvPr/>
          </p:nvGrpSpPr>
          <p:grpSpPr>
            <a:xfrm>
              <a:off x="320681" y="685800"/>
              <a:ext cx="2398555" cy="4953000"/>
              <a:chOff x="3521081" y="381000"/>
              <a:chExt cx="2398555" cy="4953000"/>
            </a:xfrm>
          </p:grpSpPr>
          <p:sp>
            <p:nvSpPr>
              <p:cNvPr id="300" name="Rounded Rectangle 299"/>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05"/>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46"/>
              <p:cNvGrpSpPr/>
              <p:nvPr/>
            </p:nvGrpSpPr>
            <p:grpSpPr>
              <a:xfrm>
                <a:off x="3657600" y="381000"/>
                <a:ext cx="2193567" cy="1008603"/>
                <a:chOff x="518540" y="1084217"/>
                <a:chExt cx="2193567" cy="1008603"/>
              </a:xfrm>
            </p:grpSpPr>
            <p:sp>
              <p:nvSpPr>
                <p:cNvPr id="513" name="Moon 512"/>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Moon 513"/>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514"/>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17"/>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518"/>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519"/>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5" name="Rounded Rectangle 314"/>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6" name="Group 53"/>
              <p:cNvGrpSpPr/>
              <p:nvPr/>
            </p:nvGrpSpPr>
            <p:grpSpPr>
              <a:xfrm>
                <a:off x="4212236" y="3367790"/>
                <a:ext cx="1064302" cy="484682"/>
                <a:chOff x="6477000" y="762000"/>
                <a:chExt cx="1905000" cy="914400"/>
              </a:xfrm>
            </p:grpSpPr>
            <p:sp>
              <p:nvSpPr>
                <p:cNvPr id="331" name="Rounded Rectangle 33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49"/>
                <p:cNvGrpSpPr/>
                <p:nvPr/>
              </p:nvGrpSpPr>
              <p:grpSpPr>
                <a:xfrm>
                  <a:off x="7696200" y="762000"/>
                  <a:ext cx="685800" cy="914400"/>
                  <a:chOff x="7696200" y="762000"/>
                  <a:chExt cx="685800" cy="914400"/>
                </a:xfrm>
              </p:grpSpPr>
              <p:sp>
                <p:nvSpPr>
                  <p:cNvPr id="511" name="6-Point Star 51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6-Point Star 33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54"/>
              <p:cNvGrpSpPr/>
              <p:nvPr/>
            </p:nvGrpSpPr>
            <p:grpSpPr>
              <a:xfrm>
                <a:off x="4298430" y="2920584"/>
                <a:ext cx="920646" cy="379751"/>
                <a:chOff x="6477000" y="762000"/>
                <a:chExt cx="1905000" cy="914400"/>
              </a:xfrm>
            </p:grpSpPr>
            <p:sp>
              <p:nvSpPr>
                <p:cNvPr id="325" name="Rounded Rectangle 32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49"/>
                <p:cNvGrpSpPr/>
                <p:nvPr/>
              </p:nvGrpSpPr>
              <p:grpSpPr>
                <a:xfrm>
                  <a:off x="7696200" y="762000"/>
                  <a:ext cx="685800" cy="914400"/>
                  <a:chOff x="7696200" y="762000"/>
                  <a:chExt cx="685800" cy="914400"/>
                </a:xfrm>
              </p:grpSpPr>
              <p:sp>
                <p:nvSpPr>
                  <p:cNvPr id="329" name="6-Point Star 32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 name="6-Point Star 32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61"/>
              <p:cNvGrpSpPr/>
              <p:nvPr/>
            </p:nvGrpSpPr>
            <p:grpSpPr>
              <a:xfrm>
                <a:off x="4313420" y="2365947"/>
                <a:ext cx="858187" cy="467194"/>
                <a:chOff x="6477000" y="762000"/>
                <a:chExt cx="1905000" cy="914400"/>
              </a:xfrm>
            </p:grpSpPr>
            <p:sp>
              <p:nvSpPr>
                <p:cNvPr id="319" name="Rounded Rectangle 318"/>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49"/>
                <p:cNvGrpSpPr/>
                <p:nvPr/>
              </p:nvGrpSpPr>
              <p:grpSpPr>
                <a:xfrm>
                  <a:off x="7696200" y="762000"/>
                  <a:ext cx="685800" cy="914400"/>
                  <a:chOff x="7696200" y="762000"/>
                  <a:chExt cx="685800" cy="914400"/>
                </a:xfrm>
              </p:grpSpPr>
              <p:sp>
                <p:nvSpPr>
                  <p:cNvPr id="323" name="6-Point Star 322"/>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6-Point Star 320"/>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p:cNvGrpSpPr/>
            <p:nvPr/>
          </p:nvGrpSpPr>
          <p:grpSpPr>
            <a:xfrm>
              <a:off x="819005" y="993433"/>
              <a:ext cx="308947" cy="467194"/>
              <a:chOff x="819005" y="993433"/>
              <a:chExt cx="308947" cy="467194"/>
            </a:xfrm>
          </p:grpSpPr>
          <p:sp>
            <p:nvSpPr>
              <p:cNvPr id="298" name="6-Point Star 29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a:off x="1154409" y="996380"/>
              <a:ext cx="308947" cy="467194"/>
              <a:chOff x="819005" y="993433"/>
              <a:chExt cx="308947" cy="467194"/>
            </a:xfrm>
          </p:grpSpPr>
          <p:sp>
            <p:nvSpPr>
              <p:cNvPr id="296" name="6-Point Star 29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p:cNvGrpSpPr/>
            <p:nvPr/>
          </p:nvGrpSpPr>
          <p:grpSpPr>
            <a:xfrm>
              <a:off x="1467149" y="989151"/>
              <a:ext cx="308947" cy="467194"/>
              <a:chOff x="819005" y="993433"/>
              <a:chExt cx="308947" cy="467194"/>
            </a:xfrm>
          </p:grpSpPr>
          <p:sp>
            <p:nvSpPr>
              <p:cNvPr id="294" name="6-Point Star 29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p:cNvGrpSpPr/>
            <p:nvPr/>
          </p:nvGrpSpPr>
          <p:grpSpPr>
            <a:xfrm>
              <a:off x="1790183" y="998352"/>
              <a:ext cx="308947" cy="467194"/>
              <a:chOff x="819005" y="993433"/>
              <a:chExt cx="308947" cy="467194"/>
            </a:xfrm>
          </p:grpSpPr>
          <p:sp>
            <p:nvSpPr>
              <p:cNvPr id="292" name="6-Point Star 29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p:cNvGrpSpPr/>
            <p:nvPr/>
          </p:nvGrpSpPr>
          <p:grpSpPr>
            <a:xfrm>
              <a:off x="2112072" y="1008483"/>
              <a:ext cx="308947" cy="467194"/>
              <a:chOff x="819005" y="993433"/>
              <a:chExt cx="308947" cy="467194"/>
            </a:xfrm>
          </p:grpSpPr>
          <p:sp>
            <p:nvSpPr>
              <p:cNvPr id="290" name="6-Point Star 28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Oval 287"/>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763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81"/>
                                        </p:tgtEl>
                                        <p:attrNameLst>
                                          <p:attrName>style.visibility</p:attrName>
                                        </p:attrNameLst>
                                      </p:cBhvr>
                                      <p:to>
                                        <p:strVal val="visible"/>
                                      </p:to>
                                    </p:set>
                                    <p:animEffect transition="in" filter="wipe(down)">
                                      <p:cBhvr>
                                        <p:cTn id="9" dur="580">
                                          <p:stCondLst>
                                            <p:cond delay="0"/>
                                          </p:stCondLst>
                                        </p:cTn>
                                        <p:tgtEl>
                                          <p:spTgt spid="281"/>
                                        </p:tgtEl>
                                      </p:cBhvr>
                                    </p:animEffect>
                                    <p:anim calcmode="lin" valueType="num">
                                      <p:cBhvr>
                                        <p:cTn id="10" dur="1822" tmFilter="0,0; 0.14,0.36; 0.43,0.73; 0.71,0.91; 1.0,1.0">
                                          <p:stCondLst>
                                            <p:cond delay="0"/>
                                          </p:stCondLst>
                                        </p:cTn>
                                        <p:tgtEl>
                                          <p:spTgt spid="28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8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8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8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81"/>
                                        </p:tgtEl>
                                        <p:attrNameLst>
                                          <p:attrName>ppt_y</p:attrName>
                                        </p:attrNameLst>
                                      </p:cBhvr>
                                      <p:tavLst>
                                        <p:tav tm="0" fmla="#ppt_y-sin(pi*$)/81">
                                          <p:val>
                                            <p:fltVal val="0"/>
                                          </p:val>
                                        </p:tav>
                                        <p:tav tm="100000">
                                          <p:val>
                                            <p:fltVal val="1"/>
                                          </p:val>
                                        </p:tav>
                                      </p:tavLst>
                                    </p:anim>
                                    <p:animScale>
                                      <p:cBhvr>
                                        <p:cTn id="15" dur="26">
                                          <p:stCondLst>
                                            <p:cond delay="650"/>
                                          </p:stCondLst>
                                        </p:cTn>
                                        <p:tgtEl>
                                          <p:spTgt spid="281"/>
                                        </p:tgtEl>
                                      </p:cBhvr>
                                      <p:to x="100000" y="60000"/>
                                    </p:animScale>
                                    <p:animScale>
                                      <p:cBhvr>
                                        <p:cTn id="16" dur="166" decel="50000">
                                          <p:stCondLst>
                                            <p:cond delay="676"/>
                                          </p:stCondLst>
                                        </p:cTn>
                                        <p:tgtEl>
                                          <p:spTgt spid="281"/>
                                        </p:tgtEl>
                                      </p:cBhvr>
                                      <p:to x="100000" y="100000"/>
                                    </p:animScale>
                                    <p:animScale>
                                      <p:cBhvr>
                                        <p:cTn id="17" dur="26">
                                          <p:stCondLst>
                                            <p:cond delay="1312"/>
                                          </p:stCondLst>
                                        </p:cTn>
                                        <p:tgtEl>
                                          <p:spTgt spid="281"/>
                                        </p:tgtEl>
                                      </p:cBhvr>
                                      <p:to x="100000" y="80000"/>
                                    </p:animScale>
                                    <p:animScale>
                                      <p:cBhvr>
                                        <p:cTn id="18" dur="166" decel="50000">
                                          <p:stCondLst>
                                            <p:cond delay="1338"/>
                                          </p:stCondLst>
                                        </p:cTn>
                                        <p:tgtEl>
                                          <p:spTgt spid="281"/>
                                        </p:tgtEl>
                                      </p:cBhvr>
                                      <p:to x="100000" y="100000"/>
                                    </p:animScale>
                                    <p:animScale>
                                      <p:cBhvr>
                                        <p:cTn id="19" dur="26">
                                          <p:stCondLst>
                                            <p:cond delay="1642"/>
                                          </p:stCondLst>
                                        </p:cTn>
                                        <p:tgtEl>
                                          <p:spTgt spid="281"/>
                                        </p:tgtEl>
                                      </p:cBhvr>
                                      <p:to x="100000" y="90000"/>
                                    </p:animScale>
                                    <p:animScale>
                                      <p:cBhvr>
                                        <p:cTn id="20" dur="166" decel="50000">
                                          <p:stCondLst>
                                            <p:cond delay="1668"/>
                                          </p:stCondLst>
                                        </p:cTn>
                                        <p:tgtEl>
                                          <p:spTgt spid="281"/>
                                        </p:tgtEl>
                                      </p:cBhvr>
                                      <p:to x="100000" y="100000"/>
                                    </p:animScale>
                                    <p:animScale>
                                      <p:cBhvr>
                                        <p:cTn id="21" dur="26">
                                          <p:stCondLst>
                                            <p:cond delay="1808"/>
                                          </p:stCondLst>
                                        </p:cTn>
                                        <p:tgtEl>
                                          <p:spTgt spid="281"/>
                                        </p:tgtEl>
                                      </p:cBhvr>
                                      <p:to x="100000" y="95000"/>
                                    </p:animScale>
                                    <p:animScale>
                                      <p:cBhvr>
                                        <p:cTn id="22" dur="166" decel="50000">
                                          <p:stCondLst>
                                            <p:cond delay="1834"/>
                                          </p:stCondLst>
                                        </p:cTn>
                                        <p:tgtEl>
                                          <p:spTgt spid="28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17" end="1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17:8-11</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Moses Holds Rod</a:t>
            </a:r>
          </a:p>
        </p:txBody>
      </p:sp>
      <p:grpSp>
        <p:nvGrpSpPr>
          <p:cNvPr id="2" name="Group 1"/>
          <p:cNvGrpSpPr/>
          <p:nvPr/>
        </p:nvGrpSpPr>
        <p:grpSpPr>
          <a:xfrm>
            <a:off x="743403" y="1689148"/>
            <a:ext cx="3027614" cy="4276282"/>
            <a:chOff x="884918" y="1532538"/>
            <a:chExt cx="3027614" cy="4276282"/>
          </a:xfrm>
        </p:grpSpPr>
        <p:pic>
          <p:nvPicPr>
            <p:cNvPr id="5122" name="Picture 2" descr="https://encrypted-tbn3.gstatic.com/images?q=tbn:ANd9GcRplgZr-ao9aSRfA_UwdQi98-JxQ2uXCCK8I5wXqI4GwCDJjE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18" y="1532538"/>
              <a:ext cx="2915688" cy="40300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84918" y="5562599"/>
              <a:ext cx="3027614" cy="246221"/>
            </a:xfrm>
            <a:prstGeom prst="rect">
              <a:avLst/>
            </a:prstGeom>
            <a:noFill/>
          </p:spPr>
          <p:txBody>
            <a:bodyPr wrap="square" rtlCol="0">
              <a:spAutoFit/>
            </a:bodyPr>
            <a:lstStyle/>
            <a:p>
              <a:r>
                <a:rPr lang="en-US" sz="1000" b="1" i="0" dirty="0">
                  <a:solidFill>
                    <a:schemeClr val="bg1"/>
                  </a:solidFill>
                  <a:effectLst/>
                  <a:latin typeface="Georgia" panose="02040502050405020303" pitchFamily="18" charset="0"/>
                </a:rPr>
                <a:t>Washington Park in Albany, New York.</a:t>
              </a:r>
              <a:endParaRPr lang="en-US" sz="1000" dirty="0">
                <a:solidFill>
                  <a:schemeClr val="bg1"/>
                </a:solidFill>
              </a:endParaRPr>
            </a:p>
          </p:txBody>
        </p:sp>
      </p:grpSp>
      <p:sp>
        <p:nvSpPr>
          <p:cNvPr id="3" name="Rectangle 2"/>
          <p:cNvSpPr/>
          <p:nvPr/>
        </p:nvSpPr>
        <p:spPr>
          <a:xfrm>
            <a:off x="4402494" y="2028149"/>
            <a:ext cx="7103706" cy="2554545"/>
          </a:xfrm>
          <a:prstGeom prst="rect">
            <a:avLst/>
          </a:prstGeom>
        </p:spPr>
        <p:txBody>
          <a:bodyPr wrap="square">
            <a:spAutoFit/>
          </a:bodyPr>
          <a:lstStyle/>
          <a:p>
            <a:r>
              <a:rPr lang="en-US" sz="3200" b="0" i="0" dirty="0">
                <a:solidFill>
                  <a:srgbClr val="FFFF00"/>
                </a:solidFill>
                <a:effectLst/>
                <a:latin typeface="Calibri" panose="020F0502020204030204" pitchFamily="34" charset="0"/>
              </a:rPr>
              <a:t>What happened when Moses held up his hands? </a:t>
            </a:r>
          </a:p>
          <a:p>
            <a:endParaRPr lang="en-US" sz="3200" dirty="0">
              <a:solidFill>
                <a:srgbClr val="FFFF00"/>
              </a:solidFill>
              <a:latin typeface="Calibri" panose="020F0502020204030204" pitchFamily="34" charset="0"/>
            </a:endParaRPr>
          </a:p>
          <a:p>
            <a:r>
              <a:rPr lang="en-US" sz="3200" b="0" i="0" dirty="0">
                <a:solidFill>
                  <a:srgbClr val="FFFF00"/>
                </a:solidFill>
                <a:effectLst/>
                <a:latin typeface="Calibri" panose="020F0502020204030204" pitchFamily="34" charset="0"/>
              </a:rPr>
              <a:t>What happened when Moses let down his hands?</a:t>
            </a:r>
            <a:endParaRPr lang="en-US" sz="3200" dirty="0">
              <a:solidFill>
                <a:srgbClr val="FFFF00"/>
              </a:solidFill>
            </a:endParaRPr>
          </a:p>
        </p:txBody>
      </p:sp>
    </p:spTree>
    <p:extLst>
      <p:ext uri="{BB962C8B-B14F-4D97-AF65-F5344CB8AC3E}">
        <p14:creationId xmlns:p14="http://schemas.microsoft.com/office/powerpoint/2010/main" val="53688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319538" y="1185337"/>
            <a:ext cx="6228784" cy="1569660"/>
          </a:xfrm>
          <a:prstGeom prst="rect">
            <a:avLst/>
          </a:prstGeom>
          <a:noFill/>
        </p:spPr>
        <p:txBody>
          <a:bodyPr wrap="square" rtlCol="0">
            <a:spAutoFit/>
          </a:bodyPr>
          <a:lstStyle/>
          <a:p>
            <a:r>
              <a:rPr lang="en-US" sz="2400" dirty="0">
                <a:solidFill>
                  <a:schemeClr val="bg1"/>
                </a:solidFill>
              </a:rPr>
              <a:t>He was a leading official in Israel who assisted Aaron in supporting the hands of Moses on the hill during the battle in which Joshua prevailed against the Amalekites</a:t>
            </a:r>
          </a:p>
        </p:txBody>
      </p:sp>
      <p:grpSp>
        <p:nvGrpSpPr>
          <p:cNvPr id="6" name="Group 5"/>
          <p:cNvGrpSpPr/>
          <p:nvPr/>
        </p:nvGrpSpPr>
        <p:grpSpPr>
          <a:xfrm>
            <a:off x="9328878" y="1106568"/>
            <a:ext cx="2091743" cy="4823341"/>
            <a:chOff x="6344346" y="917550"/>
            <a:chExt cx="2091743" cy="4823341"/>
          </a:xfrm>
        </p:grpSpPr>
        <p:sp>
          <p:nvSpPr>
            <p:cNvPr id="7" name="Oval 6"/>
            <p:cNvSpPr/>
            <p:nvPr/>
          </p:nvSpPr>
          <p:spPr>
            <a:xfrm>
              <a:off x="6511857" y="952023"/>
              <a:ext cx="1800014" cy="2049288"/>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578086" y="1308759"/>
              <a:ext cx="1607599" cy="1521876"/>
              <a:chOff x="6389859" y="1327817"/>
              <a:chExt cx="1986870" cy="1880923"/>
            </a:xfrm>
          </p:grpSpPr>
          <p:sp>
            <p:nvSpPr>
              <p:cNvPr id="67" name="Oval 66"/>
              <p:cNvSpPr/>
              <p:nvPr/>
            </p:nvSpPr>
            <p:spPr>
              <a:xfrm flipH="1">
                <a:off x="6514461" y="1645612"/>
                <a:ext cx="1821985" cy="1563128"/>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ound Diagonal Corner Rectangle 67"/>
              <p:cNvSpPr/>
              <p:nvPr/>
            </p:nvSpPr>
            <p:spPr>
              <a:xfrm rot="892649" flipH="1">
                <a:off x="7686990" y="1327817"/>
                <a:ext cx="689739" cy="755249"/>
              </a:xfrm>
              <a:prstGeom prst="round2DiagRect">
                <a:avLst>
                  <a:gd name="adj1" fmla="val 50000"/>
                  <a:gd name="adj2"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ound Diagonal Corner Rectangle 68"/>
              <p:cNvSpPr/>
              <p:nvPr/>
            </p:nvSpPr>
            <p:spPr>
              <a:xfrm rot="3096286" flipH="1">
                <a:off x="6426709" y="1357351"/>
                <a:ext cx="685841" cy="759542"/>
              </a:xfrm>
              <a:prstGeom prst="round2DiagRect">
                <a:avLst>
                  <a:gd name="adj1" fmla="val 50000"/>
                  <a:gd name="adj2"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Oval 8"/>
            <p:cNvSpPr/>
            <p:nvPr/>
          </p:nvSpPr>
          <p:spPr>
            <a:xfrm rot="1928098" flipH="1">
              <a:off x="6344346" y="3169450"/>
              <a:ext cx="402944"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rot="18952234" flipH="1">
              <a:off x="8018714" y="3138693"/>
              <a:ext cx="417375"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p:cNvSpPr/>
            <p:nvPr/>
          </p:nvSpPr>
          <p:spPr>
            <a:xfrm rot="2247591" flipH="1">
              <a:off x="6885669" y="4865795"/>
              <a:ext cx="396277"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rot="18952234" flipH="1">
              <a:off x="7343138" y="4848485"/>
              <a:ext cx="394381"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p:cNvSpPr/>
            <p:nvPr/>
          </p:nvSpPr>
          <p:spPr>
            <a:xfrm rot="1430708" flipH="1">
              <a:off x="6481533" y="2245880"/>
              <a:ext cx="846308" cy="156093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rapezoid 13"/>
            <p:cNvSpPr/>
            <p:nvPr/>
          </p:nvSpPr>
          <p:spPr>
            <a:xfrm rot="19809709" flipH="1">
              <a:off x="7405259" y="2194737"/>
              <a:ext cx="846308" cy="156093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rapezoid 14"/>
            <p:cNvSpPr/>
            <p:nvPr/>
          </p:nvSpPr>
          <p:spPr>
            <a:xfrm flipH="1">
              <a:off x="6740037" y="2446750"/>
              <a:ext cx="1262560" cy="2852030"/>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p:cNvSpPr/>
            <p:nvPr/>
          </p:nvSpPr>
          <p:spPr>
            <a:xfrm flipH="1">
              <a:off x="6799221" y="955152"/>
              <a:ext cx="1203377" cy="1635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ound Diagonal Corner Rectangle 16"/>
            <p:cNvSpPr/>
            <p:nvPr/>
          </p:nvSpPr>
          <p:spPr>
            <a:xfrm rot="20363465" flipH="1">
              <a:off x="7411922" y="936561"/>
              <a:ext cx="391062" cy="589787"/>
            </a:xfrm>
            <a:prstGeom prst="round2DiagRect">
              <a:avLst>
                <a:gd name="adj1" fmla="val 50000"/>
                <a:gd name="adj2"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ound Diagonal Corner Rectangle 17"/>
            <p:cNvSpPr/>
            <p:nvPr/>
          </p:nvSpPr>
          <p:spPr>
            <a:xfrm rot="16523337" flipH="1">
              <a:off x="6941181" y="997951"/>
              <a:ext cx="468829" cy="611731"/>
            </a:xfrm>
            <a:prstGeom prst="round2DiagRect">
              <a:avLst>
                <a:gd name="adj1" fmla="val 50000"/>
                <a:gd name="adj2"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rapezoid 18"/>
            <p:cNvSpPr/>
            <p:nvPr/>
          </p:nvSpPr>
          <p:spPr>
            <a:xfrm rot="21333240" flipH="1">
              <a:off x="7280968" y="2287427"/>
              <a:ext cx="846308" cy="2911947"/>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rapezoid 19"/>
            <p:cNvSpPr/>
            <p:nvPr/>
          </p:nvSpPr>
          <p:spPr>
            <a:xfrm rot="301939" flipH="1">
              <a:off x="6565979" y="2394708"/>
              <a:ext cx="846308" cy="2804505"/>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p:cNvSpPr/>
            <p:nvPr/>
          </p:nvSpPr>
          <p:spPr>
            <a:xfrm flipH="1">
              <a:off x="6974978" y="1926264"/>
              <a:ext cx="797318" cy="875096"/>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p:cNvSpPr/>
            <p:nvPr/>
          </p:nvSpPr>
          <p:spPr>
            <a:xfrm flipH="1">
              <a:off x="7185659" y="2035575"/>
              <a:ext cx="346392" cy="1854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3" name="Straight Connector 22"/>
            <p:cNvCxnSpPr/>
            <p:nvPr/>
          </p:nvCxnSpPr>
          <p:spPr>
            <a:xfrm>
              <a:off x="6852412" y="3026348"/>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59750" y="3026348"/>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01394" y="3257006"/>
              <a:ext cx="444673" cy="1613"/>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59750" y="3258619"/>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741899" y="3677246"/>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444177" y="3665933"/>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681111" y="3913689"/>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97459" y="3929174"/>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48005" y="4641473"/>
              <a:ext cx="727832" cy="4645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381886" y="4641473"/>
              <a:ext cx="766026" cy="26261"/>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78665" y="4915490"/>
              <a:ext cx="797172" cy="2019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413032" y="4873744"/>
              <a:ext cx="781599" cy="4174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99109" y="4183480"/>
              <a:ext cx="472422" cy="448816"/>
              <a:chOff x="4561398" y="5032399"/>
              <a:chExt cx="959125" cy="911201"/>
            </a:xfrm>
          </p:grpSpPr>
          <p:sp>
            <p:nvSpPr>
              <p:cNvPr id="65" name="Quad Arrow 64"/>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500719" y="4154346"/>
              <a:ext cx="497701" cy="472832"/>
              <a:chOff x="4561398" y="5032399"/>
              <a:chExt cx="959125" cy="911201"/>
            </a:xfrm>
          </p:grpSpPr>
          <p:sp>
            <p:nvSpPr>
              <p:cNvPr id="63" name="Quad Arrow 62"/>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Moon 36"/>
            <p:cNvSpPr/>
            <p:nvPr/>
          </p:nvSpPr>
          <p:spPr>
            <a:xfrm rot="5400000">
              <a:off x="7128688" y="399555"/>
              <a:ext cx="547948" cy="158393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810150" y="1101750"/>
              <a:ext cx="1140421" cy="280023"/>
              <a:chOff x="3952930" y="4977108"/>
              <a:chExt cx="1584496" cy="389063"/>
            </a:xfrm>
          </p:grpSpPr>
          <p:grpSp>
            <p:nvGrpSpPr>
              <p:cNvPr id="51" name="Group 50"/>
              <p:cNvGrpSpPr/>
              <p:nvPr/>
            </p:nvGrpSpPr>
            <p:grpSpPr>
              <a:xfrm>
                <a:off x="3952930" y="4990171"/>
                <a:ext cx="395776" cy="376000"/>
                <a:chOff x="4561398" y="5032399"/>
                <a:chExt cx="959125" cy="911201"/>
              </a:xfrm>
            </p:grpSpPr>
            <p:sp>
              <p:nvSpPr>
                <p:cNvPr id="61" name="Quad Arrow 60"/>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349170" y="4985817"/>
                <a:ext cx="395776" cy="376000"/>
                <a:chOff x="4561398" y="5032399"/>
                <a:chExt cx="959125" cy="911201"/>
              </a:xfrm>
            </p:grpSpPr>
            <p:sp>
              <p:nvSpPr>
                <p:cNvPr id="59" name="Quad Arrow 58"/>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741056" y="4977108"/>
                <a:ext cx="395776" cy="376000"/>
                <a:chOff x="4561398" y="5032399"/>
                <a:chExt cx="959125" cy="911201"/>
              </a:xfrm>
            </p:grpSpPr>
            <p:sp>
              <p:nvSpPr>
                <p:cNvPr id="57" name="Quad Arrow 56"/>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141650" y="4977108"/>
                <a:ext cx="395776" cy="376000"/>
                <a:chOff x="4561398" y="5032399"/>
                <a:chExt cx="959125" cy="911201"/>
              </a:xfrm>
            </p:grpSpPr>
            <p:sp>
              <p:nvSpPr>
                <p:cNvPr id="55" name="Quad Arrow 54"/>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a:off x="6939312" y="2760061"/>
              <a:ext cx="260512" cy="247495"/>
              <a:chOff x="4561398" y="5032399"/>
              <a:chExt cx="959125" cy="911201"/>
            </a:xfrm>
          </p:grpSpPr>
          <p:sp>
            <p:nvSpPr>
              <p:cNvPr id="49" name="Quad Arrow 48"/>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518592" y="2765755"/>
              <a:ext cx="260512" cy="247495"/>
              <a:chOff x="4561398" y="5032399"/>
              <a:chExt cx="959125" cy="911201"/>
            </a:xfrm>
          </p:grpSpPr>
          <p:sp>
            <p:nvSpPr>
              <p:cNvPr id="47" name="Quad Arrow 46"/>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831544" y="3330219"/>
              <a:ext cx="344530" cy="327315"/>
              <a:chOff x="4561398" y="5032399"/>
              <a:chExt cx="959125" cy="911201"/>
            </a:xfrm>
          </p:grpSpPr>
          <p:sp>
            <p:nvSpPr>
              <p:cNvPr id="45" name="Quad Arrow 44"/>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489984" y="3327420"/>
              <a:ext cx="344530" cy="327315"/>
              <a:chOff x="4561398" y="5032399"/>
              <a:chExt cx="959125" cy="911201"/>
            </a:xfrm>
          </p:grpSpPr>
          <p:sp>
            <p:nvSpPr>
              <p:cNvPr id="43" name="Quad Arrow 42"/>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TextBox 69"/>
          <p:cNvSpPr txBox="1"/>
          <p:nvPr/>
        </p:nvSpPr>
        <p:spPr>
          <a:xfrm>
            <a:off x="101851" y="-1428"/>
            <a:ext cx="11988297"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Hur</a:t>
            </a:r>
            <a:endParaRPr lang="en-US" sz="6600" dirty="0">
              <a:solidFill>
                <a:schemeClr val="bg1"/>
              </a:solidFill>
              <a:latin typeface="Baskerville Old Face" panose="02020602080505020303" pitchFamily="18" charset="0"/>
            </a:endParaRPr>
          </a:p>
        </p:txBody>
      </p:sp>
      <p:sp>
        <p:nvSpPr>
          <p:cNvPr id="71" name="TextBox 70"/>
          <p:cNvSpPr txBox="1"/>
          <p:nvPr/>
        </p:nvSpPr>
        <p:spPr>
          <a:xfrm>
            <a:off x="4627984" y="3356784"/>
            <a:ext cx="3778403" cy="1200329"/>
          </a:xfrm>
          <a:prstGeom prst="rect">
            <a:avLst/>
          </a:prstGeom>
          <a:noFill/>
        </p:spPr>
        <p:txBody>
          <a:bodyPr wrap="square" rtlCol="0">
            <a:spAutoFit/>
          </a:bodyPr>
          <a:lstStyle/>
          <a:p>
            <a:r>
              <a:rPr lang="en-US" sz="2400" dirty="0">
                <a:solidFill>
                  <a:schemeClr val="bg1"/>
                </a:solidFill>
              </a:rPr>
              <a:t>He also assisted Aaron in overseeing the people while Moses was on Mount Sinai</a:t>
            </a:r>
          </a:p>
        </p:txBody>
      </p:sp>
      <p:sp>
        <p:nvSpPr>
          <p:cNvPr id="72" name="TextBox 71"/>
          <p:cNvSpPr txBox="1"/>
          <p:nvPr/>
        </p:nvSpPr>
        <p:spPr>
          <a:xfrm>
            <a:off x="11420621" y="6415275"/>
            <a:ext cx="669527"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8866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17:12-13</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Stay Up His Hands</a:t>
            </a:r>
          </a:p>
        </p:txBody>
      </p:sp>
      <p:grpSp>
        <p:nvGrpSpPr>
          <p:cNvPr id="6" name="Group 5"/>
          <p:cNvGrpSpPr/>
          <p:nvPr/>
        </p:nvGrpSpPr>
        <p:grpSpPr>
          <a:xfrm>
            <a:off x="2062895" y="1779502"/>
            <a:ext cx="3348135" cy="4580466"/>
            <a:chOff x="4402495" y="1545770"/>
            <a:chExt cx="3348135" cy="4580466"/>
          </a:xfrm>
        </p:grpSpPr>
        <p:pic>
          <p:nvPicPr>
            <p:cNvPr id="10" name="Picture 2" descr="https://upload.wikimedia.org/wikipedia/commons/9/9b/VictoryOLo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15" t="1577" r="2042" b="2500"/>
            <a:stretch/>
          </p:blipFill>
          <p:spPr bwMode="auto">
            <a:xfrm>
              <a:off x="4402495" y="1545770"/>
              <a:ext cx="3152192" cy="45804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42923" y="5864626"/>
              <a:ext cx="1007707" cy="261610"/>
            </a:xfrm>
            <a:prstGeom prst="rect">
              <a:avLst/>
            </a:prstGeom>
          </p:spPr>
          <p:txBody>
            <a:bodyPr wrap="square">
              <a:spAutoFit/>
            </a:bodyPr>
            <a:lstStyle/>
            <a:p>
              <a:r>
                <a:rPr lang="en-US" sz="1100" b="0" i="0" dirty="0">
                  <a:solidFill>
                    <a:schemeClr val="bg1"/>
                  </a:solidFill>
                  <a:effectLst/>
                  <a:latin typeface="Calibri" panose="020F0502020204030204" pitchFamily="34" charset="0"/>
                </a:rPr>
                <a:t>J.E. Millais</a:t>
              </a:r>
              <a:endParaRPr lang="en-US" sz="1100" dirty="0">
                <a:solidFill>
                  <a:schemeClr val="bg1"/>
                </a:solidFill>
              </a:endParaRPr>
            </a:p>
          </p:txBody>
        </p:sp>
      </p:grpSp>
      <p:sp>
        <p:nvSpPr>
          <p:cNvPr id="7" name="Rectangle 6"/>
          <p:cNvSpPr/>
          <p:nvPr/>
        </p:nvSpPr>
        <p:spPr>
          <a:xfrm>
            <a:off x="385112" y="1004470"/>
            <a:ext cx="5635441" cy="646331"/>
          </a:xfrm>
          <a:prstGeom prst="rect">
            <a:avLst/>
          </a:prstGeom>
        </p:spPr>
        <p:txBody>
          <a:bodyPr wrap="square">
            <a:spAutoFit/>
          </a:bodyPr>
          <a:lstStyle/>
          <a:p>
            <a:r>
              <a:rPr lang="en-US" b="0" i="0" dirty="0">
                <a:solidFill>
                  <a:schemeClr val="bg1"/>
                </a:solidFill>
                <a:effectLst/>
                <a:latin typeface="Calibri" panose="020F0502020204030204" pitchFamily="34" charset="0"/>
              </a:rPr>
              <a:t>How long would you be able to hold your arms up if someone else supported </a:t>
            </a:r>
            <a:r>
              <a:rPr lang="en-US" dirty="0">
                <a:solidFill>
                  <a:schemeClr val="bg1"/>
                </a:solidFill>
                <a:latin typeface="Calibri" panose="020F0502020204030204" pitchFamily="34" charset="0"/>
              </a:rPr>
              <a:t>them</a:t>
            </a:r>
            <a:r>
              <a:rPr lang="en-US" b="0" i="0" dirty="0">
                <a:solidFill>
                  <a:schemeClr val="bg1"/>
                </a:solidFill>
                <a:effectLst/>
                <a:latin typeface="Calibri" panose="020F0502020204030204" pitchFamily="34" charset="0"/>
              </a:rPr>
              <a:t>?</a:t>
            </a:r>
            <a:endParaRPr lang="en-US" dirty="0">
              <a:solidFill>
                <a:schemeClr val="bg1"/>
              </a:solidFill>
            </a:endParaRPr>
          </a:p>
        </p:txBody>
      </p:sp>
      <p:sp>
        <p:nvSpPr>
          <p:cNvPr id="2" name="Rectangle 1"/>
          <p:cNvSpPr/>
          <p:nvPr/>
        </p:nvSpPr>
        <p:spPr>
          <a:xfrm>
            <a:off x="7710927" y="1004470"/>
            <a:ext cx="2915216" cy="2031325"/>
          </a:xfrm>
          <a:prstGeom prst="rect">
            <a:avLst/>
          </a:prstGeom>
        </p:spPr>
        <p:txBody>
          <a:bodyPr wrap="square">
            <a:spAutoFit/>
          </a:bodyPr>
          <a:lstStyle/>
          <a:p>
            <a:r>
              <a:rPr lang="en-US" dirty="0">
                <a:solidFill>
                  <a:schemeClr val="bg1"/>
                </a:solidFill>
                <a:latin typeface="Calibri" panose="020F0502020204030204" pitchFamily="34" charset="0"/>
              </a:rPr>
              <a:t>“The raising of the hands has been a custom since ancient times, symbolized when Moses was confronted by the Amalekite robbers, the destroyers of the wilderness.”</a:t>
            </a:r>
            <a:endParaRPr lang="en-US" dirty="0">
              <a:solidFill>
                <a:schemeClr val="bg1"/>
              </a:solidFill>
            </a:endParaRPr>
          </a:p>
        </p:txBody>
      </p:sp>
      <p:sp>
        <p:nvSpPr>
          <p:cNvPr id="8" name="Rectangle 7"/>
          <p:cNvSpPr/>
          <p:nvPr/>
        </p:nvSpPr>
        <p:spPr>
          <a:xfrm>
            <a:off x="5557572" y="4180345"/>
            <a:ext cx="6096000" cy="2031325"/>
          </a:xfrm>
          <a:prstGeom prst="rect">
            <a:avLst/>
          </a:prstGeom>
        </p:spPr>
        <p:txBody>
          <a:bodyPr>
            <a:spAutoFit/>
          </a:bodyPr>
          <a:lstStyle/>
          <a:p>
            <a:r>
              <a:rPr lang="en-US" dirty="0">
                <a:solidFill>
                  <a:schemeClr val="bg1"/>
                </a:solidFill>
                <a:latin typeface="Calibri" panose="020F0502020204030204" pitchFamily="34" charset="0"/>
              </a:rPr>
              <a:t>“The wicked who now oppose the work of the Lord, while different from, are no less terrible than the plundering Amalekites. The sustaining of the prophet is still an essential ongoing part of the safety of this people. Should age and infirmity cause his hands to grow heavy, they are held up by his counselors at his side. Both are prophets, seers, and revelators, as is each member of the Quorum of the Twelve.” (4)</a:t>
            </a:r>
            <a:endParaRPr lang="en-US"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9244" y="2158632"/>
            <a:ext cx="1382666" cy="1723224"/>
          </a:xfrm>
          <a:prstGeom prst="rect">
            <a:avLst/>
          </a:prstGeom>
        </p:spPr>
      </p:pic>
    </p:spTree>
    <p:extLst>
      <p:ext uri="{BB962C8B-B14F-4D97-AF65-F5344CB8AC3E}">
        <p14:creationId xmlns:p14="http://schemas.microsoft.com/office/powerpoint/2010/main" val="378386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17:12-13</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Lifting the Hand--Sustaining</a:t>
            </a:r>
          </a:p>
        </p:txBody>
      </p:sp>
      <p:sp>
        <p:nvSpPr>
          <p:cNvPr id="7" name="Rectangle 6"/>
          <p:cNvSpPr/>
          <p:nvPr/>
        </p:nvSpPr>
        <p:spPr>
          <a:xfrm>
            <a:off x="8842438" y="2917698"/>
            <a:ext cx="3037875" cy="1754326"/>
          </a:xfrm>
          <a:prstGeom prst="rect">
            <a:avLst/>
          </a:prstGeom>
        </p:spPr>
        <p:txBody>
          <a:bodyPr wrap="square">
            <a:spAutoFit/>
          </a:bodyPr>
          <a:lstStyle/>
          <a:p>
            <a:r>
              <a:rPr lang="en-US" dirty="0">
                <a:solidFill>
                  <a:schemeClr val="bg1"/>
                </a:solidFill>
              </a:rPr>
              <a:t>“It is an important duty resting upon the Saints who … sustain the authorities of the Church, to do so not only by the lifting of the hand, the mere form, but in </a:t>
            </a:r>
            <a:r>
              <a:rPr lang="en-US" i="1" dirty="0">
                <a:solidFill>
                  <a:schemeClr val="bg1"/>
                </a:solidFill>
              </a:rPr>
              <a:t>deed</a:t>
            </a:r>
            <a:r>
              <a:rPr lang="en-US" dirty="0">
                <a:solidFill>
                  <a:schemeClr val="bg1"/>
                </a:solidFill>
              </a:rPr>
              <a:t> and in truth.” (5)</a:t>
            </a:r>
          </a:p>
        </p:txBody>
      </p:sp>
      <p:grpSp>
        <p:nvGrpSpPr>
          <p:cNvPr id="12" name="Group 11"/>
          <p:cNvGrpSpPr/>
          <p:nvPr/>
        </p:nvGrpSpPr>
        <p:grpSpPr>
          <a:xfrm>
            <a:off x="290532" y="2112466"/>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83905" y="1060939"/>
              <a:ext cx="2371313" cy="1323439"/>
            </a:xfrm>
            <a:prstGeom prst="rect">
              <a:avLst/>
            </a:prstGeom>
          </p:spPr>
          <p:txBody>
            <a:bodyPr wrap="square">
              <a:spAutoFit/>
            </a:bodyPr>
            <a:lstStyle/>
            <a:p>
              <a:pPr algn="ctr"/>
              <a:r>
                <a:rPr lang="en-US" sz="1600" b="1" dirty="0"/>
                <a:t>As we sustain the Lord’s prophet and follow his words, we will eventually prevail in our conflict against Satan</a:t>
              </a:r>
              <a:endParaRPr lang="en-US" sz="1600" i="1" dirty="0"/>
            </a:p>
          </p:txBody>
        </p:sp>
      </p:grpSp>
      <p:pic>
        <p:nvPicPr>
          <p:cNvPr id="6146" name="Picture 2" descr="https://www.lds.org/bc/content/ldsorg/content/images/Conference19-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708" y="1650801"/>
            <a:ext cx="3879346" cy="27963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7325" y="4835502"/>
            <a:ext cx="6096000" cy="1200329"/>
          </a:xfrm>
          <a:prstGeom prst="rect">
            <a:avLst/>
          </a:prstGeom>
        </p:spPr>
        <p:txBody>
          <a:bodyPr>
            <a:spAutoFit/>
          </a:bodyPr>
          <a:lstStyle/>
          <a:p>
            <a:r>
              <a:rPr lang="en-US" dirty="0">
                <a:solidFill>
                  <a:schemeClr val="bg1"/>
                </a:solidFill>
                <a:latin typeface="Calibri" panose="020F0502020204030204" pitchFamily="34" charset="0"/>
              </a:rPr>
              <a:t>“Our sustaining of prophets is a personal commitment that we will do our utmost to uphold their prophetic priorities. Our sustaining is an oath-like indication that we recognize their calling as a prophet to be legitimate and binding upon us.” (6)</a:t>
            </a:r>
            <a:endParaRPr lang="en-US" dirty="0">
              <a:solidFill>
                <a:schemeClr val="bg1"/>
              </a:solidFill>
            </a:endParaRPr>
          </a:p>
        </p:txBody>
      </p:sp>
      <p:pic>
        <p:nvPicPr>
          <p:cNvPr id="2050" name="Picture 2" descr="https://upload.wikimedia.org/wikipedia/commons/f/f8/JFS_First_Presidency_1905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6735" y="919859"/>
            <a:ext cx="1453381" cy="19551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ormonnewsroom.org/download/EyringHB_1Apr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0274" y="4906012"/>
            <a:ext cx="1260571" cy="157571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85112" y="1004470"/>
            <a:ext cx="5635441" cy="646331"/>
          </a:xfrm>
          <a:prstGeom prst="rect">
            <a:avLst/>
          </a:prstGeom>
        </p:spPr>
        <p:txBody>
          <a:bodyPr wrap="square">
            <a:spAutoFit/>
          </a:bodyPr>
          <a:lstStyle/>
          <a:p>
            <a:r>
              <a:rPr lang="en-US" b="0" i="0" dirty="0">
                <a:solidFill>
                  <a:schemeClr val="bg1"/>
                </a:solidFill>
                <a:effectLst/>
                <a:latin typeface="Calibri" panose="020F0502020204030204" pitchFamily="34" charset="0"/>
              </a:rPr>
              <a:t>How long would the prophets be able to counsel the saints if they sustained them?</a:t>
            </a:r>
            <a:endParaRPr lang="en-US" dirty="0">
              <a:solidFill>
                <a:schemeClr val="bg1"/>
              </a:solidFill>
            </a:endParaRPr>
          </a:p>
        </p:txBody>
      </p:sp>
    </p:spTree>
    <p:extLst>
      <p:ext uri="{BB962C8B-B14F-4D97-AF65-F5344CB8AC3E}">
        <p14:creationId xmlns:p14="http://schemas.microsoft.com/office/powerpoint/2010/main" val="354169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0" name="TextBox 69"/>
          <p:cNvSpPr txBox="1"/>
          <p:nvPr/>
        </p:nvSpPr>
        <p:spPr>
          <a:xfrm>
            <a:off x="101851" y="-1428"/>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Sustaining</a:t>
            </a:r>
          </a:p>
        </p:txBody>
      </p:sp>
      <p:grpSp>
        <p:nvGrpSpPr>
          <p:cNvPr id="74" name="Group 73"/>
          <p:cNvGrpSpPr/>
          <p:nvPr/>
        </p:nvGrpSpPr>
        <p:grpSpPr>
          <a:xfrm>
            <a:off x="540988" y="1254532"/>
            <a:ext cx="4796082" cy="3097797"/>
            <a:chOff x="6338455" y="1890716"/>
            <a:chExt cx="4796082" cy="3097797"/>
          </a:xfrm>
        </p:grpSpPr>
        <p:sp>
          <p:nvSpPr>
            <p:cNvPr id="3" name="Rectangle 2"/>
            <p:cNvSpPr/>
            <p:nvPr/>
          </p:nvSpPr>
          <p:spPr>
            <a:xfrm>
              <a:off x="6556396" y="4065183"/>
              <a:ext cx="4578141" cy="923330"/>
            </a:xfrm>
            <a:prstGeom prst="rect">
              <a:avLst/>
            </a:prstGeom>
          </p:spPr>
          <p:txBody>
            <a:bodyPr wrap="square">
              <a:spAutoFit/>
            </a:bodyPr>
            <a:lstStyle/>
            <a:p>
              <a:r>
                <a:rPr lang="en-US" dirty="0">
                  <a:solidFill>
                    <a:schemeClr val="bg1"/>
                  </a:solidFill>
                </a:rPr>
                <a:t>Beloved Departed: </a:t>
              </a:r>
            </a:p>
            <a:p>
              <a:r>
                <a:rPr lang="en-US" dirty="0">
                  <a:solidFill>
                    <a:schemeClr val="bg1"/>
                  </a:solidFill>
                </a:rPr>
                <a:t>Elder L. Tom Perry, President Boyd K. Packer and Elder Richard G. Scott. </a:t>
              </a:r>
            </a:p>
          </p:txBody>
        </p:sp>
        <p:pic>
          <p:nvPicPr>
            <p:cNvPr id="1028" name="Picture 4" descr="http://www.mormonnewsroom.org/media/960x540/L-Tom-Perry-Newsbio-official-portrait.jpg"/>
            <p:cNvPicPr>
              <a:picLocks noChangeAspect="1" noChangeArrowheads="1"/>
            </p:cNvPicPr>
            <p:nvPr/>
          </p:nvPicPr>
          <p:blipFill rotWithShape="1">
            <a:blip r:embed="rId3">
              <a:extLst>
                <a:ext uri="{28A0092B-C50C-407E-A947-70E740481C1C}">
                  <a14:useLocalDpi xmlns:a14="http://schemas.microsoft.com/office/drawing/2010/main" val="0"/>
                </a:ext>
              </a:extLst>
            </a:blip>
            <a:srcRect l="30230" r="40452" b="20491"/>
            <a:stretch/>
          </p:blipFill>
          <p:spPr bwMode="auto">
            <a:xfrm>
              <a:off x="6338455" y="1890716"/>
              <a:ext cx="1319645" cy="20130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ormonnewsroom.org/download/Boyd-K-Packer-Newsbio-official-portrai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25" t="3738" r="15999" b="17898"/>
            <a:stretch/>
          </p:blipFill>
          <p:spPr bwMode="auto">
            <a:xfrm>
              <a:off x="7926194" y="1890716"/>
              <a:ext cx="1404842" cy="19963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ormonnewsroom.org/download/Scot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39" t="5341" r="19830" b="23216"/>
            <a:stretch/>
          </p:blipFill>
          <p:spPr bwMode="auto">
            <a:xfrm>
              <a:off x="9555964" y="1890717"/>
              <a:ext cx="1270406" cy="1996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6095999" y="2671861"/>
            <a:ext cx="5173015" cy="3569038"/>
            <a:chOff x="282438" y="1622569"/>
            <a:chExt cx="5173015" cy="3569038"/>
          </a:xfrm>
        </p:grpSpPr>
        <p:sp>
          <p:nvSpPr>
            <p:cNvPr id="2" name="TextBox 1"/>
            <p:cNvSpPr txBox="1"/>
            <p:nvPr/>
          </p:nvSpPr>
          <p:spPr>
            <a:xfrm>
              <a:off x="282438" y="3714279"/>
              <a:ext cx="5173015" cy="1477328"/>
            </a:xfrm>
            <a:prstGeom prst="rect">
              <a:avLst/>
            </a:prstGeom>
            <a:noFill/>
          </p:spPr>
          <p:txBody>
            <a:bodyPr wrap="square" rtlCol="0">
              <a:spAutoFit/>
            </a:bodyPr>
            <a:lstStyle/>
            <a:p>
              <a:r>
                <a:rPr lang="en-US" dirty="0">
                  <a:solidFill>
                    <a:schemeClr val="bg1"/>
                  </a:solidFill>
                </a:rPr>
                <a:t>Sustained October 3, 2015</a:t>
              </a:r>
            </a:p>
            <a:p>
              <a:r>
                <a:rPr lang="en-US" dirty="0">
                  <a:solidFill>
                    <a:schemeClr val="bg1"/>
                  </a:solidFill>
                </a:rPr>
                <a:t>Elder Ronald A. </a:t>
              </a:r>
              <a:r>
                <a:rPr lang="en-US" dirty="0" err="1">
                  <a:solidFill>
                    <a:schemeClr val="bg1"/>
                  </a:solidFill>
                </a:rPr>
                <a:t>Rasband</a:t>
              </a:r>
              <a:r>
                <a:rPr lang="en-US" dirty="0">
                  <a:solidFill>
                    <a:schemeClr val="bg1"/>
                  </a:solidFill>
                </a:rPr>
                <a:t>, Elder Gary E. Stevenson and Elder Dale G. </a:t>
              </a:r>
              <a:r>
                <a:rPr lang="en-US" dirty="0" err="1">
                  <a:solidFill>
                    <a:schemeClr val="bg1"/>
                  </a:solidFill>
                </a:rPr>
                <a:t>Renlund</a:t>
              </a:r>
              <a:r>
                <a:rPr lang="en-US" dirty="0">
                  <a:solidFill>
                    <a:schemeClr val="bg1"/>
                  </a:solidFill>
                </a:rPr>
                <a:t> were named to the Quorum of the Twelve Apostles of The Church of Jesus Christ of Latter-day </a:t>
              </a:r>
            </a:p>
          </p:txBody>
        </p:sp>
        <p:pic>
          <p:nvPicPr>
            <p:cNvPr id="1034" name="Picture 10" descr="http://news.byu.edu/releases/archive13/Aug/augcom/Rasban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438" y="1622993"/>
              <a:ext cx="1522117" cy="19026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huntsman.usu.edu/plugins/work/blogger/33/images/Bishop%20Gary%20E.%20Stevens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8060" y="1622993"/>
              <a:ext cx="1496206" cy="19030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universe.byu.edu/wp-content/uploads/2015/04/dale-g-renlund-large-640x798_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7492" y="1622569"/>
              <a:ext cx="1526272" cy="19030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552595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4810</Words>
  <Application>Microsoft Office PowerPoint</Application>
  <PresentationFormat>Widescreen</PresentationFormat>
  <Paragraphs>305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 Light</vt:lpstr>
      <vt:lpstr>Calibri</vt:lpstr>
      <vt:lpstr>Arial</vt:lpstr>
      <vt:lpstr>Baskerville Old Face</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47</cp:revision>
  <dcterms:created xsi:type="dcterms:W3CDTF">2015-10-03T14:11:32Z</dcterms:created>
  <dcterms:modified xsi:type="dcterms:W3CDTF">2025-08-26T14:48:39Z</dcterms:modified>
</cp:coreProperties>
</file>