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4" r:id="rId3"/>
    <p:sldId id="258" r:id="rId4"/>
    <p:sldId id="259" r:id="rId5"/>
    <p:sldId id="260" r:id="rId6"/>
    <p:sldId id="261" r:id="rId7"/>
    <p:sldId id="257" r:id="rId8"/>
    <p:sldId id="264" r:id="rId9"/>
    <p:sldId id="265" r:id="rId10"/>
    <p:sldId id="266" r:id="rId11"/>
    <p:sldId id="263" r:id="rId12"/>
    <p:sldId id="269" r:id="rId13"/>
    <p:sldId id="270" r:id="rId14"/>
    <p:sldId id="267" r:id="rId15"/>
    <p:sldId id="268" r:id="rId16"/>
    <p:sldId id="273" r:id="rId17"/>
  </p:sldIdLst>
  <p:sldSz cx="12192000" cy="6858000"/>
  <p:notesSz cx="6858000" cy="9144000"/>
  <p:embeddedFontLst>
    <p:embeddedFont>
      <p:font typeface="Abadi" panose="020B0604020202020204" charset="0"/>
      <p:regular r:id="rId18"/>
    </p:embeddedFont>
    <p:embeddedFont>
      <p:font typeface="AR CENA"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B9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AB08E3-828F-40C5-92C9-B8DD6BE0B4B7}"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23201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B08E3-828F-40C5-92C9-B8DD6BE0B4B7}"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290475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B08E3-828F-40C5-92C9-B8DD6BE0B4B7}"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186945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B08E3-828F-40C5-92C9-B8DD6BE0B4B7}"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230650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AB08E3-828F-40C5-92C9-B8DD6BE0B4B7}"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204566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AB08E3-828F-40C5-92C9-B8DD6BE0B4B7}"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386223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AB08E3-828F-40C5-92C9-B8DD6BE0B4B7}" type="datetimeFigureOut">
              <a:rPr lang="en-US" smtClean="0"/>
              <a:t>8/27/2025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73129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AB08E3-828F-40C5-92C9-B8DD6BE0B4B7}" type="datetimeFigureOut">
              <a:rPr lang="en-US" smtClean="0"/>
              <a:t>8/27/2025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57943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B08E3-828F-40C5-92C9-B8DD6BE0B4B7}" type="datetimeFigureOut">
              <a:rPr lang="en-US" smtClean="0"/>
              <a:t>8/27/2025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379193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AB08E3-828F-40C5-92C9-B8DD6BE0B4B7}"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373210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AB08E3-828F-40C5-92C9-B8DD6BE0B4B7}"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25565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B08E3-828F-40C5-92C9-B8DD6BE0B4B7}" type="datetimeFigureOut">
              <a:rPr lang="en-US" smtClean="0"/>
              <a:t>8/27/2025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91921-2499-437B-81A8-34243A7B169A}" type="slidenum">
              <a:rPr lang="en-US" smtClean="0"/>
              <a:t>‹#›</a:t>
            </a:fld>
            <a:endParaRPr lang="en-US"/>
          </a:p>
        </p:txBody>
      </p:sp>
    </p:spTree>
    <p:extLst>
      <p:ext uri="{BB962C8B-B14F-4D97-AF65-F5344CB8AC3E}">
        <p14:creationId xmlns:p14="http://schemas.microsoft.com/office/powerpoint/2010/main" val="208812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9588" y="849517"/>
            <a:ext cx="11995842" cy="1323439"/>
          </a:xfrm>
          <a:prstGeom prst="rect">
            <a:avLst/>
          </a:prstGeom>
          <a:noFill/>
        </p:spPr>
        <p:txBody>
          <a:bodyPr wrap="square" rtlCol="0">
            <a:spAutoFit/>
          </a:bodyPr>
          <a:lstStyle/>
          <a:p>
            <a:pPr algn="ctr"/>
            <a:r>
              <a:rPr lang="en-US" sz="4000" dirty="0">
                <a:solidFill>
                  <a:schemeClr val="bg1"/>
                </a:solidFill>
                <a:latin typeface="AR CENA" panose="02000000000000000000" pitchFamily="2" charset="0"/>
              </a:rPr>
              <a:t>A Formal Covenant With the Lord</a:t>
            </a:r>
          </a:p>
          <a:p>
            <a:pPr algn="ctr"/>
            <a:r>
              <a:rPr lang="en-US" sz="4000" dirty="0">
                <a:solidFill>
                  <a:schemeClr val="bg1"/>
                </a:solidFill>
                <a:latin typeface="AR CENA" panose="02000000000000000000" pitchFamily="2" charset="0"/>
              </a:rPr>
              <a:t>Exodus 21-24</a:t>
            </a:r>
          </a:p>
        </p:txBody>
      </p:sp>
      <p:grpSp>
        <p:nvGrpSpPr>
          <p:cNvPr id="7" name="Group 326"/>
          <p:cNvGrpSpPr/>
          <p:nvPr/>
        </p:nvGrpSpPr>
        <p:grpSpPr>
          <a:xfrm>
            <a:off x="7952715" y="3268694"/>
            <a:ext cx="1480996" cy="3023464"/>
            <a:chOff x="3937483" y="513080"/>
            <a:chExt cx="681026" cy="1754293"/>
          </a:xfrm>
        </p:grpSpPr>
        <p:sp>
          <p:nvSpPr>
            <p:cNvPr id="8"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5"/>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48"/>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lay 49"/>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lay 14"/>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342580" y="1037026"/>
              <a:ext cx="275929" cy="637681"/>
              <a:chOff x="4755948" y="2903312"/>
              <a:chExt cx="1111452" cy="2049688"/>
            </a:xfrm>
          </p:grpSpPr>
          <p:sp>
            <p:nvSpPr>
              <p:cNvPr id="27"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43"/>
            <p:cNvSpPr/>
            <p:nvPr/>
          </p:nvSpPr>
          <p:spPr>
            <a:xfrm rot="5225831">
              <a:off x="4239228" y="871277"/>
              <a:ext cx="59085" cy="9755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935748" y="2653141"/>
            <a:ext cx="3731787" cy="3600829"/>
            <a:chOff x="878184" y="1222218"/>
            <a:chExt cx="3731787" cy="3600829"/>
          </a:xfrm>
        </p:grpSpPr>
        <p:grpSp>
          <p:nvGrpSpPr>
            <p:cNvPr id="31" name="Group 30"/>
            <p:cNvGrpSpPr/>
            <p:nvPr/>
          </p:nvGrpSpPr>
          <p:grpSpPr>
            <a:xfrm>
              <a:off x="878184" y="1222218"/>
              <a:ext cx="3731787" cy="3600829"/>
              <a:chOff x="878184" y="1222218"/>
              <a:chExt cx="3731787" cy="3600829"/>
            </a:xfrm>
          </p:grpSpPr>
          <p:sp>
            <p:nvSpPr>
              <p:cNvPr id="33" name="Vertical Scroll 32"/>
              <p:cNvSpPr/>
              <p:nvPr/>
            </p:nvSpPr>
            <p:spPr>
              <a:xfrm>
                <a:off x="878184" y="1222218"/>
                <a:ext cx="3731787" cy="3600829"/>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476209" y="1893286"/>
                <a:ext cx="2763224" cy="2308324"/>
              </a:xfrm>
              <a:prstGeom prst="rect">
                <a:avLst/>
              </a:prstGeom>
              <a:noFill/>
            </p:spPr>
            <p:txBody>
              <a:bodyPr wrap="square" rtlCol="0">
                <a:spAutoFit/>
              </a:bodyPr>
              <a:lstStyle/>
              <a:p>
                <a:r>
                  <a:rPr lang="en-US" i="1" dirty="0">
                    <a:latin typeface="Calibri" panose="020F0502020204030204" pitchFamily="34" charset="0"/>
                  </a:rPr>
                  <a:t>And Moses came and told the people all the words of the </a:t>
                </a:r>
                <a:r>
                  <a:rPr lang="en-US" i="1" cap="small" dirty="0">
                    <a:latin typeface="Calibri" panose="020F0502020204030204" pitchFamily="34" charset="0"/>
                  </a:rPr>
                  <a:t>Lord</a:t>
                </a:r>
                <a:r>
                  <a:rPr lang="en-US" i="1" dirty="0">
                    <a:latin typeface="Calibri" panose="020F0502020204030204" pitchFamily="34" charset="0"/>
                  </a:rPr>
                  <a:t>, and all the judgments: and all the people answered with one voice, and said, All the words which the </a:t>
                </a:r>
                <a:r>
                  <a:rPr lang="en-US" i="1" cap="small" dirty="0">
                    <a:latin typeface="Calibri" panose="020F0502020204030204" pitchFamily="34" charset="0"/>
                  </a:rPr>
                  <a:t>Lord</a:t>
                </a:r>
                <a:r>
                  <a:rPr lang="en-US" i="1" dirty="0">
                    <a:latin typeface="Calibri" panose="020F0502020204030204" pitchFamily="34" charset="0"/>
                  </a:rPr>
                  <a:t> hath said will we do.</a:t>
                </a:r>
              </a:p>
            </p:txBody>
          </p:sp>
        </p:grpSp>
        <p:sp>
          <p:nvSpPr>
            <p:cNvPr id="32" name="Rectangle 31"/>
            <p:cNvSpPr/>
            <p:nvPr/>
          </p:nvSpPr>
          <p:spPr>
            <a:xfrm>
              <a:off x="2205943" y="1257176"/>
              <a:ext cx="1303755" cy="369332"/>
            </a:xfrm>
            <a:prstGeom prst="rect">
              <a:avLst/>
            </a:prstGeom>
          </p:spPr>
          <p:txBody>
            <a:bodyPr wrap="none">
              <a:spAutoFit/>
            </a:bodyPr>
            <a:lstStyle/>
            <a:p>
              <a:r>
                <a:rPr lang="en-US" i="1" dirty="0">
                  <a:solidFill>
                    <a:schemeClr val="bg1"/>
                  </a:solidFill>
                </a:rPr>
                <a:t>Exodus 24:3</a:t>
              </a:r>
              <a:endParaRPr lang="en-US" dirty="0">
                <a:solidFill>
                  <a:schemeClr val="bg1"/>
                </a:solidFill>
              </a:endParaRPr>
            </a:p>
          </p:txBody>
        </p:sp>
      </p:grpSp>
      <p:sp>
        <p:nvSpPr>
          <p:cNvPr id="35" name="Footer Placeholder 14">
            <a:extLst>
              <a:ext uri="{FF2B5EF4-FFF2-40B4-BE49-F238E27FC236}">
                <a16:creationId xmlns:a16="http://schemas.microsoft.com/office/drawing/2014/main" id="{37CD6B57-72E3-4184-8D52-08E656BF009D}"/>
              </a:ext>
            </a:extLst>
          </p:cNvPr>
          <p:cNvSpPr>
            <a:spLocks noGrp="1"/>
          </p:cNvSpPr>
          <p:nvPr/>
        </p:nvSpPr>
        <p:spPr>
          <a:xfrm>
            <a:off x="99588" y="650019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15141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8079" y="0"/>
            <a:ext cx="11995842" cy="830997"/>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Sprinkling of the Blood</a:t>
            </a:r>
          </a:p>
        </p:txBody>
      </p:sp>
      <p:grpSp>
        <p:nvGrpSpPr>
          <p:cNvPr id="22" name="Group 326"/>
          <p:cNvGrpSpPr/>
          <p:nvPr/>
        </p:nvGrpSpPr>
        <p:grpSpPr>
          <a:xfrm>
            <a:off x="5985898" y="2320325"/>
            <a:ext cx="1905494" cy="3337597"/>
            <a:chOff x="3840999" y="513080"/>
            <a:chExt cx="777510" cy="1754293"/>
          </a:xfrm>
          <a:solidFill>
            <a:schemeClr val="tx1"/>
          </a:solidFill>
        </p:grpSpPr>
        <p:sp>
          <p:nvSpPr>
            <p:cNvPr id="23" name="Oval 28"/>
            <p:cNvSpPr/>
            <p:nvPr/>
          </p:nvSpPr>
          <p:spPr>
            <a:xfrm>
              <a:off x="4050987" y="2077720"/>
              <a:ext cx="189174"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9"/>
            <p:cNvSpPr/>
            <p:nvPr/>
          </p:nvSpPr>
          <p:spPr>
            <a:xfrm>
              <a:off x="4240161" y="2077720"/>
              <a:ext cx="189174"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0"/>
            <p:cNvSpPr/>
            <p:nvPr/>
          </p:nvSpPr>
          <p:spPr>
            <a:xfrm>
              <a:off x="3840999" y="1142364"/>
              <a:ext cx="94587"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31"/>
            <p:cNvSpPr/>
            <p:nvPr/>
          </p:nvSpPr>
          <p:spPr>
            <a:xfrm rot="5400000">
              <a:off x="3956186" y="999206"/>
              <a:ext cx="316792" cy="441684"/>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32"/>
            <p:cNvSpPr/>
            <p:nvPr/>
          </p:nvSpPr>
          <p:spPr>
            <a:xfrm rot="4808088">
              <a:off x="4009087" y="1013312"/>
              <a:ext cx="243686" cy="349667"/>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33"/>
            <p:cNvSpPr/>
            <p:nvPr/>
          </p:nvSpPr>
          <p:spPr>
            <a:xfrm>
              <a:off x="4013152" y="1105747"/>
              <a:ext cx="491852" cy="1066800"/>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4"/>
            <p:cNvSpPr/>
            <p:nvPr/>
          </p:nvSpPr>
          <p:spPr>
            <a:xfrm>
              <a:off x="4032069" y="1034627"/>
              <a:ext cx="454017" cy="734907"/>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5"/>
            <p:cNvSpPr/>
            <p:nvPr/>
          </p:nvSpPr>
          <p:spPr>
            <a:xfrm rot="402310">
              <a:off x="4032246" y="1047100"/>
              <a:ext cx="189174" cy="1026762"/>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6"/>
            <p:cNvSpPr/>
            <p:nvPr/>
          </p:nvSpPr>
          <p:spPr>
            <a:xfrm>
              <a:off x="4069905" y="536787"/>
              <a:ext cx="151339" cy="474133"/>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7"/>
            <p:cNvSpPr/>
            <p:nvPr/>
          </p:nvSpPr>
          <p:spPr>
            <a:xfrm rot="21175570">
              <a:off x="4320263" y="548065"/>
              <a:ext cx="170257" cy="488412"/>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8"/>
            <p:cNvSpPr/>
            <p:nvPr/>
          </p:nvSpPr>
          <p:spPr>
            <a:xfrm>
              <a:off x="4126657" y="513080"/>
              <a:ext cx="302678" cy="56896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9"/>
            <p:cNvSpPr/>
            <p:nvPr/>
          </p:nvSpPr>
          <p:spPr>
            <a:xfrm rot="21185207">
              <a:off x="4296914" y="1105747"/>
              <a:ext cx="189174" cy="1026762"/>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3"/>
            <p:cNvGrpSpPr/>
            <p:nvPr/>
          </p:nvGrpSpPr>
          <p:grpSpPr>
            <a:xfrm>
              <a:off x="4342580" y="1037026"/>
              <a:ext cx="275929" cy="637681"/>
              <a:chOff x="4755948" y="2903312"/>
              <a:chExt cx="1111452" cy="2049688"/>
            </a:xfrm>
            <a:grpFill/>
          </p:grpSpPr>
          <p:sp>
            <p:nvSpPr>
              <p:cNvPr id="42" name="Oval 44"/>
              <p:cNvSpPr/>
              <p:nvPr/>
            </p:nvSpPr>
            <p:spPr>
              <a:xfrm>
                <a:off x="5486400" y="4267200"/>
                <a:ext cx="381000" cy="685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5"/>
              <p:cNvSpPr/>
              <p:nvPr/>
            </p:nvSpPr>
            <p:spPr>
              <a:xfrm rot="19830111">
                <a:off x="4816550" y="2903312"/>
                <a:ext cx="822282" cy="1828800"/>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6"/>
              <p:cNvSpPr/>
              <p:nvPr/>
            </p:nvSpPr>
            <p:spPr>
              <a:xfrm rot="19749421">
                <a:off x="4755948" y="3014181"/>
                <a:ext cx="877678" cy="1504779"/>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Cloud 42"/>
            <p:cNvSpPr/>
            <p:nvPr/>
          </p:nvSpPr>
          <p:spPr>
            <a:xfrm rot="21175570">
              <a:off x="4126218" y="818008"/>
              <a:ext cx="284639" cy="398120"/>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3"/>
            <p:cNvSpPr/>
            <p:nvPr/>
          </p:nvSpPr>
          <p:spPr>
            <a:xfrm rot="5225831">
              <a:off x="4212676" y="879010"/>
              <a:ext cx="93451" cy="11769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p:cNvSpPr/>
          <p:nvPr/>
        </p:nvSpPr>
        <p:spPr>
          <a:xfrm>
            <a:off x="21520" y="6400154"/>
            <a:ext cx="6096000" cy="369332"/>
          </a:xfrm>
          <a:prstGeom prst="rect">
            <a:avLst/>
          </a:prstGeom>
        </p:spPr>
        <p:txBody>
          <a:bodyPr>
            <a:spAutoFit/>
          </a:bodyPr>
          <a:lstStyle/>
          <a:p>
            <a:r>
              <a:rPr lang="en-US" dirty="0">
                <a:solidFill>
                  <a:schemeClr val="bg1"/>
                </a:solidFill>
                <a:latin typeface="Calibri" panose="020F0502020204030204" pitchFamily="34" charset="0"/>
              </a:rPr>
              <a:t>Exodus 24:6-8</a:t>
            </a:r>
            <a:endParaRPr lang="en-US" dirty="0">
              <a:solidFill>
                <a:schemeClr val="bg1"/>
              </a:solidFill>
            </a:endParaRPr>
          </a:p>
        </p:txBody>
      </p:sp>
      <p:grpSp>
        <p:nvGrpSpPr>
          <p:cNvPr id="3" name="Group 2"/>
          <p:cNvGrpSpPr/>
          <p:nvPr/>
        </p:nvGrpSpPr>
        <p:grpSpPr>
          <a:xfrm>
            <a:off x="8208223" y="1056057"/>
            <a:ext cx="3158635" cy="3237935"/>
            <a:chOff x="6349426" y="3558918"/>
            <a:chExt cx="2950877" cy="3024961"/>
          </a:xfrm>
        </p:grpSpPr>
        <p:grpSp>
          <p:nvGrpSpPr>
            <p:cNvPr id="77" name="Group 76"/>
            <p:cNvGrpSpPr/>
            <p:nvPr/>
          </p:nvGrpSpPr>
          <p:grpSpPr>
            <a:xfrm rot="18161921">
              <a:off x="6601566" y="3716171"/>
              <a:ext cx="2151860" cy="1837354"/>
              <a:chOff x="6592120" y="2543038"/>
              <a:chExt cx="1180280" cy="1190762"/>
            </a:xfrm>
            <a:solidFill>
              <a:schemeClr val="tx1"/>
            </a:solidFill>
          </p:grpSpPr>
          <p:sp>
            <p:nvSpPr>
              <p:cNvPr id="78" name="Moon 77"/>
              <p:cNvSpPr/>
              <p:nvPr/>
            </p:nvSpPr>
            <p:spPr>
              <a:xfrm rot="20340023">
                <a:off x="6984109" y="2543038"/>
                <a:ext cx="446067" cy="1163735"/>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a:off x="6934200" y="2895600"/>
                <a:ext cx="838200" cy="838200"/>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7000273">
                <a:off x="6706420" y="2834528"/>
                <a:ext cx="609600" cy="838200"/>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390811">
                <a:off x="7065717" y="2726224"/>
                <a:ext cx="457200" cy="762000"/>
              </a:xfrm>
              <a:prstGeom prst="mo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7029260">
                <a:off x="6957046" y="2967738"/>
                <a:ext cx="263093" cy="725924"/>
              </a:xfrm>
              <a:prstGeom prst="mo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a:off x="7162800" y="3124200"/>
                <a:ext cx="304800" cy="533400"/>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9507607">
                <a:off x="6924523" y="3002610"/>
                <a:ext cx="304800" cy="533400"/>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349426" y="4749227"/>
              <a:ext cx="2950877" cy="1834652"/>
              <a:chOff x="3233872" y="3956180"/>
              <a:chExt cx="2950877" cy="1834652"/>
            </a:xfrm>
            <a:solidFill>
              <a:schemeClr val="tx1"/>
            </a:solidFill>
          </p:grpSpPr>
          <p:sp>
            <p:nvSpPr>
              <p:cNvPr id="47" name="Rounded Rectangle 46"/>
              <p:cNvSpPr/>
              <p:nvPr/>
            </p:nvSpPr>
            <p:spPr>
              <a:xfrm>
                <a:off x="3408835" y="4336229"/>
                <a:ext cx="2511997" cy="1387792"/>
              </a:xfrm>
              <a:prstGeom prst="round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233872" y="3956180"/>
                <a:ext cx="2933663"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733029" y="1201159"/>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God had commanded His children to participate in the ordinance of animal sacrifice, which taught them about the Atonement of Jesus Christ.</a:t>
            </a:r>
            <a:endParaRPr lang="en-US" dirty="0">
              <a:solidFill>
                <a:schemeClr val="bg1"/>
              </a:solidFill>
            </a:endParaRPr>
          </a:p>
        </p:txBody>
      </p:sp>
      <p:grpSp>
        <p:nvGrpSpPr>
          <p:cNvPr id="85" name="Group 84"/>
          <p:cNvGrpSpPr/>
          <p:nvPr/>
        </p:nvGrpSpPr>
        <p:grpSpPr>
          <a:xfrm>
            <a:off x="3078178" y="2754419"/>
            <a:ext cx="1568317" cy="2358701"/>
            <a:chOff x="5715000" y="1295400"/>
            <a:chExt cx="2718817" cy="3699315"/>
          </a:xfrm>
          <a:solidFill>
            <a:schemeClr val="tx1"/>
          </a:solidFill>
        </p:grpSpPr>
        <p:grpSp>
          <p:nvGrpSpPr>
            <p:cNvPr id="86" name="Group 15"/>
            <p:cNvGrpSpPr/>
            <p:nvPr/>
          </p:nvGrpSpPr>
          <p:grpSpPr>
            <a:xfrm>
              <a:off x="5715000" y="1295400"/>
              <a:ext cx="1271017" cy="3165915"/>
              <a:chOff x="5891782" y="1905000"/>
              <a:chExt cx="1271017" cy="3165915"/>
            </a:xfrm>
            <a:grpFill/>
          </p:grpSpPr>
          <p:sp>
            <p:nvSpPr>
              <p:cNvPr id="93" name="Oval 9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23"/>
            <p:cNvGrpSpPr/>
            <p:nvPr/>
          </p:nvGrpSpPr>
          <p:grpSpPr>
            <a:xfrm>
              <a:off x="7162800" y="1828800"/>
              <a:ext cx="1271017" cy="3165915"/>
              <a:chOff x="7162800" y="1828800"/>
              <a:chExt cx="1271017" cy="3165915"/>
            </a:xfrm>
            <a:grpFill/>
          </p:grpSpPr>
          <p:sp>
            <p:nvSpPr>
              <p:cNvPr id="88" name="Oval 87"/>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p:cNvGrpSpPr/>
          <p:nvPr/>
        </p:nvGrpSpPr>
        <p:grpSpPr>
          <a:xfrm>
            <a:off x="1809190" y="3516716"/>
            <a:ext cx="1568317" cy="2358701"/>
            <a:chOff x="5715000" y="1295400"/>
            <a:chExt cx="2718817" cy="3699315"/>
          </a:xfrm>
          <a:solidFill>
            <a:schemeClr val="tx1"/>
          </a:solidFill>
        </p:grpSpPr>
        <p:grpSp>
          <p:nvGrpSpPr>
            <p:cNvPr id="99" name="Group 15"/>
            <p:cNvGrpSpPr/>
            <p:nvPr/>
          </p:nvGrpSpPr>
          <p:grpSpPr>
            <a:xfrm>
              <a:off x="5715000" y="1295400"/>
              <a:ext cx="1271017" cy="3165915"/>
              <a:chOff x="5891782" y="1905000"/>
              <a:chExt cx="1271017" cy="3165915"/>
            </a:xfrm>
            <a:grpFill/>
          </p:grpSpPr>
          <p:sp>
            <p:nvSpPr>
              <p:cNvPr id="106" name="Oval 10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23"/>
            <p:cNvGrpSpPr/>
            <p:nvPr/>
          </p:nvGrpSpPr>
          <p:grpSpPr>
            <a:xfrm>
              <a:off x="7162800" y="1828800"/>
              <a:ext cx="1271017" cy="3165915"/>
              <a:chOff x="7162800" y="1828800"/>
              <a:chExt cx="1271017" cy="3165915"/>
            </a:xfrm>
            <a:grpFill/>
          </p:grpSpPr>
          <p:sp>
            <p:nvSpPr>
              <p:cNvPr id="101" name="Oval 100"/>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10"/>
          <p:cNvGrpSpPr/>
          <p:nvPr/>
        </p:nvGrpSpPr>
        <p:grpSpPr>
          <a:xfrm>
            <a:off x="3412965" y="4237299"/>
            <a:ext cx="1568317" cy="2358701"/>
            <a:chOff x="5715000" y="1295400"/>
            <a:chExt cx="2718817" cy="3699315"/>
          </a:xfrm>
          <a:solidFill>
            <a:schemeClr val="tx1"/>
          </a:solidFill>
        </p:grpSpPr>
        <p:grpSp>
          <p:nvGrpSpPr>
            <p:cNvPr id="112" name="Group 15"/>
            <p:cNvGrpSpPr/>
            <p:nvPr/>
          </p:nvGrpSpPr>
          <p:grpSpPr>
            <a:xfrm>
              <a:off x="5715000" y="1295400"/>
              <a:ext cx="1271017" cy="3165915"/>
              <a:chOff x="5891782" y="1905000"/>
              <a:chExt cx="1271017" cy="3165915"/>
            </a:xfrm>
            <a:grpFill/>
          </p:grpSpPr>
          <p:sp>
            <p:nvSpPr>
              <p:cNvPr id="119" name="Oval 11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23"/>
            <p:cNvGrpSpPr/>
            <p:nvPr/>
          </p:nvGrpSpPr>
          <p:grpSpPr>
            <a:xfrm>
              <a:off x="7162800" y="1828800"/>
              <a:ext cx="1271017" cy="3165915"/>
              <a:chOff x="7162800" y="1828800"/>
              <a:chExt cx="1271017" cy="3165915"/>
            </a:xfrm>
            <a:grpFill/>
          </p:grpSpPr>
          <p:sp>
            <p:nvSpPr>
              <p:cNvPr id="114" name="Oval 113"/>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123"/>
          <p:cNvGrpSpPr/>
          <p:nvPr/>
        </p:nvGrpSpPr>
        <p:grpSpPr>
          <a:xfrm>
            <a:off x="470173" y="2535784"/>
            <a:ext cx="1568317" cy="2358701"/>
            <a:chOff x="5715000" y="1295400"/>
            <a:chExt cx="2718817" cy="3699315"/>
          </a:xfrm>
          <a:solidFill>
            <a:schemeClr val="tx1"/>
          </a:solidFill>
        </p:grpSpPr>
        <p:grpSp>
          <p:nvGrpSpPr>
            <p:cNvPr id="125" name="Group 15"/>
            <p:cNvGrpSpPr/>
            <p:nvPr/>
          </p:nvGrpSpPr>
          <p:grpSpPr>
            <a:xfrm>
              <a:off x="5715000" y="1295400"/>
              <a:ext cx="1271017" cy="3165915"/>
              <a:chOff x="5891782" y="1905000"/>
              <a:chExt cx="1271017" cy="3165915"/>
            </a:xfrm>
            <a:grpFill/>
          </p:grpSpPr>
          <p:sp>
            <p:nvSpPr>
              <p:cNvPr id="132" name="Oval 13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23"/>
            <p:cNvGrpSpPr/>
            <p:nvPr/>
          </p:nvGrpSpPr>
          <p:grpSpPr>
            <a:xfrm>
              <a:off x="7162800" y="1828800"/>
              <a:ext cx="1271017" cy="3165915"/>
              <a:chOff x="7162800" y="1828800"/>
              <a:chExt cx="1271017" cy="3165915"/>
            </a:xfrm>
            <a:grpFill/>
          </p:grpSpPr>
          <p:sp>
            <p:nvSpPr>
              <p:cNvPr id="127" name="Oval 126"/>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136"/>
          <p:cNvGrpSpPr/>
          <p:nvPr/>
        </p:nvGrpSpPr>
        <p:grpSpPr>
          <a:xfrm>
            <a:off x="643569" y="4092929"/>
            <a:ext cx="1568317" cy="2358701"/>
            <a:chOff x="5715000" y="1295400"/>
            <a:chExt cx="2718817" cy="3699315"/>
          </a:xfrm>
          <a:solidFill>
            <a:schemeClr val="tx1"/>
          </a:solidFill>
        </p:grpSpPr>
        <p:grpSp>
          <p:nvGrpSpPr>
            <p:cNvPr id="138" name="Group 15"/>
            <p:cNvGrpSpPr/>
            <p:nvPr/>
          </p:nvGrpSpPr>
          <p:grpSpPr>
            <a:xfrm>
              <a:off x="5715000" y="1295400"/>
              <a:ext cx="1271017" cy="3165915"/>
              <a:chOff x="5891782" y="1905000"/>
              <a:chExt cx="1271017" cy="3165915"/>
            </a:xfrm>
            <a:grpFill/>
          </p:grpSpPr>
          <p:sp>
            <p:nvSpPr>
              <p:cNvPr id="145" name="Oval 14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23"/>
            <p:cNvGrpSpPr/>
            <p:nvPr/>
          </p:nvGrpSpPr>
          <p:grpSpPr>
            <a:xfrm>
              <a:off x="7162800" y="1828800"/>
              <a:ext cx="1271017" cy="3165915"/>
              <a:chOff x="7162800" y="1828800"/>
              <a:chExt cx="1271017" cy="3165915"/>
            </a:xfrm>
            <a:grpFill/>
          </p:grpSpPr>
          <p:sp>
            <p:nvSpPr>
              <p:cNvPr id="140" name="Oval 139"/>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p:cNvGrpSpPr/>
          <p:nvPr/>
        </p:nvGrpSpPr>
        <p:grpSpPr>
          <a:xfrm>
            <a:off x="4644302" y="3445623"/>
            <a:ext cx="1319425" cy="1230227"/>
            <a:chOff x="4644302" y="3445623"/>
            <a:chExt cx="1319425" cy="1230227"/>
          </a:xfrm>
        </p:grpSpPr>
        <p:grpSp>
          <p:nvGrpSpPr>
            <p:cNvPr id="8" name="Group 7"/>
            <p:cNvGrpSpPr/>
            <p:nvPr/>
          </p:nvGrpSpPr>
          <p:grpSpPr>
            <a:xfrm>
              <a:off x="5315802" y="3445623"/>
              <a:ext cx="647925" cy="790362"/>
              <a:chOff x="4981282" y="2657376"/>
              <a:chExt cx="647925" cy="790362"/>
            </a:xfrm>
          </p:grpSpPr>
          <p:sp>
            <p:nvSpPr>
              <p:cNvPr id="7" name="Teardrop 6"/>
              <p:cNvSpPr/>
              <p:nvPr/>
            </p:nvSpPr>
            <p:spPr>
              <a:xfrm>
                <a:off x="4981282" y="2657376"/>
                <a:ext cx="246164" cy="327549"/>
              </a:xfrm>
              <a:prstGeom prst="teardrop">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ardrop 149"/>
              <p:cNvSpPr/>
              <p:nvPr/>
            </p:nvSpPr>
            <p:spPr>
              <a:xfrm>
                <a:off x="5214686" y="3141107"/>
                <a:ext cx="230443" cy="306631"/>
              </a:xfrm>
              <a:prstGeom prst="teardrop">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ardrop 150"/>
              <p:cNvSpPr/>
              <p:nvPr/>
            </p:nvSpPr>
            <p:spPr>
              <a:xfrm>
                <a:off x="5411116" y="2723265"/>
                <a:ext cx="218091" cy="290195"/>
              </a:xfrm>
              <a:prstGeom prst="teardrop">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4644302" y="3885488"/>
              <a:ext cx="647925" cy="790362"/>
              <a:chOff x="4981282" y="2657376"/>
              <a:chExt cx="647925" cy="790362"/>
            </a:xfrm>
          </p:grpSpPr>
          <p:sp>
            <p:nvSpPr>
              <p:cNvPr id="153" name="Teardrop 152"/>
              <p:cNvSpPr/>
              <p:nvPr/>
            </p:nvSpPr>
            <p:spPr>
              <a:xfrm>
                <a:off x="4981282" y="2657376"/>
                <a:ext cx="246164" cy="327549"/>
              </a:xfrm>
              <a:prstGeom prst="teardrop">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ardrop 153"/>
              <p:cNvSpPr/>
              <p:nvPr/>
            </p:nvSpPr>
            <p:spPr>
              <a:xfrm>
                <a:off x="5214686" y="3141107"/>
                <a:ext cx="230443" cy="306631"/>
              </a:xfrm>
              <a:prstGeom prst="teardrop">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ardrop 154"/>
              <p:cNvSpPr/>
              <p:nvPr/>
            </p:nvSpPr>
            <p:spPr>
              <a:xfrm>
                <a:off x="5411116" y="2723265"/>
                <a:ext cx="218091" cy="290195"/>
              </a:xfrm>
              <a:prstGeom prst="teardrop">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3617157" y="2313339"/>
            <a:ext cx="2888507"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blood of Jesus Christ, which He shed for us.</a:t>
            </a:r>
            <a:endParaRPr lang="en-US" dirty="0">
              <a:solidFill>
                <a:schemeClr val="bg1"/>
              </a:solidFill>
            </a:endParaRPr>
          </a:p>
        </p:txBody>
      </p:sp>
      <p:sp>
        <p:nvSpPr>
          <p:cNvPr id="10" name="Rectangle 9"/>
          <p:cNvSpPr/>
          <p:nvPr/>
        </p:nvSpPr>
        <p:spPr>
          <a:xfrm>
            <a:off x="8552201" y="2480692"/>
            <a:ext cx="2828333" cy="1477328"/>
          </a:xfrm>
          <a:prstGeom prst="rect">
            <a:avLst/>
          </a:prstGeom>
        </p:spPr>
        <p:txBody>
          <a:bodyPr wrap="square">
            <a:spAutoFit/>
          </a:bodyPr>
          <a:lstStyle/>
          <a:p>
            <a:r>
              <a:rPr lang="en-US" b="0" i="0" dirty="0">
                <a:solidFill>
                  <a:schemeClr val="bg1"/>
                </a:solidFill>
                <a:effectLst/>
                <a:latin typeface="Calibri" panose="020F0502020204030204" pitchFamily="34" charset="0"/>
              </a:rPr>
              <a:t>This act symbolized that the people could receive the blessings of the Atonement of Jesus Christ through the covenant they had made</a:t>
            </a:r>
            <a:endParaRPr lang="en-US" dirty="0">
              <a:solidFill>
                <a:schemeClr val="bg1"/>
              </a:solidFill>
            </a:endParaRPr>
          </a:p>
        </p:txBody>
      </p:sp>
      <p:grpSp>
        <p:nvGrpSpPr>
          <p:cNvPr id="156" name="Group 155"/>
          <p:cNvGrpSpPr/>
          <p:nvPr/>
        </p:nvGrpSpPr>
        <p:grpSpPr>
          <a:xfrm>
            <a:off x="7959520" y="4422993"/>
            <a:ext cx="3886177" cy="2946821"/>
            <a:chOff x="228600" y="381000"/>
            <a:chExt cx="3505068" cy="3216890"/>
          </a:xfrm>
        </p:grpSpPr>
        <p:grpSp>
          <p:nvGrpSpPr>
            <p:cNvPr id="157" name="Group 156"/>
            <p:cNvGrpSpPr/>
            <p:nvPr/>
          </p:nvGrpSpPr>
          <p:grpSpPr>
            <a:xfrm>
              <a:off x="228600" y="381000"/>
              <a:ext cx="3505068" cy="2501531"/>
              <a:chOff x="534986" y="381000"/>
              <a:chExt cx="2637111" cy="2501531"/>
            </a:xfrm>
          </p:grpSpPr>
          <p:sp>
            <p:nvSpPr>
              <p:cNvPr id="159" name="Rectangle 158"/>
              <p:cNvSpPr/>
              <p:nvPr/>
            </p:nvSpPr>
            <p:spPr>
              <a:xfrm>
                <a:off x="902971" y="967776"/>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p:cNvGrpSpPr/>
              <p:nvPr/>
            </p:nvGrpSpPr>
            <p:grpSpPr>
              <a:xfrm>
                <a:off x="534986" y="384805"/>
                <a:ext cx="457200" cy="2497726"/>
                <a:chOff x="533400" y="381000"/>
                <a:chExt cx="457200" cy="2497726"/>
              </a:xfrm>
            </p:grpSpPr>
            <p:sp>
              <p:nvSpPr>
                <p:cNvPr id="166" name="Oval 16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ounded Rectangle 16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2714897" y="381000"/>
                <a:ext cx="457200" cy="2497726"/>
                <a:chOff x="2714897" y="457200"/>
                <a:chExt cx="457200" cy="2497726"/>
              </a:xfrm>
            </p:grpSpPr>
            <p:sp>
              <p:nvSpPr>
                <p:cNvPr id="162" name="Oval 16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8" name="Rectangle 157"/>
            <p:cNvSpPr/>
            <p:nvPr/>
          </p:nvSpPr>
          <p:spPr>
            <a:xfrm>
              <a:off x="817400" y="1004833"/>
              <a:ext cx="2293346" cy="2593057"/>
            </a:xfrm>
            <a:prstGeom prst="rect">
              <a:avLst/>
            </a:prstGeom>
          </p:spPr>
          <p:txBody>
            <a:bodyPr wrap="square">
              <a:spAutoFit/>
            </a:bodyPr>
            <a:lstStyle/>
            <a:p>
              <a:r>
                <a:rPr lang="en-US" sz="1600" b="1" dirty="0"/>
                <a:t>Making and keeping covenants with the Lord helps us qualify to receive the blessings of the Atonement of Jesus Christ.</a:t>
              </a:r>
              <a:endParaRPr lang="en-US" sz="1600" i="1" dirty="0"/>
            </a:p>
          </p:txBody>
        </p:sp>
      </p:grpSp>
    </p:spTree>
    <p:extLst>
      <p:ext uri="{BB962C8B-B14F-4D97-AF65-F5344CB8AC3E}">
        <p14:creationId xmlns:p14="http://schemas.microsoft.com/office/powerpoint/2010/main" val="139854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56"/>
                                        </p:tgtEl>
                                        <p:attrNameLst>
                                          <p:attrName>style.visibility</p:attrName>
                                        </p:attrNameLst>
                                      </p:cBhvr>
                                      <p:to>
                                        <p:strVal val="visible"/>
                                      </p:to>
                                    </p:set>
                                    <p:animEffect transition="in" filter="barn(outVertical)">
                                      <p:cBhvr>
                                        <p:cTn id="21"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98353" y="606583"/>
            <a:ext cx="6364585" cy="2554545"/>
          </a:xfrm>
          <a:prstGeom prst="rect">
            <a:avLst/>
          </a:prstGeom>
          <a:noFill/>
        </p:spPr>
        <p:txBody>
          <a:bodyPr wrap="square" rtlCol="0">
            <a:spAutoFit/>
          </a:bodyPr>
          <a:lstStyle/>
          <a:p>
            <a:r>
              <a:rPr lang="en-US" sz="2000" dirty="0">
                <a:solidFill>
                  <a:schemeClr val="bg1"/>
                </a:solidFill>
                <a:latin typeface="Calibri" panose="020F0502020204030204" pitchFamily="34" charset="0"/>
              </a:rPr>
              <a:t>“Most of us clearly understand that the Atonement is for sinners. I am not so sure, however, that we know and understand that the Atonement is also for saints—for good men and women who are obedient, worthy, and conscientious and who are striving to become better and serve more faithfully. We may mistakenly believe we must make the journey from good to better and become a saint all by ourselves. …</a:t>
            </a:r>
          </a:p>
        </p:txBody>
      </p:sp>
      <p:sp>
        <p:nvSpPr>
          <p:cNvPr id="2" name="Rectangle 1"/>
          <p:cNvSpPr/>
          <p:nvPr/>
        </p:nvSpPr>
        <p:spPr>
          <a:xfrm>
            <a:off x="5121242" y="4073781"/>
            <a:ext cx="6693529" cy="2031325"/>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“The gospel of the Savior is not simply about avoiding bad in our lives; it also is essentially about doing and becoming good. And the Atonement provides help for us to overcome and avoid bad and to do and become good. …</a:t>
            </a:r>
          </a:p>
          <a:p>
            <a:pPr fontAlgn="base"/>
            <a:endParaRPr lang="en-US" b="0" i="0" dirty="0">
              <a:solidFill>
                <a:schemeClr val="bg1"/>
              </a:solidFill>
              <a:effectLst/>
              <a:latin typeface="Calibri" panose="020F0502020204030204" pitchFamily="34" charset="0"/>
            </a:endParaRPr>
          </a:p>
          <a:p>
            <a:pPr fontAlgn="base"/>
            <a:r>
              <a:rPr lang="en-US" b="0" i="0" dirty="0">
                <a:solidFill>
                  <a:schemeClr val="bg1"/>
                </a:solidFill>
                <a:effectLst/>
                <a:latin typeface="Calibri" panose="020F0502020204030204" pitchFamily="34" charset="0"/>
              </a:rPr>
              <a:t>“The enabling power of the Atonement of Christ strengthens us to do things we could never do on our own.” (2)</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7999" y="924680"/>
            <a:ext cx="1924050" cy="2419350"/>
          </a:xfrm>
          <a:prstGeom prst="rect">
            <a:avLst/>
          </a:prstGeom>
        </p:spPr>
      </p:pic>
      <p:pic>
        <p:nvPicPr>
          <p:cNvPr id="4098" name="Picture 2" descr="http://www.upliftcommunityfellowship.com/hp_wordpress/wp-content/uploads/2012/03/Jesus-in-Silhouette1-223x3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584" y="3344030"/>
            <a:ext cx="21240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22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98079" y="0"/>
            <a:ext cx="11995842" cy="830997"/>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 Moses, and Aaron, </a:t>
            </a:r>
            <a:r>
              <a:rPr lang="en-US" sz="4800" dirty="0" err="1">
                <a:solidFill>
                  <a:schemeClr val="bg1"/>
                </a:solidFill>
                <a:latin typeface="AR CENA" panose="02000000000000000000" pitchFamily="2" charset="0"/>
              </a:rPr>
              <a:t>Nadab</a:t>
            </a:r>
            <a:r>
              <a:rPr lang="en-US" sz="4800" dirty="0">
                <a:solidFill>
                  <a:schemeClr val="bg1"/>
                </a:solidFill>
                <a:latin typeface="AR CENA" panose="02000000000000000000" pitchFamily="2" charset="0"/>
              </a:rPr>
              <a:t>, and </a:t>
            </a:r>
            <a:r>
              <a:rPr lang="en-US" sz="4800" dirty="0" err="1">
                <a:solidFill>
                  <a:schemeClr val="bg1"/>
                </a:solidFill>
                <a:latin typeface="AR CENA" panose="02000000000000000000" pitchFamily="2" charset="0"/>
              </a:rPr>
              <a:t>Abihu</a:t>
            </a:r>
            <a:endParaRPr lang="en-US" sz="4800" dirty="0">
              <a:solidFill>
                <a:schemeClr val="bg1"/>
              </a:solidFill>
              <a:latin typeface="AR CENA" panose="02000000000000000000" pitchFamily="2" charset="0"/>
            </a:endParaRPr>
          </a:p>
        </p:txBody>
      </p:sp>
      <p:sp>
        <p:nvSpPr>
          <p:cNvPr id="6" name="Rectangle 5"/>
          <p:cNvSpPr/>
          <p:nvPr/>
        </p:nvSpPr>
        <p:spPr>
          <a:xfrm>
            <a:off x="531137" y="1346765"/>
            <a:ext cx="6096000" cy="923330"/>
          </a:xfrm>
          <a:prstGeom prst="rect">
            <a:avLst/>
          </a:prstGeom>
        </p:spPr>
        <p:txBody>
          <a:bodyPr>
            <a:spAutoFit/>
          </a:bodyPr>
          <a:lstStyle/>
          <a:p>
            <a:r>
              <a:rPr lang="en-US" b="0" i="1" dirty="0">
                <a:solidFill>
                  <a:srgbClr val="FFFF00"/>
                </a:solidFill>
                <a:effectLst/>
                <a:latin typeface="Calibri" panose="020F0502020204030204" pitchFamily="34" charset="0"/>
              </a:rPr>
              <a:t>And they saw the God of Israel: and there was under his feet as it were a paved work of a sapphire stone, and as it were the body of heaven in his clearness.</a:t>
            </a:r>
            <a:endParaRPr lang="en-US" i="1" dirty="0">
              <a:solidFill>
                <a:srgbClr val="FFFF00"/>
              </a:solidFill>
            </a:endParaRPr>
          </a:p>
        </p:txBody>
      </p:sp>
      <p:grpSp>
        <p:nvGrpSpPr>
          <p:cNvPr id="47" name="Group 46"/>
          <p:cNvGrpSpPr/>
          <p:nvPr/>
        </p:nvGrpSpPr>
        <p:grpSpPr>
          <a:xfrm>
            <a:off x="1246386" y="3071755"/>
            <a:ext cx="3551951" cy="2152095"/>
            <a:chOff x="1927678" y="2745830"/>
            <a:chExt cx="5489817" cy="3179651"/>
          </a:xfrm>
        </p:grpSpPr>
        <p:grpSp>
          <p:nvGrpSpPr>
            <p:cNvPr id="10" name="Group 15"/>
            <p:cNvGrpSpPr/>
            <p:nvPr/>
          </p:nvGrpSpPr>
          <p:grpSpPr>
            <a:xfrm>
              <a:off x="1927678" y="2754419"/>
              <a:ext cx="1271017" cy="3165915"/>
              <a:chOff x="5891782" y="1905000"/>
              <a:chExt cx="1271017" cy="3165915"/>
            </a:xfrm>
            <a:solidFill>
              <a:schemeClr val="tx1"/>
            </a:solidFill>
          </p:grpSpPr>
          <p:sp>
            <p:nvSpPr>
              <p:cNvPr id="17" name="Oval 1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5"/>
            <p:cNvGrpSpPr/>
            <p:nvPr/>
          </p:nvGrpSpPr>
          <p:grpSpPr>
            <a:xfrm>
              <a:off x="3376496" y="2759566"/>
              <a:ext cx="1271017" cy="3165915"/>
              <a:chOff x="5891782" y="1905000"/>
              <a:chExt cx="1271017" cy="3165915"/>
            </a:xfrm>
            <a:solidFill>
              <a:schemeClr val="tx1"/>
            </a:solidFill>
          </p:grpSpPr>
          <p:sp>
            <p:nvSpPr>
              <p:cNvPr id="23" name="Oval 2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5"/>
            <p:cNvGrpSpPr/>
            <p:nvPr/>
          </p:nvGrpSpPr>
          <p:grpSpPr>
            <a:xfrm>
              <a:off x="4780943" y="2745830"/>
              <a:ext cx="1271017" cy="3165915"/>
              <a:chOff x="5891782" y="1905000"/>
              <a:chExt cx="1271017" cy="3165915"/>
            </a:xfrm>
            <a:solidFill>
              <a:schemeClr val="tx1"/>
            </a:solidFill>
          </p:grpSpPr>
          <p:sp>
            <p:nvSpPr>
              <p:cNvPr id="29" name="Oval 2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5"/>
            <p:cNvGrpSpPr/>
            <p:nvPr/>
          </p:nvGrpSpPr>
          <p:grpSpPr>
            <a:xfrm>
              <a:off x="6146478" y="2754419"/>
              <a:ext cx="1271017" cy="3165915"/>
              <a:chOff x="5891782" y="1905000"/>
              <a:chExt cx="1271017" cy="3165915"/>
            </a:xfrm>
            <a:solidFill>
              <a:schemeClr val="tx1"/>
            </a:solidFill>
          </p:grpSpPr>
          <p:sp>
            <p:nvSpPr>
              <p:cNvPr id="35" name="Oval 3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6953061" y="5730152"/>
            <a:ext cx="4562974" cy="471996"/>
            <a:chOff x="720342" y="5863414"/>
            <a:chExt cx="7478687" cy="773598"/>
          </a:xfrm>
        </p:grpSpPr>
        <p:pic>
          <p:nvPicPr>
            <p:cNvPr id="8194" name="Picture 2" descr="http://www.treesculptgems.com/wp-content/uploads/2015/02/Sapphir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12" t="20398" r="13900" b="23839"/>
            <a:stretch/>
          </p:blipFill>
          <p:spPr bwMode="auto">
            <a:xfrm>
              <a:off x="720342" y="5911745"/>
              <a:ext cx="1241388" cy="709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8" name="Picture 2" descr="http://www.treesculptgems.com/wp-content/uploads/2015/02/Sapphir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12" t="20398" r="13900" b="23839"/>
            <a:stretch/>
          </p:blipFill>
          <p:spPr bwMode="auto">
            <a:xfrm>
              <a:off x="1972003" y="5927647"/>
              <a:ext cx="1241388" cy="709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9" name="Picture 2" descr="http://www.treesculptgems.com/wp-content/uploads/2015/02/Sapphir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12" t="20398" r="13900" b="23839"/>
            <a:stretch/>
          </p:blipFill>
          <p:spPr bwMode="auto">
            <a:xfrm>
              <a:off x="3248796" y="5902380"/>
              <a:ext cx="1241388" cy="709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0" name="Picture 2" descr="http://www.treesculptgems.com/wp-content/uploads/2015/02/Sapphir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12" t="20398" r="13900" b="23839"/>
            <a:stretch/>
          </p:blipFill>
          <p:spPr bwMode="auto">
            <a:xfrm>
              <a:off x="4463999" y="5888644"/>
              <a:ext cx="1241388" cy="709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 name="Picture 2" descr="http://www.treesculptgems.com/wp-content/uploads/2015/02/Sapphir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12" t="20398" r="13900" b="23839"/>
            <a:stretch/>
          </p:blipFill>
          <p:spPr bwMode="auto">
            <a:xfrm>
              <a:off x="5720298" y="5886396"/>
              <a:ext cx="1241388" cy="709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2" name="Picture 2" descr="http://www.treesculptgems.com/wp-content/uploads/2015/02/Sapphir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12" t="20398" r="13900" b="23839"/>
            <a:stretch/>
          </p:blipFill>
          <p:spPr bwMode="auto">
            <a:xfrm>
              <a:off x="6957641" y="5863414"/>
              <a:ext cx="1241388" cy="709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pic>
        <p:nvPicPr>
          <p:cNvPr id="55" name="Picture 2" descr="http://www.upliftcommunityfellowship.com/hp_wordpress/wp-content/uploads/2012/03/Jesus-in-Silhouette1-223x3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9956" y="2964045"/>
            <a:ext cx="2124075" cy="2857500"/>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a:xfrm>
            <a:off x="21520" y="6400154"/>
            <a:ext cx="6096000" cy="369332"/>
          </a:xfrm>
          <a:prstGeom prst="rect">
            <a:avLst/>
          </a:prstGeom>
        </p:spPr>
        <p:txBody>
          <a:bodyPr>
            <a:spAutoFit/>
          </a:bodyPr>
          <a:lstStyle/>
          <a:p>
            <a:r>
              <a:rPr lang="en-US" dirty="0">
                <a:solidFill>
                  <a:schemeClr val="bg1"/>
                </a:solidFill>
                <a:latin typeface="Calibri" panose="020F0502020204030204" pitchFamily="34" charset="0"/>
              </a:rPr>
              <a:t>Exodus 24:9-11</a:t>
            </a:r>
            <a:endParaRPr lang="en-US" dirty="0">
              <a:solidFill>
                <a:schemeClr val="bg1"/>
              </a:solidFill>
            </a:endParaRPr>
          </a:p>
        </p:txBody>
      </p:sp>
      <p:sp>
        <p:nvSpPr>
          <p:cNvPr id="53" name="Rectangle 52"/>
          <p:cNvSpPr/>
          <p:nvPr/>
        </p:nvSpPr>
        <p:spPr>
          <a:xfrm>
            <a:off x="1026477" y="5476935"/>
            <a:ext cx="6096000" cy="646331"/>
          </a:xfrm>
          <a:prstGeom prst="rect">
            <a:avLst/>
          </a:prstGeom>
        </p:spPr>
        <p:txBody>
          <a:bodyPr>
            <a:spAutoFit/>
          </a:bodyPr>
          <a:lstStyle/>
          <a:p>
            <a:r>
              <a:rPr lang="en-US" b="0" i="1" dirty="0">
                <a:solidFill>
                  <a:srgbClr val="FFFF00"/>
                </a:solidFill>
                <a:effectLst/>
                <a:latin typeface="Calibri" panose="020F0502020204030204" pitchFamily="34" charset="0"/>
              </a:rPr>
              <a:t>And upon the nobles of the children of Israel he laid not his hand: also they saw God, and did eat and drink.</a:t>
            </a:r>
            <a:endParaRPr lang="en-US" i="1" dirty="0">
              <a:solidFill>
                <a:srgbClr val="FFFF00"/>
              </a:solidFill>
            </a:endParaRPr>
          </a:p>
        </p:txBody>
      </p:sp>
      <p:sp>
        <p:nvSpPr>
          <p:cNvPr id="58" name="Rectangle 57"/>
          <p:cNvSpPr/>
          <p:nvPr/>
        </p:nvSpPr>
        <p:spPr>
          <a:xfrm>
            <a:off x="2998961" y="731836"/>
            <a:ext cx="6096000" cy="369332"/>
          </a:xfrm>
          <a:prstGeom prst="rect">
            <a:avLst/>
          </a:prstGeom>
        </p:spPr>
        <p:txBody>
          <a:bodyPr>
            <a:spAutoFit/>
          </a:bodyPr>
          <a:lstStyle/>
          <a:p>
            <a:pPr algn="ctr"/>
            <a:r>
              <a:rPr lang="en-US" dirty="0">
                <a:solidFill>
                  <a:schemeClr val="bg1"/>
                </a:solidFill>
                <a:latin typeface="Calibri" panose="020F0502020204030204" pitchFamily="34" charset="0"/>
              </a:rPr>
              <a:t>And 70 elders of Israel</a:t>
            </a:r>
            <a:endParaRPr lang="en-US" dirty="0">
              <a:solidFill>
                <a:schemeClr val="bg1"/>
              </a:solidFill>
            </a:endParaRPr>
          </a:p>
        </p:txBody>
      </p:sp>
    </p:spTree>
    <p:extLst>
      <p:ext uri="{BB962C8B-B14F-4D97-AF65-F5344CB8AC3E}">
        <p14:creationId xmlns:p14="http://schemas.microsoft.com/office/powerpoint/2010/main" val="77547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98079" y="0"/>
            <a:ext cx="11995842"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 Tables of Stones</a:t>
            </a:r>
          </a:p>
        </p:txBody>
      </p:sp>
      <p:sp>
        <p:nvSpPr>
          <p:cNvPr id="56" name="Rectangle 55"/>
          <p:cNvSpPr/>
          <p:nvPr/>
        </p:nvSpPr>
        <p:spPr>
          <a:xfrm>
            <a:off x="21520" y="6400154"/>
            <a:ext cx="6096000" cy="369332"/>
          </a:xfrm>
          <a:prstGeom prst="rect">
            <a:avLst/>
          </a:prstGeom>
        </p:spPr>
        <p:txBody>
          <a:bodyPr>
            <a:spAutoFit/>
          </a:bodyPr>
          <a:lstStyle/>
          <a:p>
            <a:r>
              <a:rPr lang="en-US" dirty="0">
                <a:solidFill>
                  <a:schemeClr val="bg1"/>
                </a:solidFill>
                <a:latin typeface="Calibri" panose="020F0502020204030204" pitchFamily="34" charset="0"/>
              </a:rPr>
              <a:t>Exodus 24:12-18</a:t>
            </a:r>
            <a:endParaRPr lang="en-US" dirty="0">
              <a:solidFill>
                <a:schemeClr val="bg1"/>
              </a:solidFill>
            </a:endParaRPr>
          </a:p>
        </p:txBody>
      </p:sp>
      <p:grpSp>
        <p:nvGrpSpPr>
          <p:cNvPr id="41" name="Group 326"/>
          <p:cNvGrpSpPr/>
          <p:nvPr/>
        </p:nvGrpSpPr>
        <p:grpSpPr>
          <a:xfrm>
            <a:off x="8959181" y="1547872"/>
            <a:ext cx="2079105" cy="4777918"/>
            <a:chOff x="3937483" y="513080"/>
            <a:chExt cx="681026" cy="1754293"/>
          </a:xfrm>
        </p:grpSpPr>
        <p:sp>
          <p:nvSpPr>
            <p:cNvPr id="42"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3"/>
            <p:cNvGrpSpPr/>
            <p:nvPr/>
          </p:nvGrpSpPr>
          <p:grpSpPr>
            <a:xfrm>
              <a:off x="4342580" y="1037026"/>
              <a:ext cx="275929" cy="637681"/>
              <a:chOff x="4755948" y="2903312"/>
              <a:chExt cx="1111452" cy="2049688"/>
            </a:xfrm>
          </p:grpSpPr>
          <p:sp>
            <p:nvSpPr>
              <p:cNvPr id="68" name="Oval 67"/>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Cloud 65"/>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4637966" y="1352098"/>
            <a:ext cx="2993324" cy="3334317"/>
            <a:chOff x="1228308" y="4246854"/>
            <a:chExt cx="1945234" cy="2166831"/>
          </a:xfrm>
          <a:blipFill>
            <a:blip r:embed="rId4"/>
            <a:tile tx="0" ty="0" sx="100000" sy="100000" flip="none" algn="tl"/>
          </a:blipFill>
        </p:grpSpPr>
        <p:grpSp>
          <p:nvGrpSpPr>
            <p:cNvPr id="72" name="Group 71"/>
            <p:cNvGrpSpPr/>
            <p:nvPr/>
          </p:nvGrpSpPr>
          <p:grpSpPr>
            <a:xfrm>
              <a:off x="1228308" y="4246854"/>
              <a:ext cx="1945234" cy="2166831"/>
              <a:chOff x="1228308" y="4246854"/>
              <a:chExt cx="1945234" cy="2166831"/>
            </a:xfrm>
            <a:grpFill/>
          </p:grpSpPr>
          <p:grpSp>
            <p:nvGrpSpPr>
              <p:cNvPr id="74" name="Group 73"/>
              <p:cNvGrpSpPr/>
              <p:nvPr/>
            </p:nvGrpSpPr>
            <p:grpSpPr>
              <a:xfrm rot="20765964">
                <a:off x="1228308" y="4246854"/>
                <a:ext cx="1360826" cy="2144824"/>
                <a:chOff x="1371600" y="4112942"/>
                <a:chExt cx="1360826" cy="2144824"/>
              </a:xfrm>
              <a:grpFill/>
            </p:grpSpPr>
            <p:sp>
              <p:nvSpPr>
                <p:cNvPr id="78" name="Flowchart: Delay 77"/>
                <p:cNvSpPr/>
                <p:nvPr/>
              </p:nvSpPr>
              <p:spPr>
                <a:xfrm rot="16679535">
                  <a:off x="914400" y="4572000"/>
                  <a:ext cx="21336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Delay 78"/>
                <p:cNvSpPr/>
                <p:nvPr/>
              </p:nvSpPr>
              <p:spPr>
                <a:xfrm rot="16679535">
                  <a:off x="1050414" y="4575754"/>
                  <a:ext cx="2144824"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rot="21421466">
                <a:off x="1812716" y="4268861"/>
                <a:ext cx="1360826" cy="2144824"/>
                <a:chOff x="1371600" y="4112942"/>
                <a:chExt cx="1360826" cy="2144824"/>
              </a:xfrm>
              <a:grpFill/>
            </p:grpSpPr>
            <p:sp>
              <p:nvSpPr>
                <p:cNvPr id="76" name="Flowchart: Delay 75"/>
                <p:cNvSpPr/>
                <p:nvPr/>
              </p:nvSpPr>
              <p:spPr>
                <a:xfrm rot="16679535">
                  <a:off x="914400" y="4572000"/>
                  <a:ext cx="21336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p:cNvSpPr/>
                <p:nvPr/>
              </p:nvSpPr>
              <p:spPr>
                <a:xfrm rot="16679535">
                  <a:off x="1050414" y="4575754"/>
                  <a:ext cx="2144824"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Rectangle 72"/>
            <p:cNvSpPr/>
            <p:nvPr/>
          </p:nvSpPr>
          <p:spPr>
            <a:xfrm rot="327394">
              <a:off x="2035848" y="5135060"/>
              <a:ext cx="1069211" cy="780043"/>
            </a:xfrm>
            <a:prstGeom prst="rect">
              <a:avLst/>
            </a:prstGeom>
            <a:grpFill/>
          </p:spPr>
          <p:txBody>
            <a:bodyPr wrap="square">
              <a:spAutoFit/>
            </a:bodyPr>
            <a:lstStyle/>
            <a:p>
              <a:pPr algn="ctr"/>
              <a:r>
                <a:rPr lang="en-US" sz="2400" dirty="0" err="1"/>
                <a:t>לא</a:t>
              </a:r>
              <a:r>
                <a:rPr lang="en-US" sz="2400" dirty="0"/>
                <a:t> </a:t>
              </a:r>
              <a:r>
                <a:rPr lang="en-US" sz="2400" dirty="0" err="1"/>
                <a:t>יהיה</a:t>
              </a:r>
              <a:r>
                <a:rPr lang="en-US" sz="2400" dirty="0"/>
                <a:t> </a:t>
              </a:r>
              <a:r>
                <a:rPr lang="en-US" sz="2400" dirty="0" err="1"/>
                <a:t>לך</a:t>
              </a:r>
              <a:r>
                <a:rPr lang="en-US" sz="2400" dirty="0"/>
                <a:t> </a:t>
              </a:r>
              <a:r>
                <a:rPr lang="en-US" sz="2400" dirty="0" err="1"/>
                <a:t>אלוקים</a:t>
              </a:r>
              <a:r>
                <a:rPr lang="en-US" sz="2400" dirty="0"/>
                <a:t> </a:t>
              </a:r>
              <a:r>
                <a:rPr lang="en-US" sz="2400" dirty="0" err="1"/>
                <a:t>אחר</a:t>
              </a:r>
              <a:r>
                <a:rPr lang="en-US" sz="2400" dirty="0"/>
                <a:t> </a:t>
              </a:r>
              <a:r>
                <a:rPr lang="en-US" sz="2400" dirty="0" err="1"/>
                <a:t>על</a:t>
              </a:r>
              <a:r>
                <a:rPr lang="en-US" sz="2400" dirty="0"/>
                <a:t> </a:t>
              </a:r>
              <a:r>
                <a:rPr lang="en-US" sz="2400" dirty="0" err="1"/>
                <a:t>פני</a:t>
              </a:r>
              <a:endParaRPr lang="en-US" sz="2400" dirty="0"/>
            </a:p>
          </p:txBody>
        </p:sp>
      </p:grpSp>
      <p:sp>
        <p:nvSpPr>
          <p:cNvPr id="2" name="TextBox 1"/>
          <p:cNvSpPr txBox="1"/>
          <p:nvPr/>
        </p:nvSpPr>
        <p:spPr>
          <a:xfrm>
            <a:off x="-10034" y="1679727"/>
            <a:ext cx="4013214" cy="2800767"/>
          </a:xfrm>
          <a:prstGeom prst="rect">
            <a:avLst/>
          </a:prstGeom>
          <a:noFill/>
        </p:spPr>
        <p:txBody>
          <a:bodyPr wrap="square" rtlCol="0">
            <a:spAutoFit/>
          </a:bodyPr>
          <a:lstStyle/>
          <a:p>
            <a:pPr algn="ctr"/>
            <a:r>
              <a:rPr lang="en-US" sz="8800" dirty="0">
                <a:solidFill>
                  <a:schemeClr val="bg1"/>
                </a:solidFill>
              </a:rPr>
              <a:t>Teach Them</a:t>
            </a:r>
          </a:p>
        </p:txBody>
      </p:sp>
      <p:sp>
        <p:nvSpPr>
          <p:cNvPr id="3" name="Rectangle 2"/>
          <p:cNvSpPr/>
          <p:nvPr/>
        </p:nvSpPr>
        <p:spPr>
          <a:xfrm>
            <a:off x="2727878" y="5646245"/>
            <a:ext cx="6096000" cy="923330"/>
          </a:xfrm>
          <a:prstGeom prst="rect">
            <a:avLst/>
          </a:prstGeom>
        </p:spPr>
        <p:txBody>
          <a:bodyPr>
            <a:spAutoFit/>
          </a:bodyPr>
          <a:lstStyle/>
          <a:p>
            <a:r>
              <a:rPr lang="en-US" b="0" i="1" dirty="0">
                <a:solidFill>
                  <a:srgbClr val="FFFF00"/>
                </a:solidFill>
                <a:effectLst/>
                <a:latin typeface="Calibri" panose="020F0502020204030204" pitchFamily="34" charset="0"/>
              </a:rPr>
              <a:t>And Moses went into the midst of the cloud, and gat him up into the mount: and Moses was in the mount forty days and forty nights.</a:t>
            </a:r>
            <a:endParaRPr lang="en-US" i="1" dirty="0">
              <a:solidFill>
                <a:srgbClr val="FFFF00"/>
              </a:solidFill>
            </a:endParaRPr>
          </a:p>
        </p:txBody>
      </p:sp>
    </p:spTree>
    <p:extLst>
      <p:ext uri="{BB962C8B-B14F-4D97-AF65-F5344CB8AC3E}">
        <p14:creationId xmlns:p14="http://schemas.microsoft.com/office/powerpoint/2010/main" val="164002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9587" y="0"/>
            <a:ext cx="11968681" cy="230832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pPr marL="342900" indent="-342900">
              <a:buAutoNum type="arabicPeriod"/>
            </a:pPr>
            <a:r>
              <a:rPr lang="en-US" b="0" i="0" dirty="0">
                <a:solidFill>
                  <a:schemeClr val="bg1"/>
                </a:solidFill>
                <a:effectLst/>
                <a:latin typeface="Calibri" panose="020F0502020204030204" pitchFamily="34" charset="0"/>
              </a:rPr>
              <a:t>President Boyd K. Packer (</a:t>
            </a:r>
            <a:r>
              <a:rPr lang="en-US" b="0" i="0" u="none" strike="noStrike" dirty="0">
                <a:solidFill>
                  <a:schemeClr val="bg1"/>
                </a:solidFill>
                <a:effectLst/>
                <a:latin typeface="Calibri" panose="020F0502020204030204" pitchFamily="34" charset="0"/>
              </a:rPr>
              <a:t>“The Brilliant Morning of Forgiveness,” </a:t>
            </a:r>
            <a:r>
              <a:rPr lang="en-US" b="0" i="1" dirty="0">
                <a:solidFill>
                  <a:schemeClr val="bg1"/>
                </a:solidFill>
                <a:effectLst/>
                <a:latin typeface="Calibri" panose="020F0502020204030204" pitchFamily="34" charset="0"/>
              </a:rPr>
              <a:t>Ensign,</a:t>
            </a:r>
            <a:r>
              <a:rPr lang="en-US" b="0" i="0" dirty="0">
                <a:solidFill>
                  <a:schemeClr val="bg1"/>
                </a:solidFill>
                <a:effectLst/>
                <a:latin typeface="Calibri" panose="020F0502020204030204" pitchFamily="34" charset="0"/>
              </a:rPr>
              <a:t> Nov. 1995, 19–20).</a:t>
            </a:r>
            <a:endParaRPr lang="en-US" dirty="0">
              <a:solidFill>
                <a:schemeClr val="bg1"/>
              </a:solidFill>
              <a:latin typeface="Calibri" panose="020F0502020204030204" pitchFamily="34" charset="0"/>
            </a:endParaRPr>
          </a:p>
          <a:p>
            <a:r>
              <a:rPr lang="en-US" dirty="0">
                <a:solidFill>
                  <a:schemeClr val="bg1"/>
                </a:solidFill>
              </a:rPr>
              <a:t>Presentation by ©http://fashionsbylynda.com/blog/</a:t>
            </a:r>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2. Elder David A. Bednar (</a:t>
            </a:r>
            <a:r>
              <a:rPr lang="en-US" b="0" i="0" u="none" strike="noStrike" dirty="0">
                <a:solidFill>
                  <a:schemeClr val="bg1"/>
                </a:solidFill>
                <a:effectLst/>
                <a:latin typeface="Calibri" panose="020F0502020204030204" pitchFamily="34" charset="0"/>
              </a:rPr>
              <a:t>“The Atonement and the Journey of Mortality,”</a:t>
            </a:r>
            <a:r>
              <a:rPr lang="en-US" i="1" dirty="0">
                <a:solidFill>
                  <a:schemeClr val="bg1"/>
                </a:solidFill>
                <a:latin typeface="Calibri" panose="020F0502020204030204" pitchFamily="34" charset="0"/>
              </a:rPr>
              <a:t> </a:t>
            </a:r>
            <a:r>
              <a:rPr lang="en-US" b="0" i="1" dirty="0">
                <a:solidFill>
                  <a:schemeClr val="bg1"/>
                </a:solidFill>
                <a:effectLst/>
                <a:latin typeface="Calibri" panose="020F0502020204030204" pitchFamily="34" charset="0"/>
              </a:rPr>
              <a:t>Ensign,</a:t>
            </a:r>
            <a:r>
              <a:rPr lang="en-US" b="0" i="0" dirty="0">
                <a:solidFill>
                  <a:schemeClr val="bg1"/>
                </a:solidFill>
                <a:effectLst/>
                <a:latin typeface="Calibri" panose="020F0502020204030204" pitchFamily="34" charset="0"/>
              </a:rPr>
              <a:t> Apr. 2012, 42, 46).</a:t>
            </a:r>
          </a:p>
          <a:p>
            <a:pPr marL="342900" indent="-342900">
              <a:buAutoNum type="arabicPeriod"/>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08205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81424" y="455993"/>
          <a:ext cx="11749318" cy="2981155"/>
        </p:xfrm>
        <a:graphic>
          <a:graphicData uri="http://schemas.openxmlformats.org/drawingml/2006/table">
            <a:tbl>
              <a:tblPr firstRow="1" bandRow="1">
                <a:tableStyleId>{5C22544A-7EE6-4342-B048-85BDC9FD1C3A}</a:tableStyleId>
              </a:tblPr>
              <a:tblGrid>
                <a:gridCol w="1678474">
                  <a:extLst>
                    <a:ext uri="{9D8B030D-6E8A-4147-A177-3AD203B41FA5}">
                      <a16:colId xmlns:a16="http://schemas.microsoft.com/office/drawing/2014/main" val="20000"/>
                    </a:ext>
                  </a:extLst>
                </a:gridCol>
                <a:gridCol w="1678474">
                  <a:extLst>
                    <a:ext uri="{9D8B030D-6E8A-4147-A177-3AD203B41FA5}">
                      <a16:colId xmlns:a16="http://schemas.microsoft.com/office/drawing/2014/main" val="20001"/>
                    </a:ext>
                  </a:extLst>
                </a:gridCol>
                <a:gridCol w="1678474">
                  <a:extLst>
                    <a:ext uri="{9D8B030D-6E8A-4147-A177-3AD203B41FA5}">
                      <a16:colId xmlns:a16="http://schemas.microsoft.com/office/drawing/2014/main" val="20002"/>
                    </a:ext>
                  </a:extLst>
                </a:gridCol>
                <a:gridCol w="1678474">
                  <a:extLst>
                    <a:ext uri="{9D8B030D-6E8A-4147-A177-3AD203B41FA5}">
                      <a16:colId xmlns:a16="http://schemas.microsoft.com/office/drawing/2014/main" val="20003"/>
                    </a:ext>
                  </a:extLst>
                </a:gridCol>
                <a:gridCol w="1678474">
                  <a:extLst>
                    <a:ext uri="{9D8B030D-6E8A-4147-A177-3AD203B41FA5}">
                      <a16:colId xmlns:a16="http://schemas.microsoft.com/office/drawing/2014/main" val="20004"/>
                    </a:ext>
                  </a:extLst>
                </a:gridCol>
                <a:gridCol w="1678474">
                  <a:extLst>
                    <a:ext uri="{9D8B030D-6E8A-4147-A177-3AD203B41FA5}">
                      <a16:colId xmlns:a16="http://schemas.microsoft.com/office/drawing/2014/main" val="20005"/>
                    </a:ext>
                  </a:extLst>
                </a:gridCol>
                <a:gridCol w="1678474">
                  <a:extLst>
                    <a:ext uri="{9D8B030D-6E8A-4147-A177-3AD203B41FA5}">
                      <a16:colId xmlns:a16="http://schemas.microsoft.com/office/drawing/2014/main" val="20006"/>
                    </a:ext>
                  </a:extLst>
                </a:gridCol>
              </a:tblGrid>
              <a:tr h="557995">
                <a:tc>
                  <a:txBody>
                    <a:bodyPr/>
                    <a:lstStyle/>
                    <a:p>
                      <a:r>
                        <a:rPr lang="en-US" dirty="0"/>
                        <a:t>Sun</a:t>
                      </a:r>
                    </a:p>
                  </a:txBody>
                  <a:tcPr/>
                </a:tc>
                <a:tc>
                  <a:txBody>
                    <a:bodyPr/>
                    <a:lstStyle/>
                    <a:p>
                      <a:r>
                        <a:rPr lang="en-US" dirty="0"/>
                        <a:t>Mon</a:t>
                      </a:r>
                    </a:p>
                  </a:txBody>
                  <a:tcPr/>
                </a:tc>
                <a:tc>
                  <a:txBody>
                    <a:bodyPr/>
                    <a:lstStyle/>
                    <a:p>
                      <a:r>
                        <a:rPr lang="en-US" dirty="0"/>
                        <a:t>Tues</a:t>
                      </a:r>
                    </a:p>
                  </a:txBody>
                  <a:tcPr/>
                </a:tc>
                <a:tc>
                  <a:txBody>
                    <a:bodyPr/>
                    <a:lstStyle/>
                    <a:p>
                      <a:r>
                        <a:rPr lang="en-US" dirty="0"/>
                        <a:t>Wed</a:t>
                      </a:r>
                    </a:p>
                  </a:txBody>
                  <a:tcPr/>
                </a:tc>
                <a:tc>
                  <a:txBody>
                    <a:bodyPr/>
                    <a:lstStyle/>
                    <a:p>
                      <a:r>
                        <a:rPr lang="en-US" dirty="0"/>
                        <a:t>Thurs</a:t>
                      </a:r>
                    </a:p>
                  </a:txBody>
                  <a:tcPr/>
                </a:tc>
                <a:tc>
                  <a:txBody>
                    <a:bodyPr/>
                    <a:lstStyle/>
                    <a:p>
                      <a:r>
                        <a:rPr lang="en-US" dirty="0"/>
                        <a:t>Fri</a:t>
                      </a:r>
                    </a:p>
                  </a:txBody>
                  <a:tcPr/>
                </a:tc>
                <a:tc>
                  <a:txBody>
                    <a:bodyPr/>
                    <a:lstStyle/>
                    <a:p>
                      <a:r>
                        <a:rPr lang="en-US" dirty="0"/>
                        <a:t>Sat</a:t>
                      </a:r>
                    </a:p>
                  </a:txBody>
                  <a:tcPr/>
                </a:tc>
                <a:extLst>
                  <a:ext uri="{0D108BD9-81ED-4DB2-BD59-A6C34878D82A}">
                    <a16:rowId xmlns:a16="http://schemas.microsoft.com/office/drawing/2014/main" val="10000"/>
                  </a:ext>
                </a:extLst>
              </a:tr>
              <a:tr h="927704">
                <a:tc>
                  <a:txBody>
                    <a:bodyPr/>
                    <a:lstStyle/>
                    <a:p>
                      <a:endParaRPr lang="en-US"/>
                    </a:p>
                  </a:txBody>
                  <a:tcPr/>
                </a:tc>
                <a:tc>
                  <a:txBody>
                    <a:bodyPr/>
                    <a:lstStyle/>
                    <a:p>
                      <a:endParaRPr lang="en-US"/>
                    </a:p>
                  </a:txBody>
                  <a:tcPr/>
                </a:tc>
                <a:tc>
                  <a:txBody>
                    <a:bodyPr/>
                    <a:lstStyle/>
                    <a:p>
                      <a:endParaRPr lang="en-US"/>
                    </a:p>
                  </a:txBody>
                  <a:tcPr/>
                </a:tc>
                <a:tc>
                  <a:txBody>
                    <a:bodyPr/>
                    <a:lstStyle/>
                    <a:p>
                      <a:r>
                        <a:rPr lang="en-US" sz="1200" dirty="0"/>
                        <a:t>56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Thunder</a:t>
                      </a:r>
                      <a:r>
                        <a:rPr lang="en-US" sz="1200" b="0" i="0" kern="1200" baseline="0" dirty="0">
                          <a:solidFill>
                            <a:schemeClr val="dk1"/>
                          </a:solidFill>
                          <a:effectLst/>
                          <a:latin typeface="+mn-lt"/>
                          <a:ea typeface="+mn-ea"/>
                          <a:cs typeface="+mn-cs"/>
                        </a:rPr>
                        <a:t> and Lightening and thick clouds </a:t>
                      </a:r>
                      <a:r>
                        <a:rPr lang="en-US" sz="1200" b="0" i="0" kern="1200" dirty="0">
                          <a:solidFill>
                            <a:schemeClr val="dk1"/>
                          </a:solidFill>
                          <a:effectLst/>
                          <a:latin typeface="+mn-lt"/>
                          <a:ea typeface="+mn-ea"/>
                          <a:cs typeface="+mn-cs"/>
                        </a:rPr>
                        <a:t>on Mt. Sinai on the morning of the third day. </a:t>
                      </a:r>
                      <a:endParaRPr lang="en-US" sz="1200" dirty="0"/>
                    </a:p>
                    <a:p>
                      <a:endParaRPr lang="en-US" sz="1200" dirty="0"/>
                    </a:p>
                  </a:txBody>
                  <a:tcPr/>
                </a:tc>
                <a:tc>
                  <a:txBody>
                    <a:bodyPr/>
                    <a:lstStyle/>
                    <a:p>
                      <a:r>
                        <a:rPr lang="en-US" sz="1100" dirty="0"/>
                        <a:t>57</a:t>
                      </a:r>
                    </a:p>
                    <a:p>
                      <a:endParaRPr lang="en-US" sz="1100" dirty="0"/>
                    </a:p>
                    <a:p>
                      <a:r>
                        <a:rPr lang="en-US" sz="1100" dirty="0"/>
                        <a:t>Moses descend a 4</a:t>
                      </a:r>
                      <a:r>
                        <a:rPr lang="en-US" sz="1100" baseline="30000" dirty="0"/>
                        <a:t>th</a:t>
                      </a:r>
                      <a:r>
                        <a:rPr lang="en-US" sz="1100" dirty="0"/>
                        <a:t> time to warn people with Aaron (Ex. 19:21-25)</a:t>
                      </a:r>
                    </a:p>
                  </a:txBody>
                  <a:tcPr/>
                </a:tc>
                <a:tc>
                  <a:txBody>
                    <a:bodyPr/>
                    <a:lstStyle/>
                    <a:p>
                      <a:r>
                        <a:rPr lang="en-US" sz="1100" dirty="0"/>
                        <a:t>58</a:t>
                      </a:r>
                    </a:p>
                    <a:p>
                      <a:endParaRPr lang="en-US" sz="1100" dirty="0"/>
                    </a:p>
                    <a:p>
                      <a:r>
                        <a:rPr lang="en-US" sz="1100" b="0" i="0" kern="1200" dirty="0">
                          <a:solidFill>
                            <a:schemeClr val="dk1"/>
                          </a:solidFill>
                          <a:effectLst/>
                          <a:latin typeface="+mn-lt"/>
                          <a:ea typeface="+mn-ea"/>
                          <a:cs typeface="+mn-cs"/>
                        </a:rPr>
                        <a:t>Moses descends 5</a:t>
                      </a:r>
                      <a:r>
                        <a:rPr lang="en-US" sz="1100" b="0" i="0" kern="1200" baseline="30000" dirty="0">
                          <a:solidFill>
                            <a:schemeClr val="dk1"/>
                          </a:solidFill>
                          <a:effectLst/>
                          <a:latin typeface="+mn-lt"/>
                          <a:ea typeface="+mn-ea"/>
                          <a:cs typeface="+mn-cs"/>
                        </a:rPr>
                        <a:t>th</a:t>
                      </a:r>
                      <a:r>
                        <a:rPr lang="en-US" sz="1100" b="0" i="0" kern="1200" dirty="0">
                          <a:solidFill>
                            <a:schemeClr val="dk1"/>
                          </a:solidFill>
                          <a:effectLst/>
                          <a:latin typeface="+mn-lt"/>
                          <a:ea typeface="+mn-ea"/>
                          <a:cs typeface="+mn-cs"/>
                        </a:rPr>
                        <a:t> time with Aaron and ascends with Aaron, </a:t>
                      </a:r>
                      <a:r>
                        <a:rPr lang="en-US" sz="1100" b="0" i="0" kern="1200" dirty="0" err="1">
                          <a:solidFill>
                            <a:schemeClr val="dk1"/>
                          </a:solidFill>
                          <a:effectLst/>
                          <a:latin typeface="+mn-lt"/>
                          <a:ea typeface="+mn-ea"/>
                          <a:cs typeface="+mn-cs"/>
                        </a:rPr>
                        <a:t>Nadab</a:t>
                      </a:r>
                      <a:r>
                        <a:rPr lang="en-US" sz="1100" b="0" i="0" kern="1200" dirty="0">
                          <a:solidFill>
                            <a:schemeClr val="dk1"/>
                          </a:solidFill>
                          <a:effectLst/>
                          <a:latin typeface="+mn-lt"/>
                          <a:ea typeface="+mn-ea"/>
                          <a:cs typeface="+mn-cs"/>
                        </a:rPr>
                        <a:t>, </a:t>
                      </a:r>
                      <a:r>
                        <a:rPr lang="en-US" sz="1100" b="0" i="0" kern="1200" dirty="0" err="1">
                          <a:solidFill>
                            <a:schemeClr val="dk1"/>
                          </a:solidFill>
                          <a:effectLst/>
                          <a:latin typeface="+mn-lt"/>
                          <a:ea typeface="+mn-ea"/>
                          <a:cs typeface="+mn-cs"/>
                        </a:rPr>
                        <a:t>Abihu</a:t>
                      </a:r>
                      <a:r>
                        <a:rPr lang="en-US" sz="1100" b="0" i="0" kern="1200" dirty="0">
                          <a:solidFill>
                            <a:schemeClr val="dk1"/>
                          </a:solidFill>
                          <a:effectLst/>
                          <a:latin typeface="+mn-lt"/>
                          <a:ea typeface="+mn-ea"/>
                          <a:cs typeface="+mn-cs"/>
                        </a:rPr>
                        <a:t>, 70 elders </a:t>
                      </a:r>
                    </a:p>
                    <a:p>
                      <a:r>
                        <a:rPr lang="en-US" sz="1100" b="0" i="0" kern="1200" dirty="0">
                          <a:solidFill>
                            <a:schemeClr val="dk1"/>
                          </a:solidFill>
                          <a:effectLst/>
                          <a:latin typeface="+mn-lt"/>
                          <a:ea typeface="+mn-ea"/>
                          <a:cs typeface="+mn-cs"/>
                        </a:rPr>
                        <a:t>(Ex.</a:t>
                      </a:r>
                      <a:r>
                        <a:rPr lang="en-US" sz="1100" b="0" i="0" kern="1200" baseline="0" dirty="0">
                          <a:solidFill>
                            <a:schemeClr val="dk1"/>
                          </a:solidFill>
                          <a:effectLst/>
                          <a:latin typeface="+mn-lt"/>
                          <a:ea typeface="+mn-ea"/>
                          <a:cs typeface="+mn-cs"/>
                        </a:rPr>
                        <a:t> 24:9-11)</a:t>
                      </a:r>
                      <a:endParaRPr lang="en-US" sz="1100" dirty="0"/>
                    </a:p>
                  </a:txBody>
                  <a:tcPr/>
                </a:tc>
                <a:tc>
                  <a:txBody>
                    <a:bodyPr/>
                    <a:lstStyle/>
                    <a:p>
                      <a:r>
                        <a:rPr lang="en-US" sz="1100" dirty="0"/>
                        <a:t>59</a:t>
                      </a:r>
                    </a:p>
                    <a:p>
                      <a:endParaRPr lang="en-US" sz="1100" dirty="0"/>
                    </a:p>
                    <a:p>
                      <a:r>
                        <a:rPr lang="en-US" sz="1100" b="0" i="0" kern="1200" dirty="0">
                          <a:solidFill>
                            <a:schemeClr val="dk1"/>
                          </a:solidFill>
                          <a:effectLst/>
                          <a:latin typeface="+mn-lt"/>
                          <a:ea typeface="+mn-ea"/>
                          <a:cs typeface="+mn-cs"/>
                        </a:rPr>
                        <a:t>4th Sabbath kept by Israel since in Wilderness of Sin</a:t>
                      </a:r>
                      <a:endParaRPr lang="en-US" sz="1100" dirty="0"/>
                    </a:p>
                  </a:txBody>
                  <a:tcPr/>
                </a:tc>
                <a:extLst>
                  <a:ext uri="{0D108BD9-81ED-4DB2-BD59-A6C34878D82A}">
                    <a16:rowId xmlns:a16="http://schemas.microsoft.com/office/drawing/2014/main" val="10001"/>
                  </a:ext>
                </a:extLst>
              </a:tr>
              <a:tr h="927704">
                <a:tc>
                  <a:txBody>
                    <a:bodyPr/>
                    <a:lstStyle/>
                    <a:p>
                      <a:r>
                        <a:rPr lang="en-US" sz="1100" dirty="0"/>
                        <a:t>60</a:t>
                      </a:r>
                    </a:p>
                    <a:p>
                      <a:endParaRPr lang="en-US" sz="1100" baseline="0" dirty="0"/>
                    </a:p>
                    <a:p>
                      <a:r>
                        <a:rPr lang="en-US" sz="1200" b="1" i="0" kern="1200" dirty="0">
                          <a:solidFill>
                            <a:schemeClr val="dk1"/>
                          </a:solidFill>
                          <a:effectLst/>
                          <a:latin typeface="+mn-lt"/>
                          <a:ea typeface="+mn-ea"/>
                          <a:cs typeface="+mn-cs"/>
                        </a:rPr>
                        <a:t>6th ascension</a:t>
                      </a:r>
                      <a:br>
                        <a:rPr lang="en-US" sz="1200" b="1" i="0" kern="1200" dirty="0">
                          <a:solidFill>
                            <a:schemeClr val="dk1"/>
                          </a:solidFill>
                          <a:effectLst/>
                          <a:latin typeface="+mn-lt"/>
                          <a:ea typeface="+mn-ea"/>
                          <a:cs typeface="+mn-cs"/>
                        </a:rPr>
                      </a:br>
                      <a:r>
                        <a:rPr lang="en-US" sz="1200" b="1" i="0" kern="1200" dirty="0">
                          <a:solidFill>
                            <a:schemeClr val="dk1"/>
                          </a:solidFill>
                          <a:effectLst/>
                          <a:latin typeface="+mn-lt"/>
                          <a:ea typeface="+mn-ea"/>
                          <a:cs typeface="+mn-cs"/>
                        </a:rPr>
                        <a:t>Ex 24:18</a:t>
                      </a:r>
                      <a:br>
                        <a:rPr lang="en-US" sz="1200" b="1"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Moses spends 40 days at summit</a:t>
                      </a:r>
                      <a:endParaRPr lang="en-US" sz="1200" baseline="0" dirty="0"/>
                    </a:p>
                  </a:txBody>
                  <a:tcPr/>
                </a:tc>
                <a:tc>
                  <a:txBody>
                    <a:bodyPr/>
                    <a:lstStyle/>
                    <a:p>
                      <a:r>
                        <a:rPr lang="en-US" sz="1100" dirty="0"/>
                        <a:t>61-100</a:t>
                      </a:r>
                    </a:p>
                    <a:p>
                      <a:endParaRPr lang="en-US" sz="1100" dirty="0"/>
                    </a:p>
                    <a:p>
                      <a:r>
                        <a:rPr lang="en-US" sz="1100" dirty="0"/>
                        <a:t>Moses Reveals</a:t>
                      </a:r>
                      <a:r>
                        <a:rPr lang="en-US" sz="1100" baseline="0" dirty="0"/>
                        <a:t> the 10 Commandments</a:t>
                      </a:r>
                      <a:endParaRPr lang="en-US" sz="1100" dirty="0"/>
                    </a:p>
                  </a:txBody>
                  <a:tcPr/>
                </a:tc>
                <a:tc>
                  <a:txBody>
                    <a:bodyPr/>
                    <a:lstStyle/>
                    <a:p>
                      <a:endParaRPr lang="en-US" sz="1100" dirty="0"/>
                    </a:p>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3439885" y="86661"/>
            <a:ext cx="6923314" cy="369332"/>
          </a:xfrm>
          <a:prstGeom prst="rect">
            <a:avLst/>
          </a:prstGeom>
          <a:noFill/>
        </p:spPr>
        <p:txBody>
          <a:bodyPr wrap="square" rtlCol="0">
            <a:spAutoFit/>
          </a:bodyPr>
          <a:lstStyle/>
          <a:p>
            <a:r>
              <a:rPr lang="en-US" dirty="0"/>
              <a:t>Possible Calendar of the Israelites in the Wilderness</a:t>
            </a:r>
          </a:p>
        </p:txBody>
      </p:sp>
      <p:sp>
        <p:nvSpPr>
          <p:cNvPr id="5" name="Rectangle 4"/>
          <p:cNvSpPr/>
          <p:nvPr/>
        </p:nvSpPr>
        <p:spPr>
          <a:xfrm>
            <a:off x="6096000" y="6596390"/>
            <a:ext cx="6096000" cy="261610"/>
          </a:xfrm>
          <a:prstGeom prst="rect">
            <a:avLst/>
          </a:prstGeom>
        </p:spPr>
        <p:txBody>
          <a:bodyPr>
            <a:spAutoFit/>
          </a:bodyPr>
          <a:lstStyle/>
          <a:p>
            <a:r>
              <a:rPr lang="en-US" sz="1100" b="0" i="0" dirty="0">
                <a:solidFill>
                  <a:srgbClr val="000000"/>
                </a:solidFill>
                <a:effectLst/>
                <a:latin typeface="Calibri" panose="020F0502020204030204" pitchFamily="34" charset="0"/>
              </a:rPr>
              <a:t>http://www.bible.ca/archeology/bible-archeology-exodus-route-travel-times-distances-days.htm</a:t>
            </a:r>
            <a:endParaRPr lang="en-US" sz="1100" dirty="0"/>
          </a:p>
        </p:txBody>
      </p:sp>
      <p:sp>
        <p:nvSpPr>
          <p:cNvPr id="6" name="Rectangle 5"/>
          <p:cNvSpPr/>
          <p:nvPr/>
        </p:nvSpPr>
        <p:spPr>
          <a:xfrm>
            <a:off x="181424" y="3615235"/>
            <a:ext cx="6096000" cy="1384995"/>
          </a:xfrm>
          <a:prstGeom prst="rect">
            <a:avLst/>
          </a:prstGeom>
          <a:ln>
            <a:solidFill>
              <a:schemeClr val="tx1"/>
            </a:solidFill>
          </a:ln>
        </p:spPr>
        <p:txBody>
          <a:bodyPr>
            <a:spAutoFit/>
          </a:bodyPr>
          <a:lstStyle/>
          <a:p>
            <a:r>
              <a:rPr lang="en-US" sz="1200" b="1" i="0" dirty="0">
                <a:solidFill>
                  <a:srgbClr val="001320"/>
                </a:solidFill>
                <a:effectLst/>
                <a:latin typeface="Calibri" panose="020F0502020204030204" pitchFamily="34" charset="0"/>
              </a:rPr>
              <a:t>Exodus 22:2 The Thief</a:t>
            </a:r>
          </a:p>
          <a:p>
            <a:r>
              <a:rPr lang="en-US" sz="1200" b="0" i="0" dirty="0">
                <a:solidFill>
                  <a:srgbClr val="001320"/>
                </a:solidFill>
                <a:effectLst/>
                <a:latin typeface="Calibri" panose="020F0502020204030204" pitchFamily="34" charset="0"/>
              </a:rPr>
              <a:t>Matthew 18:25</a:t>
            </a:r>
          </a:p>
          <a:p>
            <a:r>
              <a:rPr lang="en-US" sz="1200" b="0" i="0" dirty="0">
                <a:solidFill>
                  <a:srgbClr val="001320"/>
                </a:solidFill>
                <a:effectLst/>
                <a:latin typeface="Calibri" panose="020F0502020204030204" pitchFamily="34" charset="0"/>
              </a:rPr>
              <a:t>Since he was not able to pay, the master ordered that he and his wife and his children and all that he had be sold to repay the debt.</a:t>
            </a:r>
          </a:p>
          <a:p>
            <a:r>
              <a:rPr lang="en-US" sz="1200" dirty="0">
                <a:solidFill>
                  <a:srgbClr val="001320"/>
                </a:solidFill>
                <a:latin typeface="Calibri" panose="020F0502020204030204" pitchFamily="34" charset="0"/>
              </a:rPr>
              <a:t>Exodus 21:2</a:t>
            </a:r>
          </a:p>
          <a:p>
            <a:r>
              <a:rPr lang="en-US" sz="1200" dirty="0">
                <a:latin typeface="Calibri" panose="020F0502020204030204" pitchFamily="34" charset="0"/>
              </a:rPr>
              <a:t>If thou buy an Hebrew servant, six years he shall serve: and in the seventh he shall go out free for nothing.</a:t>
            </a:r>
          </a:p>
        </p:txBody>
      </p:sp>
    </p:spTree>
    <p:extLst>
      <p:ext uri="{BB962C8B-B14F-4D97-AF65-F5344CB8AC3E}">
        <p14:creationId xmlns:p14="http://schemas.microsoft.com/office/powerpoint/2010/main" val="1070708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D79F2F1-D43A-D3BE-D02E-41EAAF85E215}"/>
              </a:ext>
            </a:extLst>
          </p:cNvPr>
          <p:cNvGrpSpPr/>
          <p:nvPr/>
        </p:nvGrpSpPr>
        <p:grpSpPr>
          <a:xfrm>
            <a:off x="792636" y="314876"/>
            <a:ext cx="4662153" cy="6404213"/>
            <a:chOff x="3528810" y="296214"/>
            <a:chExt cx="4662153" cy="6404213"/>
          </a:xfrm>
        </p:grpSpPr>
        <p:grpSp>
          <p:nvGrpSpPr>
            <p:cNvPr id="15" name="Group 14">
              <a:extLst>
                <a:ext uri="{FF2B5EF4-FFF2-40B4-BE49-F238E27FC236}">
                  <a16:creationId xmlns:a16="http://schemas.microsoft.com/office/drawing/2014/main" id="{82A88AC4-44FA-6255-2044-F3FC62F7961C}"/>
                </a:ext>
              </a:extLst>
            </p:cNvPr>
            <p:cNvGrpSpPr/>
            <p:nvPr/>
          </p:nvGrpSpPr>
          <p:grpSpPr>
            <a:xfrm>
              <a:off x="3528810" y="296214"/>
              <a:ext cx="4662153" cy="6404213"/>
              <a:chOff x="3528810" y="296214"/>
              <a:chExt cx="4662153" cy="6404213"/>
            </a:xfrm>
          </p:grpSpPr>
          <p:pic>
            <p:nvPicPr>
              <p:cNvPr id="18" name="Picture 17">
                <a:extLst>
                  <a:ext uri="{FF2B5EF4-FFF2-40B4-BE49-F238E27FC236}">
                    <a16:creationId xmlns:a16="http://schemas.microsoft.com/office/drawing/2014/main" id="{653A1598-1E60-71B9-31FB-B23995A31BEF}"/>
                  </a:ext>
                </a:extLst>
              </p:cNvPr>
              <p:cNvPicPr>
                <a:picLocks noChangeAspect="1"/>
              </p:cNvPicPr>
              <p:nvPr/>
            </p:nvPicPr>
            <p:blipFill rotWithShape="1">
              <a:blip r:embed="rId2"/>
              <a:srcRect l="34138" t="10168" r="32527" b="8428"/>
              <a:stretch/>
            </p:blipFill>
            <p:spPr>
              <a:xfrm>
                <a:off x="3528810" y="296214"/>
                <a:ext cx="4662153" cy="6404213"/>
              </a:xfrm>
              <a:prstGeom prst="rect">
                <a:avLst/>
              </a:prstGeom>
            </p:spPr>
          </p:pic>
          <p:sp>
            <p:nvSpPr>
              <p:cNvPr id="19" name="TextBox 18">
                <a:extLst>
                  <a:ext uri="{FF2B5EF4-FFF2-40B4-BE49-F238E27FC236}">
                    <a16:creationId xmlns:a16="http://schemas.microsoft.com/office/drawing/2014/main" id="{64C96A5A-1ED5-791D-22FA-7AA972371A09}"/>
                  </a:ext>
                </a:extLst>
              </p:cNvPr>
              <p:cNvSpPr txBox="1"/>
              <p:nvPr/>
            </p:nvSpPr>
            <p:spPr>
              <a:xfrm>
                <a:off x="3737573" y="4723244"/>
                <a:ext cx="2147180" cy="430887"/>
              </a:xfrm>
              <a:prstGeom prst="rect">
                <a:avLst/>
              </a:prstGeom>
              <a:noFill/>
            </p:spPr>
            <p:txBody>
              <a:bodyPr wrap="square" rtlCol="0">
                <a:spAutoFit/>
              </a:bodyPr>
              <a:lstStyle/>
              <a:p>
                <a:r>
                  <a:rPr lang="en-US" sz="1100" dirty="0"/>
                  <a:t>God invites Israel to be His covenant People (Exodus 19:3-6)</a:t>
                </a:r>
              </a:p>
            </p:txBody>
          </p:sp>
          <p:sp>
            <p:nvSpPr>
              <p:cNvPr id="20" name="TextBox 19">
                <a:extLst>
                  <a:ext uri="{FF2B5EF4-FFF2-40B4-BE49-F238E27FC236}">
                    <a16:creationId xmlns:a16="http://schemas.microsoft.com/office/drawing/2014/main" id="{CB3E4080-AD08-08B8-3D03-A7D3C810B3F0}"/>
                  </a:ext>
                </a:extLst>
              </p:cNvPr>
              <p:cNvSpPr txBox="1"/>
              <p:nvPr/>
            </p:nvSpPr>
            <p:spPr>
              <a:xfrm>
                <a:off x="3763224" y="5056714"/>
                <a:ext cx="2147180" cy="430887"/>
              </a:xfrm>
              <a:prstGeom prst="rect">
                <a:avLst/>
              </a:prstGeom>
              <a:noFill/>
            </p:spPr>
            <p:txBody>
              <a:bodyPr wrap="square" rtlCol="0">
                <a:spAutoFit/>
              </a:bodyPr>
              <a:lstStyle/>
              <a:p>
                <a:r>
                  <a:rPr lang="en-US" sz="1100" dirty="0"/>
                  <a:t>Moses reports Israel’s desire to enter God’s </a:t>
                </a:r>
                <a:r>
                  <a:rPr lang="en-US" sz="1100" dirty="0" err="1"/>
                  <a:t>Covnant</a:t>
                </a:r>
                <a:r>
                  <a:rPr lang="en-US" sz="1100" dirty="0"/>
                  <a:t> (Ex. 19:7-8)</a:t>
                </a:r>
              </a:p>
            </p:txBody>
          </p:sp>
          <p:sp>
            <p:nvSpPr>
              <p:cNvPr id="21" name="TextBox 20">
                <a:extLst>
                  <a:ext uri="{FF2B5EF4-FFF2-40B4-BE49-F238E27FC236}">
                    <a16:creationId xmlns:a16="http://schemas.microsoft.com/office/drawing/2014/main" id="{E22EBA71-C9A9-4E0F-02C5-E3EB862FD14A}"/>
                  </a:ext>
                </a:extLst>
              </p:cNvPr>
              <p:cNvSpPr txBox="1"/>
              <p:nvPr/>
            </p:nvSpPr>
            <p:spPr>
              <a:xfrm>
                <a:off x="3763224" y="5419447"/>
                <a:ext cx="2147180" cy="369332"/>
              </a:xfrm>
              <a:prstGeom prst="rect">
                <a:avLst/>
              </a:prstGeom>
              <a:noFill/>
            </p:spPr>
            <p:txBody>
              <a:bodyPr wrap="square" rtlCol="0">
                <a:spAutoFit/>
              </a:bodyPr>
              <a:lstStyle/>
              <a:p>
                <a:r>
                  <a:rPr lang="en-US" sz="900" dirty="0"/>
                  <a:t>God warns that the people are not yet prepared to enter His presence (</a:t>
                </a:r>
                <a:r>
                  <a:rPr lang="en-US" sz="500" dirty="0"/>
                  <a:t>Ex. 19:20-21, 25)</a:t>
                </a:r>
              </a:p>
            </p:txBody>
          </p:sp>
          <p:sp>
            <p:nvSpPr>
              <p:cNvPr id="22" name="Lightning Bolt 21">
                <a:extLst>
                  <a:ext uri="{FF2B5EF4-FFF2-40B4-BE49-F238E27FC236}">
                    <a16:creationId xmlns:a16="http://schemas.microsoft.com/office/drawing/2014/main" id="{9B62A759-0D43-97BA-D945-949C9A20DA0C}"/>
                  </a:ext>
                </a:extLst>
              </p:cNvPr>
              <p:cNvSpPr/>
              <p:nvPr/>
            </p:nvSpPr>
            <p:spPr>
              <a:xfrm rot="3305093">
                <a:off x="7013981" y="1096446"/>
                <a:ext cx="615215" cy="751696"/>
              </a:xfrm>
              <a:prstGeom prst="lightningBol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350E068C-40AC-0448-106E-C50852E0FB38}"/>
                  </a:ext>
                </a:extLst>
              </p:cNvPr>
              <p:cNvSpPr/>
              <p:nvPr/>
            </p:nvSpPr>
            <p:spPr>
              <a:xfrm>
                <a:off x="6837332" y="724277"/>
                <a:ext cx="1143640" cy="561315"/>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09C23B39-D03F-8BC2-50B5-F99E1B024632}"/>
                </a:ext>
              </a:extLst>
            </p:cNvPr>
            <p:cNvSpPr txBox="1"/>
            <p:nvPr/>
          </p:nvSpPr>
          <p:spPr>
            <a:xfrm>
              <a:off x="3763224" y="5752917"/>
              <a:ext cx="2147180" cy="369332"/>
            </a:xfrm>
            <a:prstGeom prst="rect">
              <a:avLst/>
            </a:prstGeom>
            <a:noFill/>
          </p:spPr>
          <p:txBody>
            <a:bodyPr wrap="square" rtlCol="0">
              <a:spAutoFit/>
            </a:bodyPr>
            <a:lstStyle/>
            <a:p>
              <a:r>
                <a:rPr lang="en-US" sz="900" dirty="0"/>
                <a:t>God Speaks the Ten Commandments to the Israelites (Ex. 19-20)</a:t>
              </a:r>
              <a:endParaRPr lang="en-US" sz="500" dirty="0"/>
            </a:p>
          </p:txBody>
        </p:sp>
        <p:sp>
          <p:nvSpPr>
            <p:cNvPr id="17" name="TextBox 16">
              <a:extLst>
                <a:ext uri="{FF2B5EF4-FFF2-40B4-BE49-F238E27FC236}">
                  <a16:creationId xmlns:a16="http://schemas.microsoft.com/office/drawing/2014/main" id="{105E3129-7EDD-5B16-4352-255D5DB2D978}"/>
                </a:ext>
              </a:extLst>
            </p:cNvPr>
            <p:cNvSpPr txBox="1"/>
            <p:nvPr/>
          </p:nvSpPr>
          <p:spPr>
            <a:xfrm>
              <a:off x="3763224" y="6092976"/>
              <a:ext cx="2147180" cy="230832"/>
            </a:xfrm>
            <a:prstGeom prst="rect">
              <a:avLst/>
            </a:prstGeom>
            <a:noFill/>
          </p:spPr>
          <p:txBody>
            <a:bodyPr wrap="square" rtlCol="0">
              <a:spAutoFit/>
            </a:bodyPr>
            <a:lstStyle/>
            <a:p>
              <a:r>
                <a:rPr lang="en-US" sz="900" dirty="0"/>
                <a:t>God give Israel additional laws (Ex. 21-23)</a:t>
              </a:r>
              <a:endParaRPr lang="en-US" sz="500" dirty="0"/>
            </a:p>
          </p:txBody>
        </p:sp>
      </p:grpSp>
    </p:spTree>
    <p:extLst>
      <p:ext uri="{BB962C8B-B14F-4D97-AF65-F5344CB8AC3E}">
        <p14:creationId xmlns:p14="http://schemas.microsoft.com/office/powerpoint/2010/main" val="20866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E9859-74C6-0F01-68D7-0558009F5C8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3BE3656-63A4-124A-2D85-4C7DF099F822}"/>
              </a:ext>
            </a:extLst>
          </p:cNvPr>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59DD84D-65AF-D178-B6DB-DF7F66AAA6FE}"/>
              </a:ext>
            </a:extLst>
          </p:cNvPr>
          <p:cNvSpPr txBox="1"/>
          <p:nvPr/>
        </p:nvSpPr>
        <p:spPr>
          <a:xfrm>
            <a:off x="98079" y="21386"/>
            <a:ext cx="11995842" cy="707886"/>
          </a:xfrm>
          <a:prstGeom prst="rect">
            <a:avLst/>
          </a:prstGeom>
          <a:noFill/>
        </p:spPr>
        <p:txBody>
          <a:bodyPr wrap="square" rtlCol="0">
            <a:spAutoFit/>
          </a:bodyPr>
          <a:lstStyle/>
          <a:p>
            <a:pPr algn="ctr"/>
            <a:r>
              <a:rPr lang="en-US" sz="4000" dirty="0">
                <a:solidFill>
                  <a:schemeClr val="bg1"/>
                </a:solidFill>
                <a:latin typeface="AR CENA" panose="02000000000000000000" pitchFamily="2" charset="0"/>
              </a:rPr>
              <a:t>Broken Covenants</a:t>
            </a:r>
          </a:p>
        </p:txBody>
      </p:sp>
      <p:sp>
        <p:nvSpPr>
          <p:cNvPr id="3" name="TextBox 2">
            <a:extLst>
              <a:ext uri="{FF2B5EF4-FFF2-40B4-BE49-F238E27FC236}">
                <a16:creationId xmlns:a16="http://schemas.microsoft.com/office/drawing/2014/main" id="{157D25D4-5357-4401-E16D-297DCD5538E9}"/>
              </a:ext>
            </a:extLst>
          </p:cNvPr>
          <p:cNvSpPr txBox="1"/>
          <p:nvPr/>
        </p:nvSpPr>
        <p:spPr>
          <a:xfrm>
            <a:off x="544675" y="2236056"/>
            <a:ext cx="6097554" cy="2031325"/>
          </a:xfrm>
          <a:prstGeom prst="rect">
            <a:avLst/>
          </a:prstGeom>
          <a:noFill/>
        </p:spPr>
        <p:txBody>
          <a:bodyPr wrap="square">
            <a:spAutoFit/>
          </a:bodyPr>
          <a:lstStyle/>
          <a:p>
            <a:r>
              <a:rPr lang="en-US" b="0" i="0" dirty="0">
                <a:solidFill>
                  <a:schemeClr val="bg1"/>
                </a:solidFill>
                <a:effectLst/>
              </a:rPr>
              <a:t>When Moses returned from the presence of the Lord, he found that the Israelites had broken the covenants they had made and were worshipping a golden calf. </a:t>
            </a:r>
          </a:p>
          <a:p>
            <a:endParaRPr lang="en-US" dirty="0">
              <a:solidFill>
                <a:schemeClr val="bg1"/>
              </a:solidFill>
            </a:endParaRPr>
          </a:p>
          <a:p>
            <a:r>
              <a:rPr lang="en-US" b="0" i="0" dirty="0">
                <a:solidFill>
                  <a:schemeClr val="bg1"/>
                </a:solidFill>
                <a:effectLst/>
              </a:rPr>
              <a:t>The Israelites suffered the consequences of this sin, but the Lord demonstrates His justice, mercy, and long-suffering toward those who repent and return to Him.</a:t>
            </a:r>
            <a:endParaRPr lang="en-US" dirty="0">
              <a:solidFill>
                <a:schemeClr val="bg1"/>
              </a:solidFill>
            </a:endParaRPr>
          </a:p>
        </p:txBody>
      </p:sp>
      <p:pic>
        <p:nvPicPr>
          <p:cNvPr id="36" name="Picture 35">
            <a:extLst>
              <a:ext uri="{FF2B5EF4-FFF2-40B4-BE49-F238E27FC236}">
                <a16:creationId xmlns:a16="http://schemas.microsoft.com/office/drawing/2014/main" id="{6877374D-6F4E-8AA7-7E76-D5320F91DAA7}"/>
              </a:ext>
            </a:extLst>
          </p:cNvPr>
          <p:cNvPicPr>
            <a:picLocks noChangeAspect="1"/>
          </p:cNvPicPr>
          <p:nvPr/>
        </p:nvPicPr>
        <p:blipFill>
          <a:blip r:embed="rId4"/>
          <a:stretch>
            <a:fillRect/>
          </a:stretch>
        </p:blipFill>
        <p:spPr>
          <a:xfrm>
            <a:off x="6793714" y="1956137"/>
            <a:ext cx="4744112" cy="2591162"/>
          </a:xfrm>
          <a:prstGeom prst="rect">
            <a:avLst/>
          </a:prstGeom>
        </p:spPr>
      </p:pic>
    </p:spTree>
    <p:extLst>
      <p:ext uri="{BB962C8B-B14F-4D97-AF65-F5344CB8AC3E}">
        <p14:creationId xmlns:p14="http://schemas.microsoft.com/office/powerpoint/2010/main" val="135573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8079" y="0"/>
            <a:ext cx="11995842" cy="707886"/>
          </a:xfrm>
          <a:prstGeom prst="rect">
            <a:avLst/>
          </a:prstGeom>
          <a:noFill/>
        </p:spPr>
        <p:txBody>
          <a:bodyPr wrap="square" rtlCol="0">
            <a:spAutoFit/>
          </a:bodyPr>
          <a:lstStyle/>
          <a:p>
            <a:pPr algn="ctr"/>
            <a:r>
              <a:rPr lang="en-US" sz="4000" dirty="0">
                <a:solidFill>
                  <a:schemeClr val="bg1"/>
                </a:solidFill>
                <a:latin typeface="AR CENA" panose="02000000000000000000" pitchFamily="2" charset="0"/>
              </a:rPr>
              <a:t>You Be the Judge</a:t>
            </a:r>
          </a:p>
        </p:txBody>
      </p:sp>
      <p:grpSp>
        <p:nvGrpSpPr>
          <p:cNvPr id="90" name="Group 89"/>
          <p:cNvGrpSpPr/>
          <p:nvPr/>
        </p:nvGrpSpPr>
        <p:grpSpPr>
          <a:xfrm>
            <a:off x="50868" y="1628735"/>
            <a:ext cx="4707802" cy="5025673"/>
            <a:chOff x="50868" y="1628735"/>
            <a:chExt cx="4707802" cy="5025673"/>
          </a:xfrm>
        </p:grpSpPr>
        <p:sp>
          <p:nvSpPr>
            <p:cNvPr id="5" name="TextBox 4"/>
            <p:cNvSpPr txBox="1"/>
            <p:nvPr/>
          </p:nvSpPr>
          <p:spPr>
            <a:xfrm>
              <a:off x="50868" y="1628735"/>
              <a:ext cx="4707802" cy="1477328"/>
            </a:xfrm>
            <a:prstGeom prst="rect">
              <a:avLst/>
            </a:prstGeom>
            <a:noFill/>
          </p:spPr>
          <p:txBody>
            <a:bodyPr wrap="square" rtlCol="0">
              <a:spAutoFit/>
            </a:bodyPr>
            <a:lstStyle/>
            <a:p>
              <a:pPr fontAlgn="base"/>
              <a:r>
                <a:rPr lang="en-US" dirty="0">
                  <a:solidFill>
                    <a:srgbClr val="FFFF00"/>
                  </a:solidFill>
                </a:rPr>
                <a:t>Two men became </a:t>
              </a:r>
              <a:r>
                <a:rPr lang="en-US" dirty="0">
                  <a:solidFill>
                    <a:srgbClr val="FFFF00"/>
                  </a:solidFill>
                  <a:latin typeface="Calibri" panose="020F0502020204030204" pitchFamily="34" charset="0"/>
                </a:rPr>
                <a:t>angry</a:t>
              </a:r>
              <a:r>
                <a:rPr lang="en-US" dirty="0">
                  <a:solidFill>
                    <a:srgbClr val="FFFF00"/>
                  </a:solidFill>
                </a:rPr>
                <a:t> at one another and began to fight. One of them was severely injured in the fight and will be confined to bed for several weeks. What responsibility does the other man have toward the injured man?</a:t>
              </a:r>
            </a:p>
          </p:txBody>
        </p:sp>
        <p:grpSp>
          <p:nvGrpSpPr>
            <p:cNvPr id="7" name="Group 13"/>
            <p:cNvGrpSpPr/>
            <p:nvPr/>
          </p:nvGrpSpPr>
          <p:grpSpPr>
            <a:xfrm>
              <a:off x="1133947" y="3047639"/>
              <a:ext cx="2438400" cy="3606769"/>
              <a:chOff x="4572000" y="1778032"/>
              <a:chExt cx="2438400" cy="3606769"/>
            </a:xfrm>
          </p:grpSpPr>
          <p:sp>
            <p:nvSpPr>
              <p:cNvPr id="8" name="Rectangle 7"/>
              <p:cNvSpPr/>
              <p:nvPr/>
            </p:nvSpPr>
            <p:spPr>
              <a:xfrm rot="17518575">
                <a:off x="3369684" y="3517901"/>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5193427">
                <a:off x="4576928" y="3492532"/>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4038600"/>
                <a:ext cx="1813128" cy="1903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2286000"/>
                <a:ext cx="24384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p:cNvSpPr/>
              <p:nvPr/>
            </p:nvSpPr>
            <p:spPr>
              <a:xfrm>
                <a:off x="4572000" y="2286000"/>
                <a:ext cx="2438400" cy="1752600"/>
              </a:xfrm>
              <a:prstGeom prst="frame">
                <a:avLst>
                  <a:gd name="adj1" fmla="val 2781"/>
                </a:avLst>
              </a:prstGeom>
              <a:solidFill>
                <a:srgbClr val="ECCD9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2"/>
            <p:cNvGrpSpPr/>
            <p:nvPr/>
          </p:nvGrpSpPr>
          <p:grpSpPr>
            <a:xfrm>
              <a:off x="1722657" y="3767194"/>
              <a:ext cx="1128292" cy="1378776"/>
              <a:chOff x="1295400" y="914400"/>
              <a:chExt cx="3352800" cy="4097129"/>
            </a:xfrm>
          </p:grpSpPr>
          <p:sp>
            <p:nvSpPr>
              <p:cNvPr id="14" name="Oval 13"/>
              <p:cNvSpPr/>
              <p:nvPr/>
            </p:nvSpPr>
            <p:spPr>
              <a:xfrm>
                <a:off x="1295400" y="914400"/>
                <a:ext cx="1229301" cy="12293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07577" y="2006310"/>
                <a:ext cx="368790" cy="22127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5047263">
                <a:off x="2130726" y="1844919"/>
                <a:ext cx="296228" cy="10346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16988078">
                <a:off x="2224390" y="2186852"/>
                <a:ext cx="259123" cy="8511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rot="11760182">
                <a:off x="1575813" y="3703964"/>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rot="9760774">
                <a:off x="1956914" y="3760127"/>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rot="7474278">
                <a:off x="2581723" y="2454153"/>
                <a:ext cx="548105" cy="2658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505200" y="1219200"/>
                <a:ext cx="11430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810000" y="1676400"/>
                <a:ext cx="411480" cy="2468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9760774">
                <a:off x="4074751" y="3463800"/>
                <a:ext cx="339140" cy="1324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rot="11760182">
                <a:off x="3684448" y="3341125"/>
                <a:ext cx="341485" cy="14589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15357100">
                <a:off x="3572186" y="2507862"/>
                <a:ext cx="289631" cy="992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7474278">
                <a:off x="2581723" y="1920753"/>
                <a:ext cx="548105" cy="2658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3918912">
                <a:off x="3009195" y="2838586"/>
                <a:ext cx="548105" cy="2658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rot="15866519">
                <a:off x="3558266" y="2224129"/>
                <a:ext cx="289631" cy="828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4428331">
                <a:off x="3009194" y="2415897"/>
                <a:ext cx="548105" cy="2658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1" name="Group 90"/>
          <p:cNvGrpSpPr/>
          <p:nvPr/>
        </p:nvGrpSpPr>
        <p:grpSpPr>
          <a:xfrm>
            <a:off x="4152888" y="1344978"/>
            <a:ext cx="4177241" cy="5084097"/>
            <a:chOff x="4152888" y="1344978"/>
            <a:chExt cx="4177241" cy="5084097"/>
          </a:xfrm>
        </p:grpSpPr>
        <p:grpSp>
          <p:nvGrpSpPr>
            <p:cNvPr id="30" name="Group 13"/>
            <p:cNvGrpSpPr/>
            <p:nvPr/>
          </p:nvGrpSpPr>
          <p:grpSpPr>
            <a:xfrm>
              <a:off x="5037541" y="1344978"/>
              <a:ext cx="2438400" cy="3606769"/>
              <a:chOff x="4572000" y="1778032"/>
              <a:chExt cx="2438400" cy="3606769"/>
            </a:xfrm>
          </p:grpSpPr>
          <p:sp>
            <p:nvSpPr>
              <p:cNvPr id="31" name="Rectangle 30"/>
              <p:cNvSpPr/>
              <p:nvPr/>
            </p:nvSpPr>
            <p:spPr>
              <a:xfrm rot="17518575">
                <a:off x="3369684" y="3517901"/>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5193427">
                <a:off x="4576928" y="3492532"/>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800600" y="4038600"/>
                <a:ext cx="1813128" cy="1903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572000" y="2286000"/>
                <a:ext cx="24384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ame 34"/>
              <p:cNvSpPr/>
              <p:nvPr/>
            </p:nvSpPr>
            <p:spPr>
              <a:xfrm>
                <a:off x="4572000" y="2286000"/>
                <a:ext cx="2438400" cy="1752600"/>
              </a:xfrm>
              <a:prstGeom prst="frame">
                <a:avLst>
                  <a:gd name="adj1" fmla="val 2781"/>
                </a:avLst>
              </a:prstGeom>
              <a:solidFill>
                <a:srgbClr val="ECCD9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Rectangle 1"/>
            <p:cNvSpPr/>
            <p:nvPr/>
          </p:nvSpPr>
          <p:spPr>
            <a:xfrm>
              <a:off x="4152888" y="4951747"/>
              <a:ext cx="4177241" cy="1477328"/>
            </a:xfrm>
            <a:prstGeom prst="rect">
              <a:avLst/>
            </a:prstGeom>
          </p:spPr>
          <p:txBody>
            <a:bodyPr wrap="square">
              <a:spAutoFit/>
            </a:bodyPr>
            <a:lstStyle/>
            <a:p>
              <a:r>
                <a:rPr lang="en-US" b="0" i="0" dirty="0">
                  <a:solidFill>
                    <a:srgbClr val="FFFF00"/>
                  </a:solidFill>
                  <a:effectLst/>
                  <a:latin typeface="Calibri" panose="020F0502020204030204" pitchFamily="34" charset="0"/>
                </a:rPr>
                <a:t>A boy borrowed a donkey, and then someone stole the donkey from him. Is the boy financially responsible for the donkey? Does the boy need to compensate the owner of the donkey for the loss?</a:t>
              </a:r>
              <a:endParaRPr lang="en-US" dirty="0">
                <a:solidFill>
                  <a:srgbClr val="FFFF00"/>
                </a:solidFill>
              </a:endParaRPr>
            </a:p>
          </p:txBody>
        </p:sp>
        <p:grpSp>
          <p:nvGrpSpPr>
            <p:cNvPr id="36" name="Group 35"/>
            <p:cNvGrpSpPr/>
            <p:nvPr/>
          </p:nvGrpSpPr>
          <p:grpSpPr>
            <a:xfrm>
              <a:off x="6392633" y="1972683"/>
              <a:ext cx="739858" cy="1513127"/>
              <a:chOff x="4605611" y="1295400"/>
              <a:chExt cx="1750891" cy="3580848"/>
            </a:xfrm>
          </p:grpSpPr>
          <p:sp>
            <p:nvSpPr>
              <p:cNvPr id="37" name="Oval 36"/>
              <p:cNvSpPr/>
              <p:nvPr/>
            </p:nvSpPr>
            <p:spPr>
              <a:xfrm>
                <a:off x="4953000" y="1295400"/>
                <a:ext cx="11430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257800" y="1752600"/>
                <a:ext cx="411480" cy="2468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rot="9760774">
                <a:off x="5522551" y="3540000"/>
                <a:ext cx="339140" cy="1324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rot="11760182">
                <a:off x="5132248" y="3417325"/>
                <a:ext cx="341485" cy="14589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rot="17915219">
                <a:off x="5715394" y="2361659"/>
                <a:ext cx="289631" cy="992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rot="14650530">
                <a:off x="4875200" y="2447586"/>
                <a:ext cx="289631" cy="828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5377476" y="2641585"/>
              <a:ext cx="938369" cy="847837"/>
              <a:chOff x="1266655" y="3021929"/>
              <a:chExt cx="2220671" cy="2006425"/>
            </a:xfrm>
          </p:grpSpPr>
          <p:sp>
            <p:nvSpPr>
              <p:cNvPr id="44" name="Oval 43"/>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16200000">
                <a:off x="2246714" y="2777194"/>
                <a:ext cx="368790" cy="18534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rot="1880714">
                <a:off x="3280190" y="3281312"/>
                <a:ext cx="131705" cy="5473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p:cNvSpPr/>
              <p:nvPr/>
            </p:nvSpPr>
            <p:spPr>
              <a:xfrm rot="17653935">
                <a:off x="1391075" y="2989404"/>
                <a:ext cx="209923" cy="312347"/>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5745586">
                <a:off x="1911849" y="3088802"/>
                <a:ext cx="209923" cy="312347"/>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91"/>
          <p:cNvGrpSpPr/>
          <p:nvPr/>
        </p:nvGrpSpPr>
        <p:grpSpPr>
          <a:xfrm>
            <a:off x="8436550" y="970284"/>
            <a:ext cx="3420795" cy="5841973"/>
            <a:chOff x="8436550" y="970284"/>
            <a:chExt cx="3420795" cy="5841973"/>
          </a:xfrm>
        </p:grpSpPr>
        <p:grpSp>
          <p:nvGrpSpPr>
            <p:cNvPr id="53" name="Group 13"/>
            <p:cNvGrpSpPr/>
            <p:nvPr/>
          </p:nvGrpSpPr>
          <p:grpSpPr>
            <a:xfrm>
              <a:off x="9037715" y="3205488"/>
              <a:ext cx="2438400" cy="3606769"/>
              <a:chOff x="4572000" y="1778032"/>
              <a:chExt cx="2438400" cy="3606769"/>
            </a:xfrm>
          </p:grpSpPr>
          <p:sp>
            <p:nvSpPr>
              <p:cNvPr id="54" name="Rectangle 53"/>
              <p:cNvSpPr/>
              <p:nvPr/>
            </p:nvSpPr>
            <p:spPr>
              <a:xfrm rot="17518575">
                <a:off x="3369684" y="3517901"/>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15193427">
                <a:off x="4576928" y="3492532"/>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800600" y="4038600"/>
                <a:ext cx="1813128" cy="1903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572000" y="2286000"/>
                <a:ext cx="24384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ame 57"/>
              <p:cNvSpPr/>
              <p:nvPr/>
            </p:nvSpPr>
            <p:spPr>
              <a:xfrm>
                <a:off x="4572000" y="2286000"/>
                <a:ext cx="2438400" cy="1752600"/>
              </a:xfrm>
              <a:prstGeom prst="frame">
                <a:avLst>
                  <a:gd name="adj1" fmla="val 2781"/>
                </a:avLst>
              </a:prstGeom>
              <a:solidFill>
                <a:srgbClr val="ECCD9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8436550" y="970284"/>
              <a:ext cx="3420795" cy="2308324"/>
            </a:xfrm>
            <a:prstGeom prst="rect">
              <a:avLst/>
            </a:prstGeom>
          </p:spPr>
          <p:txBody>
            <a:bodyPr wrap="square">
              <a:spAutoFit/>
            </a:bodyPr>
            <a:lstStyle/>
            <a:p>
              <a:r>
                <a:rPr lang="en-US" b="0" i="0" dirty="0">
                  <a:solidFill>
                    <a:srgbClr val="FFFF00"/>
                  </a:solidFill>
                  <a:effectLst/>
                  <a:latin typeface="Calibri" panose="020F0502020204030204" pitchFamily="34" charset="0"/>
                </a:rPr>
                <a:t>A woman has been treated very poorly by her neighbors for several years. They often ridicule her and her family. One day she discovers a cow belonging to one of her neighbors wandering by itself in the road. What should the woman do?</a:t>
              </a:r>
              <a:endParaRPr lang="en-US" dirty="0">
                <a:solidFill>
                  <a:srgbClr val="FFFF00"/>
                </a:solidFill>
              </a:endParaRPr>
            </a:p>
          </p:txBody>
        </p:sp>
        <p:grpSp>
          <p:nvGrpSpPr>
            <p:cNvPr id="59" name="Group 58"/>
            <p:cNvGrpSpPr/>
            <p:nvPr/>
          </p:nvGrpSpPr>
          <p:grpSpPr>
            <a:xfrm>
              <a:off x="9183280" y="3788329"/>
              <a:ext cx="781319" cy="1624976"/>
              <a:chOff x="5334000" y="1061371"/>
              <a:chExt cx="1750891" cy="3641478"/>
            </a:xfrm>
          </p:grpSpPr>
          <p:grpSp>
            <p:nvGrpSpPr>
              <p:cNvPr id="60" name="Group 59"/>
              <p:cNvGrpSpPr/>
              <p:nvPr/>
            </p:nvGrpSpPr>
            <p:grpSpPr>
              <a:xfrm>
                <a:off x="5334000" y="1122001"/>
                <a:ext cx="1750891" cy="3580848"/>
                <a:chOff x="4605611" y="1295400"/>
                <a:chExt cx="1750891" cy="3580848"/>
              </a:xfrm>
            </p:grpSpPr>
            <p:sp>
              <p:nvSpPr>
                <p:cNvPr id="63" name="Oval 62"/>
                <p:cNvSpPr/>
                <p:nvPr/>
              </p:nvSpPr>
              <p:spPr>
                <a:xfrm>
                  <a:off x="4953000" y="1295400"/>
                  <a:ext cx="11430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9760774">
                  <a:off x="5522551" y="3540000"/>
                  <a:ext cx="339140" cy="1324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rot="11760182">
                  <a:off x="5132248" y="3417325"/>
                  <a:ext cx="341485" cy="14589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rot="17915219">
                  <a:off x="5715394" y="2361659"/>
                  <a:ext cx="289631" cy="992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rot="14650530">
                  <a:off x="4875200" y="2447586"/>
                  <a:ext cx="289631" cy="828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Trapezoid 60"/>
              <p:cNvSpPr/>
              <p:nvPr/>
            </p:nvSpPr>
            <p:spPr>
              <a:xfrm>
                <a:off x="5702101" y="2209745"/>
                <a:ext cx="989601" cy="1824505"/>
              </a:xfrm>
              <a:prstGeom prst="trapezoid">
                <a:avLst>
                  <a:gd name="adj" fmla="val 3071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a:off x="5547714" y="1061371"/>
                <a:ext cx="1276674" cy="174089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10122366" y="4374046"/>
              <a:ext cx="1099879" cy="877855"/>
              <a:chOff x="5317824" y="3764145"/>
              <a:chExt cx="2595394" cy="2071482"/>
            </a:xfrm>
          </p:grpSpPr>
          <p:grpSp>
            <p:nvGrpSpPr>
              <p:cNvPr id="69" name="Group 68"/>
              <p:cNvGrpSpPr/>
              <p:nvPr/>
            </p:nvGrpSpPr>
            <p:grpSpPr>
              <a:xfrm flipH="1">
                <a:off x="5317824" y="3764145"/>
                <a:ext cx="2435859" cy="2071482"/>
                <a:chOff x="1266655" y="2956872"/>
                <a:chExt cx="2435859" cy="2071482"/>
              </a:xfrm>
            </p:grpSpPr>
            <p:sp>
              <p:nvSpPr>
                <p:cNvPr id="71" name="Oval 70"/>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16200000">
                  <a:off x="2079917" y="2943991"/>
                  <a:ext cx="702384" cy="18534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rot="7702061">
                  <a:off x="3383510" y="351894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Isosceles Triangle 77"/>
                <p:cNvSpPr/>
                <p:nvPr/>
              </p:nvSpPr>
              <p:spPr>
                <a:xfrm rot="20932496">
                  <a:off x="1391075" y="2989404"/>
                  <a:ext cx="209923" cy="312347"/>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rot="2232268">
                  <a:off x="1927902" y="2956872"/>
                  <a:ext cx="209923" cy="312347"/>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Oval 69"/>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30"/>
          <p:cNvGrpSpPr/>
          <p:nvPr/>
        </p:nvGrpSpPr>
        <p:grpSpPr>
          <a:xfrm rot="6582136">
            <a:off x="2676037" y="-88271"/>
            <a:ext cx="758289" cy="1197357"/>
            <a:chOff x="3429000" y="2743200"/>
            <a:chExt cx="1447800" cy="2363802"/>
          </a:xfrm>
        </p:grpSpPr>
        <p:sp>
          <p:nvSpPr>
            <p:cNvPr id="81" name="Rounded Rectangle 80"/>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472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90"/>
                                        </p:tgtEl>
                                      </p:cBhvr>
                                    </p:animEffect>
                                    <p:set>
                                      <p:cBhvr>
                                        <p:cTn id="13" dur="1" fill="hold">
                                          <p:stCondLst>
                                            <p:cond delay="499"/>
                                          </p:stCondLst>
                                        </p:cTn>
                                        <p:tgtEl>
                                          <p:spTgt spid="9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2"/>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91"/>
                                        </p:tgtEl>
                                      </p:cBhvr>
                                    </p:animEffect>
                                    <p:set>
                                      <p:cBhvr>
                                        <p:cTn id="20" dur="1" fill="hold">
                                          <p:stCondLst>
                                            <p:cond delay="499"/>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8079" y="0"/>
            <a:ext cx="11995842"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Revealing the Laws</a:t>
            </a:r>
          </a:p>
        </p:txBody>
      </p:sp>
      <p:grpSp>
        <p:nvGrpSpPr>
          <p:cNvPr id="8" name="Group 7"/>
          <p:cNvGrpSpPr/>
          <p:nvPr/>
        </p:nvGrpSpPr>
        <p:grpSpPr>
          <a:xfrm>
            <a:off x="643192" y="1689029"/>
            <a:ext cx="3005752" cy="3177766"/>
            <a:chOff x="878185" y="1222219"/>
            <a:chExt cx="3005752" cy="3177766"/>
          </a:xfrm>
        </p:grpSpPr>
        <p:grpSp>
          <p:nvGrpSpPr>
            <p:cNvPr id="3" name="Group 2"/>
            <p:cNvGrpSpPr/>
            <p:nvPr/>
          </p:nvGrpSpPr>
          <p:grpSpPr>
            <a:xfrm>
              <a:off x="878185" y="1222219"/>
              <a:ext cx="3005752" cy="3177766"/>
              <a:chOff x="878185" y="1222219"/>
              <a:chExt cx="3005752" cy="3177766"/>
            </a:xfrm>
          </p:grpSpPr>
          <p:sp>
            <p:nvSpPr>
              <p:cNvPr id="2" name="Vertical Scroll 1"/>
              <p:cNvSpPr/>
              <p:nvPr/>
            </p:nvSpPr>
            <p:spPr>
              <a:xfrm>
                <a:off x="878185" y="1222219"/>
                <a:ext cx="3005752" cy="3177766"/>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21392" y="1683727"/>
                <a:ext cx="2064191" cy="2585323"/>
              </a:xfrm>
              <a:prstGeom prst="rect">
                <a:avLst/>
              </a:prstGeom>
              <a:noFill/>
            </p:spPr>
            <p:txBody>
              <a:bodyPr wrap="square" rtlCol="0">
                <a:spAutoFit/>
              </a:bodyPr>
              <a:lstStyle/>
              <a:p>
                <a:r>
                  <a:rPr lang="en-US" i="1" dirty="0"/>
                  <a:t>Laws pertaining to servants, marriage, the death penalty for various offenses, the giving of an eye for an eye and a tooth for a tooth, and the damage done by oxen.</a:t>
                </a:r>
              </a:p>
            </p:txBody>
          </p:sp>
        </p:grpSp>
        <p:sp>
          <p:nvSpPr>
            <p:cNvPr id="7" name="Rectangle 6"/>
            <p:cNvSpPr/>
            <p:nvPr/>
          </p:nvSpPr>
          <p:spPr>
            <a:xfrm>
              <a:off x="1975878" y="1222219"/>
              <a:ext cx="1124219" cy="369332"/>
            </a:xfrm>
            <a:prstGeom prst="rect">
              <a:avLst/>
            </a:prstGeom>
          </p:spPr>
          <p:txBody>
            <a:bodyPr wrap="none">
              <a:spAutoFit/>
            </a:bodyPr>
            <a:lstStyle/>
            <a:p>
              <a:r>
                <a:rPr lang="en-US" i="1" dirty="0">
                  <a:solidFill>
                    <a:schemeClr val="bg1"/>
                  </a:solidFill>
                </a:rPr>
                <a:t>Exodus 21</a:t>
              </a:r>
              <a:endParaRPr lang="en-US" dirty="0">
                <a:solidFill>
                  <a:schemeClr val="bg1"/>
                </a:solidFill>
              </a:endParaRPr>
            </a:p>
          </p:txBody>
        </p:sp>
      </p:grpSp>
      <p:grpSp>
        <p:nvGrpSpPr>
          <p:cNvPr id="9" name="Group 8"/>
          <p:cNvGrpSpPr/>
          <p:nvPr/>
        </p:nvGrpSpPr>
        <p:grpSpPr>
          <a:xfrm>
            <a:off x="4348283" y="1236792"/>
            <a:ext cx="3005752" cy="4699554"/>
            <a:chOff x="878185" y="1222218"/>
            <a:chExt cx="3005752" cy="4699554"/>
          </a:xfrm>
        </p:grpSpPr>
        <p:grpSp>
          <p:nvGrpSpPr>
            <p:cNvPr id="10" name="Group 9"/>
            <p:cNvGrpSpPr/>
            <p:nvPr/>
          </p:nvGrpSpPr>
          <p:grpSpPr>
            <a:xfrm>
              <a:off x="878185" y="1222218"/>
              <a:ext cx="3005752" cy="4699554"/>
              <a:chOff x="878185" y="1222218"/>
              <a:chExt cx="3005752" cy="4699554"/>
            </a:xfrm>
          </p:grpSpPr>
          <p:sp>
            <p:nvSpPr>
              <p:cNvPr id="12" name="Vertical Scroll 11"/>
              <p:cNvSpPr/>
              <p:nvPr/>
            </p:nvSpPr>
            <p:spPr>
              <a:xfrm>
                <a:off x="878185" y="1222218"/>
                <a:ext cx="3005752" cy="4699554"/>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58018" y="1674455"/>
                <a:ext cx="2175851" cy="4247317"/>
              </a:xfrm>
              <a:prstGeom prst="rect">
                <a:avLst/>
              </a:prstGeom>
              <a:noFill/>
            </p:spPr>
            <p:txBody>
              <a:bodyPr wrap="square" rtlCol="0">
                <a:spAutoFit/>
              </a:bodyPr>
              <a:lstStyle/>
              <a:p>
                <a:r>
                  <a:rPr lang="en-US" i="1" dirty="0"/>
                  <a:t>Laws pertaining to stealing, destructions by fire, care of the property of others, borrowing, lascivious acts, sacrifices to false gods, afflicting widows, usury, reviling God, and the firstborn of men and of animals.</a:t>
                </a:r>
              </a:p>
              <a:p>
                <a:endParaRPr lang="en-US" i="1" dirty="0"/>
              </a:p>
              <a:p>
                <a:r>
                  <a:rPr lang="en-US" i="1" dirty="0"/>
                  <a:t>The men of Israel are commanded to be holy.</a:t>
                </a:r>
              </a:p>
            </p:txBody>
          </p:sp>
        </p:grpSp>
        <p:sp>
          <p:nvSpPr>
            <p:cNvPr id="11" name="Rectangle 10"/>
            <p:cNvSpPr/>
            <p:nvPr/>
          </p:nvSpPr>
          <p:spPr>
            <a:xfrm>
              <a:off x="1975878" y="1222219"/>
              <a:ext cx="1124219" cy="369332"/>
            </a:xfrm>
            <a:prstGeom prst="rect">
              <a:avLst/>
            </a:prstGeom>
          </p:spPr>
          <p:txBody>
            <a:bodyPr wrap="none">
              <a:spAutoFit/>
            </a:bodyPr>
            <a:lstStyle/>
            <a:p>
              <a:r>
                <a:rPr lang="en-US" i="1" dirty="0">
                  <a:solidFill>
                    <a:schemeClr val="bg1"/>
                  </a:solidFill>
                </a:rPr>
                <a:t>Exodus 22</a:t>
              </a:r>
              <a:endParaRPr lang="en-US" dirty="0">
                <a:solidFill>
                  <a:schemeClr val="bg1"/>
                </a:solidFill>
              </a:endParaRPr>
            </a:p>
          </p:txBody>
        </p:sp>
      </p:grpSp>
      <p:grpSp>
        <p:nvGrpSpPr>
          <p:cNvPr id="15" name="Group 14"/>
          <p:cNvGrpSpPr/>
          <p:nvPr/>
        </p:nvGrpSpPr>
        <p:grpSpPr>
          <a:xfrm>
            <a:off x="8194895" y="1477497"/>
            <a:ext cx="3005752" cy="3600830"/>
            <a:chOff x="878185" y="1222218"/>
            <a:chExt cx="3005752" cy="3600830"/>
          </a:xfrm>
        </p:grpSpPr>
        <p:grpSp>
          <p:nvGrpSpPr>
            <p:cNvPr id="16" name="Group 15"/>
            <p:cNvGrpSpPr/>
            <p:nvPr/>
          </p:nvGrpSpPr>
          <p:grpSpPr>
            <a:xfrm>
              <a:off x="878185" y="1222218"/>
              <a:ext cx="3005752" cy="3600830"/>
              <a:chOff x="878185" y="1222218"/>
              <a:chExt cx="3005752" cy="3600830"/>
            </a:xfrm>
          </p:grpSpPr>
          <p:sp>
            <p:nvSpPr>
              <p:cNvPr id="18" name="Vertical Scroll 17"/>
              <p:cNvSpPr/>
              <p:nvPr/>
            </p:nvSpPr>
            <p:spPr>
              <a:xfrm>
                <a:off x="878185" y="1222218"/>
                <a:ext cx="3005752" cy="3600829"/>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21392" y="1683727"/>
                <a:ext cx="2064191" cy="3139321"/>
              </a:xfrm>
              <a:prstGeom prst="rect">
                <a:avLst/>
              </a:prstGeom>
              <a:noFill/>
            </p:spPr>
            <p:txBody>
              <a:bodyPr wrap="square" rtlCol="0">
                <a:spAutoFit/>
              </a:bodyPr>
              <a:lstStyle/>
              <a:p>
                <a:r>
                  <a:rPr lang="en-US" i="1" dirty="0"/>
                  <a:t>Laws pertaining to integrity and godly conduct.</a:t>
                </a:r>
              </a:p>
              <a:p>
                <a:endParaRPr lang="en-US" i="1" dirty="0"/>
              </a:p>
              <a:p>
                <a:r>
                  <a:rPr lang="en-US" i="1" dirty="0"/>
                  <a:t>The land is to rest during a sabbatical year.</a:t>
                </a:r>
              </a:p>
              <a:p>
                <a:endParaRPr lang="en-US" i="1" dirty="0"/>
              </a:p>
              <a:p>
                <a:r>
                  <a:rPr lang="en-US" i="1" dirty="0"/>
                  <a:t>The children of Israel are to keep three annual feasts.</a:t>
                </a:r>
              </a:p>
            </p:txBody>
          </p:sp>
        </p:grpSp>
        <p:sp>
          <p:nvSpPr>
            <p:cNvPr id="17" name="Rectangle 16"/>
            <p:cNvSpPr/>
            <p:nvPr/>
          </p:nvSpPr>
          <p:spPr>
            <a:xfrm>
              <a:off x="1975878" y="1222219"/>
              <a:ext cx="1124219" cy="369332"/>
            </a:xfrm>
            <a:prstGeom prst="rect">
              <a:avLst/>
            </a:prstGeom>
          </p:spPr>
          <p:txBody>
            <a:bodyPr wrap="none">
              <a:spAutoFit/>
            </a:bodyPr>
            <a:lstStyle/>
            <a:p>
              <a:r>
                <a:rPr lang="en-US" i="1" dirty="0">
                  <a:solidFill>
                    <a:schemeClr val="bg1"/>
                  </a:solidFill>
                </a:rPr>
                <a:t>Exodus 23</a:t>
              </a:r>
              <a:endParaRPr lang="en-US" dirty="0">
                <a:solidFill>
                  <a:schemeClr val="bg1"/>
                </a:solidFill>
              </a:endParaRPr>
            </a:p>
          </p:txBody>
        </p:sp>
      </p:grpSp>
      <p:sp>
        <p:nvSpPr>
          <p:cNvPr id="20" name="Rectangle 19"/>
          <p:cNvSpPr/>
          <p:nvPr/>
        </p:nvSpPr>
        <p:spPr>
          <a:xfrm>
            <a:off x="62180" y="6486467"/>
            <a:ext cx="3145285" cy="369332"/>
          </a:xfrm>
          <a:prstGeom prst="rect">
            <a:avLst/>
          </a:prstGeom>
        </p:spPr>
        <p:txBody>
          <a:bodyPr wrap="none">
            <a:spAutoFit/>
          </a:bodyPr>
          <a:lstStyle/>
          <a:p>
            <a:r>
              <a:rPr lang="en-US" i="1" dirty="0">
                <a:solidFill>
                  <a:schemeClr val="bg1"/>
                </a:solidFill>
              </a:rPr>
              <a:t>Exodus 21-23 Chapter Headings</a:t>
            </a:r>
            <a:endParaRPr lang="en-US" dirty="0">
              <a:solidFill>
                <a:schemeClr val="bg1"/>
              </a:solidFill>
            </a:endParaRPr>
          </a:p>
        </p:txBody>
      </p:sp>
      <p:sp>
        <p:nvSpPr>
          <p:cNvPr id="21" name="Rectangle 20"/>
          <p:cNvSpPr/>
          <p:nvPr/>
        </p:nvSpPr>
        <p:spPr>
          <a:xfrm>
            <a:off x="4120039" y="6014448"/>
            <a:ext cx="7159387" cy="646331"/>
          </a:xfrm>
          <a:prstGeom prst="rect">
            <a:avLst/>
          </a:prstGeom>
        </p:spPr>
        <p:txBody>
          <a:bodyPr wrap="square">
            <a:spAutoFit/>
          </a:bodyPr>
          <a:lstStyle/>
          <a:p>
            <a:pPr algn="ctr"/>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laws recorded in these chapters would help the people keep the Ten Commandments and live peaceably with one another.</a:t>
            </a:r>
            <a:endParaRPr lang="en-US" dirty="0">
              <a:solidFill>
                <a:schemeClr val="bg1"/>
              </a:solidFill>
            </a:endParaRPr>
          </a:p>
        </p:txBody>
      </p:sp>
    </p:spTree>
    <p:extLst>
      <p:ext uri="{BB962C8B-B14F-4D97-AF65-F5344CB8AC3E}">
        <p14:creationId xmlns:p14="http://schemas.microsoft.com/office/powerpoint/2010/main" val="310262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8079" y="0"/>
            <a:ext cx="11995842" cy="830997"/>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The Verdict And the Punishment</a:t>
            </a:r>
          </a:p>
        </p:txBody>
      </p:sp>
      <p:grpSp>
        <p:nvGrpSpPr>
          <p:cNvPr id="80" name="Group 30"/>
          <p:cNvGrpSpPr/>
          <p:nvPr/>
        </p:nvGrpSpPr>
        <p:grpSpPr>
          <a:xfrm rot="6582136">
            <a:off x="623390" y="-23247"/>
            <a:ext cx="758289" cy="1197357"/>
            <a:chOff x="3429000" y="2743200"/>
            <a:chExt cx="1447800" cy="2363802"/>
          </a:xfrm>
        </p:grpSpPr>
        <p:sp>
          <p:nvSpPr>
            <p:cNvPr id="81" name="Rounded Rectangle 80"/>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1133913" y="983203"/>
            <a:ext cx="2780872" cy="4113338"/>
            <a:chOff x="751395" y="983203"/>
            <a:chExt cx="2438400" cy="3606769"/>
          </a:xfrm>
        </p:grpSpPr>
        <p:grpSp>
          <p:nvGrpSpPr>
            <p:cNvPr id="90" name="Group 89"/>
            <p:cNvGrpSpPr/>
            <p:nvPr/>
          </p:nvGrpSpPr>
          <p:grpSpPr>
            <a:xfrm>
              <a:off x="751395" y="983203"/>
              <a:ext cx="2438400" cy="3606769"/>
              <a:chOff x="1133947" y="3047639"/>
              <a:chExt cx="2438400" cy="3606769"/>
            </a:xfrm>
          </p:grpSpPr>
          <p:grpSp>
            <p:nvGrpSpPr>
              <p:cNvPr id="7" name="Group 13"/>
              <p:cNvGrpSpPr/>
              <p:nvPr/>
            </p:nvGrpSpPr>
            <p:grpSpPr>
              <a:xfrm>
                <a:off x="1133947" y="3047639"/>
                <a:ext cx="2438400" cy="3606769"/>
                <a:chOff x="4572000" y="1778032"/>
                <a:chExt cx="2438400" cy="3606769"/>
              </a:xfrm>
            </p:grpSpPr>
            <p:sp>
              <p:nvSpPr>
                <p:cNvPr id="8" name="Rectangle 7"/>
                <p:cNvSpPr/>
                <p:nvPr/>
              </p:nvSpPr>
              <p:spPr>
                <a:xfrm rot="17518575">
                  <a:off x="3369684" y="3517901"/>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5193427">
                  <a:off x="4576928" y="3492532"/>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4038600"/>
                  <a:ext cx="1813128" cy="1903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2286000"/>
                  <a:ext cx="24384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p:cNvSpPr/>
                <p:nvPr/>
              </p:nvSpPr>
              <p:spPr>
                <a:xfrm>
                  <a:off x="4572000" y="2286000"/>
                  <a:ext cx="2438400" cy="1752600"/>
                </a:xfrm>
                <a:prstGeom prst="frame">
                  <a:avLst>
                    <a:gd name="adj1" fmla="val 2781"/>
                  </a:avLst>
                </a:prstGeom>
                <a:solidFill>
                  <a:srgbClr val="ECCD9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2"/>
              <p:cNvGrpSpPr/>
              <p:nvPr/>
            </p:nvGrpSpPr>
            <p:grpSpPr>
              <a:xfrm>
                <a:off x="1722657" y="3767194"/>
                <a:ext cx="1128292" cy="1378776"/>
                <a:chOff x="1295400" y="914400"/>
                <a:chExt cx="3352800" cy="4097129"/>
              </a:xfrm>
            </p:grpSpPr>
            <p:sp>
              <p:nvSpPr>
                <p:cNvPr id="14" name="Oval 13"/>
                <p:cNvSpPr/>
                <p:nvPr/>
              </p:nvSpPr>
              <p:spPr>
                <a:xfrm>
                  <a:off x="1295400" y="914400"/>
                  <a:ext cx="1229301" cy="12293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07577" y="2006310"/>
                  <a:ext cx="368790" cy="22127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5047263">
                  <a:off x="2130726" y="1844919"/>
                  <a:ext cx="296228" cy="10346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16988078">
                  <a:off x="2224390" y="2186852"/>
                  <a:ext cx="259123" cy="8511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rot="11760182">
                  <a:off x="1575813" y="3703964"/>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rot="9760774">
                  <a:off x="1956914" y="3760127"/>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rot="7474278">
                  <a:off x="2581723" y="2454153"/>
                  <a:ext cx="548105" cy="2658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505200" y="1219200"/>
                  <a:ext cx="11430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810000" y="1676400"/>
                  <a:ext cx="411480" cy="2468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9760774">
                  <a:off x="4074751" y="3463800"/>
                  <a:ext cx="339140" cy="1324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rot="11760182">
                  <a:off x="3684448" y="3341125"/>
                  <a:ext cx="341485" cy="14589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15357100">
                  <a:off x="3572186" y="2507862"/>
                  <a:ext cx="289631" cy="992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7474278">
                  <a:off x="2581723" y="1920753"/>
                  <a:ext cx="548105" cy="2658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3918912">
                  <a:off x="3009195" y="2838586"/>
                  <a:ext cx="548105" cy="2658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rot="15866519">
                  <a:off x="3558266" y="2224129"/>
                  <a:ext cx="289631" cy="828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4428331">
                  <a:off x="3009194" y="2415897"/>
                  <a:ext cx="548105" cy="2658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8" name="Rectangle 87"/>
            <p:cNvSpPr/>
            <p:nvPr/>
          </p:nvSpPr>
          <p:spPr>
            <a:xfrm>
              <a:off x="1107923" y="3661615"/>
              <a:ext cx="1725344" cy="369332"/>
            </a:xfrm>
            <a:prstGeom prst="rect">
              <a:avLst/>
            </a:prstGeom>
          </p:spPr>
          <p:txBody>
            <a:bodyPr wrap="none">
              <a:spAutoFit/>
            </a:bodyPr>
            <a:lstStyle/>
            <a:p>
              <a:r>
                <a:rPr lang="en-US" i="1" dirty="0">
                  <a:solidFill>
                    <a:schemeClr val="bg1"/>
                  </a:solidFill>
                </a:rPr>
                <a:t>Exodus 21:18-19</a:t>
              </a:r>
              <a:endParaRPr lang="en-US" dirty="0">
                <a:solidFill>
                  <a:schemeClr val="bg1"/>
                </a:solidFill>
              </a:endParaRPr>
            </a:p>
          </p:txBody>
        </p:sp>
      </p:grpSp>
      <p:grpSp>
        <p:nvGrpSpPr>
          <p:cNvPr id="136" name="Group 135"/>
          <p:cNvGrpSpPr/>
          <p:nvPr/>
        </p:nvGrpSpPr>
        <p:grpSpPr>
          <a:xfrm>
            <a:off x="6027930" y="2049748"/>
            <a:ext cx="4337944" cy="3880273"/>
            <a:chOff x="736636" y="4666847"/>
            <a:chExt cx="2337241" cy="2090652"/>
          </a:xfrm>
        </p:grpSpPr>
        <p:grpSp>
          <p:nvGrpSpPr>
            <p:cNvPr id="135" name="Group 134"/>
            <p:cNvGrpSpPr/>
            <p:nvPr/>
          </p:nvGrpSpPr>
          <p:grpSpPr>
            <a:xfrm>
              <a:off x="736636" y="4673619"/>
              <a:ext cx="2337241" cy="2083880"/>
              <a:chOff x="736636" y="4673619"/>
              <a:chExt cx="2337241" cy="2083880"/>
            </a:xfrm>
          </p:grpSpPr>
          <p:sp>
            <p:nvSpPr>
              <p:cNvPr id="98" name="Vertical Scroll 97"/>
              <p:cNvSpPr/>
              <p:nvPr/>
            </p:nvSpPr>
            <p:spPr>
              <a:xfrm>
                <a:off x="736636" y="4673619"/>
                <a:ext cx="2337241" cy="2083880"/>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57"/>
              <p:cNvGrpSpPr/>
              <p:nvPr/>
            </p:nvGrpSpPr>
            <p:grpSpPr>
              <a:xfrm>
                <a:off x="1086822" y="5043659"/>
                <a:ext cx="520319" cy="635139"/>
                <a:chOff x="5943600" y="503032"/>
                <a:chExt cx="2447287" cy="2794980"/>
              </a:xfrm>
              <a:solidFill>
                <a:schemeClr val="tx1"/>
              </a:solidFill>
            </p:grpSpPr>
            <p:grpSp>
              <p:nvGrpSpPr>
                <p:cNvPr id="101" name="Group 26"/>
                <p:cNvGrpSpPr/>
                <p:nvPr/>
              </p:nvGrpSpPr>
              <p:grpSpPr>
                <a:xfrm rot="423692">
                  <a:off x="6409687" y="503032"/>
                  <a:ext cx="1981200" cy="2514600"/>
                  <a:chOff x="5638800" y="2057400"/>
                  <a:chExt cx="1981200" cy="2514600"/>
                </a:xfrm>
                <a:grpFill/>
              </p:grpSpPr>
              <p:sp>
                <p:nvSpPr>
                  <p:cNvPr id="132" name="Flowchart: Delay 131"/>
                  <p:cNvSpPr/>
                  <p:nvPr/>
                </p:nvSpPr>
                <p:spPr>
                  <a:xfrm rot="16200000">
                    <a:off x="5448300" y="2400300"/>
                    <a:ext cx="2514600" cy="1828800"/>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Delay 132"/>
                  <p:cNvSpPr/>
                  <p:nvPr/>
                </p:nvSpPr>
                <p:spPr>
                  <a:xfrm rot="16200000">
                    <a:off x="5295900" y="2400300"/>
                    <a:ext cx="2514600" cy="1828800"/>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rot="1304315">
                  <a:off x="7061892" y="2428582"/>
                  <a:ext cx="936885" cy="869430"/>
                  <a:chOff x="7185317" y="571382"/>
                  <a:chExt cx="1433175" cy="1409818"/>
                </a:xfrm>
                <a:grpFill/>
              </p:grpSpPr>
              <p:sp>
                <p:nvSpPr>
                  <p:cNvPr id="128" name="Moon 127"/>
                  <p:cNvSpPr/>
                  <p:nvPr/>
                </p:nvSpPr>
                <p:spPr>
                  <a:xfrm>
                    <a:off x="7543800" y="609600"/>
                    <a:ext cx="762000" cy="1143000"/>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2635937">
                    <a:off x="7856492" y="571382"/>
                    <a:ext cx="762000" cy="1143000"/>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7463133" flipH="1">
                    <a:off x="7375817" y="751362"/>
                    <a:ext cx="762000" cy="1143000"/>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ardrop 130"/>
                  <p:cNvSpPr/>
                  <p:nvPr/>
                </p:nvSpPr>
                <p:spPr>
                  <a:xfrm>
                    <a:off x="7772400" y="1066800"/>
                    <a:ext cx="457200" cy="914400"/>
                  </a:xfrm>
                  <a:prstGeom prst="teardrop">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7"/>
                <p:cNvGrpSpPr/>
                <p:nvPr/>
              </p:nvGrpSpPr>
              <p:grpSpPr>
                <a:xfrm rot="20581819">
                  <a:off x="5943600" y="2133600"/>
                  <a:ext cx="876925" cy="915649"/>
                  <a:chOff x="4159960" y="2007821"/>
                  <a:chExt cx="1548702" cy="1871767"/>
                </a:xfrm>
                <a:grpFill/>
              </p:grpSpPr>
              <p:sp>
                <p:nvSpPr>
                  <p:cNvPr id="119" name="Teardrop 118"/>
                  <p:cNvSpPr/>
                  <p:nvPr/>
                </p:nvSpPr>
                <p:spPr>
                  <a:xfrm rot="8215946">
                    <a:off x="4752919" y="2007821"/>
                    <a:ext cx="500030" cy="504016"/>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uble Wave 119"/>
                  <p:cNvSpPr/>
                  <p:nvPr/>
                </p:nvSpPr>
                <p:spPr>
                  <a:xfrm rot="6007162">
                    <a:off x="4312057" y="3165471"/>
                    <a:ext cx="1284912" cy="143322"/>
                  </a:xfrm>
                  <a:prstGeom prst="doubleWave">
                    <a:avLst>
                      <a:gd name="adj1" fmla="val 12500"/>
                      <a:gd name="adj2" fmla="val 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ardrop 120"/>
                  <p:cNvSpPr/>
                  <p:nvPr/>
                </p:nvSpPr>
                <p:spPr>
                  <a:xfrm>
                    <a:off x="4343400" y="2819400"/>
                    <a:ext cx="533400" cy="609600"/>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ardrop 121"/>
                  <p:cNvSpPr/>
                  <p:nvPr/>
                </p:nvSpPr>
                <p:spPr>
                  <a:xfrm rot="16809704">
                    <a:off x="5033372" y="2830893"/>
                    <a:ext cx="533400" cy="609600"/>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ardrop 122"/>
                  <p:cNvSpPr/>
                  <p:nvPr/>
                </p:nvSpPr>
                <p:spPr>
                  <a:xfrm rot="4742171">
                    <a:off x="4198060" y="2224802"/>
                    <a:ext cx="533400" cy="609600"/>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ardrop 123"/>
                  <p:cNvSpPr/>
                  <p:nvPr/>
                </p:nvSpPr>
                <p:spPr>
                  <a:xfrm rot="11700921">
                    <a:off x="5175262" y="2192289"/>
                    <a:ext cx="533400" cy="609600"/>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724400" y="2514600"/>
                    <a:ext cx="457200" cy="457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rot="1304315">
                  <a:off x="6299893" y="2352384"/>
                  <a:ext cx="936885" cy="869430"/>
                  <a:chOff x="7185317" y="571382"/>
                  <a:chExt cx="1433175" cy="1409818"/>
                </a:xfrm>
                <a:grpFill/>
              </p:grpSpPr>
              <p:sp>
                <p:nvSpPr>
                  <p:cNvPr id="115" name="Moon 114"/>
                  <p:cNvSpPr/>
                  <p:nvPr/>
                </p:nvSpPr>
                <p:spPr>
                  <a:xfrm>
                    <a:off x="7543800" y="609600"/>
                    <a:ext cx="762000" cy="1143000"/>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2635937">
                    <a:off x="7856492" y="571382"/>
                    <a:ext cx="762000" cy="1143000"/>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17463133" flipH="1">
                    <a:off x="7375817" y="751362"/>
                    <a:ext cx="762000" cy="1143000"/>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ardrop 117"/>
                  <p:cNvSpPr/>
                  <p:nvPr/>
                </p:nvSpPr>
                <p:spPr>
                  <a:xfrm>
                    <a:off x="7772400" y="1066800"/>
                    <a:ext cx="457200" cy="914400"/>
                  </a:xfrm>
                  <a:prstGeom prst="teardrop">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42"/>
                <p:cNvGrpSpPr/>
                <p:nvPr/>
              </p:nvGrpSpPr>
              <p:grpSpPr>
                <a:xfrm rot="20746897">
                  <a:off x="6867296" y="2446833"/>
                  <a:ext cx="788233" cy="794479"/>
                  <a:chOff x="4159960" y="2007821"/>
                  <a:chExt cx="1548702" cy="1871767"/>
                </a:xfrm>
                <a:grpFill/>
              </p:grpSpPr>
              <p:sp>
                <p:nvSpPr>
                  <p:cNvPr id="106" name="Teardrop 105"/>
                  <p:cNvSpPr/>
                  <p:nvPr/>
                </p:nvSpPr>
                <p:spPr>
                  <a:xfrm rot="8215946">
                    <a:off x="4752919" y="2007821"/>
                    <a:ext cx="500030" cy="504016"/>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ouble Wave 106"/>
                  <p:cNvSpPr/>
                  <p:nvPr/>
                </p:nvSpPr>
                <p:spPr>
                  <a:xfrm rot="6007162">
                    <a:off x="4312057" y="3165471"/>
                    <a:ext cx="1284912" cy="143322"/>
                  </a:xfrm>
                  <a:prstGeom prst="doubleWave">
                    <a:avLst>
                      <a:gd name="adj1" fmla="val 12500"/>
                      <a:gd name="adj2" fmla="val 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ardrop 107"/>
                  <p:cNvSpPr/>
                  <p:nvPr/>
                </p:nvSpPr>
                <p:spPr>
                  <a:xfrm>
                    <a:off x="4343400" y="2819400"/>
                    <a:ext cx="533400" cy="609600"/>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ardrop 108"/>
                  <p:cNvSpPr/>
                  <p:nvPr/>
                </p:nvSpPr>
                <p:spPr>
                  <a:xfrm rot="16809704">
                    <a:off x="5033372" y="2830893"/>
                    <a:ext cx="533400" cy="609600"/>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ardrop 109"/>
                  <p:cNvSpPr/>
                  <p:nvPr/>
                </p:nvSpPr>
                <p:spPr>
                  <a:xfrm rot="4742171">
                    <a:off x="4198060" y="2224802"/>
                    <a:ext cx="533400" cy="609600"/>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ardrop 110"/>
                  <p:cNvSpPr/>
                  <p:nvPr/>
                </p:nvSpPr>
                <p:spPr>
                  <a:xfrm rot="11700921">
                    <a:off x="5175262" y="2192289"/>
                    <a:ext cx="533400" cy="609600"/>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112" name="Oval 111"/>
                  <p:cNvSpPr/>
                  <p:nvPr/>
                </p:nvSpPr>
                <p:spPr>
                  <a:xfrm>
                    <a:off x="4724400" y="2514600"/>
                    <a:ext cx="457200" cy="457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Heart 112"/>
                  <p:cNvSpPr/>
                  <p:nvPr/>
                </p:nvSpPr>
                <p:spPr>
                  <a:xfrm rot="18889990">
                    <a:off x="4624201" y="3137830"/>
                    <a:ext cx="228600" cy="457200"/>
                  </a:xfrm>
                  <a:prstGeom prst="hear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26" name="Picture 2" descr="https://cdn1.iconfinder.com/data/icons/complete-medical-healthcare-icons-for-apps-and-web/128/tooth-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5289" y="5063652"/>
                <a:ext cx="423061" cy="4230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cons.iconarchive.com/icons/custom-icon-design/mono-general-4/128/eye-icon.png"/>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119393" y="4922192"/>
                <a:ext cx="587552" cy="587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mysitemyway.com/etc-mysitemyway/icons/legacy-previews/icons-256/glossy-black-icons-people-things/062546-glossy-black-icon-people-things-hand22-sc48.png"/>
              <p:cNvPicPr>
                <a:picLocks noChangeAspect="1" noChangeArrowheads="1"/>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rot="3300764">
                <a:off x="934329" y="5644790"/>
                <a:ext cx="802158" cy="802158"/>
              </a:xfrm>
              <a:prstGeom prst="rect">
                <a:avLst/>
              </a:prstGeom>
              <a:noFill/>
              <a:extLst>
                <a:ext uri="{909E8E84-426E-40DD-AFC4-6F175D3DCCD1}">
                  <a14:hiddenFill xmlns:a14="http://schemas.microsoft.com/office/drawing/2010/main">
                    <a:solidFill>
                      <a:srgbClr val="FFFFFF"/>
                    </a:solidFill>
                  </a14:hiddenFill>
                </a:ext>
              </a:extLst>
            </p:spPr>
          </p:pic>
          <p:grpSp>
            <p:nvGrpSpPr>
              <p:cNvPr id="138" name="Group 238"/>
              <p:cNvGrpSpPr/>
              <p:nvPr/>
            </p:nvGrpSpPr>
            <p:grpSpPr>
              <a:xfrm rot="20759234">
                <a:off x="2151146" y="5564317"/>
                <a:ext cx="309427" cy="506855"/>
                <a:chOff x="6477000" y="2667000"/>
                <a:chExt cx="1780687" cy="2854782"/>
              </a:xfrm>
              <a:solidFill>
                <a:schemeClr val="tx1"/>
              </a:solidFill>
            </p:grpSpPr>
            <p:sp>
              <p:nvSpPr>
                <p:cNvPr id="139" name="Wave 138"/>
                <p:cNvSpPr/>
                <p:nvPr/>
              </p:nvSpPr>
              <p:spPr>
                <a:xfrm rot="18517920">
                  <a:off x="6684200" y="3629843"/>
                  <a:ext cx="2201743" cy="900810"/>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Wave 3"/>
                <p:cNvSpPr/>
                <p:nvPr/>
              </p:nvSpPr>
              <p:spPr>
                <a:xfrm rot="16200000">
                  <a:off x="5990096" y="3688141"/>
                  <a:ext cx="2057400" cy="1083591"/>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Wave 140"/>
                <p:cNvSpPr/>
                <p:nvPr/>
              </p:nvSpPr>
              <p:spPr>
                <a:xfrm rot="16887571">
                  <a:off x="6451017" y="3220141"/>
                  <a:ext cx="2275929" cy="1169648"/>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Wave 141"/>
                <p:cNvSpPr/>
                <p:nvPr/>
              </p:nvSpPr>
              <p:spPr>
                <a:xfrm rot="6369781">
                  <a:off x="6700115" y="3419783"/>
                  <a:ext cx="1150336" cy="498139"/>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Wave 142"/>
                <p:cNvSpPr/>
                <p:nvPr/>
              </p:nvSpPr>
              <p:spPr>
                <a:xfrm rot="5400000">
                  <a:off x="6510943" y="3983113"/>
                  <a:ext cx="1779818" cy="935224"/>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Wave 143"/>
                <p:cNvSpPr/>
                <p:nvPr/>
              </p:nvSpPr>
              <p:spPr>
                <a:xfrm rot="6864377">
                  <a:off x="6900166" y="4164260"/>
                  <a:ext cx="1779818" cy="935225"/>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Wave 144"/>
                <p:cNvSpPr/>
                <p:nvPr/>
              </p:nvSpPr>
              <p:spPr>
                <a:xfrm rot="5097427">
                  <a:off x="6634608" y="4180925"/>
                  <a:ext cx="1526092" cy="938316"/>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Wave 145"/>
                <p:cNvSpPr/>
                <p:nvPr/>
              </p:nvSpPr>
              <p:spPr>
                <a:xfrm rot="6552689">
                  <a:off x="7102869" y="4455469"/>
                  <a:ext cx="1270291" cy="533531"/>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Wave 147"/>
                <p:cNvSpPr/>
                <p:nvPr/>
              </p:nvSpPr>
              <p:spPr>
                <a:xfrm rot="6864377">
                  <a:off x="7082414" y="4728855"/>
                  <a:ext cx="1050439" cy="433602"/>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4" name="Picture 10" descr="https://cdn0.iconfinder.com/data/icons/mixicons/512/whip-5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2444" y="6154238"/>
                <a:ext cx="545802" cy="545802"/>
              </a:xfrm>
              <a:prstGeom prst="rect">
                <a:avLst/>
              </a:prstGeom>
              <a:noFill/>
              <a:extLst>
                <a:ext uri="{909E8E84-426E-40DD-AFC4-6F175D3DCCD1}">
                  <a14:hiddenFill xmlns:a14="http://schemas.microsoft.com/office/drawing/2010/main">
                    <a:solidFill>
                      <a:srgbClr val="FFFFFF"/>
                    </a:solidFill>
                  </a14:hiddenFill>
                </a:ext>
              </a:extLst>
            </p:spPr>
          </p:pic>
        </p:grpSp>
        <p:sp>
          <p:nvSpPr>
            <p:cNvPr id="94" name="Rectangle 93"/>
            <p:cNvSpPr/>
            <p:nvPr/>
          </p:nvSpPr>
          <p:spPr>
            <a:xfrm>
              <a:off x="1420204" y="4666847"/>
              <a:ext cx="1205147" cy="248740"/>
            </a:xfrm>
            <a:prstGeom prst="rect">
              <a:avLst/>
            </a:prstGeom>
          </p:spPr>
          <p:txBody>
            <a:bodyPr wrap="none">
              <a:spAutoFit/>
            </a:bodyPr>
            <a:lstStyle/>
            <a:p>
              <a:r>
                <a:rPr lang="en-US" sz="2400" i="1" dirty="0">
                  <a:solidFill>
                    <a:schemeClr val="bg1"/>
                  </a:solidFill>
                </a:rPr>
                <a:t>Exodus 21:23-25</a:t>
              </a:r>
              <a:endParaRPr lang="en-US" sz="2400" dirty="0">
                <a:solidFill>
                  <a:schemeClr val="bg1"/>
                </a:solidFill>
              </a:endParaRPr>
            </a:p>
          </p:txBody>
        </p:sp>
      </p:grpSp>
      <p:pic>
        <p:nvPicPr>
          <p:cNvPr id="1036" name="Picture 12" descr="https://cdn4.iconfinder.com/data/icons/medical-9/512/foot-512.png"/>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flipH="1">
            <a:off x="7296639" y="4663750"/>
            <a:ext cx="959864" cy="95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10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8079" y="0"/>
            <a:ext cx="11995842"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Restitution</a:t>
            </a:r>
          </a:p>
        </p:txBody>
      </p:sp>
      <p:sp>
        <p:nvSpPr>
          <p:cNvPr id="86" name="Rectangle 85"/>
          <p:cNvSpPr/>
          <p:nvPr/>
        </p:nvSpPr>
        <p:spPr>
          <a:xfrm>
            <a:off x="73533" y="6446940"/>
            <a:ext cx="1491306" cy="369332"/>
          </a:xfrm>
          <a:prstGeom prst="rect">
            <a:avLst/>
          </a:prstGeom>
        </p:spPr>
        <p:txBody>
          <a:bodyPr wrap="none">
            <a:spAutoFit/>
          </a:bodyPr>
          <a:lstStyle/>
          <a:p>
            <a:r>
              <a:rPr lang="en-US" i="1" dirty="0">
                <a:solidFill>
                  <a:schemeClr val="bg1"/>
                </a:solidFill>
              </a:rPr>
              <a:t>Exodus 22:1-6</a:t>
            </a:r>
            <a:endParaRPr lang="en-US" dirty="0">
              <a:solidFill>
                <a:schemeClr val="bg1"/>
              </a:solidFill>
            </a:endParaRPr>
          </a:p>
        </p:txBody>
      </p:sp>
      <p:grpSp>
        <p:nvGrpSpPr>
          <p:cNvPr id="31" name="Group 30"/>
          <p:cNvGrpSpPr/>
          <p:nvPr/>
        </p:nvGrpSpPr>
        <p:grpSpPr>
          <a:xfrm>
            <a:off x="98079" y="1047361"/>
            <a:ext cx="3948987" cy="2381639"/>
            <a:chOff x="423658" y="1064539"/>
            <a:chExt cx="3948987" cy="2381639"/>
          </a:xfrm>
        </p:grpSpPr>
        <p:grpSp>
          <p:nvGrpSpPr>
            <p:cNvPr id="136" name="Group 135"/>
            <p:cNvGrpSpPr/>
            <p:nvPr/>
          </p:nvGrpSpPr>
          <p:grpSpPr>
            <a:xfrm>
              <a:off x="423658" y="1064539"/>
              <a:ext cx="3948987" cy="2381639"/>
              <a:chOff x="736636" y="4592838"/>
              <a:chExt cx="2127675" cy="2164661"/>
            </a:xfrm>
          </p:grpSpPr>
          <p:sp>
            <p:nvSpPr>
              <p:cNvPr id="98" name="Vertical Scroll 97"/>
              <p:cNvSpPr/>
              <p:nvPr/>
            </p:nvSpPr>
            <p:spPr>
              <a:xfrm>
                <a:off x="736636" y="4673619"/>
                <a:ext cx="2127675" cy="2083880"/>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379936" y="4592838"/>
                <a:ext cx="902859" cy="419605"/>
              </a:xfrm>
              <a:prstGeom prst="rect">
                <a:avLst/>
              </a:prstGeom>
            </p:spPr>
            <p:txBody>
              <a:bodyPr wrap="none">
                <a:spAutoFit/>
              </a:bodyPr>
              <a:lstStyle/>
              <a:p>
                <a:r>
                  <a:rPr lang="en-US" sz="2400" i="1" dirty="0">
                    <a:solidFill>
                      <a:schemeClr val="bg1"/>
                    </a:solidFill>
                  </a:rPr>
                  <a:t>Exodus 22:1</a:t>
                </a:r>
                <a:endParaRPr lang="en-US" sz="2400" dirty="0">
                  <a:solidFill>
                    <a:schemeClr val="bg1"/>
                  </a:solidFill>
                </a:endParaRPr>
              </a:p>
            </p:txBody>
          </p:sp>
        </p:grpSp>
        <p:grpSp>
          <p:nvGrpSpPr>
            <p:cNvPr id="30" name="Group 29"/>
            <p:cNvGrpSpPr/>
            <p:nvPr/>
          </p:nvGrpSpPr>
          <p:grpSpPr>
            <a:xfrm>
              <a:off x="820243" y="1479486"/>
              <a:ext cx="3226656" cy="1919692"/>
              <a:chOff x="820243" y="1479486"/>
              <a:chExt cx="3226656" cy="1919692"/>
            </a:xfrm>
          </p:grpSpPr>
          <p:grpSp>
            <p:nvGrpSpPr>
              <p:cNvPr id="87" name="Group 86"/>
              <p:cNvGrpSpPr/>
              <p:nvPr/>
            </p:nvGrpSpPr>
            <p:grpSpPr>
              <a:xfrm>
                <a:off x="2961257" y="1514720"/>
                <a:ext cx="731153" cy="647868"/>
                <a:chOff x="2748622" y="4575982"/>
                <a:chExt cx="2254444" cy="1997642"/>
              </a:xfrm>
            </p:grpSpPr>
            <p:grpSp>
              <p:nvGrpSpPr>
                <p:cNvPr id="89" name="Group 88"/>
                <p:cNvGrpSpPr/>
                <p:nvPr/>
              </p:nvGrpSpPr>
              <p:grpSpPr>
                <a:xfrm flipH="1">
                  <a:off x="2893279" y="4663944"/>
                  <a:ext cx="2109787" cy="1909680"/>
                  <a:chOff x="1266655" y="3021929"/>
                  <a:chExt cx="2109787" cy="1909680"/>
                </a:xfrm>
              </p:grpSpPr>
              <p:sp>
                <p:nvSpPr>
                  <p:cNvPr id="97" name="Oval 96"/>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rot="11934889">
                    <a:off x="2874092" y="3558347"/>
                    <a:ext cx="243492"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rot="20444702">
                    <a:off x="3151919" y="3689068"/>
                    <a:ext cx="22452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rot="11760182">
                    <a:off x="1985306" y="3587268"/>
                    <a:ext cx="275028"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rot="9760774">
                    <a:off x="2221485" y="3744669"/>
                    <a:ext cx="258984"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Cloud 90"/>
                <p:cNvSpPr/>
                <p:nvPr/>
              </p:nvSpPr>
              <p:spPr>
                <a:xfrm>
                  <a:off x="2846419" y="4931567"/>
                  <a:ext cx="1625724" cy="1167018"/>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a:off x="2748622" y="5010133"/>
                  <a:ext cx="305913"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a:off x="4367722" y="4581870"/>
                  <a:ext cx="378628"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4196808" flipH="1">
                  <a:off x="4062535" y="4609002"/>
                  <a:ext cx="439209"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4196808" flipH="1">
                  <a:off x="4626564" y="4620406"/>
                  <a:ext cx="302161"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3398899" y="2251444"/>
                <a:ext cx="459281" cy="406965"/>
                <a:chOff x="2748622" y="4575982"/>
                <a:chExt cx="2254444" cy="1997642"/>
              </a:xfrm>
            </p:grpSpPr>
            <p:grpSp>
              <p:nvGrpSpPr>
                <p:cNvPr id="137" name="Group 136"/>
                <p:cNvGrpSpPr/>
                <p:nvPr/>
              </p:nvGrpSpPr>
              <p:grpSpPr>
                <a:xfrm flipH="1">
                  <a:off x="2893279" y="4663944"/>
                  <a:ext cx="2109787" cy="1909680"/>
                  <a:chOff x="1266655" y="3021929"/>
                  <a:chExt cx="2109787" cy="1909680"/>
                </a:xfrm>
              </p:grpSpPr>
              <p:sp>
                <p:nvSpPr>
                  <p:cNvPr id="153" name="Oval 152"/>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rot="11934889">
                    <a:off x="2874092" y="3558347"/>
                    <a:ext cx="243492"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rot="20444702">
                    <a:off x="3151919" y="3689068"/>
                    <a:ext cx="22452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rot="11760182">
                    <a:off x="1985306" y="3587268"/>
                    <a:ext cx="275028"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rot="9760774">
                    <a:off x="2221485" y="3744669"/>
                    <a:ext cx="258984"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7" name="Cloud 146"/>
                <p:cNvSpPr/>
                <p:nvPr/>
              </p:nvSpPr>
              <p:spPr>
                <a:xfrm>
                  <a:off x="2846419" y="4931567"/>
                  <a:ext cx="1625724" cy="1167018"/>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a:off x="2748622" y="5010133"/>
                  <a:ext cx="305913"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loud 149"/>
                <p:cNvSpPr/>
                <p:nvPr/>
              </p:nvSpPr>
              <p:spPr>
                <a:xfrm>
                  <a:off x="4367722" y="4581870"/>
                  <a:ext cx="378628"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4196808" flipH="1">
                  <a:off x="4062535" y="4609002"/>
                  <a:ext cx="439209"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4196808" flipH="1">
                  <a:off x="4626564" y="4620406"/>
                  <a:ext cx="302161"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2872192" y="2250244"/>
                <a:ext cx="459281" cy="406965"/>
                <a:chOff x="2748622" y="4575982"/>
                <a:chExt cx="2254444" cy="1997642"/>
              </a:xfrm>
            </p:grpSpPr>
            <p:grpSp>
              <p:nvGrpSpPr>
                <p:cNvPr id="159" name="Group 158"/>
                <p:cNvGrpSpPr/>
                <p:nvPr/>
              </p:nvGrpSpPr>
              <p:grpSpPr>
                <a:xfrm flipH="1">
                  <a:off x="2893279" y="4663944"/>
                  <a:ext cx="2109787" cy="1909680"/>
                  <a:chOff x="1266655" y="3021929"/>
                  <a:chExt cx="2109787" cy="1909680"/>
                </a:xfrm>
              </p:grpSpPr>
              <p:sp>
                <p:nvSpPr>
                  <p:cNvPr id="165" name="Oval 164"/>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rot="11934889">
                    <a:off x="2874092" y="3558347"/>
                    <a:ext cx="243492"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p:cNvSpPr/>
                  <p:nvPr/>
                </p:nvSpPr>
                <p:spPr>
                  <a:xfrm rot="20444702">
                    <a:off x="3151919" y="3689068"/>
                    <a:ext cx="22452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p:cNvSpPr/>
                  <p:nvPr/>
                </p:nvSpPr>
                <p:spPr>
                  <a:xfrm rot="11760182">
                    <a:off x="1985306" y="3587268"/>
                    <a:ext cx="275028"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p:cNvSpPr/>
                  <p:nvPr/>
                </p:nvSpPr>
                <p:spPr>
                  <a:xfrm rot="9760774">
                    <a:off x="2221485" y="3744669"/>
                    <a:ext cx="258984"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0" name="Cloud 159"/>
                <p:cNvSpPr/>
                <p:nvPr/>
              </p:nvSpPr>
              <p:spPr>
                <a:xfrm>
                  <a:off x="2846419" y="4931567"/>
                  <a:ext cx="1625724" cy="1167018"/>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loud 160"/>
                <p:cNvSpPr/>
                <p:nvPr/>
              </p:nvSpPr>
              <p:spPr>
                <a:xfrm>
                  <a:off x="2748622" y="5010133"/>
                  <a:ext cx="305913"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loud 161"/>
                <p:cNvSpPr/>
                <p:nvPr/>
              </p:nvSpPr>
              <p:spPr>
                <a:xfrm>
                  <a:off x="4367722" y="4581870"/>
                  <a:ext cx="378628"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4196808" flipH="1">
                  <a:off x="4062535" y="4609002"/>
                  <a:ext cx="439209"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4196808" flipH="1">
                  <a:off x="4626564" y="4620406"/>
                  <a:ext cx="302161"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2828279" y="2731867"/>
                <a:ext cx="459281" cy="406965"/>
                <a:chOff x="2748622" y="4575982"/>
                <a:chExt cx="2254444" cy="1997642"/>
              </a:xfrm>
            </p:grpSpPr>
            <p:grpSp>
              <p:nvGrpSpPr>
                <p:cNvPr id="171" name="Group 170"/>
                <p:cNvGrpSpPr/>
                <p:nvPr/>
              </p:nvGrpSpPr>
              <p:grpSpPr>
                <a:xfrm flipH="1">
                  <a:off x="2893279" y="4663944"/>
                  <a:ext cx="2109787" cy="1909680"/>
                  <a:chOff x="1266655" y="3021929"/>
                  <a:chExt cx="2109787" cy="1909680"/>
                </a:xfrm>
              </p:grpSpPr>
              <p:sp>
                <p:nvSpPr>
                  <p:cNvPr id="177" name="Oval 176"/>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rot="11934889">
                    <a:off x="2874092" y="3558347"/>
                    <a:ext cx="243492"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p:cNvSpPr/>
                  <p:nvPr/>
                </p:nvSpPr>
                <p:spPr>
                  <a:xfrm rot="20444702">
                    <a:off x="3151919" y="3689068"/>
                    <a:ext cx="22452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179"/>
                  <p:cNvSpPr/>
                  <p:nvPr/>
                </p:nvSpPr>
                <p:spPr>
                  <a:xfrm rot="11760182">
                    <a:off x="1985306" y="3587268"/>
                    <a:ext cx="275028"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p:cNvSpPr/>
                  <p:nvPr/>
                </p:nvSpPr>
                <p:spPr>
                  <a:xfrm rot="9760774">
                    <a:off x="2221485" y="3744669"/>
                    <a:ext cx="258984"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Cloud 171"/>
                <p:cNvSpPr/>
                <p:nvPr/>
              </p:nvSpPr>
              <p:spPr>
                <a:xfrm>
                  <a:off x="2846419" y="4931567"/>
                  <a:ext cx="1625724" cy="1167018"/>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loud 172"/>
                <p:cNvSpPr/>
                <p:nvPr/>
              </p:nvSpPr>
              <p:spPr>
                <a:xfrm>
                  <a:off x="2748622" y="5010133"/>
                  <a:ext cx="305913"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loud 173"/>
                <p:cNvSpPr/>
                <p:nvPr/>
              </p:nvSpPr>
              <p:spPr>
                <a:xfrm>
                  <a:off x="4367722" y="4581870"/>
                  <a:ext cx="378628"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4196808" flipH="1">
                  <a:off x="4062535" y="4609002"/>
                  <a:ext cx="439209"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4196808" flipH="1">
                  <a:off x="4626564" y="4620406"/>
                  <a:ext cx="302161"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3407328" y="2765540"/>
                <a:ext cx="459281" cy="406965"/>
                <a:chOff x="2748622" y="4575982"/>
                <a:chExt cx="2254444" cy="1997642"/>
              </a:xfrm>
            </p:grpSpPr>
            <p:grpSp>
              <p:nvGrpSpPr>
                <p:cNvPr id="183" name="Group 182"/>
                <p:cNvGrpSpPr/>
                <p:nvPr/>
              </p:nvGrpSpPr>
              <p:grpSpPr>
                <a:xfrm flipH="1">
                  <a:off x="2893279" y="4663944"/>
                  <a:ext cx="2109787" cy="1909680"/>
                  <a:chOff x="1266655" y="3021929"/>
                  <a:chExt cx="2109787" cy="1909680"/>
                </a:xfrm>
              </p:grpSpPr>
              <p:sp>
                <p:nvSpPr>
                  <p:cNvPr id="189" name="Oval 188"/>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rot="11934889">
                    <a:off x="2874092" y="3558347"/>
                    <a:ext cx="243492"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p:cNvSpPr/>
                  <p:nvPr/>
                </p:nvSpPr>
                <p:spPr>
                  <a:xfrm rot="20444702">
                    <a:off x="3151919" y="3689068"/>
                    <a:ext cx="22452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p:cNvSpPr/>
                  <p:nvPr/>
                </p:nvSpPr>
                <p:spPr>
                  <a:xfrm rot="11760182">
                    <a:off x="1985306" y="3587268"/>
                    <a:ext cx="275028"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p:cNvSpPr/>
                  <p:nvPr/>
                </p:nvSpPr>
                <p:spPr>
                  <a:xfrm rot="9760774">
                    <a:off x="2221485" y="3744669"/>
                    <a:ext cx="258984"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Cloud 183"/>
                <p:cNvSpPr/>
                <p:nvPr/>
              </p:nvSpPr>
              <p:spPr>
                <a:xfrm>
                  <a:off x="2846419" y="4931567"/>
                  <a:ext cx="1625724" cy="1167018"/>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loud 184"/>
                <p:cNvSpPr/>
                <p:nvPr/>
              </p:nvSpPr>
              <p:spPr>
                <a:xfrm>
                  <a:off x="2748622" y="5010133"/>
                  <a:ext cx="305913"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loud 185"/>
                <p:cNvSpPr/>
                <p:nvPr/>
              </p:nvSpPr>
              <p:spPr>
                <a:xfrm>
                  <a:off x="4367722" y="4581870"/>
                  <a:ext cx="378628"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4196808" flipH="1">
                  <a:off x="4062535" y="4609002"/>
                  <a:ext cx="439209"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4196808" flipH="1">
                  <a:off x="4626564" y="4620406"/>
                  <a:ext cx="302161"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719740" y="1636559"/>
                <a:ext cx="327159" cy="369332"/>
              </a:xfrm>
              <a:prstGeom prst="rect">
                <a:avLst/>
              </a:prstGeom>
              <a:noFill/>
            </p:spPr>
            <p:txBody>
              <a:bodyPr wrap="square" rtlCol="0">
                <a:spAutoFit/>
              </a:bodyPr>
              <a:lstStyle/>
              <a:p>
                <a:r>
                  <a:rPr lang="en-US" dirty="0"/>
                  <a:t>=</a:t>
                </a:r>
              </a:p>
            </p:txBody>
          </p:sp>
          <p:grpSp>
            <p:nvGrpSpPr>
              <p:cNvPr id="217" name="Group 216"/>
              <p:cNvGrpSpPr/>
              <p:nvPr/>
            </p:nvGrpSpPr>
            <p:grpSpPr>
              <a:xfrm>
                <a:off x="1103052" y="1479486"/>
                <a:ext cx="810623" cy="719264"/>
                <a:chOff x="5976002" y="1319269"/>
                <a:chExt cx="2586217" cy="2294747"/>
              </a:xfrm>
            </p:grpSpPr>
            <p:sp>
              <p:nvSpPr>
                <p:cNvPr id="218" name="Moon 217"/>
                <p:cNvSpPr/>
                <p:nvPr/>
              </p:nvSpPr>
              <p:spPr>
                <a:xfrm rot="14776564">
                  <a:off x="7491276" y="1207310"/>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5976002" y="1607591"/>
                  <a:ext cx="2586217" cy="2006425"/>
                  <a:chOff x="5976002" y="1607591"/>
                  <a:chExt cx="2586217" cy="2006425"/>
                </a:xfrm>
              </p:grpSpPr>
              <p:grpSp>
                <p:nvGrpSpPr>
                  <p:cNvPr id="220" name="Group 219"/>
                  <p:cNvGrpSpPr/>
                  <p:nvPr/>
                </p:nvGrpSpPr>
                <p:grpSpPr>
                  <a:xfrm>
                    <a:off x="5976002" y="1607591"/>
                    <a:ext cx="2586217" cy="2006425"/>
                    <a:chOff x="5327001" y="3829202"/>
                    <a:chExt cx="2586217" cy="2006425"/>
                  </a:xfrm>
                </p:grpSpPr>
                <p:grpSp>
                  <p:nvGrpSpPr>
                    <p:cNvPr id="222" name="Group 221"/>
                    <p:cNvGrpSpPr/>
                    <p:nvPr/>
                  </p:nvGrpSpPr>
                  <p:grpSpPr>
                    <a:xfrm flipH="1">
                      <a:off x="5327001" y="3829202"/>
                      <a:ext cx="2426682" cy="2006425"/>
                      <a:chOff x="1266655" y="3021929"/>
                      <a:chExt cx="2426682" cy="2006425"/>
                    </a:xfrm>
                  </p:grpSpPr>
                  <p:sp>
                    <p:nvSpPr>
                      <p:cNvPr id="224" name="Oval 223"/>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227"/>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Rectangle 228"/>
                      <p:cNvSpPr/>
                      <p:nvPr/>
                    </p:nvSpPr>
                    <p:spPr>
                      <a:xfrm rot="7702061">
                        <a:off x="3374333" y="355750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3" name="Oval 222"/>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Oval 220"/>
                  <p:cNvSpPr/>
                  <p:nvPr/>
                </p:nvSpPr>
                <p:spPr>
                  <a:xfrm rot="21411712" flipH="1">
                    <a:off x="6192917" y="1917312"/>
                    <a:ext cx="1544108"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0" name="Group 229"/>
              <p:cNvGrpSpPr/>
              <p:nvPr/>
            </p:nvGrpSpPr>
            <p:grpSpPr>
              <a:xfrm>
                <a:off x="856686" y="2258706"/>
                <a:ext cx="451049" cy="400215"/>
                <a:chOff x="5976002" y="1319269"/>
                <a:chExt cx="2586217" cy="2294747"/>
              </a:xfrm>
            </p:grpSpPr>
            <p:sp>
              <p:nvSpPr>
                <p:cNvPr id="231" name="Moon 230"/>
                <p:cNvSpPr/>
                <p:nvPr/>
              </p:nvSpPr>
              <p:spPr>
                <a:xfrm rot="14776564">
                  <a:off x="7491276" y="1207310"/>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231"/>
                <p:cNvGrpSpPr/>
                <p:nvPr/>
              </p:nvGrpSpPr>
              <p:grpSpPr>
                <a:xfrm>
                  <a:off x="5976002" y="1607591"/>
                  <a:ext cx="2586217" cy="2006425"/>
                  <a:chOff x="5976002" y="1607591"/>
                  <a:chExt cx="2586217" cy="2006425"/>
                </a:xfrm>
              </p:grpSpPr>
              <p:grpSp>
                <p:nvGrpSpPr>
                  <p:cNvPr id="233" name="Group 232"/>
                  <p:cNvGrpSpPr/>
                  <p:nvPr/>
                </p:nvGrpSpPr>
                <p:grpSpPr>
                  <a:xfrm>
                    <a:off x="5976002" y="1607591"/>
                    <a:ext cx="2586217" cy="2006425"/>
                    <a:chOff x="5327001" y="3829202"/>
                    <a:chExt cx="2586217" cy="2006425"/>
                  </a:xfrm>
                </p:grpSpPr>
                <p:grpSp>
                  <p:nvGrpSpPr>
                    <p:cNvPr id="235" name="Group 234"/>
                    <p:cNvGrpSpPr/>
                    <p:nvPr/>
                  </p:nvGrpSpPr>
                  <p:grpSpPr>
                    <a:xfrm flipH="1">
                      <a:off x="5327001" y="3829202"/>
                      <a:ext cx="2426682" cy="2006425"/>
                      <a:chOff x="1266655" y="3021929"/>
                      <a:chExt cx="2426682" cy="2006425"/>
                    </a:xfrm>
                  </p:grpSpPr>
                  <p:sp>
                    <p:nvSpPr>
                      <p:cNvPr id="237" name="Oval 236"/>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Rectangle 238"/>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Rectangle 239"/>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Rectangle 240"/>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Rectangle 241"/>
                      <p:cNvSpPr/>
                      <p:nvPr/>
                    </p:nvSpPr>
                    <p:spPr>
                      <a:xfrm rot="7702061">
                        <a:off x="3374333" y="355750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6" name="Oval 235"/>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Oval 233"/>
                  <p:cNvSpPr/>
                  <p:nvPr/>
                </p:nvSpPr>
                <p:spPr>
                  <a:xfrm rot="21411712" flipH="1">
                    <a:off x="6192917" y="1917312"/>
                    <a:ext cx="1544108"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242"/>
              <p:cNvGrpSpPr/>
              <p:nvPr/>
            </p:nvGrpSpPr>
            <p:grpSpPr>
              <a:xfrm>
                <a:off x="1442729" y="2247672"/>
                <a:ext cx="451049" cy="400215"/>
                <a:chOff x="5976002" y="1319269"/>
                <a:chExt cx="2586217" cy="2294747"/>
              </a:xfrm>
            </p:grpSpPr>
            <p:sp>
              <p:nvSpPr>
                <p:cNvPr id="244" name="Moon 243"/>
                <p:cNvSpPr/>
                <p:nvPr/>
              </p:nvSpPr>
              <p:spPr>
                <a:xfrm rot="14776564">
                  <a:off x="7491276" y="1207310"/>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p:cNvGrpSpPr/>
                <p:nvPr/>
              </p:nvGrpSpPr>
              <p:grpSpPr>
                <a:xfrm>
                  <a:off x="5976002" y="1607591"/>
                  <a:ext cx="2586217" cy="2006425"/>
                  <a:chOff x="5976002" y="1607591"/>
                  <a:chExt cx="2586217" cy="2006425"/>
                </a:xfrm>
              </p:grpSpPr>
              <p:grpSp>
                <p:nvGrpSpPr>
                  <p:cNvPr id="246" name="Group 245"/>
                  <p:cNvGrpSpPr/>
                  <p:nvPr/>
                </p:nvGrpSpPr>
                <p:grpSpPr>
                  <a:xfrm>
                    <a:off x="5976002" y="1607591"/>
                    <a:ext cx="2586217" cy="2006425"/>
                    <a:chOff x="5327001" y="3829202"/>
                    <a:chExt cx="2586217" cy="2006425"/>
                  </a:xfrm>
                </p:grpSpPr>
                <p:grpSp>
                  <p:nvGrpSpPr>
                    <p:cNvPr id="248" name="Group 247"/>
                    <p:cNvGrpSpPr/>
                    <p:nvPr/>
                  </p:nvGrpSpPr>
                  <p:grpSpPr>
                    <a:xfrm flipH="1">
                      <a:off x="5327001" y="3829202"/>
                      <a:ext cx="2426682" cy="2006425"/>
                      <a:chOff x="1266655" y="3021929"/>
                      <a:chExt cx="2426682" cy="2006425"/>
                    </a:xfrm>
                  </p:grpSpPr>
                  <p:sp>
                    <p:nvSpPr>
                      <p:cNvPr id="250" name="Oval 249"/>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Rectangle 251"/>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Rectangle 252"/>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Rectangle 253"/>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Rectangle 254"/>
                      <p:cNvSpPr/>
                      <p:nvPr/>
                    </p:nvSpPr>
                    <p:spPr>
                      <a:xfrm rot="7702061">
                        <a:off x="3374333" y="355750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9" name="Oval 248"/>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Oval 246"/>
                  <p:cNvSpPr/>
                  <p:nvPr/>
                </p:nvSpPr>
                <p:spPr>
                  <a:xfrm rot="21411712" flipH="1">
                    <a:off x="6192917" y="1917312"/>
                    <a:ext cx="1544108"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 name="Group 255"/>
              <p:cNvGrpSpPr/>
              <p:nvPr/>
            </p:nvGrpSpPr>
            <p:grpSpPr>
              <a:xfrm>
                <a:off x="1073794" y="2620205"/>
                <a:ext cx="451049" cy="400215"/>
                <a:chOff x="5976002" y="1319269"/>
                <a:chExt cx="2586217" cy="2294747"/>
              </a:xfrm>
            </p:grpSpPr>
            <p:sp>
              <p:nvSpPr>
                <p:cNvPr id="257" name="Moon 256"/>
                <p:cNvSpPr/>
                <p:nvPr/>
              </p:nvSpPr>
              <p:spPr>
                <a:xfrm rot="14776564">
                  <a:off x="7491276" y="1207310"/>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257"/>
                <p:cNvGrpSpPr/>
                <p:nvPr/>
              </p:nvGrpSpPr>
              <p:grpSpPr>
                <a:xfrm>
                  <a:off x="5976002" y="1607591"/>
                  <a:ext cx="2586217" cy="2006425"/>
                  <a:chOff x="5976002" y="1607591"/>
                  <a:chExt cx="2586217" cy="2006425"/>
                </a:xfrm>
              </p:grpSpPr>
              <p:grpSp>
                <p:nvGrpSpPr>
                  <p:cNvPr id="259" name="Group 258"/>
                  <p:cNvGrpSpPr/>
                  <p:nvPr/>
                </p:nvGrpSpPr>
                <p:grpSpPr>
                  <a:xfrm>
                    <a:off x="5976002" y="1607591"/>
                    <a:ext cx="2586217" cy="2006425"/>
                    <a:chOff x="5327001" y="3829202"/>
                    <a:chExt cx="2586217" cy="2006425"/>
                  </a:xfrm>
                </p:grpSpPr>
                <p:grpSp>
                  <p:nvGrpSpPr>
                    <p:cNvPr id="261" name="Group 260"/>
                    <p:cNvGrpSpPr/>
                    <p:nvPr/>
                  </p:nvGrpSpPr>
                  <p:grpSpPr>
                    <a:xfrm flipH="1">
                      <a:off x="5327001" y="3829202"/>
                      <a:ext cx="2426682" cy="2006425"/>
                      <a:chOff x="1266655" y="3021929"/>
                      <a:chExt cx="2426682" cy="2006425"/>
                    </a:xfrm>
                  </p:grpSpPr>
                  <p:sp>
                    <p:nvSpPr>
                      <p:cNvPr id="263" name="Oval 262"/>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Rectangle 264"/>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Rectangle 265"/>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Rectangle 266"/>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Rectangle 267"/>
                      <p:cNvSpPr/>
                      <p:nvPr/>
                    </p:nvSpPr>
                    <p:spPr>
                      <a:xfrm rot="7702061">
                        <a:off x="3374333" y="355750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2" name="Oval 261"/>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Oval 259"/>
                  <p:cNvSpPr/>
                  <p:nvPr/>
                </p:nvSpPr>
                <p:spPr>
                  <a:xfrm rot="21411712" flipH="1">
                    <a:off x="6192917" y="1917312"/>
                    <a:ext cx="1544108"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9" name="Group 268"/>
              <p:cNvGrpSpPr/>
              <p:nvPr/>
            </p:nvGrpSpPr>
            <p:grpSpPr>
              <a:xfrm>
                <a:off x="820243" y="2998963"/>
                <a:ext cx="451049" cy="400215"/>
                <a:chOff x="5976002" y="1319269"/>
                <a:chExt cx="2586217" cy="2294747"/>
              </a:xfrm>
            </p:grpSpPr>
            <p:sp>
              <p:nvSpPr>
                <p:cNvPr id="270" name="Moon 269"/>
                <p:cNvSpPr/>
                <p:nvPr/>
              </p:nvSpPr>
              <p:spPr>
                <a:xfrm rot="14776564">
                  <a:off x="7491276" y="1207310"/>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270"/>
                <p:cNvGrpSpPr/>
                <p:nvPr/>
              </p:nvGrpSpPr>
              <p:grpSpPr>
                <a:xfrm>
                  <a:off x="5976002" y="1607591"/>
                  <a:ext cx="2586217" cy="2006425"/>
                  <a:chOff x="5976002" y="1607591"/>
                  <a:chExt cx="2586217" cy="2006425"/>
                </a:xfrm>
              </p:grpSpPr>
              <p:grpSp>
                <p:nvGrpSpPr>
                  <p:cNvPr id="272" name="Group 271"/>
                  <p:cNvGrpSpPr/>
                  <p:nvPr/>
                </p:nvGrpSpPr>
                <p:grpSpPr>
                  <a:xfrm>
                    <a:off x="5976002" y="1607591"/>
                    <a:ext cx="2586217" cy="2006425"/>
                    <a:chOff x="5327001" y="3829202"/>
                    <a:chExt cx="2586217" cy="2006425"/>
                  </a:xfrm>
                </p:grpSpPr>
                <p:grpSp>
                  <p:nvGrpSpPr>
                    <p:cNvPr id="274" name="Group 273"/>
                    <p:cNvGrpSpPr/>
                    <p:nvPr/>
                  </p:nvGrpSpPr>
                  <p:grpSpPr>
                    <a:xfrm flipH="1">
                      <a:off x="5327001" y="3829202"/>
                      <a:ext cx="2426682" cy="2006425"/>
                      <a:chOff x="1266655" y="3021929"/>
                      <a:chExt cx="2426682" cy="2006425"/>
                    </a:xfrm>
                  </p:grpSpPr>
                  <p:sp>
                    <p:nvSpPr>
                      <p:cNvPr id="276" name="Oval 275"/>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Rectangle 277"/>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Rectangle 278"/>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Rectangle 279"/>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Rectangle 280"/>
                      <p:cNvSpPr/>
                      <p:nvPr/>
                    </p:nvSpPr>
                    <p:spPr>
                      <a:xfrm rot="7702061">
                        <a:off x="3374333" y="355750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5" name="Oval 274"/>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Oval 272"/>
                  <p:cNvSpPr/>
                  <p:nvPr/>
                </p:nvSpPr>
                <p:spPr>
                  <a:xfrm rot="21411712" flipH="1">
                    <a:off x="6192917" y="1917312"/>
                    <a:ext cx="1544108"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p:cNvGrpSpPr/>
              <p:nvPr/>
            </p:nvGrpSpPr>
            <p:grpSpPr>
              <a:xfrm>
                <a:off x="1481952" y="2962929"/>
                <a:ext cx="451049" cy="400215"/>
                <a:chOff x="5976002" y="1319269"/>
                <a:chExt cx="2586217" cy="2294747"/>
              </a:xfrm>
            </p:grpSpPr>
            <p:sp>
              <p:nvSpPr>
                <p:cNvPr id="283" name="Moon 282"/>
                <p:cNvSpPr/>
                <p:nvPr/>
              </p:nvSpPr>
              <p:spPr>
                <a:xfrm rot="14776564">
                  <a:off x="7491276" y="1207310"/>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283"/>
                <p:cNvGrpSpPr/>
                <p:nvPr/>
              </p:nvGrpSpPr>
              <p:grpSpPr>
                <a:xfrm>
                  <a:off x="5976002" y="1607591"/>
                  <a:ext cx="2586217" cy="2006425"/>
                  <a:chOff x="5976002" y="1607591"/>
                  <a:chExt cx="2586217" cy="2006425"/>
                </a:xfrm>
              </p:grpSpPr>
              <p:grpSp>
                <p:nvGrpSpPr>
                  <p:cNvPr id="285" name="Group 284"/>
                  <p:cNvGrpSpPr/>
                  <p:nvPr/>
                </p:nvGrpSpPr>
                <p:grpSpPr>
                  <a:xfrm>
                    <a:off x="5976002" y="1607591"/>
                    <a:ext cx="2586217" cy="2006425"/>
                    <a:chOff x="5327001" y="3829202"/>
                    <a:chExt cx="2586217" cy="2006425"/>
                  </a:xfrm>
                </p:grpSpPr>
                <p:grpSp>
                  <p:nvGrpSpPr>
                    <p:cNvPr id="287" name="Group 286"/>
                    <p:cNvGrpSpPr/>
                    <p:nvPr/>
                  </p:nvGrpSpPr>
                  <p:grpSpPr>
                    <a:xfrm flipH="1">
                      <a:off x="5327001" y="3829202"/>
                      <a:ext cx="2426682" cy="2006425"/>
                      <a:chOff x="1266655" y="3021929"/>
                      <a:chExt cx="2426682" cy="2006425"/>
                    </a:xfrm>
                  </p:grpSpPr>
                  <p:sp>
                    <p:nvSpPr>
                      <p:cNvPr id="289" name="Oval 288"/>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Rectangle 291"/>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Rectangle 292"/>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Rectangle 293"/>
                      <p:cNvSpPr/>
                      <p:nvPr/>
                    </p:nvSpPr>
                    <p:spPr>
                      <a:xfrm rot="7702061">
                        <a:off x="3374333" y="355750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8" name="Oval 287"/>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 name="Oval 285"/>
                  <p:cNvSpPr/>
                  <p:nvPr/>
                </p:nvSpPr>
                <p:spPr>
                  <a:xfrm rot="21411712" flipH="1">
                    <a:off x="6192917" y="1917312"/>
                    <a:ext cx="1544108"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5" name="TextBox 294"/>
              <p:cNvSpPr txBox="1"/>
              <p:nvPr/>
            </p:nvSpPr>
            <p:spPr>
              <a:xfrm>
                <a:off x="1908003" y="1671286"/>
                <a:ext cx="327159" cy="369332"/>
              </a:xfrm>
              <a:prstGeom prst="rect">
                <a:avLst/>
              </a:prstGeom>
              <a:noFill/>
            </p:spPr>
            <p:txBody>
              <a:bodyPr wrap="square" rtlCol="0">
                <a:spAutoFit/>
              </a:bodyPr>
              <a:lstStyle/>
              <a:p>
                <a:r>
                  <a:rPr lang="en-US" dirty="0"/>
                  <a:t>=</a:t>
                </a:r>
              </a:p>
            </p:txBody>
          </p:sp>
        </p:grpSp>
      </p:grpSp>
      <p:grpSp>
        <p:nvGrpSpPr>
          <p:cNvPr id="64" name="Group 63"/>
          <p:cNvGrpSpPr/>
          <p:nvPr/>
        </p:nvGrpSpPr>
        <p:grpSpPr>
          <a:xfrm>
            <a:off x="3944353" y="1019445"/>
            <a:ext cx="2790484" cy="2401868"/>
            <a:chOff x="3944353" y="1019445"/>
            <a:chExt cx="2790484" cy="2401868"/>
          </a:xfrm>
        </p:grpSpPr>
        <p:grpSp>
          <p:nvGrpSpPr>
            <p:cNvPr id="296" name="Group 295"/>
            <p:cNvGrpSpPr/>
            <p:nvPr/>
          </p:nvGrpSpPr>
          <p:grpSpPr>
            <a:xfrm>
              <a:off x="3944353" y="1019445"/>
              <a:ext cx="2790484" cy="2401868"/>
              <a:chOff x="736637" y="4574452"/>
              <a:chExt cx="1503485" cy="2183047"/>
            </a:xfrm>
          </p:grpSpPr>
          <p:sp>
            <p:nvSpPr>
              <p:cNvPr id="297" name="Vertical Scroll 296"/>
              <p:cNvSpPr/>
              <p:nvPr/>
            </p:nvSpPr>
            <p:spPr>
              <a:xfrm>
                <a:off x="736637" y="4673619"/>
                <a:ext cx="1503485" cy="2083880"/>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1042383" y="4574452"/>
                <a:ext cx="1037593" cy="419605"/>
              </a:xfrm>
              <a:prstGeom prst="rect">
                <a:avLst/>
              </a:prstGeom>
            </p:spPr>
            <p:txBody>
              <a:bodyPr wrap="none">
                <a:spAutoFit/>
              </a:bodyPr>
              <a:lstStyle/>
              <a:p>
                <a:r>
                  <a:rPr lang="en-US" sz="2400" i="1" dirty="0">
                    <a:solidFill>
                      <a:schemeClr val="bg1"/>
                    </a:solidFill>
                  </a:rPr>
                  <a:t>Exodus 22:2-4</a:t>
                </a:r>
                <a:endParaRPr lang="en-US" sz="2400" dirty="0">
                  <a:solidFill>
                    <a:schemeClr val="bg1"/>
                  </a:solidFill>
                </a:endParaRPr>
              </a:p>
            </p:txBody>
          </p:sp>
        </p:grpSp>
        <p:grpSp>
          <p:nvGrpSpPr>
            <p:cNvPr id="299" name="Group 298"/>
            <p:cNvGrpSpPr/>
            <p:nvPr/>
          </p:nvGrpSpPr>
          <p:grpSpPr>
            <a:xfrm>
              <a:off x="4398138" y="1563214"/>
              <a:ext cx="1011401" cy="1639785"/>
              <a:chOff x="415217" y="640313"/>
              <a:chExt cx="1290566" cy="2092395"/>
            </a:xfrm>
          </p:grpSpPr>
          <p:grpSp>
            <p:nvGrpSpPr>
              <p:cNvPr id="300" name="Group 299"/>
              <p:cNvGrpSpPr/>
              <p:nvPr/>
            </p:nvGrpSpPr>
            <p:grpSpPr>
              <a:xfrm>
                <a:off x="682686" y="640313"/>
                <a:ext cx="1023097" cy="2092395"/>
                <a:chOff x="4605611" y="1295400"/>
                <a:chExt cx="1750891" cy="3580848"/>
              </a:xfrm>
            </p:grpSpPr>
            <p:sp>
              <p:nvSpPr>
                <p:cNvPr id="305" name="Oval 304"/>
                <p:cNvSpPr/>
                <p:nvPr/>
              </p:nvSpPr>
              <p:spPr>
                <a:xfrm>
                  <a:off x="4953000" y="1295400"/>
                  <a:ext cx="11430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5257800" y="1752600"/>
                  <a:ext cx="411480" cy="2468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Rectangle 306"/>
                <p:cNvSpPr/>
                <p:nvPr/>
              </p:nvSpPr>
              <p:spPr>
                <a:xfrm rot="9760774">
                  <a:off x="5522551" y="3540000"/>
                  <a:ext cx="339140" cy="1324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Rectangle 307"/>
                <p:cNvSpPr/>
                <p:nvPr/>
              </p:nvSpPr>
              <p:spPr>
                <a:xfrm rot="11760182">
                  <a:off x="5132248" y="3417325"/>
                  <a:ext cx="341485" cy="14589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Rectangle 308"/>
                <p:cNvSpPr/>
                <p:nvPr/>
              </p:nvSpPr>
              <p:spPr>
                <a:xfrm rot="17915219">
                  <a:off x="5715394" y="2361659"/>
                  <a:ext cx="289631" cy="992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Rectangle 309"/>
                <p:cNvSpPr/>
                <p:nvPr/>
              </p:nvSpPr>
              <p:spPr>
                <a:xfrm rot="14650530">
                  <a:off x="4875200" y="2447586"/>
                  <a:ext cx="289631" cy="828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1" name="Oval 300"/>
              <p:cNvSpPr/>
              <p:nvPr/>
            </p:nvSpPr>
            <p:spPr>
              <a:xfrm rot="6169415" flipH="1">
                <a:off x="323486" y="1825347"/>
                <a:ext cx="633047" cy="4495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rapezoid 301"/>
              <p:cNvSpPr/>
              <p:nvPr/>
            </p:nvSpPr>
            <p:spPr>
              <a:xfrm rot="11866697">
                <a:off x="596826" y="1636071"/>
                <a:ext cx="246454" cy="144063"/>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914711" y="843365"/>
                <a:ext cx="280003" cy="1196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1196354" y="850399"/>
                <a:ext cx="280003" cy="1196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1" name="Rectangle 310"/>
          <p:cNvSpPr/>
          <p:nvPr/>
        </p:nvSpPr>
        <p:spPr>
          <a:xfrm>
            <a:off x="2940439" y="3998520"/>
            <a:ext cx="5814901" cy="2554545"/>
          </a:xfrm>
          <a:prstGeom prst="rect">
            <a:avLst/>
          </a:prstGeom>
        </p:spPr>
        <p:txBody>
          <a:bodyPr wrap="square">
            <a:spAutoFit/>
          </a:bodyPr>
          <a:lstStyle/>
          <a:p>
            <a:r>
              <a:rPr lang="en-US" sz="1600" b="0" i="0" dirty="0">
                <a:solidFill>
                  <a:schemeClr val="bg1"/>
                </a:solidFill>
                <a:effectLst/>
              </a:rPr>
              <a:t>If a thief is taken in the act of forcing his way into a house, and his death is caused by a blow, the owner of the house is not responsible for his blood.</a:t>
            </a:r>
          </a:p>
          <a:p>
            <a:endParaRPr lang="en-US" sz="1600" b="0" i="0" dirty="0">
              <a:solidFill>
                <a:schemeClr val="bg1"/>
              </a:solidFill>
              <a:effectLst/>
            </a:endParaRPr>
          </a:p>
          <a:p>
            <a:r>
              <a:rPr lang="en-US" sz="1600" dirty="0">
                <a:solidFill>
                  <a:schemeClr val="bg1"/>
                </a:solidFill>
              </a:rPr>
              <a:t>"If the sun be risen upon him, </a:t>
            </a:r>
            <a:r>
              <a:rPr lang="en-US" sz="1600" i="1" dirty="0">
                <a:solidFill>
                  <a:schemeClr val="bg1"/>
                </a:solidFill>
              </a:rPr>
              <a:t>there shall be</a:t>
            </a:r>
            <a:r>
              <a:rPr lang="en-US" sz="1600" dirty="0">
                <a:solidFill>
                  <a:schemeClr val="bg1"/>
                </a:solidFill>
              </a:rPr>
              <a:t> blood </a:t>
            </a:r>
            <a:r>
              <a:rPr lang="en-US" sz="1600" i="1" dirty="0">
                <a:solidFill>
                  <a:schemeClr val="bg1"/>
                </a:solidFill>
              </a:rPr>
              <a:t>shed</a:t>
            </a:r>
            <a:r>
              <a:rPr lang="en-US" sz="1600" dirty="0">
                <a:solidFill>
                  <a:schemeClr val="bg1"/>
                </a:solidFill>
              </a:rPr>
              <a:t> for him; </a:t>
            </a:r>
            <a:r>
              <a:rPr lang="en-US" sz="1600" i="1" dirty="0">
                <a:solidFill>
                  <a:schemeClr val="bg1"/>
                </a:solidFill>
              </a:rPr>
              <a:t>for</a:t>
            </a:r>
            <a:r>
              <a:rPr lang="en-US" sz="1600" dirty="0">
                <a:solidFill>
                  <a:schemeClr val="bg1"/>
                </a:solidFill>
              </a:rPr>
              <a:t> he should make full restitution; if he have nothing, then he shall be sold for his theft.</a:t>
            </a:r>
          </a:p>
          <a:p>
            <a:endParaRPr lang="en-US" sz="1600" dirty="0">
              <a:solidFill>
                <a:schemeClr val="bg1"/>
              </a:solidFill>
            </a:endParaRPr>
          </a:p>
          <a:p>
            <a:r>
              <a:rPr lang="en-US" sz="1600" dirty="0">
                <a:solidFill>
                  <a:schemeClr val="bg1"/>
                </a:solidFill>
              </a:rPr>
              <a:t>"If what he stole is actually found alive in his possession, whether an ox or a donkey or a sheep, he shall pay double.…</a:t>
            </a:r>
          </a:p>
        </p:txBody>
      </p:sp>
      <p:sp>
        <p:nvSpPr>
          <p:cNvPr id="65" name="Sun 64"/>
          <p:cNvSpPr/>
          <p:nvPr/>
        </p:nvSpPr>
        <p:spPr>
          <a:xfrm>
            <a:off x="5520227" y="1543124"/>
            <a:ext cx="701913" cy="756653"/>
          </a:xfrm>
          <a:prstGeom prst="su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6673283" y="1021560"/>
            <a:ext cx="2731945" cy="3060630"/>
            <a:chOff x="6673283" y="1021560"/>
            <a:chExt cx="2731945" cy="3060630"/>
          </a:xfrm>
        </p:grpSpPr>
        <p:grpSp>
          <p:nvGrpSpPr>
            <p:cNvPr id="69" name="Group 68"/>
            <p:cNvGrpSpPr/>
            <p:nvPr/>
          </p:nvGrpSpPr>
          <p:grpSpPr>
            <a:xfrm>
              <a:off x="6673283" y="1112228"/>
              <a:ext cx="2731945" cy="2969962"/>
              <a:chOff x="6698191" y="1101290"/>
              <a:chExt cx="2731945" cy="2969962"/>
            </a:xfrm>
          </p:grpSpPr>
          <p:sp>
            <p:nvSpPr>
              <p:cNvPr id="326" name="Vertical Scroll 325"/>
              <p:cNvSpPr/>
              <p:nvPr/>
            </p:nvSpPr>
            <p:spPr>
              <a:xfrm>
                <a:off x="6698191" y="1101290"/>
                <a:ext cx="2731945" cy="2292761"/>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rot="1919821">
                <a:off x="7314160" y="2131894"/>
                <a:ext cx="1511929" cy="1939358"/>
                <a:chOff x="9062519" y="1476681"/>
                <a:chExt cx="1511929" cy="1939358"/>
              </a:xfrm>
            </p:grpSpPr>
            <p:grpSp>
              <p:nvGrpSpPr>
                <p:cNvPr id="328" name="Group 327"/>
                <p:cNvGrpSpPr/>
                <p:nvPr/>
              </p:nvGrpSpPr>
              <p:grpSpPr>
                <a:xfrm rot="2623431">
                  <a:off x="9454428" y="1476681"/>
                  <a:ext cx="673858" cy="1939358"/>
                  <a:chOff x="97208" y="425658"/>
                  <a:chExt cx="2661701" cy="7660353"/>
                </a:xfrm>
                <a:solidFill>
                  <a:schemeClr val="tx1"/>
                </a:solidFill>
              </p:grpSpPr>
              <p:sp>
                <p:nvSpPr>
                  <p:cNvPr id="330" name="Round Diagonal Corner Rectangle 329"/>
                  <p:cNvSpPr/>
                  <p:nvPr/>
                </p:nvSpPr>
                <p:spPr>
                  <a:xfrm>
                    <a:off x="609600" y="6781800"/>
                    <a:ext cx="7620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 Diagonal Corner Rectangle 330"/>
                  <p:cNvSpPr/>
                  <p:nvPr/>
                </p:nvSpPr>
                <p:spPr>
                  <a:xfrm>
                    <a:off x="914400" y="4648200"/>
                    <a:ext cx="7620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 Diagonal Corner Rectangle 331"/>
                  <p:cNvSpPr/>
                  <p:nvPr/>
                </p:nvSpPr>
                <p:spPr>
                  <a:xfrm rot="5229604">
                    <a:off x="990600" y="2286000"/>
                    <a:ext cx="7620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 Diagonal Corner Rectangle 332"/>
                  <p:cNvSpPr/>
                  <p:nvPr/>
                </p:nvSpPr>
                <p:spPr>
                  <a:xfrm>
                    <a:off x="1371600" y="1143000"/>
                    <a:ext cx="7620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 Diagonal Corner Rectangle 333"/>
                  <p:cNvSpPr/>
                  <p:nvPr/>
                </p:nvSpPr>
                <p:spPr>
                  <a:xfrm rot="4604726">
                    <a:off x="1543573" y="630979"/>
                    <a:ext cx="622852" cy="5334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ound Diagonal Corner Rectangle 334"/>
                  <p:cNvSpPr/>
                  <p:nvPr/>
                </p:nvSpPr>
                <p:spPr>
                  <a:xfrm rot="19448008">
                    <a:off x="97208" y="1655894"/>
                    <a:ext cx="622852" cy="5334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 Diagonal Corner Rectangle 335"/>
                  <p:cNvSpPr/>
                  <p:nvPr/>
                </p:nvSpPr>
                <p:spPr>
                  <a:xfrm rot="1507468">
                    <a:off x="593860" y="1372621"/>
                    <a:ext cx="449532" cy="38497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 Diagonal Corner Rectangle 336"/>
                  <p:cNvSpPr/>
                  <p:nvPr/>
                </p:nvSpPr>
                <p:spPr>
                  <a:xfrm rot="21068341">
                    <a:off x="418364" y="2406989"/>
                    <a:ext cx="622852" cy="5334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 Diagonal Corner Rectangle 337"/>
                  <p:cNvSpPr/>
                  <p:nvPr/>
                </p:nvSpPr>
                <p:spPr>
                  <a:xfrm rot="4146964">
                    <a:off x="312372" y="3459794"/>
                    <a:ext cx="622852" cy="5334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 Diagonal Corner Rectangle 338"/>
                  <p:cNvSpPr/>
                  <p:nvPr/>
                </p:nvSpPr>
                <p:spPr>
                  <a:xfrm rot="2821278">
                    <a:off x="96001" y="4562558"/>
                    <a:ext cx="622852" cy="5334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 Diagonal Corner Rectangle 339"/>
                  <p:cNvSpPr/>
                  <p:nvPr/>
                </p:nvSpPr>
                <p:spPr>
                  <a:xfrm rot="20067693">
                    <a:off x="260141" y="7552611"/>
                    <a:ext cx="622852" cy="5334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 Diagonal Corner Rectangle 340"/>
                  <p:cNvSpPr/>
                  <p:nvPr/>
                </p:nvSpPr>
                <p:spPr>
                  <a:xfrm rot="5400000">
                    <a:off x="781863" y="5847537"/>
                    <a:ext cx="549285" cy="436611"/>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ound Diagonal Corner Rectangle 341"/>
                  <p:cNvSpPr/>
                  <p:nvPr/>
                </p:nvSpPr>
                <p:spPr>
                  <a:xfrm rot="19398071">
                    <a:off x="2209624" y="425658"/>
                    <a:ext cx="549285" cy="436611"/>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Freeform 65"/>
                <p:cNvSpPr/>
                <p:nvPr/>
              </p:nvSpPr>
              <p:spPr>
                <a:xfrm>
                  <a:off x="9062519" y="1828800"/>
                  <a:ext cx="1511929" cy="1231271"/>
                </a:xfrm>
                <a:custGeom>
                  <a:avLst/>
                  <a:gdLst>
                    <a:gd name="connsiteX0" fmla="*/ 36214 w 1511929"/>
                    <a:gd name="connsiteY0" fmla="*/ 1231271 h 1231271"/>
                    <a:gd name="connsiteX1" fmla="*/ 18107 w 1511929"/>
                    <a:gd name="connsiteY1" fmla="*/ 1186004 h 1231271"/>
                    <a:gd name="connsiteX2" fmla="*/ 0 w 1511929"/>
                    <a:gd name="connsiteY2" fmla="*/ 1131683 h 1231271"/>
                    <a:gd name="connsiteX3" fmla="*/ 9053 w 1511929"/>
                    <a:gd name="connsiteY3" fmla="*/ 1041149 h 1231271"/>
                    <a:gd name="connsiteX4" fmla="*/ 18107 w 1511929"/>
                    <a:gd name="connsiteY4" fmla="*/ 1004935 h 1231271"/>
                    <a:gd name="connsiteX5" fmla="*/ 45267 w 1511929"/>
                    <a:gd name="connsiteY5" fmla="*/ 986828 h 1231271"/>
                    <a:gd name="connsiteX6" fmla="*/ 63374 w 1511929"/>
                    <a:gd name="connsiteY6" fmla="*/ 959667 h 1231271"/>
                    <a:gd name="connsiteX7" fmla="*/ 117695 w 1511929"/>
                    <a:gd name="connsiteY7" fmla="*/ 914400 h 1231271"/>
                    <a:gd name="connsiteX8" fmla="*/ 172016 w 1511929"/>
                    <a:gd name="connsiteY8" fmla="*/ 896293 h 1231271"/>
                    <a:gd name="connsiteX9" fmla="*/ 235390 w 1511929"/>
                    <a:gd name="connsiteY9" fmla="*/ 878186 h 1231271"/>
                    <a:gd name="connsiteX10" fmla="*/ 262550 w 1511929"/>
                    <a:gd name="connsiteY10" fmla="*/ 860079 h 1231271"/>
                    <a:gd name="connsiteX11" fmla="*/ 307818 w 1511929"/>
                    <a:gd name="connsiteY11" fmla="*/ 851026 h 1231271"/>
                    <a:gd name="connsiteX12" fmla="*/ 334978 w 1511929"/>
                    <a:gd name="connsiteY12" fmla="*/ 841972 h 1231271"/>
                    <a:gd name="connsiteX13" fmla="*/ 362138 w 1511929"/>
                    <a:gd name="connsiteY13" fmla="*/ 814812 h 1231271"/>
                    <a:gd name="connsiteX14" fmla="*/ 389299 w 1511929"/>
                    <a:gd name="connsiteY14" fmla="*/ 805758 h 1231271"/>
                    <a:gd name="connsiteX15" fmla="*/ 416459 w 1511929"/>
                    <a:gd name="connsiteY15" fmla="*/ 787651 h 1231271"/>
                    <a:gd name="connsiteX16" fmla="*/ 434566 w 1511929"/>
                    <a:gd name="connsiteY16" fmla="*/ 760491 h 1231271"/>
                    <a:gd name="connsiteX17" fmla="*/ 461727 w 1511929"/>
                    <a:gd name="connsiteY17" fmla="*/ 742384 h 1231271"/>
                    <a:gd name="connsiteX18" fmla="*/ 497940 w 1511929"/>
                    <a:gd name="connsiteY18" fmla="*/ 697117 h 1231271"/>
                    <a:gd name="connsiteX19" fmla="*/ 516047 w 1511929"/>
                    <a:gd name="connsiteY19" fmla="*/ 669956 h 1231271"/>
                    <a:gd name="connsiteX20" fmla="*/ 534154 w 1511929"/>
                    <a:gd name="connsiteY20" fmla="*/ 561315 h 1231271"/>
                    <a:gd name="connsiteX21" fmla="*/ 579422 w 1511929"/>
                    <a:gd name="connsiteY21" fmla="*/ 516048 h 1231271"/>
                    <a:gd name="connsiteX22" fmla="*/ 606582 w 1511929"/>
                    <a:gd name="connsiteY22" fmla="*/ 506994 h 1231271"/>
                    <a:gd name="connsiteX23" fmla="*/ 660903 w 1511929"/>
                    <a:gd name="connsiteY23" fmla="*/ 479834 h 1231271"/>
                    <a:gd name="connsiteX24" fmla="*/ 715224 w 1511929"/>
                    <a:gd name="connsiteY24" fmla="*/ 452673 h 1231271"/>
                    <a:gd name="connsiteX25" fmla="*/ 742384 w 1511929"/>
                    <a:gd name="connsiteY25" fmla="*/ 434566 h 1231271"/>
                    <a:gd name="connsiteX26" fmla="*/ 760491 w 1511929"/>
                    <a:gd name="connsiteY26" fmla="*/ 407406 h 1231271"/>
                    <a:gd name="connsiteX27" fmla="*/ 841972 w 1511929"/>
                    <a:gd name="connsiteY27" fmla="*/ 362139 h 1231271"/>
                    <a:gd name="connsiteX28" fmla="*/ 869132 w 1511929"/>
                    <a:gd name="connsiteY28" fmla="*/ 344032 h 1231271"/>
                    <a:gd name="connsiteX29" fmla="*/ 887239 w 1511929"/>
                    <a:gd name="connsiteY29" fmla="*/ 316871 h 1231271"/>
                    <a:gd name="connsiteX30" fmla="*/ 914400 w 1511929"/>
                    <a:gd name="connsiteY30" fmla="*/ 289711 h 1231271"/>
                    <a:gd name="connsiteX31" fmla="*/ 923453 w 1511929"/>
                    <a:gd name="connsiteY31" fmla="*/ 253497 h 1231271"/>
                    <a:gd name="connsiteX32" fmla="*/ 968721 w 1511929"/>
                    <a:gd name="connsiteY32" fmla="*/ 199176 h 1231271"/>
                    <a:gd name="connsiteX33" fmla="*/ 1032095 w 1511929"/>
                    <a:gd name="connsiteY33" fmla="*/ 117695 h 1231271"/>
                    <a:gd name="connsiteX34" fmla="*/ 1041148 w 1511929"/>
                    <a:gd name="connsiteY34" fmla="*/ 90535 h 1231271"/>
                    <a:gd name="connsiteX35" fmla="*/ 1068309 w 1511929"/>
                    <a:gd name="connsiteY35" fmla="*/ 9053 h 1231271"/>
                    <a:gd name="connsiteX36" fmla="*/ 1095469 w 1511929"/>
                    <a:gd name="connsiteY36" fmla="*/ 0 h 1231271"/>
                    <a:gd name="connsiteX37" fmla="*/ 1231271 w 1511929"/>
                    <a:gd name="connsiteY37" fmla="*/ 9053 h 1231271"/>
                    <a:gd name="connsiteX38" fmla="*/ 1285592 w 1511929"/>
                    <a:gd name="connsiteY38" fmla="*/ 63374 h 1231271"/>
                    <a:gd name="connsiteX39" fmla="*/ 1339913 w 1511929"/>
                    <a:gd name="connsiteY39" fmla="*/ 108642 h 1231271"/>
                    <a:gd name="connsiteX40" fmla="*/ 1367073 w 1511929"/>
                    <a:gd name="connsiteY40" fmla="*/ 144855 h 1231271"/>
                    <a:gd name="connsiteX41" fmla="*/ 1421394 w 1511929"/>
                    <a:gd name="connsiteY41" fmla="*/ 181069 h 1231271"/>
                    <a:gd name="connsiteX42" fmla="*/ 1511929 w 1511929"/>
                    <a:gd name="connsiteY42" fmla="*/ 181069 h 123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11929" h="1231271">
                      <a:moveTo>
                        <a:pt x="36214" y="1231271"/>
                      </a:moveTo>
                      <a:cubicBezTo>
                        <a:pt x="30178" y="1216182"/>
                        <a:pt x="23661" y="1201277"/>
                        <a:pt x="18107" y="1186004"/>
                      </a:cubicBezTo>
                      <a:cubicBezTo>
                        <a:pt x="11584" y="1168067"/>
                        <a:pt x="0" y="1131683"/>
                        <a:pt x="0" y="1131683"/>
                      </a:cubicBezTo>
                      <a:cubicBezTo>
                        <a:pt x="3018" y="1101505"/>
                        <a:pt x="4764" y="1071173"/>
                        <a:pt x="9053" y="1041149"/>
                      </a:cubicBezTo>
                      <a:cubicBezTo>
                        <a:pt x="10813" y="1028831"/>
                        <a:pt x="11205" y="1015288"/>
                        <a:pt x="18107" y="1004935"/>
                      </a:cubicBezTo>
                      <a:cubicBezTo>
                        <a:pt x="24143" y="995882"/>
                        <a:pt x="36214" y="992864"/>
                        <a:pt x="45267" y="986828"/>
                      </a:cubicBezTo>
                      <a:cubicBezTo>
                        <a:pt x="51303" y="977774"/>
                        <a:pt x="56408" y="968026"/>
                        <a:pt x="63374" y="959667"/>
                      </a:cubicBezTo>
                      <a:cubicBezTo>
                        <a:pt x="75916" y="944617"/>
                        <a:pt x="98843" y="922779"/>
                        <a:pt x="117695" y="914400"/>
                      </a:cubicBezTo>
                      <a:cubicBezTo>
                        <a:pt x="135136" y="906648"/>
                        <a:pt x="153909" y="902329"/>
                        <a:pt x="172016" y="896293"/>
                      </a:cubicBezTo>
                      <a:cubicBezTo>
                        <a:pt x="210977" y="883306"/>
                        <a:pt x="189923" y="889553"/>
                        <a:pt x="235390" y="878186"/>
                      </a:cubicBezTo>
                      <a:cubicBezTo>
                        <a:pt x="244443" y="872150"/>
                        <a:pt x="252362" y="863899"/>
                        <a:pt x="262550" y="860079"/>
                      </a:cubicBezTo>
                      <a:cubicBezTo>
                        <a:pt x="276958" y="854676"/>
                        <a:pt x="292889" y="854758"/>
                        <a:pt x="307818" y="851026"/>
                      </a:cubicBezTo>
                      <a:cubicBezTo>
                        <a:pt x="317076" y="848711"/>
                        <a:pt x="325925" y="844990"/>
                        <a:pt x="334978" y="841972"/>
                      </a:cubicBezTo>
                      <a:cubicBezTo>
                        <a:pt x="344031" y="832919"/>
                        <a:pt x="351485" y="821914"/>
                        <a:pt x="362138" y="814812"/>
                      </a:cubicBezTo>
                      <a:cubicBezTo>
                        <a:pt x="370079" y="809518"/>
                        <a:pt x="380763" y="810026"/>
                        <a:pt x="389299" y="805758"/>
                      </a:cubicBezTo>
                      <a:cubicBezTo>
                        <a:pt x="399031" y="800892"/>
                        <a:pt x="407406" y="793687"/>
                        <a:pt x="416459" y="787651"/>
                      </a:cubicBezTo>
                      <a:cubicBezTo>
                        <a:pt x="422495" y="778598"/>
                        <a:pt x="426872" y="768185"/>
                        <a:pt x="434566" y="760491"/>
                      </a:cubicBezTo>
                      <a:cubicBezTo>
                        <a:pt x="442260" y="752797"/>
                        <a:pt x="454930" y="750881"/>
                        <a:pt x="461727" y="742384"/>
                      </a:cubicBezTo>
                      <a:cubicBezTo>
                        <a:pt x="511706" y="679911"/>
                        <a:pt x="420099" y="749012"/>
                        <a:pt x="497940" y="697117"/>
                      </a:cubicBezTo>
                      <a:cubicBezTo>
                        <a:pt x="503976" y="688063"/>
                        <a:pt x="511181" y="679688"/>
                        <a:pt x="516047" y="669956"/>
                      </a:cubicBezTo>
                      <a:cubicBezTo>
                        <a:pt x="533721" y="634609"/>
                        <a:pt x="524111" y="601488"/>
                        <a:pt x="534154" y="561315"/>
                      </a:cubicBezTo>
                      <a:cubicBezTo>
                        <a:pt x="539328" y="540619"/>
                        <a:pt x="562176" y="524671"/>
                        <a:pt x="579422" y="516048"/>
                      </a:cubicBezTo>
                      <a:cubicBezTo>
                        <a:pt x="587958" y="511780"/>
                        <a:pt x="598046" y="511262"/>
                        <a:pt x="606582" y="506994"/>
                      </a:cubicBezTo>
                      <a:cubicBezTo>
                        <a:pt x="676773" y="471897"/>
                        <a:pt x="592643" y="502586"/>
                        <a:pt x="660903" y="479834"/>
                      </a:cubicBezTo>
                      <a:cubicBezTo>
                        <a:pt x="738738" y="427943"/>
                        <a:pt x="640259" y="490156"/>
                        <a:pt x="715224" y="452673"/>
                      </a:cubicBezTo>
                      <a:cubicBezTo>
                        <a:pt x="724956" y="447807"/>
                        <a:pt x="733331" y="440602"/>
                        <a:pt x="742384" y="434566"/>
                      </a:cubicBezTo>
                      <a:cubicBezTo>
                        <a:pt x="748420" y="425513"/>
                        <a:pt x="752302" y="414571"/>
                        <a:pt x="760491" y="407406"/>
                      </a:cubicBezTo>
                      <a:cubicBezTo>
                        <a:pt x="798807" y="373880"/>
                        <a:pt x="804667" y="374573"/>
                        <a:pt x="841972" y="362139"/>
                      </a:cubicBezTo>
                      <a:cubicBezTo>
                        <a:pt x="851025" y="356103"/>
                        <a:pt x="861438" y="351726"/>
                        <a:pt x="869132" y="344032"/>
                      </a:cubicBezTo>
                      <a:cubicBezTo>
                        <a:pt x="876826" y="336338"/>
                        <a:pt x="880273" y="325230"/>
                        <a:pt x="887239" y="316871"/>
                      </a:cubicBezTo>
                      <a:cubicBezTo>
                        <a:pt x="895436" y="307035"/>
                        <a:pt x="905346" y="298764"/>
                        <a:pt x="914400" y="289711"/>
                      </a:cubicBezTo>
                      <a:cubicBezTo>
                        <a:pt x="917418" y="277640"/>
                        <a:pt x="918552" y="264934"/>
                        <a:pt x="923453" y="253497"/>
                      </a:cubicBezTo>
                      <a:cubicBezTo>
                        <a:pt x="936687" y="222617"/>
                        <a:pt x="947958" y="225872"/>
                        <a:pt x="968721" y="199176"/>
                      </a:cubicBezTo>
                      <a:cubicBezTo>
                        <a:pt x="1044520" y="101719"/>
                        <a:pt x="970434" y="179354"/>
                        <a:pt x="1032095" y="117695"/>
                      </a:cubicBezTo>
                      <a:cubicBezTo>
                        <a:pt x="1035113" y="108642"/>
                        <a:pt x="1039078" y="99851"/>
                        <a:pt x="1041148" y="90535"/>
                      </a:cubicBezTo>
                      <a:cubicBezTo>
                        <a:pt x="1047356" y="62597"/>
                        <a:pt x="1042767" y="29487"/>
                        <a:pt x="1068309" y="9053"/>
                      </a:cubicBezTo>
                      <a:cubicBezTo>
                        <a:pt x="1075761" y="3091"/>
                        <a:pt x="1086416" y="3018"/>
                        <a:pt x="1095469" y="0"/>
                      </a:cubicBezTo>
                      <a:lnTo>
                        <a:pt x="1231271" y="9053"/>
                      </a:lnTo>
                      <a:cubicBezTo>
                        <a:pt x="1255564" y="17151"/>
                        <a:pt x="1264286" y="49170"/>
                        <a:pt x="1285592" y="63374"/>
                      </a:cubicBezTo>
                      <a:cubicBezTo>
                        <a:pt x="1313532" y="82001"/>
                        <a:pt x="1316676" y="81533"/>
                        <a:pt x="1339913" y="108642"/>
                      </a:cubicBezTo>
                      <a:cubicBezTo>
                        <a:pt x="1349733" y="120098"/>
                        <a:pt x="1355795" y="134831"/>
                        <a:pt x="1367073" y="144855"/>
                      </a:cubicBezTo>
                      <a:cubicBezTo>
                        <a:pt x="1383338" y="159313"/>
                        <a:pt x="1399632" y="181069"/>
                        <a:pt x="1421394" y="181069"/>
                      </a:cubicBezTo>
                      <a:lnTo>
                        <a:pt x="1511929" y="181069"/>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342"/>
              <p:cNvGrpSpPr/>
              <p:nvPr/>
            </p:nvGrpSpPr>
            <p:grpSpPr>
              <a:xfrm>
                <a:off x="7739230" y="2213471"/>
                <a:ext cx="744836" cy="626693"/>
                <a:chOff x="5976002" y="1319269"/>
                <a:chExt cx="2586217" cy="2294747"/>
              </a:xfrm>
            </p:grpSpPr>
            <p:sp>
              <p:nvSpPr>
                <p:cNvPr id="344" name="Moon 343"/>
                <p:cNvSpPr/>
                <p:nvPr/>
              </p:nvSpPr>
              <p:spPr>
                <a:xfrm rot="14776564">
                  <a:off x="7491276" y="1207310"/>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5" name="Group 344"/>
                <p:cNvGrpSpPr/>
                <p:nvPr/>
              </p:nvGrpSpPr>
              <p:grpSpPr>
                <a:xfrm>
                  <a:off x="5976002" y="1607591"/>
                  <a:ext cx="2586217" cy="2006425"/>
                  <a:chOff x="5976002" y="1607591"/>
                  <a:chExt cx="2586217" cy="2006425"/>
                </a:xfrm>
              </p:grpSpPr>
              <p:grpSp>
                <p:nvGrpSpPr>
                  <p:cNvPr id="346" name="Group 345"/>
                  <p:cNvGrpSpPr/>
                  <p:nvPr/>
                </p:nvGrpSpPr>
                <p:grpSpPr>
                  <a:xfrm>
                    <a:off x="5976002" y="1607591"/>
                    <a:ext cx="2586217" cy="2006425"/>
                    <a:chOff x="5327001" y="3829202"/>
                    <a:chExt cx="2586217" cy="2006425"/>
                  </a:xfrm>
                </p:grpSpPr>
                <p:grpSp>
                  <p:nvGrpSpPr>
                    <p:cNvPr id="348" name="Group 347"/>
                    <p:cNvGrpSpPr/>
                    <p:nvPr/>
                  </p:nvGrpSpPr>
                  <p:grpSpPr>
                    <a:xfrm flipH="1">
                      <a:off x="5327001" y="3829202"/>
                      <a:ext cx="2426682" cy="2006425"/>
                      <a:chOff x="1266655" y="3021929"/>
                      <a:chExt cx="2426682" cy="2006425"/>
                    </a:xfrm>
                  </p:grpSpPr>
                  <p:sp>
                    <p:nvSpPr>
                      <p:cNvPr id="350" name="Oval 349"/>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Rectangle 351"/>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Rectangle 352"/>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Rectangle 353"/>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Rectangle 354"/>
                      <p:cNvSpPr/>
                      <p:nvPr/>
                    </p:nvSpPr>
                    <p:spPr>
                      <a:xfrm rot="7702061">
                        <a:off x="3374333" y="355750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9" name="Oval 348"/>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7" name="Oval 346"/>
                  <p:cNvSpPr/>
                  <p:nvPr/>
                </p:nvSpPr>
                <p:spPr>
                  <a:xfrm rot="21411712" flipH="1">
                    <a:off x="6192917" y="1917312"/>
                    <a:ext cx="1544108"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6" name="Group 355"/>
              <p:cNvGrpSpPr/>
              <p:nvPr/>
            </p:nvGrpSpPr>
            <p:grpSpPr>
              <a:xfrm>
                <a:off x="7183060" y="1632070"/>
                <a:ext cx="723414" cy="1461592"/>
                <a:chOff x="4605611" y="1295400"/>
                <a:chExt cx="1750891" cy="3580848"/>
              </a:xfrm>
            </p:grpSpPr>
            <p:sp>
              <p:nvSpPr>
                <p:cNvPr id="357" name="Oval 356"/>
                <p:cNvSpPr/>
                <p:nvPr/>
              </p:nvSpPr>
              <p:spPr>
                <a:xfrm>
                  <a:off x="4953000" y="1295400"/>
                  <a:ext cx="11430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p:nvSpPr>
              <p:spPr>
                <a:xfrm>
                  <a:off x="5257800" y="1752600"/>
                  <a:ext cx="411480" cy="2468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ectangle 358"/>
                <p:cNvSpPr/>
                <p:nvPr/>
              </p:nvSpPr>
              <p:spPr>
                <a:xfrm rot="9760774">
                  <a:off x="5522551" y="3540000"/>
                  <a:ext cx="339140" cy="1324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Rectangle 359"/>
                <p:cNvSpPr/>
                <p:nvPr/>
              </p:nvSpPr>
              <p:spPr>
                <a:xfrm rot="11760182">
                  <a:off x="5132248" y="3417325"/>
                  <a:ext cx="341485" cy="14589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Rectangle 360"/>
                <p:cNvSpPr/>
                <p:nvPr/>
              </p:nvSpPr>
              <p:spPr>
                <a:xfrm rot="17915219">
                  <a:off x="5715394" y="2361659"/>
                  <a:ext cx="289631" cy="992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Rectangle 361"/>
                <p:cNvSpPr/>
                <p:nvPr/>
              </p:nvSpPr>
              <p:spPr>
                <a:xfrm rot="14650530">
                  <a:off x="4875200" y="2447586"/>
                  <a:ext cx="289631" cy="828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27" name="Rectangle 326"/>
            <p:cNvSpPr/>
            <p:nvPr/>
          </p:nvSpPr>
          <p:spPr>
            <a:xfrm>
              <a:off x="7377068" y="1021560"/>
              <a:ext cx="1675716" cy="461665"/>
            </a:xfrm>
            <a:prstGeom prst="rect">
              <a:avLst/>
            </a:prstGeom>
          </p:spPr>
          <p:txBody>
            <a:bodyPr wrap="none">
              <a:spAutoFit/>
            </a:bodyPr>
            <a:lstStyle/>
            <a:p>
              <a:r>
                <a:rPr lang="en-US" sz="2400" i="1" dirty="0">
                  <a:solidFill>
                    <a:schemeClr val="bg1"/>
                  </a:solidFill>
                </a:rPr>
                <a:t>Exodus 22:5</a:t>
              </a:r>
              <a:endParaRPr lang="en-US" sz="2400" dirty="0">
                <a:solidFill>
                  <a:schemeClr val="bg1"/>
                </a:solidFill>
              </a:endParaRPr>
            </a:p>
          </p:txBody>
        </p:sp>
      </p:grpSp>
      <p:grpSp>
        <p:nvGrpSpPr>
          <p:cNvPr id="71" name="Group 70"/>
          <p:cNvGrpSpPr/>
          <p:nvPr/>
        </p:nvGrpSpPr>
        <p:grpSpPr>
          <a:xfrm>
            <a:off x="9330899" y="1034093"/>
            <a:ext cx="2731945" cy="2383429"/>
            <a:chOff x="9330899" y="1034093"/>
            <a:chExt cx="2731945" cy="2383429"/>
          </a:xfrm>
        </p:grpSpPr>
        <p:sp>
          <p:nvSpPr>
            <p:cNvPr id="366" name="Vertical Scroll 365"/>
            <p:cNvSpPr/>
            <p:nvPr/>
          </p:nvSpPr>
          <p:spPr>
            <a:xfrm>
              <a:off x="9330899" y="1124761"/>
              <a:ext cx="2731945" cy="2292761"/>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10034684" y="1034093"/>
              <a:ext cx="1675715" cy="461665"/>
            </a:xfrm>
            <a:prstGeom prst="rect">
              <a:avLst/>
            </a:prstGeom>
          </p:spPr>
          <p:txBody>
            <a:bodyPr wrap="none">
              <a:spAutoFit/>
            </a:bodyPr>
            <a:lstStyle/>
            <a:p>
              <a:r>
                <a:rPr lang="en-US" sz="2400" i="1" dirty="0">
                  <a:solidFill>
                    <a:schemeClr val="bg1"/>
                  </a:solidFill>
                </a:rPr>
                <a:t>Exodus 22:6</a:t>
              </a:r>
              <a:endParaRPr lang="en-US" sz="2400" dirty="0">
                <a:solidFill>
                  <a:schemeClr val="bg1"/>
                </a:solidFill>
              </a:endParaRPr>
            </a:p>
          </p:txBody>
        </p:sp>
        <p:grpSp>
          <p:nvGrpSpPr>
            <p:cNvPr id="579" name="Group 578"/>
            <p:cNvGrpSpPr/>
            <p:nvPr/>
          </p:nvGrpSpPr>
          <p:grpSpPr>
            <a:xfrm rot="1211216">
              <a:off x="9990577" y="1773422"/>
              <a:ext cx="1078520" cy="920888"/>
              <a:chOff x="6592120" y="2543038"/>
              <a:chExt cx="1180280" cy="1190762"/>
            </a:xfrm>
            <a:solidFill>
              <a:schemeClr val="tx1"/>
            </a:solidFill>
          </p:grpSpPr>
          <p:sp>
            <p:nvSpPr>
              <p:cNvPr id="580" name="Moon 579"/>
              <p:cNvSpPr/>
              <p:nvPr/>
            </p:nvSpPr>
            <p:spPr>
              <a:xfrm rot="20340023">
                <a:off x="6984109" y="2543038"/>
                <a:ext cx="446067" cy="1163735"/>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Moon 580"/>
              <p:cNvSpPr/>
              <p:nvPr/>
            </p:nvSpPr>
            <p:spPr>
              <a:xfrm>
                <a:off x="6934200" y="2895600"/>
                <a:ext cx="838200" cy="838200"/>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Moon 581"/>
              <p:cNvSpPr/>
              <p:nvPr/>
            </p:nvSpPr>
            <p:spPr>
              <a:xfrm rot="7000273">
                <a:off x="6706420" y="2834528"/>
                <a:ext cx="609600" cy="838200"/>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Moon 582"/>
              <p:cNvSpPr/>
              <p:nvPr/>
            </p:nvSpPr>
            <p:spPr>
              <a:xfrm rot="1390811">
                <a:off x="7065717" y="2726224"/>
                <a:ext cx="457200" cy="762000"/>
              </a:xfrm>
              <a:prstGeom prst="mo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Moon 583"/>
              <p:cNvSpPr/>
              <p:nvPr/>
            </p:nvSpPr>
            <p:spPr>
              <a:xfrm rot="7029260">
                <a:off x="6957046" y="2967738"/>
                <a:ext cx="263093" cy="725924"/>
              </a:xfrm>
              <a:prstGeom prst="mo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Moon 584"/>
              <p:cNvSpPr/>
              <p:nvPr/>
            </p:nvSpPr>
            <p:spPr>
              <a:xfrm>
                <a:off x="7162800" y="3124200"/>
                <a:ext cx="304800" cy="533400"/>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Moon 585"/>
              <p:cNvSpPr/>
              <p:nvPr/>
            </p:nvSpPr>
            <p:spPr>
              <a:xfrm rot="9507607">
                <a:off x="6924523" y="3002610"/>
                <a:ext cx="304800" cy="533400"/>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107"/>
            <p:cNvGrpSpPr/>
            <p:nvPr/>
          </p:nvGrpSpPr>
          <p:grpSpPr>
            <a:xfrm flipH="1">
              <a:off x="9703754" y="2046479"/>
              <a:ext cx="561313" cy="1201872"/>
              <a:chOff x="7610042" y="1124339"/>
              <a:chExt cx="2183077" cy="4674359"/>
            </a:xfrm>
            <a:solidFill>
              <a:schemeClr val="tx1"/>
            </a:solidFill>
          </p:grpSpPr>
          <p:grpSp>
            <p:nvGrpSpPr>
              <p:cNvPr id="412" name="Group 411"/>
              <p:cNvGrpSpPr/>
              <p:nvPr/>
            </p:nvGrpSpPr>
            <p:grpSpPr>
              <a:xfrm rot="19650881">
                <a:off x="7610042" y="1912498"/>
                <a:ext cx="560711" cy="1828800"/>
                <a:chOff x="6765584" y="990600"/>
                <a:chExt cx="1083016" cy="3532339"/>
              </a:xfrm>
              <a:grpFill/>
            </p:grpSpPr>
            <p:sp>
              <p:nvSpPr>
                <p:cNvPr id="462" name="Moon 461"/>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Moon 462"/>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Moon 463"/>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Moon 464"/>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Moon 465"/>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3" name="Moon 412"/>
              <p:cNvSpPr/>
              <p:nvPr/>
            </p:nvSpPr>
            <p:spPr>
              <a:xfrm flipH="1">
                <a:off x="8153400" y="2667000"/>
                <a:ext cx="533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4" name="Group 413"/>
              <p:cNvGrpSpPr/>
              <p:nvPr/>
            </p:nvGrpSpPr>
            <p:grpSpPr>
              <a:xfrm rot="19650881">
                <a:off x="7610043" y="2598297"/>
                <a:ext cx="560711" cy="1828800"/>
                <a:chOff x="6765584" y="990600"/>
                <a:chExt cx="1083016" cy="3532339"/>
              </a:xfrm>
              <a:grpFill/>
            </p:grpSpPr>
            <p:sp>
              <p:nvSpPr>
                <p:cNvPr id="457" name="Moon 456"/>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Moon 457"/>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458"/>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Moon 459"/>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Moon 460"/>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p:cNvGrpSpPr/>
              <p:nvPr/>
            </p:nvGrpSpPr>
            <p:grpSpPr>
              <a:xfrm rot="19650881">
                <a:off x="7610042" y="3360298"/>
                <a:ext cx="560711" cy="1828800"/>
                <a:chOff x="6765584" y="990600"/>
                <a:chExt cx="1083016" cy="3532339"/>
              </a:xfrm>
              <a:grpFill/>
            </p:grpSpPr>
            <p:sp>
              <p:nvSpPr>
                <p:cNvPr id="452" name="Moon 451"/>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Moon 452"/>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Moon 453"/>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Moon 454"/>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Moon 455"/>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415"/>
              <p:cNvGrpSpPr/>
              <p:nvPr/>
            </p:nvGrpSpPr>
            <p:grpSpPr>
              <a:xfrm rot="928600">
                <a:off x="8349452" y="1870455"/>
                <a:ext cx="560711" cy="1828800"/>
                <a:chOff x="6765584" y="990600"/>
                <a:chExt cx="1083016" cy="3532339"/>
              </a:xfrm>
              <a:grpFill/>
            </p:grpSpPr>
            <p:sp>
              <p:nvSpPr>
                <p:cNvPr id="447" name="Moon 446"/>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Moon 447"/>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Moon 448"/>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Moon 449"/>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Moon 450"/>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7" name="Group 416"/>
              <p:cNvGrpSpPr/>
              <p:nvPr/>
            </p:nvGrpSpPr>
            <p:grpSpPr>
              <a:xfrm rot="2972959">
                <a:off x="8598363" y="2330596"/>
                <a:ext cx="560711" cy="1828800"/>
                <a:chOff x="6765584" y="990600"/>
                <a:chExt cx="1083016" cy="3532339"/>
              </a:xfrm>
              <a:grpFill/>
            </p:grpSpPr>
            <p:sp>
              <p:nvSpPr>
                <p:cNvPr id="442" name="Moon 441"/>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Moon 442"/>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443"/>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Moon 444"/>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Moon 445"/>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8" name="Group 417"/>
              <p:cNvGrpSpPr/>
              <p:nvPr/>
            </p:nvGrpSpPr>
            <p:grpSpPr>
              <a:xfrm rot="21057775">
                <a:off x="7936516" y="1124339"/>
                <a:ext cx="560711" cy="2493875"/>
                <a:chOff x="6765584" y="990600"/>
                <a:chExt cx="1083016" cy="3532339"/>
              </a:xfrm>
              <a:grpFill/>
            </p:grpSpPr>
            <p:sp>
              <p:nvSpPr>
                <p:cNvPr id="437" name="Moon 436"/>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37"/>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Moon 438"/>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Moon 439"/>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Moon 440"/>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418"/>
              <p:cNvGrpSpPr/>
              <p:nvPr/>
            </p:nvGrpSpPr>
            <p:grpSpPr>
              <a:xfrm rot="1547556">
                <a:off x="8354077" y="3318090"/>
                <a:ext cx="560711" cy="1828800"/>
                <a:chOff x="6765584" y="990600"/>
                <a:chExt cx="1083016" cy="3532339"/>
              </a:xfrm>
              <a:grpFill/>
            </p:grpSpPr>
            <p:sp>
              <p:nvSpPr>
                <p:cNvPr id="432" name="Moon 431"/>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Moon 432"/>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Moon 433"/>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434"/>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Moon 435"/>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419"/>
              <p:cNvGrpSpPr/>
              <p:nvPr/>
            </p:nvGrpSpPr>
            <p:grpSpPr>
              <a:xfrm rot="19650881">
                <a:off x="7610042" y="3969898"/>
                <a:ext cx="560711" cy="1828800"/>
                <a:chOff x="6765584" y="990600"/>
                <a:chExt cx="1083016" cy="3532339"/>
              </a:xfrm>
              <a:grpFill/>
            </p:grpSpPr>
            <p:sp>
              <p:nvSpPr>
                <p:cNvPr id="427" name="Moon 426"/>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427"/>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428"/>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429"/>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Moon 430"/>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420"/>
              <p:cNvGrpSpPr/>
              <p:nvPr/>
            </p:nvGrpSpPr>
            <p:grpSpPr>
              <a:xfrm rot="1949119" flipH="1">
                <a:off x="8372043" y="3969897"/>
                <a:ext cx="560711" cy="1828800"/>
                <a:chOff x="6765584" y="990600"/>
                <a:chExt cx="1083016" cy="3532339"/>
              </a:xfrm>
              <a:grpFill/>
            </p:grpSpPr>
            <p:sp>
              <p:nvSpPr>
                <p:cNvPr id="422" name="Moon 421"/>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422"/>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423"/>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424"/>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425"/>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7" name="Group 586"/>
            <p:cNvGrpSpPr/>
            <p:nvPr/>
          </p:nvGrpSpPr>
          <p:grpSpPr>
            <a:xfrm rot="3024493">
              <a:off x="10650677" y="2153505"/>
              <a:ext cx="1078520" cy="920888"/>
              <a:chOff x="6592120" y="2543038"/>
              <a:chExt cx="1180280" cy="1190762"/>
            </a:xfrm>
            <a:solidFill>
              <a:schemeClr val="tx1"/>
            </a:solidFill>
          </p:grpSpPr>
          <p:sp>
            <p:nvSpPr>
              <p:cNvPr id="588" name="Moon 587"/>
              <p:cNvSpPr/>
              <p:nvPr/>
            </p:nvSpPr>
            <p:spPr>
              <a:xfrm rot="20340023">
                <a:off x="6984109" y="2543038"/>
                <a:ext cx="446067" cy="1163735"/>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Moon 588"/>
              <p:cNvSpPr/>
              <p:nvPr/>
            </p:nvSpPr>
            <p:spPr>
              <a:xfrm>
                <a:off x="6934200" y="2895600"/>
                <a:ext cx="838200" cy="838200"/>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Moon 589"/>
              <p:cNvSpPr/>
              <p:nvPr/>
            </p:nvSpPr>
            <p:spPr>
              <a:xfrm rot="7000273">
                <a:off x="6706420" y="2834528"/>
                <a:ext cx="609600" cy="838200"/>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Moon 590"/>
              <p:cNvSpPr/>
              <p:nvPr/>
            </p:nvSpPr>
            <p:spPr>
              <a:xfrm rot="1390811">
                <a:off x="7065717" y="2726224"/>
                <a:ext cx="457200" cy="762000"/>
              </a:xfrm>
              <a:prstGeom prst="mo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Moon 591"/>
              <p:cNvSpPr/>
              <p:nvPr/>
            </p:nvSpPr>
            <p:spPr>
              <a:xfrm rot="7029260">
                <a:off x="6957046" y="2967738"/>
                <a:ext cx="263093" cy="725924"/>
              </a:xfrm>
              <a:prstGeom prst="mo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Moon 592"/>
              <p:cNvSpPr/>
              <p:nvPr/>
            </p:nvSpPr>
            <p:spPr>
              <a:xfrm>
                <a:off x="7162800" y="3124200"/>
                <a:ext cx="304800" cy="533400"/>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Moon 593"/>
              <p:cNvSpPr/>
              <p:nvPr/>
            </p:nvSpPr>
            <p:spPr>
              <a:xfrm rot="9507607">
                <a:off x="6924523" y="3002610"/>
                <a:ext cx="304800" cy="533400"/>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107"/>
            <p:cNvGrpSpPr/>
            <p:nvPr/>
          </p:nvGrpSpPr>
          <p:grpSpPr>
            <a:xfrm flipH="1">
              <a:off x="10996953" y="2086396"/>
              <a:ext cx="561313" cy="1201872"/>
              <a:chOff x="7610042" y="1124339"/>
              <a:chExt cx="2183077" cy="4674359"/>
            </a:xfrm>
            <a:solidFill>
              <a:schemeClr val="tx1"/>
            </a:solidFill>
          </p:grpSpPr>
          <p:grpSp>
            <p:nvGrpSpPr>
              <p:cNvPr id="524" name="Group 523"/>
              <p:cNvGrpSpPr/>
              <p:nvPr/>
            </p:nvGrpSpPr>
            <p:grpSpPr>
              <a:xfrm rot="19650881">
                <a:off x="7610042" y="1912498"/>
                <a:ext cx="560711" cy="1828800"/>
                <a:chOff x="6765584" y="990600"/>
                <a:chExt cx="1083016" cy="3532339"/>
              </a:xfrm>
              <a:grpFill/>
            </p:grpSpPr>
            <p:sp>
              <p:nvSpPr>
                <p:cNvPr id="574" name="Moon 573"/>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Moon 574"/>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Moon 575"/>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Moon 576"/>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Moon 577"/>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5" name="Moon 524"/>
              <p:cNvSpPr/>
              <p:nvPr/>
            </p:nvSpPr>
            <p:spPr>
              <a:xfrm flipH="1">
                <a:off x="8153400" y="2667000"/>
                <a:ext cx="533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6" name="Group 525"/>
              <p:cNvGrpSpPr/>
              <p:nvPr/>
            </p:nvGrpSpPr>
            <p:grpSpPr>
              <a:xfrm rot="19650881">
                <a:off x="7610043" y="2598297"/>
                <a:ext cx="560711" cy="1828800"/>
                <a:chOff x="6765584" y="990600"/>
                <a:chExt cx="1083016" cy="3532339"/>
              </a:xfrm>
              <a:grpFill/>
            </p:grpSpPr>
            <p:sp>
              <p:nvSpPr>
                <p:cNvPr id="569" name="Moon 568"/>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Moon 569"/>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Moon 570"/>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Moon 571"/>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Moon 572"/>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7" name="Group 526"/>
              <p:cNvGrpSpPr/>
              <p:nvPr/>
            </p:nvGrpSpPr>
            <p:grpSpPr>
              <a:xfrm rot="19650881">
                <a:off x="7610042" y="3360298"/>
                <a:ext cx="560711" cy="1828800"/>
                <a:chOff x="6765584" y="990600"/>
                <a:chExt cx="1083016" cy="3532339"/>
              </a:xfrm>
              <a:grpFill/>
            </p:grpSpPr>
            <p:sp>
              <p:nvSpPr>
                <p:cNvPr id="564" name="Moon 563"/>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Moon 564"/>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Moon 565"/>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Moon 566"/>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Moon 567"/>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8" name="Group 527"/>
              <p:cNvGrpSpPr/>
              <p:nvPr/>
            </p:nvGrpSpPr>
            <p:grpSpPr>
              <a:xfrm rot="928600">
                <a:off x="8349452" y="1870455"/>
                <a:ext cx="560711" cy="1828800"/>
                <a:chOff x="6765584" y="990600"/>
                <a:chExt cx="1083016" cy="3532339"/>
              </a:xfrm>
              <a:grpFill/>
            </p:grpSpPr>
            <p:sp>
              <p:nvSpPr>
                <p:cNvPr id="559" name="Moon 558"/>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Moon 559"/>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Moon 560"/>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Moon 561"/>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Moon 562"/>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528"/>
              <p:cNvGrpSpPr/>
              <p:nvPr/>
            </p:nvGrpSpPr>
            <p:grpSpPr>
              <a:xfrm rot="2972959">
                <a:off x="8598363" y="2330596"/>
                <a:ext cx="560711" cy="1828800"/>
                <a:chOff x="6765584" y="990600"/>
                <a:chExt cx="1083016" cy="3532339"/>
              </a:xfrm>
              <a:grpFill/>
            </p:grpSpPr>
            <p:sp>
              <p:nvSpPr>
                <p:cNvPr id="554" name="Moon 553"/>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Moon 554"/>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Moon 555"/>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Moon 556"/>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Moon 557"/>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529"/>
              <p:cNvGrpSpPr/>
              <p:nvPr/>
            </p:nvGrpSpPr>
            <p:grpSpPr>
              <a:xfrm rot="21057775">
                <a:off x="7936516" y="1124339"/>
                <a:ext cx="560711" cy="2493875"/>
                <a:chOff x="6765584" y="990600"/>
                <a:chExt cx="1083016" cy="3532339"/>
              </a:xfrm>
              <a:grpFill/>
            </p:grpSpPr>
            <p:sp>
              <p:nvSpPr>
                <p:cNvPr id="549" name="Moon 548"/>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Moon 549"/>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Moon 550"/>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Moon 551"/>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Moon 552"/>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1" name="Group 530"/>
              <p:cNvGrpSpPr/>
              <p:nvPr/>
            </p:nvGrpSpPr>
            <p:grpSpPr>
              <a:xfrm rot="1547556">
                <a:off x="8354077" y="3318090"/>
                <a:ext cx="560711" cy="1828800"/>
                <a:chOff x="6765584" y="990600"/>
                <a:chExt cx="1083016" cy="3532339"/>
              </a:xfrm>
              <a:grpFill/>
            </p:grpSpPr>
            <p:sp>
              <p:nvSpPr>
                <p:cNvPr id="544" name="Moon 543"/>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Moon 544"/>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Moon 545"/>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Moon 546"/>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Moon 547"/>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531"/>
              <p:cNvGrpSpPr/>
              <p:nvPr/>
            </p:nvGrpSpPr>
            <p:grpSpPr>
              <a:xfrm rot="19650881">
                <a:off x="7610042" y="3969898"/>
                <a:ext cx="560711" cy="1828800"/>
                <a:chOff x="6765584" y="990600"/>
                <a:chExt cx="1083016" cy="3532339"/>
              </a:xfrm>
              <a:grpFill/>
            </p:grpSpPr>
            <p:sp>
              <p:nvSpPr>
                <p:cNvPr id="539" name="Moon 538"/>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Moon 539"/>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Moon 540"/>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Moon 541"/>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Moon 542"/>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3" name="Group 532"/>
              <p:cNvGrpSpPr/>
              <p:nvPr/>
            </p:nvGrpSpPr>
            <p:grpSpPr>
              <a:xfrm rot="1949119" flipH="1">
                <a:off x="8372043" y="3969897"/>
                <a:ext cx="560711" cy="1828800"/>
                <a:chOff x="6765584" y="990600"/>
                <a:chExt cx="1083016" cy="3532339"/>
              </a:xfrm>
              <a:grpFill/>
            </p:grpSpPr>
            <p:sp>
              <p:nvSpPr>
                <p:cNvPr id="534" name="Moon 533"/>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Moon 534"/>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Moon 535"/>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Moon 536"/>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Moon 537"/>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7" name="Group 107"/>
            <p:cNvGrpSpPr/>
            <p:nvPr/>
          </p:nvGrpSpPr>
          <p:grpSpPr>
            <a:xfrm flipH="1">
              <a:off x="10237585" y="2127334"/>
              <a:ext cx="561313" cy="1201872"/>
              <a:chOff x="7610042" y="1124339"/>
              <a:chExt cx="2183077" cy="4674359"/>
            </a:xfrm>
            <a:solidFill>
              <a:schemeClr val="tx1"/>
            </a:solidFill>
          </p:grpSpPr>
          <p:grpSp>
            <p:nvGrpSpPr>
              <p:cNvPr id="468" name="Group 467"/>
              <p:cNvGrpSpPr/>
              <p:nvPr/>
            </p:nvGrpSpPr>
            <p:grpSpPr>
              <a:xfrm rot="19650881">
                <a:off x="7610042" y="1912498"/>
                <a:ext cx="560711" cy="1828800"/>
                <a:chOff x="6765584" y="990600"/>
                <a:chExt cx="1083016" cy="3532339"/>
              </a:xfrm>
              <a:grpFill/>
            </p:grpSpPr>
            <p:sp>
              <p:nvSpPr>
                <p:cNvPr id="518" name="Moon 517"/>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Moon 518"/>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Moon 519"/>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Moon 520"/>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Moon 521"/>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9" name="Moon 468"/>
              <p:cNvSpPr/>
              <p:nvPr/>
            </p:nvSpPr>
            <p:spPr>
              <a:xfrm flipH="1">
                <a:off x="8153400" y="2667000"/>
                <a:ext cx="533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469"/>
              <p:cNvGrpSpPr/>
              <p:nvPr/>
            </p:nvGrpSpPr>
            <p:grpSpPr>
              <a:xfrm rot="19650881">
                <a:off x="7610043" y="2598297"/>
                <a:ext cx="560711" cy="1828800"/>
                <a:chOff x="6765584" y="990600"/>
                <a:chExt cx="1083016" cy="3532339"/>
              </a:xfrm>
              <a:grpFill/>
            </p:grpSpPr>
            <p:sp>
              <p:nvSpPr>
                <p:cNvPr id="513" name="Moon 512"/>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Moon 513"/>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Moon 514"/>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515"/>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516"/>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470"/>
              <p:cNvGrpSpPr/>
              <p:nvPr/>
            </p:nvGrpSpPr>
            <p:grpSpPr>
              <a:xfrm rot="19650881">
                <a:off x="7610042" y="3360298"/>
                <a:ext cx="560711" cy="1828800"/>
                <a:chOff x="6765584" y="990600"/>
                <a:chExt cx="1083016" cy="3532339"/>
              </a:xfrm>
              <a:grpFill/>
            </p:grpSpPr>
            <p:sp>
              <p:nvSpPr>
                <p:cNvPr id="508" name="Moon 507"/>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Moon 508"/>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Moon 509"/>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Moon 510"/>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Moon 511"/>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471"/>
              <p:cNvGrpSpPr/>
              <p:nvPr/>
            </p:nvGrpSpPr>
            <p:grpSpPr>
              <a:xfrm rot="928600">
                <a:off x="8349452" y="1870455"/>
                <a:ext cx="560711" cy="1828800"/>
                <a:chOff x="6765584" y="990600"/>
                <a:chExt cx="1083016" cy="3532339"/>
              </a:xfrm>
              <a:grpFill/>
            </p:grpSpPr>
            <p:sp>
              <p:nvSpPr>
                <p:cNvPr id="503" name="Moon 502"/>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Moon 503"/>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Moon 504"/>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Moon 505"/>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Moon 506"/>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3" name="Group 472"/>
              <p:cNvGrpSpPr/>
              <p:nvPr/>
            </p:nvGrpSpPr>
            <p:grpSpPr>
              <a:xfrm rot="2972959">
                <a:off x="8598363" y="2330596"/>
                <a:ext cx="560711" cy="1828800"/>
                <a:chOff x="6765584" y="990600"/>
                <a:chExt cx="1083016" cy="3532339"/>
              </a:xfrm>
              <a:grpFill/>
            </p:grpSpPr>
            <p:sp>
              <p:nvSpPr>
                <p:cNvPr id="498" name="Moon 497"/>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Moon 498"/>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Moon 499"/>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Moon 500"/>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Moon 501"/>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4" name="Group 473"/>
              <p:cNvGrpSpPr/>
              <p:nvPr/>
            </p:nvGrpSpPr>
            <p:grpSpPr>
              <a:xfrm rot="21057775">
                <a:off x="7936516" y="1124339"/>
                <a:ext cx="560711" cy="2493875"/>
                <a:chOff x="6765584" y="990600"/>
                <a:chExt cx="1083016" cy="3532339"/>
              </a:xfrm>
              <a:grpFill/>
            </p:grpSpPr>
            <p:sp>
              <p:nvSpPr>
                <p:cNvPr id="493" name="Moon 492"/>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Moon 493"/>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Moon 494"/>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Moon 495"/>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Moon 496"/>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p:cNvGrpSpPr/>
              <p:nvPr/>
            </p:nvGrpSpPr>
            <p:grpSpPr>
              <a:xfrm rot="1547556">
                <a:off x="8354077" y="3318090"/>
                <a:ext cx="560711" cy="1828800"/>
                <a:chOff x="6765584" y="990600"/>
                <a:chExt cx="1083016" cy="3532339"/>
              </a:xfrm>
              <a:grpFill/>
            </p:grpSpPr>
            <p:sp>
              <p:nvSpPr>
                <p:cNvPr id="488" name="Moon 487"/>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Moon 488"/>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Moon 489"/>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Moon 490"/>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Moon 491"/>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6" name="Group 475"/>
              <p:cNvGrpSpPr/>
              <p:nvPr/>
            </p:nvGrpSpPr>
            <p:grpSpPr>
              <a:xfrm rot="19650881">
                <a:off x="7610042" y="3969898"/>
                <a:ext cx="560711" cy="1828800"/>
                <a:chOff x="6765584" y="990600"/>
                <a:chExt cx="1083016" cy="3532339"/>
              </a:xfrm>
              <a:grpFill/>
            </p:grpSpPr>
            <p:sp>
              <p:nvSpPr>
                <p:cNvPr id="483" name="Moon 482"/>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Moon 483"/>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Moon 484"/>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Moon 485"/>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Moon 486"/>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476"/>
              <p:cNvGrpSpPr/>
              <p:nvPr/>
            </p:nvGrpSpPr>
            <p:grpSpPr>
              <a:xfrm rot="1949119" flipH="1">
                <a:off x="8372043" y="3969897"/>
                <a:ext cx="560711" cy="1828800"/>
                <a:chOff x="6765584" y="990600"/>
                <a:chExt cx="1083016" cy="3532339"/>
              </a:xfrm>
              <a:grpFill/>
            </p:grpSpPr>
            <p:sp>
              <p:nvSpPr>
                <p:cNvPr id="478" name="Moon 477"/>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Moon 478"/>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479"/>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Moon 480"/>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Moon 481"/>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2" name="Down Arrow 71"/>
          <p:cNvSpPr/>
          <p:nvPr/>
        </p:nvSpPr>
        <p:spPr>
          <a:xfrm>
            <a:off x="4997225" y="3478745"/>
            <a:ext cx="416340" cy="42495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5" name="Group 594"/>
          <p:cNvGrpSpPr/>
          <p:nvPr/>
        </p:nvGrpSpPr>
        <p:grpSpPr>
          <a:xfrm>
            <a:off x="9173657" y="4649552"/>
            <a:ext cx="2705564" cy="1989318"/>
            <a:chOff x="228600" y="381000"/>
            <a:chExt cx="3505068" cy="2501531"/>
          </a:xfrm>
        </p:grpSpPr>
        <p:grpSp>
          <p:nvGrpSpPr>
            <p:cNvPr id="596" name="Group 595"/>
            <p:cNvGrpSpPr/>
            <p:nvPr/>
          </p:nvGrpSpPr>
          <p:grpSpPr>
            <a:xfrm>
              <a:off x="228600" y="381000"/>
              <a:ext cx="3505068" cy="2501531"/>
              <a:chOff x="534986" y="381000"/>
              <a:chExt cx="2637111" cy="2501531"/>
            </a:xfrm>
          </p:grpSpPr>
          <p:sp>
            <p:nvSpPr>
              <p:cNvPr id="598" name="Rectangle 597"/>
              <p:cNvSpPr/>
              <p:nvPr/>
            </p:nvSpPr>
            <p:spPr>
              <a:xfrm>
                <a:off x="902971" y="967776"/>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9" name="Group 598"/>
              <p:cNvGrpSpPr/>
              <p:nvPr/>
            </p:nvGrpSpPr>
            <p:grpSpPr>
              <a:xfrm>
                <a:off x="534986" y="384805"/>
                <a:ext cx="457200" cy="2497726"/>
                <a:chOff x="533400" y="381000"/>
                <a:chExt cx="457200" cy="2497726"/>
              </a:xfrm>
            </p:grpSpPr>
            <p:sp>
              <p:nvSpPr>
                <p:cNvPr id="605" name="Oval 60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6" name="Rounded Rectangle 60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0" name="Group 599"/>
              <p:cNvGrpSpPr/>
              <p:nvPr/>
            </p:nvGrpSpPr>
            <p:grpSpPr>
              <a:xfrm>
                <a:off x="2714897" y="381000"/>
                <a:ext cx="457200" cy="2497726"/>
                <a:chOff x="2714897" y="457200"/>
                <a:chExt cx="457200" cy="2497726"/>
              </a:xfrm>
            </p:grpSpPr>
            <p:sp>
              <p:nvSpPr>
                <p:cNvPr id="601" name="Oval 60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ounded Rectangle 60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7" name="Rectangle 596"/>
            <p:cNvSpPr/>
            <p:nvPr/>
          </p:nvSpPr>
          <p:spPr>
            <a:xfrm>
              <a:off x="817400" y="1004833"/>
              <a:ext cx="2293346" cy="1354582"/>
            </a:xfrm>
            <a:prstGeom prst="rect">
              <a:avLst/>
            </a:prstGeom>
          </p:spPr>
          <p:txBody>
            <a:bodyPr wrap="square">
              <a:spAutoFit/>
            </a:bodyPr>
            <a:lstStyle/>
            <a:p>
              <a:r>
                <a:rPr lang="en-US" sz="1600" i="1" dirty="0">
                  <a:latin typeface="Abadi" panose="020B0604020104020204" pitchFamily="34" charset="0"/>
                </a:rPr>
                <a:t>If we violate the laws of God, then He requires us to make restitution</a:t>
              </a:r>
              <a:endParaRPr lang="en-US" sz="1600" i="1" dirty="0"/>
            </a:p>
          </p:txBody>
        </p:sp>
      </p:grpSp>
    </p:spTree>
    <p:extLst>
      <p:ext uri="{BB962C8B-B14F-4D97-AF65-F5344CB8AC3E}">
        <p14:creationId xmlns:p14="http://schemas.microsoft.com/office/powerpoint/2010/main" val="269607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1000"/>
                                        <p:tgtEl>
                                          <p:spTgt spid="72"/>
                                        </p:tgtEl>
                                      </p:cBhvr>
                                    </p:animEffect>
                                    <p:anim calcmode="lin" valueType="num">
                                      <p:cBhvr>
                                        <p:cTn id="18" dur="1000" fill="hold"/>
                                        <p:tgtEl>
                                          <p:spTgt spid="72"/>
                                        </p:tgtEl>
                                        <p:attrNameLst>
                                          <p:attrName>ppt_x</p:attrName>
                                        </p:attrNameLst>
                                      </p:cBhvr>
                                      <p:tavLst>
                                        <p:tav tm="0">
                                          <p:val>
                                            <p:strVal val="#ppt_x"/>
                                          </p:val>
                                        </p:tav>
                                        <p:tav tm="100000">
                                          <p:val>
                                            <p:strVal val="#ppt_x"/>
                                          </p:val>
                                        </p:tav>
                                      </p:tavLst>
                                    </p:anim>
                                    <p:anim calcmode="lin" valueType="num">
                                      <p:cBhvr>
                                        <p:cTn id="19" dur="1000" fill="hold"/>
                                        <p:tgtEl>
                                          <p:spTgt spid="7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11"/>
                                        </p:tgtEl>
                                        <p:attrNameLst>
                                          <p:attrName>style.visibility</p:attrName>
                                        </p:attrNameLst>
                                      </p:cBhvr>
                                      <p:to>
                                        <p:strVal val="visible"/>
                                      </p:to>
                                    </p:set>
                                    <p:animEffect transition="in" filter="fade">
                                      <p:cBhvr>
                                        <p:cTn id="22" dur="1000"/>
                                        <p:tgtEl>
                                          <p:spTgt spid="311"/>
                                        </p:tgtEl>
                                      </p:cBhvr>
                                    </p:animEffect>
                                    <p:anim calcmode="lin" valueType="num">
                                      <p:cBhvr>
                                        <p:cTn id="23" dur="1000" fill="hold"/>
                                        <p:tgtEl>
                                          <p:spTgt spid="311"/>
                                        </p:tgtEl>
                                        <p:attrNameLst>
                                          <p:attrName>ppt_x</p:attrName>
                                        </p:attrNameLst>
                                      </p:cBhvr>
                                      <p:tavLst>
                                        <p:tav tm="0">
                                          <p:val>
                                            <p:strVal val="#ppt_x"/>
                                          </p:val>
                                        </p:tav>
                                        <p:tav tm="100000">
                                          <p:val>
                                            <p:strVal val="#ppt_x"/>
                                          </p:val>
                                        </p:tav>
                                      </p:tavLst>
                                    </p:anim>
                                    <p:anim calcmode="lin" valueType="num">
                                      <p:cBhvr>
                                        <p:cTn id="24" dur="1000" fill="hold"/>
                                        <p:tgtEl>
                                          <p:spTgt spid="3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595"/>
                                        </p:tgtEl>
                                        <p:attrNameLst>
                                          <p:attrName>style.visibility</p:attrName>
                                        </p:attrNameLst>
                                      </p:cBhvr>
                                      <p:to>
                                        <p:strVal val="visible"/>
                                      </p:to>
                                    </p:set>
                                    <p:animEffect transition="in" filter="barn(outVertical)">
                                      <p:cBhvr>
                                        <p:cTn id="37" dur="50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65"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16461" y="344225"/>
            <a:ext cx="5839486" cy="3170099"/>
          </a:xfrm>
          <a:prstGeom prst="rect">
            <a:avLst/>
          </a:prstGeom>
          <a:noFill/>
        </p:spPr>
        <p:txBody>
          <a:bodyPr wrap="square" rtlCol="0">
            <a:spAutoFit/>
          </a:bodyPr>
          <a:lstStyle/>
          <a:p>
            <a:r>
              <a:rPr lang="en-US" sz="2000" dirty="0">
                <a:solidFill>
                  <a:schemeClr val="bg1"/>
                </a:solidFill>
                <a:latin typeface="Calibri" panose="020F0502020204030204" pitchFamily="34" charset="0"/>
              </a:rPr>
              <a:t>“Sometimes you </a:t>
            </a:r>
            <a:r>
              <a:rPr lang="en-US" sz="2000" i="1" dirty="0">
                <a:solidFill>
                  <a:schemeClr val="bg1"/>
                </a:solidFill>
                <a:latin typeface="Calibri" panose="020F0502020204030204" pitchFamily="34" charset="0"/>
              </a:rPr>
              <a:t>cannot</a:t>
            </a:r>
            <a:r>
              <a:rPr lang="en-US" sz="2000" dirty="0">
                <a:solidFill>
                  <a:schemeClr val="bg1"/>
                </a:solidFill>
                <a:latin typeface="Calibri" panose="020F0502020204030204" pitchFamily="34" charset="0"/>
              </a:rPr>
              <a:t> give back what you have taken because you don’t have it to give. If you have caused others to suffer unbearably—defiled someone’s virtue, for example—it is not within your power to give it back.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 Perhaps the damage was so severe that you cannot fix it no matter how desperately you want to. … Fixing that which you broke and you cannot fix is the very purpose of the atonement of Christ.</a:t>
            </a:r>
          </a:p>
        </p:txBody>
      </p:sp>
      <p:sp>
        <p:nvSpPr>
          <p:cNvPr id="2" name="Rectangle 1"/>
          <p:cNvSpPr/>
          <p:nvPr/>
        </p:nvSpPr>
        <p:spPr>
          <a:xfrm>
            <a:off x="5401899" y="3669432"/>
            <a:ext cx="6096000" cy="2677656"/>
          </a:xfrm>
          <a:prstGeom prst="rect">
            <a:avLst/>
          </a:prstGeom>
        </p:spPr>
        <p:txBody>
          <a:bodyPr>
            <a:spAutoFit/>
          </a:bodyPr>
          <a:lstStyle/>
          <a:p>
            <a:r>
              <a:rPr lang="en-US" sz="2400" b="0" i="0" dirty="0">
                <a:solidFill>
                  <a:schemeClr val="bg1"/>
                </a:solidFill>
                <a:effectLst/>
                <a:latin typeface="Calibri" panose="020F0502020204030204" pitchFamily="34" charset="0"/>
              </a:rPr>
              <a:t>“When your desire is firm and you are willing to pay the ‘uttermost farthing’ [</a:t>
            </a:r>
            <a:r>
              <a:rPr lang="en-US" sz="2400" b="0" i="0" u="none" strike="noStrike" dirty="0">
                <a:solidFill>
                  <a:schemeClr val="bg1"/>
                </a:solidFill>
                <a:effectLst/>
                <a:latin typeface="Calibri" panose="020F0502020204030204" pitchFamily="34" charset="0"/>
              </a:rPr>
              <a:t>Matthew 5:25–26</a:t>
            </a:r>
            <a:r>
              <a:rPr lang="en-US" sz="2400" b="0" i="0" dirty="0">
                <a:solidFill>
                  <a:schemeClr val="bg1"/>
                </a:solidFill>
                <a:effectLst/>
                <a:latin typeface="Calibri" panose="020F0502020204030204" pitchFamily="34" charset="0"/>
              </a:rPr>
              <a:t>], the law of restitution is suspended. </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Your obligation is transferred to the Lord.</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He will settle your accounts” (1)</a:t>
            </a:r>
            <a:endParaRPr lang="en-US" sz="2400" dirty="0">
              <a:solidFill>
                <a:schemeClr val="bg1"/>
              </a:solidFill>
              <a:latin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3112" y="756471"/>
            <a:ext cx="1933575" cy="2409825"/>
          </a:xfrm>
          <a:prstGeom prst="rect">
            <a:avLst/>
          </a:prstGeom>
        </p:spPr>
      </p:pic>
      <p:grpSp>
        <p:nvGrpSpPr>
          <p:cNvPr id="8" name="Group 7"/>
          <p:cNvGrpSpPr/>
          <p:nvPr/>
        </p:nvGrpSpPr>
        <p:grpSpPr>
          <a:xfrm>
            <a:off x="1548897" y="3665191"/>
            <a:ext cx="2057402" cy="3038706"/>
            <a:chOff x="1371598" y="923694"/>
            <a:chExt cx="3089534" cy="4562706"/>
          </a:xfrm>
          <a:solidFill>
            <a:schemeClr val="tx1"/>
          </a:solidFill>
        </p:grpSpPr>
        <p:sp>
          <p:nvSpPr>
            <p:cNvPr id="9" name="Rounded Rectangle 8"/>
            <p:cNvSpPr/>
            <p:nvPr/>
          </p:nvSpPr>
          <p:spPr>
            <a:xfrm rot="1802092">
              <a:off x="1971052" y="1845413"/>
              <a:ext cx="1173002" cy="2709972"/>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2315181">
              <a:off x="3648370" y="2264076"/>
              <a:ext cx="566679" cy="137413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9186555">
              <a:off x="2949762" y="1829423"/>
              <a:ext cx="760287" cy="177404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5400000">
              <a:off x="2400299" y="3543299"/>
              <a:ext cx="914400" cy="297180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7465154">
              <a:off x="2518032" y="2948707"/>
              <a:ext cx="914400" cy="297180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110357" y="923694"/>
              <a:ext cx="1133293" cy="113329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846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8709" y="1015663"/>
            <a:ext cx="3434281" cy="1815882"/>
          </a:xfrm>
          <a:prstGeom prst="rect">
            <a:avLst/>
          </a:prstGeom>
          <a:noFill/>
        </p:spPr>
        <p:txBody>
          <a:bodyPr wrap="square" rtlCol="0">
            <a:spAutoFit/>
          </a:bodyPr>
          <a:lstStyle/>
          <a:p>
            <a:r>
              <a:rPr lang="en-US" sz="2800" dirty="0">
                <a:solidFill>
                  <a:schemeClr val="bg1"/>
                </a:solidFill>
              </a:rPr>
              <a:t>What might you do to prepare to enter into the covenant of baptism?</a:t>
            </a:r>
          </a:p>
        </p:txBody>
      </p:sp>
      <p:sp>
        <p:nvSpPr>
          <p:cNvPr id="6" name="TextBox 5"/>
          <p:cNvSpPr txBox="1"/>
          <p:nvPr/>
        </p:nvSpPr>
        <p:spPr>
          <a:xfrm>
            <a:off x="98079" y="0"/>
            <a:ext cx="11995842" cy="830997"/>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Entering Into A Covenant</a:t>
            </a:r>
          </a:p>
        </p:txBody>
      </p:sp>
      <p:grpSp>
        <p:nvGrpSpPr>
          <p:cNvPr id="7" name="Group 6"/>
          <p:cNvGrpSpPr/>
          <p:nvPr/>
        </p:nvGrpSpPr>
        <p:grpSpPr>
          <a:xfrm>
            <a:off x="3358836" y="1177706"/>
            <a:ext cx="2314182" cy="1935410"/>
            <a:chOff x="4497468" y="960423"/>
            <a:chExt cx="3900643" cy="3262208"/>
          </a:xfrm>
        </p:grpSpPr>
        <p:sp>
          <p:nvSpPr>
            <p:cNvPr id="8" name="Rounded Rectangle 7"/>
            <p:cNvSpPr/>
            <p:nvPr/>
          </p:nvSpPr>
          <p:spPr>
            <a:xfrm>
              <a:off x="6260634" y="1804146"/>
              <a:ext cx="607858" cy="200585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rot="2882379" flipH="1">
              <a:off x="5416478" y="1269372"/>
              <a:ext cx="1111481" cy="1181495"/>
              <a:chOff x="4762102" y="1532451"/>
              <a:chExt cx="1111481" cy="1181495"/>
            </a:xfrm>
          </p:grpSpPr>
          <p:sp>
            <p:nvSpPr>
              <p:cNvPr id="20" name="Rounded Rectangle 19"/>
              <p:cNvSpPr/>
              <p:nvPr/>
            </p:nvSpPr>
            <p:spPr>
              <a:xfrm rot="2882379">
                <a:off x="5227323" y="1821925"/>
                <a:ext cx="377366" cy="9151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9186555">
                <a:off x="4762102" y="1532451"/>
                <a:ext cx="506295" cy="118149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5462773" y="3034810"/>
              <a:ext cx="377253" cy="98981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3050004">
              <a:off x="6184113" y="1801883"/>
              <a:ext cx="458502" cy="129660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87218" y="960423"/>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89302" y="2459516"/>
              <a:ext cx="524197" cy="5242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4664014">
              <a:off x="5702380" y="2740206"/>
              <a:ext cx="229732" cy="75002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3361535">
              <a:off x="5854780" y="2892606"/>
              <a:ext cx="229732" cy="75002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p:cNvSpPr/>
            <p:nvPr/>
          </p:nvSpPr>
          <p:spPr>
            <a:xfrm rot="16200000">
              <a:off x="4810687" y="3036570"/>
              <a:ext cx="671259" cy="1297697"/>
            </a:xfrm>
            <a:prstGeom prst="moon">
              <a:avLst>
                <a:gd name="adj" fmla="val 815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rot="16200000">
              <a:off x="6113437" y="3080254"/>
              <a:ext cx="671259" cy="1297697"/>
            </a:xfrm>
            <a:prstGeom prst="moon">
              <a:avLst>
                <a:gd name="adj" fmla="val 815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16200000">
              <a:off x="7413633" y="3080639"/>
              <a:ext cx="671259" cy="1297697"/>
            </a:xfrm>
            <a:prstGeom prst="moon">
              <a:avLst>
                <a:gd name="adj" fmla="val 815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97468" y="3526111"/>
              <a:ext cx="3900643" cy="6965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8709" y="3518918"/>
            <a:ext cx="6096000" cy="1754326"/>
          </a:xfrm>
          <a:prstGeom prst="rect">
            <a:avLst/>
          </a:prstGeom>
        </p:spPr>
        <p:txBody>
          <a:bodyPr>
            <a:spAutoFit/>
          </a:bodyPr>
          <a:lstStyle/>
          <a:p>
            <a:r>
              <a:rPr lang="en-US" b="0" i="0" dirty="0">
                <a:solidFill>
                  <a:schemeClr val="bg1"/>
                </a:solidFill>
                <a:effectLst/>
                <a:latin typeface="Calibri" panose="020F0502020204030204" pitchFamily="34" charset="0"/>
              </a:rPr>
              <a:t>Learning about and developing faith in Jesus Christ and His teachings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a:t>
            </a:r>
            <a:r>
              <a:rPr lang="en-US" b="0" i="0" dirty="0">
                <a:solidFill>
                  <a:schemeClr val="bg1"/>
                </a:solidFill>
                <a:effectLst/>
                <a:latin typeface="Calibri" panose="020F0502020204030204" pitchFamily="34" charset="0"/>
              </a:rPr>
              <a:t>epenting of sins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a:t>
            </a:r>
            <a:r>
              <a:rPr lang="en-US" b="0" i="0" dirty="0">
                <a:solidFill>
                  <a:schemeClr val="bg1"/>
                </a:solidFill>
                <a:effectLst/>
                <a:latin typeface="Calibri" panose="020F0502020204030204" pitchFamily="34" charset="0"/>
              </a:rPr>
              <a:t>aking commitments to obey God’s commandments</a:t>
            </a:r>
            <a:endParaRPr lang="en-US" dirty="0">
              <a:solidFill>
                <a:schemeClr val="bg1"/>
              </a:solidFill>
            </a:endParaRPr>
          </a:p>
        </p:txBody>
      </p:sp>
      <p:sp>
        <p:nvSpPr>
          <p:cNvPr id="3" name="Rectangle 2"/>
          <p:cNvSpPr/>
          <p:nvPr/>
        </p:nvSpPr>
        <p:spPr>
          <a:xfrm>
            <a:off x="5544152" y="5498952"/>
            <a:ext cx="6288727" cy="923330"/>
          </a:xfrm>
          <a:prstGeom prst="rect">
            <a:avLst/>
          </a:prstGeom>
        </p:spPr>
        <p:txBody>
          <a:bodyPr wrap="square">
            <a:spAutoFit/>
          </a:bodyPr>
          <a:lstStyle/>
          <a:p>
            <a:r>
              <a:rPr lang="en-US" dirty="0">
                <a:solidFill>
                  <a:schemeClr val="bg1"/>
                </a:solidFill>
                <a:latin typeface="Calibri" panose="020F0502020204030204" pitchFamily="34" charset="0"/>
              </a:rPr>
              <a:t>A</a:t>
            </a:r>
            <a:r>
              <a:rPr lang="en-US" b="0" i="0" dirty="0">
                <a:solidFill>
                  <a:schemeClr val="bg1"/>
                </a:solidFill>
                <a:effectLst/>
                <a:latin typeface="Calibri" panose="020F0502020204030204" pitchFamily="34" charset="0"/>
              </a:rPr>
              <a:t>t Mount Sinai the Lord gave the Israelites the opportunity to enter into a covenant with Him that would prepare them to return to His presence and receive eternal life.</a:t>
            </a:r>
            <a:endParaRPr lang="en-US" dirty="0">
              <a:solidFill>
                <a:schemeClr val="bg1"/>
              </a:solidFill>
            </a:endParaRPr>
          </a:p>
        </p:txBody>
      </p:sp>
      <p:grpSp>
        <p:nvGrpSpPr>
          <p:cNvPr id="22" name="Group 326"/>
          <p:cNvGrpSpPr/>
          <p:nvPr/>
        </p:nvGrpSpPr>
        <p:grpSpPr>
          <a:xfrm>
            <a:off x="8904491" y="2770735"/>
            <a:ext cx="1295400" cy="2590800"/>
            <a:chOff x="3937483" y="513080"/>
            <a:chExt cx="681026" cy="1754293"/>
          </a:xfrm>
          <a:solidFill>
            <a:schemeClr val="tx1"/>
          </a:solidFill>
        </p:grpSpPr>
        <p:sp>
          <p:nvSpPr>
            <p:cNvPr id="23" name="Oval 28"/>
            <p:cNvSpPr/>
            <p:nvPr/>
          </p:nvSpPr>
          <p:spPr>
            <a:xfrm>
              <a:off x="4050987" y="2077720"/>
              <a:ext cx="189174"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9"/>
            <p:cNvSpPr/>
            <p:nvPr/>
          </p:nvSpPr>
          <p:spPr>
            <a:xfrm>
              <a:off x="4240161" y="2077720"/>
              <a:ext cx="189174"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0"/>
            <p:cNvSpPr/>
            <p:nvPr/>
          </p:nvSpPr>
          <p:spPr>
            <a:xfrm>
              <a:off x="3937483" y="1508760"/>
              <a:ext cx="94587"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31"/>
            <p:cNvSpPr/>
            <p:nvPr/>
          </p:nvSpPr>
          <p:spPr>
            <a:xfrm rot="1480658">
              <a:off x="3979978" y="1073369"/>
              <a:ext cx="245926" cy="568960"/>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32"/>
            <p:cNvSpPr/>
            <p:nvPr/>
          </p:nvSpPr>
          <p:spPr>
            <a:xfrm rot="1447265">
              <a:off x="4021585" y="1039696"/>
              <a:ext cx="189174" cy="450427"/>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33"/>
            <p:cNvSpPr/>
            <p:nvPr/>
          </p:nvSpPr>
          <p:spPr>
            <a:xfrm>
              <a:off x="4013152" y="1105747"/>
              <a:ext cx="491852" cy="1066800"/>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4"/>
            <p:cNvSpPr/>
            <p:nvPr/>
          </p:nvSpPr>
          <p:spPr>
            <a:xfrm>
              <a:off x="4032069" y="1034627"/>
              <a:ext cx="454017" cy="734907"/>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5"/>
            <p:cNvSpPr/>
            <p:nvPr/>
          </p:nvSpPr>
          <p:spPr>
            <a:xfrm rot="402310">
              <a:off x="4032570" y="1085138"/>
              <a:ext cx="189174" cy="1026762"/>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6"/>
            <p:cNvSpPr/>
            <p:nvPr/>
          </p:nvSpPr>
          <p:spPr>
            <a:xfrm>
              <a:off x="4069905" y="536787"/>
              <a:ext cx="151339" cy="474133"/>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7"/>
            <p:cNvSpPr/>
            <p:nvPr/>
          </p:nvSpPr>
          <p:spPr>
            <a:xfrm rot="21175570">
              <a:off x="4320263" y="548065"/>
              <a:ext cx="170257" cy="488412"/>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8"/>
            <p:cNvSpPr/>
            <p:nvPr/>
          </p:nvSpPr>
          <p:spPr>
            <a:xfrm>
              <a:off x="4126657" y="513080"/>
              <a:ext cx="302678" cy="56896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9"/>
            <p:cNvSpPr/>
            <p:nvPr/>
          </p:nvSpPr>
          <p:spPr>
            <a:xfrm rot="21185207">
              <a:off x="4296914" y="1105747"/>
              <a:ext cx="189174" cy="1026762"/>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lay 15"/>
            <p:cNvSpPr/>
            <p:nvPr/>
          </p:nvSpPr>
          <p:spPr>
            <a:xfrm rot="16887595">
              <a:off x="4134715" y="1481449"/>
              <a:ext cx="597356" cy="283761"/>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48"/>
            <p:cNvSpPr/>
            <p:nvPr/>
          </p:nvSpPr>
          <p:spPr>
            <a:xfrm rot="16949583">
              <a:off x="4098816" y="1466674"/>
              <a:ext cx="597356" cy="283761"/>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Delay 49"/>
            <p:cNvSpPr/>
            <p:nvPr/>
          </p:nvSpPr>
          <p:spPr>
            <a:xfrm rot="17304790">
              <a:off x="4019753" y="1464113"/>
              <a:ext cx="597356" cy="283761"/>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14"/>
            <p:cNvSpPr/>
            <p:nvPr/>
          </p:nvSpPr>
          <p:spPr>
            <a:xfrm rot="17304790">
              <a:off x="3983856" y="1449338"/>
              <a:ext cx="597356" cy="283761"/>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3"/>
            <p:cNvGrpSpPr/>
            <p:nvPr/>
          </p:nvGrpSpPr>
          <p:grpSpPr>
            <a:xfrm>
              <a:off x="4342580" y="1037026"/>
              <a:ext cx="275929" cy="637681"/>
              <a:chOff x="4755948" y="2903312"/>
              <a:chExt cx="1111452" cy="2049688"/>
            </a:xfrm>
            <a:grpFill/>
          </p:grpSpPr>
          <p:sp>
            <p:nvSpPr>
              <p:cNvPr id="42" name="Oval 44"/>
              <p:cNvSpPr/>
              <p:nvPr/>
            </p:nvSpPr>
            <p:spPr>
              <a:xfrm>
                <a:off x="5486400" y="4267200"/>
                <a:ext cx="381000" cy="685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5"/>
              <p:cNvSpPr/>
              <p:nvPr/>
            </p:nvSpPr>
            <p:spPr>
              <a:xfrm rot="19830111">
                <a:off x="4816550" y="2903312"/>
                <a:ext cx="822282" cy="1828800"/>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6"/>
              <p:cNvSpPr/>
              <p:nvPr/>
            </p:nvSpPr>
            <p:spPr>
              <a:xfrm rot="19749421">
                <a:off x="4755948" y="3014181"/>
                <a:ext cx="877678" cy="1504779"/>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Cloud 42"/>
            <p:cNvSpPr/>
            <p:nvPr/>
          </p:nvSpPr>
          <p:spPr>
            <a:xfrm rot="21175570">
              <a:off x="4126218" y="818008"/>
              <a:ext cx="284639" cy="398120"/>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3"/>
            <p:cNvSpPr/>
            <p:nvPr/>
          </p:nvSpPr>
          <p:spPr>
            <a:xfrm rot="5225831">
              <a:off x="4212676" y="879010"/>
              <a:ext cx="93451" cy="11769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790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8709" y="1015663"/>
            <a:ext cx="6481032" cy="3970318"/>
          </a:xfrm>
          <a:prstGeom prst="rect">
            <a:avLst/>
          </a:prstGeom>
          <a:noFill/>
        </p:spPr>
        <p:txBody>
          <a:bodyPr wrap="square" rtlCol="0">
            <a:spAutoFit/>
          </a:bodyPr>
          <a:lstStyle/>
          <a:p>
            <a:r>
              <a:rPr lang="en-US" sz="2800" dirty="0">
                <a:solidFill>
                  <a:schemeClr val="bg1"/>
                </a:solidFill>
              </a:rPr>
              <a:t>Moses descended Mount Sinai and taught God’s law to the people, and they committed to obey it. Moses then recorded “all the words of the Lord.”</a:t>
            </a:r>
          </a:p>
          <a:p>
            <a:endParaRPr lang="en-US" sz="2800" dirty="0">
              <a:solidFill>
                <a:schemeClr val="bg1"/>
              </a:solidFill>
            </a:endParaRPr>
          </a:p>
          <a:p>
            <a:r>
              <a:rPr lang="en-US" sz="2800" dirty="0">
                <a:solidFill>
                  <a:schemeClr val="bg1"/>
                </a:solidFill>
              </a:rPr>
              <a:t>Before the people formally entered into the covenant with God, Moses built an altar and instructed some young men to make burnt offerings and sacrifice oxen on it.</a:t>
            </a:r>
          </a:p>
        </p:txBody>
      </p:sp>
      <p:sp>
        <p:nvSpPr>
          <p:cNvPr id="6" name="TextBox 5"/>
          <p:cNvSpPr txBox="1"/>
          <p:nvPr/>
        </p:nvSpPr>
        <p:spPr>
          <a:xfrm>
            <a:off x="98079" y="0"/>
            <a:ext cx="11995842" cy="830997"/>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Building An Alter</a:t>
            </a:r>
          </a:p>
        </p:txBody>
      </p:sp>
      <p:grpSp>
        <p:nvGrpSpPr>
          <p:cNvPr id="22" name="Group 326"/>
          <p:cNvGrpSpPr/>
          <p:nvPr/>
        </p:nvGrpSpPr>
        <p:grpSpPr>
          <a:xfrm>
            <a:off x="9509035" y="3725842"/>
            <a:ext cx="1295400" cy="2590800"/>
            <a:chOff x="3937483" y="513080"/>
            <a:chExt cx="681026" cy="1754293"/>
          </a:xfrm>
          <a:solidFill>
            <a:schemeClr val="tx1"/>
          </a:solidFill>
        </p:grpSpPr>
        <p:sp>
          <p:nvSpPr>
            <p:cNvPr id="23" name="Oval 28"/>
            <p:cNvSpPr/>
            <p:nvPr/>
          </p:nvSpPr>
          <p:spPr>
            <a:xfrm>
              <a:off x="4050987" y="2077720"/>
              <a:ext cx="189174"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9"/>
            <p:cNvSpPr/>
            <p:nvPr/>
          </p:nvSpPr>
          <p:spPr>
            <a:xfrm>
              <a:off x="4240161" y="2077720"/>
              <a:ext cx="189174"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0"/>
            <p:cNvSpPr/>
            <p:nvPr/>
          </p:nvSpPr>
          <p:spPr>
            <a:xfrm>
              <a:off x="3937483" y="1508760"/>
              <a:ext cx="94587"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31"/>
            <p:cNvSpPr/>
            <p:nvPr/>
          </p:nvSpPr>
          <p:spPr>
            <a:xfrm rot="1480658">
              <a:off x="3979978" y="1073369"/>
              <a:ext cx="245926" cy="568960"/>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32"/>
            <p:cNvSpPr/>
            <p:nvPr/>
          </p:nvSpPr>
          <p:spPr>
            <a:xfrm rot="1447265">
              <a:off x="4021585" y="1039696"/>
              <a:ext cx="189174" cy="450427"/>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33"/>
            <p:cNvSpPr/>
            <p:nvPr/>
          </p:nvSpPr>
          <p:spPr>
            <a:xfrm>
              <a:off x="4013152" y="1105747"/>
              <a:ext cx="491852" cy="1066800"/>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4"/>
            <p:cNvSpPr/>
            <p:nvPr/>
          </p:nvSpPr>
          <p:spPr>
            <a:xfrm>
              <a:off x="4032069" y="1034627"/>
              <a:ext cx="454017" cy="734907"/>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5"/>
            <p:cNvSpPr/>
            <p:nvPr/>
          </p:nvSpPr>
          <p:spPr>
            <a:xfrm rot="402310">
              <a:off x="4032570" y="1085138"/>
              <a:ext cx="189174" cy="1026762"/>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6"/>
            <p:cNvSpPr/>
            <p:nvPr/>
          </p:nvSpPr>
          <p:spPr>
            <a:xfrm>
              <a:off x="4069905" y="536787"/>
              <a:ext cx="151339" cy="474133"/>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7"/>
            <p:cNvSpPr/>
            <p:nvPr/>
          </p:nvSpPr>
          <p:spPr>
            <a:xfrm rot="21175570">
              <a:off x="4320263" y="548065"/>
              <a:ext cx="170257" cy="488412"/>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8"/>
            <p:cNvSpPr/>
            <p:nvPr/>
          </p:nvSpPr>
          <p:spPr>
            <a:xfrm>
              <a:off x="4126657" y="513080"/>
              <a:ext cx="302678" cy="56896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9"/>
            <p:cNvSpPr/>
            <p:nvPr/>
          </p:nvSpPr>
          <p:spPr>
            <a:xfrm rot="21185207">
              <a:off x="4296914" y="1105747"/>
              <a:ext cx="189174" cy="1026762"/>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Delay 49"/>
            <p:cNvSpPr/>
            <p:nvPr/>
          </p:nvSpPr>
          <p:spPr>
            <a:xfrm rot="17304790">
              <a:off x="4019753" y="1464113"/>
              <a:ext cx="597356" cy="283761"/>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14"/>
            <p:cNvSpPr/>
            <p:nvPr/>
          </p:nvSpPr>
          <p:spPr>
            <a:xfrm rot="17304790">
              <a:off x="3983856" y="1449338"/>
              <a:ext cx="597356" cy="283761"/>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3"/>
            <p:cNvGrpSpPr/>
            <p:nvPr/>
          </p:nvGrpSpPr>
          <p:grpSpPr>
            <a:xfrm>
              <a:off x="4342580" y="1037026"/>
              <a:ext cx="275929" cy="637681"/>
              <a:chOff x="4755948" y="2903312"/>
              <a:chExt cx="1111452" cy="2049688"/>
            </a:xfrm>
            <a:grpFill/>
          </p:grpSpPr>
          <p:sp>
            <p:nvSpPr>
              <p:cNvPr id="42" name="Oval 44"/>
              <p:cNvSpPr/>
              <p:nvPr/>
            </p:nvSpPr>
            <p:spPr>
              <a:xfrm>
                <a:off x="5486400" y="4267200"/>
                <a:ext cx="381000" cy="685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5"/>
              <p:cNvSpPr/>
              <p:nvPr/>
            </p:nvSpPr>
            <p:spPr>
              <a:xfrm rot="19830111">
                <a:off x="4816550" y="2903312"/>
                <a:ext cx="822282" cy="1828800"/>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6"/>
              <p:cNvSpPr/>
              <p:nvPr/>
            </p:nvSpPr>
            <p:spPr>
              <a:xfrm rot="19749421">
                <a:off x="4755948" y="3014181"/>
                <a:ext cx="877678" cy="1504779"/>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Cloud 42"/>
            <p:cNvSpPr/>
            <p:nvPr/>
          </p:nvSpPr>
          <p:spPr>
            <a:xfrm rot="21175570">
              <a:off x="4126218" y="818008"/>
              <a:ext cx="284639" cy="398120"/>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3"/>
            <p:cNvSpPr/>
            <p:nvPr/>
          </p:nvSpPr>
          <p:spPr>
            <a:xfrm rot="5225831">
              <a:off x="4212676" y="879010"/>
              <a:ext cx="93451" cy="11769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p:cNvSpPr/>
          <p:nvPr/>
        </p:nvSpPr>
        <p:spPr>
          <a:xfrm>
            <a:off x="0" y="6247865"/>
            <a:ext cx="6096000" cy="369332"/>
          </a:xfrm>
          <a:prstGeom prst="rect">
            <a:avLst/>
          </a:prstGeom>
        </p:spPr>
        <p:txBody>
          <a:bodyPr>
            <a:spAutoFit/>
          </a:bodyPr>
          <a:lstStyle/>
          <a:p>
            <a:r>
              <a:rPr lang="en-US" dirty="0">
                <a:solidFill>
                  <a:schemeClr val="bg1"/>
                </a:solidFill>
                <a:latin typeface="Calibri" panose="020F0502020204030204" pitchFamily="34" charset="0"/>
              </a:rPr>
              <a:t>Exodus 24:4</a:t>
            </a:r>
            <a:endParaRPr lang="en-US" dirty="0">
              <a:solidFill>
                <a:schemeClr val="bg1"/>
              </a:solidFill>
            </a:endParaRPr>
          </a:p>
        </p:txBody>
      </p:sp>
      <p:grpSp>
        <p:nvGrpSpPr>
          <p:cNvPr id="64" name="Group 63"/>
          <p:cNvGrpSpPr/>
          <p:nvPr/>
        </p:nvGrpSpPr>
        <p:grpSpPr>
          <a:xfrm>
            <a:off x="3946534" y="5001840"/>
            <a:ext cx="1922401" cy="1639988"/>
            <a:chOff x="5976002" y="1319269"/>
            <a:chExt cx="2586217" cy="2294747"/>
          </a:xfrm>
        </p:grpSpPr>
        <p:sp>
          <p:nvSpPr>
            <p:cNvPr id="65" name="Moon 64"/>
            <p:cNvSpPr/>
            <p:nvPr/>
          </p:nvSpPr>
          <p:spPr>
            <a:xfrm rot="14776564">
              <a:off x="7491276" y="1207310"/>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5976002" y="1607591"/>
              <a:ext cx="2586217" cy="2006425"/>
              <a:chOff x="5976002" y="1607591"/>
              <a:chExt cx="2586217" cy="2006425"/>
            </a:xfrm>
          </p:grpSpPr>
          <p:grpSp>
            <p:nvGrpSpPr>
              <p:cNvPr id="67" name="Group 66"/>
              <p:cNvGrpSpPr/>
              <p:nvPr/>
            </p:nvGrpSpPr>
            <p:grpSpPr>
              <a:xfrm>
                <a:off x="5976002" y="1607591"/>
                <a:ext cx="2586217" cy="2006425"/>
                <a:chOff x="5327001" y="3829202"/>
                <a:chExt cx="2586217" cy="2006425"/>
              </a:xfrm>
            </p:grpSpPr>
            <p:grpSp>
              <p:nvGrpSpPr>
                <p:cNvPr id="69" name="Group 68"/>
                <p:cNvGrpSpPr/>
                <p:nvPr/>
              </p:nvGrpSpPr>
              <p:grpSpPr>
                <a:xfrm flipH="1">
                  <a:off x="5327001" y="3829202"/>
                  <a:ext cx="2426682" cy="2006425"/>
                  <a:chOff x="1266655" y="3021929"/>
                  <a:chExt cx="2426682" cy="2006425"/>
                </a:xfrm>
              </p:grpSpPr>
              <p:sp>
                <p:nvSpPr>
                  <p:cNvPr id="71" name="Oval 70"/>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rot="7702061">
                    <a:off x="3374333" y="355750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Oval 69"/>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rot="21411712" flipH="1">
                <a:off x="6192917" y="1917312"/>
                <a:ext cx="1544108"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rot="18161921">
            <a:off x="6601566" y="3716171"/>
            <a:ext cx="2151860" cy="1837354"/>
            <a:chOff x="6592120" y="2543038"/>
            <a:chExt cx="1180280" cy="1190762"/>
          </a:xfrm>
          <a:solidFill>
            <a:schemeClr val="tx1"/>
          </a:solidFill>
        </p:grpSpPr>
        <p:sp>
          <p:nvSpPr>
            <p:cNvPr id="78" name="Moon 77"/>
            <p:cNvSpPr/>
            <p:nvPr/>
          </p:nvSpPr>
          <p:spPr>
            <a:xfrm rot="20340023">
              <a:off x="6984109" y="2543038"/>
              <a:ext cx="446067" cy="1163735"/>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a:off x="6934200" y="2895600"/>
              <a:ext cx="838200" cy="838200"/>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7000273">
              <a:off x="6706420" y="2834528"/>
              <a:ext cx="609600" cy="838200"/>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390811">
              <a:off x="7065717" y="2726224"/>
              <a:ext cx="457200" cy="762000"/>
            </a:xfrm>
            <a:prstGeom prst="mo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7029260">
              <a:off x="6957046" y="2967738"/>
              <a:ext cx="263093" cy="725924"/>
            </a:xfrm>
            <a:prstGeom prst="mo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a:off x="7162800" y="3124200"/>
              <a:ext cx="304800" cy="533400"/>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9507607">
              <a:off x="6924523" y="3002610"/>
              <a:ext cx="304800" cy="533400"/>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349426" y="4749227"/>
            <a:ext cx="2950877" cy="1834652"/>
            <a:chOff x="3233872" y="3956180"/>
            <a:chExt cx="2950877" cy="1834652"/>
          </a:xfrm>
          <a:solidFill>
            <a:schemeClr val="tx1"/>
          </a:solidFill>
        </p:grpSpPr>
        <p:sp>
          <p:nvSpPr>
            <p:cNvPr id="47" name="Rounded Rectangle 46"/>
            <p:cNvSpPr/>
            <p:nvPr/>
          </p:nvSpPr>
          <p:spPr>
            <a:xfrm>
              <a:off x="3408835" y="4336229"/>
              <a:ext cx="2511997" cy="1387792"/>
            </a:xfrm>
            <a:prstGeom prst="round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233872" y="3956180"/>
              <a:ext cx="2933663"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578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1482</Words>
  <Application>Microsoft Office PowerPoint</Application>
  <PresentationFormat>Widescreen</PresentationFormat>
  <Paragraphs>129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 CENA</vt:lpstr>
      <vt:lpstr>Calibri Light</vt:lpstr>
      <vt:lpstr>Calibri</vt:lpstr>
      <vt:lpstr>Arial</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25</cp:revision>
  <dcterms:created xsi:type="dcterms:W3CDTF">2015-10-07T12:26:16Z</dcterms:created>
  <dcterms:modified xsi:type="dcterms:W3CDTF">2025-08-27T16:53:14Z</dcterms:modified>
</cp:coreProperties>
</file>