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8" r:id="rId4"/>
    <p:sldId id="262" r:id="rId5"/>
    <p:sldId id="261" r:id="rId6"/>
    <p:sldId id="263" r:id="rId7"/>
    <p:sldId id="264" r:id="rId8"/>
    <p:sldId id="265" r:id="rId9"/>
    <p:sldId id="267" r:id="rId10"/>
    <p:sldId id="266" r:id="rId11"/>
    <p:sldId id="268" r:id="rId12"/>
    <p:sldId id="270" r:id="rId13"/>
    <p:sldId id="257" r:id="rId14"/>
    <p:sldId id="260" r:id="rId15"/>
    <p:sldId id="271" r:id="rId16"/>
    <p:sldId id="274" r:id="rId17"/>
  </p:sldIdLst>
  <p:sldSz cx="12192000" cy="6858000"/>
  <p:notesSz cx="6858000" cy="9144000"/>
  <p:embeddedFontLst>
    <p:embeddedFont>
      <p:font typeface="Broadway" panose="04040905080B02020502" pitchFamily="8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5A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19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5633AB-D77E-473E-A865-4DB8436FE2B5}"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21577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89324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3315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633AB-D77E-473E-A865-4DB8436FE2B5}"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59423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5633AB-D77E-473E-A865-4DB8436FE2B5}"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7743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5633AB-D77E-473E-A865-4DB8436FE2B5}"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418046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5633AB-D77E-473E-A865-4DB8436FE2B5}"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96390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5633AB-D77E-473E-A865-4DB8436FE2B5}"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35613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633AB-D77E-473E-A865-4DB8436FE2B5}"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00505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33AB-D77E-473E-A865-4DB8436FE2B5}"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4855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5633AB-D77E-473E-A865-4DB8436FE2B5}"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0E4B2-55C6-480A-9E6E-59F7C3C4CCA7}" type="slidenum">
              <a:rPr lang="en-US" smtClean="0"/>
              <a:t>‹#›</a:t>
            </a:fld>
            <a:endParaRPr lang="en-US"/>
          </a:p>
        </p:txBody>
      </p:sp>
    </p:spTree>
    <p:extLst>
      <p:ext uri="{BB962C8B-B14F-4D97-AF65-F5344CB8AC3E}">
        <p14:creationId xmlns:p14="http://schemas.microsoft.com/office/powerpoint/2010/main" val="393898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633AB-D77E-473E-A865-4DB8436FE2B5}"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E4B2-55C6-480A-9E6E-59F7C3C4CCA7}" type="slidenum">
              <a:rPr lang="en-US" smtClean="0"/>
              <a:t>‹#›</a:t>
            </a:fld>
            <a:endParaRPr lang="en-US"/>
          </a:p>
        </p:txBody>
      </p:sp>
    </p:spTree>
    <p:extLst>
      <p:ext uri="{BB962C8B-B14F-4D97-AF65-F5344CB8AC3E}">
        <p14:creationId xmlns:p14="http://schemas.microsoft.com/office/powerpoint/2010/main" val="3530920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D6F53A-D82A-4882-9438-48176A41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1030586"/>
            <a:ext cx="12192000" cy="2123658"/>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The Golden Calf</a:t>
            </a:r>
          </a:p>
          <a:p>
            <a:pPr algn="ctr"/>
            <a:r>
              <a:rPr lang="en-US" sz="6000" dirty="0">
                <a:solidFill>
                  <a:schemeClr val="bg1"/>
                </a:solidFill>
                <a:latin typeface="Broadway" panose="04040905080B02020502" pitchFamily="82" charset="0"/>
              </a:rPr>
              <a:t>Exodus 32</a:t>
            </a:r>
          </a:p>
        </p:txBody>
      </p:sp>
      <p:sp>
        <p:nvSpPr>
          <p:cNvPr id="82" name="Rounded Rectangle 81"/>
          <p:cNvSpPr/>
          <p:nvPr/>
        </p:nvSpPr>
        <p:spPr>
          <a:xfrm>
            <a:off x="8635484" y="4184830"/>
            <a:ext cx="2855705" cy="2302780"/>
          </a:xfrm>
          <a:prstGeom prst="roundRect">
            <a:avLst>
              <a:gd name="adj" fmla="val 6152"/>
            </a:avLst>
          </a:prstGeom>
          <a:solidFill>
            <a:srgbClr val="7B5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8589095" y="3541424"/>
            <a:ext cx="2948484" cy="116258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9014584" y="3680372"/>
            <a:ext cx="2143013" cy="772376"/>
          </a:xfrm>
          <a:prstGeom prst="ellipse">
            <a:avLst/>
          </a:prstGeom>
          <a:solidFill>
            <a:srgbClr val="7B5A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flipH="1">
            <a:off x="8385197" y="2460796"/>
            <a:ext cx="3089150" cy="1936407"/>
            <a:chOff x="5186898" y="2949277"/>
            <a:chExt cx="1243637" cy="869539"/>
          </a:xfrm>
        </p:grpSpPr>
        <p:sp>
          <p:nvSpPr>
            <p:cNvPr id="124" name="Oval 123"/>
            <p:cNvSpPr/>
            <p:nvPr/>
          </p:nvSpPr>
          <p:spPr>
            <a:xfrm>
              <a:off x="5255174" y="3278714"/>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5425453" y="3307380"/>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5717672" y="334606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5989954" y="3344581"/>
              <a:ext cx="204006"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5186898" y="3157239"/>
              <a:ext cx="1061502" cy="4727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819675" y="3104327"/>
              <a:ext cx="567553" cy="50036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5416507">
              <a:off x="5874078" y="2702918"/>
              <a:ext cx="310098" cy="802816"/>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8652326" y="4514945"/>
            <a:ext cx="2822021" cy="670444"/>
            <a:chOff x="2648787" y="4439970"/>
            <a:chExt cx="4794203" cy="1859561"/>
          </a:xfrm>
        </p:grpSpPr>
        <p:grpSp>
          <p:nvGrpSpPr>
            <p:cNvPr id="99" name="Group 98"/>
            <p:cNvGrpSpPr/>
            <p:nvPr/>
          </p:nvGrpSpPr>
          <p:grpSpPr>
            <a:xfrm>
              <a:off x="3383567" y="4876800"/>
              <a:ext cx="955078" cy="1066800"/>
              <a:chOff x="3383567" y="4876800"/>
              <a:chExt cx="955078" cy="1066800"/>
            </a:xfrm>
          </p:grpSpPr>
          <p:sp>
            <p:nvSpPr>
              <p:cNvPr id="115" name="Quad Arrow Callout 114"/>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118347" y="5219355"/>
              <a:ext cx="955078" cy="1066800"/>
              <a:chOff x="3383567" y="4876800"/>
              <a:chExt cx="955078" cy="1066800"/>
            </a:xfrm>
          </p:grpSpPr>
          <p:sp>
            <p:nvSpPr>
              <p:cNvPr id="113" name="Quad Arrow Callout 112"/>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Callout 113"/>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5073425" y="5232731"/>
              <a:ext cx="955078" cy="1066800"/>
              <a:chOff x="3383567" y="4876800"/>
              <a:chExt cx="955078" cy="1066800"/>
            </a:xfrm>
          </p:grpSpPr>
          <p:sp>
            <p:nvSpPr>
              <p:cNvPr id="111" name="Quad Arrow Callout 110"/>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5808205" y="4898345"/>
              <a:ext cx="955078" cy="1066800"/>
              <a:chOff x="3383567" y="4876800"/>
              <a:chExt cx="955078" cy="1066800"/>
            </a:xfrm>
          </p:grpSpPr>
          <p:sp>
            <p:nvSpPr>
              <p:cNvPr id="109" name="Quad Arrow Callout 108"/>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6487912" y="4464310"/>
              <a:ext cx="955078" cy="1066800"/>
              <a:chOff x="3383567" y="4876800"/>
              <a:chExt cx="955078" cy="1066800"/>
            </a:xfrm>
          </p:grpSpPr>
          <p:sp>
            <p:nvSpPr>
              <p:cNvPr id="107" name="Quad Arrow Callout 106"/>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648787" y="4439970"/>
              <a:ext cx="955078" cy="1066800"/>
              <a:chOff x="3383567" y="4876800"/>
              <a:chExt cx="955078" cy="1066800"/>
            </a:xfrm>
          </p:grpSpPr>
          <p:sp>
            <p:nvSpPr>
              <p:cNvPr id="105" name="Quad Arrow Callout 104"/>
              <p:cNvSpPr/>
              <p:nvPr/>
            </p:nvSpPr>
            <p:spPr>
              <a:xfrm>
                <a:off x="3383567" y="4876800"/>
                <a:ext cx="955078" cy="1066800"/>
              </a:xfrm>
              <a:prstGeom prst="quadArrowCallout">
                <a:avLst>
                  <a:gd name="adj1" fmla="val 31280"/>
                  <a:gd name="adj2" fmla="val 18515"/>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Callout 105"/>
              <p:cNvSpPr/>
              <p:nvPr/>
            </p:nvSpPr>
            <p:spPr>
              <a:xfrm>
                <a:off x="3666308" y="5181600"/>
                <a:ext cx="391073" cy="457200"/>
              </a:xfrm>
              <a:prstGeom prst="quadArrowCallout">
                <a:avLst>
                  <a:gd name="adj1" fmla="val 18515"/>
                  <a:gd name="adj2" fmla="val 7381"/>
                  <a:gd name="adj3" fmla="val 18515"/>
                  <a:gd name="adj4" fmla="val 48123"/>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a:extLst>
              <a:ext uri="{FF2B5EF4-FFF2-40B4-BE49-F238E27FC236}">
                <a16:creationId xmlns:a16="http://schemas.microsoft.com/office/drawing/2014/main" id="{8A4B4458-C75B-FDA7-678F-D5D142AE6A69}"/>
              </a:ext>
            </a:extLst>
          </p:cNvPr>
          <p:cNvSpPr txBox="1"/>
          <p:nvPr/>
        </p:nvSpPr>
        <p:spPr>
          <a:xfrm>
            <a:off x="992465" y="3880822"/>
            <a:ext cx="6097554" cy="646331"/>
          </a:xfrm>
          <a:prstGeom prst="rect">
            <a:avLst/>
          </a:prstGeom>
          <a:noFill/>
        </p:spPr>
        <p:txBody>
          <a:bodyPr wrap="square">
            <a:spAutoFit/>
          </a:bodyPr>
          <a:lstStyle/>
          <a:p>
            <a:r>
              <a:rPr lang="en-US" b="0" i="1" dirty="0">
                <a:solidFill>
                  <a:schemeClr val="bg1"/>
                </a:solidFill>
                <a:effectLst/>
              </a:rPr>
              <a:t>And the </a:t>
            </a:r>
            <a:r>
              <a:rPr lang="en-US" b="0" i="1" cap="small" dirty="0">
                <a:solidFill>
                  <a:schemeClr val="bg1"/>
                </a:solidFill>
                <a:effectLst/>
              </a:rPr>
              <a:t>Lord</a:t>
            </a:r>
            <a:r>
              <a:rPr lang="en-US" b="0" i="1" dirty="0">
                <a:solidFill>
                  <a:schemeClr val="bg1"/>
                </a:solidFill>
                <a:effectLst/>
              </a:rPr>
              <a:t> plagued the people, because they made the calf, which Aaron made. Exodus 32:35</a:t>
            </a:r>
            <a:endParaRPr lang="en-US" i="1" dirty="0">
              <a:solidFill>
                <a:schemeClr val="bg1"/>
              </a:solidFill>
            </a:endParaRPr>
          </a:p>
        </p:txBody>
      </p:sp>
    </p:spTree>
    <p:extLst>
      <p:ext uri="{BB962C8B-B14F-4D97-AF65-F5344CB8AC3E}">
        <p14:creationId xmlns:p14="http://schemas.microsoft.com/office/powerpoint/2010/main" val="3930236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Moses, the Mediator</a:t>
            </a:r>
          </a:p>
        </p:txBody>
      </p:sp>
      <p:sp>
        <p:nvSpPr>
          <p:cNvPr id="8" name="Rectangle 7"/>
          <p:cNvSpPr/>
          <p:nvPr/>
        </p:nvSpPr>
        <p:spPr>
          <a:xfrm>
            <a:off x="396314" y="1396540"/>
            <a:ext cx="5388665" cy="1754326"/>
          </a:xfrm>
          <a:prstGeom prst="rect">
            <a:avLst/>
          </a:prstGeom>
        </p:spPr>
        <p:txBody>
          <a:bodyPr wrap="square">
            <a:spAutoFit/>
          </a:bodyPr>
          <a:lstStyle/>
          <a:p>
            <a:pPr fontAlgn="base"/>
            <a:r>
              <a:rPr lang="en-US" i="1" dirty="0">
                <a:solidFill>
                  <a:srgbClr val="FFFF00"/>
                </a:solidFill>
                <a:latin typeface="Calibri" panose="020F0502020204030204" pitchFamily="34" charset="0"/>
              </a:rPr>
              <a:t>And I have a work for thee, Moses, my son; and thou art in the similitude of mine Only Begotten; and mine Only Begotten is and shall be the Savior, for he is full of grace and truth; but there is no God beside me, and all things are present with me, for I know them all.</a:t>
            </a:r>
          </a:p>
          <a:p>
            <a:pPr fontAlgn="base"/>
            <a:r>
              <a:rPr lang="en-US" i="1" dirty="0">
                <a:solidFill>
                  <a:srgbClr val="FFFF00"/>
                </a:solidFill>
                <a:latin typeface="Calibri" panose="020F0502020204030204" pitchFamily="34" charset="0"/>
              </a:rPr>
              <a:t>Moses 1:6</a:t>
            </a:r>
          </a:p>
        </p:txBody>
      </p:sp>
      <p:sp>
        <p:nvSpPr>
          <p:cNvPr id="11" name="TextBox 10"/>
          <p:cNvSpPr txBox="1"/>
          <p:nvPr/>
        </p:nvSpPr>
        <p:spPr>
          <a:xfrm>
            <a:off x="-1" y="6488668"/>
            <a:ext cx="3168204" cy="369332"/>
          </a:xfrm>
          <a:prstGeom prst="rect">
            <a:avLst/>
          </a:prstGeom>
          <a:noFill/>
        </p:spPr>
        <p:txBody>
          <a:bodyPr wrap="square" rtlCol="0">
            <a:spAutoFit/>
          </a:bodyPr>
          <a:lstStyle/>
          <a:p>
            <a:r>
              <a:rPr lang="en-US" dirty="0">
                <a:solidFill>
                  <a:schemeClr val="bg1"/>
                </a:solidFill>
              </a:rPr>
              <a:t>Exodus 32:31-32</a:t>
            </a:r>
          </a:p>
        </p:txBody>
      </p:sp>
      <p:sp>
        <p:nvSpPr>
          <p:cNvPr id="2" name="Rectangle 1"/>
          <p:cNvSpPr/>
          <p:nvPr/>
        </p:nvSpPr>
        <p:spPr>
          <a:xfrm>
            <a:off x="1339573" y="5552502"/>
            <a:ext cx="9925653" cy="646331"/>
          </a:xfrm>
          <a:prstGeom prst="rect">
            <a:avLst/>
          </a:prstGeom>
        </p:spPr>
        <p:txBody>
          <a:bodyPr wrap="square">
            <a:spAutoFit/>
          </a:bodyPr>
          <a:lstStyle/>
          <a:p>
            <a:r>
              <a:rPr lang="en-US" b="0" i="0" dirty="0">
                <a:solidFill>
                  <a:schemeClr val="bg1"/>
                </a:solidFill>
                <a:effectLst/>
                <a:latin typeface="Calibri" panose="020F0502020204030204" pitchFamily="34" charset="0"/>
              </a:rPr>
              <a:t>As the people faced destruction because of their wickedness, Moses became their mediator with God. He pleaded their cause and even offered his own life to appease the divine justice  </a:t>
            </a:r>
            <a:endParaRPr lang="en-US" dirty="0">
              <a:solidFill>
                <a:schemeClr val="bg1"/>
              </a:solidFill>
            </a:endParaRPr>
          </a:p>
        </p:txBody>
      </p:sp>
      <p:pic>
        <p:nvPicPr>
          <p:cNvPr id="12290" name="Picture 2" descr="The Ten Command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525" y="1309543"/>
            <a:ext cx="4286250" cy="3209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17252" y="4628683"/>
            <a:ext cx="6210226" cy="369332"/>
          </a:xfrm>
          <a:prstGeom prst="rect">
            <a:avLst/>
          </a:prstGeom>
        </p:spPr>
        <p:txBody>
          <a:bodyPr wrap="none">
            <a:spAutoFit/>
          </a:bodyPr>
          <a:lstStyle/>
          <a:p>
            <a:r>
              <a:rPr lang="en-US" b="0" i="0" dirty="0">
                <a:solidFill>
                  <a:schemeClr val="bg1"/>
                </a:solidFill>
                <a:effectLst/>
                <a:latin typeface="Calibri" panose="020F0502020204030204" pitchFamily="34" charset="0"/>
              </a:rPr>
              <a:t>Moses was a “prophetic symbol of the Christ who was to come” </a:t>
            </a:r>
            <a:endParaRPr lang="en-US" dirty="0">
              <a:solidFill>
                <a:schemeClr val="bg1"/>
              </a:solidFill>
            </a:endParaRPr>
          </a:p>
        </p:txBody>
      </p:sp>
    </p:spTree>
    <p:extLst>
      <p:ext uri="{BB962C8B-B14F-4D97-AF65-F5344CB8AC3E}">
        <p14:creationId xmlns:p14="http://schemas.microsoft.com/office/powerpoint/2010/main" val="18105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Make An Atonement</a:t>
            </a:r>
          </a:p>
        </p:txBody>
      </p:sp>
      <p:sp>
        <p:nvSpPr>
          <p:cNvPr id="11" name="TextBox 10"/>
          <p:cNvSpPr txBox="1"/>
          <p:nvPr/>
        </p:nvSpPr>
        <p:spPr>
          <a:xfrm>
            <a:off x="-1" y="6488668"/>
            <a:ext cx="2550017" cy="369332"/>
          </a:xfrm>
          <a:prstGeom prst="rect">
            <a:avLst/>
          </a:prstGeom>
          <a:noFill/>
        </p:spPr>
        <p:txBody>
          <a:bodyPr wrap="square" rtlCol="0">
            <a:spAutoFit/>
          </a:bodyPr>
          <a:lstStyle/>
          <a:p>
            <a:r>
              <a:rPr lang="en-US" dirty="0">
                <a:solidFill>
                  <a:schemeClr val="bg1"/>
                </a:solidFill>
              </a:rPr>
              <a:t>Exodus 32:30-32</a:t>
            </a:r>
          </a:p>
        </p:txBody>
      </p:sp>
      <p:sp>
        <p:nvSpPr>
          <p:cNvPr id="2" name="Rectangle 1"/>
          <p:cNvSpPr/>
          <p:nvPr/>
        </p:nvSpPr>
        <p:spPr>
          <a:xfrm>
            <a:off x="240406" y="1258267"/>
            <a:ext cx="6096000" cy="369332"/>
          </a:xfrm>
          <a:prstGeom prst="rect">
            <a:avLst/>
          </a:prstGeom>
        </p:spPr>
        <p:txBody>
          <a:bodyPr>
            <a:spAutoFit/>
          </a:bodyPr>
          <a:lstStyle/>
          <a:p>
            <a:r>
              <a:rPr lang="en-US" i="1" dirty="0">
                <a:solidFill>
                  <a:srgbClr val="FFFF00"/>
                </a:solidFill>
                <a:latin typeface="Calibri" panose="020F0502020204030204" pitchFamily="34" charset="0"/>
              </a:rPr>
              <a:t>peradventure I shall make an atonement for your sin</a:t>
            </a:r>
          </a:p>
        </p:txBody>
      </p:sp>
      <p:sp>
        <p:nvSpPr>
          <p:cNvPr id="3" name="Rectangle 2"/>
          <p:cNvSpPr/>
          <p:nvPr/>
        </p:nvSpPr>
        <p:spPr>
          <a:xfrm>
            <a:off x="210355" y="5331332"/>
            <a:ext cx="6096000" cy="646331"/>
          </a:xfrm>
          <a:prstGeom prst="rect">
            <a:avLst/>
          </a:prstGeom>
        </p:spPr>
        <p:txBody>
          <a:bodyPr>
            <a:spAutoFit/>
          </a:bodyPr>
          <a:lstStyle/>
          <a:p>
            <a:r>
              <a:rPr lang="en-US" b="0" i="1" dirty="0">
                <a:solidFill>
                  <a:srgbClr val="FFFF00"/>
                </a:solidFill>
                <a:effectLst/>
                <a:latin typeface="Calibri" panose="020F0502020204030204" pitchFamily="34" charset="0"/>
              </a:rPr>
              <a:t>if thou wilt forgive their sin—; and if not, blot me, I pray thee, out of thy book which thou hast written.</a:t>
            </a:r>
            <a:endParaRPr lang="en-US" i="1" dirty="0">
              <a:solidFill>
                <a:srgbClr val="FFFF00"/>
              </a:solidFill>
              <a:latin typeface="Calibri" panose="020F0502020204030204" pitchFamily="34" charset="0"/>
            </a:endParaRPr>
          </a:p>
        </p:txBody>
      </p:sp>
      <p:grpSp>
        <p:nvGrpSpPr>
          <p:cNvPr id="26" name="Group 25"/>
          <p:cNvGrpSpPr/>
          <p:nvPr/>
        </p:nvGrpSpPr>
        <p:grpSpPr>
          <a:xfrm>
            <a:off x="7026340" y="1144357"/>
            <a:ext cx="3505068" cy="2501531"/>
            <a:chOff x="228600" y="381000"/>
            <a:chExt cx="3505068" cy="2501531"/>
          </a:xfrm>
        </p:grpSpPr>
        <p:grpSp>
          <p:nvGrpSpPr>
            <p:cNvPr id="27" name="Group 26"/>
            <p:cNvGrpSpPr/>
            <p:nvPr/>
          </p:nvGrpSpPr>
          <p:grpSpPr>
            <a:xfrm>
              <a:off x="228600" y="381000"/>
              <a:ext cx="3505068" cy="2501531"/>
              <a:chOff x="534986" y="381000"/>
              <a:chExt cx="2637111" cy="2501531"/>
            </a:xfrm>
          </p:grpSpPr>
          <p:sp>
            <p:nvSpPr>
              <p:cNvPr id="29" name="Rectangle 2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534986" y="384805"/>
                <a:ext cx="457200" cy="2497726"/>
                <a:chOff x="533400" y="381000"/>
                <a:chExt cx="457200" cy="2497726"/>
              </a:xfrm>
            </p:grpSpPr>
            <p:sp>
              <p:nvSpPr>
                <p:cNvPr id="36" name="Oval 3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714897" y="381000"/>
                <a:ext cx="457200" cy="2497726"/>
                <a:chOff x="2714897" y="457200"/>
                <a:chExt cx="457200" cy="2497726"/>
              </a:xfrm>
            </p:grpSpPr>
            <p:sp>
              <p:nvSpPr>
                <p:cNvPr id="32" name="Oval 3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12389" y="957982"/>
              <a:ext cx="2293346" cy="1477328"/>
            </a:xfrm>
            <a:prstGeom prst="rect">
              <a:avLst/>
            </a:prstGeom>
          </p:spPr>
          <p:txBody>
            <a:bodyPr wrap="square">
              <a:spAutoFit/>
            </a:bodyPr>
            <a:lstStyle/>
            <a:p>
              <a:pPr algn="ctr"/>
              <a:r>
                <a:rPr lang="en-US" b="1" dirty="0"/>
                <a:t>Jesus Christ is our Mediator with the Father</a:t>
              </a:r>
              <a:r>
                <a:rPr lang="en-US" dirty="0"/>
                <a:t> </a:t>
              </a:r>
              <a:r>
                <a:rPr lang="en-US" b="1" dirty="0"/>
                <a:t>and</a:t>
              </a:r>
              <a:r>
                <a:rPr lang="en-US" dirty="0"/>
                <a:t> </a:t>
              </a:r>
              <a:r>
                <a:rPr lang="en-US" b="1" dirty="0"/>
                <a:t>Jesus Christ took our sins upon Him</a:t>
              </a:r>
              <a:endParaRPr lang="en-US" i="1" dirty="0"/>
            </a:p>
          </p:txBody>
        </p:sp>
      </p:grpSp>
      <p:pic>
        <p:nvPicPr>
          <p:cNvPr id="40" name="Picture 4" descr="Jesus Praying in Gethsema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6575" y="3348714"/>
            <a:ext cx="2333625" cy="31146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30EBD95-5D53-C8CD-8964-C47447C09826}"/>
              </a:ext>
            </a:extLst>
          </p:cNvPr>
          <p:cNvPicPr>
            <a:picLocks noChangeAspect="1"/>
          </p:cNvPicPr>
          <p:nvPr/>
        </p:nvPicPr>
        <p:blipFill>
          <a:blip r:embed="rId4"/>
          <a:stretch>
            <a:fillRect/>
          </a:stretch>
        </p:blipFill>
        <p:spPr>
          <a:xfrm flipH="1">
            <a:off x="1535801" y="1903284"/>
            <a:ext cx="3076038" cy="3051431"/>
          </a:xfrm>
          <a:prstGeom prst="rect">
            <a:avLst/>
          </a:prstGeom>
        </p:spPr>
      </p:pic>
    </p:spTree>
    <p:extLst>
      <p:ext uri="{BB962C8B-B14F-4D97-AF65-F5344CB8AC3E}">
        <p14:creationId xmlns:p14="http://schemas.microsoft.com/office/powerpoint/2010/main" val="416161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 y="6488668"/>
            <a:ext cx="2550017" cy="369332"/>
          </a:xfrm>
          <a:prstGeom prst="rect">
            <a:avLst/>
          </a:prstGeom>
          <a:noFill/>
        </p:spPr>
        <p:txBody>
          <a:bodyPr wrap="square" rtlCol="0">
            <a:spAutoFit/>
          </a:bodyPr>
          <a:lstStyle/>
          <a:p>
            <a:r>
              <a:rPr lang="en-US" dirty="0">
                <a:solidFill>
                  <a:schemeClr val="bg1"/>
                </a:solidFill>
              </a:rPr>
              <a:t>Exodus 32:34-35</a:t>
            </a:r>
          </a:p>
        </p:txBody>
      </p:sp>
      <p:sp>
        <p:nvSpPr>
          <p:cNvPr id="4" name="Rectangle 3"/>
          <p:cNvSpPr/>
          <p:nvPr/>
        </p:nvSpPr>
        <p:spPr>
          <a:xfrm>
            <a:off x="5427394" y="3858901"/>
            <a:ext cx="5241702" cy="1200329"/>
          </a:xfrm>
          <a:prstGeom prst="rect">
            <a:avLst/>
          </a:prstGeom>
        </p:spPr>
        <p:txBody>
          <a:bodyPr wrap="square">
            <a:spAutoFit/>
          </a:bodyPr>
          <a:lstStyle/>
          <a:p>
            <a:r>
              <a:rPr lang="en-US" b="0" i="0" dirty="0">
                <a:solidFill>
                  <a:schemeClr val="bg1"/>
                </a:solidFill>
                <a:effectLst/>
                <a:latin typeface="Calibri" panose="020F0502020204030204" pitchFamily="34" charset="0"/>
              </a:rPr>
              <a:t>While many of the people chose to repent and turn back to the Lord after worshipping the golden calf, they still had to endure many of the consequences of their sinful actions.</a:t>
            </a:r>
            <a:endParaRPr lang="en-US" dirty="0">
              <a:solidFill>
                <a:schemeClr val="bg1"/>
              </a:solidFill>
            </a:endParaRPr>
          </a:p>
        </p:txBody>
      </p:sp>
      <p:sp>
        <p:nvSpPr>
          <p:cNvPr id="24" name="TextBox 23"/>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roadway" panose="04040905080B02020502" pitchFamily="82" charset="0"/>
              </a:rPr>
              <a:t>Punishment For the People</a:t>
            </a:r>
          </a:p>
        </p:txBody>
      </p:sp>
      <p:sp>
        <p:nvSpPr>
          <p:cNvPr id="5" name="Rectangle 4"/>
          <p:cNvSpPr/>
          <p:nvPr/>
        </p:nvSpPr>
        <p:spPr>
          <a:xfrm>
            <a:off x="382073" y="1208492"/>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Moses returned a sixth time to the holy mountain, to plead for </a:t>
            </a:r>
            <a:r>
              <a:rPr lang="en-US" b="0" i="0" u="none" strike="noStrike" dirty="0">
                <a:solidFill>
                  <a:schemeClr val="bg1"/>
                </a:solidFill>
                <a:effectLst/>
                <a:latin typeface="Calibri" panose="020F0502020204030204" pitchFamily="34" charset="0"/>
              </a:rPr>
              <a:t>forgiveness</a:t>
            </a:r>
            <a:r>
              <a:rPr lang="en-US" b="0" i="0" dirty="0">
                <a:solidFill>
                  <a:schemeClr val="bg1"/>
                </a:solidFill>
                <a:effectLst/>
                <a:latin typeface="Calibri" panose="020F0502020204030204" pitchFamily="34" charset="0"/>
              </a:rPr>
              <a:t> of his people. He received the assurance that justice would be satisfied and that the people would still be permitted to go to the Promised Land.</a:t>
            </a:r>
            <a:endParaRPr lang="en-US" dirty="0">
              <a:solidFill>
                <a:schemeClr val="bg1"/>
              </a:solidFill>
            </a:endParaRPr>
          </a:p>
        </p:txBody>
      </p:sp>
      <p:sp>
        <p:nvSpPr>
          <p:cNvPr id="7" name="Rectangle 6"/>
          <p:cNvSpPr/>
          <p:nvPr/>
        </p:nvSpPr>
        <p:spPr>
          <a:xfrm>
            <a:off x="4111208" y="5585980"/>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The Lord instructed Moses to move away from the people for a time. Outside the camp where he dwelt, further instruction was received relative to his leadership in Israel. </a:t>
            </a:r>
            <a:endParaRPr lang="en-US" dirty="0">
              <a:solidFill>
                <a:schemeClr val="bg1"/>
              </a:solidFill>
            </a:endParaRPr>
          </a:p>
        </p:txBody>
      </p:sp>
      <p:pic>
        <p:nvPicPr>
          <p:cNvPr id="14338" name="Picture 2" descr="http://i292.photobucket.com/albums/mm27/iam733_photos/ISRAEL/ISRAELITECAM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76" y="2906854"/>
            <a:ext cx="4289430" cy="241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51A9AB-F1E8-CA74-0834-CA0CD66CEABC}"/>
              </a:ext>
            </a:extLst>
          </p:cNvPr>
          <p:cNvPicPr>
            <a:picLocks noChangeAspect="1"/>
          </p:cNvPicPr>
          <p:nvPr/>
        </p:nvPicPr>
        <p:blipFill>
          <a:blip r:embed="rId4"/>
          <a:stretch>
            <a:fillRect/>
          </a:stretch>
        </p:blipFill>
        <p:spPr>
          <a:xfrm>
            <a:off x="6478073" y="973804"/>
            <a:ext cx="3653196" cy="2561497"/>
          </a:xfrm>
          <a:prstGeom prst="rect">
            <a:avLst/>
          </a:prstGeom>
        </p:spPr>
      </p:pic>
    </p:spTree>
    <p:extLst>
      <p:ext uri="{BB962C8B-B14F-4D97-AF65-F5344CB8AC3E}">
        <p14:creationId xmlns:p14="http://schemas.microsoft.com/office/powerpoint/2010/main" val="32481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3139321"/>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marL="342900" indent="-342900">
              <a:buAutoNum type="arabicPeriod"/>
            </a:pPr>
            <a:r>
              <a:rPr lang="en-US" b="0" i="0" dirty="0">
                <a:solidFill>
                  <a:schemeClr val="bg1"/>
                </a:solidFill>
                <a:effectLst/>
                <a:latin typeface="Calibri" panose="020F0502020204030204" pitchFamily="34" charset="0"/>
              </a:rPr>
              <a:t>Kent P. Jackson and Robert L. Millet, eds., </a:t>
            </a:r>
            <a:r>
              <a:rPr lang="en-US" b="0" i="1" dirty="0">
                <a:solidFill>
                  <a:schemeClr val="bg1"/>
                </a:solidFill>
                <a:effectLst/>
                <a:latin typeface="Calibri" panose="020F0502020204030204" pitchFamily="34" charset="0"/>
              </a:rPr>
              <a:t>Studies in Scripture, Vol. 3: Genesis to 2 Samuel</a:t>
            </a:r>
            <a:r>
              <a:rPr lang="en-US" b="0" i="0" dirty="0">
                <a:solidFill>
                  <a:schemeClr val="bg1"/>
                </a:solidFill>
                <a:effectLst/>
                <a:latin typeface="Calibri" panose="020F0502020204030204" pitchFamily="34" charset="0"/>
              </a:rPr>
              <a:t> [Salt Lake City: Randall Book, 1985], 109</a:t>
            </a: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Dennis </a:t>
            </a:r>
            <a:r>
              <a:rPr lang="en-US" dirty="0" err="1">
                <a:solidFill>
                  <a:schemeClr val="bg1"/>
                </a:solidFill>
                <a:latin typeface="Calibri" panose="020F0502020204030204" pitchFamily="34" charset="0"/>
              </a:rPr>
              <a:t>Largey</a:t>
            </a:r>
            <a:r>
              <a:rPr lang="en-US" dirty="0">
                <a:solidFill>
                  <a:schemeClr val="bg1"/>
                </a:solidFill>
                <a:latin typeface="Calibri" panose="020F0502020204030204" pitchFamily="34" charset="0"/>
              </a:rPr>
              <a:t>, "Refusing to Worship Today's Graven Images,"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Feb. 1994, 10-13</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3. President Spencer W. Kimball </a:t>
            </a:r>
            <a:r>
              <a:rPr lang="en-US" i="1" dirty="0">
                <a:solidFill>
                  <a:schemeClr val="bg1"/>
                </a:solidFill>
                <a:latin typeface="Calibri" panose="020F0502020204030204" pitchFamily="34" charset="0"/>
              </a:rPr>
              <a:t>The Miracle of Forgiveness</a:t>
            </a:r>
            <a:r>
              <a:rPr lang="en-US" dirty="0">
                <a:solidFill>
                  <a:schemeClr val="bg1"/>
                </a:solidFill>
                <a:latin typeface="Calibri" panose="020F0502020204030204" pitchFamily="34" charset="0"/>
              </a:rPr>
              <a:t> [1969], 40).</a:t>
            </a:r>
          </a:p>
          <a:p>
            <a:r>
              <a:rPr lang="en-US" dirty="0">
                <a:solidFill>
                  <a:schemeClr val="bg1"/>
                </a:solidFill>
                <a:latin typeface="Calibri" panose="020F0502020204030204" pitchFamily="34" charset="0"/>
              </a:rPr>
              <a:t>4. Old Testament Seminary Teacher Manual 2018</a:t>
            </a:r>
          </a:p>
          <a:p>
            <a:pPr marL="342900" indent="-342900">
              <a:buFontTx/>
              <a:buAutoNum type="arabicPeriod"/>
            </a:pP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572628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i="0" dirty="0">
                <a:effectLst/>
                <a:latin typeface="Calibri" panose="020F0502020204030204" pitchFamily="34" charset="0"/>
              </a:rPr>
              <a:t>Aaron in Charge:</a:t>
            </a:r>
          </a:p>
          <a:p>
            <a:r>
              <a:rPr lang="en-US" sz="1200" b="0" i="0" dirty="0">
                <a:effectLst/>
                <a:latin typeface="Calibri" panose="020F0502020204030204" pitchFamily="34" charset="0"/>
              </a:rPr>
              <a:t>“The whole of this is a most strange and unaccountable transaction. Was it possible that the people could have so soon lost sight of the wonderful manifestations of God upon the mount? Was it possible that Aaron could have imagined that he could make any god that could help them? And yet it does not appear that he ever remonstrated with the people! Possibly he only intended to make them some </a:t>
            </a:r>
            <a:r>
              <a:rPr lang="en-US" sz="1200" b="0" i="1" dirty="0">
                <a:effectLst/>
                <a:latin typeface="Calibri" panose="020F0502020204030204" pitchFamily="34" charset="0"/>
              </a:rPr>
              <a:t>symbolical</a:t>
            </a:r>
            <a:r>
              <a:rPr lang="en-US" sz="1200" b="0" i="0" dirty="0">
                <a:effectLst/>
                <a:latin typeface="Calibri" panose="020F0502020204030204" pitchFamily="34" charset="0"/>
              </a:rPr>
              <a:t> representation of the Divine power and energy, that might be as evident to them as the pillar of cloud and fire had been, and to which God might attach an always present energy and influence; or in requiring them to sacrifice their </a:t>
            </a:r>
            <a:r>
              <a:rPr lang="en-US" sz="1200" b="0" i="1" dirty="0">
                <a:effectLst/>
                <a:latin typeface="Calibri" panose="020F0502020204030204" pitchFamily="34" charset="0"/>
              </a:rPr>
              <a:t>ornaments,</a:t>
            </a:r>
            <a:r>
              <a:rPr lang="en-US" sz="1200" b="0" i="0" dirty="0">
                <a:effectLst/>
                <a:latin typeface="Calibri" panose="020F0502020204030204" pitchFamily="34" charset="0"/>
              </a:rPr>
              <a:t> he might have supposed they would have desisted from urging their request: but all this is mere conjecture, with very little probability to support it. It must however be granted that Aaron does not appear to have even designed a worship that should </a:t>
            </a:r>
            <a:r>
              <a:rPr lang="en-US" sz="1200" b="0" i="1" dirty="0">
                <a:effectLst/>
                <a:latin typeface="Calibri" panose="020F0502020204030204" pitchFamily="34" charset="0"/>
              </a:rPr>
              <a:t>supersede</a:t>
            </a:r>
            <a:r>
              <a:rPr lang="en-US" sz="1200" b="0" i="0" dirty="0">
                <a:effectLst/>
                <a:latin typeface="Calibri" panose="020F0502020204030204" pitchFamily="34" charset="0"/>
              </a:rPr>
              <a:t> the worship of the Most High; hence we find him making proclamation, </a:t>
            </a:r>
            <a:r>
              <a:rPr lang="en-US" sz="1200" b="0" i="1" dirty="0">
                <a:effectLst/>
                <a:latin typeface="Calibri" panose="020F0502020204030204" pitchFamily="34" charset="0"/>
              </a:rPr>
              <a:t>To-morrow</a:t>
            </a:r>
            <a:r>
              <a:rPr lang="en-US" sz="1200" b="0" i="0" dirty="0">
                <a:effectLst/>
                <a:latin typeface="Calibri" panose="020F0502020204030204" pitchFamily="34" charset="0"/>
              </a:rPr>
              <a:t> is a </a:t>
            </a:r>
            <a:r>
              <a:rPr lang="en-US" sz="1200" b="0" i="1" dirty="0">
                <a:effectLst/>
                <a:latin typeface="Calibri" panose="020F0502020204030204" pitchFamily="34" charset="0"/>
              </a:rPr>
              <a:t>feast to the </a:t>
            </a:r>
            <a:r>
              <a:rPr lang="en-US" sz="1200" b="0" i="0" dirty="0">
                <a:effectLst/>
                <a:latin typeface="Calibri" panose="020F0502020204030204" pitchFamily="34" charset="0"/>
              </a:rPr>
              <a:t>Lord [Jehovah], and we find farther that some of the proper rites of the true worship were observed on this occasion, for they brought </a:t>
            </a:r>
            <a:r>
              <a:rPr lang="en-US" sz="1200" b="0" i="1" dirty="0">
                <a:effectLst/>
                <a:latin typeface="Calibri" panose="020F0502020204030204" pitchFamily="34" charset="0"/>
              </a:rPr>
              <a:t>burnt-offerings</a:t>
            </a:r>
            <a:r>
              <a:rPr lang="en-US" sz="1200" b="0" i="0" dirty="0">
                <a:effectLst/>
                <a:latin typeface="Calibri" panose="020F0502020204030204" pitchFamily="34" charset="0"/>
              </a:rPr>
              <a:t> and </a:t>
            </a:r>
            <a:r>
              <a:rPr lang="en-US" sz="1200" b="0" i="1" dirty="0">
                <a:effectLst/>
                <a:latin typeface="Calibri" panose="020F0502020204030204" pitchFamily="34" charset="0"/>
              </a:rPr>
              <a:t>peace-offerings, </a:t>
            </a:r>
            <a:r>
              <a:rPr lang="en-US" sz="1200" b="0" i="0" u="none" strike="noStrike" dirty="0">
                <a:effectLst/>
                <a:latin typeface="Calibri" panose="020F0502020204030204" pitchFamily="34" charset="0"/>
              </a:rPr>
              <a:t>ver. 6, 7</a:t>
            </a:r>
            <a:r>
              <a:rPr lang="en-US" sz="1200" b="0" i="0" dirty="0">
                <a:effectLst/>
                <a:latin typeface="Calibri" panose="020F0502020204030204" pitchFamily="34" charset="0"/>
              </a:rPr>
              <a:t>: hence it is evident he intended that the true God should be the </a:t>
            </a:r>
            <a:r>
              <a:rPr lang="en-US" sz="1200" b="0" i="1" dirty="0">
                <a:effectLst/>
                <a:latin typeface="Calibri" panose="020F0502020204030204" pitchFamily="34" charset="0"/>
              </a:rPr>
              <a:t>object</a:t>
            </a:r>
            <a:r>
              <a:rPr lang="en-US" sz="1200" b="0" i="0" dirty="0">
                <a:effectLst/>
                <a:latin typeface="Calibri" panose="020F0502020204030204" pitchFamily="34" charset="0"/>
              </a:rPr>
              <a:t> of their worship, though he permitted and even encouraged them to offer this worship through an idolatrous medium, </a:t>
            </a:r>
            <a:r>
              <a:rPr lang="en-US" sz="1200" b="0" i="1" dirty="0">
                <a:effectLst/>
                <a:latin typeface="Calibri" panose="020F0502020204030204" pitchFamily="34" charset="0"/>
              </a:rPr>
              <a:t>the molten calf.”</a:t>
            </a:r>
            <a:r>
              <a:rPr lang="en-US" sz="1200" b="0" i="0" dirty="0">
                <a:effectLst/>
                <a:latin typeface="Calibri" panose="020F0502020204030204" pitchFamily="34" charset="0"/>
              </a:rPr>
              <a:t> (Clarke, Bible Commentary, 1:463–64.)</a:t>
            </a:r>
            <a:endParaRPr lang="en-US" sz="1200" dirty="0"/>
          </a:p>
        </p:txBody>
      </p:sp>
      <p:sp>
        <p:nvSpPr>
          <p:cNvPr id="3" name="Rectangle 2"/>
          <p:cNvSpPr/>
          <p:nvPr/>
        </p:nvSpPr>
        <p:spPr>
          <a:xfrm>
            <a:off x="0" y="3231654"/>
            <a:ext cx="6096000" cy="2677656"/>
          </a:xfrm>
          <a:prstGeom prst="rect">
            <a:avLst/>
          </a:prstGeom>
          <a:ln>
            <a:solidFill>
              <a:schemeClr val="tx1"/>
            </a:solidFill>
          </a:ln>
        </p:spPr>
        <p:txBody>
          <a:bodyPr wrap="square">
            <a:spAutoFit/>
          </a:bodyPr>
          <a:lstStyle/>
          <a:p>
            <a:r>
              <a:rPr lang="en-US" sz="1200" b="0" i="0" dirty="0">
                <a:solidFill>
                  <a:srgbClr val="000000"/>
                </a:solidFill>
                <a:effectLst/>
                <a:latin typeface="Calibri" panose="020F0502020204030204" pitchFamily="34" charset="0"/>
              </a:rPr>
              <a:t>The Bull:</a:t>
            </a:r>
          </a:p>
          <a:p>
            <a:r>
              <a:rPr lang="en-US" sz="1200" b="0" i="0" dirty="0" err="1">
                <a:solidFill>
                  <a:srgbClr val="000000"/>
                </a:solidFill>
                <a:effectLst/>
                <a:latin typeface="Calibri" panose="020F0502020204030204" pitchFamily="34" charset="0"/>
              </a:rPr>
              <a:t>Apis</a:t>
            </a:r>
            <a:r>
              <a:rPr lang="en-US" sz="1200" b="0" i="0" dirty="0">
                <a:solidFill>
                  <a:srgbClr val="000000"/>
                </a:solidFill>
                <a:effectLst/>
                <a:latin typeface="Calibri" panose="020F0502020204030204" pitchFamily="34" charset="0"/>
              </a:rPr>
              <a:t> (deity)</a:t>
            </a:r>
          </a:p>
          <a:p>
            <a:r>
              <a:rPr lang="en-US" sz="1200" dirty="0">
                <a:solidFill>
                  <a:srgbClr val="000000"/>
                </a:solidFill>
                <a:latin typeface="Calibri" panose="020F0502020204030204" pitchFamily="34" charset="0"/>
              </a:rPr>
              <a:t>Egyptian Mythology—</a:t>
            </a:r>
          </a:p>
          <a:p>
            <a:r>
              <a:rPr lang="en-US" sz="1200" dirty="0">
                <a:latin typeface="Calibri" panose="020F0502020204030204" pitchFamily="34" charset="0"/>
              </a:rPr>
              <a:t> is a bull-deity that was worshipped in the Memphis region. "</a:t>
            </a:r>
            <a:r>
              <a:rPr lang="en-US" sz="1200" dirty="0" err="1">
                <a:latin typeface="Calibri" panose="020F0502020204030204" pitchFamily="34" charset="0"/>
              </a:rPr>
              <a:t>Apis</a:t>
            </a:r>
            <a:r>
              <a:rPr lang="en-US" sz="1200" dirty="0">
                <a:latin typeface="Calibri" panose="020F0502020204030204" pitchFamily="34" charset="0"/>
              </a:rPr>
              <a:t> served as an intermediary between humans and an all-powerful god (originally Ptah, later Osiris, then </a:t>
            </a:r>
            <a:r>
              <a:rPr lang="en-US" sz="1200" dirty="0" err="1">
                <a:latin typeface="Calibri" panose="020F0502020204030204" pitchFamily="34" charset="0"/>
              </a:rPr>
              <a:t>Atum</a:t>
            </a:r>
            <a:r>
              <a:rPr lang="en-US" sz="1200" dirty="0">
                <a:latin typeface="Calibri" panose="020F0502020204030204" pitchFamily="34" charset="0"/>
              </a:rPr>
              <a:t>)." [quote: Virtual Egyptian Museum]</a:t>
            </a:r>
          </a:p>
          <a:p>
            <a:r>
              <a:rPr lang="en-US" sz="1200" dirty="0" err="1">
                <a:latin typeface="Calibri" panose="020F0502020204030204" pitchFamily="34" charset="0"/>
              </a:rPr>
              <a:t>Apis</a:t>
            </a:r>
            <a:r>
              <a:rPr lang="en-US" sz="1200" dirty="0">
                <a:latin typeface="Calibri" panose="020F0502020204030204" pitchFamily="34" charset="0"/>
              </a:rPr>
              <a:t> was the most important of all the sacred animals in Egypt.</a:t>
            </a:r>
          </a:p>
          <a:p>
            <a:r>
              <a:rPr lang="en-US" sz="1200" dirty="0">
                <a:latin typeface="Calibri" panose="020F0502020204030204" pitchFamily="34" charset="0"/>
              </a:rPr>
              <a:t>The cult of the </a:t>
            </a:r>
            <a:r>
              <a:rPr lang="en-US" sz="1200" dirty="0" err="1">
                <a:latin typeface="Calibri" panose="020F0502020204030204" pitchFamily="34" charset="0"/>
              </a:rPr>
              <a:t>Apis</a:t>
            </a:r>
            <a:r>
              <a:rPr lang="en-US" sz="1200" dirty="0">
                <a:latin typeface="Calibri" panose="020F0502020204030204" pitchFamily="34" charset="0"/>
              </a:rPr>
              <a:t> bull started at the very beginning of Egyptian history, probably as a fertility god connected to grain and the herds. In a funerary context, the </a:t>
            </a:r>
            <a:r>
              <a:rPr lang="en-US" sz="1200" dirty="0" err="1">
                <a:latin typeface="Calibri" panose="020F0502020204030204" pitchFamily="34" charset="0"/>
              </a:rPr>
              <a:t>Apis</a:t>
            </a:r>
            <a:r>
              <a:rPr lang="en-US" sz="1200" dirty="0">
                <a:latin typeface="Calibri" panose="020F0502020204030204" pitchFamily="34" charset="0"/>
              </a:rPr>
              <a:t> was a protector of the deceased, and linked to the pharaoh. This animal was chosen because it symbolized the king’s courageous heart, great strength, virility, and fighting spirit. The </a:t>
            </a:r>
            <a:r>
              <a:rPr lang="en-US" sz="1200" dirty="0" err="1">
                <a:latin typeface="Calibri" panose="020F0502020204030204" pitchFamily="34" charset="0"/>
              </a:rPr>
              <a:t>Apis</a:t>
            </a:r>
            <a:r>
              <a:rPr lang="en-US" sz="1200" dirty="0">
                <a:latin typeface="Calibri" panose="020F0502020204030204" pitchFamily="34" charset="0"/>
              </a:rPr>
              <a:t> bull was considered to be a manifestation of the pharaoh, as bulls were symbols of strength and fertility, qualities which are closely linked with kingship ("strong bull of his mother Hathor" was a common title for gods and pharaohs). </a:t>
            </a:r>
            <a:r>
              <a:rPr lang="en-US" sz="800" dirty="0" err="1">
                <a:latin typeface="Calibri" panose="020F0502020204030204" pitchFamily="34" charset="0"/>
              </a:rPr>
              <a:t>wikipedia</a:t>
            </a:r>
            <a:endParaRPr lang="en-US" sz="800" b="0" i="0" dirty="0">
              <a:solidFill>
                <a:srgbClr val="000000"/>
              </a:solidFill>
              <a:effectLst/>
              <a:latin typeface="Calibri" panose="020F0502020204030204" pitchFamily="34" charset="0"/>
            </a:endParaRPr>
          </a:p>
        </p:txBody>
      </p:sp>
      <p:pic>
        <p:nvPicPr>
          <p:cNvPr id="6146" name="Picture 2" descr="https://upload.wikimedia.org/wikipedia/commons/thumb/4/4f/Stele_dedicated_to_Apis-Louvre_N_5417-mp3h8842.jpg/220px-Stele_dedicated_to_Apis-Louvre_N_5417-mp3h88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201" y="4420508"/>
            <a:ext cx="2095500" cy="20955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6096000" y="0"/>
            <a:ext cx="6096000" cy="2677656"/>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Aaron and the state of the Israelites:</a:t>
            </a:r>
          </a:p>
          <a:p>
            <a:r>
              <a:rPr lang="en-US" sz="1200" b="0" i="0" dirty="0">
                <a:effectLst/>
                <a:latin typeface="Calibri" panose="020F0502020204030204" pitchFamily="34" charset="0"/>
              </a:rPr>
              <a:t>“Moses sought out those who were ‘on the Lord’s side’ from those whom Aaron had made ‘naked.’ (The Hebrew word used here may mean either ‘bare, uncovered’ or ‘unruly, broken loose.’) ‘Naked’ can be understood in the same sense as when Adam was ashamed and hid himself from God because he was naked. The expression can also mean ‘exposed in guilt before God’s wrath.’ Compare the feeling of Alma as he described such exposure, in </a:t>
            </a:r>
            <a:r>
              <a:rPr lang="en-US" sz="1200" b="0" i="0" u="none" strike="noStrike" dirty="0">
                <a:effectLst/>
                <a:latin typeface="Calibri" panose="020F0502020204030204" pitchFamily="34" charset="0"/>
              </a:rPr>
              <a:t>Alma 36:14–22</a:t>
            </a:r>
            <a:r>
              <a:rPr lang="en-US" sz="1200" b="0" i="0" dirty="0">
                <a:effectLst/>
                <a:latin typeface="Calibri" panose="020F0502020204030204" pitchFamily="34" charset="0"/>
              </a:rPr>
              <a:t>. On the other hand, that Israel had ‘broken loose’ and become ‘unruly’ under Aaron’s lead was obviously true. Both conditions would be to the shame of a people who were supposed to be religious.” (Rasmussen, Introduction to the Old Testament, 1:93.)</a:t>
            </a:r>
          </a:p>
          <a:p>
            <a:r>
              <a:rPr lang="en-US" sz="1200" dirty="0">
                <a:latin typeface="Calibri" panose="020F0502020204030204" pitchFamily="34" charset="0"/>
              </a:rPr>
              <a:t>Some have wondered why Aaron, who played a key role in the golden calf episode, came out with no condemnation. Though it is not recorded in Exodus, Moses later indicated that Aaron also was nearly destroyed and was saved only through Moses’ intercession in his behalf (see Deuteronomy 9:20).</a:t>
            </a:r>
          </a:p>
          <a:p>
            <a:r>
              <a:rPr lang="en-US" sz="1200" dirty="0">
                <a:latin typeface="Calibri" panose="020F0502020204030204" pitchFamily="34" charset="0"/>
              </a:rPr>
              <a:t>Old Testament Institute Manual</a:t>
            </a:r>
          </a:p>
        </p:txBody>
      </p:sp>
      <p:sp>
        <p:nvSpPr>
          <p:cNvPr id="15" name="Rectangle 14"/>
          <p:cNvSpPr/>
          <p:nvPr/>
        </p:nvSpPr>
        <p:spPr>
          <a:xfrm>
            <a:off x="6096000" y="2677656"/>
            <a:ext cx="6096000" cy="1384995"/>
          </a:xfrm>
          <a:prstGeom prst="rect">
            <a:avLst/>
          </a:prstGeom>
          <a:ln>
            <a:solidFill>
              <a:schemeClr val="tx1"/>
            </a:solidFill>
          </a:ln>
        </p:spPr>
        <p:txBody>
          <a:bodyPr wrap="square">
            <a:spAutoFit/>
          </a:bodyPr>
          <a:lstStyle/>
          <a:p>
            <a:r>
              <a:rPr lang="en-US" sz="1200" b="0" i="0" dirty="0">
                <a:solidFill>
                  <a:srgbClr val="333333"/>
                </a:solidFill>
                <a:effectLst/>
                <a:latin typeface="Calibri" panose="020F0502020204030204" pitchFamily="34" charset="0"/>
              </a:rPr>
              <a:t>“There are unfortunately millions today who prostrate themselves before images of gold and silver and wood and stone and clay. But the idolatry we are most concerned with here is the conscious worshipping of still other gods. Some are of metal and plush and chrome, of wood and stone and fabrics. They are not in the image of God or of man, but are developed to give man comfort and enjoyment, to satisfy his wants, ambitions, passions and desires. Some are in no physical form at all, but are intangible” President Spencer W. Kimball (</a:t>
            </a:r>
            <a:r>
              <a:rPr lang="en-US" sz="1200" b="0" i="1" dirty="0">
                <a:solidFill>
                  <a:srgbClr val="333333"/>
                </a:solidFill>
                <a:effectLst/>
                <a:latin typeface="Calibri" panose="020F0502020204030204" pitchFamily="34" charset="0"/>
              </a:rPr>
              <a:t>The Miracle of </a:t>
            </a:r>
            <a:r>
              <a:rPr lang="en-US" sz="1200" b="0" i="1" u="none" strike="noStrike" dirty="0">
                <a:solidFill>
                  <a:srgbClr val="2F393A"/>
                </a:solidFill>
                <a:effectLst/>
                <a:latin typeface="Calibri" panose="020F0502020204030204" pitchFamily="34" charset="0"/>
              </a:rPr>
              <a:t>Forgiveness</a:t>
            </a:r>
            <a:r>
              <a:rPr lang="en-US" sz="1200" b="0" i="0" dirty="0">
                <a:solidFill>
                  <a:srgbClr val="333333"/>
                </a:solidFill>
                <a:effectLst/>
                <a:latin typeface="Calibri" panose="020F0502020204030204" pitchFamily="34" charset="0"/>
              </a:rPr>
              <a:t> [1969], 40).</a:t>
            </a:r>
            <a:endParaRPr lang="en-US" sz="1200" dirty="0"/>
          </a:p>
        </p:txBody>
      </p:sp>
    </p:spTree>
    <p:extLst>
      <p:ext uri="{BB962C8B-B14F-4D97-AF65-F5344CB8AC3E}">
        <p14:creationId xmlns:p14="http://schemas.microsoft.com/office/powerpoint/2010/main" val="98919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79521731"/>
              </p:ext>
            </p:extLst>
          </p:nvPr>
        </p:nvGraphicFramePr>
        <p:xfrm>
          <a:off x="181424" y="455993"/>
          <a:ext cx="11749318" cy="263063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sz="1100" dirty="0"/>
                    </a:p>
                  </a:txBody>
                  <a:tcPr/>
                </a:tc>
                <a:tc>
                  <a:txBody>
                    <a:bodyPr/>
                    <a:lstStyle/>
                    <a:p>
                      <a:r>
                        <a:rPr lang="en-US" sz="1100" dirty="0"/>
                        <a:t>61-100</a:t>
                      </a:r>
                    </a:p>
                    <a:p>
                      <a:endParaRPr lang="en-US" sz="1100" dirty="0"/>
                    </a:p>
                    <a:p>
                      <a:r>
                        <a:rPr lang="en-US" sz="1200" b="0" i="0" kern="1200" dirty="0">
                          <a:solidFill>
                            <a:schemeClr val="dk1"/>
                          </a:solidFill>
                          <a:effectLst/>
                          <a:latin typeface="+mn-lt"/>
                          <a:ea typeface="+mn-ea"/>
                          <a:cs typeface="+mn-cs"/>
                        </a:rPr>
                        <a:t>God reveals for the first time, the 10 Commandments and the plan for the tabernacle.</a:t>
                      </a:r>
                      <a:br>
                        <a:rPr lang="en-US" sz="1200" dirty="0"/>
                      </a:br>
                      <a:r>
                        <a:rPr lang="en-US" sz="1200" b="0" i="0" kern="1200" dirty="0">
                          <a:solidFill>
                            <a:schemeClr val="dk1"/>
                          </a:solidFill>
                          <a:effectLst/>
                          <a:latin typeface="+mn-lt"/>
                          <a:ea typeface="+mn-ea"/>
                          <a:cs typeface="+mn-cs"/>
                        </a:rPr>
                        <a:t>The people party and build the Golden calf. from day 56 to day 96 when Moses returns.</a:t>
                      </a:r>
                      <a:endParaRPr lang="en-US" sz="12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100</a:t>
                      </a:r>
                    </a:p>
                    <a:p>
                      <a:r>
                        <a:rPr lang="en-US" sz="1800" b="1" i="0" kern="1200" dirty="0">
                          <a:solidFill>
                            <a:schemeClr val="dk1"/>
                          </a:solidFill>
                          <a:effectLst/>
                          <a:latin typeface="+mn-lt"/>
                          <a:ea typeface="+mn-ea"/>
                          <a:cs typeface="+mn-cs"/>
                        </a:rPr>
                        <a:t>7th ascension </a:t>
                      </a:r>
                      <a:br>
                        <a:rPr lang="en-US" sz="1800" b="1" i="0" kern="1200" dirty="0">
                          <a:solidFill>
                            <a:schemeClr val="dk1"/>
                          </a:solidFill>
                          <a:effectLst/>
                          <a:latin typeface="+mn-lt"/>
                          <a:ea typeface="+mn-ea"/>
                          <a:cs typeface="+mn-cs"/>
                        </a:rPr>
                      </a:br>
                      <a:r>
                        <a:rPr lang="en-US" sz="1800" b="1" i="0" kern="1200" dirty="0">
                          <a:solidFill>
                            <a:schemeClr val="dk1"/>
                          </a:solidFill>
                          <a:effectLst/>
                          <a:latin typeface="+mn-lt"/>
                          <a:ea typeface="+mn-ea"/>
                          <a:cs typeface="+mn-cs"/>
                        </a:rPr>
                        <a:t>Ex 32:30-35</a:t>
                      </a:r>
                      <a:br>
                        <a:rPr lang="en-US" sz="1800" b="1" i="0" kern="1200" dirty="0">
                          <a:solidFill>
                            <a:schemeClr val="dk1"/>
                          </a:solidFill>
                          <a:effectLst/>
                          <a:latin typeface="+mn-lt"/>
                          <a:ea typeface="+mn-ea"/>
                          <a:cs typeface="+mn-cs"/>
                        </a:rPr>
                      </a:br>
                      <a:r>
                        <a:rPr lang="en-US" sz="1800" b="0" i="0" kern="1200" dirty="0">
                          <a:solidFill>
                            <a:schemeClr val="dk1"/>
                          </a:solidFill>
                          <a:effectLst/>
                          <a:latin typeface="+mn-lt"/>
                          <a:ea typeface="+mn-ea"/>
                          <a:cs typeface="+mn-cs"/>
                        </a:rPr>
                        <a:t>God tells Moses is to take them into promised land.</a:t>
                      </a:r>
                      <a:endParaRPr lang="en-US" sz="1100" dirty="0"/>
                    </a:p>
                  </a:txBody>
                  <a:tcPr/>
                </a:tc>
                <a:tc>
                  <a:txBody>
                    <a:bodyPr/>
                    <a:lstStyle/>
                    <a:p>
                      <a:r>
                        <a:rPr lang="en-US" sz="1100" dirty="0"/>
                        <a:t>101 Sabbath</a:t>
                      </a:r>
                    </a:p>
                  </a:txBody>
                  <a:tcPr/>
                </a:tc>
                <a:extLst>
                  <a:ext uri="{0D108BD9-81ED-4DB2-BD59-A6C34878D82A}">
                    <a16:rowId xmlns:a16="http://schemas.microsoft.com/office/drawing/2014/main" val="10001"/>
                  </a:ext>
                </a:extLst>
              </a:tr>
            </a:tbl>
          </a:graphicData>
        </a:graphic>
      </p:graphicFrame>
      <p:cxnSp>
        <p:nvCxnSpPr>
          <p:cNvPr id="5" name="Straight Arrow Connector 4"/>
          <p:cNvCxnSpPr/>
          <p:nvPr/>
        </p:nvCxnSpPr>
        <p:spPr>
          <a:xfrm>
            <a:off x="3503054" y="1771310"/>
            <a:ext cx="47523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01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4D517B-0460-177F-DBFE-7EE95E7E7CDB}"/>
              </a:ext>
            </a:extLst>
          </p:cNvPr>
          <p:cNvPicPr>
            <a:picLocks noChangeAspect="1"/>
          </p:cNvPicPr>
          <p:nvPr/>
        </p:nvPicPr>
        <p:blipFill rotWithShape="1">
          <a:blip r:embed="rId2"/>
          <a:srcRect l="34138" t="10168" r="32527" b="8428"/>
          <a:stretch/>
        </p:blipFill>
        <p:spPr>
          <a:xfrm>
            <a:off x="598998" y="314875"/>
            <a:ext cx="4662153" cy="6404213"/>
          </a:xfrm>
          <a:prstGeom prst="rect">
            <a:avLst/>
          </a:prstGeom>
        </p:spPr>
      </p:pic>
    </p:spTree>
    <p:extLst>
      <p:ext uri="{BB962C8B-B14F-4D97-AF65-F5344CB8AC3E}">
        <p14:creationId xmlns:p14="http://schemas.microsoft.com/office/powerpoint/2010/main" val="253752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Who is the Protector?</a:t>
            </a:r>
          </a:p>
        </p:txBody>
      </p:sp>
      <p:pic>
        <p:nvPicPr>
          <p:cNvPr id="2050" name="Picture 2" descr="http://arthuride.files.wordpress.com/2011/11/egyptian-gold-calf-god-y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117" y="2299015"/>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86" y="1435415"/>
            <a:ext cx="2987040" cy="4584700"/>
          </a:xfrm>
          <a:prstGeom prst="rect">
            <a:avLst/>
          </a:prstGeom>
        </p:spPr>
      </p:pic>
      <p:sp>
        <p:nvSpPr>
          <p:cNvPr id="8" name="Rectangle 7"/>
          <p:cNvSpPr/>
          <p:nvPr/>
        </p:nvSpPr>
        <p:spPr>
          <a:xfrm>
            <a:off x="4235290" y="1883516"/>
            <a:ext cx="3820562"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the plagues in the Egypt?</a:t>
            </a:r>
          </a:p>
        </p:txBody>
      </p:sp>
      <p:sp>
        <p:nvSpPr>
          <p:cNvPr id="9" name="Rectangle 8"/>
          <p:cNvSpPr/>
          <p:nvPr/>
        </p:nvSpPr>
        <p:spPr>
          <a:xfrm>
            <a:off x="4235290" y="2881232"/>
            <a:ext cx="3820562"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drowning in the Red Sea and being captured by the Egyptians</a:t>
            </a:r>
            <a:endParaRPr lang="en-US" sz="2400" dirty="0">
              <a:solidFill>
                <a:schemeClr val="bg1"/>
              </a:solidFill>
            </a:endParaRPr>
          </a:p>
        </p:txBody>
      </p:sp>
      <p:sp>
        <p:nvSpPr>
          <p:cNvPr id="10" name="Rectangle 9"/>
          <p:cNvSpPr/>
          <p:nvPr/>
        </p:nvSpPr>
        <p:spPr>
          <a:xfrm>
            <a:off x="4235290" y="4395416"/>
            <a:ext cx="3820562"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From </a:t>
            </a:r>
            <a:r>
              <a:rPr lang="en-US" sz="2400" dirty="0">
                <a:solidFill>
                  <a:schemeClr val="bg1"/>
                </a:solidFill>
                <a:latin typeface="Calibri" panose="020F0502020204030204" pitchFamily="34" charset="0"/>
              </a:rPr>
              <a:t>hunger and thirst in the desert?</a:t>
            </a:r>
            <a:endParaRPr lang="en-US" sz="2400" dirty="0">
              <a:solidFill>
                <a:schemeClr val="bg1"/>
              </a:solidFill>
            </a:endParaRPr>
          </a:p>
        </p:txBody>
      </p:sp>
    </p:spTree>
    <p:extLst>
      <p:ext uri="{BB962C8B-B14F-4D97-AF65-F5344CB8AC3E}">
        <p14:creationId xmlns:p14="http://schemas.microsoft.com/office/powerpoint/2010/main" val="325068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grpId="1" nodeType="clickEffect">
                                  <p:stCondLst>
                                    <p:cond delay="0"/>
                                  </p:stCondLst>
                                  <p:childTnLst>
                                    <p:animMotion origin="layout" path="M 5E-6 -2.96296E-6 L -0.12631 -0.00185 " pathEditMode="relative" rAng="0" ptsTypes="AA">
                                      <p:cBhvr>
                                        <p:cTn id="11" dur="2000" fill="hold"/>
                                        <p:tgtEl>
                                          <p:spTgt spid="8"/>
                                        </p:tgtEl>
                                        <p:attrNameLst>
                                          <p:attrName>ppt_x</p:attrName>
                                          <p:attrName>ppt_y</p:attrName>
                                        </p:attrNameLst>
                                      </p:cBhvr>
                                      <p:rCtr x="-6315" y="-93"/>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5E-6 -1.48148E-6 L -0.1293 -0.00069 " pathEditMode="relative" rAng="0" ptsTypes="AA">
                                      <p:cBhvr>
                                        <p:cTn id="19" dur="2000" fill="hold"/>
                                        <p:tgtEl>
                                          <p:spTgt spid="9"/>
                                        </p:tgtEl>
                                        <p:attrNameLst>
                                          <p:attrName>ppt_x</p:attrName>
                                          <p:attrName>ppt_y</p:attrName>
                                        </p:attrNameLst>
                                      </p:cBhvr>
                                      <p:rCtr x="-6471" y="-46"/>
                                    </p:animMotion>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5" presetClass="path" presetSubtype="0" accel="50000" decel="50000" fill="hold" grpId="1" nodeType="clickEffect">
                                  <p:stCondLst>
                                    <p:cond delay="0"/>
                                  </p:stCondLst>
                                  <p:childTnLst>
                                    <p:animMotion origin="layout" path="M 5E-6 0 L -0.13073 0.00231 " pathEditMode="relative" rAng="0" ptsTypes="AA">
                                      <p:cBhvr>
                                        <p:cTn id="27" dur="2000" fill="hold"/>
                                        <p:tgtEl>
                                          <p:spTgt spid="10"/>
                                        </p:tgtEl>
                                        <p:attrNameLst>
                                          <p:attrName>ppt_x</p:attrName>
                                          <p:attrName>ppt_y</p:attrName>
                                        </p:attrNameLst>
                                      </p:cBhvr>
                                      <p:rCtr x="-6536"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Where is Moses?</a:t>
            </a:r>
          </a:p>
        </p:txBody>
      </p:sp>
      <p:sp>
        <p:nvSpPr>
          <p:cNvPr id="8" name="Rectangle 7"/>
          <p:cNvSpPr/>
          <p:nvPr/>
        </p:nvSpPr>
        <p:spPr>
          <a:xfrm>
            <a:off x="3976442" y="973656"/>
            <a:ext cx="5578456" cy="369332"/>
          </a:xfrm>
          <a:prstGeom prst="rect">
            <a:avLst/>
          </a:prstGeom>
        </p:spPr>
        <p:txBody>
          <a:bodyPr wrap="square">
            <a:spAutoFit/>
          </a:bodyPr>
          <a:lstStyle/>
          <a:p>
            <a:r>
              <a:rPr lang="en-US" b="0" i="0" dirty="0">
                <a:solidFill>
                  <a:schemeClr val="bg1"/>
                </a:solidFill>
                <a:effectLst/>
                <a:latin typeface="Calibri" panose="020F0502020204030204" pitchFamily="34" charset="0"/>
              </a:rPr>
              <a:t>Moses was on Mt. Sinai for 40 days and nights</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32:1-6</a:t>
            </a:r>
          </a:p>
        </p:txBody>
      </p:sp>
      <p:sp>
        <p:nvSpPr>
          <p:cNvPr id="5" name="Rectangle 4"/>
          <p:cNvSpPr/>
          <p:nvPr/>
        </p:nvSpPr>
        <p:spPr>
          <a:xfrm>
            <a:off x="1276807" y="5295547"/>
            <a:ext cx="7529946" cy="1200329"/>
          </a:xfrm>
          <a:prstGeom prst="rect">
            <a:avLst/>
          </a:prstGeom>
        </p:spPr>
        <p:txBody>
          <a:bodyPr wrap="square">
            <a:spAutoFit/>
          </a:bodyPr>
          <a:lstStyle/>
          <a:p>
            <a:r>
              <a:rPr lang="en-US" sz="2400" b="0" i="0" dirty="0">
                <a:solidFill>
                  <a:schemeClr val="bg1"/>
                </a:solidFill>
                <a:effectLst/>
                <a:latin typeface="Calibri" panose="020F0502020204030204" pitchFamily="34" charset="0"/>
              </a:rPr>
              <a:t>"As has been observed before, it was one thing to get Israel out of Egypt, and another thing entirely to get Egypt out of Israel!” (1)</a:t>
            </a:r>
            <a:endParaRPr lang="en-US" sz="2400" dirty="0">
              <a:solidFill>
                <a:schemeClr val="bg1"/>
              </a:solidFill>
            </a:endParaRPr>
          </a:p>
        </p:txBody>
      </p:sp>
      <p:sp>
        <p:nvSpPr>
          <p:cNvPr id="13" name="Rectangle 12"/>
          <p:cNvSpPr/>
          <p:nvPr/>
        </p:nvSpPr>
        <p:spPr>
          <a:xfrm>
            <a:off x="2646732" y="2017156"/>
            <a:ext cx="4324754" cy="830997"/>
          </a:xfrm>
          <a:prstGeom prst="rect">
            <a:avLst/>
          </a:prstGeom>
        </p:spPr>
        <p:txBody>
          <a:bodyPr wrap="square">
            <a:spAutoFit/>
          </a:bodyPr>
          <a:lstStyle/>
          <a:p>
            <a:r>
              <a:rPr lang="en-US" sz="2400" b="0" i="0" dirty="0">
                <a:solidFill>
                  <a:srgbClr val="FFFF00"/>
                </a:solidFill>
                <a:effectLst/>
                <a:latin typeface="Calibri" panose="020F0502020204030204" pitchFamily="34" charset="0"/>
              </a:rPr>
              <a:t>Which direction were the Israelites facing?</a:t>
            </a:r>
            <a:endParaRPr lang="en-US" sz="2400" dirty="0">
              <a:solidFill>
                <a:srgbClr val="FFFF00"/>
              </a:solidFill>
              <a:latin typeface="Calibri" panose="020F0502020204030204" pitchFamily="34" charset="0"/>
            </a:endParaRPr>
          </a:p>
        </p:txBody>
      </p:sp>
      <p:pic>
        <p:nvPicPr>
          <p:cNvPr id="14" name="Picture 2" descr="http://arthuride.files.wordpress.com/2011/11/egyptian-gold-calf-god-ya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329" y="1739247"/>
            <a:ext cx="1689753" cy="16897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76" y="1244619"/>
            <a:ext cx="1548066" cy="2376070"/>
          </a:xfrm>
          <a:prstGeom prst="rect">
            <a:avLst/>
          </a:prstGeom>
        </p:spPr>
      </p:pic>
      <p:sp>
        <p:nvSpPr>
          <p:cNvPr id="7" name="Rectangle 6"/>
          <p:cNvSpPr/>
          <p:nvPr/>
        </p:nvSpPr>
        <p:spPr>
          <a:xfrm>
            <a:off x="8806753" y="3565147"/>
            <a:ext cx="3687857" cy="923330"/>
          </a:xfrm>
          <a:prstGeom prst="rect">
            <a:avLst/>
          </a:prstGeom>
        </p:spPr>
        <p:txBody>
          <a:bodyPr wrap="square">
            <a:spAutoFit/>
          </a:bodyPr>
          <a:lstStyle/>
          <a:p>
            <a:r>
              <a:rPr lang="en-US" dirty="0">
                <a:solidFill>
                  <a:schemeClr val="bg1"/>
                </a:solidFill>
                <a:latin typeface="Arial" panose="020B0604020202020204" pitchFamily="34" charset="0"/>
              </a:rPr>
              <a:t>T</a:t>
            </a:r>
            <a:r>
              <a:rPr lang="en-US" b="0" i="0" dirty="0">
                <a:solidFill>
                  <a:schemeClr val="bg1"/>
                </a:solidFill>
                <a:effectLst/>
                <a:latin typeface="Arial" panose="020B0604020202020204" pitchFamily="34" charset="0"/>
              </a:rPr>
              <a:t>he wild bull, was widely worshipped, often as the </a:t>
            </a:r>
            <a:r>
              <a:rPr lang="en-US" b="0" i="0" u="none" strike="noStrike" dirty="0">
                <a:solidFill>
                  <a:schemeClr val="bg1"/>
                </a:solidFill>
                <a:effectLst/>
                <a:latin typeface="Arial" panose="020B0604020202020204" pitchFamily="34" charset="0"/>
              </a:rPr>
              <a:t>Lunar Bull</a:t>
            </a:r>
            <a:r>
              <a:rPr lang="en-US" b="0" i="0" dirty="0">
                <a:solidFill>
                  <a:schemeClr val="bg1"/>
                </a:solidFill>
                <a:effectLst/>
                <a:latin typeface="Arial" panose="020B0604020202020204" pitchFamily="34" charset="0"/>
              </a:rPr>
              <a:t> and as the creature of </a:t>
            </a:r>
            <a:r>
              <a:rPr lang="en-US" b="0" i="0" u="none" strike="noStrike" dirty="0">
                <a:solidFill>
                  <a:schemeClr val="bg1"/>
                </a:solidFill>
                <a:effectLst/>
                <a:latin typeface="Arial" panose="020B0604020202020204" pitchFamily="34" charset="0"/>
              </a:rPr>
              <a:t>El</a:t>
            </a:r>
            <a:r>
              <a:rPr lang="en-US" b="0" i="0" dirty="0">
                <a:solidFill>
                  <a:schemeClr val="bg1"/>
                </a:solidFill>
                <a:effectLst/>
                <a:latin typeface="Arial" panose="020B0604020202020204" pitchFamily="34" charset="0"/>
              </a:rPr>
              <a:t>.</a:t>
            </a:r>
            <a:endParaRPr lang="en-US" dirty="0">
              <a:solidFill>
                <a:schemeClr val="bg1"/>
              </a:solidFill>
            </a:endParaRPr>
          </a:p>
        </p:txBody>
      </p:sp>
      <p:pic>
        <p:nvPicPr>
          <p:cNvPr id="2052" name="Picture 4" descr="https://upload.wikimedia.org/wikipedia/commons/b/b6/Nandibu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69491" y="4583992"/>
            <a:ext cx="2916836" cy="202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6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Rose Up to Play</a:t>
            </a:r>
          </a:p>
        </p:txBody>
      </p:sp>
      <p:sp>
        <p:nvSpPr>
          <p:cNvPr id="8" name="Rectangle 7"/>
          <p:cNvSpPr/>
          <p:nvPr/>
        </p:nvSpPr>
        <p:spPr>
          <a:xfrm>
            <a:off x="4298414" y="1089858"/>
            <a:ext cx="5578456" cy="369332"/>
          </a:xfrm>
          <a:prstGeom prst="rect">
            <a:avLst/>
          </a:prstGeom>
        </p:spPr>
        <p:txBody>
          <a:bodyPr wrap="square">
            <a:spAutoFit/>
          </a:bodyPr>
          <a:lstStyle/>
          <a:p>
            <a:r>
              <a:rPr lang="en-US" dirty="0">
                <a:solidFill>
                  <a:schemeClr val="bg1"/>
                </a:solidFill>
                <a:latin typeface="Calibri" panose="020F0502020204030204" pitchFamily="34" charset="0"/>
              </a:rPr>
              <a:t>Unruly, riotous, and immoral</a:t>
            </a:r>
            <a:endParaRPr lang="en-US" b="0" i="0" dirty="0">
              <a:solidFill>
                <a:schemeClr val="bg1"/>
              </a:solidFill>
              <a:effectLst/>
              <a:latin typeface="Calibri" panose="020F0502020204030204" pitchFamily="34" charset="0"/>
            </a:endParaRP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32:6</a:t>
            </a:r>
          </a:p>
        </p:txBody>
      </p:sp>
      <p:pic>
        <p:nvPicPr>
          <p:cNvPr id="7170" name="Picture 2" descr="http://www.jewishmeltingpot.com/wp-content/uploads/2014/02/golden-cal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65" y="1985847"/>
            <a:ext cx="3044031" cy="37914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okayfuture.com/wp-content/uploads/2014/05/San-Francisco-Rave-Scene-1990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098" y="2309564"/>
            <a:ext cx="5592069" cy="3144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23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Today’s Golden Calves</a:t>
            </a:r>
          </a:p>
        </p:txBody>
      </p:sp>
      <p:sp>
        <p:nvSpPr>
          <p:cNvPr id="8" name="Rectangle 7"/>
          <p:cNvSpPr/>
          <p:nvPr/>
        </p:nvSpPr>
        <p:spPr>
          <a:xfrm>
            <a:off x="396315" y="1396540"/>
            <a:ext cx="4871875" cy="3416320"/>
          </a:xfrm>
          <a:prstGeom prst="rect">
            <a:avLst/>
          </a:prstGeom>
        </p:spPr>
        <p:txBody>
          <a:bodyPr wrap="square">
            <a:spAutoFit/>
          </a:bodyPr>
          <a:lstStyle/>
          <a:p>
            <a:pPr fontAlgn="base"/>
            <a:r>
              <a:rPr lang="en-US" dirty="0">
                <a:solidFill>
                  <a:schemeClr val="bg1"/>
                </a:solidFill>
                <a:latin typeface="Calibri" panose="020F0502020204030204" pitchFamily="34" charset="0"/>
              </a:rPr>
              <a:t> "...Anything can become a 'golden calf.' When activities or material blessings become so important that by turning to them we turn from God, we are breaking the second commandment.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are walking 'in [our] own way, and </a:t>
            </a:r>
            <a:r>
              <a:rPr lang="en-US" i="1" dirty="0">
                <a:solidFill>
                  <a:schemeClr val="bg1"/>
                </a:solidFill>
                <a:latin typeface="Calibri" panose="020F0502020204030204" pitchFamily="34" charset="0"/>
              </a:rPr>
              <a:t>after the image of [our] own god, whose image is in the likeness of the world, and whose substance is that of an idol,</a:t>
            </a:r>
            <a:r>
              <a:rPr lang="en-US" dirty="0">
                <a:solidFill>
                  <a:schemeClr val="bg1"/>
                </a:solidFill>
                <a:latin typeface="Calibri" panose="020F0502020204030204" pitchFamily="34" charset="0"/>
              </a:rPr>
              <a:t> which </a:t>
            </a:r>
            <a:r>
              <a:rPr lang="en-US" dirty="0" err="1">
                <a:solidFill>
                  <a:schemeClr val="bg1"/>
                </a:solidFill>
                <a:latin typeface="Calibri" panose="020F0502020204030204" pitchFamily="34" charset="0"/>
              </a:rPr>
              <a:t>waxeth</a:t>
            </a:r>
            <a:r>
              <a:rPr lang="en-US" dirty="0">
                <a:solidFill>
                  <a:schemeClr val="bg1"/>
                </a:solidFill>
                <a:latin typeface="Calibri" panose="020F0502020204030204" pitchFamily="34" charset="0"/>
              </a:rPr>
              <a:t> old and shall perish.'</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solution is to prioritize our loyalties and turn our affections back to God." (2)</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32:1-6</a:t>
            </a:r>
          </a:p>
        </p:txBody>
      </p:sp>
      <p:pic>
        <p:nvPicPr>
          <p:cNvPr id="4098" name="Picture 2" descr="http://www.trophypartner.com/images/Product/large/2720.jpg"/>
          <p:cNvPicPr>
            <a:picLocks noChangeAspect="1" noChangeArrowheads="1"/>
          </p:cNvPicPr>
          <p:nvPr/>
        </p:nvPicPr>
        <p:blipFill rotWithShape="1">
          <a:blip r:embed="rId3">
            <a:extLst>
              <a:ext uri="{28A0092B-C50C-407E-A947-70E740481C1C}">
                <a14:useLocalDpi xmlns:a14="http://schemas.microsoft.com/office/drawing/2010/main" val="0"/>
              </a:ext>
            </a:extLst>
          </a:blip>
          <a:srcRect l="17826" t="-947" r="22951" b="11707"/>
          <a:stretch/>
        </p:blipFill>
        <p:spPr bwMode="auto">
          <a:xfrm>
            <a:off x="5399409" y="1200329"/>
            <a:ext cx="1632456" cy="245986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oldose.com/blog/wp-content/uploads/2013/08/soccer-ball-trophy_01_01.jpg448a2f97-1de8-40fc-9f1d-2d34fee30358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15" t="3831" r="22722" b="3774"/>
          <a:stretch/>
        </p:blipFill>
        <p:spPr bwMode="auto">
          <a:xfrm>
            <a:off x="7341745" y="2247787"/>
            <a:ext cx="1388350" cy="226782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replacement-windows-chicago.com/images/best%20windows%20in%20Chicago%20troph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3844" y="4286240"/>
            <a:ext cx="2161235" cy="21612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hrtrophies.com/prod_images_large/crappie-perch-b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9409" y="4675979"/>
            <a:ext cx="1528637" cy="172922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cdn.shopify.com/s/files/1/0173/9894/products/Computer_Trophy_on_Diamond_Riser_-_small_angle_large.JPG?v=1442420660"/>
          <p:cNvPicPr>
            <a:picLocks noChangeAspect="1" noChangeArrowheads="1"/>
          </p:cNvPicPr>
          <p:nvPr/>
        </p:nvPicPr>
        <p:blipFill rotWithShape="1">
          <a:blip r:embed="rId7">
            <a:extLst>
              <a:ext uri="{28A0092B-C50C-407E-A947-70E740481C1C}">
                <a14:useLocalDpi xmlns:a14="http://schemas.microsoft.com/office/drawing/2010/main" val="0"/>
              </a:ext>
            </a:extLst>
          </a:blip>
          <a:srcRect r="4539" b="15112"/>
          <a:stretch/>
        </p:blipFill>
        <p:spPr bwMode="auto">
          <a:xfrm>
            <a:off x="9461653" y="1093878"/>
            <a:ext cx="1863971" cy="27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32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animEffect transition="in" filter="fade">
                                      <p:cBhvr>
                                        <p:cTn id="9" dur="500"/>
                                        <p:tgtEl>
                                          <p:spTgt spid="4102"/>
                                        </p:tgtEl>
                                      </p:cBhvr>
                                    </p:animEffect>
                                  </p:childTnLst>
                                </p:cTn>
                              </p:par>
                              <p:par>
                                <p:cTn id="10" presetID="10" presetClass="entr" presetSubtype="0" fill="hold" nodeType="withEffect">
                                  <p:stCondLst>
                                    <p:cond delay="0"/>
                                  </p:stCondLst>
                                  <p:childTnLst>
                                    <p:set>
                                      <p:cBhvr>
                                        <p:cTn id="11" dur="1" fill="hold">
                                          <p:stCondLst>
                                            <p:cond delay="0"/>
                                          </p:stCondLst>
                                        </p:cTn>
                                        <p:tgtEl>
                                          <p:spTgt spid="4108"/>
                                        </p:tgtEl>
                                        <p:attrNameLst>
                                          <p:attrName>style.visibility</p:attrName>
                                        </p:attrNameLst>
                                      </p:cBhvr>
                                      <p:to>
                                        <p:strVal val="visible"/>
                                      </p:to>
                                    </p:set>
                                    <p:animEffect transition="in" filter="fade">
                                      <p:cBhvr>
                                        <p:cTn id="12" dur="500"/>
                                        <p:tgtEl>
                                          <p:spTgt spid="4108"/>
                                        </p:tgtEl>
                                      </p:cBhvr>
                                    </p:animEffect>
                                  </p:childTnLst>
                                </p:cTn>
                              </p:par>
                              <p:par>
                                <p:cTn id="13" presetID="10" presetClass="entr" presetSubtype="0" fill="hold" nodeType="withEffect">
                                  <p:stCondLst>
                                    <p:cond delay="0"/>
                                  </p:stCondLst>
                                  <p:childTnLst>
                                    <p:set>
                                      <p:cBhvr>
                                        <p:cTn id="14" dur="1" fill="hold">
                                          <p:stCondLst>
                                            <p:cond delay="0"/>
                                          </p:stCondLst>
                                        </p:cTn>
                                        <p:tgtEl>
                                          <p:spTgt spid="4106"/>
                                        </p:tgtEl>
                                        <p:attrNameLst>
                                          <p:attrName>style.visibility</p:attrName>
                                        </p:attrNameLst>
                                      </p:cBhvr>
                                      <p:to>
                                        <p:strVal val="visible"/>
                                      </p:to>
                                    </p:set>
                                    <p:animEffect transition="in" filter="fade">
                                      <p:cBhvr>
                                        <p:cTn id="15" dur="500"/>
                                        <p:tgtEl>
                                          <p:spTgt spid="410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Corrupted Themselves</a:t>
            </a:r>
          </a:p>
        </p:txBody>
      </p:sp>
      <p:sp>
        <p:nvSpPr>
          <p:cNvPr id="8" name="Rectangle 7"/>
          <p:cNvSpPr/>
          <p:nvPr/>
        </p:nvSpPr>
        <p:spPr>
          <a:xfrm>
            <a:off x="396315" y="1396540"/>
            <a:ext cx="4871875" cy="369332"/>
          </a:xfrm>
          <a:prstGeom prst="rect">
            <a:avLst/>
          </a:prstGeom>
        </p:spPr>
        <p:txBody>
          <a:bodyPr wrap="square">
            <a:spAutoFit/>
          </a:bodyPr>
          <a:lstStyle/>
          <a:p>
            <a:pPr fontAlgn="base"/>
            <a:r>
              <a:rPr lang="en-US" dirty="0">
                <a:solidFill>
                  <a:schemeClr val="bg1"/>
                </a:solidFill>
                <a:latin typeface="Calibri" panose="020F0502020204030204" pitchFamily="34" charset="0"/>
              </a:rPr>
              <a:t>They had become unworthy</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32:7-8</a:t>
            </a:r>
          </a:p>
        </p:txBody>
      </p:sp>
      <p:pic>
        <p:nvPicPr>
          <p:cNvPr id="8194" name="Picture 2" descr="http://blog.centralaz.com/wp-content/uploads/2013/04/the-golden-calf-id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090" y="2201052"/>
            <a:ext cx="4762500" cy="35718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884280" y="1581206"/>
            <a:ext cx="3412898" cy="4513749"/>
            <a:chOff x="1030313" y="2201054"/>
            <a:chExt cx="3412898" cy="4513749"/>
          </a:xfrm>
        </p:grpSpPr>
        <p:grpSp>
          <p:nvGrpSpPr>
            <p:cNvPr id="12" name="Group 11"/>
            <p:cNvGrpSpPr/>
            <p:nvPr/>
          </p:nvGrpSpPr>
          <p:grpSpPr>
            <a:xfrm>
              <a:off x="1030313" y="2201054"/>
              <a:ext cx="3412898" cy="4513749"/>
              <a:chOff x="8409907" y="1285875"/>
              <a:chExt cx="2222041" cy="3656221"/>
            </a:xfrm>
          </p:grpSpPr>
          <p:sp>
            <p:nvSpPr>
              <p:cNvPr id="13" name="Block Arc 12"/>
              <p:cNvSpPr/>
              <p:nvPr/>
            </p:nvSpPr>
            <p:spPr>
              <a:xfrm rot="5400000">
                <a:off x="9155957" y="1830462"/>
                <a:ext cx="1762395" cy="1189586"/>
              </a:xfrm>
              <a:prstGeom prst="blockArc">
                <a:avLst>
                  <a:gd name="adj1" fmla="val 9613475"/>
                  <a:gd name="adj2" fmla="val 737830"/>
                  <a:gd name="adj3" fmla="val 244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lock Arc 13"/>
              <p:cNvSpPr/>
              <p:nvPr/>
            </p:nvSpPr>
            <p:spPr>
              <a:xfrm rot="16200000" flipH="1">
                <a:off x="8121464" y="1877570"/>
                <a:ext cx="1762395" cy="1185510"/>
              </a:xfrm>
              <a:prstGeom prst="blockArc">
                <a:avLst>
                  <a:gd name="adj1" fmla="val 9613475"/>
                  <a:gd name="adj2" fmla="val 737830"/>
                  <a:gd name="adj3" fmla="val 244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9362940" y="3709115"/>
                <a:ext cx="334851" cy="659876"/>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5400000">
                <a:off x="8299225" y="1973992"/>
                <a:ext cx="2462283" cy="1291306"/>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irect Access Storage 16"/>
              <p:cNvSpPr/>
              <p:nvPr/>
            </p:nvSpPr>
            <p:spPr>
              <a:xfrm rot="16200000">
                <a:off x="9290110" y="4008665"/>
                <a:ext cx="528035" cy="1338828"/>
              </a:xfrm>
              <a:prstGeom prst="flowChartMagneticDrum">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9169756" y="4159876"/>
                <a:ext cx="721217" cy="363662"/>
              </a:xfrm>
              <a:prstGeom prst="trapezoid">
                <a:avLst>
                  <a:gd name="adj" fmla="val 46249"/>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16200000">
                <a:off x="9466580" y="655894"/>
                <a:ext cx="126982" cy="1386943"/>
              </a:xfrm>
              <a:prstGeom prst="roundRect">
                <a:avLst>
                  <a:gd name="adj" fmla="val 50000"/>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735919" y="2775561"/>
              <a:ext cx="2007019" cy="1754326"/>
            </a:xfrm>
            <a:prstGeom prst="rect">
              <a:avLst/>
            </a:prstGeom>
            <a:ln>
              <a:noFill/>
            </a:ln>
          </p:spPr>
          <p:txBody>
            <a:bodyPr wrap="square">
              <a:spAutoFit/>
            </a:bodyPr>
            <a:lstStyle/>
            <a:p>
              <a:pPr algn="ctr"/>
              <a:r>
                <a:rPr lang="en-US" b="1" i="0" dirty="0">
                  <a:solidFill>
                    <a:srgbClr val="333333"/>
                  </a:solidFill>
                  <a:effectLst/>
                  <a:latin typeface="Calibri" panose="020F0502020204030204" pitchFamily="34" charset="0"/>
                </a:rPr>
                <a:t>By turning aside from the Lord and His commandments, we corrupt ourselves</a:t>
              </a:r>
              <a:endParaRPr lang="en-US" dirty="0"/>
            </a:p>
          </p:txBody>
        </p:sp>
      </p:grpSp>
    </p:spTree>
    <p:extLst>
      <p:ext uri="{BB962C8B-B14F-4D97-AF65-F5344CB8AC3E}">
        <p14:creationId xmlns:p14="http://schemas.microsoft.com/office/powerpoint/2010/main" val="223321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96315" y="1396540"/>
            <a:ext cx="6081758" cy="4401205"/>
          </a:xfrm>
          <a:prstGeom prst="rect">
            <a:avLst/>
          </a:prstGeom>
        </p:spPr>
        <p:txBody>
          <a:bodyPr wrap="square">
            <a:spAutoFit/>
          </a:bodyPr>
          <a:lstStyle/>
          <a:p>
            <a:pPr fontAlgn="base"/>
            <a:r>
              <a:rPr lang="en-US" sz="2800" dirty="0">
                <a:solidFill>
                  <a:schemeClr val="bg1"/>
                </a:solidFill>
                <a:latin typeface="Calibri" panose="020F0502020204030204" pitchFamily="34" charset="0"/>
              </a:rPr>
              <a:t>“Modern idols or false gods can take such forms as clothes, homes, businesses, machines, automobiles, pleasure boats, and numerous other material deflectors from the path to godhood.</a:t>
            </a:r>
          </a:p>
          <a:p>
            <a:pPr fontAlgn="base"/>
            <a:endParaRPr lang="en-US" sz="2800" dirty="0">
              <a:solidFill>
                <a:schemeClr val="bg1"/>
              </a:solidFill>
              <a:latin typeface="Calibri" panose="020F0502020204030204" pitchFamily="34" charset="0"/>
            </a:endParaRPr>
          </a:p>
          <a:p>
            <a:pPr fontAlgn="base"/>
            <a:r>
              <a:rPr lang="en-US" sz="2800" dirty="0">
                <a:solidFill>
                  <a:schemeClr val="bg1"/>
                </a:solidFill>
                <a:latin typeface="Calibri" panose="020F0502020204030204" pitchFamily="34" charset="0"/>
              </a:rPr>
              <a:t>What difference does it make that the item concerned is not shaped like an idol?” (3)</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32:7-8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790" y="1854406"/>
            <a:ext cx="2518004" cy="3308410"/>
          </a:xfrm>
          <a:prstGeom prst="rect">
            <a:avLst/>
          </a:prstGeom>
        </p:spPr>
      </p:pic>
    </p:spTree>
    <p:extLst>
      <p:ext uri="{BB962C8B-B14F-4D97-AF65-F5344CB8AC3E}">
        <p14:creationId xmlns:p14="http://schemas.microsoft.com/office/powerpoint/2010/main" val="198486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Israel Breaks Covenants</a:t>
            </a:r>
          </a:p>
        </p:txBody>
      </p:sp>
      <p:sp>
        <p:nvSpPr>
          <p:cNvPr id="8" name="Rectangle 7"/>
          <p:cNvSpPr/>
          <p:nvPr/>
        </p:nvSpPr>
        <p:spPr>
          <a:xfrm>
            <a:off x="5967906" y="4762566"/>
            <a:ext cx="5167358" cy="1569660"/>
          </a:xfrm>
          <a:prstGeom prst="rect">
            <a:avLst/>
          </a:prstGeom>
        </p:spPr>
        <p:txBody>
          <a:bodyPr wrap="square">
            <a:spAutoFit/>
          </a:bodyPr>
          <a:lstStyle/>
          <a:p>
            <a:pPr fontAlgn="base"/>
            <a:r>
              <a:rPr lang="en-US" sz="2400" i="1" dirty="0">
                <a:solidFill>
                  <a:srgbClr val="FFFF00"/>
                </a:solidFill>
                <a:latin typeface="Calibri" panose="020F0502020204030204" pitchFamily="34" charset="0"/>
              </a:rPr>
              <a:t>Therefore, see thou do this thing that I have commanded thee, or I will execute all that which I had thought to do unto my people.” (JST Exodus 32:14)</a:t>
            </a:r>
          </a:p>
        </p:txBody>
      </p:sp>
      <p:sp>
        <p:nvSpPr>
          <p:cNvPr id="11" name="TextBox 10"/>
          <p:cNvSpPr txBox="1"/>
          <p:nvPr/>
        </p:nvSpPr>
        <p:spPr>
          <a:xfrm>
            <a:off x="0" y="6488668"/>
            <a:ext cx="1656784" cy="369332"/>
          </a:xfrm>
          <a:prstGeom prst="rect">
            <a:avLst/>
          </a:prstGeom>
          <a:noFill/>
        </p:spPr>
        <p:txBody>
          <a:bodyPr wrap="square" rtlCol="0">
            <a:spAutoFit/>
          </a:bodyPr>
          <a:lstStyle/>
          <a:p>
            <a:r>
              <a:rPr lang="en-US" dirty="0">
                <a:solidFill>
                  <a:schemeClr val="bg1"/>
                </a:solidFill>
              </a:rPr>
              <a:t>Exodus 32:9-14</a:t>
            </a:r>
          </a:p>
        </p:txBody>
      </p:sp>
      <p:sp>
        <p:nvSpPr>
          <p:cNvPr id="21" name="Rectangle 20"/>
          <p:cNvSpPr/>
          <p:nvPr/>
        </p:nvSpPr>
        <p:spPr>
          <a:xfrm>
            <a:off x="202450" y="1351508"/>
            <a:ext cx="5490012" cy="2308324"/>
          </a:xfrm>
          <a:prstGeom prst="rect">
            <a:avLst/>
          </a:prstGeom>
        </p:spPr>
        <p:txBody>
          <a:bodyPr wrap="square">
            <a:spAutoFit/>
          </a:bodyPr>
          <a:lstStyle/>
          <a:p>
            <a:pPr fontAlgn="base"/>
            <a:r>
              <a:rPr lang="en-US" sz="2400" i="1" dirty="0">
                <a:solidFill>
                  <a:srgbClr val="FFFF00"/>
                </a:solidFill>
                <a:latin typeface="Calibri" panose="020F0502020204030204" pitchFamily="34" charset="0"/>
              </a:rPr>
              <a:t>“And the Lord said unto Moses, if they will repent of the evil which they have done, I will spare them, and turn away my fierce wrath; but, behold, thou shalt execute judgment upon all that will not repent of this evil this day. </a:t>
            </a:r>
          </a:p>
        </p:txBody>
      </p:sp>
      <p:pic>
        <p:nvPicPr>
          <p:cNvPr id="22" name="Picture 7" descr="https://s-media-cache-ak0.pinimg.com/originals/71/02/3d/71023d78f465226f6099c937b9f175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921" y="3850287"/>
            <a:ext cx="4000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D92740E-3BAF-B25D-EB8F-60DF0AADEFDD}"/>
              </a:ext>
            </a:extLst>
          </p:cNvPr>
          <p:cNvPicPr>
            <a:picLocks noChangeAspect="1"/>
          </p:cNvPicPr>
          <p:nvPr/>
        </p:nvPicPr>
        <p:blipFill>
          <a:blip r:embed="rId4"/>
          <a:stretch>
            <a:fillRect/>
          </a:stretch>
        </p:blipFill>
        <p:spPr>
          <a:xfrm>
            <a:off x="6953091" y="1475909"/>
            <a:ext cx="3196987" cy="3157167"/>
          </a:xfrm>
          <a:prstGeom prst="rect">
            <a:avLst/>
          </a:prstGeom>
        </p:spPr>
      </p:pic>
    </p:spTree>
    <p:extLst>
      <p:ext uri="{BB962C8B-B14F-4D97-AF65-F5344CB8AC3E}">
        <p14:creationId xmlns:p14="http://schemas.microsoft.com/office/powerpoint/2010/main" val="67190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odny73.com/wp-content/uploads/2014/11/Seamless-leather-textures-desig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1200329"/>
          </a:xfrm>
          <a:prstGeom prst="rect">
            <a:avLst/>
          </a:prstGeom>
          <a:noFill/>
        </p:spPr>
        <p:txBody>
          <a:bodyPr wrap="square" rtlCol="0">
            <a:spAutoFit/>
          </a:bodyPr>
          <a:lstStyle/>
          <a:p>
            <a:pPr algn="ctr"/>
            <a:r>
              <a:rPr lang="en-US" sz="7200" dirty="0">
                <a:solidFill>
                  <a:schemeClr val="bg1"/>
                </a:solidFill>
                <a:latin typeface="Broadway" panose="04040905080B02020502" pitchFamily="82" charset="0"/>
              </a:rPr>
              <a:t>The Son’s of Levi</a:t>
            </a:r>
          </a:p>
        </p:txBody>
      </p:sp>
      <p:sp>
        <p:nvSpPr>
          <p:cNvPr id="11" name="TextBox 10"/>
          <p:cNvSpPr txBox="1"/>
          <p:nvPr/>
        </p:nvSpPr>
        <p:spPr>
          <a:xfrm>
            <a:off x="-1" y="6488668"/>
            <a:ext cx="3000777" cy="369332"/>
          </a:xfrm>
          <a:prstGeom prst="rect">
            <a:avLst/>
          </a:prstGeom>
          <a:noFill/>
        </p:spPr>
        <p:txBody>
          <a:bodyPr wrap="square" rtlCol="0">
            <a:spAutoFit/>
          </a:bodyPr>
          <a:lstStyle/>
          <a:p>
            <a:r>
              <a:rPr lang="en-US" dirty="0">
                <a:solidFill>
                  <a:schemeClr val="bg1"/>
                </a:solidFill>
              </a:rPr>
              <a:t>Exodus 32:26-29</a:t>
            </a:r>
          </a:p>
        </p:txBody>
      </p:sp>
      <p:sp>
        <p:nvSpPr>
          <p:cNvPr id="2" name="Rectangle 1"/>
          <p:cNvSpPr/>
          <p:nvPr/>
        </p:nvSpPr>
        <p:spPr>
          <a:xfrm>
            <a:off x="1531028" y="1407931"/>
            <a:ext cx="3705741"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first group to gather on the side of the Lord were the Sons of Levi</a:t>
            </a:r>
            <a:endParaRPr lang="en-US" dirty="0">
              <a:solidFill>
                <a:schemeClr val="bg1"/>
              </a:solidFill>
            </a:endParaRPr>
          </a:p>
        </p:txBody>
      </p:sp>
      <p:sp>
        <p:nvSpPr>
          <p:cNvPr id="25" name="Rectangle 24"/>
          <p:cNvSpPr/>
          <p:nvPr/>
        </p:nvSpPr>
        <p:spPr>
          <a:xfrm>
            <a:off x="5517808" y="1961746"/>
            <a:ext cx="6393152" cy="1200329"/>
          </a:xfrm>
          <a:prstGeom prst="rect">
            <a:avLst/>
          </a:prstGeom>
        </p:spPr>
        <p:txBody>
          <a:bodyPr wrap="square">
            <a:spAutoFit/>
          </a:bodyPr>
          <a:lstStyle/>
          <a:p>
            <a:r>
              <a:rPr lang="en-US" dirty="0">
                <a:solidFill>
                  <a:schemeClr val="bg1"/>
                </a:solidFill>
                <a:latin typeface="Calibri" panose="020F0502020204030204" pitchFamily="34" charset="0"/>
              </a:rPr>
              <a:t>Moses instructed the Levites to kill everyone who would not repent of worshipping the golden calf. About 3,000 men fell that day. Moses acted as a mediator between the Lord and the people.</a:t>
            </a:r>
          </a:p>
          <a:p>
            <a:r>
              <a:rPr lang="en-US" dirty="0">
                <a:solidFill>
                  <a:schemeClr val="bg1"/>
                </a:solidFill>
                <a:latin typeface="Calibri" panose="020F0502020204030204" pitchFamily="34" charset="0"/>
              </a:rPr>
              <a:t>(8)</a:t>
            </a:r>
          </a:p>
        </p:txBody>
      </p:sp>
      <p:sp>
        <p:nvSpPr>
          <p:cNvPr id="26" name="Rectangle 25"/>
          <p:cNvSpPr/>
          <p:nvPr/>
        </p:nvSpPr>
        <p:spPr>
          <a:xfrm>
            <a:off x="7568705" y="1210959"/>
            <a:ext cx="2760664" cy="523220"/>
          </a:xfrm>
          <a:prstGeom prst="rect">
            <a:avLst/>
          </a:prstGeom>
        </p:spPr>
        <p:txBody>
          <a:bodyPr wrap="square">
            <a:spAutoFit/>
          </a:bodyPr>
          <a:lstStyle/>
          <a:p>
            <a:r>
              <a:rPr lang="en-US" sz="2800" dirty="0">
                <a:solidFill>
                  <a:srgbClr val="FFFF00"/>
                </a:solidFill>
                <a:latin typeface="Calibri" panose="020F0502020204030204" pitchFamily="34" charset="0"/>
              </a:rPr>
              <a:t>HOWEVER:</a:t>
            </a:r>
          </a:p>
        </p:txBody>
      </p:sp>
      <p:pic>
        <p:nvPicPr>
          <p:cNvPr id="4" name="Picture 3">
            <a:extLst>
              <a:ext uri="{FF2B5EF4-FFF2-40B4-BE49-F238E27FC236}">
                <a16:creationId xmlns:a16="http://schemas.microsoft.com/office/drawing/2014/main" id="{07E4ADCB-5482-9F3B-D98A-CC48F595AA51}"/>
              </a:ext>
            </a:extLst>
          </p:cNvPr>
          <p:cNvPicPr>
            <a:picLocks noChangeAspect="1"/>
          </p:cNvPicPr>
          <p:nvPr/>
        </p:nvPicPr>
        <p:blipFill>
          <a:blip r:embed="rId3"/>
          <a:stretch>
            <a:fillRect/>
          </a:stretch>
        </p:blipFill>
        <p:spPr>
          <a:xfrm>
            <a:off x="1414416" y="2268030"/>
            <a:ext cx="3705742" cy="4020111"/>
          </a:xfrm>
          <a:prstGeom prst="rect">
            <a:avLst/>
          </a:prstGeom>
        </p:spPr>
      </p:pic>
      <p:sp>
        <p:nvSpPr>
          <p:cNvPr id="7" name="TextBox 6">
            <a:extLst>
              <a:ext uri="{FF2B5EF4-FFF2-40B4-BE49-F238E27FC236}">
                <a16:creationId xmlns:a16="http://schemas.microsoft.com/office/drawing/2014/main" id="{8BB6BECE-3695-9F5A-11F8-108E68DA7F0C}"/>
              </a:ext>
            </a:extLst>
          </p:cNvPr>
          <p:cNvSpPr txBox="1"/>
          <p:nvPr/>
        </p:nvSpPr>
        <p:spPr>
          <a:xfrm>
            <a:off x="5517808" y="3429000"/>
            <a:ext cx="6120880" cy="3139321"/>
          </a:xfrm>
          <a:prstGeom prst="rect">
            <a:avLst/>
          </a:prstGeom>
          <a:noFill/>
        </p:spPr>
        <p:txBody>
          <a:bodyPr wrap="square">
            <a:spAutoFit/>
          </a:bodyPr>
          <a:lstStyle/>
          <a:p>
            <a:pPr algn="l" fontAlgn="base">
              <a:buNone/>
            </a:pPr>
            <a:r>
              <a:rPr lang="en-US" b="0" i="1" dirty="0">
                <a:solidFill>
                  <a:srgbClr val="FFFF00"/>
                </a:solidFill>
                <a:effectLst/>
              </a:rPr>
              <a:t>Wherefore then, the law was added because of transgressions, till the seed should come to whom the promise was made in the law given to Moses, who was ordained by the hand of angels to be a mediator of this first covenant, (the law.)</a:t>
            </a:r>
          </a:p>
          <a:p>
            <a:pPr algn="l" fontAlgn="base">
              <a:buNone/>
            </a:pPr>
            <a:endParaRPr lang="en-US" b="1" i="1" dirty="0">
              <a:solidFill>
                <a:srgbClr val="FFFF00"/>
              </a:solidFill>
            </a:endParaRPr>
          </a:p>
          <a:p>
            <a:pPr algn="l" fontAlgn="base">
              <a:buNone/>
            </a:pPr>
            <a:r>
              <a:rPr lang="en-US" b="0" i="1" dirty="0">
                <a:solidFill>
                  <a:srgbClr val="FFFF00"/>
                </a:solidFill>
                <a:effectLst/>
              </a:rPr>
              <a:t>Now this mediator was not a mediator of the new covenant; but there is one mediator of the new covenant, who is Christ, as it is written in the law concerning the promises made to Abraham and his seed. Now Christ is the mediator of life; for this is the promise which God made unto Abraham.</a:t>
            </a:r>
          </a:p>
          <a:p>
            <a:pPr algn="l" fontAlgn="base">
              <a:buNone/>
            </a:pPr>
            <a:r>
              <a:rPr lang="en-US" i="1" dirty="0">
                <a:solidFill>
                  <a:srgbClr val="FFFF00"/>
                </a:solidFill>
              </a:rPr>
              <a:t>Joseph Smith Translation; Galatians 3:19-20</a:t>
            </a:r>
            <a:endParaRPr lang="en-US" b="0" i="1" dirty="0">
              <a:solidFill>
                <a:srgbClr val="FFFF00"/>
              </a:solidFill>
              <a:effectLst/>
            </a:endParaRPr>
          </a:p>
        </p:txBody>
      </p:sp>
    </p:spTree>
    <p:extLst>
      <p:ext uri="{BB962C8B-B14F-4D97-AF65-F5344CB8AC3E}">
        <p14:creationId xmlns:p14="http://schemas.microsoft.com/office/powerpoint/2010/main" val="40110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1833</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Broadway</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2015-10-15T14:17:01Z</dcterms:created>
  <dcterms:modified xsi:type="dcterms:W3CDTF">2025-08-28T15:41:24Z</dcterms:modified>
</cp:coreProperties>
</file>