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81" r:id="rId4"/>
    <p:sldId id="282" r:id="rId5"/>
    <p:sldId id="261" r:id="rId6"/>
    <p:sldId id="262" r:id="rId7"/>
    <p:sldId id="264" r:id="rId8"/>
    <p:sldId id="265" r:id="rId9"/>
    <p:sldId id="266" r:id="rId10"/>
    <p:sldId id="268" r:id="rId11"/>
    <p:sldId id="267" r:id="rId12"/>
    <p:sldId id="270" r:id="rId13"/>
    <p:sldId id="272" r:id="rId14"/>
    <p:sldId id="273" r:id="rId15"/>
    <p:sldId id="283" r:id="rId16"/>
    <p:sldId id="274" r:id="rId17"/>
    <p:sldId id="284" r:id="rId18"/>
    <p:sldId id="275" r:id="rId19"/>
    <p:sldId id="276" r:id="rId20"/>
    <p:sldId id="277" r:id="rId21"/>
    <p:sldId id="278" r:id="rId22"/>
    <p:sldId id="279" r:id="rId23"/>
    <p:sldId id="280" r:id="rId24"/>
    <p:sldId id="257" r:id="rId25"/>
    <p:sldId id="263" r:id="rId26"/>
    <p:sldId id="271" r:id="rId27"/>
    <p:sldId id="260" r:id="rId28"/>
  </p:sldIdLst>
  <p:sldSz cx="12192000" cy="6858000"/>
  <p:notesSz cx="6858000" cy="9144000"/>
  <p:embeddedFontLst>
    <p:embeddedFont>
      <p:font typeface="Agency FB" panose="020B0503020202020204" pitchFamily="34" charset="0"/>
      <p:regular r:id="rId29"/>
      <p:bold r:id="rId30"/>
    </p:embeddedFont>
    <p:embeddedFont>
      <p:font typeface="HP Simplified" panose="020B060402020202020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A77B"/>
    <a:srgbClr val="FFD525"/>
    <a:srgbClr val="FFE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85C157-C097-43CE-8418-6D456CACACC6}"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4274540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C157-C097-43CE-8418-6D456CACACC6}"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496670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C157-C097-43CE-8418-6D456CACACC6}"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33393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C157-C097-43CE-8418-6D456CACACC6}"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284852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5C157-C097-43CE-8418-6D456CACACC6}" type="datetimeFigureOut">
              <a:rPr lang="en-US" smtClean="0"/>
              <a:t>8/30/2025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313525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85C157-C097-43CE-8418-6D456CACACC6}"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1427645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5C157-C097-43CE-8418-6D456CACACC6}" type="datetimeFigureOut">
              <a:rPr lang="en-US" smtClean="0"/>
              <a:t>8/30/2025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281302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85C157-C097-43CE-8418-6D456CACACC6}" type="datetimeFigureOut">
              <a:rPr lang="en-US" smtClean="0"/>
              <a:t>8/30/2025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286632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5C157-C097-43CE-8418-6D456CACACC6}" type="datetimeFigureOut">
              <a:rPr lang="en-US" smtClean="0"/>
              <a:t>8/30/2025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72451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5C157-C097-43CE-8418-6D456CACACC6}"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27054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85C157-C097-43CE-8418-6D456CACACC6}" type="datetimeFigureOut">
              <a:rPr lang="en-US" smtClean="0"/>
              <a:t>8/30/2025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E00D2-AF25-4DC6-8542-13244FEC32F9}" type="slidenum">
              <a:rPr lang="en-US" smtClean="0"/>
              <a:t>‹#›</a:t>
            </a:fld>
            <a:endParaRPr lang="en-US"/>
          </a:p>
        </p:txBody>
      </p:sp>
    </p:spTree>
    <p:extLst>
      <p:ext uri="{BB962C8B-B14F-4D97-AF65-F5344CB8AC3E}">
        <p14:creationId xmlns:p14="http://schemas.microsoft.com/office/powerpoint/2010/main" val="410692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5C157-C097-43CE-8418-6D456CACACC6}" type="datetimeFigureOut">
              <a:rPr lang="en-US" smtClean="0"/>
              <a:t>8/30/2025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E00D2-AF25-4DC6-8542-13244FEC32F9}" type="slidenum">
              <a:rPr lang="en-US" smtClean="0"/>
              <a:t>‹#›</a:t>
            </a:fld>
            <a:endParaRPr lang="en-US"/>
          </a:p>
        </p:txBody>
      </p:sp>
    </p:spTree>
    <p:extLst>
      <p:ext uri="{BB962C8B-B14F-4D97-AF65-F5344CB8AC3E}">
        <p14:creationId xmlns:p14="http://schemas.microsoft.com/office/powerpoint/2010/main" val="368768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2.png"/><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260">
            <a:extLst>
              <a:ext uri="{FF2B5EF4-FFF2-40B4-BE49-F238E27FC236}">
                <a16:creationId xmlns:a16="http://schemas.microsoft.com/office/drawing/2014/main" id="{878503D6-58F0-4090-AA94-A4AB4BA26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333386"/>
            <a:ext cx="12192000" cy="1754326"/>
          </a:xfrm>
          <a:prstGeom prst="rect">
            <a:avLst/>
          </a:prstGeom>
          <a:noFill/>
        </p:spPr>
        <p:txBody>
          <a:bodyPr wrap="square" rtlCol="0">
            <a:spAutoFit/>
          </a:bodyPr>
          <a:lstStyle/>
          <a:p>
            <a:pPr algn="ctr"/>
            <a:r>
              <a:rPr lang="en-US" sz="6000" dirty="0">
                <a:latin typeface="Agency FB" panose="020B0503020202020204" pitchFamily="34" charset="0"/>
              </a:rPr>
              <a:t>Gifts and Sacrifices</a:t>
            </a:r>
          </a:p>
          <a:p>
            <a:pPr algn="ctr"/>
            <a:r>
              <a:rPr lang="en-US" sz="4800" dirty="0">
                <a:latin typeface="Agency FB" panose="020B0503020202020204" pitchFamily="34" charset="0"/>
              </a:rPr>
              <a:t>Exodus 35-40</a:t>
            </a:r>
          </a:p>
        </p:txBody>
      </p:sp>
      <p:sp>
        <p:nvSpPr>
          <p:cNvPr id="5" name="Rectangle 4"/>
          <p:cNvSpPr/>
          <p:nvPr/>
        </p:nvSpPr>
        <p:spPr>
          <a:xfrm>
            <a:off x="3432763" y="1915072"/>
            <a:ext cx="5360758" cy="1477328"/>
          </a:xfrm>
          <a:prstGeom prst="rect">
            <a:avLst/>
          </a:prstGeom>
        </p:spPr>
        <p:txBody>
          <a:bodyPr wrap="square">
            <a:spAutoFit/>
          </a:bodyPr>
          <a:lstStyle/>
          <a:p>
            <a:r>
              <a:rPr lang="en-US" b="0" i="1" dirty="0">
                <a:solidFill>
                  <a:srgbClr val="333333"/>
                </a:solidFill>
                <a:effectLst/>
                <a:latin typeface="Calibri" panose="020F0502020204030204" pitchFamily="34" charset="0"/>
              </a:rPr>
              <a:t>Which was a figure for the time then present, in which were offered both gifts and sacrifices, that could not make him that did the service perfect, as pertaining to the conscience;</a:t>
            </a:r>
          </a:p>
          <a:p>
            <a:pPr algn="ctr"/>
            <a:r>
              <a:rPr lang="en-US" i="1" dirty="0">
                <a:solidFill>
                  <a:srgbClr val="333333"/>
                </a:solidFill>
                <a:latin typeface="Calibri" panose="020F0502020204030204" pitchFamily="34" charset="0"/>
              </a:rPr>
              <a:t>Hebrews 9:9</a:t>
            </a:r>
            <a:endParaRPr lang="en-US" i="1" dirty="0"/>
          </a:p>
        </p:txBody>
      </p:sp>
      <p:grpSp>
        <p:nvGrpSpPr>
          <p:cNvPr id="7" name="Group 6"/>
          <p:cNvGrpSpPr/>
          <p:nvPr/>
        </p:nvGrpSpPr>
        <p:grpSpPr>
          <a:xfrm>
            <a:off x="809801" y="1499615"/>
            <a:ext cx="2176509" cy="2810556"/>
            <a:chOff x="3548742" y="2752044"/>
            <a:chExt cx="2176509" cy="2810556"/>
          </a:xfrm>
        </p:grpSpPr>
        <p:sp>
          <p:nvSpPr>
            <p:cNvPr id="8" name="Oval 7"/>
            <p:cNvSpPr/>
            <p:nvPr/>
          </p:nvSpPr>
          <p:spPr>
            <a:xfrm>
              <a:off x="3962400" y="5257800"/>
              <a:ext cx="1371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539342" y="3586298"/>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548742" y="3117803"/>
              <a:ext cx="1129938" cy="1684430"/>
              <a:chOff x="3548742" y="3117803"/>
              <a:chExt cx="1129938" cy="1684430"/>
            </a:xfrm>
          </p:grpSpPr>
          <p:sp>
            <p:nvSpPr>
              <p:cNvPr id="33" name="Bent Arrow 32"/>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33"/>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34"/>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ent Arrow 37"/>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Group 38"/>
              <p:cNvGrpSpPr/>
              <p:nvPr/>
            </p:nvGrpSpPr>
            <p:grpSpPr>
              <a:xfrm>
                <a:off x="4222195" y="3261495"/>
                <a:ext cx="143227" cy="838066"/>
                <a:chOff x="4222195" y="3261495"/>
                <a:chExt cx="143227" cy="838066"/>
              </a:xfrm>
            </p:grpSpPr>
            <p:sp>
              <p:nvSpPr>
                <p:cNvPr id="46" name="Rounded Rectangle 45"/>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Wave 46"/>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3895623" y="3170055"/>
                <a:ext cx="143227" cy="838066"/>
                <a:chOff x="4222195" y="3261495"/>
                <a:chExt cx="143227" cy="838066"/>
              </a:xfrm>
            </p:grpSpPr>
            <p:sp>
              <p:nvSpPr>
                <p:cNvPr id="44" name="Rounded Rectangle 43"/>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Wave 44"/>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582115" y="3117803"/>
                <a:ext cx="143227" cy="838066"/>
                <a:chOff x="4222195" y="3261495"/>
                <a:chExt cx="143227" cy="838066"/>
              </a:xfrm>
            </p:grpSpPr>
            <p:sp>
              <p:nvSpPr>
                <p:cNvPr id="42" name="Rounded Rectangle 41"/>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Wave 42"/>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574892" y="2752044"/>
              <a:ext cx="143227" cy="838066"/>
              <a:chOff x="4222195" y="3261495"/>
              <a:chExt cx="143227" cy="838066"/>
            </a:xfrm>
          </p:grpSpPr>
          <p:sp>
            <p:nvSpPr>
              <p:cNvPr id="31" name="Rounded Rectangle 30"/>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Wave 31"/>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flipH="1">
              <a:off x="4595313" y="3120722"/>
              <a:ext cx="1129938" cy="1684430"/>
              <a:chOff x="3548742" y="3117803"/>
              <a:chExt cx="1129938" cy="1684430"/>
            </a:xfrm>
          </p:grpSpPr>
          <p:sp>
            <p:nvSpPr>
              <p:cNvPr id="16" name="Bent Arrow 15"/>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 Arrow 20"/>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1"/>
              <p:cNvGrpSpPr/>
              <p:nvPr/>
            </p:nvGrpSpPr>
            <p:grpSpPr>
              <a:xfrm>
                <a:off x="4222195" y="3261495"/>
                <a:ext cx="143227" cy="838066"/>
                <a:chOff x="4222195" y="3261495"/>
                <a:chExt cx="143227" cy="838066"/>
              </a:xfrm>
            </p:grpSpPr>
            <p:sp>
              <p:nvSpPr>
                <p:cNvPr id="29" name="Rounded Rectangle 28"/>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Wave 29"/>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895623" y="3170055"/>
                <a:ext cx="143227" cy="838066"/>
                <a:chOff x="4222195" y="3261495"/>
                <a:chExt cx="143227" cy="838066"/>
              </a:xfrm>
            </p:grpSpPr>
            <p:sp>
              <p:nvSpPr>
                <p:cNvPr id="27" name="Rounded Rectangle 26"/>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Wave 27"/>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582115" y="3117803"/>
                <a:ext cx="143227" cy="838066"/>
                <a:chOff x="4222195" y="3261495"/>
                <a:chExt cx="143227" cy="838066"/>
              </a:xfrm>
            </p:grpSpPr>
            <p:sp>
              <p:nvSpPr>
                <p:cNvPr id="25" name="Rounded Rectangle 24"/>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Wave 25"/>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ounded Rectangle 12"/>
            <p:cNvSpPr/>
            <p:nvPr/>
          </p:nvSpPr>
          <p:spPr>
            <a:xfrm>
              <a:off x="4572000" y="3653870"/>
              <a:ext cx="139336" cy="172585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28012" y="5279572"/>
              <a:ext cx="831032" cy="11974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563292" y="5214258"/>
              <a:ext cx="156755" cy="1850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9241008" y="1510521"/>
            <a:ext cx="2715788" cy="3430142"/>
            <a:chOff x="6199612" y="2250676"/>
            <a:chExt cx="1907177" cy="3430142"/>
          </a:xfrm>
        </p:grpSpPr>
        <p:grpSp>
          <p:nvGrpSpPr>
            <p:cNvPr id="98" name="Group 97"/>
            <p:cNvGrpSpPr/>
            <p:nvPr/>
          </p:nvGrpSpPr>
          <p:grpSpPr>
            <a:xfrm>
              <a:off x="6252754" y="2250676"/>
              <a:ext cx="1741715" cy="3430142"/>
              <a:chOff x="6252754" y="2250676"/>
              <a:chExt cx="1741715" cy="3430142"/>
            </a:xfrm>
          </p:grpSpPr>
          <p:sp>
            <p:nvSpPr>
              <p:cNvPr id="102" name="Wave 101"/>
              <p:cNvSpPr/>
              <p:nvPr/>
            </p:nvSpPr>
            <p:spPr>
              <a:xfrm rot="16933773">
                <a:off x="6399924" y="2837500"/>
                <a:ext cx="1563094" cy="389446"/>
              </a:xfrm>
              <a:prstGeom prst="wave">
                <a:avLst>
                  <a:gd name="adj1" fmla="val 20000"/>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6252754" y="3840479"/>
                <a:ext cx="1741715" cy="1045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662398" y="3614289"/>
                <a:ext cx="914303" cy="115438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10800000">
                <a:off x="6661943" y="4628111"/>
                <a:ext cx="914757" cy="281121"/>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631188" y="3614289"/>
                <a:ext cx="994161" cy="1606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p:cNvGrpSpPr/>
              <p:nvPr/>
            </p:nvGrpSpPr>
            <p:grpSpPr>
              <a:xfrm>
                <a:off x="6758643" y="4628111"/>
                <a:ext cx="698360" cy="253331"/>
                <a:chOff x="1237377" y="5511114"/>
                <a:chExt cx="2496879" cy="836654"/>
              </a:xfrm>
              <a:solidFill>
                <a:srgbClr val="FFC000"/>
              </a:solidFill>
            </p:grpSpPr>
            <p:grpSp>
              <p:nvGrpSpPr>
                <p:cNvPr id="119" name="Group 118"/>
                <p:cNvGrpSpPr/>
                <p:nvPr/>
              </p:nvGrpSpPr>
              <p:grpSpPr>
                <a:xfrm>
                  <a:off x="1237377" y="5511114"/>
                  <a:ext cx="843767" cy="815545"/>
                  <a:chOff x="1237377" y="5511114"/>
                  <a:chExt cx="843767" cy="815545"/>
                </a:xfrm>
                <a:grpFill/>
              </p:grpSpPr>
              <p:sp>
                <p:nvSpPr>
                  <p:cNvPr id="126" name="Quad Arrow 125"/>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126"/>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2062507" y="5532223"/>
                  <a:ext cx="843767" cy="815545"/>
                  <a:chOff x="1237377" y="5511114"/>
                  <a:chExt cx="843767" cy="815545"/>
                </a:xfrm>
                <a:grpFill/>
              </p:grpSpPr>
              <p:sp>
                <p:nvSpPr>
                  <p:cNvPr id="124" name="Quad Arrow 123"/>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24"/>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2890489" y="5531324"/>
                  <a:ext cx="843767" cy="815545"/>
                  <a:chOff x="1237377" y="5511114"/>
                  <a:chExt cx="843767" cy="815545"/>
                </a:xfrm>
                <a:grpFill/>
              </p:grpSpPr>
              <p:sp>
                <p:nvSpPr>
                  <p:cNvPr id="122" name="Quad Arrow 121"/>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22"/>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 name="Rectangle 107"/>
              <p:cNvSpPr/>
              <p:nvPr/>
            </p:nvSpPr>
            <p:spPr>
              <a:xfrm rot="16200000">
                <a:off x="6736586" y="5029023"/>
                <a:ext cx="765467" cy="5381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p:cNvGrpSpPr/>
              <p:nvPr/>
            </p:nvGrpSpPr>
            <p:grpSpPr>
              <a:xfrm>
                <a:off x="6884768" y="3615747"/>
                <a:ext cx="434874" cy="157751"/>
                <a:chOff x="1237377" y="5511114"/>
                <a:chExt cx="2496879" cy="836654"/>
              </a:xfrm>
              <a:solidFill>
                <a:srgbClr val="FFC000"/>
              </a:solidFill>
            </p:grpSpPr>
            <p:grpSp>
              <p:nvGrpSpPr>
                <p:cNvPr id="110" name="Group 109"/>
                <p:cNvGrpSpPr/>
                <p:nvPr/>
              </p:nvGrpSpPr>
              <p:grpSpPr>
                <a:xfrm>
                  <a:off x="1237377" y="5511114"/>
                  <a:ext cx="843767" cy="815545"/>
                  <a:chOff x="1237377" y="5511114"/>
                  <a:chExt cx="843767" cy="815545"/>
                </a:xfrm>
                <a:grpFill/>
              </p:grpSpPr>
              <p:sp>
                <p:nvSpPr>
                  <p:cNvPr id="117" name="Quad Arrow 116"/>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17"/>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062507" y="5532223"/>
                  <a:ext cx="843767" cy="815545"/>
                  <a:chOff x="1237377" y="5511114"/>
                  <a:chExt cx="843767" cy="815545"/>
                </a:xfrm>
                <a:grpFill/>
              </p:grpSpPr>
              <p:sp>
                <p:nvSpPr>
                  <p:cNvPr id="115" name="Quad Arrow 114"/>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115"/>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2890489" y="5531324"/>
                  <a:ext cx="843767" cy="815545"/>
                  <a:chOff x="1237377" y="5511114"/>
                  <a:chExt cx="843767" cy="815545"/>
                </a:xfrm>
                <a:grpFill/>
              </p:grpSpPr>
              <p:sp>
                <p:nvSpPr>
                  <p:cNvPr id="113" name="Quad Arrow 112"/>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113"/>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9" name="Rectangle 98"/>
            <p:cNvSpPr/>
            <p:nvPr/>
          </p:nvSpPr>
          <p:spPr>
            <a:xfrm>
              <a:off x="6199612" y="3986336"/>
              <a:ext cx="1907177" cy="1264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Block Arc 99"/>
            <p:cNvSpPr/>
            <p:nvPr/>
          </p:nvSpPr>
          <p:spPr>
            <a:xfrm rot="5400000">
              <a:off x="6551351" y="3906273"/>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Block Arc 100"/>
            <p:cNvSpPr/>
            <p:nvPr/>
          </p:nvSpPr>
          <p:spPr>
            <a:xfrm rot="5400000">
              <a:off x="7304643" y="3919336"/>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 name="Group 1"/>
          <p:cNvGrpSpPr/>
          <p:nvPr/>
        </p:nvGrpSpPr>
        <p:grpSpPr>
          <a:xfrm>
            <a:off x="3255330" y="3319600"/>
            <a:ext cx="6056768" cy="3272157"/>
            <a:chOff x="3255330" y="3319600"/>
            <a:chExt cx="6056768" cy="3272157"/>
          </a:xfrm>
        </p:grpSpPr>
        <p:sp>
          <p:nvSpPr>
            <p:cNvPr id="129" name="Rounded Rectangle 128"/>
            <p:cNvSpPr/>
            <p:nvPr/>
          </p:nvSpPr>
          <p:spPr>
            <a:xfrm>
              <a:off x="3452011" y="5961866"/>
              <a:ext cx="5711176" cy="1339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4020819" y="6228109"/>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8156744" y="6208493"/>
              <a:ext cx="343080" cy="3636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4020819" y="4314134"/>
              <a:ext cx="4481465" cy="21456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p:cNvGrpSpPr/>
            <p:nvPr/>
          </p:nvGrpSpPr>
          <p:grpSpPr>
            <a:xfrm>
              <a:off x="4219996" y="4374494"/>
              <a:ext cx="4137434" cy="301780"/>
              <a:chOff x="5368705" y="2667757"/>
              <a:chExt cx="7629055" cy="700132"/>
            </a:xfrm>
          </p:grpSpPr>
          <p:grpSp>
            <p:nvGrpSpPr>
              <p:cNvPr id="233" name="Group 232"/>
              <p:cNvGrpSpPr/>
              <p:nvPr/>
            </p:nvGrpSpPr>
            <p:grpSpPr>
              <a:xfrm>
                <a:off x="5368705" y="2743200"/>
                <a:ext cx="841972" cy="624689"/>
                <a:chOff x="5368705" y="2743200"/>
                <a:chExt cx="841972" cy="624689"/>
              </a:xfrm>
            </p:grpSpPr>
            <p:sp>
              <p:nvSpPr>
                <p:cNvPr id="258" name="Hexagon 25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Hexagon 25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6209169" y="2741691"/>
                <a:ext cx="841972" cy="624689"/>
                <a:chOff x="5368705" y="2743200"/>
                <a:chExt cx="841972" cy="624689"/>
              </a:xfrm>
            </p:grpSpPr>
            <p:sp>
              <p:nvSpPr>
                <p:cNvPr id="256" name="Hexagon 25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Hexagon 25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p:cNvGrpSpPr/>
              <p:nvPr/>
            </p:nvGrpSpPr>
            <p:grpSpPr>
              <a:xfrm>
                <a:off x="7058686" y="2731129"/>
                <a:ext cx="841972" cy="624689"/>
                <a:chOff x="5368705" y="2743200"/>
                <a:chExt cx="841972" cy="624689"/>
              </a:xfrm>
            </p:grpSpPr>
            <p:sp>
              <p:nvSpPr>
                <p:cNvPr id="254" name="Hexagon 25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Hexagon 25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7908203" y="2720567"/>
                <a:ext cx="841972" cy="624689"/>
                <a:chOff x="5368705" y="2743200"/>
                <a:chExt cx="841972" cy="624689"/>
              </a:xfrm>
            </p:grpSpPr>
            <p:sp>
              <p:nvSpPr>
                <p:cNvPr id="252" name="Hexagon 25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Hexagon 25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8757720" y="2710005"/>
                <a:ext cx="841972" cy="624689"/>
                <a:chOff x="5368705" y="2743200"/>
                <a:chExt cx="841972" cy="624689"/>
              </a:xfrm>
            </p:grpSpPr>
            <p:sp>
              <p:nvSpPr>
                <p:cNvPr id="250" name="Hexagon 249"/>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Hexagon 250"/>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p:cNvGrpSpPr/>
              <p:nvPr/>
            </p:nvGrpSpPr>
            <p:grpSpPr>
              <a:xfrm>
                <a:off x="9607237" y="2699443"/>
                <a:ext cx="841972" cy="624689"/>
                <a:chOff x="5368705" y="2743200"/>
                <a:chExt cx="841972" cy="624689"/>
              </a:xfrm>
            </p:grpSpPr>
            <p:sp>
              <p:nvSpPr>
                <p:cNvPr id="248" name="Hexagon 247"/>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Hexagon 248"/>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p:cNvGrpSpPr/>
              <p:nvPr/>
            </p:nvGrpSpPr>
            <p:grpSpPr>
              <a:xfrm>
                <a:off x="10456754" y="2688881"/>
                <a:ext cx="841972" cy="624689"/>
                <a:chOff x="5368705" y="2743200"/>
                <a:chExt cx="841972" cy="624689"/>
              </a:xfrm>
            </p:grpSpPr>
            <p:sp>
              <p:nvSpPr>
                <p:cNvPr id="246" name="Hexagon 245"/>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Hexagon 246"/>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a:off x="11306271" y="2678319"/>
                <a:ext cx="841972" cy="624689"/>
                <a:chOff x="5368705" y="2743200"/>
                <a:chExt cx="841972" cy="624689"/>
              </a:xfrm>
            </p:grpSpPr>
            <p:sp>
              <p:nvSpPr>
                <p:cNvPr id="244" name="Hexagon 243"/>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Hexagon 244"/>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p:cNvGrpSpPr/>
              <p:nvPr/>
            </p:nvGrpSpPr>
            <p:grpSpPr>
              <a:xfrm>
                <a:off x="12155788" y="2667757"/>
                <a:ext cx="841972" cy="624689"/>
                <a:chOff x="5368705" y="2743200"/>
                <a:chExt cx="841972" cy="624689"/>
              </a:xfrm>
            </p:grpSpPr>
            <p:sp>
              <p:nvSpPr>
                <p:cNvPr id="242" name="Hexagon 241"/>
                <p:cNvSpPr/>
                <p:nvPr/>
              </p:nvSpPr>
              <p:spPr>
                <a:xfrm>
                  <a:off x="5368705" y="2743200"/>
                  <a:ext cx="841972" cy="624689"/>
                </a:xfrm>
                <a:prstGeom prst="hexagon">
                  <a:avLst/>
                </a:prstGeom>
                <a:solidFill>
                  <a:srgbClr val="D3A7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Hexagon 242"/>
                <p:cNvSpPr/>
                <p:nvPr/>
              </p:nvSpPr>
              <p:spPr>
                <a:xfrm>
                  <a:off x="5442314" y="2796013"/>
                  <a:ext cx="685372" cy="508502"/>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Rounded Rectangle 133"/>
            <p:cNvSpPr/>
            <p:nvPr/>
          </p:nvSpPr>
          <p:spPr>
            <a:xfrm>
              <a:off x="3255330" y="6155682"/>
              <a:ext cx="6056768" cy="14485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p:cNvGrpSpPr/>
            <p:nvPr/>
          </p:nvGrpSpPr>
          <p:grpSpPr>
            <a:xfrm>
              <a:off x="4907854" y="4897042"/>
              <a:ext cx="2588124" cy="240958"/>
              <a:chOff x="5368705" y="2667757"/>
              <a:chExt cx="7629055" cy="700132"/>
            </a:xfrm>
            <a:solidFill>
              <a:srgbClr val="D3A77B"/>
            </a:solidFill>
          </p:grpSpPr>
          <p:grpSp>
            <p:nvGrpSpPr>
              <p:cNvPr id="206" name="Group 205"/>
              <p:cNvGrpSpPr/>
              <p:nvPr/>
            </p:nvGrpSpPr>
            <p:grpSpPr>
              <a:xfrm>
                <a:off x="5368705" y="2743200"/>
                <a:ext cx="841972" cy="624689"/>
                <a:chOff x="5368705" y="2743200"/>
                <a:chExt cx="841972" cy="624689"/>
              </a:xfrm>
              <a:grpFill/>
            </p:grpSpPr>
            <p:sp>
              <p:nvSpPr>
                <p:cNvPr id="231" name="Hexagon 23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Hexagon 23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6209169" y="2741691"/>
                <a:ext cx="841972" cy="624689"/>
                <a:chOff x="5368705" y="2743200"/>
                <a:chExt cx="841972" cy="624689"/>
              </a:xfrm>
              <a:grpFill/>
            </p:grpSpPr>
            <p:sp>
              <p:nvSpPr>
                <p:cNvPr id="229" name="Hexagon 22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Hexagon 22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p:cNvGrpSpPr/>
              <p:nvPr/>
            </p:nvGrpSpPr>
            <p:grpSpPr>
              <a:xfrm>
                <a:off x="7058686" y="2731129"/>
                <a:ext cx="841972" cy="624689"/>
                <a:chOff x="5368705" y="2743200"/>
                <a:chExt cx="841972" cy="624689"/>
              </a:xfrm>
              <a:grpFill/>
            </p:grpSpPr>
            <p:sp>
              <p:nvSpPr>
                <p:cNvPr id="227" name="Hexagon 22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Hexagon 22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7908203" y="2720567"/>
                <a:ext cx="841972" cy="624689"/>
                <a:chOff x="5368705" y="2743200"/>
                <a:chExt cx="841972" cy="624689"/>
              </a:xfrm>
              <a:grpFill/>
            </p:grpSpPr>
            <p:sp>
              <p:nvSpPr>
                <p:cNvPr id="225" name="Hexagon 22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Hexagon 22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8757720" y="2710005"/>
                <a:ext cx="841972" cy="624689"/>
                <a:chOff x="5368705" y="2743200"/>
                <a:chExt cx="841972" cy="624689"/>
              </a:xfrm>
              <a:grpFill/>
            </p:grpSpPr>
            <p:sp>
              <p:nvSpPr>
                <p:cNvPr id="223" name="Hexagon 22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Hexagon 22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p:cNvGrpSpPr/>
              <p:nvPr/>
            </p:nvGrpSpPr>
            <p:grpSpPr>
              <a:xfrm>
                <a:off x="9607237" y="2699443"/>
                <a:ext cx="841972" cy="624689"/>
                <a:chOff x="5368705" y="2743200"/>
                <a:chExt cx="841972" cy="624689"/>
              </a:xfrm>
              <a:grpFill/>
            </p:grpSpPr>
            <p:sp>
              <p:nvSpPr>
                <p:cNvPr id="221" name="Hexagon 220"/>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Hexagon 221"/>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10456754" y="2688881"/>
                <a:ext cx="841972" cy="624689"/>
                <a:chOff x="5368705" y="2743200"/>
                <a:chExt cx="841972" cy="624689"/>
              </a:xfrm>
              <a:grpFill/>
            </p:grpSpPr>
            <p:sp>
              <p:nvSpPr>
                <p:cNvPr id="219" name="Hexagon 218"/>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Hexagon 219"/>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p:cNvGrpSpPr/>
              <p:nvPr/>
            </p:nvGrpSpPr>
            <p:grpSpPr>
              <a:xfrm>
                <a:off x="11306271" y="2678319"/>
                <a:ext cx="841972" cy="624689"/>
                <a:chOff x="5368705" y="2743200"/>
                <a:chExt cx="841972" cy="624689"/>
              </a:xfrm>
              <a:grpFill/>
            </p:grpSpPr>
            <p:sp>
              <p:nvSpPr>
                <p:cNvPr id="217" name="Hexagon 21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Hexagon 21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12155788" y="2667757"/>
                <a:ext cx="841972" cy="624689"/>
                <a:chOff x="5368705" y="2743200"/>
                <a:chExt cx="841972" cy="624689"/>
              </a:xfrm>
              <a:grpFill/>
            </p:grpSpPr>
            <p:sp>
              <p:nvSpPr>
                <p:cNvPr id="215" name="Hexagon 21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Hexagon 21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6" name="Group 135"/>
            <p:cNvGrpSpPr/>
            <p:nvPr/>
          </p:nvGrpSpPr>
          <p:grpSpPr>
            <a:xfrm>
              <a:off x="4907854" y="5621719"/>
              <a:ext cx="2616588" cy="240958"/>
              <a:chOff x="5368705" y="2667757"/>
              <a:chExt cx="7629055" cy="700132"/>
            </a:xfrm>
            <a:solidFill>
              <a:srgbClr val="D3A77B"/>
            </a:solidFill>
          </p:grpSpPr>
          <p:grpSp>
            <p:nvGrpSpPr>
              <p:cNvPr id="179" name="Group 178"/>
              <p:cNvGrpSpPr/>
              <p:nvPr/>
            </p:nvGrpSpPr>
            <p:grpSpPr>
              <a:xfrm>
                <a:off x="5368705" y="2743200"/>
                <a:ext cx="841972" cy="624689"/>
                <a:chOff x="5368705" y="2743200"/>
                <a:chExt cx="841972" cy="624689"/>
              </a:xfrm>
              <a:grpFill/>
            </p:grpSpPr>
            <p:sp>
              <p:nvSpPr>
                <p:cNvPr id="204" name="Hexagon 20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Hexagon 20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p:cNvGrpSpPr/>
              <p:nvPr/>
            </p:nvGrpSpPr>
            <p:grpSpPr>
              <a:xfrm>
                <a:off x="6209169" y="2741691"/>
                <a:ext cx="841972" cy="624689"/>
                <a:chOff x="5368705" y="2743200"/>
                <a:chExt cx="841972" cy="624689"/>
              </a:xfrm>
              <a:grpFill/>
            </p:grpSpPr>
            <p:sp>
              <p:nvSpPr>
                <p:cNvPr id="202" name="Hexagon 20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Hexagon 20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p:cNvGrpSpPr/>
              <p:nvPr/>
            </p:nvGrpSpPr>
            <p:grpSpPr>
              <a:xfrm>
                <a:off x="7058686" y="2731129"/>
                <a:ext cx="841972" cy="624689"/>
                <a:chOff x="5368705" y="2743200"/>
                <a:chExt cx="841972" cy="624689"/>
              </a:xfrm>
              <a:grpFill/>
            </p:grpSpPr>
            <p:sp>
              <p:nvSpPr>
                <p:cNvPr id="200" name="Hexagon 19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Hexagon 20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81"/>
              <p:cNvGrpSpPr/>
              <p:nvPr/>
            </p:nvGrpSpPr>
            <p:grpSpPr>
              <a:xfrm>
                <a:off x="7908203" y="2720567"/>
                <a:ext cx="841972" cy="624689"/>
                <a:chOff x="5368705" y="2743200"/>
                <a:chExt cx="841972" cy="624689"/>
              </a:xfrm>
              <a:grpFill/>
            </p:grpSpPr>
            <p:sp>
              <p:nvSpPr>
                <p:cNvPr id="198" name="Hexagon 19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Hexagon 19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p:cNvGrpSpPr/>
              <p:nvPr/>
            </p:nvGrpSpPr>
            <p:grpSpPr>
              <a:xfrm>
                <a:off x="8757720" y="2710005"/>
                <a:ext cx="841972" cy="624689"/>
                <a:chOff x="5368705" y="2743200"/>
                <a:chExt cx="841972" cy="624689"/>
              </a:xfrm>
              <a:grpFill/>
            </p:grpSpPr>
            <p:sp>
              <p:nvSpPr>
                <p:cNvPr id="196" name="Hexagon 19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Hexagon 19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9607237" y="2699443"/>
                <a:ext cx="841972" cy="624689"/>
                <a:chOff x="5368705" y="2743200"/>
                <a:chExt cx="841972" cy="624689"/>
              </a:xfrm>
              <a:grpFill/>
            </p:grpSpPr>
            <p:sp>
              <p:nvSpPr>
                <p:cNvPr id="194" name="Hexagon 19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Hexagon 19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10456754" y="2688881"/>
                <a:ext cx="841972" cy="624689"/>
                <a:chOff x="5368705" y="2743200"/>
                <a:chExt cx="841972" cy="624689"/>
              </a:xfrm>
              <a:grpFill/>
            </p:grpSpPr>
            <p:sp>
              <p:nvSpPr>
                <p:cNvPr id="192" name="Hexagon 191"/>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Hexagon 192"/>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11306271" y="2678319"/>
                <a:ext cx="841972" cy="624689"/>
                <a:chOff x="5368705" y="2743200"/>
                <a:chExt cx="841972" cy="624689"/>
              </a:xfrm>
              <a:grpFill/>
            </p:grpSpPr>
            <p:sp>
              <p:nvSpPr>
                <p:cNvPr id="190" name="Hexagon 189"/>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Hexagon 190"/>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a:off x="12155788" y="2667757"/>
                <a:ext cx="841972" cy="624689"/>
                <a:chOff x="5368705" y="2743200"/>
                <a:chExt cx="841972" cy="624689"/>
              </a:xfrm>
              <a:grpFill/>
            </p:grpSpPr>
            <p:sp>
              <p:nvSpPr>
                <p:cNvPr id="188" name="Hexagon 18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Hexagon 18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 name="Group 136"/>
            <p:cNvGrpSpPr/>
            <p:nvPr/>
          </p:nvGrpSpPr>
          <p:grpSpPr>
            <a:xfrm rot="5400000">
              <a:off x="7072728" y="5269803"/>
              <a:ext cx="990098" cy="219148"/>
              <a:chOff x="5368705" y="2731129"/>
              <a:chExt cx="2531953" cy="636760"/>
            </a:xfrm>
            <a:solidFill>
              <a:srgbClr val="D3A77B"/>
            </a:solidFill>
          </p:grpSpPr>
          <p:grpSp>
            <p:nvGrpSpPr>
              <p:cNvPr id="170" name="Group 169"/>
              <p:cNvGrpSpPr/>
              <p:nvPr/>
            </p:nvGrpSpPr>
            <p:grpSpPr>
              <a:xfrm>
                <a:off x="5368705" y="2743200"/>
                <a:ext cx="841972" cy="624689"/>
                <a:chOff x="5368705" y="2743200"/>
                <a:chExt cx="841972" cy="624689"/>
              </a:xfrm>
              <a:grpFill/>
            </p:grpSpPr>
            <p:sp>
              <p:nvSpPr>
                <p:cNvPr id="177" name="Hexagon 176"/>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Hexagon 177"/>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6209169" y="2741691"/>
                <a:ext cx="841972" cy="624689"/>
                <a:chOff x="5368705" y="2743200"/>
                <a:chExt cx="841972" cy="624689"/>
              </a:xfrm>
              <a:grpFill/>
            </p:grpSpPr>
            <p:sp>
              <p:nvSpPr>
                <p:cNvPr id="175" name="Hexagon 174"/>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Hexagon 175"/>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7058686" y="2731129"/>
                <a:ext cx="841972" cy="624689"/>
                <a:chOff x="5368705" y="2743200"/>
                <a:chExt cx="841972" cy="624689"/>
              </a:xfrm>
              <a:grpFill/>
            </p:grpSpPr>
            <p:sp>
              <p:nvSpPr>
                <p:cNvPr id="173" name="Hexagon 172"/>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xagon 173"/>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137"/>
            <p:cNvGrpSpPr/>
            <p:nvPr/>
          </p:nvGrpSpPr>
          <p:grpSpPr>
            <a:xfrm rot="5400000">
              <a:off x="4372362" y="5279328"/>
              <a:ext cx="954639" cy="219148"/>
              <a:chOff x="5368705" y="2731129"/>
              <a:chExt cx="2531953" cy="636760"/>
            </a:xfrm>
            <a:solidFill>
              <a:srgbClr val="D3A77B"/>
            </a:solidFill>
          </p:grpSpPr>
          <p:grpSp>
            <p:nvGrpSpPr>
              <p:cNvPr id="161" name="Group 160"/>
              <p:cNvGrpSpPr/>
              <p:nvPr/>
            </p:nvGrpSpPr>
            <p:grpSpPr>
              <a:xfrm>
                <a:off x="5368705" y="2743200"/>
                <a:ext cx="841972" cy="624689"/>
                <a:chOff x="5368705" y="2743200"/>
                <a:chExt cx="841972" cy="624689"/>
              </a:xfrm>
              <a:grpFill/>
            </p:grpSpPr>
            <p:sp>
              <p:nvSpPr>
                <p:cNvPr id="168" name="Hexagon 167"/>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Hexagon 168"/>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6209169" y="2741691"/>
                <a:ext cx="841972" cy="624689"/>
                <a:chOff x="5368705" y="2743200"/>
                <a:chExt cx="841972" cy="624689"/>
              </a:xfrm>
              <a:grpFill/>
            </p:grpSpPr>
            <p:sp>
              <p:nvSpPr>
                <p:cNvPr id="166" name="Hexagon 165"/>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Hexagon 166"/>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p:cNvGrpSpPr/>
              <p:nvPr/>
            </p:nvGrpSpPr>
            <p:grpSpPr>
              <a:xfrm>
                <a:off x="7058686" y="2731129"/>
                <a:ext cx="841972" cy="624689"/>
                <a:chOff x="5368705" y="2743200"/>
                <a:chExt cx="841972" cy="624689"/>
              </a:xfrm>
              <a:grpFill/>
            </p:grpSpPr>
            <p:sp>
              <p:nvSpPr>
                <p:cNvPr id="164" name="Hexagon 163"/>
                <p:cNvSpPr/>
                <p:nvPr/>
              </p:nvSpPr>
              <p:spPr>
                <a:xfrm>
                  <a:off x="5368705" y="2743200"/>
                  <a:ext cx="841972" cy="624689"/>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exagon 164"/>
                <p:cNvSpPr/>
                <p:nvPr/>
              </p:nvSpPr>
              <p:spPr>
                <a:xfrm>
                  <a:off x="5442314" y="2796013"/>
                  <a:ext cx="685372" cy="508502"/>
                </a:xfrm>
                <a:prstGeom prst="hex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9" name="Block Arc 138"/>
            <p:cNvSpPr/>
            <p:nvPr/>
          </p:nvSpPr>
          <p:spPr>
            <a:xfrm rot="5400000">
              <a:off x="3947377" y="6120215"/>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Block Arc 139"/>
            <p:cNvSpPr/>
            <p:nvPr/>
          </p:nvSpPr>
          <p:spPr>
            <a:xfrm rot="5400000">
              <a:off x="8136268" y="6107310"/>
              <a:ext cx="352308" cy="24159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1" name="Group 140"/>
            <p:cNvGrpSpPr/>
            <p:nvPr/>
          </p:nvGrpSpPr>
          <p:grpSpPr>
            <a:xfrm>
              <a:off x="6674677" y="3319600"/>
              <a:ext cx="1231541" cy="981076"/>
              <a:chOff x="3961273" y="3116141"/>
              <a:chExt cx="1231541" cy="981076"/>
            </a:xfrm>
          </p:grpSpPr>
          <p:grpSp>
            <p:nvGrpSpPr>
              <p:cNvPr id="153" name="Group 152"/>
              <p:cNvGrpSpPr/>
              <p:nvPr/>
            </p:nvGrpSpPr>
            <p:grpSpPr>
              <a:xfrm flipH="1">
                <a:off x="3961273" y="3341092"/>
                <a:ext cx="997785" cy="500555"/>
                <a:chOff x="8978237" y="1703899"/>
                <a:chExt cx="997785" cy="500555"/>
              </a:xfrm>
            </p:grpSpPr>
            <p:sp>
              <p:nvSpPr>
                <p:cNvPr id="158" name="Moon 157"/>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472237" y="3116141"/>
                <a:ext cx="720577" cy="981076"/>
                <a:chOff x="4481465" y="3115879"/>
                <a:chExt cx="720577" cy="981076"/>
              </a:xfrm>
            </p:grpSpPr>
            <p:sp>
              <p:nvSpPr>
                <p:cNvPr id="155" name="Isosceles Triangle 154"/>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141"/>
            <p:cNvGrpSpPr/>
            <p:nvPr/>
          </p:nvGrpSpPr>
          <p:grpSpPr>
            <a:xfrm flipH="1">
              <a:off x="4739831" y="3341676"/>
              <a:ext cx="1231541" cy="981076"/>
              <a:chOff x="3961273" y="3116141"/>
              <a:chExt cx="1231541" cy="981076"/>
            </a:xfrm>
          </p:grpSpPr>
          <p:grpSp>
            <p:nvGrpSpPr>
              <p:cNvPr id="145" name="Group 144"/>
              <p:cNvGrpSpPr/>
              <p:nvPr/>
            </p:nvGrpSpPr>
            <p:grpSpPr>
              <a:xfrm flipH="1">
                <a:off x="3961273" y="3341092"/>
                <a:ext cx="997785" cy="500555"/>
                <a:chOff x="8978237" y="1703899"/>
                <a:chExt cx="997785" cy="500555"/>
              </a:xfrm>
            </p:grpSpPr>
            <p:sp>
              <p:nvSpPr>
                <p:cNvPr id="150" name="Moon 149"/>
                <p:cNvSpPr/>
                <p:nvPr/>
              </p:nvSpPr>
              <p:spPr>
                <a:xfrm rot="13975135">
                  <a:off x="9349510" y="1332626"/>
                  <a:ext cx="255240" cy="997785"/>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14617644">
                  <a:off x="9367152" y="1515656"/>
                  <a:ext cx="255240" cy="807651"/>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16046754">
                  <a:off x="9349510" y="1719956"/>
                  <a:ext cx="255240" cy="71375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4472237" y="3116141"/>
                <a:ext cx="720577" cy="981076"/>
                <a:chOff x="4481465" y="3115879"/>
                <a:chExt cx="720577" cy="981076"/>
              </a:xfrm>
            </p:grpSpPr>
            <p:sp>
              <p:nvSpPr>
                <p:cNvPr id="147" name="Isosceles Triangle 146"/>
                <p:cNvSpPr/>
                <p:nvPr/>
              </p:nvSpPr>
              <p:spPr>
                <a:xfrm>
                  <a:off x="4516820" y="3334011"/>
                  <a:ext cx="611111" cy="714997"/>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678530" y="3115879"/>
                  <a:ext cx="523512" cy="4591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4481465" y="4003894"/>
                  <a:ext cx="683033" cy="93061"/>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Hexagon 142"/>
            <p:cNvSpPr/>
            <p:nvPr/>
          </p:nvSpPr>
          <p:spPr>
            <a:xfrm rot="5400000">
              <a:off x="3841970" y="5320169"/>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xagon 143"/>
            <p:cNvSpPr/>
            <p:nvPr/>
          </p:nvSpPr>
          <p:spPr>
            <a:xfrm rot="5400000">
              <a:off x="7687897" y="5293107"/>
              <a:ext cx="1007450" cy="165331"/>
            </a:xfrm>
            <a:prstGeom prst="hexagon">
              <a:avLst/>
            </a:prstGeom>
            <a:solidFill>
              <a:srgbClr val="FFD5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289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5144877" cy="646331"/>
          </a:xfrm>
          <a:prstGeom prst="rect">
            <a:avLst/>
          </a:prstGeom>
          <a:noFill/>
        </p:spPr>
        <p:txBody>
          <a:bodyPr wrap="square" rtlCol="0">
            <a:spAutoFit/>
          </a:bodyPr>
          <a:lstStyle/>
          <a:p>
            <a:r>
              <a:rPr lang="en-US" dirty="0"/>
              <a:t>Exodus 37:10-16; Leviticus 24:5–9; Luke 22:19; John 6:35</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a Table</a:t>
            </a:r>
          </a:p>
        </p:txBody>
      </p:sp>
      <p:sp>
        <p:nvSpPr>
          <p:cNvPr id="3" name="Rectangle 2"/>
          <p:cNvSpPr/>
          <p:nvPr/>
        </p:nvSpPr>
        <p:spPr>
          <a:xfrm>
            <a:off x="472531" y="1007638"/>
            <a:ext cx="4193759" cy="954107"/>
          </a:xfrm>
          <a:prstGeom prst="rect">
            <a:avLst/>
          </a:prstGeom>
        </p:spPr>
        <p:txBody>
          <a:bodyPr wrap="square">
            <a:spAutoFit/>
          </a:bodyPr>
          <a:lstStyle/>
          <a:p>
            <a:r>
              <a:rPr lang="en-US" sz="2800" dirty="0"/>
              <a:t>Made of </a:t>
            </a:r>
            <a:r>
              <a:rPr lang="en-US" sz="2800" dirty="0" err="1"/>
              <a:t>Shittim</a:t>
            </a:r>
            <a:r>
              <a:rPr lang="en-US" sz="2800" dirty="0"/>
              <a:t> wood covered in gold</a:t>
            </a:r>
            <a:endParaRPr lang="en-US" sz="2800" dirty="0">
              <a:latin typeface="Calibri" panose="020F0502020204030204" pitchFamily="34" charset="0"/>
            </a:endParaRPr>
          </a:p>
        </p:txBody>
      </p:sp>
      <p:sp>
        <p:nvSpPr>
          <p:cNvPr id="2" name="Rectangle 1"/>
          <p:cNvSpPr/>
          <p:nvPr/>
        </p:nvSpPr>
        <p:spPr>
          <a:xfrm>
            <a:off x="3541031" y="4753246"/>
            <a:ext cx="808235" cy="369332"/>
          </a:xfrm>
          <a:prstGeom prst="rect">
            <a:avLst/>
          </a:prstGeom>
        </p:spPr>
        <p:txBody>
          <a:bodyPr wrap="none">
            <a:spAutoFit/>
          </a:bodyPr>
          <a:lstStyle/>
          <a:p>
            <a:r>
              <a:rPr lang="en-US" dirty="0">
                <a:solidFill>
                  <a:srgbClr val="333333"/>
                </a:solidFill>
                <a:latin typeface="Calibri" panose="020F0502020204030204" pitchFamily="34" charset="0"/>
              </a:rPr>
              <a:t>4 rings</a:t>
            </a:r>
            <a:endParaRPr lang="en-US" dirty="0">
              <a:latin typeface="Calibri" panose="020F0502020204030204" pitchFamily="34" charset="0"/>
            </a:endParaRPr>
          </a:p>
        </p:txBody>
      </p:sp>
      <p:sp>
        <p:nvSpPr>
          <p:cNvPr id="11" name="Rectangle 10"/>
          <p:cNvSpPr/>
          <p:nvPr/>
        </p:nvSpPr>
        <p:spPr>
          <a:xfrm>
            <a:off x="4355013" y="3057461"/>
            <a:ext cx="1505540" cy="646331"/>
          </a:xfrm>
          <a:prstGeom prst="rect">
            <a:avLst/>
          </a:prstGeom>
        </p:spPr>
        <p:txBody>
          <a:bodyPr wrap="square">
            <a:spAutoFit/>
          </a:bodyPr>
          <a:lstStyle/>
          <a:p>
            <a:pPr algn="ctr"/>
            <a:r>
              <a:rPr lang="en-US" dirty="0">
                <a:solidFill>
                  <a:srgbClr val="333333"/>
                </a:solidFill>
                <a:latin typeface="Calibri" panose="020F0502020204030204" pitchFamily="34" charset="0"/>
              </a:rPr>
              <a:t>Staves to bear the table</a:t>
            </a:r>
            <a:endParaRPr lang="en-US" dirty="0">
              <a:latin typeface="Calibri" panose="020F0502020204030204" pitchFamily="34" charset="0"/>
            </a:endParaRPr>
          </a:p>
        </p:txBody>
      </p:sp>
      <p:sp>
        <p:nvSpPr>
          <p:cNvPr id="14" name="Rectangle 13"/>
          <p:cNvSpPr/>
          <p:nvPr/>
        </p:nvSpPr>
        <p:spPr>
          <a:xfrm>
            <a:off x="7603959" y="907672"/>
            <a:ext cx="2937727" cy="369332"/>
          </a:xfrm>
          <a:prstGeom prst="rect">
            <a:avLst/>
          </a:prstGeom>
        </p:spPr>
        <p:txBody>
          <a:bodyPr wrap="none">
            <a:spAutoFit/>
          </a:bodyPr>
          <a:lstStyle/>
          <a:p>
            <a:r>
              <a:rPr lang="en-US" dirty="0">
                <a:solidFill>
                  <a:srgbClr val="333333"/>
                </a:solidFill>
                <a:latin typeface="Calibri" panose="020F0502020204030204" pitchFamily="34" charset="0"/>
              </a:rPr>
              <a:t>Dishes and spoons and Bowls</a:t>
            </a:r>
            <a:endParaRPr lang="en-US" dirty="0">
              <a:latin typeface="Calibri" panose="020F0502020204030204" pitchFamily="34" charset="0"/>
            </a:endParaRPr>
          </a:p>
        </p:txBody>
      </p:sp>
      <p:pic>
        <p:nvPicPr>
          <p:cNvPr id="12290" name="Picture 2" descr="http://www.phoenixmasonry.org/images/TableofShewbrea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858" y="2075608"/>
            <a:ext cx="4982256" cy="449164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4418194" y="4033961"/>
            <a:ext cx="1728491" cy="8192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27914" y="3519126"/>
            <a:ext cx="1153887" cy="4740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380575" y="1537269"/>
            <a:ext cx="827254" cy="864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07829" y="1537268"/>
            <a:ext cx="330457" cy="673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35967" y="2160357"/>
            <a:ext cx="857671" cy="369332"/>
          </a:xfrm>
          <a:prstGeom prst="rect">
            <a:avLst/>
          </a:prstGeom>
        </p:spPr>
        <p:txBody>
          <a:bodyPr wrap="none">
            <a:spAutoFit/>
          </a:bodyPr>
          <a:lstStyle/>
          <a:p>
            <a:r>
              <a:rPr lang="en-US" dirty="0">
                <a:solidFill>
                  <a:srgbClr val="333333"/>
                </a:solidFill>
                <a:latin typeface="Calibri" panose="020F0502020204030204" pitchFamily="34" charset="0"/>
              </a:rPr>
              <a:t>Vessels</a:t>
            </a:r>
            <a:endParaRPr lang="en-US" dirty="0">
              <a:latin typeface="Calibri" panose="020F0502020204030204" pitchFamily="34" charset="0"/>
            </a:endParaRPr>
          </a:p>
        </p:txBody>
      </p:sp>
      <p:cxnSp>
        <p:nvCxnSpPr>
          <p:cNvPr id="17" name="Straight Arrow Connector 16"/>
          <p:cNvCxnSpPr/>
          <p:nvPr/>
        </p:nvCxnSpPr>
        <p:spPr>
          <a:xfrm>
            <a:off x="5658377" y="2357400"/>
            <a:ext cx="2135825" cy="3414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26CFFB5-0943-FC89-B029-92907FFDDBA7}"/>
              </a:ext>
            </a:extLst>
          </p:cNvPr>
          <p:cNvSpPr/>
          <p:nvPr/>
        </p:nvSpPr>
        <p:spPr>
          <a:xfrm>
            <a:off x="5142041" y="935547"/>
            <a:ext cx="2031582" cy="369332"/>
          </a:xfrm>
          <a:prstGeom prst="rect">
            <a:avLst/>
          </a:prstGeom>
        </p:spPr>
        <p:txBody>
          <a:bodyPr wrap="none">
            <a:spAutoFit/>
          </a:bodyPr>
          <a:lstStyle/>
          <a:p>
            <a:r>
              <a:rPr lang="en-US" dirty="0">
                <a:latin typeface="Calibri" panose="020F0502020204030204" pitchFamily="34" charset="0"/>
              </a:rPr>
              <a:t>Table of Shewbread</a:t>
            </a:r>
          </a:p>
        </p:txBody>
      </p:sp>
    </p:spTree>
    <p:extLst>
      <p:ext uri="{BB962C8B-B14F-4D97-AF65-F5344CB8AC3E}">
        <p14:creationId xmlns:p14="http://schemas.microsoft.com/office/powerpoint/2010/main" val="390660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7381302" cy="369332"/>
          </a:xfrm>
          <a:prstGeom prst="rect">
            <a:avLst/>
          </a:prstGeom>
          <a:noFill/>
        </p:spPr>
        <p:txBody>
          <a:bodyPr wrap="square" rtlCol="0">
            <a:spAutoFit/>
          </a:bodyPr>
          <a:lstStyle/>
          <a:p>
            <a:r>
              <a:rPr lang="en-US" dirty="0"/>
              <a:t>Exodus 37:17-24; Leviticus 24:2–4; Psalm 119:105; John 8:12</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Candlesticks</a:t>
            </a:r>
          </a:p>
        </p:txBody>
      </p:sp>
      <p:grpSp>
        <p:nvGrpSpPr>
          <p:cNvPr id="14" name="Group 13"/>
          <p:cNvGrpSpPr/>
          <p:nvPr/>
        </p:nvGrpSpPr>
        <p:grpSpPr>
          <a:xfrm>
            <a:off x="3647945" y="1515764"/>
            <a:ext cx="4762500" cy="4200526"/>
            <a:chOff x="6414861" y="1537380"/>
            <a:chExt cx="4762500" cy="4200526"/>
          </a:xfrm>
        </p:grpSpPr>
        <p:pic>
          <p:nvPicPr>
            <p:cNvPr id="10244" name="Picture 4" descr="Candle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861" y="1537380"/>
              <a:ext cx="4762500" cy="42005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46366" y="4238810"/>
              <a:ext cx="1869423" cy="369332"/>
            </a:xfrm>
            <a:prstGeom prst="rect">
              <a:avLst/>
            </a:prstGeom>
          </p:spPr>
          <p:txBody>
            <a:bodyPr wrap="none">
              <a:spAutoFit/>
            </a:bodyPr>
            <a:lstStyle/>
            <a:p>
              <a:r>
                <a:rPr lang="en-US" b="0" i="1" dirty="0">
                  <a:solidFill>
                    <a:srgbClr val="000000"/>
                  </a:solidFill>
                  <a:effectLst/>
                  <a:latin typeface="Arial" panose="020B0604020202020204" pitchFamily="34" charset="0"/>
                </a:rPr>
                <a:t>1</a:t>
              </a:r>
              <a:r>
                <a:rPr lang="en-US" b="0" i="1" baseline="30000" dirty="0">
                  <a:solidFill>
                    <a:srgbClr val="000000"/>
                  </a:solidFill>
                  <a:effectLst/>
                  <a:latin typeface="Arial" panose="020B0604020202020204" pitchFamily="34" charset="0"/>
                </a:rPr>
                <a:t>st</a:t>
              </a:r>
              <a:r>
                <a:rPr lang="en-US" b="0" i="1" dirty="0">
                  <a:solidFill>
                    <a:srgbClr val="000000"/>
                  </a:solidFill>
                  <a:effectLst/>
                  <a:latin typeface="Arial" panose="020B0604020202020204" pitchFamily="34" charset="0"/>
                </a:rPr>
                <a:t> Bowl or Knop</a:t>
              </a:r>
              <a:endParaRPr lang="en-US" dirty="0"/>
            </a:p>
          </p:txBody>
        </p:sp>
        <p:sp>
          <p:nvSpPr>
            <p:cNvPr id="11" name="Rectangle 10"/>
            <p:cNvSpPr/>
            <p:nvPr/>
          </p:nvSpPr>
          <p:spPr>
            <a:xfrm>
              <a:off x="9126333" y="3675864"/>
              <a:ext cx="546945" cy="369332"/>
            </a:xfrm>
            <a:prstGeom prst="rect">
              <a:avLst/>
            </a:prstGeom>
          </p:spPr>
          <p:txBody>
            <a:bodyPr wrap="none">
              <a:spAutoFit/>
            </a:bodyPr>
            <a:lstStyle/>
            <a:p>
              <a:r>
                <a:rPr lang="en-US" b="0" i="1" dirty="0">
                  <a:solidFill>
                    <a:srgbClr val="000000"/>
                  </a:solidFill>
                  <a:effectLst/>
                  <a:latin typeface="Arial" panose="020B0604020202020204" pitchFamily="34" charset="0"/>
                </a:rPr>
                <a:t>2</a:t>
              </a:r>
              <a:r>
                <a:rPr lang="en-US" b="0" i="1" baseline="30000" dirty="0">
                  <a:solidFill>
                    <a:srgbClr val="000000"/>
                  </a:solidFill>
                  <a:effectLst/>
                  <a:latin typeface="Arial" panose="020B0604020202020204" pitchFamily="34" charset="0"/>
                </a:rPr>
                <a:t>nd</a:t>
              </a:r>
              <a:r>
                <a:rPr lang="en-US" b="0" i="1" dirty="0">
                  <a:solidFill>
                    <a:srgbClr val="000000"/>
                  </a:solidFill>
                  <a:effectLst/>
                  <a:latin typeface="Arial" panose="020B0604020202020204" pitchFamily="34" charset="0"/>
                </a:rPr>
                <a:t> </a:t>
              </a:r>
              <a:endParaRPr lang="en-US" dirty="0"/>
            </a:p>
          </p:txBody>
        </p:sp>
        <p:sp>
          <p:nvSpPr>
            <p:cNvPr id="12" name="Rectangle 11"/>
            <p:cNvSpPr/>
            <p:nvPr/>
          </p:nvSpPr>
          <p:spPr>
            <a:xfrm>
              <a:off x="9117697" y="3117605"/>
              <a:ext cx="513282" cy="369332"/>
            </a:xfrm>
            <a:prstGeom prst="rect">
              <a:avLst/>
            </a:prstGeom>
          </p:spPr>
          <p:txBody>
            <a:bodyPr wrap="none">
              <a:spAutoFit/>
            </a:bodyPr>
            <a:lstStyle/>
            <a:p>
              <a:r>
                <a:rPr lang="en-US" b="0" i="1" dirty="0">
                  <a:solidFill>
                    <a:srgbClr val="000000"/>
                  </a:solidFill>
                  <a:effectLst/>
                  <a:latin typeface="Arial" panose="020B0604020202020204" pitchFamily="34" charset="0"/>
                </a:rPr>
                <a:t>3</a:t>
              </a:r>
              <a:r>
                <a:rPr lang="en-US" b="0" i="1" baseline="30000" dirty="0">
                  <a:solidFill>
                    <a:srgbClr val="000000"/>
                  </a:solidFill>
                  <a:effectLst/>
                  <a:latin typeface="Arial" panose="020B0604020202020204" pitchFamily="34" charset="0"/>
                </a:rPr>
                <a:t>rd</a:t>
              </a:r>
              <a:r>
                <a:rPr lang="en-US" b="0" i="1" dirty="0">
                  <a:solidFill>
                    <a:srgbClr val="000000"/>
                  </a:solidFill>
                  <a:effectLst/>
                  <a:latin typeface="Arial" panose="020B0604020202020204" pitchFamily="34" charset="0"/>
                </a:rPr>
                <a:t> </a:t>
              </a:r>
              <a:endParaRPr lang="en-US" dirty="0"/>
            </a:p>
          </p:txBody>
        </p:sp>
        <p:sp>
          <p:nvSpPr>
            <p:cNvPr id="13" name="Rectangle 12"/>
            <p:cNvSpPr/>
            <p:nvPr/>
          </p:nvSpPr>
          <p:spPr>
            <a:xfrm>
              <a:off x="9035644" y="2558967"/>
              <a:ext cx="505267" cy="369332"/>
            </a:xfrm>
            <a:prstGeom prst="rect">
              <a:avLst/>
            </a:prstGeom>
          </p:spPr>
          <p:txBody>
            <a:bodyPr wrap="none">
              <a:spAutoFit/>
            </a:bodyPr>
            <a:lstStyle/>
            <a:p>
              <a:r>
                <a:rPr lang="en-US" b="0" i="1" dirty="0">
                  <a:solidFill>
                    <a:srgbClr val="000000"/>
                  </a:solidFill>
                  <a:effectLst/>
                  <a:latin typeface="Arial" panose="020B0604020202020204" pitchFamily="34" charset="0"/>
                </a:rPr>
                <a:t>4</a:t>
              </a:r>
              <a:r>
                <a:rPr lang="en-US" b="0" i="1" baseline="30000" dirty="0">
                  <a:solidFill>
                    <a:srgbClr val="000000"/>
                  </a:solidFill>
                  <a:effectLst/>
                  <a:latin typeface="Arial" panose="020B0604020202020204" pitchFamily="34" charset="0"/>
                </a:rPr>
                <a:t>th</a:t>
              </a:r>
              <a:r>
                <a:rPr lang="en-US" b="0" i="1" dirty="0">
                  <a:solidFill>
                    <a:srgbClr val="000000"/>
                  </a:solidFill>
                  <a:effectLst/>
                  <a:latin typeface="Arial" panose="020B0604020202020204" pitchFamily="34" charset="0"/>
                </a:rPr>
                <a:t> </a:t>
              </a:r>
              <a:endParaRPr lang="en-US" dirty="0"/>
            </a:p>
          </p:txBody>
        </p:sp>
        <p:cxnSp>
          <p:nvCxnSpPr>
            <p:cNvPr id="7" name="Straight Arrow Connector 6"/>
            <p:cNvCxnSpPr/>
            <p:nvPr/>
          </p:nvCxnSpPr>
          <p:spPr>
            <a:xfrm flipH="1">
              <a:off x="8984787" y="4416466"/>
              <a:ext cx="265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958484" y="3860530"/>
              <a:ext cx="265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958484" y="3291774"/>
              <a:ext cx="265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8880546" y="2719884"/>
              <a:ext cx="265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4889944" y="917442"/>
            <a:ext cx="3948238" cy="646331"/>
          </a:xfrm>
          <a:prstGeom prst="rect">
            <a:avLst/>
          </a:prstGeom>
        </p:spPr>
        <p:txBody>
          <a:bodyPr wrap="square">
            <a:spAutoFit/>
          </a:bodyPr>
          <a:lstStyle/>
          <a:p>
            <a:r>
              <a:rPr lang="en-US" b="0" i="0" dirty="0">
                <a:solidFill>
                  <a:srgbClr val="333333"/>
                </a:solidFill>
                <a:effectLst/>
                <a:latin typeface="Calibri" panose="020F0502020204030204" pitchFamily="34" charset="0"/>
              </a:rPr>
              <a:t>candlestick </a:t>
            </a:r>
            <a:r>
              <a:rPr lang="en-US" b="0" i="1" dirty="0">
                <a:solidFill>
                  <a:srgbClr val="333333"/>
                </a:solidFill>
                <a:effectLst/>
                <a:latin typeface="Calibri" panose="020F0502020204030204" pitchFamily="34" charset="0"/>
              </a:rPr>
              <a:t>of</a:t>
            </a:r>
            <a:r>
              <a:rPr lang="en-US" b="0" i="0" dirty="0">
                <a:solidFill>
                  <a:srgbClr val="333333"/>
                </a:solidFill>
                <a:effectLst/>
                <a:latin typeface="Calibri" panose="020F0502020204030204" pitchFamily="34" charset="0"/>
              </a:rPr>
              <a:t> pure gold</a:t>
            </a:r>
          </a:p>
          <a:p>
            <a:endParaRPr lang="en-US" dirty="0">
              <a:solidFill>
                <a:srgbClr val="333333"/>
              </a:solidFill>
              <a:latin typeface="Calibri" panose="020F0502020204030204" pitchFamily="34" charset="0"/>
            </a:endParaRPr>
          </a:p>
        </p:txBody>
      </p:sp>
      <p:cxnSp>
        <p:nvCxnSpPr>
          <p:cNvPr id="21" name="Straight Arrow Connector 20"/>
          <p:cNvCxnSpPr/>
          <p:nvPr/>
        </p:nvCxnSpPr>
        <p:spPr>
          <a:xfrm>
            <a:off x="6070310" y="1237453"/>
            <a:ext cx="0" cy="4973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123246" y="1647281"/>
            <a:ext cx="476468" cy="3973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410445" y="1326668"/>
            <a:ext cx="1330108" cy="369332"/>
          </a:xfrm>
          <a:prstGeom prst="rect">
            <a:avLst/>
          </a:prstGeom>
        </p:spPr>
        <p:txBody>
          <a:bodyPr wrap="none">
            <a:spAutoFit/>
          </a:bodyPr>
          <a:lstStyle/>
          <a:p>
            <a:r>
              <a:rPr lang="en-US" dirty="0">
                <a:solidFill>
                  <a:srgbClr val="333333"/>
                </a:solidFill>
                <a:latin typeface="Calibri" panose="020F0502020204030204" pitchFamily="34" charset="0"/>
              </a:rPr>
              <a:t>Three bowls</a:t>
            </a:r>
            <a:endParaRPr lang="en-US" dirty="0">
              <a:latin typeface="Calibri" panose="020F0502020204030204" pitchFamily="34" charset="0"/>
            </a:endParaRPr>
          </a:p>
        </p:txBody>
      </p:sp>
      <p:sp>
        <p:nvSpPr>
          <p:cNvPr id="27" name="Rectangle 26"/>
          <p:cNvSpPr/>
          <p:nvPr/>
        </p:nvSpPr>
        <p:spPr>
          <a:xfrm>
            <a:off x="9050731" y="2995764"/>
            <a:ext cx="1468351" cy="369332"/>
          </a:xfrm>
          <a:prstGeom prst="rect">
            <a:avLst/>
          </a:prstGeom>
        </p:spPr>
        <p:txBody>
          <a:bodyPr wrap="none">
            <a:spAutoFit/>
          </a:bodyPr>
          <a:lstStyle/>
          <a:p>
            <a:r>
              <a:rPr lang="en-US" dirty="0">
                <a:solidFill>
                  <a:srgbClr val="333333"/>
                </a:solidFill>
                <a:latin typeface="Calibri" panose="020F0502020204030204" pitchFamily="34" charset="0"/>
              </a:rPr>
              <a:t>Three flowers</a:t>
            </a:r>
            <a:endParaRPr lang="en-US" dirty="0">
              <a:latin typeface="Calibri" panose="020F0502020204030204" pitchFamily="34" charset="0"/>
            </a:endParaRPr>
          </a:p>
        </p:txBody>
      </p:sp>
      <p:cxnSp>
        <p:nvCxnSpPr>
          <p:cNvPr id="32" name="Straight Arrow Connector 31"/>
          <p:cNvCxnSpPr/>
          <p:nvPr/>
        </p:nvCxnSpPr>
        <p:spPr>
          <a:xfrm flipH="1" flipV="1">
            <a:off x="7919979" y="2800029"/>
            <a:ext cx="1211176" cy="357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11620" y="1893552"/>
            <a:ext cx="3210917" cy="923330"/>
          </a:xfrm>
          <a:prstGeom prst="rect">
            <a:avLst/>
          </a:prstGeom>
        </p:spPr>
        <p:txBody>
          <a:bodyPr wrap="square">
            <a:spAutoFit/>
          </a:bodyPr>
          <a:lstStyle/>
          <a:p>
            <a:r>
              <a:rPr lang="en-US" dirty="0">
                <a:latin typeface="Calibri" panose="020F0502020204030204" pitchFamily="34" charset="0"/>
              </a:rPr>
              <a:t>6 branches going out of the sides—3 on one side and 3 on the other side</a:t>
            </a:r>
            <a:r>
              <a:rPr lang="en-US" b="0" i="0" dirty="0">
                <a:solidFill>
                  <a:srgbClr val="333333"/>
                </a:solidFill>
                <a:effectLst/>
                <a:latin typeface="Calibri" panose="020F0502020204030204" pitchFamily="34" charset="0"/>
              </a:rPr>
              <a:t> </a:t>
            </a:r>
          </a:p>
        </p:txBody>
      </p:sp>
      <p:cxnSp>
        <p:nvCxnSpPr>
          <p:cNvPr id="37" name="Straight Arrow Connector 36"/>
          <p:cNvCxnSpPr/>
          <p:nvPr/>
        </p:nvCxnSpPr>
        <p:spPr>
          <a:xfrm>
            <a:off x="2394857" y="2605319"/>
            <a:ext cx="1735420" cy="3013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700399" y="3157574"/>
            <a:ext cx="1350332" cy="264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7" idx="1"/>
          </p:cNvCxnSpPr>
          <p:nvPr/>
        </p:nvCxnSpPr>
        <p:spPr>
          <a:xfrm flipH="1">
            <a:off x="7184571" y="3180430"/>
            <a:ext cx="1866160" cy="8915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31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6319318" cy="369332"/>
          </a:xfrm>
          <a:prstGeom prst="rect">
            <a:avLst/>
          </a:prstGeom>
          <a:noFill/>
        </p:spPr>
        <p:txBody>
          <a:bodyPr wrap="square" rtlCol="0">
            <a:spAutoFit/>
          </a:bodyPr>
          <a:lstStyle/>
          <a:p>
            <a:r>
              <a:rPr lang="en-US" dirty="0"/>
              <a:t>Exodus 30:1, 6-8; 37:25-24; </a:t>
            </a:r>
            <a:r>
              <a:rPr lang="fr-FR" dirty="0"/>
              <a:t> </a:t>
            </a:r>
            <a:r>
              <a:rPr lang="fr-FR" dirty="0" err="1"/>
              <a:t>Psalm</a:t>
            </a:r>
            <a:r>
              <a:rPr lang="fr-FR" dirty="0"/>
              <a:t> 141:2; </a:t>
            </a:r>
            <a:r>
              <a:rPr lang="fr-FR" dirty="0" err="1"/>
              <a:t>Revelation</a:t>
            </a:r>
            <a:r>
              <a:rPr lang="fr-FR" dirty="0"/>
              <a:t> 8:3–4</a:t>
            </a:r>
            <a:endParaRPr lang="en-US" dirty="0"/>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An Incense Alter</a:t>
            </a:r>
          </a:p>
        </p:txBody>
      </p:sp>
      <p:sp>
        <p:nvSpPr>
          <p:cNvPr id="15" name="Rectangle 14"/>
          <p:cNvSpPr/>
          <p:nvPr/>
        </p:nvSpPr>
        <p:spPr>
          <a:xfrm>
            <a:off x="4732377" y="1594273"/>
            <a:ext cx="2595327" cy="646331"/>
          </a:xfrm>
          <a:prstGeom prst="rect">
            <a:avLst/>
          </a:prstGeom>
        </p:spPr>
        <p:txBody>
          <a:bodyPr wrap="square">
            <a:spAutoFit/>
          </a:bodyPr>
          <a:lstStyle/>
          <a:p>
            <a:r>
              <a:rPr lang="en-US" b="0" i="0" dirty="0">
                <a:solidFill>
                  <a:srgbClr val="333333"/>
                </a:solidFill>
                <a:effectLst/>
                <a:latin typeface="Calibri" panose="020F0502020204030204" pitchFamily="34" charset="0"/>
              </a:rPr>
              <a:t>Staves for carrying</a:t>
            </a:r>
          </a:p>
          <a:p>
            <a:endParaRPr lang="en-US" dirty="0">
              <a:solidFill>
                <a:srgbClr val="333333"/>
              </a:solidFill>
              <a:latin typeface="Calibri" panose="020F0502020204030204" pitchFamily="34" charset="0"/>
            </a:endParaRPr>
          </a:p>
        </p:txBody>
      </p:sp>
      <p:sp>
        <p:nvSpPr>
          <p:cNvPr id="23" name="Rectangle 22"/>
          <p:cNvSpPr/>
          <p:nvPr/>
        </p:nvSpPr>
        <p:spPr>
          <a:xfrm>
            <a:off x="0" y="2191917"/>
            <a:ext cx="683200" cy="369332"/>
          </a:xfrm>
          <a:prstGeom prst="rect">
            <a:avLst/>
          </a:prstGeom>
        </p:spPr>
        <p:txBody>
          <a:bodyPr wrap="none">
            <a:spAutoFit/>
          </a:bodyPr>
          <a:lstStyle/>
          <a:p>
            <a:r>
              <a:rPr lang="en-US" dirty="0">
                <a:solidFill>
                  <a:srgbClr val="333333"/>
                </a:solidFill>
                <a:latin typeface="Calibri" panose="020F0502020204030204" pitchFamily="34" charset="0"/>
              </a:rPr>
              <a:t>Rings</a:t>
            </a:r>
            <a:endParaRPr lang="en-US" dirty="0">
              <a:latin typeface="Calibri" panose="020F0502020204030204" pitchFamily="34" charset="0"/>
            </a:endParaRPr>
          </a:p>
        </p:txBody>
      </p:sp>
      <p:sp>
        <p:nvSpPr>
          <p:cNvPr id="31" name="Rectangle 30"/>
          <p:cNvSpPr/>
          <p:nvPr/>
        </p:nvSpPr>
        <p:spPr>
          <a:xfrm>
            <a:off x="4271603" y="989880"/>
            <a:ext cx="3648794" cy="369332"/>
          </a:xfrm>
          <a:prstGeom prst="rect">
            <a:avLst/>
          </a:prstGeom>
        </p:spPr>
        <p:txBody>
          <a:bodyPr wrap="square">
            <a:spAutoFit/>
          </a:bodyPr>
          <a:lstStyle/>
          <a:p>
            <a:r>
              <a:rPr lang="en-US" dirty="0" err="1">
                <a:latin typeface="Calibri" panose="020F0502020204030204" pitchFamily="34" charset="0"/>
              </a:rPr>
              <a:t>Shittim</a:t>
            </a:r>
            <a:r>
              <a:rPr lang="en-US" dirty="0">
                <a:latin typeface="Calibri" panose="020F0502020204030204" pitchFamily="34" charset="0"/>
              </a:rPr>
              <a:t> Wood with overlay of gold</a:t>
            </a:r>
            <a:r>
              <a:rPr lang="en-US" b="0" i="0" dirty="0">
                <a:solidFill>
                  <a:srgbClr val="333333"/>
                </a:solidFill>
                <a:effectLst/>
                <a:latin typeface="Calibri" panose="020F0502020204030204" pitchFamily="34" charset="0"/>
              </a:rPr>
              <a:t> </a:t>
            </a:r>
          </a:p>
        </p:txBody>
      </p:sp>
      <p:pic>
        <p:nvPicPr>
          <p:cNvPr id="2" name="Picture 2" descr="http://www.bible-history.com/tabernacle/images/GALTAR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61" y="1695063"/>
            <a:ext cx="3851016" cy="27720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319" y="5045741"/>
            <a:ext cx="6096000" cy="646331"/>
          </a:xfrm>
          <a:prstGeom prst="rect">
            <a:avLst/>
          </a:prstGeom>
        </p:spPr>
        <p:txBody>
          <a:bodyPr>
            <a:spAutoFit/>
          </a:bodyPr>
          <a:lstStyle/>
          <a:p>
            <a:r>
              <a:rPr lang="en-US" i="1" dirty="0">
                <a:solidFill>
                  <a:srgbClr val="333333"/>
                </a:solidFill>
                <a:latin typeface="Calibri" panose="020F0502020204030204" pitchFamily="34" charset="0"/>
              </a:rPr>
              <a:t>And he made the holy anointing oil, and the pure incense of sweet spices, according to the work of the apothecary.</a:t>
            </a:r>
            <a:endParaRPr lang="en-US" i="1" dirty="0"/>
          </a:p>
        </p:txBody>
      </p:sp>
      <p:cxnSp>
        <p:nvCxnSpPr>
          <p:cNvPr id="26" name="Straight Arrow Connector 25"/>
          <p:cNvCxnSpPr/>
          <p:nvPr/>
        </p:nvCxnSpPr>
        <p:spPr>
          <a:xfrm flipH="1">
            <a:off x="4661585" y="1925257"/>
            <a:ext cx="651710" cy="2383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71447" y="2503963"/>
            <a:ext cx="2365667" cy="3680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783221" y="3058560"/>
            <a:ext cx="3471709" cy="1200329"/>
          </a:xfrm>
          <a:prstGeom prst="rect">
            <a:avLst/>
          </a:prstGeom>
        </p:spPr>
        <p:txBody>
          <a:bodyPr wrap="square">
            <a:spAutoFit/>
          </a:bodyPr>
          <a:lstStyle/>
          <a:p>
            <a:r>
              <a:rPr lang="en-US" dirty="0">
                <a:solidFill>
                  <a:srgbClr val="001320"/>
                </a:solidFill>
                <a:latin typeface="Calibri" panose="020F0502020204030204" pitchFamily="34" charset="0"/>
              </a:rPr>
              <a:t>Apothecary—”Perfumer” a person (priest) who was properly qualified to prepare the holy oils and ointments.</a:t>
            </a:r>
            <a:endParaRPr lang="en-US" dirty="0"/>
          </a:p>
        </p:txBody>
      </p:sp>
      <p:pic>
        <p:nvPicPr>
          <p:cNvPr id="1028" name="Picture 4" descr="https://curtisdward.files.wordpress.com/2010/03/alter-of-incense-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066" y="2618068"/>
            <a:ext cx="2194365" cy="23043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811704" y="5110063"/>
            <a:ext cx="1788930" cy="1477328"/>
          </a:xfrm>
          <a:prstGeom prst="rect">
            <a:avLst/>
          </a:prstGeom>
          <a:noFill/>
        </p:spPr>
        <p:txBody>
          <a:bodyPr wrap="square" rtlCol="0">
            <a:spAutoFit/>
          </a:bodyPr>
          <a:lstStyle/>
          <a:p>
            <a:r>
              <a:rPr lang="en-US" dirty="0">
                <a:latin typeface="Calibri" panose="020F0502020204030204" pitchFamily="34" charset="0"/>
              </a:rPr>
              <a:t>The Holy Oil:</a:t>
            </a:r>
          </a:p>
          <a:p>
            <a:r>
              <a:rPr lang="en-US" dirty="0">
                <a:latin typeface="Calibri" panose="020F0502020204030204" pitchFamily="34" charset="0"/>
              </a:rPr>
              <a:t>Myrrh</a:t>
            </a:r>
          </a:p>
          <a:p>
            <a:r>
              <a:rPr lang="en-US" dirty="0">
                <a:latin typeface="Calibri" panose="020F0502020204030204" pitchFamily="34" charset="0"/>
              </a:rPr>
              <a:t>Sweet cinnamon</a:t>
            </a:r>
          </a:p>
          <a:p>
            <a:r>
              <a:rPr lang="en-US" dirty="0">
                <a:latin typeface="Calibri" panose="020F0502020204030204" pitchFamily="34" charset="0"/>
              </a:rPr>
              <a:t>Sweet </a:t>
            </a:r>
            <a:r>
              <a:rPr lang="en-US" dirty="0" err="1">
                <a:latin typeface="Calibri" panose="020F0502020204030204" pitchFamily="34" charset="0"/>
              </a:rPr>
              <a:t>calamus</a:t>
            </a:r>
            <a:endParaRPr lang="en-US" dirty="0">
              <a:latin typeface="Calibri" panose="020F0502020204030204" pitchFamily="34" charset="0"/>
            </a:endParaRPr>
          </a:p>
          <a:p>
            <a:r>
              <a:rPr lang="en-US" dirty="0">
                <a:latin typeface="Calibri" panose="020F0502020204030204" pitchFamily="34" charset="0"/>
              </a:rPr>
              <a:t>Olive oil</a:t>
            </a:r>
          </a:p>
        </p:txBody>
      </p:sp>
      <p:sp>
        <p:nvSpPr>
          <p:cNvPr id="34" name="TextBox 33"/>
          <p:cNvSpPr txBox="1"/>
          <p:nvPr/>
        </p:nvSpPr>
        <p:spPr>
          <a:xfrm>
            <a:off x="9093020" y="5084392"/>
            <a:ext cx="2264228" cy="2031325"/>
          </a:xfrm>
          <a:prstGeom prst="rect">
            <a:avLst/>
          </a:prstGeom>
          <a:noFill/>
        </p:spPr>
        <p:txBody>
          <a:bodyPr wrap="square" rtlCol="0">
            <a:spAutoFit/>
          </a:bodyPr>
          <a:lstStyle/>
          <a:p>
            <a:r>
              <a:rPr lang="en-US" dirty="0">
                <a:latin typeface="Calibri" panose="020F0502020204030204" pitchFamily="34" charset="0"/>
              </a:rPr>
              <a:t>Incense:</a:t>
            </a:r>
          </a:p>
          <a:p>
            <a:r>
              <a:rPr lang="en-US" dirty="0">
                <a:latin typeface="Calibri" panose="020F0502020204030204" pitchFamily="34" charset="0"/>
              </a:rPr>
              <a:t>Sweet spices:</a:t>
            </a:r>
          </a:p>
          <a:p>
            <a:r>
              <a:rPr lang="en-US" dirty="0">
                <a:latin typeface="Calibri" panose="020F0502020204030204" pitchFamily="34" charset="0"/>
              </a:rPr>
              <a:t>Stacte</a:t>
            </a:r>
          </a:p>
          <a:p>
            <a:r>
              <a:rPr lang="en-US" dirty="0" err="1">
                <a:latin typeface="Calibri" panose="020F0502020204030204" pitchFamily="34" charset="0"/>
              </a:rPr>
              <a:t>Onycha</a:t>
            </a:r>
            <a:endParaRPr lang="en-US" dirty="0">
              <a:latin typeface="Calibri" panose="020F0502020204030204" pitchFamily="34" charset="0"/>
            </a:endParaRPr>
          </a:p>
          <a:p>
            <a:r>
              <a:rPr lang="en-US" dirty="0" err="1">
                <a:latin typeface="Calibri" panose="020F0502020204030204" pitchFamily="34" charset="0"/>
              </a:rPr>
              <a:t>Galbanums</a:t>
            </a:r>
            <a:endParaRPr lang="en-US" dirty="0">
              <a:latin typeface="Calibri" panose="020F0502020204030204" pitchFamily="34" charset="0"/>
            </a:endParaRPr>
          </a:p>
          <a:p>
            <a:r>
              <a:rPr lang="en-US" dirty="0">
                <a:latin typeface="Calibri" panose="020F0502020204030204" pitchFamily="34" charset="0"/>
              </a:rPr>
              <a:t>Pure frankincense</a:t>
            </a:r>
          </a:p>
          <a:p>
            <a:endParaRPr lang="en-US" dirty="0">
              <a:latin typeface="Calibri" panose="020F0502020204030204" pitchFamily="34" charset="0"/>
            </a:endParaRPr>
          </a:p>
        </p:txBody>
      </p:sp>
    </p:spTree>
    <p:extLst>
      <p:ext uri="{BB962C8B-B14F-4D97-AF65-F5344CB8AC3E}">
        <p14:creationId xmlns:p14="http://schemas.microsoft.com/office/powerpoint/2010/main" val="6681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38:1-7; Moses 5:4-7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An Alter For Burnt Offerings</a:t>
            </a:r>
          </a:p>
        </p:txBody>
      </p:sp>
      <p:sp>
        <p:nvSpPr>
          <p:cNvPr id="15" name="Rectangle 14"/>
          <p:cNvSpPr/>
          <p:nvPr/>
        </p:nvSpPr>
        <p:spPr>
          <a:xfrm>
            <a:off x="9311089" y="1593351"/>
            <a:ext cx="1838384" cy="646331"/>
          </a:xfrm>
          <a:prstGeom prst="rect">
            <a:avLst/>
          </a:prstGeom>
        </p:spPr>
        <p:txBody>
          <a:bodyPr wrap="square">
            <a:spAutoFit/>
          </a:bodyPr>
          <a:lstStyle/>
          <a:p>
            <a:r>
              <a:rPr lang="en-US" b="0" i="0" dirty="0">
                <a:solidFill>
                  <a:srgbClr val="333333"/>
                </a:solidFill>
                <a:effectLst/>
                <a:latin typeface="Calibri" panose="020F0502020204030204" pitchFamily="34" charset="0"/>
              </a:rPr>
              <a:t>pots</a:t>
            </a:r>
          </a:p>
          <a:p>
            <a:endParaRPr lang="en-US" dirty="0">
              <a:solidFill>
                <a:srgbClr val="333333"/>
              </a:solidFill>
              <a:latin typeface="Calibri" panose="020F0502020204030204" pitchFamily="34" charset="0"/>
            </a:endParaRPr>
          </a:p>
        </p:txBody>
      </p:sp>
      <p:sp>
        <p:nvSpPr>
          <p:cNvPr id="23" name="Rectangle 22"/>
          <p:cNvSpPr/>
          <p:nvPr/>
        </p:nvSpPr>
        <p:spPr>
          <a:xfrm>
            <a:off x="334881" y="1645901"/>
            <a:ext cx="1528047" cy="369332"/>
          </a:xfrm>
          <a:prstGeom prst="rect">
            <a:avLst/>
          </a:prstGeom>
        </p:spPr>
        <p:txBody>
          <a:bodyPr wrap="none">
            <a:spAutoFit/>
          </a:bodyPr>
          <a:lstStyle/>
          <a:p>
            <a:r>
              <a:rPr lang="en-US" dirty="0">
                <a:solidFill>
                  <a:srgbClr val="333333"/>
                </a:solidFill>
                <a:latin typeface="Calibri" panose="020F0502020204030204" pitchFamily="34" charset="0"/>
              </a:rPr>
              <a:t>Horns of brass</a:t>
            </a:r>
            <a:endParaRPr lang="en-US" dirty="0">
              <a:latin typeface="Calibri" panose="020F0502020204030204" pitchFamily="34" charset="0"/>
            </a:endParaRPr>
          </a:p>
        </p:txBody>
      </p:sp>
      <p:sp>
        <p:nvSpPr>
          <p:cNvPr id="31" name="Rectangle 30"/>
          <p:cNvSpPr/>
          <p:nvPr/>
        </p:nvSpPr>
        <p:spPr>
          <a:xfrm>
            <a:off x="4271603" y="989880"/>
            <a:ext cx="4164826" cy="369332"/>
          </a:xfrm>
          <a:prstGeom prst="rect">
            <a:avLst/>
          </a:prstGeom>
        </p:spPr>
        <p:txBody>
          <a:bodyPr wrap="square">
            <a:spAutoFit/>
          </a:bodyPr>
          <a:lstStyle/>
          <a:p>
            <a:r>
              <a:rPr lang="en-US" dirty="0" err="1">
                <a:latin typeface="Calibri" panose="020F0502020204030204" pitchFamily="34" charset="0"/>
              </a:rPr>
              <a:t>Shittim</a:t>
            </a:r>
            <a:r>
              <a:rPr lang="en-US" dirty="0">
                <a:latin typeface="Calibri" panose="020F0502020204030204" pitchFamily="34" charset="0"/>
              </a:rPr>
              <a:t> Wood with overlay of brass</a:t>
            </a:r>
            <a:r>
              <a:rPr lang="en-US" b="0" i="0" dirty="0">
                <a:solidFill>
                  <a:srgbClr val="333333"/>
                </a:solidFill>
                <a:effectLst/>
                <a:latin typeface="Calibri" panose="020F0502020204030204" pitchFamily="34" charset="0"/>
              </a:rPr>
              <a:t> </a:t>
            </a:r>
          </a:p>
        </p:txBody>
      </p:sp>
      <p:pic>
        <p:nvPicPr>
          <p:cNvPr id="3076" name="Picture 4" descr="http://messianic-torah-truth-seeker.org/Torah/Midbar-Mishkan/alt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192" y="1475096"/>
            <a:ext cx="4560261" cy="2925452"/>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p:nvPr/>
        </p:nvCxnSpPr>
        <p:spPr>
          <a:xfrm>
            <a:off x="2120866" y="1990170"/>
            <a:ext cx="780652" cy="2105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http://propheticverses.com/images/img01/img0101/img0101c/14chr20411the-pots-shovels-basi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404" y="204445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godandmoses.com/bur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689" y="4094608"/>
            <a:ext cx="4286250" cy="24574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45972" y="4331766"/>
            <a:ext cx="2488374" cy="369332"/>
          </a:xfrm>
          <a:prstGeom prst="rect">
            <a:avLst/>
          </a:prstGeom>
        </p:spPr>
        <p:txBody>
          <a:bodyPr wrap="none">
            <a:spAutoFit/>
          </a:bodyPr>
          <a:lstStyle/>
          <a:p>
            <a:r>
              <a:rPr lang="en-US" dirty="0" err="1">
                <a:latin typeface="Calibri" panose="020F0502020204030204" pitchFamily="34" charset="0"/>
              </a:rPr>
              <a:t>brasen</a:t>
            </a:r>
            <a:r>
              <a:rPr lang="en-US" dirty="0">
                <a:latin typeface="Calibri" panose="020F0502020204030204" pitchFamily="34" charset="0"/>
              </a:rPr>
              <a:t> grate of network </a:t>
            </a:r>
          </a:p>
        </p:txBody>
      </p:sp>
      <p:cxnSp>
        <p:nvCxnSpPr>
          <p:cNvPr id="22" name="Straight Arrow Connector 21"/>
          <p:cNvCxnSpPr/>
          <p:nvPr/>
        </p:nvCxnSpPr>
        <p:spPr>
          <a:xfrm flipV="1">
            <a:off x="2394877" y="2841171"/>
            <a:ext cx="1876726" cy="15593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120866" y="3037902"/>
            <a:ext cx="849498" cy="1522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60749" y="3038618"/>
            <a:ext cx="1628716" cy="369332"/>
          </a:xfrm>
          <a:prstGeom prst="rect">
            <a:avLst/>
          </a:prstGeom>
        </p:spPr>
        <p:txBody>
          <a:bodyPr wrap="none">
            <a:spAutoFit/>
          </a:bodyPr>
          <a:lstStyle/>
          <a:p>
            <a:r>
              <a:rPr lang="en-US" dirty="0">
                <a:solidFill>
                  <a:srgbClr val="333333"/>
                </a:solidFill>
                <a:latin typeface="Calibri" panose="020F0502020204030204" pitchFamily="34" charset="0"/>
              </a:rPr>
              <a:t>Rings and stave</a:t>
            </a:r>
          </a:p>
        </p:txBody>
      </p:sp>
    </p:spTree>
    <p:extLst>
      <p:ext uri="{BB962C8B-B14F-4D97-AF65-F5344CB8AC3E}">
        <p14:creationId xmlns:p14="http://schemas.microsoft.com/office/powerpoint/2010/main" val="245471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4032173" cy="369332"/>
          </a:xfrm>
          <a:prstGeom prst="rect">
            <a:avLst/>
          </a:prstGeom>
          <a:noFill/>
        </p:spPr>
        <p:txBody>
          <a:bodyPr wrap="square" rtlCol="0">
            <a:spAutoFit/>
          </a:bodyPr>
          <a:lstStyle/>
          <a:p>
            <a:r>
              <a:rPr lang="en-US" dirty="0"/>
              <a:t>Exodus 30:17–21; 38:8; 40:7, 12–13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A Laver</a:t>
            </a:r>
          </a:p>
        </p:txBody>
      </p:sp>
      <p:sp>
        <p:nvSpPr>
          <p:cNvPr id="31" name="Rectangle 30"/>
          <p:cNvSpPr/>
          <p:nvPr/>
        </p:nvSpPr>
        <p:spPr>
          <a:xfrm>
            <a:off x="4391346" y="958920"/>
            <a:ext cx="4164826" cy="369332"/>
          </a:xfrm>
          <a:prstGeom prst="rect">
            <a:avLst/>
          </a:prstGeom>
        </p:spPr>
        <p:txBody>
          <a:bodyPr wrap="square">
            <a:spAutoFit/>
          </a:bodyPr>
          <a:lstStyle/>
          <a:p>
            <a:r>
              <a:rPr lang="en-US" dirty="0">
                <a:latin typeface="Calibri" panose="020F0502020204030204" pitchFamily="34" charset="0"/>
              </a:rPr>
              <a:t>A place of washing and cleansing</a:t>
            </a:r>
            <a:r>
              <a:rPr lang="en-US" b="0" i="0" dirty="0">
                <a:solidFill>
                  <a:srgbClr val="333333"/>
                </a:solidFill>
                <a:effectLst/>
                <a:latin typeface="Calibri" panose="020F0502020204030204" pitchFamily="34" charset="0"/>
              </a:rPr>
              <a:t> </a:t>
            </a:r>
          </a:p>
        </p:txBody>
      </p:sp>
      <p:sp>
        <p:nvSpPr>
          <p:cNvPr id="21" name="Rectangle 20"/>
          <p:cNvSpPr/>
          <p:nvPr/>
        </p:nvSpPr>
        <p:spPr>
          <a:xfrm>
            <a:off x="368479" y="2972914"/>
            <a:ext cx="4769578" cy="2585323"/>
          </a:xfrm>
          <a:prstGeom prst="rect">
            <a:avLst/>
          </a:prstGeom>
        </p:spPr>
        <p:txBody>
          <a:bodyPr wrap="square">
            <a:spAutoFit/>
          </a:bodyPr>
          <a:lstStyle/>
          <a:p>
            <a:r>
              <a:rPr lang="en-US" dirty="0">
                <a:latin typeface="Calibri" panose="020F0502020204030204" pitchFamily="34" charset="0"/>
              </a:rPr>
              <a:t>The laver was located in a convenient place for washing and stood as a reminder that people need cleansing before approaching God. </a:t>
            </a:r>
          </a:p>
          <a:p>
            <a:endParaRPr lang="en-US" dirty="0">
              <a:latin typeface="Calibri" panose="020F0502020204030204" pitchFamily="34" charset="0"/>
            </a:endParaRPr>
          </a:p>
          <a:p>
            <a:r>
              <a:rPr lang="en-US" dirty="0">
                <a:latin typeface="Calibri" panose="020F0502020204030204" pitchFamily="34" charset="0"/>
              </a:rPr>
              <a:t>The priests atoned for their sins through a sacrifice at the brazen altar, but they cleansed themselves at the laver before serving in the Holy Place, so that they would be pure and not die before a holy God.</a:t>
            </a:r>
          </a:p>
        </p:txBody>
      </p:sp>
      <p:sp>
        <p:nvSpPr>
          <p:cNvPr id="2" name="Rectangle 1"/>
          <p:cNvSpPr/>
          <p:nvPr/>
        </p:nvSpPr>
        <p:spPr>
          <a:xfrm>
            <a:off x="5138057" y="1595073"/>
            <a:ext cx="6096000" cy="923330"/>
          </a:xfrm>
          <a:prstGeom prst="rect">
            <a:avLst/>
          </a:prstGeom>
        </p:spPr>
        <p:txBody>
          <a:bodyPr>
            <a:spAutoFit/>
          </a:bodyPr>
          <a:lstStyle/>
          <a:p>
            <a:r>
              <a:rPr lang="en-US" i="1" dirty="0">
                <a:solidFill>
                  <a:srgbClr val="333333"/>
                </a:solidFill>
                <a:latin typeface="Calibri" panose="020F0502020204030204" pitchFamily="34" charset="0"/>
              </a:rPr>
              <a:t>And he made the laver of brass, and the foot of it of brass, of the </a:t>
            </a:r>
            <a:r>
              <a:rPr lang="en-US" i="1" dirty="0" err="1">
                <a:solidFill>
                  <a:srgbClr val="333333"/>
                </a:solidFill>
                <a:latin typeface="Calibri" panose="020F0502020204030204" pitchFamily="34" charset="0"/>
              </a:rPr>
              <a:t>lookingglasses</a:t>
            </a:r>
            <a:r>
              <a:rPr lang="en-US" i="1" dirty="0">
                <a:solidFill>
                  <a:srgbClr val="333333"/>
                </a:solidFill>
                <a:latin typeface="Calibri" panose="020F0502020204030204" pitchFamily="34" charset="0"/>
              </a:rPr>
              <a:t> of the women assembling, which assembled at the door of the tabernacle of the congregation.</a:t>
            </a:r>
            <a:endParaRPr lang="en-US" i="1" dirty="0"/>
          </a:p>
        </p:txBody>
      </p:sp>
      <p:pic>
        <p:nvPicPr>
          <p:cNvPr id="4098" name="Picture 2" descr="http://www.believersmagazine.com/images/2008/b200812i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367" t="3904" r="27078" b="22178"/>
          <a:stretch/>
        </p:blipFill>
        <p:spPr bwMode="auto">
          <a:xfrm>
            <a:off x="5439364" y="3062223"/>
            <a:ext cx="2928258" cy="306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3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E1999-41B5-D015-3082-909B753E89EF}"/>
            </a:ext>
          </a:extLst>
        </p:cNvPr>
        <p:cNvGrpSpPr/>
        <p:nvPr/>
      </p:nvGrpSpPr>
      <p:grpSpPr>
        <a:xfrm>
          <a:off x="0" y="0"/>
          <a:ext cx="0" cy="0"/>
          <a:chOff x="0" y="0"/>
          <a:chExt cx="0" cy="0"/>
        </a:xfrm>
      </p:grpSpPr>
      <p:pic>
        <p:nvPicPr>
          <p:cNvPr id="1026" name="Picture 2" descr="https://encrypted-tbn2.gstatic.com/images?q=tbn:ANd9GcQeLbfhr6eT14aoeoOpajQIAPHGqUk1uerS5lBBKWfXlgiuZOriMg">
            <a:extLst>
              <a:ext uri="{FF2B5EF4-FFF2-40B4-BE49-F238E27FC236}">
                <a16:creationId xmlns:a16="http://schemas.microsoft.com/office/drawing/2014/main" id="{2CABFF74-BE92-5672-CB13-F75455641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6F6E26-23DE-CFD0-A9F2-43133009A1F4}"/>
              </a:ext>
            </a:extLst>
          </p:cNvPr>
          <p:cNvSpPr txBox="1"/>
          <p:nvPr/>
        </p:nvSpPr>
        <p:spPr>
          <a:xfrm>
            <a:off x="-1" y="6488668"/>
            <a:ext cx="9353321" cy="369332"/>
          </a:xfrm>
          <a:prstGeom prst="rect">
            <a:avLst/>
          </a:prstGeom>
          <a:noFill/>
        </p:spPr>
        <p:txBody>
          <a:bodyPr wrap="square" rtlCol="0">
            <a:spAutoFit/>
          </a:bodyPr>
          <a:lstStyle/>
          <a:p>
            <a:r>
              <a:rPr lang="en-US" dirty="0"/>
              <a:t>Exodus 26:31-33; 30:17–21; 38:8; 40:7, 12–13; Hebrews 10:19–20; John 14:6</a:t>
            </a:r>
          </a:p>
        </p:txBody>
      </p:sp>
      <p:sp>
        <p:nvSpPr>
          <p:cNvPr id="6" name="TextBox 5">
            <a:extLst>
              <a:ext uri="{FF2B5EF4-FFF2-40B4-BE49-F238E27FC236}">
                <a16:creationId xmlns:a16="http://schemas.microsoft.com/office/drawing/2014/main" id="{188CC89A-5700-CF54-6840-63A24C35F6F0}"/>
              </a:ext>
            </a:extLst>
          </p:cNvPr>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Veil</a:t>
            </a:r>
          </a:p>
        </p:txBody>
      </p:sp>
      <p:pic>
        <p:nvPicPr>
          <p:cNvPr id="5" name="Picture 4">
            <a:extLst>
              <a:ext uri="{FF2B5EF4-FFF2-40B4-BE49-F238E27FC236}">
                <a16:creationId xmlns:a16="http://schemas.microsoft.com/office/drawing/2014/main" id="{4C3B279B-88C2-CC8E-7A97-653E37F15A7A}"/>
              </a:ext>
            </a:extLst>
          </p:cNvPr>
          <p:cNvPicPr>
            <a:picLocks noChangeAspect="1"/>
          </p:cNvPicPr>
          <p:nvPr/>
        </p:nvPicPr>
        <p:blipFill>
          <a:blip r:embed="rId3"/>
          <a:stretch>
            <a:fillRect/>
          </a:stretch>
        </p:blipFill>
        <p:spPr>
          <a:xfrm>
            <a:off x="5872616" y="987577"/>
            <a:ext cx="5287113" cy="3839111"/>
          </a:xfrm>
          <a:prstGeom prst="rect">
            <a:avLst/>
          </a:prstGeom>
        </p:spPr>
      </p:pic>
      <p:sp>
        <p:nvSpPr>
          <p:cNvPr id="8" name="TextBox 7">
            <a:extLst>
              <a:ext uri="{FF2B5EF4-FFF2-40B4-BE49-F238E27FC236}">
                <a16:creationId xmlns:a16="http://schemas.microsoft.com/office/drawing/2014/main" id="{FB2AF619-4501-8A85-639E-D7D32148F928}"/>
              </a:ext>
            </a:extLst>
          </p:cNvPr>
          <p:cNvSpPr txBox="1"/>
          <p:nvPr/>
        </p:nvSpPr>
        <p:spPr>
          <a:xfrm>
            <a:off x="99152" y="938584"/>
            <a:ext cx="5519449" cy="3416320"/>
          </a:xfrm>
          <a:prstGeom prst="rect">
            <a:avLst/>
          </a:prstGeom>
          <a:noFill/>
        </p:spPr>
        <p:txBody>
          <a:bodyPr wrap="square">
            <a:spAutoFit/>
          </a:bodyPr>
          <a:lstStyle/>
          <a:p>
            <a:r>
              <a:rPr lang="en-US" dirty="0">
                <a:solidFill>
                  <a:srgbClr val="001D35"/>
                </a:solidFill>
                <a:latin typeface="Calibri" panose="020F0502020204030204" pitchFamily="34" charset="0"/>
              </a:rPr>
              <a:t>A</a:t>
            </a:r>
            <a:r>
              <a:rPr lang="en-US" b="0" i="0" dirty="0">
                <a:solidFill>
                  <a:srgbClr val="001D35"/>
                </a:solidFill>
                <a:effectLst/>
                <a:latin typeface="Calibri" panose="020F0502020204030204" pitchFamily="34" charset="0"/>
              </a:rPr>
              <a:t> thick, ornate curtain that separated the Holy Place from the Most Holy Place (or Holy of Holies) within the dwelling of God. </a:t>
            </a:r>
          </a:p>
          <a:p>
            <a:endParaRPr lang="en-US" dirty="0">
              <a:solidFill>
                <a:srgbClr val="001D35"/>
              </a:solidFill>
              <a:latin typeface="Calibri" panose="020F0502020204030204" pitchFamily="34" charset="0"/>
            </a:endParaRPr>
          </a:p>
          <a:p>
            <a:r>
              <a:rPr lang="en-US" b="0" i="0" dirty="0">
                <a:solidFill>
                  <a:srgbClr val="001D35"/>
                </a:solidFill>
                <a:effectLst/>
                <a:latin typeface="Calibri" panose="020F0502020204030204" pitchFamily="34" charset="0"/>
              </a:rPr>
              <a:t>This sacred barrier concealed God's presence, and only the High Priest could pass through it once a year during the Day of Atonement to make a sacrifice for the sins of the people. </a:t>
            </a:r>
          </a:p>
          <a:p>
            <a:endParaRPr lang="en-US" dirty="0">
              <a:solidFill>
                <a:srgbClr val="001D35"/>
              </a:solidFill>
              <a:latin typeface="Calibri" panose="020F0502020204030204" pitchFamily="34" charset="0"/>
            </a:endParaRPr>
          </a:p>
          <a:p>
            <a:r>
              <a:rPr lang="en-US" b="0" i="0" dirty="0">
                <a:solidFill>
                  <a:srgbClr val="001D35"/>
                </a:solidFill>
                <a:effectLst/>
                <a:latin typeface="Calibri" panose="020F0502020204030204" pitchFamily="34" charset="0"/>
              </a:rPr>
              <a:t>The veil, woven with blue, purple, scarlet, and fine linen, and embroidered with cherubim, symbolized the barrier of human sin separating humanity from a holy God.</a:t>
            </a:r>
            <a:endParaRPr lang="en-US" dirty="0"/>
          </a:p>
        </p:txBody>
      </p:sp>
      <p:sp>
        <p:nvSpPr>
          <p:cNvPr id="10" name="TextBox 9">
            <a:extLst>
              <a:ext uri="{FF2B5EF4-FFF2-40B4-BE49-F238E27FC236}">
                <a16:creationId xmlns:a16="http://schemas.microsoft.com/office/drawing/2014/main" id="{5E7F2E4C-CC20-0DD6-9E04-1F15AE1346D6}"/>
              </a:ext>
            </a:extLst>
          </p:cNvPr>
          <p:cNvSpPr txBox="1"/>
          <p:nvPr/>
        </p:nvSpPr>
        <p:spPr>
          <a:xfrm>
            <a:off x="5055396" y="4960120"/>
            <a:ext cx="7271132" cy="923330"/>
          </a:xfrm>
          <a:prstGeom prst="rect">
            <a:avLst/>
          </a:prstGeom>
          <a:noFill/>
        </p:spPr>
        <p:txBody>
          <a:bodyPr wrap="square">
            <a:spAutoFit/>
          </a:bodyPr>
          <a:lstStyle/>
          <a:p>
            <a:r>
              <a:rPr lang="en-US" b="0" i="0" dirty="0">
                <a:solidFill>
                  <a:srgbClr val="001D35"/>
                </a:solidFill>
                <a:effectLst/>
                <a:latin typeface="Calibri" panose="020F0502020204030204" pitchFamily="34" charset="0"/>
              </a:rPr>
              <a:t> It was torn in two at Jesus's death, signifying that through His sacrifice</a:t>
            </a:r>
          </a:p>
          <a:p>
            <a:r>
              <a:rPr lang="en-US" b="1" i="1" dirty="0">
                <a:solidFill>
                  <a:srgbClr val="FF0000"/>
                </a:solidFill>
              </a:rPr>
              <a:t>And the veil of the temple was rent in twain from the top to the bottom. Mark 15:38</a:t>
            </a:r>
          </a:p>
        </p:txBody>
      </p:sp>
      <p:pic>
        <p:nvPicPr>
          <p:cNvPr id="14" name="Picture 13">
            <a:extLst>
              <a:ext uri="{FF2B5EF4-FFF2-40B4-BE49-F238E27FC236}">
                <a16:creationId xmlns:a16="http://schemas.microsoft.com/office/drawing/2014/main" id="{2926E6DF-4629-71A0-4D19-B82DA7C78604}"/>
              </a:ext>
            </a:extLst>
          </p:cNvPr>
          <p:cNvPicPr>
            <a:picLocks noChangeAspect="1"/>
          </p:cNvPicPr>
          <p:nvPr/>
        </p:nvPicPr>
        <p:blipFill>
          <a:blip r:embed="rId4"/>
          <a:srcRect l="6004" r="3257" b="12796"/>
          <a:stretch>
            <a:fillRect/>
          </a:stretch>
        </p:blipFill>
        <p:spPr>
          <a:xfrm>
            <a:off x="3045051" y="4630790"/>
            <a:ext cx="1515932" cy="1759457"/>
          </a:xfrm>
          <a:prstGeom prst="rect">
            <a:avLst/>
          </a:prstGeom>
        </p:spPr>
      </p:pic>
    </p:spTree>
    <p:extLst>
      <p:ext uri="{BB962C8B-B14F-4D97-AF65-F5344CB8AC3E}">
        <p14:creationId xmlns:p14="http://schemas.microsoft.com/office/powerpoint/2010/main" val="291893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38:9-20</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The Court</a:t>
            </a:r>
          </a:p>
        </p:txBody>
      </p:sp>
      <p:pic>
        <p:nvPicPr>
          <p:cNvPr id="5122" name="Picture 2" descr="http://www.trainupthechild.org/wp-content/uploads/2013/06/The-Tabernac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6628" y="2558142"/>
            <a:ext cx="5395204" cy="39305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scienceofcorrespondences.com/assets/images/Tab1_740_5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47" y="1015663"/>
            <a:ext cx="5426534" cy="40039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0" y="1015663"/>
            <a:ext cx="6096000" cy="1200329"/>
          </a:xfrm>
          <a:prstGeom prst="rect">
            <a:avLst/>
          </a:prstGeom>
        </p:spPr>
        <p:txBody>
          <a:bodyPr>
            <a:spAutoFit/>
          </a:bodyPr>
          <a:lstStyle/>
          <a:p>
            <a:r>
              <a:rPr lang="en-US" dirty="0">
                <a:solidFill>
                  <a:srgbClr val="333333"/>
                </a:solidFill>
                <a:latin typeface="Calibri" panose="020F0502020204030204" pitchFamily="34" charset="0"/>
              </a:rPr>
              <a:t>T</a:t>
            </a:r>
            <a:r>
              <a:rPr lang="en-US" b="0" i="0" dirty="0">
                <a:solidFill>
                  <a:srgbClr val="333333"/>
                </a:solidFill>
                <a:effectLst/>
                <a:latin typeface="Calibri" panose="020F0502020204030204" pitchFamily="34" charset="0"/>
              </a:rPr>
              <a:t>he tabernacle and its plan and the ordinances thereof illustrate the grand and glorious symbolism of mankind’s progress from a state of being alienated from God to one of full communion with Him. </a:t>
            </a:r>
            <a:r>
              <a:rPr lang="en-US" sz="1200" b="0" i="0" dirty="0">
                <a:solidFill>
                  <a:srgbClr val="333333"/>
                </a:solidFill>
                <a:effectLst/>
                <a:latin typeface="Calibri" panose="020F0502020204030204" pitchFamily="34" charset="0"/>
              </a:rPr>
              <a:t>Old Testament Institute Manual</a:t>
            </a:r>
            <a:endParaRPr lang="en-US" sz="1200" dirty="0"/>
          </a:p>
        </p:txBody>
      </p:sp>
    </p:spTree>
    <p:extLst>
      <p:ext uri="{BB962C8B-B14F-4D97-AF65-F5344CB8AC3E}">
        <p14:creationId xmlns:p14="http://schemas.microsoft.com/office/powerpoint/2010/main" val="1808590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6335-3BAA-6511-6660-819E2F844AF4}"/>
            </a:ext>
          </a:extLst>
        </p:cNvPr>
        <p:cNvGrpSpPr/>
        <p:nvPr/>
      </p:nvGrpSpPr>
      <p:grpSpPr>
        <a:xfrm>
          <a:off x="0" y="0"/>
          <a:ext cx="0" cy="0"/>
          <a:chOff x="0" y="0"/>
          <a:chExt cx="0" cy="0"/>
        </a:xfrm>
      </p:grpSpPr>
      <p:pic>
        <p:nvPicPr>
          <p:cNvPr id="1026" name="Picture 2" descr="https://encrypted-tbn2.gstatic.com/images?q=tbn:ANd9GcQeLbfhr6eT14aoeoOpajQIAPHGqUk1uerS5lBBKWfXlgiuZOriMg">
            <a:extLst>
              <a:ext uri="{FF2B5EF4-FFF2-40B4-BE49-F238E27FC236}">
                <a16:creationId xmlns:a16="http://schemas.microsoft.com/office/drawing/2014/main" id="{17BE5AE9-AD8B-9F28-7A92-6DEA27819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12F2E66-08D1-07AD-A076-0457CFBEEB11}"/>
              </a:ext>
            </a:extLst>
          </p:cNvPr>
          <p:cNvSpPr txBox="1"/>
          <p:nvPr/>
        </p:nvSpPr>
        <p:spPr>
          <a:xfrm>
            <a:off x="6096000" y="1335151"/>
            <a:ext cx="4990047" cy="1754326"/>
          </a:xfrm>
          <a:prstGeom prst="rect">
            <a:avLst/>
          </a:prstGeom>
          <a:noFill/>
        </p:spPr>
        <p:txBody>
          <a:bodyPr wrap="square" rtlCol="0">
            <a:spAutoFit/>
          </a:bodyPr>
          <a:lstStyle/>
          <a:p>
            <a:r>
              <a:rPr lang="en-US" b="1" i="1" dirty="0"/>
              <a:t>"Each temple is a beacon of light and hope. The temple, the House of the Lord, stands as a symbol of our faith in life after death and as a stepping stone to eternal life for us and our families. The temple is a sacred and essential part of God’s plan for our happiness, now and forever."</a:t>
            </a:r>
          </a:p>
        </p:txBody>
      </p:sp>
      <p:sp>
        <p:nvSpPr>
          <p:cNvPr id="6" name="TextBox 5">
            <a:extLst>
              <a:ext uri="{FF2B5EF4-FFF2-40B4-BE49-F238E27FC236}">
                <a16:creationId xmlns:a16="http://schemas.microsoft.com/office/drawing/2014/main" id="{1496B649-6DD3-A4DD-A736-207020E32838}"/>
              </a:ext>
            </a:extLst>
          </p:cNvPr>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Symbols in Today’s Temples</a:t>
            </a:r>
          </a:p>
        </p:txBody>
      </p:sp>
      <p:pic>
        <p:nvPicPr>
          <p:cNvPr id="8" name="Picture 7">
            <a:extLst>
              <a:ext uri="{FF2B5EF4-FFF2-40B4-BE49-F238E27FC236}">
                <a16:creationId xmlns:a16="http://schemas.microsoft.com/office/drawing/2014/main" id="{DDD5E87F-4266-FFCF-142D-4BF9B20ED9B5}"/>
              </a:ext>
            </a:extLst>
          </p:cNvPr>
          <p:cNvPicPr>
            <a:picLocks noChangeAspect="1"/>
          </p:cNvPicPr>
          <p:nvPr/>
        </p:nvPicPr>
        <p:blipFill>
          <a:blip r:embed="rId3"/>
          <a:stretch>
            <a:fillRect/>
          </a:stretch>
        </p:blipFill>
        <p:spPr>
          <a:xfrm>
            <a:off x="6096000" y="3252085"/>
            <a:ext cx="4601217" cy="2667372"/>
          </a:xfrm>
          <a:prstGeom prst="rect">
            <a:avLst/>
          </a:prstGeom>
        </p:spPr>
      </p:pic>
      <p:pic>
        <p:nvPicPr>
          <p:cNvPr id="14" name="Picture 13">
            <a:extLst>
              <a:ext uri="{FF2B5EF4-FFF2-40B4-BE49-F238E27FC236}">
                <a16:creationId xmlns:a16="http://schemas.microsoft.com/office/drawing/2014/main" id="{0BDDBBC7-2646-3056-493A-240FE38E13E9}"/>
              </a:ext>
            </a:extLst>
          </p:cNvPr>
          <p:cNvPicPr>
            <a:picLocks noChangeAspect="1"/>
          </p:cNvPicPr>
          <p:nvPr/>
        </p:nvPicPr>
        <p:blipFill>
          <a:blip r:embed="rId4"/>
          <a:stretch>
            <a:fillRect/>
          </a:stretch>
        </p:blipFill>
        <p:spPr>
          <a:xfrm>
            <a:off x="519456" y="1225470"/>
            <a:ext cx="5187715" cy="3105102"/>
          </a:xfrm>
          <a:prstGeom prst="rect">
            <a:avLst/>
          </a:prstGeom>
        </p:spPr>
      </p:pic>
      <p:sp>
        <p:nvSpPr>
          <p:cNvPr id="16" name="TextBox 15">
            <a:extLst>
              <a:ext uri="{FF2B5EF4-FFF2-40B4-BE49-F238E27FC236}">
                <a16:creationId xmlns:a16="http://schemas.microsoft.com/office/drawing/2014/main" id="{5D2BFA3E-DDDF-94EA-18B5-5F5BD1AC631A}"/>
              </a:ext>
            </a:extLst>
          </p:cNvPr>
          <p:cNvSpPr txBox="1"/>
          <p:nvPr/>
        </p:nvSpPr>
        <p:spPr>
          <a:xfrm>
            <a:off x="5932664" y="6393182"/>
            <a:ext cx="6097836" cy="369332"/>
          </a:xfrm>
          <a:prstGeom prst="rect">
            <a:avLst/>
          </a:prstGeom>
          <a:noFill/>
        </p:spPr>
        <p:txBody>
          <a:bodyPr wrap="square">
            <a:spAutoFit/>
          </a:bodyPr>
          <a:lstStyle/>
          <a:p>
            <a:pPr algn="r"/>
            <a:r>
              <a:rPr lang="en-US" b="1" dirty="0"/>
              <a:t>(4)</a:t>
            </a:r>
          </a:p>
        </p:txBody>
      </p:sp>
      <p:sp>
        <p:nvSpPr>
          <p:cNvPr id="19" name="TextBox 18">
            <a:extLst>
              <a:ext uri="{FF2B5EF4-FFF2-40B4-BE49-F238E27FC236}">
                <a16:creationId xmlns:a16="http://schemas.microsoft.com/office/drawing/2014/main" id="{132529B5-CC1B-D4E9-6C6A-FA8D6D6E8277}"/>
              </a:ext>
            </a:extLst>
          </p:cNvPr>
          <p:cNvSpPr txBox="1"/>
          <p:nvPr/>
        </p:nvSpPr>
        <p:spPr>
          <a:xfrm>
            <a:off x="63266" y="6394388"/>
            <a:ext cx="8745557" cy="646331"/>
          </a:xfrm>
          <a:prstGeom prst="rect">
            <a:avLst/>
          </a:prstGeom>
          <a:noFill/>
        </p:spPr>
        <p:txBody>
          <a:bodyPr wrap="square" rtlCol="0">
            <a:spAutoFit/>
          </a:bodyPr>
          <a:lstStyle/>
          <a:p>
            <a:r>
              <a:rPr lang="en-US" b="1" i="1" dirty="0"/>
              <a:t>READ Article: </a:t>
            </a:r>
            <a:r>
              <a:rPr lang="en-US" dirty="0"/>
              <a:t>https://www.churchofjesuschrist.org/temples/inside-temples?lang=eng</a:t>
            </a:r>
          </a:p>
          <a:p>
            <a:r>
              <a:rPr lang="en-US" b="1" i="1" dirty="0"/>
              <a:t> </a:t>
            </a:r>
          </a:p>
        </p:txBody>
      </p:sp>
      <p:pic>
        <p:nvPicPr>
          <p:cNvPr id="21" name="Picture 20">
            <a:extLst>
              <a:ext uri="{FF2B5EF4-FFF2-40B4-BE49-F238E27FC236}">
                <a16:creationId xmlns:a16="http://schemas.microsoft.com/office/drawing/2014/main" id="{08FB2A0F-7127-6B5C-D217-9FC72E7EE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6719" y="80391"/>
            <a:ext cx="1125505" cy="1408997"/>
          </a:xfrm>
          <a:prstGeom prst="rect">
            <a:avLst/>
          </a:prstGeom>
        </p:spPr>
      </p:pic>
      <p:sp>
        <p:nvSpPr>
          <p:cNvPr id="23" name="TextBox 22">
            <a:extLst>
              <a:ext uri="{FF2B5EF4-FFF2-40B4-BE49-F238E27FC236}">
                <a16:creationId xmlns:a16="http://schemas.microsoft.com/office/drawing/2014/main" id="{C51AA5A8-EC4E-BB1F-20BA-CF63B5AC900F}"/>
              </a:ext>
            </a:extLst>
          </p:cNvPr>
          <p:cNvSpPr txBox="1"/>
          <p:nvPr/>
        </p:nvSpPr>
        <p:spPr>
          <a:xfrm>
            <a:off x="713870" y="4540379"/>
            <a:ext cx="5187715" cy="1477328"/>
          </a:xfrm>
          <a:prstGeom prst="rect">
            <a:avLst/>
          </a:prstGeom>
          <a:noFill/>
        </p:spPr>
        <p:txBody>
          <a:bodyPr wrap="square">
            <a:spAutoFit/>
          </a:bodyPr>
          <a:lstStyle/>
          <a:p>
            <a:r>
              <a:rPr lang="en-US" b="1" i="0" dirty="0">
                <a:solidFill>
                  <a:srgbClr val="212225"/>
                </a:solidFill>
                <a:effectLst/>
              </a:rPr>
              <a:t>If you don’t yet love to attend the temple, go more often—not less. Let the Lord, through His Spirit, teach and inspire you there. I promise you that over time, the temple will become a place of safety, solace, and revelation.</a:t>
            </a:r>
            <a:endParaRPr lang="en-US" b="1" dirty="0"/>
          </a:p>
        </p:txBody>
      </p:sp>
    </p:spTree>
    <p:extLst>
      <p:ext uri="{BB962C8B-B14F-4D97-AF65-F5344CB8AC3E}">
        <p14:creationId xmlns:p14="http://schemas.microsoft.com/office/powerpoint/2010/main" val="180164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39:9-31</a:t>
            </a:r>
          </a:p>
        </p:txBody>
      </p:sp>
      <p:sp>
        <p:nvSpPr>
          <p:cNvPr id="6" name="TextBox 5"/>
          <p:cNvSpPr txBox="1"/>
          <p:nvPr/>
        </p:nvSpPr>
        <p:spPr>
          <a:xfrm>
            <a:off x="-13391" y="-134295"/>
            <a:ext cx="12192000" cy="1015663"/>
          </a:xfrm>
          <a:prstGeom prst="rect">
            <a:avLst/>
          </a:prstGeom>
          <a:noFill/>
        </p:spPr>
        <p:txBody>
          <a:bodyPr wrap="square" rtlCol="0">
            <a:spAutoFit/>
          </a:bodyPr>
          <a:lstStyle/>
          <a:p>
            <a:pPr algn="ctr"/>
            <a:r>
              <a:rPr lang="en-US" sz="6000" dirty="0">
                <a:latin typeface="Agency FB" panose="020B0503020202020204" pitchFamily="34" charset="0"/>
              </a:rPr>
              <a:t>The Holy Garments</a:t>
            </a:r>
          </a:p>
        </p:txBody>
      </p:sp>
      <p:grpSp>
        <p:nvGrpSpPr>
          <p:cNvPr id="5" name="Group 4"/>
          <p:cNvGrpSpPr/>
          <p:nvPr/>
        </p:nvGrpSpPr>
        <p:grpSpPr>
          <a:xfrm>
            <a:off x="4473008" y="720629"/>
            <a:ext cx="1956364" cy="5159864"/>
            <a:chOff x="4473008" y="720629"/>
            <a:chExt cx="1956364" cy="5159864"/>
          </a:xfrm>
        </p:grpSpPr>
        <p:grpSp>
          <p:nvGrpSpPr>
            <p:cNvPr id="7" name="Group 6"/>
            <p:cNvGrpSpPr/>
            <p:nvPr/>
          </p:nvGrpSpPr>
          <p:grpSpPr>
            <a:xfrm>
              <a:off x="4473008" y="2423549"/>
              <a:ext cx="1956364" cy="3456944"/>
              <a:chOff x="4777116" y="2701016"/>
              <a:chExt cx="1956364" cy="3456944"/>
            </a:xfrm>
          </p:grpSpPr>
          <p:sp>
            <p:nvSpPr>
              <p:cNvPr id="476" name="Oval 475"/>
              <p:cNvSpPr/>
              <p:nvPr/>
            </p:nvSpPr>
            <p:spPr>
              <a:xfrm rot="17675704">
                <a:off x="4702209" y="4183423"/>
                <a:ext cx="444581" cy="29476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p:cNvSpPr/>
              <p:nvPr/>
            </p:nvSpPr>
            <p:spPr>
              <a:xfrm rot="15191256">
                <a:off x="6363805" y="4201727"/>
                <a:ext cx="444581" cy="29476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rot="19806939">
                <a:off x="5300603" y="5836027"/>
                <a:ext cx="444581" cy="29476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rot="12875565">
                <a:off x="5782521" y="5863192"/>
                <a:ext cx="444581" cy="29476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Trapezoid 479"/>
              <p:cNvSpPr/>
              <p:nvPr/>
            </p:nvSpPr>
            <p:spPr>
              <a:xfrm rot="20906851">
                <a:off x="6109781" y="2777451"/>
                <a:ext cx="546722" cy="1643522"/>
              </a:xfrm>
              <a:prstGeom prst="trapezoid">
                <a:avLst>
                  <a:gd name="adj" fmla="val 212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Trapezoid 480"/>
              <p:cNvSpPr/>
              <p:nvPr/>
            </p:nvSpPr>
            <p:spPr>
              <a:xfrm rot="1044322">
                <a:off x="4893050" y="2701016"/>
                <a:ext cx="546722" cy="1643522"/>
              </a:xfrm>
              <a:prstGeom prst="trapezoid">
                <a:avLst>
                  <a:gd name="adj" fmla="val 212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Trapezoid 481"/>
              <p:cNvSpPr/>
              <p:nvPr/>
            </p:nvSpPr>
            <p:spPr>
              <a:xfrm>
                <a:off x="5076120" y="2739353"/>
                <a:ext cx="1429178" cy="3177063"/>
              </a:xfrm>
              <a:prstGeom prst="trapezoid">
                <a:avLst>
                  <a:gd name="adj" fmla="val 16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607821" y="2398803"/>
              <a:ext cx="1736815" cy="2901179"/>
              <a:chOff x="4607821" y="2398803"/>
              <a:chExt cx="1736815" cy="2901179"/>
            </a:xfrm>
          </p:grpSpPr>
          <p:sp>
            <p:nvSpPr>
              <p:cNvPr id="473" name="Trapezoid 472"/>
              <p:cNvSpPr/>
              <p:nvPr/>
            </p:nvSpPr>
            <p:spPr>
              <a:xfrm rot="1534657">
                <a:off x="4607821" y="2399723"/>
                <a:ext cx="702920" cy="1125681"/>
              </a:xfrm>
              <a:prstGeom prst="trapezoid">
                <a:avLst>
                  <a:gd name="adj" fmla="val 17210"/>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Trapezoid 473"/>
              <p:cNvSpPr/>
              <p:nvPr/>
            </p:nvSpPr>
            <p:spPr>
              <a:xfrm rot="20906061">
                <a:off x="5641716" y="2470559"/>
                <a:ext cx="702920" cy="1088706"/>
              </a:xfrm>
              <a:prstGeom prst="trapezoid">
                <a:avLst>
                  <a:gd name="adj" fmla="val 17210"/>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Trapezoid 474"/>
              <p:cNvSpPr/>
              <p:nvPr/>
            </p:nvSpPr>
            <p:spPr>
              <a:xfrm>
                <a:off x="4793716" y="2398803"/>
                <a:ext cx="1402280" cy="2901179"/>
              </a:xfrm>
              <a:prstGeom prst="trapezoid">
                <a:avLst>
                  <a:gd name="adj" fmla="val 16875"/>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780314" y="5279484"/>
              <a:ext cx="1409277" cy="142473"/>
              <a:chOff x="6004435" y="5124422"/>
              <a:chExt cx="2755911" cy="179672"/>
            </a:xfrm>
          </p:grpSpPr>
          <p:grpSp>
            <p:nvGrpSpPr>
              <p:cNvPr id="427" name="Group 426"/>
              <p:cNvGrpSpPr/>
              <p:nvPr/>
            </p:nvGrpSpPr>
            <p:grpSpPr>
              <a:xfrm>
                <a:off x="6004435" y="5124422"/>
                <a:ext cx="1415464" cy="179672"/>
                <a:chOff x="5241313" y="4637314"/>
                <a:chExt cx="4730322" cy="600444"/>
              </a:xfrm>
            </p:grpSpPr>
            <p:sp>
              <p:nvSpPr>
                <p:cNvPr id="449" name="Oval 448"/>
                <p:cNvSpPr/>
                <p:nvPr/>
              </p:nvSpPr>
              <p:spPr>
                <a:xfrm>
                  <a:off x="5769429"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 name="Group 449"/>
                <p:cNvGrpSpPr/>
                <p:nvPr/>
              </p:nvGrpSpPr>
              <p:grpSpPr>
                <a:xfrm>
                  <a:off x="6263924" y="4659086"/>
                  <a:ext cx="490821" cy="578672"/>
                  <a:chOff x="6263924" y="4659086"/>
                  <a:chExt cx="490821" cy="578672"/>
                </a:xfrm>
              </p:grpSpPr>
              <p:sp>
                <p:nvSpPr>
                  <p:cNvPr id="470" name="Trapezoid 469"/>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1" name="Oval 450"/>
                <p:cNvSpPr/>
                <p:nvPr/>
              </p:nvSpPr>
              <p:spPr>
                <a:xfrm>
                  <a:off x="6858642"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p:cNvGrpSpPr/>
                <p:nvPr/>
              </p:nvGrpSpPr>
              <p:grpSpPr>
                <a:xfrm>
                  <a:off x="7353137" y="4659086"/>
                  <a:ext cx="490821" cy="578672"/>
                  <a:chOff x="6263924" y="4659086"/>
                  <a:chExt cx="490821" cy="578672"/>
                </a:xfrm>
              </p:grpSpPr>
              <p:sp>
                <p:nvSpPr>
                  <p:cNvPr id="467" name="Trapezoid 466"/>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3" name="Oval 452"/>
                <p:cNvSpPr/>
                <p:nvPr/>
              </p:nvSpPr>
              <p:spPr>
                <a:xfrm>
                  <a:off x="7924795"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4" name="Group 453"/>
                <p:cNvGrpSpPr/>
                <p:nvPr/>
              </p:nvGrpSpPr>
              <p:grpSpPr>
                <a:xfrm>
                  <a:off x="8419290" y="4659086"/>
                  <a:ext cx="490821" cy="578672"/>
                  <a:chOff x="6263924" y="4659086"/>
                  <a:chExt cx="490821" cy="578672"/>
                </a:xfrm>
              </p:grpSpPr>
              <p:sp>
                <p:nvSpPr>
                  <p:cNvPr id="464" name="Trapezoid 463"/>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465"/>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5" name="Oval 454"/>
                <p:cNvSpPr/>
                <p:nvPr/>
              </p:nvSpPr>
              <p:spPr>
                <a:xfrm>
                  <a:off x="8986319"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p:cNvGrpSpPr/>
                <p:nvPr/>
              </p:nvGrpSpPr>
              <p:grpSpPr>
                <a:xfrm>
                  <a:off x="9480814" y="4659086"/>
                  <a:ext cx="490821" cy="578672"/>
                  <a:chOff x="6263924" y="4659086"/>
                  <a:chExt cx="490821" cy="578672"/>
                </a:xfrm>
              </p:grpSpPr>
              <p:sp>
                <p:nvSpPr>
                  <p:cNvPr id="461" name="Trapezoid 460"/>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456"/>
                <p:cNvGrpSpPr/>
                <p:nvPr/>
              </p:nvGrpSpPr>
              <p:grpSpPr>
                <a:xfrm>
                  <a:off x="5241313" y="4637314"/>
                  <a:ext cx="490821" cy="578672"/>
                  <a:chOff x="6263924" y="4659086"/>
                  <a:chExt cx="490821" cy="578672"/>
                </a:xfrm>
              </p:grpSpPr>
              <p:sp>
                <p:nvSpPr>
                  <p:cNvPr id="458" name="Trapezoid 457"/>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8" name="Group 427"/>
              <p:cNvGrpSpPr/>
              <p:nvPr/>
            </p:nvGrpSpPr>
            <p:grpSpPr>
              <a:xfrm>
                <a:off x="7502911" y="5124422"/>
                <a:ext cx="1257435" cy="173157"/>
                <a:chOff x="5769429" y="4659086"/>
                <a:chExt cx="4202206" cy="578672"/>
              </a:xfrm>
            </p:grpSpPr>
            <p:sp>
              <p:nvSpPr>
                <p:cNvPr id="429" name="Oval 428"/>
                <p:cNvSpPr/>
                <p:nvPr/>
              </p:nvSpPr>
              <p:spPr>
                <a:xfrm>
                  <a:off x="5769429"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0" name="Group 429"/>
                <p:cNvGrpSpPr/>
                <p:nvPr/>
              </p:nvGrpSpPr>
              <p:grpSpPr>
                <a:xfrm>
                  <a:off x="6263924" y="4659086"/>
                  <a:ext cx="490821" cy="578672"/>
                  <a:chOff x="6263924" y="4659086"/>
                  <a:chExt cx="490821" cy="578672"/>
                </a:xfrm>
              </p:grpSpPr>
              <p:sp>
                <p:nvSpPr>
                  <p:cNvPr id="446" name="Trapezoid 445"/>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447"/>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1" name="Oval 430"/>
                <p:cNvSpPr/>
                <p:nvPr/>
              </p:nvSpPr>
              <p:spPr>
                <a:xfrm>
                  <a:off x="6858642"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431"/>
                <p:cNvGrpSpPr/>
                <p:nvPr/>
              </p:nvGrpSpPr>
              <p:grpSpPr>
                <a:xfrm>
                  <a:off x="7353137" y="4659086"/>
                  <a:ext cx="490821" cy="578672"/>
                  <a:chOff x="6263924" y="4659086"/>
                  <a:chExt cx="490821" cy="578672"/>
                </a:xfrm>
              </p:grpSpPr>
              <p:sp>
                <p:nvSpPr>
                  <p:cNvPr id="443" name="Trapezoid 442"/>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3" name="Oval 432"/>
                <p:cNvSpPr/>
                <p:nvPr/>
              </p:nvSpPr>
              <p:spPr>
                <a:xfrm>
                  <a:off x="7924795"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4" name="Group 433"/>
                <p:cNvGrpSpPr/>
                <p:nvPr/>
              </p:nvGrpSpPr>
              <p:grpSpPr>
                <a:xfrm>
                  <a:off x="8419290" y="4659086"/>
                  <a:ext cx="490821" cy="578672"/>
                  <a:chOff x="6263924" y="4659086"/>
                  <a:chExt cx="490821" cy="578672"/>
                </a:xfrm>
              </p:grpSpPr>
              <p:sp>
                <p:nvSpPr>
                  <p:cNvPr id="440" name="Trapezoid 439"/>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441"/>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5" name="Oval 434"/>
                <p:cNvSpPr/>
                <p:nvPr/>
              </p:nvSpPr>
              <p:spPr>
                <a:xfrm>
                  <a:off x="8986319" y="4659086"/>
                  <a:ext cx="413657" cy="435428"/>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6" name="Group 435"/>
                <p:cNvGrpSpPr/>
                <p:nvPr/>
              </p:nvGrpSpPr>
              <p:grpSpPr>
                <a:xfrm>
                  <a:off x="9480814" y="4659086"/>
                  <a:ext cx="490821" cy="578672"/>
                  <a:chOff x="6263924" y="4659086"/>
                  <a:chExt cx="490821" cy="578672"/>
                </a:xfrm>
              </p:grpSpPr>
              <p:sp>
                <p:nvSpPr>
                  <p:cNvPr id="437" name="Trapezoid 436"/>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 name="Group 9"/>
            <p:cNvGrpSpPr/>
            <p:nvPr/>
          </p:nvGrpSpPr>
          <p:grpSpPr>
            <a:xfrm>
              <a:off x="4883056" y="3774182"/>
              <a:ext cx="1223291" cy="1464062"/>
              <a:chOff x="6147852" y="3953965"/>
              <a:chExt cx="1848129" cy="1910926"/>
            </a:xfrm>
          </p:grpSpPr>
          <p:grpSp>
            <p:nvGrpSpPr>
              <p:cNvPr id="220" name="Group 219"/>
              <p:cNvGrpSpPr/>
              <p:nvPr/>
            </p:nvGrpSpPr>
            <p:grpSpPr>
              <a:xfrm>
                <a:off x="6191837" y="3953965"/>
                <a:ext cx="1773099" cy="1675202"/>
                <a:chOff x="6683462" y="4522576"/>
                <a:chExt cx="1610846" cy="1551653"/>
              </a:xfrm>
            </p:grpSpPr>
            <p:sp>
              <p:nvSpPr>
                <p:cNvPr id="228" name="Trapezoid 227"/>
                <p:cNvSpPr/>
                <p:nvPr/>
              </p:nvSpPr>
              <p:spPr>
                <a:xfrm>
                  <a:off x="6683462" y="4522576"/>
                  <a:ext cx="1610846" cy="1546676"/>
                </a:xfrm>
                <a:prstGeom prst="trapezoid">
                  <a:avLst>
                    <a:gd name="adj" fmla="val 16875"/>
                  </a:avLst>
                </a:prstGeom>
                <a:solidFill>
                  <a:srgbClr val="FFE4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rot="161150">
                  <a:off x="6776381" y="5203966"/>
                  <a:ext cx="842475" cy="853371"/>
                  <a:chOff x="7002362" y="-220093"/>
                  <a:chExt cx="4266989" cy="4336706"/>
                </a:xfrm>
              </p:grpSpPr>
              <p:grpSp>
                <p:nvGrpSpPr>
                  <p:cNvPr id="362" name="Group 361"/>
                  <p:cNvGrpSpPr/>
                  <p:nvPr/>
                </p:nvGrpSpPr>
                <p:grpSpPr>
                  <a:xfrm>
                    <a:off x="7002362" y="416513"/>
                    <a:ext cx="3718088" cy="3700100"/>
                    <a:chOff x="9313675" y="-862338"/>
                    <a:chExt cx="3718088" cy="3700100"/>
                  </a:xfrm>
                </p:grpSpPr>
                <p:grpSp>
                  <p:nvGrpSpPr>
                    <p:cNvPr id="379" name="Group 378"/>
                    <p:cNvGrpSpPr/>
                    <p:nvPr/>
                  </p:nvGrpSpPr>
                  <p:grpSpPr>
                    <a:xfrm rot="2472914">
                      <a:off x="9313675" y="378385"/>
                      <a:ext cx="861668" cy="893454"/>
                      <a:chOff x="9313675" y="378385"/>
                      <a:chExt cx="861668" cy="893454"/>
                    </a:xfrm>
                  </p:grpSpPr>
                  <p:sp>
                    <p:nvSpPr>
                      <p:cNvPr id="424" name="Rectangle 42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Quad Arrow 424"/>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Frame 42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0" name="Group 379"/>
                    <p:cNvGrpSpPr/>
                    <p:nvPr/>
                  </p:nvGrpSpPr>
                  <p:grpSpPr>
                    <a:xfrm rot="2472914">
                      <a:off x="9897198" y="900359"/>
                      <a:ext cx="861668" cy="893454"/>
                      <a:chOff x="9313675" y="378385"/>
                      <a:chExt cx="861668" cy="893454"/>
                    </a:xfrm>
                  </p:grpSpPr>
                  <p:sp>
                    <p:nvSpPr>
                      <p:cNvPr id="421" name="Rectangle 42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Quad Arrow 421"/>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Frame 42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1" name="Group 380"/>
                    <p:cNvGrpSpPr/>
                    <p:nvPr/>
                  </p:nvGrpSpPr>
                  <p:grpSpPr>
                    <a:xfrm rot="2472914">
                      <a:off x="10490938" y="1422334"/>
                      <a:ext cx="861668" cy="893454"/>
                      <a:chOff x="9313675" y="378385"/>
                      <a:chExt cx="861668" cy="893454"/>
                    </a:xfrm>
                  </p:grpSpPr>
                  <p:sp>
                    <p:nvSpPr>
                      <p:cNvPr id="418" name="Rectangle 417"/>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Quad Arrow 418"/>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ame 419"/>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2" name="Group 381"/>
                    <p:cNvGrpSpPr/>
                    <p:nvPr/>
                  </p:nvGrpSpPr>
                  <p:grpSpPr>
                    <a:xfrm rot="2472914">
                      <a:off x="11074461" y="1944308"/>
                      <a:ext cx="861668" cy="893454"/>
                      <a:chOff x="9313675" y="378385"/>
                      <a:chExt cx="861668" cy="893454"/>
                    </a:xfrm>
                  </p:grpSpPr>
                  <p:sp>
                    <p:nvSpPr>
                      <p:cNvPr id="415" name="Rectangle 414"/>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Quad Arrow 415"/>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rame 416"/>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3" name="Group 382"/>
                    <p:cNvGrpSpPr/>
                    <p:nvPr/>
                  </p:nvGrpSpPr>
                  <p:grpSpPr>
                    <a:xfrm rot="2472914">
                      <a:off x="10424166" y="-862338"/>
                      <a:ext cx="861668" cy="893454"/>
                      <a:chOff x="9313675" y="378385"/>
                      <a:chExt cx="861668" cy="893454"/>
                    </a:xfrm>
                  </p:grpSpPr>
                  <p:sp>
                    <p:nvSpPr>
                      <p:cNvPr id="412" name="Rectangle 41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Quad Arrow 412"/>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Frame 41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4" name="Group 383"/>
                    <p:cNvGrpSpPr/>
                    <p:nvPr/>
                  </p:nvGrpSpPr>
                  <p:grpSpPr>
                    <a:xfrm rot="2472914">
                      <a:off x="9865580" y="-231772"/>
                      <a:ext cx="861668" cy="893454"/>
                      <a:chOff x="9313675" y="378385"/>
                      <a:chExt cx="861668" cy="893454"/>
                    </a:xfrm>
                  </p:grpSpPr>
                  <p:sp>
                    <p:nvSpPr>
                      <p:cNvPr id="409" name="Rectangle 40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Quad Arrow 409"/>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Frame 41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5" name="Group 384"/>
                    <p:cNvGrpSpPr/>
                    <p:nvPr/>
                  </p:nvGrpSpPr>
                  <p:grpSpPr>
                    <a:xfrm rot="2472914">
                      <a:off x="10456433" y="280442"/>
                      <a:ext cx="861668" cy="893454"/>
                      <a:chOff x="9313675" y="378385"/>
                      <a:chExt cx="861668" cy="893454"/>
                    </a:xfrm>
                  </p:grpSpPr>
                  <p:sp>
                    <p:nvSpPr>
                      <p:cNvPr id="406" name="Rectangle 40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Quad Arrow 406"/>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Frame 40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6" name="Group 385"/>
                    <p:cNvGrpSpPr/>
                    <p:nvPr/>
                  </p:nvGrpSpPr>
                  <p:grpSpPr>
                    <a:xfrm rot="2472914">
                      <a:off x="11039956" y="802416"/>
                      <a:ext cx="861668" cy="893454"/>
                      <a:chOff x="9313675" y="378385"/>
                      <a:chExt cx="861668" cy="893454"/>
                    </a:xfrm>
                  </p:grpSpPr>
                  <p:sp>
                    <p:nvSpPr>
                      <p:cNvPr id="403" name="Rectangle 40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Quad Arrow 403"/>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Frame 40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7" name="Group 386"/>
                    <p:cNvGrpSpPr/>
                    <p:nvPr/>
                  </p:nvGrpSpPr>
                  <p:grpSpPr>
                    <a:xfrm rot="2472914">
                      <a:off x="11642157" y="1314285"/>
                      <a:ext cx="861668" cy="893454"/>
                      <a:chOff x="9313675" y="378385"/>
                      <a:chExt cx="861668" cy="893454"/>
                    </a:xfrm>
                  </p:grpSpPr>
                  <p:sp>
                    <p:nvSpPr>
                      <p:cNvPr id="400" name="Rectangle 39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Quad Arrow 400"/>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Frame 40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8" name="Group 387"/>
                    <p:cNvGrpSpPr/>
                    <p:nvPr/>
                  </p:nvGrpSpPr>
                  <p:grpSpPr>
                    <a:xfrm rot="2472914">
                      <a:off x="11586572" y="172393"/>
                      <a:ext cx="861668" cy="893454"/>
                      <a:chOff x="9313675" y="378385"/>
                      <a:chExt cx="861668" cy="893454"/>
                    </a:xfrm>
                  </p:grpSpPr>
                  <p:sp>
                    <p:nvSpPr>
                      <p:cNvPr id="397" name="Rectangle 39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Quad Arrow 397"/>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Frame 39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9" name="Group 388"/>
                    <p:cNvGrpSpPr/>
                    <p:nvPr/>
                  </p:nvGrpSpPr>
                  <p:grpSpPr>
                    <a:xfrm rot="2472914">
                      <a:off x="12170095" y="694367"/>
                      <a:ext cx="861668" cy="893454"/>
                      <a:chOff x="9313675" y="378385"/>
                      <a:chExt cx="861668" cy="893454"/>
                    </a:xfrm>
                  </p:grpSpPr>
                  <p:sp>
                    <p:nvSpPr>
                      <p:cNvPr id="394" name="Rectangle 39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Quad Arrow 394"/>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ame 39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0" name="Group 389"/>
                    <p:cNvGrpSpPr/>
                    <p:nvPr/>
                  </p:nvGrpSpPr>
                  <p:grpSpPr>
                    <a:xfrm rot="2472914">
                      <a:off x="10995932" y="-351555"/>
                      <a:ext cx="861668" cy="893454"/>
                      <a:chOff x="9313675" y="378385"/>
                      <a:chExt cx="861668" cy="893454"/>
                    </a:xfrm>
                  </p:grpSpPr>
                  <p:sp>
                    <p:nvSpPr>
                      <p:cNvPr id="391" name="Rectangle 39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Quad Arrow 391"/>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rame 39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3" name="Group 362"/>
                  <p:cNvGrpSpPr/>
                  <p:nvPr/>
                </p:nvGrpSpPr>
                <p:grpSpPr>
                  <a:xfrm rot="2472914">
                    <a:off x="9238369" y="323421"/>
                    <a:ext cx="861668" cy="893454"/>
                    <a:chOff x="9313675" y="378385"/>
                    <a:chExt cx="861668" cy="893454"/>
                  </a:xfrm>
                </p:grpSpPr>
                <p:sp>
                  <p:nvSpPr>
                    <p:cNvPr id="376" name="Rectangle 37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Quad Arrow 376"/>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rame 37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4" name="Group 363"/>
                  <p:cNvGrpSpPr/>
                  <p:nvPr/>
                </p:nvGrpSpPr>
                <p:grpSpPr>
                  <a:xfrm rot="2472914">
                    <a:off x="9832681" y="845394"/>
                    <a:ext cx="861668" cy="893454"/>
                    <a:chOff x="9313675" y="378385"/>
                    <a:chExt cx="861668" cy="893454"/>
                  </a:xfrm>
                </p:grpSpPr>
                <p:sp>
                  <p:nvSpPr>
                    <p:cNvPr id="373" name="Rectangle 37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Quad Arrow 373"/>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rame 37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5" name="Group 364"/>
                  <p:cNvGrpSpPr/>
                  <p:nvPr/>
                </p:nvGrpSpPr>
                <p:grpSpPr>
                  <a:xfrm rot="2472914">
                    <a:off x="10407683" y="1332004"/>
                    <a:ext cx="861668" cy="893454"/>
                    <a:chOff x="9313675" y="378385"/>
                    <a:chExt cx="861668" cy="893454"/>
                  </a:xfrm>
                </p:grpSpPr>
                <p:sp>
                  <p:nvSpPr>
                    <p:cNvPr id="370" name="Rectangle 36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Quad Arrow 370"/>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rame 37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6" name="Group 365"/>
                  <p:cNvGrpSpPr/>
                  <p:nvPr/>
                </p:nvGrpSpPr>
                <p:grpSpPr>
                  <a:xfrm rot="2472914">
                    <a:off x="8656825" y="-220093"/>
                    <a:ext cx="861668" cy="893454"/>
                    <a:chOff x="9313675" y="378385"/>
                    <a:chExt cx="861668" cy="893454"/>
                  </a:xfrm>
                </p:grpSpPr>
                <p:sp>
                  <p:nvSpPr>
                    <p:cNvPr id="367" name="Rectangle 36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Quad Arrow 367"/>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Frame 36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30" name="Group 229"/>
                <p:cNvGrpSpPr/>
                <p:nvPr/>
              </p:nvGrpSpPr>
              <p:grpSpPr>
                <a:xfrm>
                  <a:off x="7371108" y="5220858"/>
                  <a:ext cx="842475" cy="853371"/>
                  <a:chOff x="7002362" y="-220093"/>
                  <a:chExt cx="4266989" cy="4336706"/>
                </a:xfrm>
              </p:grpSpPr>
              <p:grpSp>
                <p:nvGrpSpPr>
                  <p:cNvPr id="297" name="Group 296"/>
                  <p:cNvGrpSpPr/>
                  <p:nvPr/>
                </p:nvGrpSpPr>
                <p:grpSpPr>
                  <a:xfrm>
                    <a:off x="7002362" y="416513"/>
                    <a:ext cx="3718088" cy="3700100"/>
                    <a:chOff x="9313675" y="-862338"/>
                    <a:chExt cx="3718088" cy="3700100"/>
                  </a:xfrm>
                </p:grpSpPr>
                <p:grpSp>
                  <p:nvGrpSpPr>
                    <p:cNvPr id="314" name="Group 313"/>
                    <p:cNvGrpSpPr/>
                    <p:nvPr/>
                  </p:nvGrpSpPr>
                  <p:grpSpPr>
                    <a:xfrm rot="2472914">
                      <a:off x="9313675" y="378385"/>
                      <a:ext cx="861668" cy="893454"/>
                      <a:chOff x="9313675" y="378385"/>
                      <a:chExt cx="861668" cy="893454"/>
                    </a:xfrm>
                  </p:grpSpPr>
                  <p:sp>
                    <p:nvSpPr>
                      <p:cNvPr id="359" name="Rectangle 35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359"/>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rame 36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5" name="Group 314"/>
                    <p:cNvGrpSpPr/>
                    <p:nvPr/>
                  </p:nvGrpSpPr>
                  <p:grpSpPr>
                    <a:xfrm rot="2472914">
                      <a:off x="9897198" y="900359"/>
                      <a:ext cx="861668" cy="893454"/>
                      <a:chOff x="9313675" y="378385"/>
                      <a:chExt cx="861668" cy="893454"/>
                    </a:xfrm>
                  </p:grpSpPr>
                  <p:sp>
                    <p:nvSpPr>
                      <p:cNvPr id="356" name="Rectangle 35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Quad Arrow 356"/>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Frame 35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6" name="Group 315"/>
                    <p:cNvGrpSpPr/>
                    <p:nvPr/>
                  </p:nvGrpSpPr>
                  <p:grpSpPr>
                    <a:xfrm rot="2472914">
                      <a:off x="10490938" y="1422334"/>
                      <a:ext cx="861668" cy="893454"/>
                      <a:chOff x="9313675" y="378385"/>
                      <a:chExt cx="861668" cy="893454"/>
                    </a:xfrm>
                  </p:grpSpPr>
                  <p:sp>
                    <p:nvSpPr>
                      <p:cNvPr id="353" name="Rectangle 35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Quad Arrow 353"/>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Frame 35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7" name="Group 316"/>
                    <p:cNvGrpSpPr/>
                    <p:nvPr/>
                  </p:nvGrpSpPr>
                  <p:grpSpPr>
                    <a:xfrm rot="2472914">
                      <a:off x="11074461" y="1944308"/>
                      <a:ext cx="861668" cy="893454"/>
                      <a:chOff x="9313675" y="378385"/>
                      <a:chExt cx="861668" cy="893454"/>
                    </a:xfrm>
                  </p:grpSpPr>
                  <p:sp>
                    <p:nvSpPr>
                      <p:cNvPr id="350" name="Rectangle 34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Quad Arrow 350"/>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rame 35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8" name="Group 317"/>
                    <p:cNvGrpSpPr/>
                    <p:nvPr/>
                  </p:nvGrpSpPr>
                  <p:grpSpPr>
                    <a:xfrm rot="2472914">
                      <a:off x="10424166" y="-862338"/>
                      <a:ext cx="861668" cy="893454"/>
                      <a:chOff x="9313675" y="378385"/>
                      <a:chExt cx="861668" cy="893454"/>
                    </a:xfrm>
                  </p:grpSpPr>
                  <p:sp>
                    <p:nvSpPr>
                      <p:cNvPr id="347" name="Rectangle 34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Quad Arrow 347"/>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rame 34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9" name="Group 318"/>
                    <p:cNvGrpSpPr/>
                    <p:nvPr/>
                  </p:nvGrpSpPr>
                  <p:grpSpPr>
                    <a:xfrm rot="2472914">
                      <a:off x="9865580" y="-231772"/>
                      <a:ext cx="861668" cy="893454"/>
                      <a:chOff x="9313675" y="378385"/>
                      <a:chExt cx="861668" cy="893454"/>
                    </a:xfrm>
                  </p:grpSpPr>
                  <p:sp>
                    <p:nvSpPr>
                      <p:cNvPr id="344" name="Rectangle 34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Quad Arrow 344"/>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rame 34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0" name="Group 319"/>
                    <p:cNvGrpSpPr/>
                    <p:nvPr/>
                  </p:nvGrpSpPr>
                  <p:grpSpPr>
                    <a:xfrm rot="2472914">
                      <a:off x="10456433" y="280442"/>
                      <a:ext cx="861668" cy="893454"/>
                      <a:chOff x="9313675" y="378385"/>
                      <a:chExt cx="861668" cy="893454"/>
                    </a:xfrm>
                  </p:grpSpPr>
                  <p:sp>
                    <p:nvSpPr>
                      <p:cNvPr id="341" name="Rectangle 34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Quad Arrow 341"/>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rame 34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1" name="Group 320"/>
                    <p:cNvGrpSpPr/>
                    <p:nvPr/>
                  </p:nvGrpSpPr>
                  <p:grpSpPr>
                    <a:xfrm rot="2472914">
                      <a:off x="11039956" y="802416"/>
                      <a:ext cx="861668" cy="893454"/>
                      <a:chOff x="9313675" y="378385"/>
                      <a:chExt cx="861668" cy="893454"/>
                    </a:xfrm>
                  </p:grpSpPr>
                  <p:sp>
                    <p:nvSpPr>
                      <p:cNvPr id="338" name="Rectangle 337"/>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Quad Arrow 338"/>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Frame 339"/>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2" name="Group 321"/>
                    <p:cNvGrpSpPr/>
                    <p:nvPr/>
                  </p:nvGrpSpPr>
                  <p:grpSpPr>
                    <a:xfrm rot="2472914">
                      <a:off x="11642157" y="1314285"/>
                      <a:ext cx="861668" cy="893454"/>
                      <a:chOff x="9313675" y="378385"/>
                      <a:chExt cx="861668" cy="893454"/>
                    </a:xfrm>
                  </p:grpSpPr>
                  <p:sp>
                    <p:nvSpPr>
                      <p:cNvPr id="335" name="Rectangle 334"/>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Quad Arrow 335"/>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Frame 336"/>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3" name="Group 322"/>
                    <p:cNvGrpSpPr/>
                    <p:nvPr/>
                  </p:nvGrpSpPr>
                  <p:grpSpPr>
                    <a:xfrm rot="2472914">
                      <a:off x="11586572" y="172393"/>
                      <a:ext cx="861668" cy="893454"/>
                      <a:chOff x="9313675" y="378385"/>
                      <a:chExt cx="861668" cy="893454"/>
                    </a:xfrm>
                  </p:grpSpPr>
                  <p:sp>
                    <p:nvSpPr>
                      <p:cNvPr id="332" name="Rectangle 33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Quad Arrow 332"/>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ame 33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4" name="Group 323"/>
                    <p:cNvGrpSpPr/>
                    <p:nvPr/>
                  </p:nvGrpSpPr>
                  <p:grpSpPr>
                    <a:xfrm rot="2472914">
                      <a:off x="12170095" y="694367"/>
                      <a:ext cx="861668" cy="893454"/>
                      <a:chOff x="9313675" y="378385"/>
                      <a:chExt cx="861668" cy="893454"/>
                    </a:xfrm>
                  </p:grpSpPr>
                  <p:sp>
                    <p:nvSpPr>
                      <p:cNvPr id="329" name="Rectangle 32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Quad Arrow 329"/>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rame 33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5" name="Group 324"/>
                    <p:cNvGrpSpPr/>
                    <p:nvPr/>
                  </p:nvGrpSpPr>
                  <p:grpSpPr>
                    <a:xfrm rot="2472914">
                      <a:off x="10995932" y="-351555"/>
                      <a:ext cx="861668" cy="893454"/>
                      <a:chOff x="9313675" y="378385"/>
                      <a:chExt cx="861668" cy="893454"/>
                    </a:xfrm>
                  </p:grpSpPr>
                  <p:sp>
                    <p:nvSpPr>
                      <p:cNvPr id="326" name="Rectangle 32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Quad Arrow 326"/>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ame 32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98" name="Group 297"/>
                  <p:cNvGrpSpPr/>
                  <p:nvPr/>
                </p:nvGrpSpPr>
                <p:grpSpPr>
                  <a:xfrm rot="2472914">
                    <a:off x="9238369" y="323421"/>
                    <a:ext cx="861668" cy="893454"/>
                    <a:chOff x="9313675" y="378385"/>
                    <a:chExt cx="861668" cy="893454"/>
                  </a:xfrm>
                </p:grpSpPr>
                <p:sp>
                  <p:nvSpPr>
                    <p:cNvPr id="311" name="Rectangle 31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Quad Arrow 311"/>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rame 31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9" name="Group 298"/>
                  <p:cNvGrpSpPr/>
                  <p:nvPr/>
                </p:nvGrpSpPr>
                <p:grpSpPr>
                  <a:xfrm rot="2472914">
                    <a:off x="9832681" y="845394"/>
                    <a:ext cx="861668" cy="893454"/>
                    <a:chOff x="9313675" y="378385"/>
                    <a:chExt cx="861668" cy="893454"/>
                  </a:xfrm>
                </p:grpSpPr>
                <p:sp>
                  <p:nvSpPr>
                    <p:cNvPr id="308" name="Rectangle 307"/>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Quad Arrow 308"/>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rame 309"/>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0" name="Group 299"/>
                  <p:cNvGrpSpPr/>
                  <p:nvPr/>
                </p:nvGrpSpPr>
                <p:grpSpPr>
                  <a:xfrm rot="2472914">
                    <a:off x="10407683" y="1332004"/>
                    <a:ext cx="861668" cy="893454"/>
                    <a:chOff x="9313675" y="378385"/>
                    <a:chExt cx="861668" cy="893454"/>
                  </a:xfrm>
                </p:grpSpPr>
                <p:sp>
                  <p:nvSpPr>
                    <p:cNvPr id="305" name="Rectangle 304"/>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Quad Arrow 305"/>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ame 306"/>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1" name="Group 300"/>
                  <p:cNvGrpSpPr/>
                  <p:nvPr/>
                </p:nvGrpSpPr>
                <p:grpSpPr>
                  <a:xfrm rot="2472914">
                    <a:off x="8656825" y="-220093"/>
                    <a:ext cx="861668" cy="893454"/>
                    <a:chOff x="9313675" y="378385"/>
                    <a:chExt cx="861668" cy="893454"/>
                  </a:xfrm>
                </p:grpSpPr>
                <p:sp>
                  <p:nvSpPr>
                    <p:cNvPr id="302" name="Rectangle 30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Quad Arrow 302"/>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ame 30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31" name="Group 230"/>
                <p:cNvGrpSpPr/>
                <p:nvPr/>
              </p:nvGrpSpPr>
              <p:grpSpPr>
                <a:xfrm>
                  <a:off x="7094044" y="4551994"/>
                  <a:ext cx="842475" cy="853371"/>
                  <a:chOff x="7002362" y="-220093"/>
                  <a:chExt cx="4266989" cy="4336706"/>
                </a:xfrm>
              </p:grpSpPr>
              <p:grpSp>
                <p:nvGrpSpPr>
                  <p:cNvPr id="232" name="Group 231"/>
                  <p:cNvGrpSpPr/>
                  <p:nvPr/>
                </p:nvGrpSpPr>
                <p:grpSpPr>
                  <a:xfrm>
                    <a:off x="7002362" y="416513"/>
                    <a:ext cx="3718088" cy="3700100"/>
                    <a:chOff x="9313675" y="-862338"/>
                    <a:chExt cx="3718088" cy="3700100"/>
                  </a:xfrm>
                </p:grpSpPr>
                <p:grpSp>
                  <p:nvGrpSpPr>
                    <p:cNvPr id="249" name="Group 248"/>
                    <p:cNvGrpSpPr/>
                    <p:nvPr/>
                  </p:nvGrpSpPr>
                  <p:grpSpPr>
                    <a:xfrm rot="2472914">
                      <a:off x="9313675" y="378385"/>
                      <a:ext cx="861668" cy="893454"/>
                      <a:chOff x="9313675" y="378385"/>
                      <a:chExt cx="861668" cy="893454"/>
                    </a:xfrm>
                  </p:grpSpPr>
                  <p:sp>
                    <p:nvSpPr>
                      <p:cNvPr id="294" name="Rectangle 29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Quad Arrow 294"/>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ame 29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0" name="Group 249"/>
                    <p:cNvGrpSpPr/>
                    <p:nvPr/>
                  </p:nvGrpSpPr>
                  <p:grpSpPr>
                    <a:xfrm rot="2472914">
                      <a:off x="9897198" y="900359"/>
                      <a:ext cx="861668" cy="893454"/>
                      <a:chOff x="9313675" y="378385"/>
                      <a:chExt cx="861668" cy="893454"/>
                    </a:xfrm>
                  </p:grpSpPr>
                  <p:sp>
                    <p:nvSpPr>
                      <p:cNvPr id="291" name="Rectangle 29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Quad Arrow 291"/>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ame 29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1" name="Group 250"/>
                    <p:cNvGrpSpPr/>
                    <p:nvPr/>
                  </p:nvGrpSpPr>
                  <p:grpSpPr>
                    <a:xfrm rot="2472914">
                      <a:off x="10490938" y="1422334"/>
                      <a:ext cx="861668" cy="893454"/>
                      <a:chOff x="9313675" y="378385"/>
                      <a:chExt cx="861668" cy="893454"/>
                    </a:xfrm>
                  </p:grpSpPr>
                  <p:sp>
                    <p:nvSpPr>
                      <p:cNvPr id="288" name="Rectangle 287"/>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288"/>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rame 289"/>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2" name="Group 251"/>
                    <p:cNvGrpSpPr/>
                    <p:nvPr/>
                  </p:nvGrpSpPr>
                  <p:grpSpPr>
                    <a:xfrm rot="2472914">
                      <a:off x="11074461" y="1944308"/>
                      <a:ext cx="861668" cy="893454"/>
                      <a:chOff x="9313675" y="378385"/>
                      <a:chExt cx="861668" cy="893454"/>
                    </a:xfrm>
                  </p:grpSpPr>
                  <p:sp>
                    <p:nvSpPr>
                      <p:cNvPr id="285" name="Rectangle 284"/>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285"/>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ame 286"/>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3" name="Group 252"/>
                    <p:cNvGrpSpPr/>
                    <p:nvPr/>
                  </p:nvGrpSpPr>
                  <p:grpSpPr>
                    <a:xfrm rot="2472914">
                      <a:off x="10424166" y="-862338"/>
                      <a:ext cx="861668" cy="893454"/>
                      <a:chOff x="9313675" y="378385"/>
                      <a:chExt cx="861668" cy="893454"/>
                    </a:xfrm>
                  </p:grpSpPr>
                  <p:sp>
                    <p:nvSpPr>
                      <p:cNvPr id="282" name="Rectangle 28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282"/>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rame 28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4" name="Group 253"/>
                    <p:cNvGrpSpPr/>
                    <p:nvPr/>
                  </p:nvGrpSpPr>
                  <p:grpSpPr>
                    <a:xfrm rot="2472914">
                      <a:off x="9865580" y="-231772"/>
                      <a:ext cx="861668" cy="893454"/>
                      <a:chOff x="9313675" y="378385"/>
                      <a:chExt cx="861668" cy="893454"/>
                    </a:xfrm>
                  </p:grpSpPr>
                  <p:sp>
                    <p:nvSpPr>
                      <p:cNvPr id="279" name="Rectangle 27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Quad Arrow 279"/>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ame 28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5" name="Group 254"/>
                    <p:cNvGrpSpPr/>
                    <p:nvPr/>
                  </p:nvGrpSpPr>
                  <p:grpSpPr>
                    <a:xfrm rot="2472914">
                      <a:off x="10456433" y="280442"/>
                      <a:ext cx="861668" cy="893454"/>
                      <a:chOff x="9313675" y="378385"/>
                      <a:chExt cx="861668" cy="893454"/>
                    </a:xfrm>
                  </p:grpSpPr>
                  <p:sp>
                    <p:nvSpPr>
                      <p:cNvPr id="276" name="Rectangle 27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276"/>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rame 27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6" name="Group 255"/>
                    <p:cNvGrpSpPr/>
                    <p:nvPr/>
                  </p:nvGrpSpPr>
                  <p:grpSpPr>
                    <a:xfrm rot="2472914">
                      <a:off x="11039956" y="802416"/>
                      <a:ext cx="861668" cy="893454"/>
                      <a:chOff x="9313675" y="378385"/>
                      <a:chExt cx="861668" cy="893454"/>
                    </a:xfrm>
                  </p:grpSpPr>
                  <p:sp>
                    <p:nvSpPr>
                      <p:cNvPr id="273" name="Rectangle 27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Quad Arrow 273"/>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ame 27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7" name="Group 256"/>
                    <p:cNvGrpSpPr/>
                    <p:nvPr/>
                  </p:nvGrpSpPr>
                  <p:grpSpPr>
                    <a:xfrm rot="2472914">
                      <a:off x="11642157" y="1314285"/>
                      <a:ext cx="861668" cy="893454"/>
                      <a:chOff x="9313675" y="378385"/>
                      <a:chExt cx="861668" cy="893454"/>
                    </a:xfrm>
                  </p:grpSpPr>
                  <p:sp>
                    <p:nvSpPr>
                      <p:cNvPr id="270" name="Rectangle 26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270"/>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ame 27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8" name="Group 257"/>
                    <p:cNvGrpSpPr/>
                    <p:nvPr/>
                  </p:nvGrpSpPr>
                  <p:grpSpPr>
                    <a:xfrm rot="2472914">
                      <a:off x="11586572" y="172393"/>
                      <a:ext cx="861668" cy="893454"/>
                      <a:chOff x="9313675" y="378385"/>
                      <a:chExt cx="861668" cy="893454"/>
                    </a:xfrm>
                  </p:grpSpPr>
                  <p:sp>
                    <p:nvSpPr>
                      <p:cNvPr id="267" name="Rectangle 26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Quad Arrow 267"/>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ame 26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9" name="Group 258"/>
                    <p:cNvGrpSpPr/>
                    <p:nvPr/>
                  </p:nvGrpSpPr>
                  <p:grpSpPr>
                    <a:xfrm rot="2472914">
                      <a:off x="12170095" y="694367"/>
                      <a:ext cx="861668" cy="893454"/>
                      <a:chOff x="9313675" y="378385"/>
                      <a:chExt cx="861668" cy="893454"/>
                    </a:xfrm>
                  </p:grpSpPr>
                  <p:sp>
                    <p:nvSpPr>
                      <p:cNvPr id="264" name="Rectangle 26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Quad Arrow 264"/>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ame 26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0" name="Group 259"/>
                    <p:cNvGrpSpPr/>
                    <p:nvPr/>
                  </p:nvGrpSpPr>
                  <p:grpSpPr>
                    <a:xfrm rot="2472914">
                      <a:off x="10995932" y="-351555"/>
                      <a:ext cx="861668" cy="893454"/>
                      <a:chOff x="9313675" y="378385"/>
                      <a:chExt cx="861668" cy="893454"/>
                    </a:xfrm>
                  </p:grpSpPr>
                  <p:sp>
                    <p:nvSpPr>
                      <p:cNvPr id="261" name="Rectangle 26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Quad Arrow 261"/>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ame 26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33" name="Group 232"/>
                  <p:cNvGrpSpPr/>
                  <p:nvPr/>
                </p:nvGrpSpPr>
                <p:grpSpPr>
                  <a:xfrm rot="2472914">
                    <a:off x="9238369" y="323421"/>
                    <a:ext cx="861668" cy="893454"/>
                    <a:chOff x="9313675" y="378385"/>
                    <a:chExt cx="861668" cy="893454"/>
                  </a:xfrm>
                </p:grpSpPr>
                <p:sp>
                  <p:nvSpPr>
                    <p:cNvPr id="246" name="Rectangle 24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246"/>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rame 24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4" name="Group 233"/>
                  <p:cNvGrpSpPr/>
                  <p:nvPr/>
                </p:nvGrpSpPr>
                <p:grpSpPr>
                  <a:xfrm rot="2472914">
                    <a:off x="9832681" y="845394"/>
                    <a:ext cx="861668" cy="893454"/>
                    <a:chOff x="9313675" y="378385"/>
                    <a:chExt cx="861668" cy="893454"/>
                  </a:xfrm>
                </p:grpSpPr>
                <p:sp>
                  <p:nvSpPr>
                    <p:cNvPr id="243" name="Rectangle 24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243"/>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rame 24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5" name="Group 234"/>
                  <p:cNvGrpSpPr/>
                  <p:nvPr/>
                </p:nvGrpSpPr>
                <p:grpSpPr>
                  <a:xfrm rot="2472914">
                    <a:off x="10407683" y="1332004"/>
                    <a:ext cx="861668" cy="893454"/>
                    <a:chOff x="9313675" y="378385"/>
                    <a:chExt cx="861668" cy="893454"/>
                  </a:xfrm>
                </p:grpSpPr>
                <p:sp>
                  <p:nvSpPr>
                    <p:cNvPr id="240" name="Rectangle 23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240"/>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ame 24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6" name="Group 235"/>
                  <p:cNvGrpSpPr/>
                  <p:nvPr/>
                </p:nvGrpSpPr>
                <p:grpSpPr>
                  <a:xfrm rot="2472914">
                    <a:off x="8656825" y="-220093"/>
                    <a:ext cx="861668" cy="893454"/>
                    <a:chOff x="9313675" y="378385"/>
                    <a:chExt cx="861668" cy="893454"/>
                  </a:xfrm>
                </p:grpSpPr>
                <p:sp>
                  <p:nvSpPr>
                    <p:cNvPr id="237" name="Rectangle 23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237"/>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rame 23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221" name="Trapezoid 220"/>
              <p:cNvSpPr/>
              <p:nvPr/>
            </p:nvSpPr>
            <p:spPr>
              <a:xfrm>
                <a:off x="6147852" y="5604580"/>
                <a:ext cx="1848129" cy="250747"/>
              </a:xfrm>
              <a:prstGeom prst="trapezoid">
                <a:avLst>
                  <a:gd name="adj" fmla="val 16875"/>
                </a:avLst>
              </a:prstGeom>
              <a:solidFill>
                <a:srgbClr val="FFE4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iamond 221"/>
              <p:cNvSpPr/>
              <p:nvPr/>
            </p:nvSpPr>
            <p:spPr>
              <a:xfrm>
                <a:off x="6309678" y="5613865"/>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6569705" y="5624444"/>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p:cNvSpPr/>
              <p:nvPr/>
            </p:nvSpPr>
            <p:spPr>
              <a:xfrm>
                <a:off x="6829732" y="5635023"/>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7088767" y="5634052"/>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p:cNvSpPr/>
              <p:nvPr/>
            </p:nvSpPr>
            <p:spPr>
              <a:xfrm>
                <a:off x="7337844" y="5623679"/>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7620460" y="5612239"/>
                <a:ext cx="155089" cy="229868"/>
              </a:xfrm>
              <a:prstGeom prst="diamond">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996850" y="2438601"/>
              <a:ext cx="1044891" cy="1310420"/>
              <a:chOff x="2716772" y="2823792"/>
              <a:chExt cx="1044891" cy="1310420"/>
            </a:xfrm>
          </p:grpSpPr>
          <p:grpSp>
            <p:nvGrpSpPr>
              <p:cNvPr id="136" name="Group 135"/>
              <p:cNvGrpSpPr/>
              <p:nvPr/>
            </p:nvGrpSpPr>
            <p:grpSpPr>
              <a:xfrm rot="19143265">
                <a:off x="2716772" y="3069393"/>
                <a:ext cx="1044891" cy="1064819"/>
                <a:chOff x="7002362" y="-220093"/>
                <a:chExt cx="4266989" cy="4336706"/>
              </a:xfrm>
            </p:grpSpPr>
            <p:grpSp>
              <p:nvGrpSpPr>
                <p:cNvPr id="155" name="Group 154"/>
                <p:cNvGrpSpPr/>
                <p:nvPr/>
              </p:nvGrpSpPr>
              <p:grpSpPr>
                <a:xfrm>
                  <a:off x="7002362" y="416513"/>
                  <a:ext cx="3718088" cy="3700100"/>
                  <a:chOff x="9313675" y="-862338"/>
                  <a:chExt cx="3718088" cy="3700100"/>
                </a:xfrm>
              </p:grpSpPr>
              <p:grpSp>
                <p:nvGrpSpPr>
                  <p:cNvPr id="172" name="Group 171"/>
                  <p:cNvGrpSpPr/>
                  <p:nvPr/>
                </p:nvGrpSpPr>
                <p:grpSpPr>
                  <a:xfrm rot="2472914">
                    <a:off x="9313675" y="378385"/>
                    <a:ext cx="861668" cy="893454"/>
                    <a:chOff x="9313675" y="378385"/>
                    <a:chExt cx="861668" cy="893454"/>
                  </a:xfrm>
                </p:grpSpPr>
                <p:sp>
                  <p:nvSpPr>
                    <p:cNvPr id="217" name="Rectangle 21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217"/>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ame 21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3" name="Group 172"/>
                  <p:cNvGrpSpPr/>
                  <p:nvPr/>
                </p:nvGrpSpPr>
                <p:grpSpPr>
                  <a:xfrm rot="2472914">
                    <a:off x="9897198" y="900359"/>
                    <a:ext cx="861668" cy="893454"/>
                    <a:chOff x="9313675" y="378385"/>
                    <a:chExt cx="861668" cy="893454"/>
                  </a:xfrm>
                </p:grpSpPr>
                <p:sp>
                  <p:nvSpPr>
                    <p:cNvPr id="214" name="Rectangle 21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214"/>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ame 21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4" name="Group 173"/>
                  <p:cNvGrpSpPr/>
                  <p:nvPr/>
                </p:nvGrpSpPr>
                <p:grpSpPr>
                  <a:xfrm rot="2472914">
                    <a:off x="10490938" y="1422334"/>
                    <a:ext cx="861668" cy="893454"/>
                    <a:chOff x="9313675" y="378385"/>
                    <a:chExt cx="861668" cy="893454"/>
                  </a:xfrm>
                </p:grpSpPr>
                <p:sp>
                  <p:nvSpPr>
                    <p:cNvPr id="211" name="Rectangle 21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Quad Arrow 211"/>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Frame 21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5" name="Group 174"/>
                  <p:cNvGrpSpPr/>
                  <p:nvPr/>
                </p:nvGrpSpPr>
                <p:grpSpPr>
                  <a:xfrm rot="2472914">
                    <a:off x="11074461" y="1944308"/>
                    <a:ext cx="861668" cy="893454"/>
                    <a:chOff x="9313675" y="378385"/>
                    <a:chExt cx="861668" cy="893454"/>
                  </a:xfrm>
                </p:grpSpPr>
                <p:sp>
                  <p:nvSpPr>
                    <p:cNvPr id="208" name="Rectangle 207"/>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Quad Arrow 208"/>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rame 209"/>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6" name="Group 175"/>
                  <p:cNvGrpSpPr/>
                  <p:nvPr/>
                </p:nvGrpSpPr>
                <p:grpSpPr>
                  <a:xfrm rot="2472914">
                    <a:off x="10424166" y="-862338"/>
                    <a:ext cx="861668" cy="893454"/>
                    <a:chOff x="9313675" y="378385"/>
                    <a:chExt cx="861668" cy="893454"/>
                  </a:xfrm>
                </p:grpSpPr>
                <p:sp>
                  <p:nvSpPr>
                    <p:cNvPr id="205" name="Rectangle 204"/>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Quad Arrow 205"/>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rame 206"/>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7" name="Group 176"/>
                  <p:cNvGrpSpPr/>
                  <p:nvPr/>
                </p:nvGrpSpPr>
                <p:grpSpPr>
                  <a:xfrm rot="2472914">
                    <a:off x="9865580" y="-231772"/>
                    <a:ext cx="861668" cy="893454"/>
                    <a:chOff x="9313675" y="378385"/>
                    <a:chExt cx="861668" cy="893454"/>
                  </a:xfrm>
                </p:grpSpPr>
                <p:sp>
                  <p:nvSpPr>
                    <p:cNvPr id="202" name="Rectangle 20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Quad Arrow 202"/>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ame 20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8" name="Group 177"/>
                  <p:cNvGrpSpPr/>
                  <p:nvPr/>
                </p:nvGrpSpPr>
                <p:grpSpPr>
                  <a:xfrm rot="2472914">
                    <a:off x="10456433" y="280442"/>
                    <a:ext cx="861668" cy="893454"/>
                    <a:chOff x="9313675" y="378385"/>
                    <a:chExt cx="861668" cy="893454"/>
                  </a:xfrm>
                </p:grpSpPr>
                <p:sp>
                  <p:nvSpPr>
                    <p:cNvPr id="199" name="Rectangle 19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199"/>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rame 20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9" name="Group 178"/>
                  <p:cNvGrpSpPr/>
                  <p:nvPr/>
                </p:nvGrpSpPr>
                <p:grpSpPr>
                  <a:xfrm rot="2472914">
                    <a:off x="11039956" y="802416"/>
                    <a:ext cx="861668" cy="893454"/>
                    <a:chOff x="9313675" y="378385"/>
                    <a:chExt cx="861668" cy="893454"/>
                  </a:xfrm>
                </p:grpSpPr>
                <p:sp>
                  <p:nvSpPr>
                    <p:cNvPr id="196" name="Rectangle 19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Quad Arrow 196"/>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rame 19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0" name="Group 179"/>
                  <p:cNvGrpSpPr/>
                  <p:nvPr/>
                </p:nvGrpSpPr>
                <p:grpSpPr>
                  <a:xfrm rot="2472914">
                    <a:off x="11642157" y="1314285"/>
                    <a:ext cx="861668" cy="893454"/>
                    <a:chOff x="9313675" y="378385"/>
                    <a:chExt cx="861668" cy="893454"/>
                  </a:xfrm>
                </p:grpSpPr>
                <p:sp>
                  <p:nvSpPr>
                    <p:cNvPr id="193" name="Rectangle 19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193"/>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ame 19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1" name="Group 180"/>
                  <p:cNvGrpSpPr/>
                  <p:nvPr/>
                </p:nvGrpSpPr>
                <p:grpSpPr>
                  <a:xfrm rot="2472914">
                    <a:off x="11586572" y="172393"/>
                    <a:ext cx="861668" cy="893454"/>
                    <a:chOff x="9313675" y="378385"/>
                    <a:chExt cx="861668" cy="893454"/>
                  </a:xfrm>
                </p:grpSpPr>
                <p:sp>
                  <p:nvSpPr>
                    <p:cNvPr id="190" name="Rectangle 18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Quad Arrow 190"/>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ame 19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2" name="Group 181"/>
                  <p:cNvGrpSpPr/>
                  <p:nvPr/>
                </p:nvGrpSpPr>
                <p:grpSpPr>
                  <a:xfrm rot="2472914">
                    <a:off x="12170095" y="694367"/>
                    <a:ext cx="861668" cy="893454"/>
                    <a:chOff x="9313675" y="378385"/>
                    <a:chExt cx="861668" cy="893454"/>
                  </a:xfrm>
                </p:grpSpPr>
                <p:sp>
                  <p:nvSpPr>
                    <p:cNvPr id="187" name="Rectangle 186"/>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Quad Arrow 187"/>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ame 188"/>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3" name="Group 182"/>
                  <p:cNvGrpSpPr/>
                  <p:nvPr/>
                </p:nvGrpSpPr>
                <p:grpSpPr>
                  <a:xfrm rot="2472914">
                    <a:off x="10995932" y="-351555"/>
                    <a:ext cx="861668" cy="893454"/>
                    <a:chOff x="9313675" y="378385"/>
                    <a:chExt cx="861668" cy="893454"/>
                  </a:xfrm>
                </p:grpSpPr>
                <p:sp>
                  <p:nvSpPr>
                    <p:cNvPr id="184" name="Rectangle 18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Quad Arrow 184"/>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ame 18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56" name="Group 155"/>
                <p:cNvGrpSpPr/>
                <p:nvPr/>
              </p:nvGrpSpPr>
              <p:grpSpPr>
                <a:xfrm rot="2472914">
                  <a:off x="9238369" y="323421"/>
                  <a:ext cx="861668" cy="893454"/>
                  <a:chOff x="9313675" y="378385"/>
                  <a:chExt cx="861668" cy="893454"/>
                </a:xfrm>
              </p:grpSpPr>
              <p:sp>
                <p:nvSpPr>
                  <p:cNvPr id="169" name="Rectangle 16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Quad Arrow 169"/>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rame 17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7" name="Group 156"/>
                <p:cNvGrpSpPr/>
                <p:nvPr/>
              </p:nvGrpSpPr>
              <p:grpSpPr>
                <a:xfrm rot="2472914">
                  <a:off x="9832681" y="845394"/>
                  <a:ext cx="861668" cy="893454"/>
                  <a:chOff x="9313675" y="378385"/>
                  <a:chExt cx="861668" cy="893454"/>
                </a:xfrm>
              </p:grpSpPr>
              <p:sp>
                <p:nvSpPr>
                  <p:cNvPr id="166" name="Rectangle 165"/>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Quad Arrow 166"/>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ame 167"/>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8" name="Group 157"/>
                <p:cNvGrpSpPr/>
                <p:nvPr/>
              </p:nvGrpSpPr>
              <p:grpSpPr>
                <a:xfrm rot="2472914">
                  <a:off x="10407683" y="1332004"/>
                  <a:ext cx="861668" cy="893454"/>
                  <a:chOff x="9313675" y="378385"/>
                  <a:chExt cx="861668" cy="893454"/>
                </a:xfrm>
              </p:grpSpPr>
              <p:sp>
                <p:nvSpPr>
                  <p:cNvPr id="163" name="Rectangle 162"/>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Quad Arrow 163"/>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ame 164"/>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9" name="Group 158"/>
                <p:cNvGrpSpPr/>
                <p:nvPr/>
              </p:nvGrpSpPr>
              <p:grpSpPr>
                <a:xfrm rot="2472914">
                  <a:off x="8656825" y="-220093"/>
                  <a:ext cx="861668" cy="893454"/>
                  <a:chOff x="9313675" y="378385"/>
                  <a:chExt cx="861668" cy="893454"/>
                </a:xfrm>
              </p:grpSpPr>
              <p:sp>
                <p:nvSpPr>
                  <p:cNvPr id="160" name="Rectangle 159"/>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Quad Arrow 160"/>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ame 161"/>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7" name="Group 136"/>
              <p:cNvGrpSpPr/>
              <p:nvPr/>
            </p:nvGrpSpPr>
            <p:grpSpPr>
              <a:xfrm rot="2868631">
                <a:off x="3368848" y="2845327"/>
                <a:ext cx="322282" cy="315645"/>
                <a:chOff x="6472425" y="2099733"/>
                <a:chExt cx="1445191" cy="1415428"/>
              </a:xfrm>
            </p:grpSpPr>
            <p:grpSp>
              <p:nvGrpSpPr>
                <p:cNvPr id="147" name="Group 146"/>
                <p:cNvGrpSpPr/>
                <p:nvPr/>
              </p:nvGrpSpPr>
              <p:grpSpPr>
                <a:xfrm rot="2472914">
                  <a:off x="6472425" y="2099733"/>
                  <a:ext cx="861668" cy="893454"/>
                  <a:chOff x="9313675" y="378385"/>
                  <a:chExt cx="861668" cy="893454"/>
                </a:xfrm>
              </p:grpSpPr>
              <p:sp>
                <p:nvSpPr>
                  <p:cNvPr id="152" name="Rectangle 151"/>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Quad Arrow 152"/>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ame 153"/>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8" name="Group 147"/>
                <p:cNvGrpSpPr/>
                <p:nvPr/>
              </p:nvGrpSpPr>
              <p:grpSpPr>
                <a:xfrm rot="2472914">
                  <a:off x="7055948" y="2621707"/>
                  <a:ext cx="861668" cy="893454"/>
                  <a:chOff x="9313675" y="378385"/>
                  <a:chExt cx="861668" cy="893454"/>
                </a:xfrm>
              </p:grpSpPr>
              <p:sp>
                <p:nvSpPr>
                  <p:cNvPr id="149" name="Rectangle 148"/>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Quad Arrow 149"/>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ame 150"/>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8" name="Group 137"/>
              <p:cNvGrpSpPr/>
              <p:nvPr/>
            </p:nvGrpSpPr>
            <p:grpSpPr>
              <a:xfrm rot="2868631">
                <a:off x="2779313" y="2827110"/>
                <a:ext cx="322282" cy="315645"/>
                <a:chOff x="6472425" y="2099733"/>
                <a:chExt cx="1445191" cy="1415428"/>
              </a:xfrm>
            </p:grpSpPr>
            <p:grpSp>
              <p:nvGrpSpPr>
                <p:cNvPr id="139" name="Group 138"/>
                <p:cNvGrpSpPr/>
                <p:nvPr/>
              </p:nvGrpSpPr>
              <p:grpSpPr>
                <a:xfrm rot="2472914">
                  <a:off x="6472425" y="2099733"/>
                  <a:ext cx="861668" cy="893454"/>
                  <a:chOff x="9313675" y="378385"/>
                  <a:chExt cx="861668" cy="893454"/>
                </a:xfrm>
              </p:grpSpPr>
              <p:sp>
                <p:nvSpPr>
                  <p:cNvPr id="144" name="Rectangle 143"/>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Quad Arrow 144"/>
                  <p:cNvSpPr/>
                  <p:nvPr/>
                </p:nvSpPr>
                <p:spPr>
                  <a:xfrm rot="19127086">
                    <a:off x="9402553" y="433879"/>
                    <a:ext cx="679139" cy="768989"/>
                  </a:xfrm>
                  <a:prstGeom prst="quadArrow">
                    <a:avLst>
                      <a:gd name="adj1" fmla="val 26309"/>
                      <a:gd name="adj2" fmla="val 22500"/>
                      <a:gd name="adj3" fmla="val 20596"/>
                    </a:avLst>
                  </a:prstGeom>
                  <a:solidFill>
                    <a:schemeClr val="tx2">
                      <a:lumMod val="60000"/>
                      <a:lumOff val="40000"/>
                    </a:schemeClr>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ame 145"/>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0" name="Group 139"/>
                <p:cNvGrpSpPr/>
                <p:nvPr/>
              </p:nvGrpSpPr>
              <p:grpSpPr>
                <a:xfrm rot="2472914">
                  <a:off x="7055948" y="2621707"/>
                  <a:ext cx="861668" cy="893454"/>
                  <a:chOff x="9313675" y="378385"/>
                  <a:chExt cx="861668" cy="893454"/>
                </a:xfrm>
              </p:grpSpPr>
              <p:sp>
                <p:nvSpPr>
                  <p:cNvPr id="141" name="Rectangle 140"/>
                  <p:cNvSpPr/>
                  <p:nvPr/>
                </p:nvSpPr>
                <p:spPr>
                  <a:xfrm>
                    <a:off x="9379988" y="457201"/>
                    <a:ext cx="700183" cy="739486"/>
                  </a:xfrm>
                  <a:prstGeom prst="rect">
                    <a:avLst/>
                  </a:prstGeom>
                  <a:solidFill>
                    <a:schemeClr val="bg2"/>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Quad Arrow 141"/>
                  <p:cNvSpPr/>
                  <p:nvPr/>
                </p:nvSpPr>
                <p:spPr>
                  <a:xfrm rot="19127086">
                    <a:off x="9402553" y="433879"/>
                    <a:ext cx="679139" cy="768989"/>
                  </a:xfrm>
                  <a:prstGeom prst="quadArrow">
                    <a:avLst>
                      <a:gd name="adj1" fmla="val 26309"/>
                      <a:gd name="adj2" fmla="val 22500"/>
                      <a:gd name="adj3" fmla="val 20596"/>
                    </a:avLst>
                  </a:prstGeom>
                  <a:solidFill>
                    <a:srgbClr val="C00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ame 142"/>
                  <p:cNvSpPr/>
                  <p:nvPr/>
                </p:nvSpPr>
                <p:spPr>
                  <a:xfrm>
                    <a:off x="9313675" y="378385"/>
                    <a:ext cx="861668" cy="893454"/>
                  </a:xfrm>
                  <a:prstGeom prst="frame">
                    <a:avLst>
                      <a:gd name="adj1" fmla="val 7447"/>
                    </a:avLst>
                  </a:prstGeom>
                  <a:solidFill>
                    <a:srgbClr val="FFC000"/>
                  </a:solidFill>
                  <a:ln w="3175">
                    <a:solidFill>
                      <a:srgbClr val="FFE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2" name="Group 11"/>
            <p:cNvGrpSpPr/>
            <p:nvPr/>
          </p:nvGrpSpPr>
          <p:grpSpPr>
            <a:xfrm>
              <a:off x="4929658" y="2315784"/>
              <a:ext cx="1162329" cy="276105"/>
              <a:chOff x="2250975" y="3564121"/>
              <a:chExt cx="1162329" cy="276105"/>
            </a:xfrm>
          </p:grpSpPr>
          <p:grpSp>
            <p:nvGrpSpPr>
              <p:cNvPr id="130" name="Group 129"/>
              <p:cNvGrpSpPr/>
              <p:nvPr/>
            </p:nvGrpSpPr>
            <p:grpSpPr>
              <a:xfrm>
                <a:off x="2250975" y="3564121"/>
                <a:ext cx="322661" cy="245329"/>
                <a:chOff x="4599162" y="3023801"/>
                <a:chExt cx="1281925" cy="916366"/>
              </a:xfrm>
            </p:grpSpPr>
            <p:pic>
              <p:nvPicPr>
                <p:cNvPr id="134" name="Picture 36" descr="http://www.j3contractorservices.com/uploads/2/9/3/9/2939976/6547798_orig.jpg?2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47" t="27902" r="35851" b="60697"/>
                <a:stretch/>
              </p:blipFill>
              <p:spPr bwMode="auto">
                <a:xfrm>
                  <a:off x="4757464" y="3229359"/>
                  <a:ext cx="989075" cy="594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5" name="Donut 134"/>
                <p:cNvSpPr/>
                <p:nvPr/>
              </p:nvSpPr>
              <p:spPr>
                <a:xfrm rot="16200000">
                  <a:off x="4781942" y="2841021"/>
                  <a:ext cx="916366" cy="1281925"/>
                </a:xfrm>
                <a:prstGeom prst="donut">
                  <a:avLst>
                    <a:gd name="adj" fmla="val 13121"/>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1" name="Group 130"/>
              <p:cNvGrpSpPr/>
              <p:nvPr/>
            </p:nvGrpSpPr>
            <p:grpSpPr>
              <a:xfrm>
                <a:off x="3090643" y="3594897"/>
                <a:ext cx="322661" cy="245329"/>
                <a:chOff x="4599162" y="3023801"/>
                <a:chExt cx="1281925" cy="916366"/>
              </a:xfrm>
            </p:grpSpPr>
            <p:pic>
              <p:nvPicPr>
                <p:cNvPr id="132" name="Picture 36" descr="http://www.j3contractorservices.com/uploads/2/9/3/9/2939976/6547798_orig.jpg?2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47" t="27902" r="35851" b="60697"/>
                <a:stretch/>
              </p:blipFill>
              <p:spPr bwMode="auto">
                <a:xfrm>
                  <a:off x="4757464" y="3229359"/>
                  <a:ext cx="989075" cy="594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3" name="Donut 132"/>
                <p:cNvSpPr/>
                <p:nvPr/>
              </p:nvSpPr>
              <p:spPr>
                <a:xfrm rot="16200000">
                  <a:off x="4781942" y="2841021"/>
                  <a:ext cx="916366" cy="1281925"/>
                </a:xfrm>
                <a:prstGeom prst="donut">
                  <a:avLst>
                    <a:gd name="adj" fmla="val 13121"/>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3" name="Group 12"/>
            <p:cNvGrpSpPr/>
            <p:nvPr/>
          </p:nvGrpSpPr>
          <p:grpSpPr>
            <a:xfrm>
              <a:off x="4923566" y="3608841"/>
              <a:ext cx="1115894" cy="1271189"/>
              <a:chOff x="828908" y="4008022"/>
              <a:chExt cx="1115894" cy="1271189"/>
            </a:xfrm>
          </p:grpSpPr>
          <p:grpSp>
            <p:nvGrpSpPr>
              <p:cNvPr id="62" name="Group 61"/>
              <p:cNvGrpSpPr/>
              <p:nvPr/>
            </p:nvGrpSpPr>
            <p:grpSpPr>
              <a:xfrm>
                <a:off x="1234738" y="4106261"/>
                <a:ext cx="306582" cy="1162056"/>
                <a:chOff x="7071917" y="4005102"/>
                <a:chExt cx="666281" cy="2525446"/>
              </a:xfrm>
            </p:grpSpPr>
            <p:grpSp>
              <p:nvGrpSpPr>
                <p:cNvPr id="105" name="Group 104"/>
                <p:cNvGrpSpPr/>
                <p:nvPr/>
              </p:nvGrpSpPr>
              <p:grpSpPr>
                <a:xfrm>
                  <a:off x="7086442" y="5986988"/>
                  <a:ext cx="651755" cy="543560"/>
                  <a:chOff x="7018339" y="5986988"/>
                  <a:chExt cx="884428" cy="542095"/>
                </a:xfrm>
              </p:grpSpPr>
              <p:grpSp>
                <p:nvGrpSpPr>
                  <p:cNvPr id="114" name="Group 113"/>
                  <p:cNvGrpSpPr/>
                  <p:nvPr/>
                </p:nvGrpSpPr>
                <p:grpSpPr>
                  <a:xfrm>
                    <a:off x="7018339" y="5986988"/>
                    <a:ext cx="220399" cy="520324"/>
                    <a:chOff x="6263924" y="4659086"/>
                    <a:chExt cx="490821" cy="578672"/>
                  </a:xfrm>
                </p:grpSpPr>
                <p:sp>
                  <p:nvSpPr>
                    <p:cNvPr id="127" name="Trapezoid 126"/>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p:cNvGrpSpPr/>
                  <p:nvPr/>
                </p:nvGrpSpPr>
                <p:grpSpPr>
                  <a:xfrm>
                    <a:off x="7236054" y="5997874"/>
                    <a:ext cx="220399" cy="520324"/>
                    <a:chOff x="6263924" y="4659086"/>
                    <a:chExt cx="490821" cy="578672"/>
                  </a:xfrm>
                </p:grpSpPr>
                <p:sp>
                  <p:nvSpPr>
                    <p:cNvPr id="124" name="Trapezoid 123"/>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a:off x="7453767" y="6008759"/>
                    <a:ext cx="220399" cy="520324"/>
                    <a:chOff x="6263924" y="4659086"/>
                    <a:chExt cx="490821" cy="578672"/>
                  </a:xfrm>
                </p:grpSpPr>
                <p:sp>
                  <p:nvSpPr>
                    <p:cNvPr id="121" name="Trapezoid 120"/>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7682368" y="5997873"/>
                    <a:ext cx="220399" cy="520324"/>
                    <a:chOff x="6263924" y="4659086"/>
                    <a:chExt cx="490821" cy="578672"/>
                  </a:xfrm>
                </p:grpSpPr>
                <p:sp>
                  <p:nvSpPr>
                    <p:cNvPr id="118" name="Trapezoid 117"/>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p:cNvGrpSpPr/>
                <p:nvPr/>
              </p:nvGrpSpPr>
              <p:grpSpPr>
                <a:xfrm>
                  <a:off x="7071917" y="4005102"/>
                  <a:ext cx="666281" cy="2002932"/>
                  <a:chOff x="7071917" y="4005102"/>
                  <a:chExt cx="666281" cy="2002932"/>
                </a:xfrm>
              </p:grpSpPr>
              <p:sp>
                <p:nvSpPr>
                  <p:cNvPr id="107" name="Trapezoid 106"/>
                  <p:cNvSpPr/>
                  <p:nvPr/>
                </p:nvSpPr>
                <p:spPr>
                  <a:xfrm>
                    <a:off x="7071917" y="4005102"/>
                    <a:ext cx="666281" cy="2002932"/>
                  </a:xfrm>
                  <a:prstGeom prst="trapezoid">
                    <a:avLst>
                      <a:gd name="adj" fmla="val 212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a:off x="7184437" y="4274198"/>
                    <a:ext cx="449238" cy="0"/>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7184437" y="4510457"/>
                    <a:ext cx="4492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155259" y="4947173"/>
                    <a:ext cx="508284" cy="5827"/>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117436" y="5288328"/>
                    <a:ext cx="556993" cy="2129"/>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117436" y="5524587"/>
                    <a:ext cx="578764" cy="53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7100831" y="5812971"/>
                    <a:ext cx="617140" cy="506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p:cNvGrpSpPr/>
              <p:nvPr/>
            </p:nvGrpSpPr>
            <p:grpSpPr>
              <a:xfrm rot="20784326">
                <a:off x="1368058" y="4117155"/>
                <a:ext cx="306582" cy="1162056"/>
                <a:chOff x="7071917" y="4005102"/>
                <a:chExt cx="666281" cy="2525446"/>
              </a:xfrm>
            </p:grpSpPr>
            <p:grpSp>
              <p:nvGrpSpPr>
                <p:cNvPr id="80" name="Group 79"/>
                <p:cNvGrpSpPr/>
                <p:nvPr/>
              </p:nvGrpSpPr>
              <p:grpSpPr>
                <a:xfrm>
                  <a:off x="7086442" y="5986988"/>
                  <a:ext cx="651755" cy="543560"/>
                  <a:chOff x="7018339" y="5986988"/>
                  <a:chExt cx="884428" cy="542095"/>
                </a:xfrm>
              </p:grpSpPr>
              <p:grpSp>
                <p:nvGrpSpPr>
                  <p:cNvPr id="89" name="Group 88"/>
                  <p:cNvGrpSpPr/>
                  <p:nvPr/>
                </p:nvGrpSpPr>
                <p:grpSpPr>
                  <a:xfrm>
                    <a:off x="7018339" y="5986988"/>
                    <a:ext cx="220399" cy="520324"/>
                    <a:chOff x="6263924" y="4659086"/>
                    <a:chExt cx="490821" cy="578672"/>
                  </a:xfrm>
                </p:grpSpPr>
                <p:sp>
                  <p:nvSpPr>
                    <p:cNvPr id="102" name="Trapezoid 101"/>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7236054" y="5997874"/>
                    <a:ext cx="220399" cy="520324"/>
                    <a:chOff x="6263924" y="4659086"/>
                    <a:chExt cx="490821" cy="578672"/>
                  </a:xfrm>
                </p:grpSpPr>
                <p:sp>
                  <p:nvSpPr>
                    <p:cNvPr id="99" name="Trapezoid 98"/>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7453767" y="6008759"/>
                    <a:ext cx="220399" cy="520324"/>
                    <a:chOff x="6263924" y="4659086"/>
                    <a:chExt cx="490821" cy="578672"/>
                  </a:xfrm>
                </p:grpSpPr>
                <p:sp>
                  <p:nvSpPr>
                    <p:cNvPr id="96" name="Trapezoid 95"/>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7682368" y="5997873"/>
                    <a:ext cx="220399" cy="520324"/>
                    <a:chOff x="6263924" y="4659086"/>
                    <a:chExt cx="490821" cy="578672"/>
                  </a:xfrm>
                </p:grpSpPr>
                <p:sp>
                  <p:nvSpPr>
                    <p:cNvPr id="93" name="Trapezoid 92"/>
                    <p:cNvSpPr/>
                    <p:nvPr/>
                  </p:nvSpPr>
                  <p:spPr>
                    <a:xfrm>
                      <a:off x="6263924" y="4821837"/>
                      <a:ext cx="490821" cy="415921"/>
                    </a:xfrm>
                    <a:prstGeom prst="trapezoid">
                      <a:avLst>
                        <a:gd name="adj" fmla="val 2236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302507" y="4659086"/>
                      <a:ext cx="413657" cy="4354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302507" y="4876800"/>
                      <a:ext cx="413657" cy="2830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 name="Group 80"/>
                <p:cNvGrpSpPr/>
                <p:nvPr/>
              </p:nvGrpSpPr>
              <p:grpSpPr>
                <a:xfrm>
                  <a:off x="7071917" y="4005102"/>
                  <a:ext cx="666281" cy="2002932"/>
                  <a:chOff x="7071917" y="4005102"/>
                  <a:chExt cx="666281" cy="2002932"/>
                </a:xfrm>
              </p:grpSpPr>
              <p:sp>
                <p:nvSpPr>
                  <p:cNvPr id="82" name="Trapezoid 81"/>
                  <p:cNvSpPr/>
                  <p:nvPr/>
                </p:nvSpPr>
                <p:spPr>
                  <a:xfrm>
                    <a:off x="7071917" y="4005102"/>
                    <a:ext cx="666281" cy="2002932"/>
                  </a:xfrm>
                  <a:prstGeom prst="trapezoid">
                    <a:avLst>
                      <a:gd name="adj" fmla="val 212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7184437" y="4274198"/>
                    <a:ext cx="449238" cy="0"/>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184437" y="4510457"/>
                    <a:ext cx="4492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155259" y="4947173"/>
                    <a:ext cx="508284" cy="5827"/>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7117436" y="5288328"/>
                    <a:ext cx="556993" cy="2129"/>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117436" y="5524587"/>
                    <a:ext cx="578764" cy="53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7100831" y="5812971"/>
                    <a:ext cx="617140" cy="506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rot="16200000">
                <a:off x="1296945" y="3557233"/>
                <a:ext cx="179820" cy="1115894"/>
                <a:chOff x="7069570" y="4005102"/>
                <a:chExt cx="694194" cy="2002932"/>
              </a:xfrm>
            </p:grpSpPr>
            <p:sp>
              <p:nvSpPr>
                <p:cNvPr id="73" name="Trapezoid 72"/>
                <p:cNvSpPr/>
                <p:nvPr/>
              </p:nvSpPr>
              <p:spPr>
                <a:xfrm>
                  <a:off x="7071917" y="4005102"/>
                  <a:ext cx="666281" cy="2002932"/>
                </a:xfrm>
                <a:prstGeom prst="trapezoid">
                  <a:avLst>
                    <a:gd name="adj" fmla="val 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p:nvPr/>
              </p:nvCxnSpPr>
              <p:spPr>
                <a:xfrm flipV="1">
                  <a:off x="7069570" y="4276152"/>
                  <a:ext cx="675350" cy="1496"/>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071348" y="4504046"/>
                  <a:ext cx="654719" cy="64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089290" y="4934513"/>
                  <a:ext cx="646202" cy="1266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7089163" y="5275667"/>
                  <a:ext cx="636904" cy="686"/>
                </a:xfrm>
                <a:prstGeom prst="line">
                  <a:avLst/>
                </a:prstGeom>
                <a:ln w="76200">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7089164" y="5516909"/>
                  <a:ext cx="636903" cy="767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081983" y="5820768"/>
                  <a:ext cx="681781" cy="9926"/>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1261370" y="4012054"/>
                <a:ext cx="284967" cy="276903"/>
                <a:chOff x="7069570" y="4005102"/>
                <a:chExt cx="694194" cy="2002932"/>
              </a:xfrm>
            </p:grpSpPr>
            <p:sp>
              <p:nvSpPr>
                <p:cNvPr id="66" name="Trapezoid 65"/>
                <p:cNvSpPr/>
                <p:nvPr/>
              </p:nvSpPr>
              <p:spPr>
                <a:xfrm>
                  <a:off x="7071917" y="4005102"/>
                  <a:ext cx="666281" cy="2002932"/>
                </a:xfrm>
                <a:prstGeom prst="trapezoid">
                  <a:avLst>
                    <a:gd name="adj" fmla="val 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V="1">
                  <a:off x="7069570" y="4276152"/>
                  <a:ext cx="675350" cy="1496"/>
                </a:xfrm>
                <a:prstGeom prst="line">
                  <a:avLst/>
                </a:prstGeom>
                <a:ln w="28575">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7071348" y="4504046"/>
                  <a:ext cx="654719" cy="64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089290" y="4934513"/>
                  <a:ext cx="646202" cy="1266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89163" y="5275667"/>
                  <a:ext cx="636904" cy="686"/>
                </a:xfrm>
                <a:prstGeom prst="line">
                  <a:avLst/>
                </a:prstGeom>
                <a:ln w="28575">
                  <a:solidFill>
                    <a:srgbClr val="3657E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089164" y="5516909"/>
                  <a:ext cx="636903" cy="76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7081983" y="5820768"/>
                  <a:ext cx="681781" cy="99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5116857" y="2567142"/>
              <a:ext cx="952641" cy="1069408"/>
              <a:chOff x="2411791" y="3624034"/>
              <a:chExt cx="952641" cy="1069408"/>
            </a:xfrm>
          </p:grpSpPr>
          <p:grpSp>
            <p:nvGrpSpPr>
              <p:cNvPr id="30" name="Group 29"/>
              <p:cNvGrpSpPr/>
              <p:nvPr/>
            </p:nvGrpSpPr>
            <p:grpSpPr>
              <a:xfrm rot="1278299">
                <a:off x="2411791" y="3624034"/>
                <a:ext cx="275060" cy="665821"/>
                <a:chOff x="8808031" y="203296"/>
                <a:chExt cx="827684" cy="1622452"/>
              </a:xfrm>
            </p:grpSpPr>
            <p:sp>
              <p:nvSpPr>
                <p:cNvPr id="59" name="Donut 58"/>
                <p:cNvSpPr/>
                <p:nvPr/>
              </p:nvSpPr>
              <p:spPr>
                <a:xfrm rot="19222517">
                  <a:off x="8808031" y="203296"/>
                  <a:ext cx="307576" cy="1024793"/>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59"/>
                <p:cNvSpPr/>
                <p:nvPr/>
              </p:nvSpPr>
              <p:spPr>
                <a:xfrm rot="19222517">
                  <a:off x="9075895" y="554344"/>
                  <a:ext cx="307576" cy="912974"/>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rot="19222517">
                  <a:off x="9328139" y="800955"/>
                  <a:ext cx="307576" cy="1024793"/>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rot="3904488">
                <a:off x="2925008" y="3679406"/>
                <a:ext cx="339665" cy="539183"/>
                <a:chOff x="8808031" y="203296"/>
                <a:chExt cx="827684" cy="1622452"/>
              </a:xfrm>
            </p:grpSpPr>
            <p:sp>
              <p:nvSpPr>
                <p:cNvPr id="56" name="Donut 55"/>
                <p:cNvSpPr/>
                <p:nvPr/>
              </p:nvSpPr>
              <p:spPr>
                <a:xfrm rot="19222517">
                  <a:off x="8808031" y="203296"/>
                  <a:ext cx="307576" cy="1024793"/>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56"/>
                <p:cNvSpPr/>
                <p:nvPr/>
              </p:nvSpPr>
              <p:spPr>
                <a:xfrm rot="19222517">
                  <a:off x="9075895" y="554344"/>
                  <a:ext cx="307576" cy="912974"/>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rot="19222517">
                  <a:off x="9328139" y="800955"/>
                  <a:ext cx="307576" cy="1024793"/>
                </a:xfrm>
                <a:prstGeom prst="donut">
                  <a:avLst/>
                </a:prstGeom>
                <a:solidFill>
                  <a:srgbClr val="FFE4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2562103" y="4000232"/>
                <a:ext cx="510610" cy="693210"/>
                <a:chOff x="10331484" y="707415"/>
                <a:chExt cx="1860518" cy="2045443"/>
              </a:xfrm>
            </p:grpSpPr>
            <p:pic>
              <p:nvPicPr>
                <p:cNvPr id="43" name="Picture 34" descr="http://atextures.com/wp-content/uploads/2014/08/Golden-Background-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0239021" y="799878"/>
                  <a:ext cx="2045443" cy="18605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www.agta.org/gemstones/images/rub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725" t="16136" r="19703" b="20436"/>
                <a:stretch/>
              </p:blipFill>
              <p:spPr bwMode="auto">
                <a:xfrm>
                  <a:off x="10437372" y="948242"/>
                  <a:ext cx="490087" cy="3156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10" descr="http://www.agta.org/gemstones/images/topaz.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342" t="24145" r="25802" b="38140"/>
                <a:stretch/>
              </p:blipFill>
              <p:spPr bwMode="auto">
                <a:xfrm>
                  <a:off x="11034068" y="951182"/>
                  <a:ext cx="454903" cy="3127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12" descr="http://www.mnh.si.edu/earth/images/6_0_0_GeoGallery/specimen4015_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899" t="37532" r="29192" b="25747"/>
                <a:stretch/>
              </p:blipFill>
              <p:spPr bwMode="auto">
                <a:xfrm>
                  <a:off x="11615582" y="948242"/>
                  <a:ext cx="449807" cy="3040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14" descr="http://cdn.leibish.com/media/mediabank/turquoise-stone_2398.b73c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251" t="32529" r="22368" b="26328"/>
                <a:stretch/>
              </p:blipFill>
              <p:spPr bwMode="auto">
                <a:xfrm>
                  <a:off x="10446284" y="1370229"/>
                  <a:ext cx="481175" cy="3156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18" descr="http://www.rickety.us/wp-content/uploads/2011/02/Heliodo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938" t="20873" r="60143" b="43728"/>
                <a:stretch/>
              </p:blipFill>
              <p:spPr bwMode="auto">
                <a:xfrm>
                  <a:off x="11615582" y="1351084"/>
                  <a:ext cx="464212" cy="3322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0" descr="https://s3.amazonaws.com/rapgenius/Peridot%20cryst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362" t="25508" r="14828" b="46992"/>
                <a:stretch/>
              </p:blipFill>
              <p:spPr bwMode="auto">
                <a:xfrm>
                  <a:off x="11059696" y="1367158"/>
                  <a:ext cx="463998" cy="316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12" descr="http://i.ebayimg.com/00/s/NTAwWDUwMA==/z/GOkAAOxyVLNS-r2i/$_3.JPG?set_id=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8962" t="51200" r="30124" b="26171"/>
                <a:stretch/>
              </p:blipFill>
              <p:spPr bwMode="auto">
                <a:xfrm>
                  <a:off x="10480916" y="1835827"/>
                  <a:ext cx="448341" cy="3100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2" descr="http://blog.tesbihane.com/wp-content/uploads/2015/03/tesbihane-ametist-tasi-blog.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642" t="50320" r="43671" b="24615"/>
                <a:stretch/>
              </p:blipFill>
              <p:spPr bwMode="auto">
                <a:xfrm>
                  <a:off x="11059696" y="1835827"/>
                  <a:ext cx="489857" cy="309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6" descr="https://s-media-cache-ak0.pinimg.com/236x/6d/09/7b/6d097ba659b23ae0427f648b06532042.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4762" t="34309" r="37316" b="21119"/>
                <a:stretch/>
              </p:blipFill>
              <p:spPr bwMode="auto">
                <a:xfrm rot="16200000">
                  <a:off x="11740941" y="1762068"/>
                  <a:ext cx="294415" cy="471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8" descr="http://www.treesculptgems.com/wp-content/uploads/2015/02/Sapphire.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274" t="25914" r="27012" b="33705"/>
                <a:stretch/>
              </p:blipFill>
              <p:spPr bwMode="auto">
                <a:xfrm>
                  <a:off x="10480916" y="2294445"/>
                  <a:ext cx="459227" cy="3042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30" descr="http://media1.riogrande.com/Products/Images/Large/087952.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4892" t="35592" r="30823" b="30939"/>
                <a:stretch/>
              </p:blipFill>
              <p:spPr bwMode="auto">
                <a:xfrm>
                  <a:off x="11095638" y="2294444"/>
                  <a:ext cx="475686" cy="3042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32" descr="http://www.hiddenitegems.com/images/gem-id/rough/jasper-banded.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5373" t="19048" r="29960" b="61334"/>
                <a:stretch/>
              </p:blipFill>
              <p:spPr bwMode="auto">
                <a:xfrm>
                  <a:off x="11680372" y="2289729"/>
                  <a:ext cx="413656" cy="2762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rot="944399">
                <a:off x="3084405" y="3653205"/>
                <a:ext cx="84465" cy="478747"/>
                <a:chOff x="6449412" y="4529706"/>
                <a:chExt cx="227402" cy="1379720"/>
              </a:xfrm>
            </p:grpSpPr>
            <p:sp>
              <p:nvSpPr>
                <p:cNvPr id="39" name="Oval 38"/>
                <p:cNvSpPr/>
                <p:nvPr/>
              </p:nvSpPr>
              <p:spPr>
                <a:xfrm rot="16403310">
                  <a:off x="6285795" y="469332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6403310">
                  <a:off x="6298627" y="498686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6403310">
                  <a:off x="6295222" y="529235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6403310">
                  <a:off x="6285795" y="553124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rot="20478843">
                <a:off x="2491361" y="3644764"/>
                <a:ext cx="56109" cy="399366"/>
                <a:chOff x="6449412" y="4529706"/>
                <a:chExt cx="227402" cy="1379720"/>
              </a:xfrm>
            </p:grpSpPr>
            <p:sp>
              <p:nvSpPr>
                <p:cNvPr id="35" name="Oval 34"/>
                <p:cNvSpPr/>
                <p:nvPr/>
              </p:nvSpPr>
              <p:spPr>
                <a:xfrm rot="16403310">
                  <a:off x="6285795" y="469332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6403310">
                  <a:off x="6298627" y="498686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6403310">
                  <a:off x="6295222" y="529235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6403310">
                  <a:off x="6285795" y="553124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4873803" y="720629"/>
              <a:ext cx="1289691" cy="1824595"/>
              <a:chOff x="752563" y="1222905"/>
              <a:chExt cx="1289691" cy="1824595"/>
            </a:xfrm>
          </p:grpSpPr>
          <p:sp>
            <p:nvSpPr>
              <p:cNvPr id="16" name="Cloud 15"/>
              <p:cNvSpPr/>
              <p:nvPr/>
            </p:nvSpPr>
            <p:spPr>
              <a:xfrm rot="594526">
                <a:off x="752563" y="1713896"/>
                <a:ext cx="1289691" cy="989802"/>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0800000">
                <a:off x="1184523" y="2797103"/>
                <a:ext cx="421354" cy="250397"/>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6200000">
                <a:off x="718852" y="1701144"/>
                <a:ext cx="1368425" cy="1012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930780" y="1222905"/>
                <a:ext cx="978085" cy="1156059"/>
                <a:chOff x="7162215" y="2186809"/>
                <a:chExt cx="1025439" cy="1320738"/>
              </a:xfrm>
            </p:grpSpPr>
            <p:sp>
              <p:nvSpPr>
                <p:cNvPr id="28" name="Chord 27"/>
                <p:cNvSpPr/>
                <p:nvPr/>
              </p:nvSpPr>
              <p:spPr>
                <a:xfrm rot="5736560">
                  <a:off x="7010673" y="2339279"/>
                  <a:ext cx="1320738" cy="1015798"/>
                </a:xfrm>
                <a:prstGeom prst="chord">
                  <a:avLst>
                    <a:gd name="adj1" fmla="val 4641897"/>
                    <a:gd name="adj2" fmla="val 1620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5400000">
                  <a:off x="7512211" y="2274278"/>
                  <a:ext cx="325447" cy="1025439"/>
                </a:xfrm>
                <a:prstGeom prst="moon">
                  <a:avLst>
                    <a:gd name="adj" fmla="val 87500"/>
                  </a:avLst>
                </a:prstGeom>
                <a:solidFill>
                  <a:srgbClr val="EDCE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p:cNvSpPr/>
              <p:nvPr/>
            </p:nvSpPr>
            <p:spPr>
              <a:xfrm rot="594526">
                <a:off x="1023471" y="2481502"/>
                <a:ext cx="705775" cy="53015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90080">
                <a:off x="1272929" y="2590757"/>
                <a:ext cx="205751" cy="1364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675704">
                <a:off x="1770303" y="1745775"/>
                <a:ext cx="238471" cy="18345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rot="21167713">
                <a:off x="1885819" y="1788839"/>
                <a:ext cx="69491" cy="243883"/>
                <a:chOff x="6449412" y="4529706"/>
                <a:chExt cx="227402" cy="1379720"/>
              </a:xfrm>
            </p:grpSpPr>
            <p:sp>
              <p:nvSpPr>
                <p:cNvPr id="24" name="Oval 23"/>
                <p:cNvSpPr/>
                <p:nvPr/>
              </p:nvSpPr>
              <p:spPr>
                <a:xfrm rot="16403310">
                  <a:off x="6285795" y="469332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403310">
                  <a:off x="6298627" y="498686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403310">
                  <a:off x="6295222" y="5292353"/>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403310">
                  <a:off x="6285795" y="5531240"/>
                  <a:ext cx="541803" cy="214570"/>
                </a:xfrm>
                <a:prstGeom prst="ellipse">
                  <a:avLst/>
                </a:prstGeom>
                <a:solidFill>
                  <a:srgbClr val="3657E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83" name="Rectangle 482"/>
          <p:cNvSpPr/>
          <p:nvPr/>
        </p:nvSpPr>
        <p:spPr>
          <a:xfrm>
            <a:off x="986113" y="3132268"/>
            <a:ext cx="2339798" cy="646331"/>
          </a:xfrm>
          <a:prstGeom prst="rect">
            <a:avLst/>
          </a:prstGeom>
        </p:spPr>
        <p:txBody>
          <a:bodyPr wrap="square">
            <a:spAutoFit/>
          </a:bodyPr>
          <a:lstStyle/>
          <a:p>
            <a:r>
              <a:rPr lang="en-US" b="0" i="0" dirty="0">
                <a:effectLst/>
                <a:latin typeface="Calibri" panose="020F0502020204030204" pitchFamily="34" charset="0"/>
              </a:rPr>
              <a:t>The Undergarment</a:t>
            </a:r>
          </a:p>
          <a:p>
            <a:r>
              <a:rPr lang="en-US" b="0" i="0" dirty="0">
                <a:effectLst/>
                <a:latin typeface="Calibri" panose="020F0502020204030204" pitchFamily="34" charset="0"/>
              </a:rPr>
              <a:t>(White Tunic)</a:t>
            </a:r>
            <a:endParaRPr lang="en-US" dirty="0">
              <a:latin typeface="Calibri" panose="020F0502020204030204" pitchFamily="34" charset="0"/>
            </a:endParaRPr>
          </a:p>
        </p:txBody>
      </p:sp>
      <p:sp>
        <p:nvSpPr>
          <p:cNvPr id="484" name="Rectangle 483"/>
          <p:cNvSpPr/>
          <p:nvPr/>
        </p:nvSpPr>
        <p:spPr>
          <a:xfrm>
            <a:off x="6913610" y="1831813"/>
            <a:ext cx="4454370" cy="1446550"/>
          </a:xfrm>
          <a:prstGeom prst="rect">
            <a:avLst/>
          </a:prstGeom>
        </p:spPr>
        <p:txBody>
          <a:bodyPr wrap="square">
            <a:spAutoFit/>
          </a:bodyPr>
          <a:lstStyle/>
          <a:p>
            <a:r>
              <a:rPr lang="en-US" b="0" i="0" dirty="0">
                <a:effectLst/>
                <a:latin typeface="Calibri" panose="020F0502020204030204" pitchFamily="34" charset="0"/>
              </a:rPr>
              <a:t>The Upper Robe (Blue)</a:t>
            </a:r>
            <a:endParaRPr lang="en-US" sz="1400" b="0" i="0" dirty="0">
              <a:effectLst/>
              <a:latin typeface="Calibri" panose="020F0502020204030204" pitchFamily="34" charset="0"/>
            </a:endParaRPr>
          </a:p>
          <a:p>
            <a:r>
              <a:rPr lang="en-US" sz="1400" dirty="0">
                <a:latin typeface="Calibri" panose="020F0502020204030204" pitchFamily="34" charset="0"/>
              </a:rPr>
              <a:t>The robe was] woven in one piece, which set forth the idea of wholeness or spiritual integrity; and the dark-blue </a:t>
            </a:r>
            <a:r>
              <a:rPr lang="en-US" sz="1400" dirty="0" err="1">
                <a:latin typeface="Calibri" panose="020F0502020204030204" pitchFamily="34" charset="0"/>
              </a:rPr>
              <a:t>colour</a:t>
            </a:r>
            <a:r>
              <a:rPr lang="en-US" sz="1400" dirty="0">
                <a:latin typeface="Calibri" panose="020F0502020204030204" pitchFamily="34" charset="0"/>
              </a:rPr>
              <a:t> indicated nothing more than the heavenly origin and character of the office with which the robe was associated. (Ex. 28:31)</a:t>
            </a:r>
          </a:p>
        </p:txBody>
      </p:sp>
      <p:sp>
        <p:nvSpPr>
          <p:cNvPr id="485" name="Rectangle 484"/>
          <p:cNvSpPr/>
          <p:nvPr/>
        </p:nvSpPr>
        <p:spPr>
          <a:xfrm>
            <a:off x="6775538" y="5000343"/>
            <a:ext cx="4454370" cy="1569660"/>
          </a:xfrm>
          <a:prstGeom prst="rect">
            <a:avLst/>
          </a:prstGeom>
        </p:spPr>
        <p:txBody>
          <a:bodyPr wrap="square">
            <a:spAutoFit/>
          </a:bodyPr>
          <a:lstStyle/>
          <a:p>
            <a:r>
              <a:rPr lang="en-US" sz="1600" b="0" i="0" dirty="0">
                <a:effectLst/>
                <a:latin typeface="Calibri" panose="020F0502020204030204" pitchFamily="34" charset="0"/>
              </a:rPr>
              <a:t>The Fringe— Pomegranate and gold</a:t>
            </a:r>
          </a:p>
          <a:p>
            <a:r>
              <a:rPr lang="en-US" sz="1600" dirty="0">
                <a:latin typeface="Calibri" panose="020F0502020204030204" pitchFamily="34" charset="0"/>
              </a:rPr>
              <a:t>Every Israelite is directed to make a fringe in the border of his garment, of dark-blue purple thread, and when he looks at the fringe to remember the commandments of God and do them. </a:t>
            </a:r>
          </a:p>
          <a:p>
            <a:r>
              <a:rPr lang="en-US" sz="1600" dirty="0">
                <a:latin typeface="Calibri" panose="020F0502020204030204" pitchFamily="34" charset="0"/>
              </a:rPr>
              <a:t>(Ex. 28:33-34)</a:t>
            </a:r>
          </a:p>
        </p:txBody>
      </p:sp>
      <p:sp>
        <p:nvSpPr>
          <p:cNvPr id="486" name="Rectangle 485"/>
          <p:cNvSpPr/>
          <p:nvPr/>
        </p:nvSpPr>
        <p:spPr>
          <a:xfrm>
            <a:off x="7158796" y="3624314"/>
            <a:ext cx="4454370" cy="1077218"/>
          </a:xfrm>
          <a:prstGeom prst="rect">
            <a:avLst/>
          </a:prstGeom>
        </p:spPr>
        <p:txBody>
          <a:bodyPr wrap="square">
            <a:spAutoFit/>
          </a:bodyPr>
          <a:lstStyle/>
          <a:p>
            <a:r>
              <a:rPr lang="en-US" sz="1600" b="0" i="0" dirty="0">
                <a:effectLst/>
                <a:latin typeface="Calibri" panose="020F0502020204030204" pitchFamily="34" charset="0"/>
              </a:rPr>
              <a:t>Ephod--</a:t>
            </a:r>
            <a:r>
              <a:rPr lang="en-US" sz="1600" dirty="0">
                <a:latin typeface="Calibri" panose="020F0502020204030204" pitchFamily="34" charset="0"/>
              </a:rPr>
              <a:t>This garment was fastened at each shoulder and had an intricately woven band with which it could be fastened around the waist.</a:t>
            </a:r>
          </a:p>
          <a:p>
            <a:r>
              <a:rPr lang="en-US" sz="1600" dirty="0">
                <a:latin typeface="Calibri" panose="020F0502020204030204" pitchFamily="34" charset="0"/>
              </a:rPr>
              <a:t> (Ex. 28:12)</a:t>
            </a:r>
          </a:p>
        </p:txBody>
      </p:sp>
      <p:sp>
        <p:nvSpPr>
          <p:cNvPr id="487" name="Rectangle 486"/>
          <p:cNvSpPr/>
          <p:nvPr/>
        </p:nvSpPr>
        <p:spPr>
          <a:xfrm>
            <a:off x="6752810" y="887603"/>
            <a:ext cx="4454370" cy="830997"/>
          </a:xfrm>
          <a:prstGeom prst="rect">
            <a:avLst/>
          </a:prstGeom>
        </p:spPr>
        <p:txBody>
          <a:bodyPr wrap="square">
            <a:spAutoFit/>
          </a:bodyPr>
          <a:lstStyle/>
          <a:p>
            <a:r>
              <a:rPr lang="en-US" sz="1600" dirty="0">
                <a:latin typeface="Calibri" panose="020F0502020204030204" pitchFamily="34" charset="0"/>
              </a:rPr>
              <a:t>Onyx Stones--engraved with the names of the 12 sons of Israel as a ‘memorial’ as the priest served before the Lord (Ex. 28:9)</a:t>
            </a:r>
          </a:p>
        </p:txBody>
      </p:sp>
      <p:sp>
        <p:nvSpPr>
          <p:cNvPr id="488" name="Rectangle 487"/>
          <p:cNvSpPr/>
          <p:nvPr/>
        </p:nvSpPr>
        <p:spPr>
          <a:xfrm>
            <a:off x="236488" y="3885713"/>
            <a:ext cx="3878448" cy="1938992"/>
          </a:xfrm>
          <a:prstGeom prst="rect">
            <a:avLst/>
          </a:prstGeom>
        </p:spPr>
        <p:txBody>
          <a:bodyPr wrap="square">
            <a:spAutoFit/>
          </a:bodyPr>
          <a:lstStyle/>
          <a:p>
            <a:r>
              <a:rPr lang="en-US" sz="1600" dirty="0">
                <a:latin typeface="Calibri" panose="020F0502020204030204" pitchFamily="34" charset="0"/>
              </a:rPr>
              <a:t>Breastplate--was made of fabric rather than of metal. It was twice as long as it was wide and when folded became a square pocket into which the Urim and Thummim was placed.</a:t>
            </a:r>
          </a:p>
          <a:p>
            <a:r>
              <a:rPr lang="en-US" sz="1400" dirty="0">
                <a:latin typeface="Calibri" panose="020F0502020204030204" pitchFamily="34" charset="0"/>
              </a:rPr>
              <a:t>Stones inscribed with the names of each of the tribes of Israel.</a:t>
            </a:r>
          </a:p>
          <a:p>
            <a:r>
              <a:rPr lang="en-US" sz="1200" dirty="0">
                <a:latin typeface="Calibri" panose="020F0502020204030204" pitchFamily="34" charset="0"/>
              </a:rPr>
              <a:t>(Ex. 28:13-29)</a:t>
            </a:r>
          </a:p>
        </p:txBody>
      </p:sp>
      <p:sp>
        <p:nvSpPr>
          <p:cNvPr id="489" name="Rectangle 488"/>
          <p:cNvSpPr/>
          <p:nvPr/>
        </p:nvSpPr>
        <p:spPr>
          <a:xfrm>
            <a:off x="571058" y="836061"/>
            <a:ext cx="3822803" cy="1200329"/>
          </a:xfrm>
          <a:prstGeom prst="rect">
            <a:avLst/>
          </a:prstGeom>
        </p:spPr>
        <p:txBody>
          <a:bodyPr wrap="square">
            <a:spAutoFit/>
          </a:bodyPr>
          <a:lstStyle/>
          <a:p>
            <a:r>
              <a:rPr lang="en-US" b="0" dirty="0">
                <a:effectLst/>
                <a:latin typeface="Calibri" panose="020F0502020204030204" pitchFamily="34" charset="0"/>
              </a:rPr>
              <a:t>The golden diadem and the </a:t>
            </a:r>
            <a:r>
              <a:rPr lang="en-US" b="0" dirty="0" err="1">
                <a:effectLst/>
                <a:latin typeface="Calibri" panose="020F0502020204030204" pitchFamily="34" charset="0"/>
              </a:rPr>
              <a:t>mitre</a:t>
            </a:r>
            <a:r>
              <a:rPr lang="en-US" b="0" dirty="0">
                <a:effectLst/>
                <a:latin typeface="Calibri" panose="020F0502020204030204" pitchFamily="34" charset="0"/>
              </a:rPr>
              <a:t>—</a:t>
            </a:r>
          </a:p>
          <a:p>
            <a:r>
              <a:rPr lang="en-US" dirty="0">
                <a:latin typeface="Calibri" panose="020F0502020204030204" pitchFamily="34" charset="0"/>
              </a:rPr>
              <a:t>Engraved on the band were the words “Holiness to the Lord”</a:t>
            </a:r>
          </a:p>
          <a:p>
            <a:r>
              <a:rPr lang="en-US" dirty="0">
                <a:latin typeface="Calibri" panose="020F0502020204030204" pitchFamily="34" charset="0"/>
              </a:rPr>
              <a:t>(Ex. 28:36-38)</a:t>
            </a:r>
          </a:p>
        </p:txBody>
      </p:sp>
      <p:cxnSp>
        <p:nvCxnSpPr>
          <p:cNvPr id="3" name="Straight Arrow Connector 2"/>
          <p:cNvCxnSpPr/>
          <p:nvPr/>
        </p:nvCxnSpPr>
        <p:spPr>
          <a:xfrm flipV="1">
            <a:off x="3611351" y="1298659"/>
            <a:ext cx="1676755" cy="2019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p:cNvCxnSpPr/>
          <p:nvPr/>
        </p:nvCxnSpPr>
        <p:spPr>
          <a:xfrm flipV="1">
            <a:off x="2786139" y="3672879"/>
            <a:ext cx="1811327" cy="72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Straight Arrow Connector 494"/>
          <p:cNvCxnSpPr>
            <a:endCxn id="219" idx="0"/>
          </p:cNvCxnSpPr>
          <p:nvPr/>
        </p:nvCxnSpPr>
        <p:spPr>
          <a:xfrm flipV="1">
            <a:off x="3996120" y="3409042"/>
            <a:ext cx="1233815" cy="11000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p:cNvCxnSpPr>
            <a:endCxn id="132" idx="7"/>
          </p:cNvCxnSpPr>
          <p:nvPr/>
        </p:nvCxnSpPr>
        <p:spPr>
          <a:xfrm flipH="1">
            <a:off x="6021664" y="1413346"/>
            <a:ext cx="753874" cy="10115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3" name="Straight Arrow Connector 502"/>
          <p:cNvCxnSpPr/>
          <p:nvPr/>
        </p:nvCxnSpPr>
        <p:spPr>
          <a:xfrm flipH="1">
            <a:off x="5850368" y="4130445"/>
            <a:ext cx="1303234" cy="2685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6" name="Straight Arrow Connector 505"/>
          <p:cNvCxnSpPr/>
          <p:nvPr/>
        </p:nvCxnSpPr>
        <p:spPr>
          <a:xfrm flipH="1">
            <a:off x="6218872" y="2692577"/>
            <a:ext cx="590335" cy="5687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9" name="Straight Arrow Connector 508"/>
          <p:cNvCxnSpPr/>
          <p:nvPr/>
        </p:nvCxnSpPr>
        <p:spPr>
          <a:xfrm flipH="1" flipV="1">
            <a:off x="6221435" y="5331143"/>
            <a:ext cx="516414" cy="7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3" name="Rectangle 512"/>
          <p:cNvSpPr/>
          <p:nvPr/>
        </p:nvSpPr>
        <p:spPr>
          <a:xfrm>
            <a:off x="688510" y="2191986"/>
            <a:ext cx="3878448" cy="584775"/>
          </a:xfrm>
          <a:prstGeom prst="rect">
            <a:avLst/>
          </a:prstGeom>
        </p:spPr>
        <p:txBody>
          <a:bodyPr wrap="square">
            <a:spAutoFit/>
          </a:bodyPr>
          <a:lstStyle/>
          <a:p>
            <a:r>
              <a:rPr lang="en-US" sz="1600" dirty="0">
                <a:latin typeface="Calibri" panose="020F0502020204030204" pitchFamily="34" charset="0"/>
              </a:rPr>
              <a:t>Hidden in the breastplate—Urim and Thummim</a:t>
            </a:r>
            <a:endParaRPr lang="en-US" sz="1200" dirty="0">
              <a:latin typeface="Calibri" panose="020F0502020204030204" pitchFamily="34" charset="0"/>
            </a:endParaRPr>
          </a:p>
        </p:txBody>
      </p:sp>
      <p:cxnSp>
        <p:nvCxnSpPr>
          <p:cNvPr id="514" name="Straight Arrow Connector 513"/>
          <p:cNvCxnSpPr/>
          <p:nvPr/>
        </p:nvCxnSpPr>
        <p:spPr>
          <a:xfrm>
            <a:off x="2528817" y="2564648"/>
            <a:ext cx="2717059" cy="6736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50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https://encrypted-tbn2.gstatic.com/images?q=tbn:ANd9GcQeLbfhr6eT14aoeoOpajQIAPHGqUk1uerS5lBBKWfXlgiuZOriMg">
            <a:extLst>
              <a:ext uri="{FF2B5EF4-FFF2-40B4-BE49-F238E27FC236}">
                <a16:creationId xmlns:a16="http://schemas.microsoft.com/office/drawing/2014/main" id="{6C93DC44-099C-24BE-0697-5CC942467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38:9-14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The Stones on the Breastplate</a:t>
            </a:r>
          </a:p>
        </p:txBody>
      </p:sp>
      <p:pic>
        <p:nvPicPr>
          <p:cNvPr id="9" name="Picture 2" descr="https://therevelationpainting.files.wordpress.com/2009/11/image013.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47" t="6870" r="16290" b="4903"/>
          <a:stretch/>
        </p:blipFill>
        <p:spPr bwMode="auto">
          <a:xfrm>
            <a:off x="5543028" y="1211130"/>
            <a:ext cx="1251340" cy="994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victoriafinlay.files.wordpress.com/2010/12/topaz-iroc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5828" y="1168309"/>
            <a:ext cx="1117350" cy="10377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blueroebuck.com/image/carbu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496" y="1146627"/>
            <a:ext cx="1222964" cy="1081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wpclipart.com/rocks_minerals/E/emerald/Emerald_larg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03" t="976" r="4877"/>
          <a:stretch/>
        </p:blipFill>
        <p:spPr bwMode="auto">
          <a:xfrm>
            <a:off x="5568928" y="2445325"/>
            <a:ext cx="1199537" cy="9765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zemezaduhou.cz/wp-content/uploads/2015/03/sapphire-rough.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64" t="4676" b="7166"/>
          <a:stretch/>
        </p:blipFill>
        <p:spPr bwMode="auto">
          <a:xfrm>
            <a:off x="6977324" y="2424709"/>
            <a:ext cx="1079476" cy="9971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ttp://secretaryofinnovation.com/wp-content/uploads/2011/09/rough-diamon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51" t="29367" r="38623" b="16351"/>
          <a:stretch/>
        </p:blipFill>
        <p:spPr bwMode="auto">
          <a:xfrm>
            <a:off x="8409249" y="2472203"/>
            <a:ext cx="926810" cy="8841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usercontent1.hubimg.com/8322264_f26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2752" y="3694641"/>
            <a:ext cx="1201616" cy="9053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s-media-cache-ak0.pinimg.com/736x/f3/4c/e6/f34ce6b136c437bc2e3b5ad87d53b91c.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4391" y="3686839"/>
            <a:ext cx="963690" cy="9209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ttp://crystal-cure.com/pics/amethyst-rough.jpg"/>
          <p:cNvPicPr>
            <a:picLocks noChangeAspect="1" noChangeArrowheads="1"/>
          </p:cNvPicPr>
          <p:nvPr/>
        </p:nvPicPr>
        <p:blipFill rotWithShape="1">
          <a:blip r:embed="rId11">
            <a:extLst>
              <a:ext uri="{28A0092B-C50C-407E-A947-70E740481C1C}">
                <a14:useLocalDpi xmlns:a14="http://schemas.microsoft.com/office/drawing/2010/main" val="0"/>
              </a:ext>
            </a:extLst>
          </a:blip>
          <a:srcRect l="5355" t="9225" r="7516" b="18221"/>
          <a:stretch/>
        </p:blipFill>
        <p:spPr bwMode="auto">
          <a:xfrm>
            <a:off x="8321326" y="3677532"/>
            <a:ext cx="1102654" cy="9182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https://upload.wikimedia.org/wikipedia/commons/e/e7/Beryl-Quartz-Emerald-Zambia-85mm_087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630" t="14240" r="2230" b="10611"/>
          <a:stretch/>
        </p:blipFill>
        <p:spPr bwMode="auto">
          <a:xfrm>
            <a:off x="5675332" y="5052640"/>
            <a:ext cx="1172508" cy="13313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https://img0.etsystatic.com/057/0/6556142/il_fullxfull.705776856_39yo.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552" t="9424" r="14242" b="11599"/>
          <a:stretch/>
        </p:blipFill>
        <p:spPr bwMode="auto">
          <a:xfrm>
            <a:off x="6959547" y="5049705"/>
            <a:ext cx="1394102" cy="10756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https://crystalelders.files.wordpress.com/2012/08/red-jasper.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7153" t="23236" r="22245" b="17266"/>
          <a:stretch/>
        </p:blipFill>
        <p:spPr bwMode="auto">
          <a:xfrm>
            <a:off x="8512629" y="5101915"/>
            <a:ext cx="957943" cy="1016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8087" y="2209511"/>
            <a:ext cx="4035113" cy="1477328"/>
          </a:xfrm>
          <a:prstGeom prst="rect">
            <a:avLst/>
          </a:prstGeom>
        </p:spPr>
        <p:txBody>
          <a:bodyPr wrap="square">
            <a:spAutoFit/>
          </a:bodyPr>
          <a:lstStyle/>
          <a:p>
            <a:r>
              <a:rPr lang="en-US" i="1" dirty="0">
                <a:solidFill>
                  <a:srgbClr val="333333"/>
                </a:solidFill>
                <a:latin typeface="Calibri" panose="020F0502020204030204" pitchFamily="34" charset="0"/>
              </a:rPr>
              <a:t>And the stones were according to the names of the children of Israel, twelve, according to their names, like the engravings of a signet, everyone with his name, according to the twelve tribes.</a:t>
            </a:r>
            <a:endParaRPr lang="en-US" i="1" dirty="0"/>
          </a:p>
        </p:txBody>
      </p:sp>
      <p:sp>
        <p:nvSpPr>
          <p:cNvPr id="36" name="TextBox 35">
            <a:extLst>
              <a:ext uri="{FF2B5EF4-FFF2-40B4-BE49-F238E27FC236}">
                <a16:creationId xmlns:a16="http://schemas.microsoft.com/office/drawing/2014/main" id="{975839A2-A797-01A8-F3D0-BA983E84C286}"/>
              </a:ext>
            </a:extLst>
          </p:cNvPr>
          <p:cNvSpPr txBox="1"/>
          <p:nvPr/>
        </p:nvSpPr>
        <p:spPr>
          <a:xfrm>
            <a:off x="5246173" y="849483"/>
            <a:ext cx="4772502" cy="369332"/>
          </a:xfrm>
          <a:prstGeom prst="rect">
            <a:avLst/>
          </a:prstGeom>
          <a:noFill/>
        </p:spPr>
        <p:txBody>
          <a:bodyPr wrap="square">
            <a:spAutoFit/>
          </a:bodyPr>
          <a:lstStyle/>
          <a:p>
            <a:r>
              <a:rPr lang="en-US" i="1" dirty="0">
                <a:solidFill>
                  <a:srgbClr val="333333"/>
                </a:solidFill>
                <a:latin typeface="Calibri" panose="020F0502020204030204" pitchFamily="34" charset="0"/>
              </a:rPr>
              <a:t>Reuben-Sardius; Simeon-Topaz; Levi-Carbuncle</a:t>
            </a:r>
            <a:endParaRPr lang="en-US" dirty="0"/>
          </a:p>
        </p:txBody>
      </p:sp>
      <p:sp>
        <p:nvSpPr>
          <p:cNvPr id="37" name="TextBox 36">
            <a:extLst>
              <a:ext uri="{FF2B5EF4-FFF2-40B4-BE49-F238E27FC236}">
                <a16:creationId xmlns:a16="http://schemas.microsoft.com/office/drawing/2014/main" id="{7EC6B645-69FE-24F0-1C4A-DF26EE47CA6B}"/>
              </a:ext>
            </a:extLst>
          </p:cNvPr>
          <p:cNvSpPr txBox="1"/>
          <p:nvPr/>
        </p:nvSpPr>
        <p:spPr>
          <a:xfrm>
            <a:off x="5169195" y="2142636"/>
            <a:ext cx="5555955" cy="369332"/>
          </a:xfrm>
          <a:prstGeom prst="rect">
            <a:avLst/>
          </a:prstGeom>
          <a:noFill/>
        </p:spPr>
        <p:txBody>
          <a:bodyPr wrap="square">
            <a:spAutoFit/>
          </a:bodyPr>
          <a:lstStyle/>
          <a:p>
            <a:r>
              <a:rPr lang="en-US" i="1" dirty="0">
                <a:solidFill>
                  <a:srgbClr val="333333"/>
                </a:solidFill>
                <a:latin typeface="Calibri" panose="020F0502020204030204" pitchFamily="34" charset="0"/>
              </a:rPr>
              <a:t>Judah-Emerald; Issachar-Sapphire; Zebulon-Diamond</a:t>
            </a:r>
            <a:endParaRPr lang="en-US" dirty="0"/>
          </a:p>
        </p:txBody>
      </p:sp>
      <p:sp>
        <p:nvSpPr>
          <p:cNvPr id="38" name="TextBox 37">
            <a:extLst>
              <a:ext uri="{FF2B5EF4-FFF2-40B4-BE49-F238E27FC236}">
                <a16:creationId xmlns:a16="http://schemas.microsoft.com/office/drawing/2014/main" id="{DA8090F7-06BA-8B99-0A59-939D106AE4A0}"/>
              </a:ext>
            </a:extLst>
          </p:cNvPr>
          <p:cNvSpPr txBox="1"/>
          <p:nvPr/>
        </p:nvSpPr>
        <p:spPr>
          <a:xfrm>
            <a:off x="4732335" y="3376703"/>
            <a:ext cx="5286340" cy="369332"/>
          </a:xfrm>
          <a:prstGeom prst="rect">
            <a:avLst/>
          </a:prstGeom>
          <a:noFill/>
        </p:spPr>
        <p:txBody>
          <a:bodyPr wrap="square">
            <a:spAutoFit/>
          </a:bodyPr>
          <a:lstStyle/>
          <a:p>
            <a:r>
              <a:rPr lang="en-US" i="1" dirty="0">
                <a:solidFill>
                  <a:srgbClr val="333333"/>
                </a:solidFill>
                <a:latin typeface="Calibri" panose="020F0502020204030204" pitchFamily="34" charset="0"/>
              </a:rPr>
              <a:t>Dan-Ligure/Jacinth; </a:t>
            </a:r>
            <a:r>
              <a:rPr lang="en-US" i="1" dirty="0" err="1">
                <a:solidFill>
                  <a:srgbClr val="333333"/>
                </a:solidFill>
                <a:latin typeface="Calibri" panose="020F0502020204030204" pitchFamily="34" charset="0"/>
              </a:rPr>
              <a:t>Napthtali</a:t>
            </a:r>
            <a:r>
              <a:rPr lang="en-US" i="1" dirty="0">
                <a:solidFill>
                  <a:srgbClr val="333333"/>
                </a:solidFill>
                <a:latin typeface="Calibri" panose="020F0502020204030204" pitchFamily="34" charset="0"/>
              </a:rPr>
              <a:t>-Agate; Gad-Amethyst</a:t>
            </a:r>
            <a:endParaRPr lang="en-US" dirty="0"/>
          </a:p>
        </p:txBody>
      </p:sp>
      <p:sp>
        <p:nvSpPr>
          <p:cNvPr id="39" name="TextBox 38">
            <a:extLst>
              <a:ext uri="{FF2B5EF4-FFF2-40B4-BE49-F238E27FC236}">
                <a16:creationId xmlns:a16="http://schemas.microsoft.com/office/drawing/2014/main" id="{67AD64F9-7230-21BD-1E50-F6E1DA44CE4C}"/>
              </a:ext>
            </a:extLst>
          </p:cNvPr>
          <p:cNvSpPr txBox="1"/>
          <p:nvPr/>
        </p:nvSpPr>
        <p:spPr>
          <a:xfrm>
            <a:off x="5543028" y="4624137"/>
            <a:ext cx="4772502" cy="369332"/>
          </a:xfrm>
          <a:prstGeom prst="rect">
            <a:avLst/>
          </a:prstGeom>
          <a:noFill/>
        </p:spPr>
        <p:txBody>
          <a:bodyPr wrap="square">
            <a:spAutoFit/>
          </a:bodyPr>
          <a:lstStyle/>
          <a:p>
            <a:r>
              <a:rPr lang="en-US" i="1" dirty="0">
                <a:solidFill>
                  <a:srgbClr val="333333"/>
                </a:solidFill>
                <a:latin typeface="Calibri" panose="020F0502020204030204" pitchFamily="34" charset="0"/>
              </a:rPr>
              <a:t>Asher-Beryl; Joseph-Onyx; Benjamin-Jasper</a:t>
            </a:r>
            <a:endParaRPr lang="en-US" dirty="0"/>
          </a:p>
        </p:txBody>
      </p:sp>
    </p:spTree>
    <p:extLst>
      <p:ext uri="{BB962C8B-B14F-4D97-AF65-F5344CB8AC3E}">
        <p14:creationId xmlns:p14="http://schemas.microsoft.com/office/powerpoint/2010/main" val="265374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Building a Sanctuary</a:t>
            </a:r>
          </a:p>
        </p:txBody>
      </p:sp>
      <p:sp>
        <p:nvSpPr>
          <p:cNvPr id="2" name="Rectangle 1"/>
          <p:cNvSpPr/>
          <p:nvPr/>
        </p:nvSpPr>
        <p:spPr>
          <a:xfrm>
            <a:off x="482531" y="1448950"/>
            <a:ext cx="6096000" cy="1938992"/>
          </a:xfrm>
          <a:prstGeom prst="rect">
            <a:avLst/>
          </a:prstGeom>
        </p:spPr>
        <p:txBody>
          <a:bodyPr>
            <a:spAutoFit/>
          </a:bodyPr>
          <a:lstStyle/>
          <a:p>
            <a:r>
              <a:rPr lang="en-US" sz="2400" dirty="0"/>
              <a:t>In obedience to the Lord’s command, the Israelites built a tabernacle, or temple, in the wilderness. This tabernacle was a portable sanctuary where the Lord could dwell among His people as they traveled.</a:t>
            </a:r>
            <a:endParaRPr lang="en-US" sz="2400" dirty="0">
              <a:latin typeface="Calibri" panose="020F0502020204030204" pitchFamily="34" charset="0"/>
            </a:endParaRPr>
          </a:p>
        </p:txBody>
      </p:sp>
      <p:pic>
        <p:nvPicPr>
          <p:cNvPr id="22" name="Picture 21">
            <a:extLst>
              <a:ext uri="{FF2B5EF4-FFF2-40B4-BE49-F238E27FC236}">
                <a16:creationId xmlns:a16="http://schemas.microsoft.com/office/drawing/2014/main" id="{A941353C-0EC4-F5DE-FA51-61BFB8D1B5DF}"/>
              </a:ext>
            </a:extLst>
          </p:cNvPr>
          <p:cNvPicPr>
            <a:picLocks noChangeAspect="1"/>
          </p:cNvPicPr>
          <p:nvPr/>
        </p:nvPicPr>
        <p:blipFill>
          <a:blip r:embed="rId3"/>
          <a:stretch>
            <a:fillRect/>
          </a:stretch>
        </p:blipFill>
        <p:spPr>
          <a:xfrm>
            <a:off x="5509293" y="3227942"/>
            <a:ext cx="5607440" cy="2927493"/>
          </a:xfrm>
          <a:prstGeom prst="rect">
            <a:avLst/>
          </a:prstGeom>
        </p:spPr>
      </p:pic>
    </p:spTree>
    <p:extLst>
      <p:ext uri="{BB962C8B-B14F-4D97-AF65-F5344CB8AC3E}">
        <p14:creationId xmlns:p14="http://schemas.microsoft.com/office/powerpoint/2010/main" val="373307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39:43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Moses Blesses The New Portable Temple</a:t>
            </a:r>
          </a:p>
        </p:txBody>
      </p:sp>
      <p:pic>
        <p:nvPicPr>
          <p:cNvPr id="2050" name="Picture 2" descr="http://www.templestudy.com/wp-content/uploads/2008/06/tabernacl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314" y="1423303"/>
            <a:ext cx="5715000" cy="4657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FC6A48-67BC-97D7-376E-D8A37E3A4824}"/>
              </a:ext>
            </a:extLst>
          </p:cNvPr>
          <p:cNvSpPr txBox="1"/>
          <p:nvPr/>
        </p:nvSpPr>
        <p:spPr>
          <a:xfrm>
            <a:off x="4021157" y="6134132"/>
            <a:ext cx="4224181" cy="646331"/>
          </a:xfrm>
          <a:prstGeom prst="rect">
            <a:avLst/>
          </a:prstGeom>
          <a:noFill/>
        </p:spPr>
        <p:txBody>
          <a:bodyPr wrap="square" rtlCol="0">
            <a:spAutoFit/>
          </a:bodyPr>
          <a:lstStyle/>
          <a:p>
            <a:pPr algn="ctr"/>
            <a:r>
              <a:rPr lang="en-US" b="1" dirty="0"/>
              <a:t>He also blessed those who participated in building the temple</a:t>
            </a:r>
          </a:p>
        </p:txBody>
      </p:sp>
    </p:spTree>
    <p:extLst>
      <p:ext uri="{BB962C8B-B14F-4D97-AF65-F5344CB8AC3E}">
        <p14:creationId xmlns:p14="http://schemas.microsoft.com/office/powerpoint/2010/main" val="39244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40:1-33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Set Up of the Tabernacle</a:t>
            </a:r>
          </a:p>
        </p:txBody>
      </p:sp>
      <p:pic>
        <p:nvPicPr>
          <p:cNvPr id="4098" name="Picture 2" descr="http://blogs.bible.org/sites/blogs.bible.org/files/u16599/Holy%20Place.jpg"/>
          <p:cNvPicPr>
            <a:picLocks noChangeAspect="1" noChangeArrowheads="1"/>
          </p:cNvPicPr>
          <p:nvPr/>
        </p:nvPicPr>
        <p:blipFill rotWithShape="1">
          <a:blip r:embed="rId3">
            <a:extLst>
              <a:ext uri="{28A0092B-C50C-407E-A947-70E740481C1C}">
                <a14:useLocalDpi xmlns:a14="http://schemas.microsoft.com/office/drawing/2010/main" val="0"/>
              </a:ext>
            </a:extLst>
          </a:blip>
          <a:srcRect r="-168" b="11703"/>
          <a:stretch/>
        </p:blipFill>
        <p:spPr bwMode="auto">
          <a:xfrm>
            <a:off x="305516" y="1232267"/>
            <a:ext cx="6201683" cy="3162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81257" y="1099457"/>
            <a:ext cx="3603172" cy="5497286"/>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69610" y="1374571"/>
            <a:ext cx="2612572" cy="3128213"/>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532" y="4438255"/>
            <a:ext cx="1092525" cy="112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8616029" y="3251731"/>
            <a:ext cx="550440" cy="710791"/>
            <a:chOff x="3548742" y="2752044"/>
            <a:chExt cx="2176509" cy="2810556"/>
          </a:xfrm>
        </p:grpSpPr>
        <p:sp>
          <p:nvSpPr>
            <p:cNvPr id="15" name="Oval 14"/>
            <p:cNvSpPr/>
            <p:nvPr/>
          </p:nvSpPr>
          <p:spPr>
            <a:xfrm>
              <a:off x="3962400" y="5257800"/>
              <a:ext cx="1371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539342" y="3586298"/>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548742" y="3117803"/>
              <a:ext cx="1129938" cy="1684430"/>
              <a:chOff x="3548742" y="3117803"/>
              <a:chExt cx="1129938" cy="1684430"/>
            </a:xfrm>
          </p:grpSpPr>
          <p:sp>
            <p:nvSpPr>
              <p:cNvPr id="40" name="Bent Arrow 39"/>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ent Arrow 40"/>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41"/>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Bent Arrow 44"/>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45"/>
              <p:cNvGrpSpPr/>
              <p:nvPr/>
            </p:nvGrpSpPr>
            <p:grpSpPr>
              <a:xfrm>
                <a:off x="4222195" y="3261495"/>
                <a:ext cx="143227" cy="838066"/>
                <a:chOff x="4222195" y="3261495"/>
                <a:chExt cx="143227" cy="838066"/>
              </a:xfrm>
            </p:grpSpPr>
            <p:sp>
              <p:nvSpPr>
                <p:cNvPr id="53" name="Rounded Rectangle 52"/>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Wave 53"/>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3895623" y="3170055"/>
                <a:ext cx="143227" cy="838066"/>
                <a:chOff x="4222195" y="3261495"/>
                <a:chExt cx="143227" cy="838066"/>
              </a:xfrm>
            </p:grpSpPr>
            <p:sp>
              <p:nvSpPr>
                <p:cNvPr id="51" name="Rounded Rectangle 50"/>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Wave 51"/>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582115" y="3117803"/>
                <a:ext cx="143227" cy="838066"/>
                <a:chOff x="4222195" y="3261495"/>
                <a:chExt cx="143227" cy="838066"/>
              </a:xfrm>
            </p:grpSpPr>
            <p:sp>
              <p:nvSpPr>
                <p:cNvPr id="49" name="Rounded Rectangle 48"/>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Wave 49"/>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p:cNvGrpSpPr/>
            <p:nvPr/>
          </p:nvGrpSpPr>
          <p:grpSpPr>
            <a:xfrm>
              <a:off x="4574892" y="2752044"/>
              <a:ext cx="143227" cy="838066"/>
              <a:chOff x="4222195" y="3261495"/>
              <a:chExt cx="143227" cy="838066"/>
            </a:xfrm>
          </p:grpSpPr>
          <p:sp>
            <p:nvSpPr>
              <p:cNvPr id="38" name="Rounded Rectangle 37"/>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Wave 38"/>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flipH="1">
              <a:off x="4595313" y="3120722"/>
              <a:ext cx="1129938" cy="1684430"/>
              <a:chOff x="3548742" y="3117803"/>
              <a:chExt cx="1129938" cy="1684430"/>
            </a:xfrm>
          </p:grpSpPr>
          <p:sp>
            <p:nvSpPr>
              <p:cNvPr id="23" name="Bent Arrow 22"/>
              <p:cNvSpPr/>
              <p:nvPr/>
            </p:nvSpPr>
            <p:spPr>
              <a:xfrm rot="10800000" flipH="1">
                <a:off x="3590108" y="4027170"/>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rot="10800000" flipH="1">
                <a:off x="3899263" y="4083776"/>
                <a:ext cx="457200" cy="628650"/>
              </a:xfrm>
              <a:prstGeom prst="bentArrow">
                <a:avLst>
                  <a:gd name="adj1" fmla="val 25000"/>
                  <a:gd name="adj2" fmla="val 11667"/>
                  <a:gd name="adj3" fmla="val 25000"/>
                  <a:gd name="adj4" fmla="val 4375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ounded Rectangle 24"/>
              <p:cNvSpPr/>
              <p:nvPr/>
            </p:nvSpPr>
            <p:spPr>
              <a:xfrm>
                <a:off x="4184467" y="4097383"/>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3862251" y="4019006"/>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548742" y="3966755"/>
                <a:ext cx="204652" cy="74103"/>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Bent Arrow 27"/>
              <p:cNvSpPr/>
              <p:nvPr/>
            </p:nvSpPr>
            <p:spPr>
              <a:xfrm rot="10800000" flipH="1">
                <a:off x="4221480" y="4173583"/>
                <a:ext cx="457200" cy="628650"/>
              </a:xfrm>
              <a:prstGeom prst="ben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 name="Group 28"/>
              <p:cNvGrpSpPr/>
              <p:nvPr/>
            </p:nvGrpSpPr>
            <p:grpSpPr>
              <a:xfrm>
                <a:off x="4222195" y="3261495"/>
                <a:ext cx="143227" cy="838066"/>
                <a:chOff x="4222195" y="3261495"/>
                <a:chExt cx="143227" cy="838066"/>
              </a:xfrm>
            </p:grpSpPr>
            <p:sp>
              <p:nvSpPr>
                <p:cNvPr id="36" name="Rounded Rectangle 35"/>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Wave 36"/>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895623" y="3170055"/>
                <a:ext cx="143227" cy="838066"/>
                <a:chOff x="4222195" y="3261495"/>
                <a:chExt cx="143227" cy="838066"/>
              </a:xfrm>
            </p:grpSpPr>
            <p:sp>
              <p:nvSpPr>
                <p:cNvPr id="34" name="Rounded Rectangle 33"/>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Wave 34"/>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582115" y="3117803"/>
                <a:ext cx="143227" cy="838066"/>
                <a:chOff x="4222195" y="3261495"/>
                <a:chExt cx="143227" cy="838066"/>
              </a:xfrm>
            </p:grpSpPr>
            <p:sp>
              <p:nvSpPr>
                <p:cNvPr id="32" name="Rounded Rectangle 31"/>
                <p:cNvSpPr/>
                <p:nvPr/>
              </p:nvSpPr>
              <p:spPr>
                <a:xfrm>
                  <a:off x="4230188" y="3595945"/>
                  <a:ext cx="97973" cy="503616"/>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Wave 32"/>
                <p:cNvSpPr/>
                <p:nvPr/>
              </p:nvSpPr>
              <p:spPr>
                <a:xfrm rot="16933773">
                  <a:off x="4115599" y="3368091"/>
                  <a:ext cx="356420" cy="143227"/>
                </a:xfrm>
                <a:prstGeom prst="wave">
                  <a:avLst>
                    <a:gd name="adj1" fmla="val 20000"/>
                    <a:gd name="adj2" fmla="val -10000"/>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4572000" y="3653870"/>
              <a:ext cx="139336" cy="172585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28012" y="5279572"/>
              <a:ext cx="831032" cy="11974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563292" y="5214258"/>
              <a:ext cx="156755" cy="18505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8816800" y="2370964"/>
            <a:ext cx="639030" cy="631661"/>
            <a:chOff x="6199612" y="2996347"/>
            <a:chExt cx="1907177" cy="2684471"/>
          </a:xfrm>
        </p:grpSpPr>
        <p:grpSp>
          <p:nvGrpSpPr>
            <p:cNvPr id="56" name="Group 55"/>
            <p:cNvGrpSpPr/>
            <p:nvPr/>
          </p:nvGrpSpPr>
          <p:grpSpPr>
            <a:xfrm>
              <a:off x="6252754" y="2996347"/>
              <a:ext cx="1741715" cy="2684471"/>
              <a:chOff x="6252754" y="2996347"/>
              <a:chExt cx="1741715" cy="2684471"/>
            </a:xfrm>
          </p:grpSpPr>
          <p:sp>
            <p:nvSpPr>
              <p:cNvPr id="60" name="Wave 59"/>
              <p:cNvSpPr/>
              <p:nvPr/>
            </p:nvSpPr>
            <p:spPr>
              <a:xfrm rot="16933773">
                <a:off x="6697129" y="3229869"/>
                <a:ext cx="800291" cy="333248"/>
              </a:xfrm>
              <a:prstGeom prst="wave">
                <a:avLst>
                  <a:gd name="adj1" fmla="val 20000"/>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252754" y="3840479"/>
                <a:ext cx="1741715" cy="10450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6662398" y="3614289"/>
                <a:ext cx="914303" cy="115438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0800000">
                <a:off x="6661943" y="4628111"/>
                <a:ext cx="914757" cy="281121"/>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6631188" y="3614289"/>
                <a:ext cx="994161" cy="1606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6758643" y="4628111"/>
                <a:ext cx="698360" cy="253331"/>
                <a:chOff x="1237377" y="5511114"/>
                <a:chExt cx="2496879" cy="836654"/>
              </a:xfrm>
              <a:solidFill>
                <a:srgbClr val="FFC000"/>
              </a:solidFill>
            </p:grpSpPr>
            <p:grpSp>
              <p:nvGrpSpPr>
                <p:cNvPr id="77" name="Group 76"/>
                <p:cNvGrpSpPr/>
                <p:nvPr/>
              </p:nvGrpSpPr>
              <p:grpSpPr>
                <a:xfrm>
                  <a:off x="1237377" y="5511114"/>
                  <a:ext cx="843767" cy="815545"/>
                  <a:chOff x="1237377" y="5511114"/>
                  <a:chExt cx="843767" cy="815545"/>
                </a:xfrm>
                <a:grpFill/>
              </p:grpSpPr>
              <p:sp>
                <p:nvSpPr>
                  <p:cNvPr id="84" name="Quad Arrow 83"/>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84"/>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2062507" y="5532223"/>
                  <a:ext cx="843767" cy="815545"/>
                  <a:chOff x="1237377" y="5511114"/>
                  <a:chExt cx="843767" cy="815545"/>
                </a:xfrm>
                <a:grpFill/>
              </p:grpSpPr>
              <p:sp>
                <p:nvSpPr>
                  <p:cNvPr id="82" name="Quad Arrow 81"/>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82"/>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2890489" y="5531324"/>
                  <a:ext cx="843767" cy="815545"/>
                  <a:chOff x="1237377" y="5511114"/>
                  <a:chExt cx="843767" cy="815545"/>
                </a:xfrm>
                <a:grpFill/>
              </p:grpSpPr>
              <p:sp>
                <p:nvSpPr>
                  <p:cNvPr id="80" name="Quad Arrow 79"/>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Rectangle 65"/>
              <p:cNvSpPr/>
              <p:nvPr/>
            </p:nvSpPr>
            <p:spPr>
              <a:xfrm rot="16200000">
                <a:off x="6736586" y="5029023"/>
                <a:ext cx="765467" cy="53812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6884768" y="3615747"/>
                <a:ext cx="434874" cy="157751"/>
                <a:chOff x="1237377" y="5511114"/>
                <a:chExt cx="2496879" cy="836654"/>
              </a:xfrm>
              <a:solidFill>
                <a:srgbClr val="FFC000"/>
              </a:solidFill>
            </p:grpSpPr>
            <p:grpSp>
              <p:nvGrpSpPr>
                <p:cNvPr id="68" name="Group 67"/>
                <p:cNvGrpSpPr/>
                <p:nvPr/>
              </p:nvGrpSpPr>
              <p:grpSpPr>
                <a:xfrm>
                  <a:off x="1237377" y="5511114"/>
                  <a:ext cx="843767" cy="815545"/>
                  <a:chOff x="1237377" y="5511114"/>
                  <a:chExt cx="843767" cy="815545"/>
                </a:xfrm>
                <a:grpFill/>
              </p:grpSpPr>
              <p:sp>
                <p:nvSpPr>
                  <p:cNvPr id="75" name="Quad Arrow 74"/>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75"/>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2062507" y="5532223"/>
                  <a:ext cx="843767" cy="815545"/>
                  <a:chOff x="1237377" y="5511114"/>
                  <a:chExt cx="843767" cy="815545"/>
                </a:xfrm>
                <a:grpFill/>
              </p:grpSpPr>
              <p:sp>
                <p:nvSpPr>
                  <p:cNvPr id="73" name="Quad Arrow 72"/>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73"/>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2890489" y="5531324"/>
                  <a:ext cx="843767" cy="815545"/>
                  <a:chOff x="1237377" y="5511114"/>
                  <a:chExt cx="843767" cy="815545"/>
                </a:xfrm>
                <a:grpFill/>
              </p:grpSpPr>
              <p:sp>
                <p:nvSpPr>
                  <p:cNvPr id="71" name="Quad Arrow 70"/>
                  <p:cNvSpPr/>
                  <p:nvPr/>
                </p:nvSpPr>
                <p:spPr>
                  <a:xfrm>
                    <a:off x="1237377" y="5511114"/>
                    <a:ext cx="843767" cy="815545"/>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a:off x="1389778" y="5663515"/>
                    <a:ext cx="526558" cy="508946"/>
                  </a:xfrm>
                  <a:prstGeom prst="quadArrow">
                    <a:avLst>
                      <a:gd name="adj1" fmla="val 45000"/>
                      <a:gd name="adj2" fmla="val 22500"/>
                      <a:gd name="adj3" fmla="val 1542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7" name="Rectangle 56"/>
            <p:cNvSpPr/>
            <p:nvPr/>
          </p:nvSpPr>
          <p:spPr>
            <a:xfrm>
              <a:off x="6199612" y="3986336"/>
              <a:ext cx="1907177" cy="1264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lock Arc 57"/>
            <p:cNvSpPr/>
            <p:nvPr/>
          </p:nvSpPr>
          <p:spPr>
            <a:xfrm rot="5400000">
              <a:off x="6551351" y="3906273"/>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Block Arc 58"/>
            <p:cNvSpPr/>
            <p:nvPr/>
          </p:nvSpPr>
          <p:spPr>
            <a:xfrm rot="5400000">
              <a:off x="7304643" y="3919336"/>
              <a:ext cx="304824" cy="255796"/>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85"/>
          <p:cNvGrpSpPr/>
          <p:nvPr/>
        </p:nvGrpSpPr>
        <p:grpSpPr>
          <a:xfrm>
            <a:off x="9094323" y="1493303"/>
            <a:ext cx="1258682" cy="679917"/>
            <a:chOff x="2774416" y="3116141"/>
            <a:chExt cx="6056768" cy="3271755"/>
          </a:xfrm>
        </p:grpSpPr>
        <p:sp>
          <p:nvSpPr>
            <p:cNvPr id="87" name="Rounded Rectangle 86"/>
            <p:cNvSpPr/>
            <p:nvPr/>
          </p:nvSpPr>
          <p:spPr>
            <a:xfrm>
              <a:off x="2971097" y="5758005"/>
              <a:ext cx="5711176" cy="13398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3539905" y="6024248"/>
              <a:ext cx="343080" cy="363648"/>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675830" y="6004632"/>
              <a:ext cx="343080" cy="363648"/>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539905" y="4110273"/>
              <a:ext cx="4481465" cy="2145672"/>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a:off x="3739082" y="4170633"/>
              <a:ext cx="4137434" cy="301780"/>
              <a:chOff x="5368705" y="2667757"/>
              <a:chExt cx="7629055" cy="700132"/>
            </a:xfrm>
          </p:grpSpPr>
          <p:grpSp>
            <p:nvGrpSpPr>
              <p:cNvPr id="191" name="Group 190"/>
              <p:cNvGrpSpPr/>
              <p:nvPr/>
            </p:nvGrpSpPr>
            <p:grpSpPr>
              <a:xfrm>
                <a:off x="5368705" y="2743200"/>
                <a:ext cx="841972" cy="624689"/>
                <a:chOff x="5368705" y="2743200"/>
                <a:chExt cx="841972" cy="624689"/>
              </a:xfrm>
            </p:grpSpPr>
            <p:sp>
              <p:nvSpPr>
                <p:cNvPr id="216" name="Hexagon 215"/>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Hexagon 216"/>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p:cNvGrpSpPr/>
              <p:nvPr/>
            </p:nvGrpSpPr>
            <p:grpSpPr>
              <a:xfrm>
                <a:off x="6209169" y="2741691"/>
                <a:ext cx="841972" cy="624689"/>
                <a:chOff x="5368705" y="2743200"/>
                <a:chExt cx="841972" cy="624689"/>
              </a:xfrm>
            </p:grpSpPr>
            <p:sp>
              <p:nvSpPr>
                <p:cNvPr id="214" name="Hexagon 213"/>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Hexagon 214"/>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p:cNvGrpSpPr/>
              <p:nvPr/>
            </p:nvGrpSpPr>
            <p:grpSpPr>
              <a:xfrm>
                <a:off x="7058686" y="2731129"/>
                <a:ext cx="841972" cy="624689"/>
                <a:chOff x="5368705" y="2743200"/>
                <a:chExt cx="841972" cy="624689"/>
              </a:xfrm>
            </p:grpSpPr>
            <p:sp>
              <p:nvSpPr>
                <p:cNvPr id="212" name="Hexagon 211"/>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Hexagon 212"/>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7908203" y="2720567"/>
                <a:ext cx="841972" cy="624689"/>
                <a:chOff x="5368705" y="2743200"/>
                <a:chExt cx="841972" cy="624689"/>
              </a:xfrm>
            </p:grpSpPr>
            <p:sp>
              <p:nvSpPr>
                <p:cNvPr id="210" name="Hexagon 209"/>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Hexagon 210"/>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a:off x="8757720" y="2710005"/>
                <a:ext cx="841972" cy="624689"/>
                <a:chOff x="5368705" y="2743200"/>
                <a:chExt cx="841972" cy="624689"/>
              </a:xfrm>
            </p:grpSpPr>
            <p:sp>
              <p:nvSpPr>
                <p:cNvPr id="208" name="Hexagon 207"/>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Hexagon 208"/>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a:off x="9607237" y="2699443"/>
                <a:ext cx="841972" cy="624689"/>
                <a:chOff x="5368705" y="2743200"/>
                <a:chExt cx="841972" cy="624689"/>
              </a:xfrm>
            </p:grpSpPr>
            <p:sp>
              <p:nvSpPr>
                <p:cNvPr id="206" name="Hexagon 205"/>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Hexagon 206"/>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10456754" y="2688881"/>
                <a:ext cx="841972" cy="624689"/>
                <a:chOff x="5368705" y="2743200"/>
                <a:chExt cx="841972" cy="624689"/>
              </a:xfrm>
            </p:grpSpPr>
            <p:sp>
              <p:nvSpPr>
                <p:cNvPr id="204" name="Hexagon 203"/>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Hexagon 204"/>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97"/>
              <p:cNvGrpSpPr/>
              <p:nvPr/>
            </p:nvGrpSpPr>
            <p:grpSpPr>
              <a:xfrm>
                <a:off x="11306271" y="2678319"/>
                <a:ext cx="841972" cy="624689"/>
                <a:chOff x="5368705" y="2743200"/>
                <a:chExt cx="841972" cy="624689"/>
              </a:xfrm>
            </p:grpSpPr>
            <p:sp>
              <p:nvSpPr>
                <p:cNvPr id="202" name="Hexagon 201"/>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Hexagon 202"/>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12155788" y="2667757"/>
                <a:ext cx="841972" cy="624689"/>
                <a:chOff x="5368705" y="2743200"/>
                <a:chExt cx="841972" cy="624689"/>
              </a:xfrm>
            </p:grpSpPr>
            <p:sp>
              <p:nvSpPr>
                <p:cNvPr id="200" name="Hexagon 199"/>
                <p:cNvSpPr/>
                <p:nvPr/>
              </p:nvSpPr>
              <p:spPr>
                <a:xfrm>
                  <a:off x="5368705" y="2743200"/>
                  <a:ext cx="841972" cy="624689"/>
                </a:xfrm>
                <a:prstGeom prst="hexagon">
                  <a:avLst/>
                </a:prstGeom>
                <a:solidFill>
                  <a:srgbClr val="D3A77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Hexagon 200"/>
                <p:cNvSpPr/>
                <p:nvPr/>
              </p:nvSpPr>
              <p:spPr>
                <a:xfrm>
                  <a:off x="5442314" y="2796013"/>
                  <a:ext cx="685372" cy="508502"/>
                </a:xfrm>
                <a:prstGeom prst="hexago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2" name="Rounded Rectangle 91"/>
            <p:cNvSpPr/>
            <p:nvPr/>
          </p:nvSpPr>
          <p:spPr>
            <a:xfrm>
              <a:off x="2774416" y="5951821"/>
              <a:ext cx="6056768" cy="144855"/>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4426940" y="4693181"/>
              <a:ext cx="2588124" cy="240958"/>
              <a:chOff x="5368705" y="2667757"/>
              <a:chExt cx="7629055" cy="700132"/>
            </a:xfrm>
            <a:solidFill>
              <a:srgbClr val="D3A77B"/>
            </a:solidFill>
          </p:grpSpPr>
          <p:grpSp>
            <p:nvGrpSpPr>
              <p:cNvPr id="164" name="Group 163"/>
              <p:cNvGrpSpPr/>
              <p:nvPr/>
            </p:nvGrpSpPr>
            <p:grpSpPr>
              <a:xfrm>
                <a:off x="5368705" y="2743200"/>
                <a:ext cx="841972" cy="624689"/>
                <a:chOff x="5368705" y="2743200"/>
                <a:chExt cx="841972" cy="624689"/>
              </a:xfrm>
              <a:grpFill/>
            </p:grpSpPr>
            <p:sp>
              <p:nvSpPr>
                <p:cNvPr id="189" name="Hexagon 188"/>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Hexagon 189"/>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p:cNvGrpSpPr/>
              <p:nvPr/>
            </p:nvGrpSpPr>
            <p:grpSpPr>
              <a:xfrm>
                <a:off x="6209169" y="2741691"/>
                <a:ext cx="841972" cy="624689"/>
                <a:chOff x="5368705" y="2743200"/>
                <a:chExt cx="841972" cy="624689"/>
              </a:xfrm>
              <a:grpFill/>
            </p:grpSpPr>
            <p:sp>
              <p:nvSpPr>
                <p:cNvPr id="187" name="Hexagon 186"/>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Hexagon 187"/>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p:cNvGrpSpPr/>
              <p:nvPr/>
            </p:nvGrpSpPr>
            <p:grpSpPr>
              <a:xfrm>
                <a:off x="7058686" y="2731129"/>
                <a:ext cx="841972" cy="624689"/>
                <a:chOff x="5368705" y="2743200"/>
                <a:chExt cx="841972" cy="624689"/>
              </a:xfrm>
              <a:grpFill/>
            </p:grpSpPr>
            <p:sp>
              <p:nvSpPr>
                <p:cNvPr id="185" name="Hexagon 184"/>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Hexagon 185"/>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p:cNvGrpSpPr/>
              <p:nvPr/>
            </p:nvGrpSpPr>
            <p:grpSpPr>
              <a:xfrm>
                <a:off x="7908203" y="2720567"/>
                <a:ext cx="841972" cy="624689"/>
                <a:chOff x="5368705" y="2743200"/>
                <a:chExt cx="841972" cy="624689"/>
              </a:xfrm>
              <a:grpFill/>
            </p:grpSpPr>
            <p:sp>
              <p:nvSpPr>
                <p:cNvPr id="183" name="Hexagon 182"/>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Hexagon 183"/>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p:cNvGrpSpPr/>
              <p:nvPr/>
            </p:nvGrpSpPr>
            <p:grpSpPr>
              <a:xfrm>
                <a:off x="8757720" y="2710005"/>
                <a:ext cx="841972" cy="624689"/>
                <a:chOff x="5368705" y="2743200"/>
                <a:chExt cx="841972" cy="624689"/>
              </a:xfrm>
              <a:grpFill/>
            </p:grpSpPr>
            <p:sp>
              <p:nvSpPr>
                <p:cNvPr id="181" name="Hexagon 180"/>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Hexagon 181"/>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p:cNvGrpSpPr/>
              <p:nvPr/>
            </p:nvGrpSpPr>
            <p:grpSpPr>
              <a:xfrm>
                <a:off x="9607237" y="2699443"/>
                <a:ext cx="841972" cy="624689"/>
                <a:chOff x="5368705" y="2743200"/>
                <a:chExt cx="841972" cy="624689"/>
              </a:xfrm>
              <a:grpFill/>
            </p:grpSpPr>
            <p:sp>
              <p:nvSpPr>
                <p:cNvPr id="179" name="Hexagon 178"/>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Hexagon 179"/>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p:cNvGrpSpPr/>
              <p:nvPr/>
            </p:nvGrpSpPr>
            <p:grpSpPr>
              <a:xfrm>
                <a:off x="10456754" y="2688881"/>
                <a:ext cx="841972" cy="624689"/>
                <a:chOff x="5368705" y="2743200"/>
                <a:chExt cx="841972" cy="624689"/>
              </a:xfrm>
              <a:grpFill/>
            </p:grpSpPr>
            <p:sp>
              <p:nvSpPr>
                <p:cNvPr id="177" name="Hexagon 176"/>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Hexagon 177"/>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p:cNvGrpSpPr/>
              <p:nvPr/>
            </p:nvGrpSpPr>
            <p:grpSpPr>
              <a:xfrm>
                <a:off x="11306271" y="2678319"/>
                <a:ext cx="841972" cy="624689"/>
                <a:chOff x="5368705" y="2743200"/>
                <a:chExt cx="841972" cy="624689"/>
              </a:xfrm>
              <a:grpFill/>
            </p:grpSpPr>
            <p:sp>
              <p:nvSpPr>
                <p:cNvPr id="175" name="Hexagon 174"/>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Hexagon 175"/>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p:cNvGrpSpPr/>
              <p:nvPr/>
            </p:nvGrpSpPr>
            <p:grpSpPr>
              <a:xfrm>
                <a:off x="12155788" y="2667757"/>
                <a:ext cx="841972" cy="624689"/>
                <a:chOff x="5368705" y="2743200"/>
                <a:chExt cx="841972" cy="624689"/>
              </a:xfrm>
              <a:grpFill/>
            </p:grpSpPr>
            <p:sp>
              <p:nvSpPr>
                <p:cNvPr id="173" name="Hexagon 172"/>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Hexagon 173"/>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p:cNvGrpSpPr/>
            <p:nvPr/>
          </p:nvGrpSpPr>
          <p:grpSpPr>
            <a:xfrm>
              <a:off x="4426940" y="5417858"/>
              <a:ext cx="2616588" cy="240958"/>
              <a:chOff x="5368705" y="2667757"/>
              <a:chExt cx="7629055" cy="700132"/>
            </a:xfrm>
            <a:solidFill>
              <a:srgbClr val="D3A77B"/>
            </a:solidFill>
          </p:grpSpPr>
          <p:grpSp>
            <p:nvGrpSpPr>
              <p:cNvPr id="137" name="Group 136"/>
              <p:cNvGrpSpPr/>
              <p:nvPr/>
            </p:nvGrpSpPr>
            <p:grpSpPr>
              <a:xfrm>
                <a:off x="5368705" y="2743200"/>
                <a:ext cx="841972" cy="624689"/>
                <a:chOff x="5368705" y="2743200"/>
                <a:chExt cx="841972" cy="624689"/>
              </a:xfrm>
              <a:grpFill/>
            </p:grpSpPr>
            <p:sp>
              <p:nvSpPr>
                <p:cNvPr id="162" name="Hexagon 161"/>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Hexagon 162"/>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a:off x="6209169" y="2741691"/>
                <a:ext cx="841972" cy="624689"/>
                <a:chOff x="5368705" y="2743200"/>
                <a:chExt cx="841972" cy="624689"/>
              </a:xfrm>
              <a:grpFill/>
            </p:grpSpPr>
            <p:sp>
              <p:nvSpPr>
                <p:cNvPr id="160" name="Hexagon 159"/>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Hexagon 160"/>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nvGrpSpPr>
            <p:grpSpPr>
              <a:xfrm>
                <a:off x="7058686" y="2731129"/>
                <a:ext cx="841972" cy="624689"/>
                <a:chOff x="5368705" y="2743200"/>
                <a:chExt cx="841972" cy="624689"/>
              </a:xfrm>
              <a:grpFill/>
            </p:grpSpPr>
            <p:sp>
              <p:nvSpPr>
                <p:cNvPr id="158" name="Hexagon 157"/>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Hexagon 158"/>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7908203" y="2720567"/>
                <a:ext cx="841972" cy="624689"/>
                <a:chOff x="5368705" y="2743200"/>
                <a:chExt cx="841972" cy="624689"/>
              </a:xfrm>
              <a:grpFill/>
            </p:grpSpPr>
            <p:sp>
              <p:nvSpPr>
                <p:cNvPr id="156" name="Hexagon 155"/>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Hexagon 156"/>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8757720" y="2710005"/>
                <a:ext cx="841972" cy="624689"/>
                <a:chOff x="5368705" y="2743200"/>
                <a:chExt cx="841972" cy="624689"/>
              </a:xfrm>
              <a:grpFill/>
            </p:grpSpPr>
            <p:sp>
              <p:nvSpPr>
                <p:cNvPr id="154" name="Hexagon 153"/>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Hexagon 154"/>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9607237" y="2699443"/>
                <a:ext cx="841972" cy="624689"/>
                <a:chOff x="5368705" y="2743200"/>
                <a:chExt cx="841972" cy="624689"/>
              </a:xfrm>
              <a:grpFill/>
            </p:grpSpPr>
            <p:sp>
              <p:nvSpPr>
                <p:cNvPr id="152" name="Hexagon 151"/>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Hexagon 152"/>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10456754" y="2688881"/>
                <a:ext cx="841972" cy="624689"/>
                <a:chOff x="5368705" y="2743200"/>
                <a:chExt cx="841972" cy="624689"/>
              </a:xfrm>
              <a:grpFill/>
            </p:grpSpPr>
            <p:sp>
              <p:nvSpPr>
                <p:cNvPr id="150" name="Hexagon 149"/>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Hexagon 150"/>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11306271" y="2678319"/>
                <a:ext cx="841972" cy="624689"/>
                <a:chOff x="5368705" y="2743200"/>
                <a:chExt cx="841972" cy="624689"/>
              </a:xfrm>
              <a:grpFill/>
            </p:grpSpPr>
            <p:sp>
              <p:nvSpPr>
                <p:cNvPr id="148" name="Hexagon 147"/>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Hexagon 148"/>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12155788" y="2667757"/>
                <a:ext cx="841972" cy="624689"/>
                <a:chOff x="5368705" y="2743200"/>
                <a:chExt cx="841972" cy="624689"/>
              </a:xfrm>
              <a:grpFill/>
            </p:grpSpPr>
            <p:sp>
              <p:nvSpPr>
                <p:cNvPr id="146" name="Hexagon 145"/>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Hexagon 146"/>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p:cNvGrpSpPr/>
            <p:nvPr/>
          </p:nvGrpSpPr>
          <p:grpSpPr>
            <a:xfrm rot="5400000">
              <a:off x="6591814" y="5065942"/>
              <a:ext cx="990098" cy="219148"/>
              <a:chOff x="5368705" y="2731129"/>
              <a:chExt cx="2531953" cy="636760"/>
            </a:xfrm>
            <a:solidFill>
              <a:srgbClr val="D3A77B"/>
            </a:solidFill>
          </p:grpSpPr>
          <p:grpSp>
            <p:nvGrpSpPr>
              <p:cNvPr id="128" name="Group 127"/>
              <p:cNvGrpSpPr/>
              <p:nvPr/>
            </p:nvGrpSpPr>
            <p:grpSpPr>
              <a:xfrm>
                <a:off x="5368705" y="2743200"/>
                <a:ext cx="841972" cy="624689"/>
                <a:chOff x="5368705" y="2743200"/>
                <a:chExt cx="841972" cy="624689"/>
              </a:xfrm>
              <a:grpFill/>
            </p:grpSpPr>
            <p:sp>
              <p:nvSpPr>
                <p:cNvPr id="135" name="Hexagon 134"/>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Hexagon 135"/>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209169" y="2741691"/>
                <a:ext cx="841972" cy="624689"/>
                <a:chOff x="5368705" y="2743200"/>
                <a:chExt cx="841972" cy="624689"/>
              </a:xfrm>
              <a:grpFill/>
            </p:grpSpPr>
            <p:sp>
              <p:nvSpPr>
                <p:cNvPr id="133" name="Hexagon 132"/>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Hexagon 133"/>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a:off x="7058686" y="2731129"/>
                <a:ext cx="841972" cy="624689"/>
                <a:chOff x="5368705" y="2743200"/>
                <a:chExt cx="841972" cy="624689"/>
              </a:xfrm>
              <a:grpFill/>
            </p:grpSpPr>
            <p:sp>
              <p:nvSpPr>
                <p:cNvPr id="131" name="Hexagon 130"/>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Hexagon 131"/>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95"/>
            <p:cNvGrpSpPr/>
            <p:nvPr/>
          </p:nvGrpSpPr>
          <p:grpSpPr>
            <a:xfrm rot="5400000">
              <a:off x="3891448" y="5075467"/>
              <a:ext cx="954639" cy="219148"/>
              <a:chOff x="5368705" y="2731129"/>
              <a:chExt cx="2531953" cy="636760"/>
            </a:xfrm>
            <a:solidFill>
              <a:srgbClr val="D3A77B"/>
            </a:solidFill>
          </p:grpSpPr>
          <p:grpSp>
            <p:nvGrpSpPr>
              <p:cNvPr id="119" name="Group 118"/>
              <p:cNvGrpSpPr/>
              <p:nvPr/>
            </p:nvGrpSpPr>
            <p:grpSpPr>
              <a:xfrm>
                <a:off x="5368705" y="2743200"/>
                <a:ext cx="841972" cy="624689"/>
                <a:chOff x="5368705" y="2743200"/>
                <a:chExt cx="841972" cy="624689"/>
              </a:xfrm>
              <a:grpFill/>
            </p:grpSpPr>
            <p:sp>
              <p:nvSpPr>
                <p:cNvPr id="126" name="Hexagon 125"/>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exagon 126"/>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p:cNvGrpSpPr/>
              <p:nvPr/>
            </p:nvGrpSpPr>
            <p:grpSpPr>
              <a:xfrm>
                <a:off x="6209169" y="2741691"/>
                <a:ext cx="841972" cy="624689"/>
                <a:chOff x="5368705" y="2743200"/>
                <a:chExt cx="841972" cy="624689"/>
              </a:xfrm>
              <a:grpFill/>
            </p:grpSpPr>
            <p:sp>
              <p:nvSpPr>
                <p:cNvPr id="124" name="Hexagon 123"/>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exagon 124"/>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p:cNvGrpSpPr/>
              <p:nvPr/>
            </p:nvGrpSpPr>
            <p:grpSpPr>
              <a:xfrm>
                <a:off x="7058686" y="2731129"/>
                <a:ext cx="841972" cy="624689"/>
                <a:chOff x="5368705" y="2743200"/>
                <a:chExt cx="841972" cy="624689"/>
              </a:xfrm>
              <a:grpFill/>
            </p:grpSpPr>
            <p:sp>
              <p:nvSpPr>
                <p:cNvPr id="122" name="Hexagon 121"/>
                <p:cNvSpPr/>
                <p:nvPr/>
              </p:nvSpPr>
              <p:spPr>
                <a:xfrm>
                  <a:off x="5368705" y="2743200"/>
                  <a:ext cx="841972" cy="624689"/>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exagon 122"/>
                <p:cNvSpPr/>
                <p:nvPr/>
              </p:nvSpPr>
              <p:spPr>
                <a:xfrm>
                  <a:off x="5442314" y="2796013"/>
                  <a:ext cx="685372" cy="508502"/>
                </a:xfrm>
                <a:prstGeom prst="hexagon">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Block Arc 96"/>
            <p:cNvSpPr/>
            <p:nvPr/>
          </p:nvSpPr>
          <p:spPr>
            <a:xfrm rot="5400000">
              <a:off x="3466463" y="5916354"/>
              <a:ext cx="352308" cy="241598"/>
            </a:xfrm>
            <a:prstGeom prst="blockArc">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Block Arc 97"/>
            <p:cNvSpPr/>
            <p:nvPr/>
          </p:nvSpPr>
          <p:spPr>
            <a:xfrm rot="5400000">
              <a:off x="7655354" y="5903449"/>
              <a:ext cx="352308" cy="241598"/>
            </a:xfrm>
            <a:prstGeom prst="blockArc">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9" name="Group 98"/>
            <p:cNvGrpSpPr/>
            <p:nvPr/>
          </p:nvGrpSpPr>
          <p:grpSpPr>
            <a:xfrm>
              <a:off x="3961273" y="3116141"/>
              <a:ext cx="1231541" cy="981076"/>
              <a:chOff x="3961273" y="3116141"/>
              <a:chExt cx="1231541" cy="981076"/>
            </a:xfrm>
          </p:grpSpPr>
          <p:grpSp>
            <p:nvGrpSpPr>
              <p:cNvPr id="111" name="Group 110"/>
              <p:cNvGrpSpPr/>
              <p:nvPr/>
            </p:nvGrpSpPr>
            <p:grpSpPr>
              <a:xfrm flipH="1">
                <a:off x="3961273" y="3341092"/>
                <a:ext cx="997785" cy="500555"/>
                <a:chOff x="8978237" y="1703899"/>
                <a:chExt cx="997785" cy="500555"/>
              </a:xfrm>
            </p:grpSpPr>
            <p:sp>
              <p:nvSpPr>
                <p:cNvPr id="116" name="Moon 115"/>
                <p:cNvSpPr/>
                <p:nvPr/>
              </p:nvSpPr>
              <p:spPr>
                <a:xfrm rot="13975135">
                  <a:off x="9349510" y="1332626"/>
                  <a:ext cx="255240" cy="997785"/>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4617644">
                  <a:off x="9367152" y="1515656"/>
                  <a:ext cx="255240" cy="807651"/>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16046754">
                  <a:off x="9349510" y="1719956"/>
                  <a:ext cx="255240" cy="713756"/>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p:cNvGrpSpPr/>
              <p:nvPr/>
            </p:nvGrpSpPr>
            <p:grpSpPr>
              <a:xfrm>
                <a:off x="4472237" y="3116141"/>
                <a:ext cx="720577" cy="981076"/>
                <a:chOff x="4481465" y="3115879"/>
                <a:chExt cx="720577" cy="981076"/>
              </a:xfrm>
            </p:grpSpPr>
            <p:sp>
              <p:nvSpPr>
                <p:cNvPr id="113" name="Isosceles Triangle 112"/>
                <p:cNvSpPr/>
                <p:nvPr/>
              </p:nvSpPr>
              <p:spPr>
                <a:xfrm>
                  <a:off x="4516820" y="3334011"/>
                  <a:ext cx="611111" cy="714997"/>
                </a:xfrm>
                <a:prstGeom prst="triangl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678530" y="3115879"/>
                  <a:ext cx="523512" cy="459173"/>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4481465" y="4003894"/>
                  <a:ext cx="683033" cy="93061"/>
                </a:xfrm>
                <a:prstGeom prst="roundRect">
                  <a:avLst>
                    <a:gd name="adj" fmla="val 50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99"/>
            <p:cNvGrpSpPr/>
            <p:nvPr/>
          </p:nvGrpSpPr>
          <p:grpSpPr>
            <a:xfrm flipH="1">
              <a:off x="6197268" y="3124181"/>
              <a:ext cx="1231541" cy="981076"/>
              <a:chOff x="3961273" y="3116141"/>
              <a:chExt cx="1231541" cy="981076"/>
            </a:xfrm>
          </p:grpSpPr>
          <p:grpSp>
            <p:nvGrpSpPr>
              <p:cNvPr id="103" name="Group 102"/>
              <p:cNvGrpSpPr/>
              <p:nvPr/>
            </p:nvGrpSpPr>
            <p:grpSpPr>
              <a:xfrm flipH="1">
                <a:off x="3961273" y="3341092"/>
                <a:ext cx="997785" cy="500555"/>
                <a:chOff x="8978237" y="1703899"/>
                <a:chExt cx="997785" cy="500555"/>
              </a:xfrm>
            </p:grpSpPr>
            <p:sp>
              <p:nvSpPr>
                <p:cNvPr id="108" name="Moon 107"/>
                <p:cNvSpPr/>
                <p:nvPr/>
              </p:nvSpPr>
              <p:spPr>
                <a:xfrm rot="13975135">
                  <a:off x="9349510" y="1332626"/>
                  <a:ext cx="255240" cy="997785"/>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14617644">
                  <a:off x="9367152" y="1515656"/>
                  <a:ext cx="255240" cy="807651"/>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16046754">
                  <a:off x="9349510" y="1719956"/>
                  <a:ext cx="255240" cy="713756"/>
                </a:xfrm>
                <a:prstGeom prst="moon">
                  <a:avLst>
                    <a:gd name="adj" fmla="val 875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4472237" y="3116141"/>
                <a:ext cx="720577" cy="981076"/>
                <a:chOff x="4481465" y="3115879"/>
                <a:chExt cx="720577" cy="981076"/>
              </a:xfrm>
            </p:grpSpPr>
            <p:sp>
              <p:nvSpPr>
                <p:cNvPr id="105" name="Isosceles Triangle 104"/>
                <p:cNvSpPr/>
                <p:nvPr/>
              </p:nvSpPr>
              <p:spPr>
                <a:xfrm>
                  <a:off x="4516820" y="3334011"/>
                  <a:ext cx="611111" cy="714997"/>
                </a:xfrm>
                <a:prstGeom prst="triangl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4678530" y="3115879"/>
                  <a:ext cx="523512" cy="459173"/>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4481465" y="4003894"/>
                  <a:ext cx="683033" cy="93061"/>
                </a:xfrm>
                <a:prstGeom prst="roundRect">
                  <a:avLst>
                    <a:gd name="adj" fmla="val 50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1" name="Hexagon 100"/>
            <p:cNvSpPr/>
            <p:nvPr/>
          </p:nvSpPr>
          <p:spPr>
            <a:xfrm rot="5400000">
              <a:off x="3361056" y="5116308"/>
              <a:ext cx="1007450" cy="165331"/>
            </a:xfrm>
            <a:prstGeom prst="hexagon">
              <a:avLst/>
            </a:prstGeom>
            <a:solidFill>
              <a:srgbClr val="FFD52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p:cNvSpPr/>
            <p:nvPr/>
          </p:nvSpPr>
          <p:spPr>
            <a:xfrm rot="5400000">
              <a:off x="7206983" y="5089246"/>
              <a:ext cx="1007450" cy="165331"/>
            </a:xfrm>
            <a:prstGeom prst="hexagon">
              <a:avLst/>
            </a:prstGeom>
            <a:solidFill>
              <a:srgbClr val="FFD52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Rectangle 217"/>
          <p:cNvSpPr/>
          <p:nvPr/>
        </p:nvSpPr>
        <p:spPr>
          <a:xfrm>
            <a:off x="8387336" y="2218898"/>
            <a:ext cx="1057310" cy="89728"/>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10048528" y="2218896"/>
            <a:ext cx="956657" cy="8022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0008640" y="4438255"/>
            <a:ext cx="980753" cy="10543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p:cNvGrpSpPr/>
          <p:nvPr/>
        </p:nvGrpSpPr>
        <p:grpSpPr>
          <a:xfrm>
            <a:off x="9741686" y="3177480"/>
            <a:ext cx="1181100" cy="764314"/>
            <a:chOff x="30630" y="4300413"/>
            <a:chExt cx="3239277" cy="2096203"/>
          </a:xfrm>
        </p:grpSpPr>
        <p:sp>
          <p:nvSpPr>
            <p:cNvPr id="222" name="Rectangle 221"/>
            <p:cNvSpPr/>
            <p:nvPr/>
          </p:nvSpPr>
          <p:spPr>
            <a:xfrm>
              <a:off x="322830" y="4768309"/>
              <a:ext cx="2947077" cy="10874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222"/>
            <p:cNvGrpSpPr/>
            <p:nvPr/>
          </p:nvGrpSpPr>
          <p:grpSpPr>
            <a:xfrm>
              <a:off x="487466" y="4728584"/>
              <a:ext cx="2477613" cy="1668032"/>
              <a:chOff x="2437390" y="3299138"/>
              <a:chExt cx="6858000" cy="3429000"/>
            </a:xfrm>
            <a:solidFill>
              <a:srgbClr val="FFC000"/>
            </a:solidFill>
          </p:grpSpPr>
          <p:sp>
            <p:nvSpPr>
              <p:cNvPr id="250" name="Cube 249"/>
              <p:cNvSpPr/>
              <p:nvPr/>
            </p:nvSpPr>
            <p:spPr>
              <a:xfrm>
                <a:off x="2589790" y="4061138"/>
                <a:ext cx="609600" cy="2667000"/>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p:cNvSpPr/>
              <p:nvPr/>
            </p:nvSpPr>
            <p:spPr>
              <a:xfrm>
                <a:off x="7847590" y="3984938"/>
                <a:ext cx="609600" cy="2667000"/>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p:cNvSpPr/>
              <p:nvPr/>
            </p:nvSpPr>
            <p:spPr>
              <a:xfrm>
                <a:off x="3351790" y="3908738"/>
                <a:ext cx="573374" cy="2435902"/>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p:cNvSpPr/>
              <p:nvPr/>
            </p:nvSpPr>
            <p:spPr>
              <a:xfrm>
                <a:off x="8609590" y="3680138"/>
                <a:ext cx="573374" cy="2435902"/>
              </a:xfrm>
              <a:prstGeom prst="cube">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ube 253"/>
              <p:cNvSpPr/>
              <p:nvPr/>
            </p:nvSpPr>
            <p:spPr>
              <a:xfrm>
                <a:off x="2437390" y="3299138"/>
                <a:ext cx="6858000" cy="1066800"/>
              </a:xfrm>
              <a:prstGeom prst="cube">
                <a:avLst>
                  <a:gd name="adj" fmla="val 59017"/>
                </a:avLst>
              </a:prstGeom>
              <a:gr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Rectangle 223"/>
            <p:cNvSpPr/>
            <p:nvPr/>
          </p:nvSpPr>
          <p:spPr>
            <a:xfrm>
              <a:off x="30630" y="5085667"/>
              <a:ext cx="3239277" cy="11495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Block Arc 224"/>
            <p:cNvSpPr/>
            <p:nvPr/>
          </p:nvSpPr>
          <p:spPr>
            <a:xfrm rot="5400000">
              <a:off x="426906" y="5007381"/>
              <a:ext cx="277100" cy="27676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Block Arc 225"/>
            <p:cNvSpPr/>
            <p:nvPr/>
          </p:nvSpPr>
          <p:spPr>
            <a:xfrm rot="5400000">
              <a:off x="2355855" y="5029152"/>
              <a:ext cx="277100" cy="276768"/>
            </a:xfrm>
            <a:prstGeom prst="blockArc">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7" name="Can 226"/>
            <p:cNvSpPr/>
            <p:nvPr/>
          </p:nvSpPr>
          <p:spPr>
            <a:xfrm>
              <a:off x="780680" y="4802233"/>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an 227"/>
            <p:cNvSpPr/>
            <p:nvPr/>
          </p:nvSpPr>
          <p:spPr>
            <a:xfrm>
              <a:off x="790758" y="4691065"/>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Can 228"/>
            <p:cNvSpPr/>
            <p:nvPr/>
          </p:nvSpPr>
          <p:spPr>
            <a:xfrm>
              <a:off x="788191" y="4614417"/>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229"/>
            <p:cNvGrpSpPr/>
            <p:nvPr/>
          </p:nvGrpSpPr>
          <p:grpSpPr>
            <a:xfrm>
              <a:off x="1447958" y="4300413"/>
              <a:ext cx="319776" cy="615133"/>
              <a:chOff x="6248400" y="1828800"/>
              <a:chExt cx="1295400" cy="2286000"/>
            </a:xfrm>
          </p:grpSpPr>
          <p:sp>
            <p:nvSpPr>
              <p:cNvPr id="244" name="Rounded Rectangle 243"/>
              <p:cNvSpPr/>
              <p:nvPr/>
            </p:nvSpPr>
            <p:spPr>
              <a:xfrm>
                <a:off x="6629400" y="2057400"/>
                <a:ext cx="533400" cy="1219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6248400" y="2971800"/>
                <a:ext cx="1295400" cy="1143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6610663" y="2704476"/>
                <a:ext cx="569626" cy="773243"/>
              </a:xfrm>
              <a:prstGeom prst="ellipse">
                <a:avLst/>
              </a:prstGeom>
              <a:solidFill>
                <a:srgbClr val="CCA5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p:cNvSpPr/>
              <p:nvPr/>
            </p:nvSpPr>
            <p:spPr>
              <a:xfrm rot="10800000">
                <a:off x="6477000" y="1828800"/>
                <a:ext cx="838200" cy="3048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6658132" y="1957466"/>
                <a:ext cx="462196" cy="33602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Diamond 248"/>
              <p:cNvSpPr/>
              <p:nvPr/>
            </p:nvSpPr>
            <p:spPr>
              <a:xfrm>
                <a:off x="6736830" y="2789420"/>
                <a:ext cx="304800" cy="609600"/>
              </a:xfrm>
              <a:prstGeom prst="diamond">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2426129" y="4401020"/>
              <a:ext cx="259626" cy="551705"/>
              <a:chOff x="457200" y="914400"/>
              <a:chExt cx="1219200" cy="2590800"/>
            </a:xfrm>
          </p:grpSpPr>
          <p:grpSp>
            <p:nvGrpSpPr>
              <p:cNvPr id="235" name="Group 234"/>
              <p:cNvGrpSpPr/>
              <p:nvPr/>
            </p:nvGrpSpPr>
            <p:grpSpPr>
              <a:xfrm>
                <a:off x="457200" y="914400"/>
                <a:ext cx="1219200" cy="2590800"/>
                <a:chOff x="914400" y="3657600"/>
                <a:chExt cx="1219200" cy="2590800"/>
              </a:xfrm>
            </p:grpSpPr>
            <p:grpSp>
              <p:nvGrpSpPr>
                <p:cNvPr id="238" name="Group 21"/>
                <p:cNvGrpSpPr/>
                <p:nvPr/>
              </p:nvGrpSpPr>
              <p:grpSpPr>
                <a:xfrm>
                  <a:off x="914400" y="3657600"/>
                  <a:ext cx="1219200" cy="2590800"/>
                  <a:chOff x="3200400" y="3581400"/>
                  <a:chExt cx="1219200" cy="2590800"/>
                </a:xfrm>
                <a:solidFill>
                  <a:srgbClr val="FFC000"/>
                </a:solidFill>
              </p:grpSpPr>
              <p:sp>
                <p:nvSpPr>
                  <p:cNvPr id="240" name="Oval 239"/>
                  <p:cNvSpPr/>
                  <p:nvPr/>
                </p:nvSpPr>
                <p:spPr>
                  <a:xfrm>
                    <a:off x="3276600" y="5562600"/>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3407764" y="5632554"/>
                    <a:ext cx="858187" cy="4309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p:cNvSpPr/>
                  <p:nvPr/>
                </p:nvSpPr>
                <p:spPr>
                  <a:xfrm>
                    <a:off x="3716311" y="4738141"/>
                    <a:ext cx="228600"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Delay 242"/>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Oval 238"/>
                <p:cNvSpPr/>
                <p:nvPr/>
              </p:nvSpPr>
              <p:spPr>
                <a:xfrm>
                  <a:off x="1447799" y="4648200"/>
                  <a:ext cx="211111" cy="533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Quad Arrow 235"/>
              <p:cNvSpPr/>
              <p:nvPr/>
            </p:nvSpPr>
            <p:spPr>
              <a:xfrm>
                <a:off x="574496" y="1088968"/>
                <a:ext cx="941217" cy="863889"/>
              </a:xfrm>
              <a:prstGeom prst="quadArrow">
                <a:avLst>
                  <a:gd name="adj1" fmla="val 38629"/>
                  <a:gd name="adj2" fmla="val 22500"/>
                  <a:gd name="adj3" fmla="val 225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5"/>
              <p:cNvSpPr/>
              <p:nvPr/>
            </p:nvSpPr>
            <p:spPr>
              <a:xfrm>
                <a:off x="900301" y="1382363"/>
                <a:ext cx="289605" cy="246825"/>
              </a:xfrm>
              <a:prstGeom prst="ellipse">
                <a:avLst/>
              </a:prstGeom>
              <a:solidFill>
                <a:srgbClr val="D2AF56"/>
              </a:solidFill>
              <a:ln>
                <a:solidFill>
                  <a:srgbClr val="D2A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2" name="Can 231"/>
            <p:cNvSpPr/>
            <p:nvPr/>
          </p:nvSpPr>
          <p:spPr>
            <a:xfrm>
              <a:off x="1962158" y="4809122"/>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an 232"/>
            <p:cNvSpPr/>
            <p:nvPr/>
          </p:nvSpPr>
          <p:spPr>
            <a:xfrm>
              <a:off x="2006236" y="4686304"/>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an 233"/>
            <p:cNvSpPr/>
            <p:nvPr/>
          </p:nvSpPr>
          <p:spPr>
            <a:xfrm>
              <a:off x="1969560" y="4580099"/>
              <a:ext cx="613462" cy="157644"/>
            </a:xfrm>
            <a:prstGeom prst="can">
              <a:avLst/>
            </a:prstGeom>
            <a:solidFill>
              <a:srgbClr val="E9D8AD"/>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9561937" y="4869084"/>
            <a:ext cx="405172" cy="375925"/>
            <a:chOff x="457200" y="914400"/>
            <a:chExt cx="1219200" cy="1131193"/>
          </a:xfrm>
        </p:grpSpPr>
        <p:grpSp>
          <p:nvGrpSpPr>
            <p:cNvPr id="256" name="Group 255"/>
            <p:cNvGrpSpPr/>
            <p:nvPr/>
          </p:nvGrpSpPr>
          <p:grpSpPr>
            <a:xfrm>
              <a:off x="457200" y="914400"/>
              <a:ext cx="1219200" cy="1131193"/>
              <a:chOff x="914400" y="3657600"/>
              <a:chExt cx="1219200" cy="1902151"/>
            </a:xfrm>
          </p:grpSpPr>
          <p:grpSp>
            <p:nvGrpSpPr>
              <p:cNvPr id="271" name="Group 21"/>
              <p:cNvGrpSpPr/>
              <p:nvPr/>
            </p:nvGrpSpPr>
            <p:grpSpPr>
              <a:xfrm>
                <a:off x="914400" y="3657600"/>
                <a:ext cx="1219200" cy="1902151"/>
                <a:chOff x="3200400" y="3581400"/>
                <a:chExt cx="1219200" cy="1902151"/>
              </a:xfrm>
              <a:solidFill>
                <a:srgbClr val="FFC000"/>
              </a:solidFill>
            </p:grpSpPr>
            <p:sp>
              <p:nvSpPr>
                <p:cNvPr id="273" name="Oval 272"/>
                <p:cNvSpPr/>
                <p:nvPr/>
              </p:nvSpPr>
              <p:spPr>
                <a:xfrm>
                  <a:off x="3276600" y="4873951"/>
                  <a:ext cx="11430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3407764" y="4943905"/>
                  <a:ext cx="858187" cy="4309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p:cNvSpPr/>
                <p:nvPr/>
              </p:nvSpPr>
              <p:spPr>
                <a:xfrm>
                  <a:off x="3533958" y="4738141"/>
                  <a:ext cx="552079" cy="44061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Delay 275"/>
                <p:cNvSpPr/>
                <p:nvPr/>
              </p:nvSpPr>
              <p:spPr>
                <a:xfrm rot="5400000">
                  <a:off x="3162300" y="3619500"/>
                  <a:ext cx="1295400" cy="1219200"/>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Oval 271"/>
              <p:cNvSpPr/>
              <p:nvPr/>
            </p:nvSpPr>
            <p:spPr>
              <a:xfrm>
                <a:off x="1300376" y="4648199"/>
                <a:ext cx="499661" cy="6625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p:cNvGrpSpPr/>
            <p:nvPr/>
          </p:nvGrpSpPr>
          <p:grpSpPr>
            <a:xfrm>
              <a:off x="630363" y="955587"/>
              <a:ext cx="872871" cy="281640"/>
              <a:chOff x="553566" y="2804854"/>
              <a:chExt cx="1555061" cy="522257"/>
            </a:xfrm>
            <a:solidFill>
              <a:srgbClr val="D2AF56"/>
            </a:solidFill>
          </p:grpSpPr>
          <p:grpSp>
            <p:nvGrpSpPr>
              <p:cNvPr id="259" name="Group 258"/>
              <p:cNvGrpSpPr/>
              <p:nvPr/>
            </p:nvGrpSpPr>
            <p:grpSpPr>
              <a:xfrm>
                <a:off x="553566" y="2813364"/>
                <a:ext cx="437033" cy="513747"/>
                <a:chOff x="553566" y="2813364"/>
                <a:chExt cx="941217" cy="513747"/>
              </a:xfrm>
              <a:grpFill/>
            </p:grpSpPr>
            <p:sp>
              <p:nvSpPr>
                <p:cNvPr id="269" name="Quad Arrow 268"/>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p:cNvGrpSpPr/>
              <p:nvPr/>
            </p:nvGrpSpPr>
            <p:grpSpPr>
              <a:xfrm>
                <a:off x="932705" y="2813363"/>
                <a:ext cx="437033" cy="513747"/>
                <a:chOff x="553566" y="2813364"/>
                <a:chExt cx="941217" cy="513747"/>
              </a:xfrm>
              <a:grpFill/>
            </p:grpSpPr>
            <p:sp>
              <p:nvSpPr>
                <p:cNvPr id="267" name="Quad Arrow 266"/>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p:cNvGrpSpPr/>
              <p:nvPr/>
            </p:nvGrpSpPr>
            <p:grpSpPr>
              <a:xfrm>
                <a:off x="1298626" y="2804854"/>
                <a:ext cx="437033" cy="513747"/>
                <a:chOff x="553566" y="2813364"/>
                <a:chExt cx="941217" cy="513747"/>
              </a:xfrm>
              <a:grpFill/>
            </p:grpSpPr>
            <p:sp>
              <p:nvSpPr>
                <p:cNvPr id="265" name="Quad Arrow 264"/>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p:cNvGrpSpPr/>
              <p:nvPr/>
            </p:nvGrpSpPr>
            <p:grpSpPr>
              <a:xfrm>
                <a:off x="1671594" y="2804854"/>
                <a:ext cx="437033" cy="513747"/>
                <a:chOff x="553566" y="2813364"/>
                <a:chExt cx="941217" cy="513747"/>
              </a:xfrm>
              <a:grpFill/>
            </p:grpSpPr>
            <p:sp>
              <p:nvSpPr>
                <p:cNvPr id="263" name="Quad Arrow 262"/>
                <p:cNvSpPr/>
                <p:nvPr/>
              </p:nvSpPr>
              <p:spPr>
                <a:xfrm>
                  <a:off x="553566" y="2813364"/>
                  <a:ext cx="941217" cy="513747"/>
                </a:xfrm>
                <a:prstGeom prst="quadArrow">
                  <a:avLst>
                    <a:gd name="adj1" fmla="val 38629"/>
                    <a:gd name="adj2" fmla="val 22500"/>
                    <a:gd name="adj3" fmla="val 22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5"/>
                <p:cNvSpPr/>
                <p:nvPr/>
              </p:nvSpPr>
              <p:spPr>
                <a:xfrm>
                  <a:off x="879371" y="2987844"/>
                  <a:ext cx="289605" cy="1467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8" name="Oval 257"/>
            <p:cNvSpPr/>
            <p:nvPr/>
          </p:nvSpPr>
          <p:spPr>
            <a:xfrm>
              <a:off x="947502" y="1782770"/>
              <a:ext cx="279818" cy="1529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p:cNvGrpSpPr/>
          <p:nvPr/>
        </p:nvGrpSpPr>
        <p:grpSpPr>
          <a:xfrm>
            <a:off x="9003701" y="5562266"/>
            <a:ext cx="1268312" cy="871867"/>
            <a:chOff x="2193350" y="4113494"/>
            <a:chExt cx="3298619" cy="2267548"/>
          </a:xfrm>
        </p:grpSpPr>
        <p:sp>
          <p:nvSpPr>
            <p:cNvPr id="278" name="Rounded Rectangle 277"/>
            <p:cNvSpPr/>
            <p:nvPr/>
          </p:nvSpPr>
          <p:spPr>
            <a:xfrm>
              <a:off x="2479356" y="5421100"/>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278"/>
            <p:cNvGrpSpPr/>
            <p:nvPr/>
          </p:nvGrpSpPr>
          <p:grpSpPr>
            <a:xfrm rot="18389260">
              <a:off x="3131206" y="4657048"/>
              <a:ext cx="1642008" cy="1805979"/>
              <a:chOff x="3131206" y="4657048"/>
              <a:chExt cx="1642008" cy="1805979"/>
            </a:xfrm>
          </p:grpSpPr>
          <p:sp>
            <p:nvSpPr>
              <p:cNvPr id="295" name="Cube 294"/>
              <p:cNvSpPr/>
              <p:nvPr/>
            </p:nvSpPr>
            <p:spPr>
              <a:xfrm rot="3288879">
                <a:off x="3061426" y="4806057"/>
                <a:ext cx="1726750" cy="1587189"/>
              </a:xfrm>
              <a:prstGeom prst="cube">
                <a:avLst>
                  <a:gd name="adj" fmla="val 38714"/>
                </a:avLst>
              </a:prstGeom>
              <a:solidFill>
                <a:srgbClr val="CCA542"/>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6" name="Group 295"/>
              <p:cNvGrpSpPr/>
              <p:nvPr/>
            </p:nvGrpSpPr>
            <p:grpSpPr>
              <a:xfrm rot="1257461" flipV="1">
                <a:off x="3895778" y="4657048"/>
                <a:ext cx="877436" cy="1348641"/>
                <a:chOff x="6666368" y="3810000"/>
                <a:chExt cx="877436" cy="775066"/>
              </a:xfrm>
              <a:scene3d>
                <a:camera prst="isometricOffAxis1Top"/>
                <a:lightRig rig="threePt" dir="t"/>
              </a:scene3d>
            </p:grpSpPr>
            <p:cxnSp>
              <p:nvCxnSpPr>
                <p:cNvPr id="297" name="Straight Connector 296"/>
                <p:cNvCxnSpPr/>
                <p:nvPr/>
              </p:nvCxnSpPr>
              <p:spPr>
                <a:xfrm>
                  <a:off x="6666368"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6781800" y="3810000"/>
                  <a:ext cx="0" cy="768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6934200" y="3810000"/>
                  <a:ext cx="0" cy="76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70866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72390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73914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H="1">
                  <a:off x="7541626" y="3810000"/>
                  <a:ext cx="2174"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4" name="Group 303"/>
                <p:cNvGrpSpPr/>
                <p:nvPr/>
              </p:nvGrpSpPr>
              <p:grpSpPr>
                <a:xfrm rot="16200000">
                  <a:off x="6717556" y="3758818"/>
                  <a:ext cx="775063" cy="877433"/>
                  <a:chOff x="6921137" y="3962400"/>
                  <a:chExt cx="775063" cy="877433"/>
                </a:xfrm>
              </p:grpSpPr>
              <p:cxnSp>
                <p:nvCxnSpPr>
                  <p:cNvPr id="305" name="Straight Connector 304"/>
                  <p:cNvCxnSpPr/>
                  <p:nvPr/>
                </p:nvCxnSpPr>
                <p:spPr>
                  <a:xfrm rot="5400000">
                    <a:off x="6490042" y="4393497"/>
                    <a:ext cx="875253"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5400000">
                    <a:off x="6642442" y="4393497"/>
                    <a:ext cx="875253"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5400000" flipV="1">
                    <a:off x="6800285" y="4401115"/>
                    <a:ext cx="877432"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rot="5400000" flipV="1">
                    <a:off x="6952685" y="4401115"/>
                    <a:ext cx="87743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5400000" flipV="1">
                    <a:off x="7105084" y="4401116"/>
                    <a:ext cx="8774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5400000">
                    <a:off x="7257484" y="4401116"/>
                    <a:ext cx="877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80" name="Rounded Rectangle 279"/>
            <p:cNvSpPr/>
            <p:nvPr/>
          </p:nvSpPr>
          <p:spPr>
            <a:xfrm>
              <a:off x="2193350" y="5878012"/>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Block Arc 280"/>
            <p:cNvSpPr/>
            <p:nvPr/>
          </p:nvSpPr>
          <p:spPr>
            <a:xfrm rot="5400000">
              <a:off x="2996293" y="5790244"/>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2" name="Block Arc 281"/>
            <p:cNvSpPr/>
            <p:nvPr/>
          </p:nvSpPr>
          <p:spPr>
            <a:xfrm rot="5400000">
              <a:off x="3888922" y="5812016"/>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3" name="Group 282"/>
            <p:cNvGrpSpPr/>
            <p:nvPr/>
          </p:nvGrpSpPr>
          <p:grpSpPr>
            <a:xfrm>
              <a:off x="4678994" y="4188232"/>
              <a:ext cx="229845" cy="729578"/>
              <a:chOff x="4678994" y="4188232"/>
              <a:chExt cx="229845" cy="729578"/>
            </a:xfrm>
          </p:grpSpPr>
          <p:sp>
            <p:nvSpPr>
              <p:cNvPr id="293" name="Moon 292"/>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p:cNvGrpSpPr/>
            <p:nvPr/>
          </p:nvGrpSpPr>
          <p:grpSpPr>
            <a:xfrm>
              <a:off x="4082851" y="4748935"/>
              <a:ext cx="229845" cy="729578"/>
              <a:chOff x="4678994" y="4188232"/>
              <a:chExt cx="229845" cy="729578"/>
            </a:xfrm>
          </p:grpSpPr>
          <p:sp>
            <p:nvSpPr>
              <p:cNvPr id="291" name="Moon 290"/>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284"/>
            <p:cNvGrpSpPr/>
            <p:nvPr/>
          </p:nvGrpSpPr>
          <p:grpSpPr>
            <a:xfrm>
              <a:off x="3645025" y="4113494"/>
              <a:ext cx="229845" cy="729578"/>
              <a:chOff x="4678994" y="4188232"/>
              <a:chExt cx="229845" cy="729578"/>
            </a:xfrm>
          </p:grpSpPr>
          <p:sp>
            <p:nvSpPr>
              <p:cNvPr id="289" name="Moon 288"/>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p:cNvGrpSpPr/>
            <p:nvPr/>
          </p:nvGrpSpPr>
          <p:grpSpPr>
            <a:xfrm>
              <a:off x="3087665" y="4697476"/>
              <a:ext cx="229845" cy="729578"/>
              <a:chOff x="4678994" y="4188232"/>
              <a:chExt cx="229845" cy="729578"/>
            </a:xfrm>
          </p:grpSpPr>
          <p:sp>
            <p:nvSpPr>
              <p:cNvPr id="287" name="Moon 286"/>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1" name="Group 310"/>
          <p:cNvGrpSpPr/>
          <p:nvPr/>
        </p:nvGrpSpPr>
        <p:grpSpPr>
          <a:xfrm rot="19232379">
            <a:off x="9515250" y="5783659"/>
            <a:ext cx="264818" cy="233189"/>
            <a:chOff x="6592120" y="2543038"/>
            <a:chExt cx="1180280" cy="1190762"/>
          </a:xfrm>
        </p:grpSpPr>
        <p:sp>
          <p:nvSpPr>
            <p:cNvPr id="312" name="Moon 311"/>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Moon 316"/>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Moon 317"/>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9" name="TextBox 318"/>
          <p:cNvSpPr txBox="1"/>
          <p:nvPr/>
        </p:nvSpPr>
        <p:spPr>
          <a:xfrm>
            <a:off x="7949844" y="5290655"/>
            <a:ext cx="1044286" cy="307777"/>
          </a:xfrm>
          <a:prstGeom prst="rect">
            <a:avLst/>
          </a:prstGeom>
          <a:noFill/>
        </p:spPr>
        <p:txBody>
          <a:bodyPr wrap="square" rtlCol="0">
            <a:spAutoFit/>
          </a:bodyPr>
          <a:lstStyle/>
          <a:p>
            <a:r>
              <a:rPr lang="en-US" sz="1400" dirty="0"/>
              <a:t>Courtyard</a:t>
            </a:r>
          </a:p>
        </p:txBody>
      </p:sp>
      <p:sp>
        <p:nvSpPr>
          <p:cNvPr id="320" name="TextBox 319"/>
          <p:cNvSpPr txBox="1"/>
          <p:nvPr/>
        </p:nvSpPr>
        <p:spPr>
          <a:xfrm>
            <a:off x="10223980" y="5680915"/>
            <a:ext cx="1044286" cy="738664"/>
          </a:xfrm>
          <a:prstGeom prst="rect">
            <a:avLst/>
          </a:prstGeom>
          <a:noFill/>
        </p:spPr>
        <p:txBody>
          <a:bodyPr wrap="square" rtlCol="0">
            <a:spAutoFit/>
          </a:bodyPr>
          <a:lstStyle/>
          <a:p>
            <a:pPr algn="ctr"/>
            <a:r>
              <a:rPr lang="en-US" sz="1400" dirty="0"/>
              <a:t>Altar of burnt offering</a:t>
            </a:r>
          </a:p>
        </p:txBody>
      </p:sp>
      <p:sp>
        <p:nvSpPr>
          <p:cNvPr id="321" name="TextBox 320"/>
          <p:cNvSpPr txBox="1"/>
          <p:nvPr/>
        </p:nvSpPr>
        <p:spPr>
          <a:xfrm>
            <a:off x="10203626" y="4756967"/>
            <a:ext cx="1044286" cy="307777"/>
          </a:xfrm>
          <a:prstGeom prst="rect">
            <a:avLst/>
          </a:prstGeom>
          <a:noFill/>
        </p:spPr>
        <p:txBody>
          <a:bodyPr wrap="square" rtlCol="0">
            <a:spAutoFit/>
          </a:bodyPr>
          <a:lstStyle/>
          <a:p>
            <a:pPr algn="ctr"/>
            <a:r>
              <a:rPr lang="en-US" sz="1400" dirty="0"/>
              <a:t>Laver</a:t>
            </a:r>
          </a:p>
        </p:txBody>
      </p:sp>
      <p:sp>
        <p:nvSpPr>
          <p:cNvPr id="322" name="TextBox 321"/>
          <p:cNvSpPr txBox="1"/>
          <p:nvPr/>
        </p:nvSpPr>
        <p:spPr>
          <a:xfrm>
            <a:off x="8352668" y="3961755"/>
            <a:ext cx="1044286" cy="307777"/>
          </a:xfrm>
          <a:prstGeom prst="rect">
            <a:avLst/>
          </a:prstGeom>
          <a:noFill/>
        </p:spPr>
        <p:txBody>
          <a:bodyPr wrap="square" rtlCol="0">
            <a:spAutoFit/>
          </a:bodyPr>
          <a:lstStyle/>
          <a:p>
            <a:pPr algn="ctr"/>
            <a:r>
              <a:rPr lang="en-US" sz="1400" dirty="0"/>
              <a:t>Candlestick</a:t>
            </a:r>
          </a:p>
        </p:txBody>
      </p:sp>
      <p:sp>
        <p:nvSpPr>
          <p:cNvPr id="323" name="TextBox 322"/>
          <p:cNvSpPr txBox="1"/>
          <p:nvPr/>
        </p:nvSpPr>
        <p:spPr>
          <a:xfrm>
            <a:off x="9866190" y="3884452"/>
            <a:ext cx="1044286" cy="523220"/>
          </a:xfrm>
          <a:prstGeom prst="rect">
            <a:avLst/>
          </a:prstGeom>
          <a:noFill/>
        </p:spPr>
        <p:txBody>
          <a:bodyPr wrap="square" rtlCol="0">
            <a:spAutoFit/>
          </a:bodyPr>
          <a:lstStyle/>
          <a:p>
            <a:pPr algn="ctr"/>
            <a:r>
              <a:rPr lang="en-US" sz="1400" dirty="0"/>
              <a:t>Table of </a:t>
            </a:r>
            <a:r>
              <a:rPr lang="en-US" sz="1400" dirty="0" err="1"/>
              <a:t>shewbread</a:t>
            </a:r>
            <a:endParaRPr lang="en-US" sz="1400" dirty="0"/>
          </a:p>
        </p:txBody>
      </p:sp>
      <p:sp>
        <p:nvSpPr>
          <p:cNvPr id="324" name="TextBox 323"/>
          <p:cNvSpPr txBox="1"/>
          <p:nvPr/>
        </p:nvSpPr>
        <p:spPr>
          <a:xfrm>
            <a:off x="8297286" y="2938431"/>
            <a:ext cx="1487890" cy="307777"/>
          </a:xfrm>
          <a:prstGeom prst="rect">
            <a:avLst/>
          </a:prstGeom>
          <a:noFill/>
        </p:spPr>
        <p:txBody>
          <a:bodyPr wrap="square" rtlCol="0">
            <a:spAutoFit/>
          </a:bodyPr>
          <a:lstStyle/>
          <a:p>
            <a:pPr algn="ctr"/>
            <a:r>
              <a:rPr lang="en-US" sz="1400" dirty="0"/>
              <a:t>Incense alter</a:t>
            </a:r>
          </a:p>
        </p:txBody>
      </p:sp>
      <p:sp>
        <p:nvSpPr>
          <p:cNvPr id="325" name="TextBox 324"/>
          <p:cNvSpPr txBox="1"/>
          <p:nvPr/>
        </p:nvSpPr>
        <p:spPr>
          <a:xfrm>
            <a:off x="9018394" y="2187465"/>
            <a:ext cx="1487890" cy="307777"/>
          </a:xfrm>
          <a:prstGeom prst="rect">
            <a:avLst/>
          </a:prstGeom>
          <a:noFill/>
        </p:spPr>
        <p:txBody>
          <a:bodyPr wrap="square" rtlCol="0">
            <a:spAutoFit/>
          </a:bodyPr>
          <a:lstStyle/>
          <a:p>
            <a:pPr algn="ctr"/>
            <a:r>
              <a:rPr lang="en-US" sz="1400" dirty="0"/>
              <a:t>Veil</a:t>
            </a:r>
          </a:p>
        </p:txBody>
      </p:sp>
      <p:sp>
        <p:nvSpPr>
          <p:cNvPr id="326" name="TextBox 325"/>
          <p:cNvSpPr txBox="1"/>
          <p:nvPr/>
        </p:nvSpPr>
        <p:spPr>
          <a:xfrm>
            <a:off x="8033947" y="1448852"/>
            <a:ext cx="1487890" cy="523220"/>
          </a:xfrm>
          <a:prstGeom prst="rect">
            <a:avLst/>
          </a:prstGeom>
          <a:noFill/>
        </p:spPr>
        <p:txBody>
          <a:bodyPr wrap="square" rtlCol="0">
            <a:spAutoFit/>
          </a:bodyPr>
          <a:lstStyle/>
          <a:p>
            <a:pPr algn="ctr"/>
            <a:r>
              <a:rPr lang="en-US" sz="1400" dirty="0"/>
              <a:t>Ark of the Covenant</a:t>
            </a:r>
          </a:p>
        </p:txBody>
      </p:sp>
      <p:sp>
        <p:nvSpPr>
          <p:cNvPr id="327" name="TextBox 326"/>
          <p:cNvSpPr txBox="1"/>
          <p:nvPr/>
        </p:nvSpPr>
        <p:spPr>
          <a:xfrm>
            <a:off x="9276657" y="6553307"/>
            <a:ext cx="1044286" cy="307777"/>
          </a:xfrm>
          <a:prstGeom prst="rect">
            <a:avLst/>
          </a:prstGeom>
          <a:noFill/>
        </p:spPr>
        <p:txBody>
          <a:bodyPr wrap="square" rtlCol="0">
            <a:spAutoFit/>
          </a:bodyPr>
          <a:lstStyle/>
          <a:p>
            <a:r>
              <a:rPr lang="en-US" sz="1400" dirty="0"/>
              <a:t>Entrance</a:t>
            </a:r>
          </a:p>
        </p:txBody>
      </p:sp>
      <p:sp>
        <p:nvSpPr>
          <p:cNvPr id="328" name="TextBox 327"/>
          <p:cNvSpPr txBox="1"/>
          <p:nvPr/>
        </p:nvSpPr>
        <p:spPr>
          <a:xfrm>
            <a:off x="10236923" y="566094"/>
            <a:ext cx="1247506" cy="307777"/>
          </a:xfrm>
          <a:prstGeom prst="rect">
            <a:avLst/>
          </a:prstGeom>
          <a:noFill/>
        </p:spPr>
        <p:txBody>
          <a:bodyPr wrap="square" rtlCol="0">
            <a:spAutoFit/>
          </a:bodyPr>
          <a:lstStyle/>
          <a:p>
            <a:r>
              <a:rPr lang="en-US" sz="1400" dirty="0"/>
              <a:t>Holy of Holies</a:t>
            </a:r>
          </a:p>
        </p:txBody>
      </p:sp>
      <p:cxnSp>
        <p:nvCxnSpPr>
          <p:cNvPr id="9" name="Straight Arrow Connector 8"/>
          <p:cNvCxnSpPr/>
          <p:nvPr/>
        </p:nvCxnSpPr>
        <p:spPr>
          <a:xfrm flipH="1">
            <a:off x="10589566" y="903514"/>
            <a:ext cx="222074" cy="8658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15891" y="4490344"/>
            <a:ext cx="2398732" cy="2380917"/>
            <a:chOff x="5215891" y="4490344"/>
            <a:chExt cx="2398732" cy="2380917"/>
          </a:xfrm>
        </p:grpSpPr>
        <p:grpSp>
          <p:nvGrpSpPr>
            <p:cNvPr id="331" name="Group 330"/>
            <p:cNvGrpSpPr/>
            <p:nvPr/>
          </p:nvGrpSpPr>
          <p:grpSpPr>
            <a:xfrm rot="5400000">
              <a:off x="5442923" y="4495691"/>
              <a:ext cx="2057400" cy="2286000"/>
              <a:chOff x="6324600" y="228600"/>
              <a:chExt cx="2057400" cy="2286000"/>
            </a:xfrm>
          </p:grpSpPr>
          <p:sp>
            <p:nvSpPr>
              <p:cNvPr id="332" name="Oval 331"/>
              <p:cNvSpPr/>
              <p:nvPr/>
            </p:nvSpPr>
            <p:spPr>
              <a:xfrm>
                <a:off x="6477000" y="533400"/>
                <a:ext cx="1828800" cy="18288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Donut 332"/>
              <p:cNvSpPr/>
              <p:nvPr/>
            </p:nvSpPr>
            <p:spPr>
              <a:xfrm>
                <a:off x="6324600" y="381000"/>
                <a:ext cx="2057400" cy="2133600"/>
              </a:xfrm>
              <a:prstGeom prst="donut">
                <a:avLst>
                  <a:gd name="adj" fmla="val 12049"/>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4" name="4-Point Star 333"/>
              <p:cNvSpPr/>
              <p:nvPr/>
            </p:nvSpPr>
            <p:spPr>
              <a:xfrm rot="8011664">
                <a:off x="6708966" y="802358"/>
                <a:ext cx="1300107" cy="1300107"/>
              </a:xfrm>
              <a:prstGeom prst="star4">
                <a:avLst>
                  <a:gd name="adj" fmla="val 84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4-Point Star 334"/>
              <p:cNvSpPr/>
              <p:nvPr/>
            </p:nvSpPr>
            <p:spPr>
              <a:xfrm>
                <a:off x="6400800" y="457200"/>
                <a:ext cx="1905000" cy="1981200"/>
              </a:xfrm>
              <a:prstGeom prst="star4">
                <a:avLst>
                  <a:gd name="adj" fmla="val 8428"/>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Box 335"/>
              <p:cNvSpPr txBox="1"/>
              <p:nvPr/>
            </p:nvSpPr>
            <p:spPr>
              <a:xfrm>
                <a:off x="7086600" y="228600"/>
                <a:ext cx="533400"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rPr>
                  <a:t>N</a:t>
                </a:r>
              </a:p>
            </p:txBody>
          </p:sp>
          <p:sp>
            <p:nvSpPr>
              <p:cNvPr id="337" name="6-Point Star 336"/>
              <p:cNvSpPr/>
              <p:nvPr/>
            </p:nvSpPr>
            <p:spPr>
              <a:xfrm>
                <a:off x="7162800" y="1219200"/>
                <a:ext cx="381000" cy="457200"/>
              </a:xfrm>
              <a:prstGeom prst="star6">
                <a:avLst>
                  <a:gd name="adj" fmla="val 13574"/>
                  <a:gd name="hf" fmla="val 11547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8" name="TextBox 337"/>
            <p:cNvSpPr txBox="1"/>
            <p:nvPr/>
          </p:nvSpPr>
          <p:spPr>
            <a:xfrm>
              <a:off x="6156768" y="6286486"/>
              <a:ext cx="533400"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rPr>
                <a:t>E</a:t>
              </a:r>
            </a:p>
          </p:txBody>
        </p:sp>
        <p:sp>
          <p:nvSpPr>
            <p:cNvPr id="340" name="TextBox 339"/>
            <p:cNvSpPr txBox="1"/>
            <p:nvPr/>
          </p:nvSpPr>
          <p:spPr>
            <a:xfrm>
              <a:off x="6145882" y="4490344"/>
              <a:ext cx="533400"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rPr>
                <a:t>W</a:t>
              </a:r>
            </a:p>
          </p:txBody>
        </p:sp>
        <p:sp>
          <p:nvSpPr>
            <p:cNvPr id="341" name="TextBox 340"/>
            <p:cNvSpPr txBox="1"/>
            <p:nvPr/>
          </p:nvSpPr>
          <p:spPr>
            <a:xfrm rot="16200000">
              <a:off x="5241579" y="5336584"/>
              <a:ext cx="533400"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rPr>
                <a:t>S</a:t>
              </a:r>
            </a:p>
          </p:txBody>
        </p:sp>
      </p:grpSp>
    </p:spTree>
    <p:extLst>
      <p:ext uri="{BB962C8B-B14F-4D97-AF65-F5344CB8AC3E}">
        <p14:creationId xmlns:p14="http://schemas.microsoft.com/office/powerpoint/2010/main" val="3800822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40:34-38</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The Cloud</a:t>
            </a:r>
          </a:p>
        </p:txBody>
      </p:sp>
      <p:grpSp>
        <p:nvGrpSpPr>
          <p:cNvPr id="7" name="Group 6"/>
          <p:cNvGrpSpPr/>
          <p:nvPr/>
        </p:nvGrpSpPr>
        <p:grpSpPr>
          <a:xfrm>
            <a:off x="3914416" y="2972988"/>
            <a:ext cx="4172173" cy="2251493"/>
            <a:chOff x="364542" y="2677886"/>
            <a:chExt cx="2388364" cy="1288869"/>
          </a:xfrm>
        </p:grpSpPr>
        <p:sp>
          <p:nvSpPr>
            <p:cNvPr id="8" name="Trapezoid 7"/>
            <p:cNvSpPr/>
            <p:nvPr/>
          </p:nvSpPr>
          <p:spPr>
            <a:xfrm>
              <a:off x="364542" y="2677886"/>
              <a:ext cx="2388364" cy="1288869"/>
            </a:xfrm>
            <a:prstGeom prst="trapezoid">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566517" y="3386386"/>
              <a:ext cx="994161" cy="1606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1520271" y="3385094"/>
              <a:ext cx="994161" cy="160668"/>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840701" y="3293333"/>
              <a:ext cx="957809" cy="367259"/>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1242003" y="3283163"/>
              <a:ext cx="957809" cy="39631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0363" y="2936974"/>
              <a:ext cx="1874554" cy="6463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548649" y="3086494"/>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615104" y="3250368"/>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561175" y="3500151"/>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702228" y="3692463"/>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142097" y="3019576"/>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247976" y="3235220"/>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169806" y="3433301"/>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265609" y="3595544"/>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116618" y="3741338"/>
              <a:ext cx="189068" cy="174199"/>
            </a:xfrm>
            <a:custGeom>
              <a:avLst/>
              <a:gdLst>
                <a:gd name="connsiteX0" fmla="*/ 278871 w 679465"/>
                <a:gd name="connsiteY0" fmla="*/ 357051 h 880811"/>
                <a:gd name="connsiteX1" fmla="*/ 217911 w 679465"/>
                <a:gd name="connsiteY1" fmla="*/ 374468 h 880811"/>
                <a:gd name="connsiteX2" fmla="*/ 183077 w 679465"/>
                <a:gd name="connsiteY2" fmla="*/ 383177 h 880811"/>
                <a:gd name="connsiteX3" fmla="*/ 95991 w 679465"/>
                <a:gd name="connsiteY3" fmla="*/ 409302 h 880811"/>
                <a:gd name="connsiteX4" fmla="*/ 61157 w 679465"/>
                <a:gd name="connsiteY4" fmla="*/ 426720 h 880811"/>
                <a:gd name="connsiteX5" fmla="*/ 43739 w 679465"/>
                <a:gd name="connsiteY5" fmla="*/ 444137 h 880811"/>
                <a:gd name="connsiteX6" fmla="*/ 8905 w 679465"/>
                <a:gd name="connsiteY6" fmla="*/ 452845 h 880811"/>
                <a:gd name="connsiteX7" fmla="*/ 197 w 679465"/>
                <a:gd name="connsiteY7" fmla="*/ 487680 h 880811"/>
                <a:gd name="connsiteX8" fmla="*/ 156951 w 679465"/>
                <a:gd name="connsiteY8" fmla="*/ 513805 h 880811"/>
                <a:gd name="connsiteX9" fmla="*/ 235328 w 679465"/>
                <a:gd name="connsiteY9" fmla="*/ 478971 h 880811"/>
                <a:gd name="connsiteX10" fmla="*/ 261454 w 679465"/>
                <a:gd name="connsiteY10" fmla="*/ 470262 h 880811"/>
                <a:gd name="connsiteX11" fmla="*/ 278871 w 679465"/>
                <a:gd name="connsiteY11" fmla="*/ 496388 h 880811"/>
                <a:gd name="connsiteX12" fmla="*/ 165659 w 679465"/>
                <a:gd name="connsiteY12" fmla="*/ 539931 h 880811"/>
                <a:gd name="connsiteX13" fmla="*/ 139534 w 679465"/>
                <a:gd name="connsiteY13" fmla="*/ 557348 h 880811"/>
                <a:gd name="connsiteX14" fmla="*/ 104699 w 679465"/>
                <a:gd name="connsiteY14" fmla="*/ 574765 h 880811"/>
                <a:gd name="connsiteX15" fmla="*/ 61157 w 679465"/>
                <a:gd name="connsiteY15" fmla="*/ 609600 h 880811"/>
                <a:gd name="connsiteX16" fmla="*/ 26322 w 679465"/>
                <a:gd name="connsiteY16" fmla="*/ 644434 h 880811"/>
                <a:gd name="connsiteX17" fmla="*/ 17614 w 679465"/>
                <a:gd name="connsiteY17" fmla="*/ 670560 h 880811"/>
                <a:gd name="connsiteX18" fmla="*/ 43739 w 679465"/>
                <a:gd name="connsiteY18" fmla="*/ 687977 h 880811"/>
                <a:gd name="connsiteX19" fmla="*/ 122117 w 679465"/>
                <a:gd name="connsiteY19" fmla="*/ 670560 h 880811"/>
                <a:gd name="connsiteX20" fmla="*/ 191785 w 679465"/>
                <a:gd name="connsiteY20" fmla="*/ 653142 h 880811"/>
                <a:gd name="connsiteX21" fmla="*/ 244037 w 679465"/>
                <a:gd name="connsiteY21" fmla="*/ 627017 h 880811"/>
                <a:gd name="connsiteX22" fmla="*/ 287579 w 679465"/>
                <a:gd name="connsiteY22" fmla="*/ 635725 h 880811"/>
                <a:gd name="connsiteX23" fmla="*/ 313705 w 679465"/>
                <a:gd name="connsiteY23" fmla="*/ 687977 h 880811"/>
                <a:gd name="connsiteX24" fmla="*/ 304997 w 679465"/>
                <a:gd name="connsiteY24" fmla="*/ 714102 h 880811"/>
                <a:gd name="connsiteX25" fmla="*/ 278871 w 679465"/>
                <a:gd name="connsiteY25" fmla="*/ 722811 h 880811"/>
                <a:gd name="connsiteX26" fmla="*/ 217911 w 679465"/>
                <a:gd name="connsiteY26" fmla="*/ 748937 h 880811"/>
                <a:gd name="connsiteX27" fmla="*/ 191785 w 679465"/>
                <a:gd name="connsiteY27" fmla="*/ 870857 h 880811"/>
                <a:gd name="connsiteX28" fmla="*/ 270162 w 679465"/>
                <a:gd name="connsiteY28" fmla="*/ 879565 h 880811"/>
                <a:gd name="connsiteX29" fmla="*/ 426917 w 679465"/>
                <a:gd name="connsiteY29" fmla="*/ 870857 h 880811"/>
                <a:gd name="connsiteX30" fmla="*/ 444334 w 679465"/>
                <a:gd name="connsiteY30" fmla="*/ 844731 h 880811"/>
                <a:gd name="connsiteX31" fmla="*/ 496585 w 679465"/>
                <a:gd name="connsiteY31" fmla="*/ 792480 h 880811"/>
                <a:gd name="connsiteX32" fmla="*/ 514002 w 679465"/>
                <a:gd name="connsiteY32" fmla="*/ 757645 h 880811"/>
                <a:gd name="connsiteX33" fmla="*/ 496585 w 679465"/>
                <a:gd name="connsiteY33" fmla="*/ 670560 h 880811"/>
                <a:gd name="connsiteX34" fmla="*/ 453042 w 679465"/>
                <a:gd name="connsiteY34" fmla="*/ 627017 h 880811"/>
                <a:gd name="connsiteX35" fmla="*/ 435625 w 679465"/>
                <a:gd name="connsiteY35" fmla="*/ 600891 h 880811"/>
                <a:gd name="connsiteX36" fmla="*/ 400791 w 679465"/>
                <a:gd name="connsiteY36" fmla="*/ 583474 h 880811"/>
                <a:gd name="connsiteX37" fmla="*/ 392082 w 679465"/>
                <a:gd name="connsiteY37" fmla="*/ 548640 h 880811"/>
                <a:gd name="connsiteX38" fmla="*/ 374665 w 679465"/>
                <a:gd name="connsiteY38" fmla="*/ 531222 h 880811"/>
                <a:gd name="connsiteX39" fmla="*/ 365957 w 679465"/>
                <a:gd name="connsiteY39" fmla="*/ 478971 h 880811"/>
                <a:gd name="connsiteX40" fmla="*/ 357248 w 679465"/>
                <a:gd name="connsiteY40" fmla="*/ 452845 h 880811"/>
                <a:gd name="connsiteX41" fmla="*/ 365957 w 679465"/>
                <a:gd name="connsiteY41" fmla="*/ 287382 h 880811"/>
                <a:gd name="connsiteX42" fmla="*/ 400791 w 679465"/>
                <a:gd name="connsiteY42" fmla="*/ 278674 h 880811"/>
                <a:gd name="connsiteX43" fmla="*/ 496585 w 679465"/>
                <a:gd name="connsiteY43" fmla="*/ 330925 h 880811"/>
                <a:gd name="connsiteX44" fmla="*/ 522711 w 679465"/>
                <a:gd name="connsiteY44" fmla="*/ 339634 h 880811"/>
                <a:gd name="connsiteX45" fmla="*/ 592379 w 679465"/>
                <a:gd name="connsiteY45" fmla="*/ 330925 h 880811"/>
                <a:gd name="connsiteX46" fmla="*/ 644631 w 679465"/>
                <a:gd name="connsiteY46" fmla="*/ 296091 h 880811"/>
                <a:gd name="connsiteX47" fmla="*/ 653339 w 679465"/>
                <a:gd name="connsiteY47" fmla="*/ 269965 h 880811"/>
                <a:gd name="connsiteX48" fmla="*/ 670757 w 679465"/>
                <a:gd name="connsiteY48" fmla="*/ 243840 h 880811"/>
                <a:gd name="connsiteX49" fmla="*/ 679465 w 679465"/>
                <a:gd name="connsiteY49" fmla="*/ 209005 h 880811"/>
                <a:gd name="connsiteX50" fmla="*/ 670757 w 679465"/>
                <a:gd name="connsiteY50" fmla="*/ 95794 h 880811"/>
                <a:gd name="connsiteX51" fmla="*/ 653339 w 679465"/>
                <a:gd name="connsiteY51" fmla="*/ 78377 h 880811"/>
                <a:gd name="connsiteX52" fmla="*/ 644631 w 679465"/>
                <a:gd name="connsiteY52" fmla="*/ 52251 h 880811"/>
                <a:gd name="connsiteX53" fmla="*/ 583671 w 679465"/>
                <a:gd name="connsiteY53" fmla="*/ 26125 h 880811"/>
                <a:gd name="connsiteX54" fmla="*/ 514002 w 679465"/>
                <a:gd name="connsiteY54" fmla="*/ 0 h 880811"/>
                <a:gd name="connsiteX55" fmla="*/ 339831 w 679465"/>
                <a:gd name="connsiteY55" fmla="*/ 8708 h 880811"/>
                <a:gd name="connsiteX56" fmla="*/ 313705 w 679465"/>
                <a:gd name="connsiteY56" fmla="*/ 34834 h 880811"/>
                <a:gd name="connsiteX57" fmla="*/ 287579 w 679465"/>
                <a:gd name="connsiteY57" fmla="*/ 52251 h 880811"/>
                <a:gd name="connsiteX58" fmla="*/ 209202 w 679465"/>
                <a:gd name="connsiteY58" fmla="*/ 69668 h 880811"/>
                <a:gd name="connsiteX59" fmla="*/ 174368 w 679465"/>
                <a:gd name="connsiteY59" fmla="*/ 78377 h 880811"/>
                <a:gd name="connsiteX60" fmla="*/ 148242 w 679465"/>
                <a:gd name="connsiteY60" fmla="*/ 95794 h 880811"/>
                <a:gd name="connsiteX61" fmla="*/ 113408 w 679465"/>
                <a:gd name="connsiteY61" fmla="*/ 104502 h 88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9465" h="880811">
                  <a:moveTo>
                    <a:pt x="278871" y="357051"/>
                  </a:moveTo>
                  <a:lnTo>
                    <a:pt x="217911" y="374468"/>
                  </a:lnTo>
                  <a:cubicBezTo>
                    <a:pt x="206364" y="377617"/>
                    <a:pt x="194078" y="378462"/>
                    <a:pt x="183077" y="383177"/>
                  </a:cubicBezTo>
                  <a:cubicBezTo>
                    <a:pt x="103872" y="417122"/>
                    <a:pt x="237913" y="389029"/>
                    <a:pt x="95991" y="409302"/>
                  </a:cubicBezTo>
                  <a:cubicBezTo>
                    <a:pt x="84380" y="415108"/>
                    <a:pt x="71959" y="419519"/>
                    <a:pt x="61157" y="426720"/>
                  </a:cubicBezTo>
                  <a:cubicBezTo>
                    <a:pt x="54325" y="431275"/>
                    <a:pt x="51083" y="440465"/>
                    <a:pt x="43739" y="444137"/>
                  </a:cubicBezTo>
                  <a:cubicBezTo>
                    <a:pt x="33034" y="449489"/>
                    <a:pt x="20516" y="449942"/>
                    <a:pt x="8905" y="452845"/>
                  </a:cubicBezTo>
                  <a:cubicBezTo>
                    <a:pt x="6002" y="464457"/>
                    <a:pt x="-1288" y="475803"/>
                    <a:pt x="197" y="487680"/>
                  </a:cubicBezTo>
                  <a:cubicBezTo>
                    <a:pt x="9977" y="565915"/>
                    <a:pt x="106638" y="516950"/>
                    <a:pt x="156951" y="513805"/>
                  </a:cubicBezTo>
                  <a:cubicBezTo>
                    <a:pt x="198353" y="486204"/>
                    <a:pt x="173147" y="499698"/>
                    <a:pt x="235328" y="478971"/>
                  </a:cubicBezTo>
                  <a:lnTo>
                    <a:pt x="261454" y="470262"/>
                  </a:lnTo>
                  <a:cubicBezTo>
                    <a:pt x="267260" y="478971"/>
                    <a:pt x="277150" y="486064"/>
                    <a:pt x="278871" y="496388"/>
                  </a:cubicBezTo>
                  <a:cubicBezTo>
                    <a:pt x="288003" y="551182"/>
                    <a:pt x="167620" y="539604"/>
                    <a:pt x="165659" y="539931"/>
                  </a:cubicBezTo>
                  <a:cubicBezTo>
                    <a:pt x="156951" y="545737"/>
                    <a:pt x="148621" y="552155"/>
                    <a:pt x="139534" y="557348"/>
                  </a:cubicBezTo>
                  <a:cubicBezTo>
                    <a:pt x="128262" y="563789"/>
                    <a:pt x="114672" y="566454"/>
                    <a:pt x="104699" y="574765"/>
                  </a:cubicBezTo>
                  <a:cubicBezTo>
                    <a:pt x="52175" y="618535"/>
                    <a:pt x="123536" y="588806"/>
                    <a:pt x="61157" y="609600"/>
                  </a:cubicBezTo>
                  <a:cubicBezTo>
                    <a:pt x="37932" y="679269"/>
                    <a:pt x="72770" y="597985"/>
                    <a:pt x="26322" y="644434"/>
                  </a:cubicBezTo>
                  <a:cubicBezTo>
                    <a:pt x="19831" y="650925"/>
                    <a:pt x="20517" y="661851"/>
                    <a:pt x="17614" y="670560"/>
                  </a:cubicBezTo>
                  <a:cubicBezTo>
                    <a:pt x="26322" y="676366"/>
                    <a:pt x="33337" y="686821"/>
                    <a:pt x="43739" y="687977"/>
                  </a:cubicBezTo>
                  <a:cubicBezTo>
                    <a:pt x="76914" y="691663"/>
                    <a:pt x="93864" y="677623"/>
                    <a:pt x="122117" y="670560"/>
                  </a:cubicBezTo>
                  <a:cubicBezTo>
                    <a:pt x="141992" y="665591"/>
                    <a:pt x="171878" y="663095"/>
                    <a:pt x="191785" y="653142"/>
                  </a:cubicBezTo>
                  <a:cubicBezTo>
                    <a:pt x="259305" y="619382"/>
                    <a:pt x="178375" y="648903"/>
                    <a:pt x="244037" y="627017"/>
                  </a:cubicBezTo>
                  <a:cubicBezTo>
                    <a:pt x="258551" y="629920"/>
                    <a:pt x="274728" y="628381"/>
                    <a:pt x="287579" y="635725"/>
                  </a:cubicBezTo>
                  <a:cubicBezTo>
                    <a:pt x="301484" y="643670"/>
                    <a:pt x="309235" y="674565"/>
                    <a:pt x="313705" y="687977"/>
                  </a:cubicBezTo>
                  <a:cubicBezTo>
                    <a:pt x="310802" y="696685"/>
                    <a:pt x="311488" y="707611"/>
                    <a:pt x="304997" y="714102"/>
                  </a:cubicBezTo>
                  <a:cubicBezTo>
                    <a:pt x="298506" y="720593"/>
                    <a:pt x="287309" y="719195"/>
                    <a:pt x="278871" y="722811"/>
                  </a:cubicBezTo>
                  <a:cubicBezTo>
                    <a:pt x="203542" y="755095"/>
                    <a:pt x="279181" y="728513"/>
                    <a:pt x="217911" y="748937"/>
                  </a:cubicBezTo>
                  <a:cubicBezTo>
                    <a:pt x="186994" y="779854"/>
                    <a:pt x="128779" y="813579"/>
                    <a:pt x="191785" y="870857"/>
                  </a:cubicBezTo>
                  <a:cubicBezTo>
                    <a:pt x="211235" y="888539"/>
                    <a:pt x="244036" y="876662"/>
                    <a:pt x="270162" y="879565"/>
                  </a:cubicBezTo>
                  <a:cubicBezTo>
                    <a:pt x="322414" y="876662"/>
                    <a:pt x="375601" y="881120"/>
                    <a:pt x="426917" y="870857"/>
                  </a:cubicBezTo>
                  <a:cubicBezTo>
                    <a:pt x="437180" y="868804"/>
                    <a:pt x="437380" y="852554"/>
                    <a:pt x="444334" y="844731"/>
                  </a:cubicBezTo>
                  <a:cubicBezTo>
                    <a:pt x="460698" y="826321"/>
                    <a:pt x="479168" y="809897"/>
                    <a:pt x="496585" y="792480"/>
                  </a:cubicBezTo>
                  <a:cubicBezTo>
                    <a:pt x="502391" y="780868"/>
                    <a:pt x="514002" y="770627"/>
                    <a:pt x="514002" y="757645"/>
                  </a:cubicBezTo>
                  <a:cubicBezTo>
                    <a:pt x="514002" y="728042"/>
                    <a:pt x="509104" y="697386"/>
                    <a:pt x="496585" y="670560"/>
                  </a:cubicBezTo>
                  <a:cubicBezTo>
                    <a:pt x="487905" y="651959"/>
                    <a:pt x="464428" y="644096"/>
                    <a:pt x="453042" y="627017"/>
                  </a:cubicBezTo>
                  <a:cubicBezTo>
                    <a:pt x="447236" y="618308"/>
                    <a:pt x="443666" y="607592"/>
                    <a:pt x="435625" y="600891"/>
                  </a:cubicBezTo>
                  <a:cubicBezTo>
                    <a:pt x="425652" y="592580"/>
                    <a:pt x="412402" y="589280"/>
                    <a:pt x="400791" y="583474"/>
                  </a:cubicBezTo>
                  <a:cubicBezTo>
                    <a:pt x="397888" y="571863"/>
                    <a:pt x="397435" y="559345"/>
                    <a:pt x="392082" y="548640"/>
                  </a:cubicBezTo>
                  <a:cubicBezTo>
                    <a:pt x="388410" y="541296"/>
                    <a:pt x="377548" y="538910"/>
                    <a:pt x="374665" y="531222"/>
                  </a:cubicBezTo>
                  <a:cubicBezTo>
                    <a:pt x="368465" y="514689"/>
                    <a:pt x="369787" y="496208"/>
                    <a:pt x="365957" y="478971"/>
                  </a:cubicBezTo>
                  <a:cubicBezTo>
                    <a:pt x="363966" y="470010"/>
                    <a:pt x="360151" y="461554"/>
                    <a:pt x="357248" y="452845"/>
                  </a:cubicBezTo>
                  <a:cubicBezTo>
                    <a:pt x="360151" y="397691"/>
                    <a:pt x="352562" y="340964"/>
                    <a:pt x="365957" y="287382"/>
                  </a:cubicBezTo>
                  <a:cubicBezTo>
                    <a:pt x="368860" y="275771"/>
                    <a:pt x="389180" y="275771"/>
                    <a:pt x="400791" y="278674"/>
                  </a:cubicBezTo>
                  <a:cubicBezTo>
                    <a:pt x="479720" y="298407"/>
                    <a:pt x="448896" y="307081"/>
                    <a:pt x="496585" y="330925"/>
                  </a:cubicBezTo>
                  <a:cubicBezTo>
                    <a:pt x="504796" y="335030"/>
                    <a:pt x="514002" y="336731"/>
                    <a:pt x="522711" y="339634"/>
                  </a:cubicBezTo>
                  <a:cubicBezTo>
                    <a:pt x="545934" y="336731"/>
                    <a:pt x="570339" y="338796"/>
                    <a:pt x="592379" y="330925"/>
                  </a:cubicBezTo>
                  <a:cubicBezTo>
                    <a:pt x="612092" y="323884"/>
                    <a:pt x="644631" y="296091"/>
                    <a:pt x="644631" y="296091"/>
                  </a:cubicBezTo>
                  <a:cubicBezTo>
                    <a:pt x="647534" y="287382"/>
                    <a:pt x="649234" y="278176"/>
                    <a:pt x="653339" y="269965"/>
                  </a:cubicBezTo>
                  <a:cubicBezTo>
                    <a:pt x="658020" y="260604"/>
                    <a:pt x="666634" y="253460"/>
                    <a:pt x="670757" y="243840"/>
                  </a:cubicBezTo>
                  <a:cubicBezTo>
                    <a:pt x="675472" y="232839"/>
                    <a:pt x="676562" y="220617"/>
                    <a:pt x="679465" y="209005"/>
                  </a:cubicBezTo>
                  <a:cubicBezTo>
                    <a:pt x="676562" y="171268"/>
                    <a:pt x="678180" y="132907"/>
                    <a:pt x="670757" y="95794"/>
                  </a:cubicBezTo>
                  <a:cubicBezTo>
                    <a:pt x="669147" y="87743"/>
                    <a:pt x="657563" y="85418"/>
                    <a:pt x="653339" y="78377"/>
                  </a:cubicBezTo>
                  <a:cubicBezTo>
                    <a:pt x="648616" y="70506"/>
                    <a:pt x="650365" y="59419"/>
                    <a:pt x="644631" y="52251"/>
                  </a:cubicBezTo>
                  <a:cubicBezTo>
                    <a:pt x="626984" y="30192"/>
                    <a:pt x="607575" y="35089"/>
                    <a:pt x="583671" y="26125"/>
                  </a:cubicBezTo>
                  <a:cubicBezTo>
                    <a:pt x="492605" y="-8025"/>
                    <a:pt x="603405" y="22349"/>
                    <a:pt x="514002" y="0"/>
                  </a:cubicBezTo>
                  <a:cubicBezTo>
                    <a:pt x="455945" y="2903"/>
                    <a:pt x="397101" y="-1252"/>
                    <a:pt x="339831" y="8708"/>
                  </a:cubicBezTo>
                  <a:cubicBezTo>
                    <a:pt x="327697" y="10818"/>
                    <a:pt x="323166" y="26950"/>
                    <a:pt x="313705" y="34834"/>
                  </a:cubicBezTo>
                  <a:cubicBezTo>
                    <a:pt x="305664" y="41534"/>
                    <a:pt x="296940" y="47570"/>
                    <a:pt x="287579" y="52251"/>
                  </a:cubicBezTo>
                  <a:cubicBezTo>
                    <a:pt x="264977" y="63552"/>
                    <a:pt x="231508" y="65207"/>
                    <a:pt x="209202" y="69668"/>
                  </a:cubicBezTo>
                  <a:cubicBezTo>
                    <a:pt x="197466" y="72015"/>
                    <a:pt x="185979" y="75474"/>
                    <a:pt x="174368" y="78377"/>
                  </a:cubicBezTo>
                  <a:cubicBezTo>
                    <a:pt x="165659" y="84183"/>
                    <a:pt x="157862" y="91671"/>
                    <a:pt x="148242" y="95794"/>
                  </a:cubicBezTo>
                  <a:cubicBezTo>
                    <a:pt x="137241" y="100509"/>
                    <a:pt x="113408" y="104502"/>
                    <a:pt x="113408" y="104502"/>
                  </a:cubicBezTo>
                </a:path>
              </a:pathLst>
            </a:cu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loud 1"/>
          <p:cNvSpPr/>
          <p:nvPr/>
        </p:nvSpPr>
        <p:spPr>
          <a:xfrm>
            <a:off x="3292435" y="972861"/>
            <a:ext cx="5290457" cy="1883228"/>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69712" y="5556602"/>
            <a:ext cx="5652575" cy="923330"/>
          </a:xfrm>
          <a:prstGeom prst="rect">
            <a:avLst/>
          </a:prstGeom>
        </p:spPr>
        <p:txBody>
          <a:bodyPr wrap="square">
            <a:spAutoFit/>
          </a:bodyPr>
          <a:lstStyle/>
          <a:p>
            <a:r>
              <a:rPr lang="en-US" b="1" i="1" dirty="0">
                <a:solidFill>
                  <a:srgbClr val="333333"/>
                </a:solidFill>
                <a:latin typeface="Calibri" panose="020F0502020204030204" pitchFamily="34" charset="0"/>
              </a:rPr>
              <a:t> </a:t>
            </a:r>
            <a:r>
              <a:rPr lang="en-US" i="1" dirty="0">
                <a:solidFill>
                  <a:srgbClr val="333333"/>
                </a:solidFill>
                <a:latin typeface="Calibri" panose="020F0502020204030204" pitchFamily="34" charset="0"/>
              </a:rPr>
              <a:t>For the cloud of the </a:t>
            </a:r>
            <a:r>
              <a:rPr lang="en-US" i="1" cap="small" dirty="0">
                <a:solidFill>
                  <a:srgbClr val="333333"/>
                </a:solidFill>
                <a:latin typeface="Calibri" panose="020F0502020204030204" pitchFamily="34" charset="0"/>
              </a:rPr>
              <a:t>Lord</a:t>
            </a:r>
            <a:r>
              <a:rPr lang="en-US" i="1" dirty="0">
                <a:solidFill>
                  <a:srgbClr val="333333"/>
                </a:solidFill>
                <a:latin typeface="Calibri" panose="020F0502020204030204" pitchFamily="34" charset="0"/>
              </a:rPr>
              <a:t> was upon the tabernacle by day, and fire was on it by night, in the sight of all the house of Israel, throughout all their journeys.</a:t>
            </a:r>
            <a:endParaRPr lang="en-US" i="1" dirty="0"/>
          </a:p>
        </p:txBody>
      </p:sp>
      <p:sp>
        <p:nvSpPr>
          <p:cNvPr id="2048" name="Rectangle 2047"/>
          <p:cNvSpPr/>
          <p:nvPr/>
        </p:nvSpPr>
        <p:spPr>
          <a:xfrm>
            <a:off x="4324163" y="1204582"/>
            <a:ext cx="3691520" cy="1138773"/>
          </a:xfrm>
          <a:prstGeom prst="rect">
            <a:avLst/>
          </a:prstGeom>
        </p:spPr>
        <p:txBody>
          <a:bodyPr wrap="square">
            <a:spAutoFit/>
          </a:bodyPr>
          <a:lstStyle/>
          <a:p>
            <a:r>
              <a:rPr lang="en-US" sz="3200" dirty="0">
                <a:solidFill>
                  <a:schemeClr val="bg1"/>
                </a:solidFill>
                <a:latin typeface="Calibri" panose="020F0502020204030204" pitchFamily="34" charset="0"/>
              </a:rPr>
              <a:t>Then</a:t>
            </a:r>
            <a:r>
              <a:rPr lang="en-US" dirty="0">
                <a:solidFill>
                  <a:schemeClr val="bg1"/>
                </a:solidFill>
                <a:latin typeface="Calibri" panose="020F0502020204030204" pitchFamily="34" charset="0"/>
              </a:rPr>
              <a:t> a cloud covered the tent of the congregation, and the glory of the </a:t>
            </a:r>
            <a:r>
              <a:rPr lang="en-US" cap="small" dirty="0">
                <a:solidFill>
                  <a:schemeClr val="bg1"/>
                </a:solidFill>
                <a:latin typeface="Calibri" panose="020F0502020204030204" pitchFamily="34" charset="0"/>
              </a:rPr>
              <a:t>Lord</a:t>
            </a:r>
            <a:r>
              <a:rPr lang="en-US" dirty="0">
                <a:solidFill>
                  <a:schemeClr val="bg1"/>
                </a:solidFill>
                <a:latin typeface="Calibri" panose="020F0502020204030204" pitchFamily="34" charset="0"/>
              </a:rPr>
              <a:t> filled the tabernacle.</a:t>
            </a:r>
            <a:endParaRPr lang="en-US" dirty="0">
              <a:solidFill>
                <a:schemeClr val="bg1"/>
              </a:solidFill>
            </a:endParaRPr>
          </a:p>
        </p:txBody>
      </p:sp>
      <p:sp>
        <p:nvSpPr>
          <p:cNvPr id="69" name="Rectangle 68"/>
          <p:cNvSpPr/>
          <p:nvPr/>
        </p:nvSpPr>
        <p:spPr>
          <a:xfrm>
            <a:off x="340502" y="672057"/>
            <a:ext cx="3273552" cy="646331"/>
          </a:xfrm>
          <a:prstGeom prst="rect">
            <a:avLst/>
          </a:prstGeom>
        </p:spPr>
        <p:txBody>
          <a:bodyPr wrap="square">
            <a:spAutoFit/>
          </a:bodyPr>
          <a:lstStyle/>
          <a:p>
            <a:r>
              <a:rPr lang="en-US" dirty="0">
                <a:solidFill>
                  <a:srgbClr val="333333"/>
                </a:solidFill>
                <a:latin typeface="Calibri" panose="020F0502020204030204" pitchFamily="34" charset="0"/>
              </a:rPr>
              <a:t>Because of Israel’s obedience to the Lord…</a:t>
            </a:r>
            <a:endParaRPr lang="en-US" dirty="0"/>
          </a:p>
        </p:txBody>
      </p:sp>
    </p:spTree>
    <p:extLst>
      <p:ext uri="{BB962C8B-B14F-4D97-AF65-F5344CB8AC3E}">
        <p14:creationId xmlns:p14="http://schemas.microsoft.com/office/powerpoint/2010/main" val="232122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anim calcmode="lin" valueType="num">
                                      <p:cBhvr>
                                        <p:cTn id="8" dur="1000" fill="hold"/>
                                        <p:tgtEl>
                                          <p:spTgt spid="2048"/>
                                        </p:tgtEl>
                                        <p:attrNameLst>
                                          <p:attrName>ppt_x</p:attrName>
                                        </p:attrNameLst>
                                      </p:cBhvr>
                                      <p:tavLst>
                                        <p:tav tm="0">
                                          <p:val>
                                            <p:strVal val="#ppt_x"/>
                                          </p:val>
                                        </p:tav>
                                        <p:tav tm="100000">
                                          <p:val>
                                            <p:strVal val="#ppt_x"/>
                                          </p:val>
                                        </p:tav>
                                      </p:tavLst>
                                    </p:anim>
                                    <p:anim calcmode="lin" valueType="num">
                                      <p:cBhvr>
                                        <p:cTn id="9" dur="1000" fill="hold"/>
                                        <p:tgtEl>
                                          <p:spTgt spid="20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aolodafloresta.files.wordpress.com/2015/05/sun-rays-through-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60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6488668"/>
            <a:ext cx="11941629" cy="553998"/>
          </a:xfrm>
          <a:prstGeom prst="rect">
            <a:avLst/>
          </a:prstGeom>
          <a:noFill/>
        </p:spPr>
        <p:txBody>
          <a:bodyPr wrap="square" rtlCol="0">
            <a:spAutoFit/>
          </a:bodyPr>
          <a:lstStyle/>
          <a:p>
            <a:pPr fontAlgn="base"/>
            <a:r>
              <a:rPr lang="en-US" dirty="0">
                <a:solidFill>
                  <a:schemeClr val="bg1"/>
                </a:solidFill>
              </a:rPr>
              <a:t>Exodus 40:34-38 </a:t>
            </a:r>
            <a:r>
              <a:rPr lang="en-US" sz="1200" dirty="0">
                <a:solidFill>
                  <a:schemeClr val="bg1"/>
                </a:solidFill>
                <a:latin typeface="Calibri" panose="020F0502020204030204" pitchFamily="34" charset="0"/>
              </a:rPr>
              <a:t>as spoken of in Ex. 3:1–6; 24:16; 1 Kgs. 8:10; Isa. 6:1–3; Matt. 17:5;Acts 7:55. </a:t>
            </a:r>
          </a:p>
          <a:p>
            <a:endParaRPr lang="en-US" sz="1200" dirty="0">
              <a:solidFill>
                <a:schemeClr val="bg1"/>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solidFill>
                  <a:schemeClr val="bg1"/>
                </a:solidFill>
                <a:latin typeface="Agency FB" panose="020B0503020202020204" pitchFamily="34" charset="0"/>
              </a:rPr>
              <a:t>Shechinah</a:t>
            </a:r>
            <a:r>
              <a:rPr lang="en-US" sz="6000" dirty="0">
                <a:solidFill>
                  <a:schemeClr val="bg1"/>
                </a:solidFill>
                <a:latin typeface="Agency FB" panose="020B0503020202020204" pitchFamily="34" charset="0"/>
              </a:rPr>
              <a:t>—The Presence</a:t>
            </a:r>
          </a:p>
        </p:txBody>
      </p:sp>
      <p:sp>
        <p:nvSpPr>
          <p:cNvPr id="23" name="Rectangle 22"/>
          <p:cNvSpPr/>
          <p:nvPr/>
        </p:nvSpPr>
        <p:spPr>
          <a:xfrm>
            <a:off x="6476999" y="1152120"/>
            <a:ext cx="5323114" cy="2677656"/>
          </a:xfrm>
          <a:prstGeom prst="rect">
            <a:avLst/>
          </a:prstGeom>
        </p:spPr>
        <p:txBody>
          <a:bodyPr wrap="square">
            <a:spAutoFit/>
          </a:bodyPr>
          <a:lstStyle/>
          <a:p>
            <a:pPr algn="ctr" fontAlgn="base"/>
            <a:r>
              <a:rPr lang="en-US" sz="2800" b="1" dirty="0">
                <a:solidFill>
                  <a:srgbClr val="FFFF00"/>
                </a:solidFill>
                <a:latin typeface="Calibri" panose="020F0502020204030204" pitchFamily="34" charset="0"/>
              </a:rPr>
              <a:t>A word used by the later Jews (and borrowed from them by the Christians) to denote the cloud of brightness and glory that marked the presence of the Lord.</a:t>
            </a:r>
          </a:p>
          <a:p>
            <a:pPr algn="ctr" fontAlgn="base"/>
            <a:endParaRPr lang="en-US" sz="2800" b="1" i="0" dirty="0">
              <a:solidFill>
                <a:srgbClr val="FFFF00"/>
              </a:solidFill>
              <a:effectLst/>
              <a:latin typeface="Calibri" panose="020F0502020204030204" pitchFamily="34" charset="0"/>
            </a:endParaRPr>
          </a:p>
        </p:txBody>
      </p:sp>
      <p:sp>
        <p:nvSpPr>
          <p:cNvPr id="3" name="Rectangle 2">
            <a:extLst>
              <a:ext uri="{FF2B5EF4-FFF2-40B4-BE49-F238E27FC236}">
                <a16:creationId xmlns:a16="http://schemas.microsoft.com/office/drawing/2014/main" id="{C2BBC8A3-2249-8F7C-AA5A-824DE29AA89D}"/>
              </a:ext>
            </a:extLst>
          </p:cNvPr>
          <p:cNvSpPr/>
          <p:nvPr/>
        </p:nvSpPr>
        <p:spPr>
          <a:xfrm>
            <a:off x="642260" y="2968596"/>
            <a:ext cx="5072742" cy="1938992"/>
          </a:xfrm>
          <a:prstGeom prst="rect">
            <a:avLst/>
          </a:prstGeom>
          <a:solidFill>
            <a:schemeClr val="accent5">
              <a:lumMod val="40000"/>
              <a:lumOff val="60000"/>
            </a:schemeClr>
          </a:solidFill>
        </p:spPr>
        <p:txBody>
          <a:bodyPr wrap="square">
            <a:spAutoFit/>
          </a:bodyPr>
          <a:lstStyle/>
          <a:p>
            <a:pPr fontAlgn="base"/>
            <a:r>
              <a:rPr lang="en-US" b="1" dirty="0">
                <a:latin typeface="Calibri" panose="020F0502020204030204" pitchFamily="34" charset="0"/>
              </a:rPr>
              <a:t>The Prophet Joseph Smith described this phenomenon of Shechinah in connection with his First Vision, as a “light … above the brightness of the sun,” and said that he saw two Personages whose “brightness and glory defy all description,” standing “in the light” </a:t>
            </a:r>
            <a:r>
              <a:rPr lang="en-US" sz="1200" b="1" dirty="0">
                <a:latin typeface="Calibri" panose="020F0502020204030204" pitchFamily="34" charset="0"/>
              </a:rPr>
              <a:t>(JS—H 1:16–18).</a:t>
            </a:r>
          </a:p>
          <a:p>
            <a:pPr fontAlgn="base"/>
            <a:r>
              <a:rPr lang="en-US" sz="1200" b="1" i="0" dirty="0">
                <a:effectLst/>
                <a:latin typeface="Calibri" panose="020F0502020204030204" pitchFamily="34" charset="0"/>
              </a:rPr>
              <a:t>Bible Dictionary</a:t>
            </a:r>
          </a:p>
        </p:txBody>
      </p:sp>
    </p:spTree>
    <p:extLst>
      <p:ext uri="{BB962C8B-B14F-4D97-AF65-F5344CB8AC3E}">
        <p14:creationId xmlns:p14="http://schemas.microsoft.com/office/powerpoint/2010/main" val="273706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3970318"/>
          </a:xfrm>
          <a:prstGeom prst="rect">
            <a:avLst/>
          </a:prstGeom>
          <a:noFill/>
        </p:spPr>
        <p:txBody>
          <a:bodyPr wrap="square" rtlCol="0">
            <a:spAutoFit/>
          </a:bodyPr>
          <a:lstStyle/>
          <a:p>
            <a:r>
              <a:rPr lang="en-US" dirty="0"/>
              <a:t>Sources:</a:t>
            </a:r>
          </a:p>
          <a:p>
            <a:endParaRPr lang="en-US" dirty="0"/>
          </a:p>
          <a:p>
            <a:endParaRPr lang="en-US" dirty="0"/>
          </a:p>
          <a:p>
            <a:r>
              <a:rPr lang="en-US" dirty="0"/>
              <a:t>Videos:  “The Tabernacle” (7:18) ChurchofJesusChrist.org</a:t>
            </a:r>
          </a:p>
          <a:p>
            <a:r>
              <a:rPr lang="en-US" dirty="0"/>
              <a:t>“Temples” (5:40)</a:t>
            </a:r>
          </a:p>
          <a:p>
            <a:r>
              <a:rPr lang="en-US" dirty="0"/>
              <a:t>“Latter-day Saint Temples” (1:40)</a:t>
            </a:r>
          </a:p>
          <a:p>
            <a:endParaRPr lang="en-US" dirty="0"/>
          </a:p>
          <a:p>
            <a:pPr marL="342900" indent="-342900" fontAlgn="base">
              <a:buAutoNum type="arabicPeriod"/>
            </a:pPr>
            <a:r>
              <a:rPr lang="en-US" dirty="0"/>
              <a:t>Elder M. Russell Ballard God Is at the Helm Oct 2015 Gen. Conf.</a:t>
            </a:r>
          </a:p>
          <a:p>
            <a:pPr fontAlgn="base"/>
            <a:r>
              <a:rPr lang="en-US" dirty="0"/>
              <a:t>Presentation by ©http://fashionsbylynda.com/blog/</a:t>
            </a:r>
          </a:p>
          <a:p>
            <a:pPr fontAlgn="base"/>
            <a:r>
              <a:rPr lang="en-US" dirty="0"/>
              <a:t>2. President Gordon B. Hinckley “O That I Were an Angel, and Could Have the Wish of Mine Heart” Oct 2002 Gen. Conf.</a:t>
            </a:r>
          </a:p>
          <a:p>
            <a:pPr fontAlgn="base"/>
            <a:r>
              <a:rPr lang="en-US" dirty="0"/>
              <a:t>3. </a:t>
            </a:r>
            <a:r>
              <a:rPr lang="en-US" i="0" dirty="0">
                <a:effectLst/>
              </a:rPr>
              <a:t>Joseph Smith (</a:t>
            </a:r>
            <a:r>
              <a:rPr lang="en-US" i="1" dirty="0">
                <a:effectLst/>
              </a:rPr>
              <a:t>Teachings of the Prophet </a:t>
            </a:r>
            <a:r>
              <a:rPr lang="en-US" i="1" u="none" strike="noStrike" dirty="0">
                <a:effectLst/>
              </a:rPr>
              <a:t>Joseph Smith</a:t>
            </a:r>
            <a:r>
              <a:rPr lang="en-US" i="1" dirty="0">
                <a:effectLst/>
              </a:rPr>
              <a:t>, </a:t>
            </a:r>
            <a:r>
              <a:rPr lang="en-US" i="0" dirty="0">
                <a:effectLst/>
              </a:rPr>
              <a:t>p. 355)</a:t>
            </a:r>
            <a:endParaRPr lang="en-US" i="1" dirty="0"/>
          </a:p>
          <a:p>
            <a:r>
              <a:rPr lang="en-US" dirty="0"/>
              <a:t>4. “Inside Temples” Russell M. Nelson, President of the Church of Jesus Christ of Latter-Day Saints https://www.churchofjesuschrist.org/temples/inside-temples?lang=eng ;“The Temple and Your Spiritual Foundation,” </a:t>
            </a:r>
            <a:r>
              <a:rPr lang="en-US" i="1" dirty="0"/>
              <a:t>Liahona</a:t>
            </a:r>
            <a:r>
              <a:rPr lang="en-US" dirty="0"/>
              <a:t>, Nov. 2021, 95)</a:t>
            </a:r>
          </a:p>
        </p:txBody>
      </p:sp>
      <p:grpSp>
        <p:nvGrpSpPr>
          <p:cNvPr id="5" name="Group 4">
            <a:extLst>
              <a:ext uri="{FF2B5EF4-FFF2-40B4-BE49-F238E27FC236}">
                <a16:creationId xmlns:a16="http://schemas.microsoft.com/office/drawing/2014/main" id="{491E5807-4141-7E57-B350-A711DB01CE66}"/>
              </a:ext>
            </a:extLst>
          </p:cNvPr>
          <p:cNvGrpSpPr/>
          <p:nvPr/>
        </p:nvGrpSpPr>
        <p:grpSpPr>
          <a:xfrm>
            <a:off x="5585552" y="763993"/>
            <a:ext cx="756348" cy="958041"/>
            <a:chOff x="7543800" y="3810000"/>
            <a:chExt cx="1143000" cy="1447800"/>
          </a:xfrm>
        </p:grpSpPr>
        <p:sp>
          <p:nvSpPr>
            <p:cNvPr id="7" name="Trapezoid 6">
              <a:extLst>
                <a:ext uri="{FF2B5EF4-FFF2-40B4-BE49-F238E27FC236}">
                  <a16:creationId xmlns:a16="http://schemas.microsoft.com/office/drawing/2014/main" id="{5278220B-E227-648A-A073-1CB0A760316E}"/>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39E5C40D-AC1C-ED31-BA50-DA8E12235F7B}"/>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FF9BC257-74B5-DAE5-E470-8236D14C3A19}"/>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22F843D9-CCFF-1F85-E205-2FB7C06152DE}"/>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D3001D4-1DF0-47A2-A21A-FE73B491738B}"/>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2EE88C9E-6C7F-8860-5818-0C01A264EEDC}"/>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658D0ED8-2AE1-3A70-84D2-844C8D4840F8}"/>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A00640F1-E8F6-D288-A79B-1A7E4627C7D1}"/>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D14BBB-D8B7-0688-05AF-7598A2BF475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40837EB-EAEA-7873-6ED6-AB51AA4DD41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80FEADE6-1293-0D0A-9ABC-AD9FA6F56A49}"/>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05D8D65-3E60-6FD9-4B98-DA467591D0E3}"/>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58BBE4B1-EAD0-9791-9C23-A99E4458335B}"/>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490B60DD-0847-DC2C-3EDB-03059E02EAFC}"/>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BC3800-ADA8-CFCC-CE2A-D0FC1D23D5D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4E40E50-B0C0-93D0-E8E4-2BA53B09368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FCE3014-4D4E-B07E-664A-FB56FC2ABC5C}"/>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3D4F9511-790E-3CB1-9083-78C8A9820C5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766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3149841"/>
              </p:ext>
            </p:extLst>
          </p:nvPr>
        </p:nvGraphicFramePr>
        <p:xfrm>
          <a:off x="174169" y="672458"/>
          <a:ext cx="5769432" cy="4693920"/>
        </p:xfrm>
        <a:graphic>
          <a:graphicData uri="http://schemas.openxmlformats.org/drawingml/2006/table">
            <a:tbl>
              <a:tblPr firstRow="1" bandRow="1">
                <a:tableStyleId>{5940675A-B579-460E-94D1-54222C63F5DA}</a:tableStyleId>
              </a:tblPr>
              <a:tblGrid>
                <a:gridCol w="1442358">
                  <a:extLst>
                    <a:ext uri="{9D8B030D-6E8A-4147-A177-3AD203B41FA5}">
                      <a16:colId xmlns:a16="http://schemas.microsoft.com/office/drawing/2014/main" val="20000"/>
                    </a:ext>
                  </a:extLst>
                </a:gridCol>
                <a:gridCol w="1442358">
                  <a:extLst>
                    <a:ext uri="{9D8B030D-6E8A-4147-A177-3AD203B41FA5}">
                      <a16:colId xmlns:a16="http://schemas.microsoft.com/office/drawing/2014/main" val="20001"/>
                    </a:ext>
                  </a:extLst>
                </a:gridCol>
                <a:gridCol w="1442358">
                  <a:extLst>
                    <a:ext uri="{9D8B030D-6E8A-4147-A177-3AD203B41FA5}">
                      <a16:colId xmlns:a16="http://schemas.microsoft.com/office/drawing/2014/main" val="20002"/>
                    </a:ext>
                  </a:extLst>
                </a:gridCol>
                <a:gridCol w="1442358">
                  <a:extLst>
                    <a:ext uri="{9D8B030D-6E8A-4147-A177-3AD203B41FA5}">
                      <a16:colId xmlns:a16="http://schemas.microsoft.com/office/drawing/2014/main" val="20003"/>
                    </a:ext>
                  </a:extLst>
                </a:gridCol>
              </a:tblGrid>
              <a:tr h="478971">
                <a:tc>
                  <a:txBody>
                    <a:bodyPr/>
                    <a:lstStyle/>
                    <a:p>
                      <a:endParaRPr lang="en-US" sz="1600" dirty="0"/>
                    </a:p>
                  </a:txBody>
                  <a:tcPr/>
                </a:tc>
                <a:tc>
                  <a:txBody>
                    <a:bodyPr/>
                    <a:lstStyle/>
                    <a:p>
                      <a:pPr algn="ctr"/>
                      <a:r>
                        <a:rPr lang="en-US" sz="1600" dirty="0"/>
                        <a:t>Willingly</a:t>
                      </a:r>
                    </a:p>
                  </a:txBody>
                  <a:tcPr/>
                </a:tc>
                <a:tc>
                  <a:txBody>
                    <a:bodyPr/>
                    <a:lstStyle/>
                    <a:p>
                      <a:pPr algn="ctr"/>
                      <a:r>
                        <a:rPr lang="en-US" sz="1600" dirty="0"/>
                        <a:t>Somewhat willingly</a:t>
                      </a:r>
                    </a:p>
                  </a:txBody>
                  <a:tcPr/>
                </a:tc>
                <a:tc>
                  <a:txBody>
                    <a:bodyPr/>
                    <a:lstStyle/>
                    <a:p>
                      <a:pPr algn="ctr"/>
                      <a:r>
                        <a:rPr lang="en-US" sz="1600" dirty="0"/>
                        <a:t>Not very willingly</a:t>
                      </a:r>
                    </a:p>
                  </a:txBody>
                  <a:tcPr/>
                </a:tc>
                <a:extLst>
                  <a:ext uri="{0D108BD9-81ED-4DB2-BD59-A6C34878D82A}">
                    <a16:rowId xmlns:a16="http://schemas.microsoft.com/office/drawing/2014/main" val="10000"/>
                  </a:ext>
                </a:extLst>
              </a:tr>
              <a:tr h="781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 1. I attend and participate in my Church meetings and classes.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 2. I do service for others.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2"/>
                  </a:ext>
                </a:extLst>
              </a:tr>
              <a:tr h="618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3.  I pay my </a:t>
                      </a:r>
                      <a:r>
                        <a:rPr lang="en-US" sz="1600" b="0" i="0" u="none" strike="noStrike" kern="1200" dirty="0">
                          <a:solidFill>
                            <a:schemeClr val="tx1"/>
                          </a:solidFill>
                          <a:effectLst/>
                          <a:latin typeface="+mn-lt"/>
                          <a:ea typeface="+mn-ea"/>
                          <a:cs typeface="+mn-cs"/>
                        </a:rPr>
                        <a:t>tithing </a:t>
                      </a:r>
                      <a:r>
                        <a:rPr lang="en-US" sz="1600" b="0" i="0" kern="1200" dirty="0">
                          <a:solidFill>
                            <a:schemeClr val="tx1"/>
                          </a:solidFill>
                          <a:effectLst/>
                          <a:latin typeface="+mn-lt"/>
                          <a:ea typeface="+mn-ea"/>
                          <a:cs typeface="+mn-cs"/>
                        </a:rPr>
                        <a:t>and fast offerings.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4.</a:t>
                      </a:r>
                      <a:r>
                        <a:rPr lang="en-US" sz="1600" b="0" i="0" kern="1200" baseline="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 I participate in activities with my </a:t>
                      </a:r>
                      <a:r>
                        <a:rPr lang="en-US" sz="1600" b="0" i="0" u="none" strike="noStrike" kern="1200" dirty="0">
                          <a:solidFill>
                            <a:schemeClr val="tx1"/>
                          </a:solidFill>
                          <a:effectLst/>
                          <a:latin typeface="+mn-lt"/>
                          <a:ea typeface="+mn-ea"/>
                          <a:cs typeface="+mn-cs"/>
                        </a:rPr>
                        <a:t>family</a:t>
                      </a:r>
                      <a:r>
                        <a:rPr lang="en-US" sz="1600" b="0" i="0" kern="1200" dirty="0">
                          <a:solidFill>
                            <a:schemeClr val="tx1"/>
                          </a:solidFill>
                          <a:effectLst/>
                          <a:latin typeface="+mn-lt"/>
                          <a:ea typeface="+mn-ea"/>
                          <a:cs typeface="+mn-cs"/>
                        </a:rPr>
                        <a:t>.</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4"/>
                  </a:ext>
                </a:extLst>
              </a:tr>
              <a:tr h="370840">
                <a:tc>
                  <a:txBody>
                    <a:bodyPr/>
                    <a:lstStyle/>
                    <a:p>
                      <a:r>
                        <a:rPr lang="en-US" sz="1600" b="0" i="0" kern="1200" dirty="0">
                          <a:solidFill>
                            <a:schemeClr val="tx1"/>
                          </a:solidFill>
                          <a:effectLst/>
                          <a:latin typeface="+mn-lt"/>
                          <a:ea typeface="+mn-ea"/>
                          <a:cs typeface="+mn-cs"/>
                        </a:rPr>
                        <a:t>5. I obey my parents.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5"/>
                  </a:ext>
                </a:extLst>
              </a:tr>
            </a:tbl>
          </a:graphicData>
        </a:graphic>
      </p:graphicFrame>
      <p:sp>
        <p:nvSpPr>
          <p:cNvPr id="3" name="Rectangle 2"/>
          <p:cNvSpPr/>
          <p:nvPr/>
        </p:nvSpPr>
        <p:spPr>
          <a:xfrm>
            <a:off x="163281" y="246707"/>
            <a:ext cx="5758544" cy="42575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Weighing My Willingness</a:t>
            </a:r>
          </a:p>
        </p:txBody>
      </p:sp>
      <p:sp>
        <p:nvSpPr>
          <p:cNvPr id="4" name="Rectangle 3"/>
          <p:cNvSpPr/>
          <p:nvPr/>
        </p:nvSpPr>
        <p:spPr>
          <a:xfrm>
            <a:off x="1963147" y="5414368"/>
            <a:ext cx="2135713" cy="369332"/>
          </a:xfrm>
          <a:prstGeom prst="rect">
            <a:avLst/>
          </a:prstGeom>
        </p:spPr>
        <p:txBody>
          <a:bodyPr wrap="none">
            <a:spAutoFit/>
          </a:bodyPr>
          <a:lstStyle/>
          <a:p>
            <a:r>
              <a:rPr lang="en-US" b="0" i="0" dirty="0">
                <a:solidFill>
                  <a:srgbClr val="434444"/>
                </a:solidFill>
                <a:effectLst/>
                <a:latin typeface="Calibri" panose="020F0502020204030204" pitchFamily="34" charset="0"/>
              </a:rPr>
              <a:t>Exodus 35:20-22, 29.</a:t>
            </a:r>
            <a:endParaRPr lang="en-US" dirty="0"/>
          </a:p>
        </p:txBody>
      </p:sp>
      <p:sp>
        <p:nvSpPr>
          <p:cNvPr id="6" name="Rectangle 5"/>
          <p:cNvSpPr/>
          <p:nvPr/>
        </p:nvSpPr>
        <p:spPr>
          <a:xfrm>
            <a:off x="6117768" y="253378"/>
            <a:ext cx="5758544" cy="42575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Weighing My Willingness</a:t>
            </a:r>
          </a:p>
        </p:txBody>
      </p:sp>
      <p:sp>
        <p:nvSpPr>
          <p:cNvPr id="7" name="Rectangle 6"/>
          <p:cNvSpPr/>
          <p:nvPr/>
        </p:nvSpPr>
        <p:spPr>
          <a:xfrm>
            <a:off x="7732579" y="5414368"/>
            <a:ext cx="2135713" cy="369332"/>
          </a:xfrm>
          <a:prstGeom prst="rect">
            <a:avLst/>
          </a:prstGeom>
        </p:spPr>
        <p:txBody>
          <a:bodyPr wrap="none">
            <a:spAutoFit/>
          </a:bodyPr>
          <a:lstStyle/>
          <a:p>
            <a:r>
              <a:rPr lang="en-US" b="0" i="0" dirty="0">
                <a:solidFill>
                  <a:srgbClr val="434444"/>
                </a:solidFill>
                <a:effectLst/>
                <a:latin typeface="Calibri" panose="020F0502020204030204" pitchFamily="34" charset="0"/>
              </a:rPr>
              <a:t>Exodus 35:20-22, 29.</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7290112"/>
              </p:ext>
            </p:extLst>
          </p:nvPr>
        </p:nvGraphicFramePr>
        <p:xfrm>
          <a:off x="6139544" y="679129"/>
          <a:ext cx="5769432" cy="4702628"/>
        </p:xfrm>
        <a:graphic>
          <a:graphicData uri="http://schemas.openxmlformats.org/drawingml/2006/table">
            <a:tbl>
              <a:tblPr firstRow="1" bandRow="1">
                <a:tableStyleId>{5940675A-B579-460E-94D1-54222C63F5DA}</a:tableStyleId>
              </a:tblPr>
              <a:tblGrid>
                <a:gridCol w="1442358">
                  <a:extLst>
                    <a:ext uri="{9D8B030D-6E8A-4147-A177-3AD203B41FA5}">
                      <a16:colId xmlns:a16="http://schemas.microsoft.com/office/drawing/2014/main" val="20000"/>
                    </a:ext>
                  </a:extLst>
                </a:gridCol>
                <a:gridCol w="1442358">
                  <a:extLst>
                    <a:ext uri="{9D8B030D-6E8A-4147-A177-3AD203B41FA5}">
                      <a16:colId xmlns:a16="http://schemas.microsoft.com/office/drawing/2014/main" val="20001"/>
                    </a:ext>
                  </a:extLst>
                </a:gridCol>
                <a:gridCol w="1442358">
                  <a:extLst>
                    <a:ext uri="{9D8B030D-6E8A-4147-A177-3AD203B41FA5}">
                      <a16:colId xmlns:a16="http://schemas.microsoft.com/office/drawing/2014/main" val="20002"/>
                    </a:ext>
                  </a:extLst>
                </a:gridCol>
                <a:gridCol w="1442358">
                  <a:extLst>
                    <a:ext uri="{9D8B030D-6E8A-4147-A177-3AD203B41FA5}">
                      <a16:colId xmlns:a16="http://schemas.microsoft.com/office/drawing/2014/main" val="20003"/>
                    </a:ext>
                  </a:extLst>
                </a:gridCol>
              </a:tblGrid>
              <a:tr h="587828">
                <a:tc>
                  <a:txBody>
                    <a:bodyPr/>
                    <a:lstStyle/>
                    <a:p>
                      <a:endParaRPr lang="en-US" sz="1600" dirty="0"/>
                    </a:p>
                  </a:txBody>
                  <a:tcPr/>
                </a:tc>
                <a:tc>
                  <a:txBody>
                    <a:bodyPr/>
                    <a:lstStyle/>
                    <a:p>
                      <a:pPr algn="ctr"/>
                      <a:r>
                        <a:rPr lang="en-US" sz="1600" dirty="0"/>
                        <a:t>Willingly</a:t>
                      </a:r>
                    </a:p>
                  </a:txBody>
                  <a:tcPr/>
                </a:tc>
                <a:tc>
                  <a:txBody>
                    <a:bodyPr/>
                    <a:lstStyle/>
                    <a:p>
                      <a:pPr algn="ctr"/>
                      <a:r>
                        <a:rPr lang="en-US" sz="1600" dirty="0"/>
                        <a:t>Somewhat willingly</a:t>
                      </a:r>
                    </a:p>
                  </a:txBody>
                  <a:tcPr/>
                </a:tc>
                <a:tc>
                  <a:txBody>
                    <a:bodyPr/>
                    <a:lstStyle/>
                    <a:p>
                      <a:pPr algn="ctr"/>
                      <a:r>
                        <a:rPr lang="en-US" sz="1600" dirty="0"/>
                        <a:t>Not very willingly</a:t>
                      </a:r>
                    </a:p>
                  </a:txBody>
                  <a:tcPr/>
                </a:tc>
                <a:extLst>
                  <a:ext uri="{0D108BD9-81ED-4DB2-BD59-A6C34878D82A}">
                    <a16:rowId xmlns:a16="http://schemas.microsoft.com/office/drawing/2014/main" val="10000"/>
                  </a:ext>
                </a:extLst>
              </a:tr>
              <a:tr h="7818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a:effectLst/>
                        </a:rPr>
                        <a:t> 1. I attend and participate in my Church meetings and classes.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 2. I do service for others.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2"/>
                  </a:ext>
                </a:extLst>
              </a:tr>
              <a:tr h="618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3.  I pay my </a:t>
                      </a:r>
                      <a:r>
                        <a:rPr lang="en-US" sz="1600" b="0" i="0" u="none" strike="noStrike" kern="1200" dirty="0">
                          <a:solidFill>
                            <a:schemeClr val="tx1"/>
                          </a:solidFill>
                          <a:effectLst/>
                          <a:latin typeface="+mn-lt"/>
                          <a:ea typeface="+mn-ea"/>
                          <a:cs typeface="+mn-cs"/>
                        </a:rPr>
                        <a:t>tithing </a:t>
                      </a:r>
                      <a:r>
                        <a:rPr lang="en-US" sz="1600" b="0" i="0" kern="1200" dirty="0">
                          <a:solidFill>
                            <a:schemeClr val="tx1"/>
                          </a:solidFill>
                          <a:effectLst/>
                          <a:latin typeface="+mn-lt"/>
                          <a:ea typeface="+mn-ea"/>
                          <a:cs typeface="+mn-cs"/>
                        </a:rPr>
                        <a:t>and fast offerings.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mn-ea"/>
                          <a:cs typeface="+mn-cs"/>
                        </a:rPr>
                        <a:t>4.</a:t>
                      </a:r>
                      <a:r>
                        <a:rPr lang="en-US" sz="1600" b="0" i="0" kern="1200" baseline="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 I participate in activities with my </a:t>
                      </a:r>
                      <a:r>
                        <a:rPr lang="en-US" sz="1600" b="0" i="0" u="none" strike="noStrike" kern="1200" dirty="0">
                          <a:solidFill>
                            <a:schemeClr val="tx1"/>
                          </a:solidFill>
                          <a:effectLst/>
                          <a:latin typeface="+mn-lt"/>
                          <a:ea typeface="+mn-ea"/>
                          <a:cs typeface="+mn-cs"/>
                        </a:rPr>
                        <a:t>family</a:t>
                      </a:r>
                      <a:r>
                        <a:rPr lang="en-US" sz="1600" b="0" i="0" kern="1200" dirty="0">
                          <a:solidFill>
                            <a:schemeClr val="tx1"/>
                          </a:solidFill>
                          <a:effectLst/>
                          <a:latin typeface="+mn-lt"/>
                          <a:ea typeface="+mn-ea"/>
                          <a:cs typeface="+mn-cs"/>
                        </a:rPr>
                        <a:t>.</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4"/>
                  </a:ext>
                </a:extLst>
              </a:tr>
              <a:tr h="370840">
                <a:tc>
                  <a:txBody>
                    <a:bodyPr/>
                    <a:lstStyle/>
                    <a:p>
                      <a:r>
                        <a:rPr lang="en-US" sz="1600" b="0" i="0" kern="1200" dirty="0">
                          <a:solidFill>
                            <a:schemeClr val="tx1"/>
                          </a:solidFill>
                          <a:effectLst/>
                          <a:latin typeface="+mn-lt"/>
                          <a:ea typeface="+mn-ea"/>
                          <a:cs typeface="+mn-cs"/>
                        </a:rPr>
                        <a:t>5. I obey my parents.</a:t>
                      </a:r>
                      <a:endParaRPr lang="en-US" sz="1600" dirty="0"/>
                    </a:p>
                  </a:txBody>
                  <a:tcPr/>
                </a:tc>
                <a:tc>
                  <a:txBody>
                    <a:bodyPr/>
                    <a:lstStyle/>
                    <a:p>
                      <a:endParaRPr lang="en-US" sz="1600"/>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08016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38975" y="2233777"/>
            <a:ext cx="1676400" cy="369332"/>
          </a:xfrm>
          <a:prstGeom prst="rect">
            <a:avLst/>
          </a:prstGeom>
          <a:noFill/>
        </p:spPr>
        <p:txBody>
          <a:bodyPr wrap="square" rtlCol="0">
            <a:spAutoFit/>
          </a:bodyPr>
          <a:lstStyle/>
          <a:p>
            <a:r>
              <a:rPr lang="en-US" dirty="0"/>
              <a:t>Myrrh globules</a:t>
            </a:r>
          </a:p>
        </p:txBody>
      </p:sp>
      <p:sp>
        <p:nvSpPr>
          <p:cNvPr id="4" name="TextBox 3"/>
          <p:cNvSpPr txBox="1"/>
          <p:nvPr/>
        </p:nvSpPr>
        <p:spPr>
          <a:xfrm>
            <a:off x="119741" y="108857"/>
            <a:ext cx="3886201" cy="2462213"/>
          </a:xfrm>
          <a:prstGeom prst="rect">
            <a:avLst/>
          </a:prstGeom>
          <a:noFill/>
          <a:ln>
            <a:solidFill>
              <a:schemeClr val="tx1"/>
            </a:solidFill>
          </a:ln>
        </p:spPr>
        <p:txBody>
          <a:bodyPr wrap="square" rtlCol="0">
            <a:spAutoFit/>
          </a:bodyPr>
          <a:lstStyle/>
          <a:p>
            <a:r>
              <a:rPr lang="en-US" dirty="0"/>
              <a:t>Art of the Apothecary</a:t>
            </a:r>
          </a:p>
          <a:p>
            <a:r>
              <a:rPr lang="en-US" dirty="0"/>
              <a:t>Apothecary is defined in today’s terms as a health professional trained in the art of preparing and dispensing drugs. Derived from the Greek word </a:t>
            </a:r>
            <a:r>
              <a:rPr lang="en-US" dirty="0" err="1"/>
              <a:t>apotheke</a:t>
            </a:r>
            <a:r>
              <a:rPr lang="en-US" dirty="0"/>
              <a:t>, it means a repository or storeroom and from the Hebrew word </a:t>
            </a:r>
            <a:r>
              <a:rPr lang="en-US" dirty="0" err="1"/>
              <a:t>raqach</a:t>
            </a:r>
            <a:r>
              <a:rPr lang="en-US" dirty="0"/>
              <a:t>, which means to perfume.</a:t>
            </a:r>
          </a:p>
          <a:p>
            <a:r>
              <a:rPr lang="en-US" sz="1000" dirty="0"/>
              <a:t>healwithoil.com</a:t>
            </a:r>
          </a:p>
        </p:txBody>
      </p:sp>
      <p:pic>
        <p:nvPicPr>
          <p:cNvPr id="2050" name="Picture 2" descr="Myrrh globu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691" y="390694"/>
            <a:ext cx="25431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yrrh tree in Som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879" y="318601"/>
            <a:ext cx="2809875" cy="1981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83515" y="2295694"/>
            <a:ext cx="3121932" cy="369332"/>
          </a:xfrm>
          <a:prstGeom prst="rect">
            <a:avLst/>
          </a:prstGeom>
          <a:noFill/>
        </p:spPr>
        <p:txBody>
          <a:bodyPr wrap="square" rtlCol="0">
            <a:spAutoFit/>
          </a:bodyPr>
          <a:lstStyle/>
          <a:p>
            <a:r>
              <a:rPr lang="en-US" dirty="0"/>
              <a:t>Myrrh tree in Somalia</a:t>
            </a:r>
          </a:p>
        </p:txBody>
      </p:sp>
      <p:sp>
        <p:nvSpPr>
          <p:cNvPr id="5" name="Rectangle 4"/>
          <p:cNvSpPr/>
          <p:nvPr/>
        </p:nvSpPr>
        <p:spPr>
          <a:xfrm>
            <a:off x="504864" y="4691434"/>
            <a:ext cx="1172417" cy="276999"/>
          </a:xfrm>
          <a:prstGeom prst="rect">
            <a:avLst/>
          </a:prstGeom>
        </p:spPr>
        <p:txBody>
          <a:bodyPr wrap="square">
            <a:spAutoFit/>
          </a:bodyPr>
          <a:lstStyle/>
          <a:p>
            <a:r>
              <a:rPr lang="en-US" sz="1200" dirty="0"/>
              <a:t>Galbanum</a:t>
            </a:r>
          </a:p>
        </p:txBody>
      </p:sp>
      <p:pic>
        <p:nvPicPr>
          <p:cNvPr id="2054" name="Picture 6" descr="Frankincense in the Dhofar region of 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791" y="2723707"/>
            <a:ext cx="26955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070068" y="2374259"/>
            <a:ext cx="3121932" cy="369332"/>
          </a:xfrm>
          <a:prstGeom prst="rect">
            <a:avLst/>
          </a:prstGeom>
          <a:noFill/>
        </p:spPr>
        <p:txBody>
          <a:bodyPr wrap="square" rtlCol="0">
            <a:spAutoFit/>
          </a:bodyPr>
          <a:lstStyle/>
          <a:p>
            <a:r>
              <a:rPr lang="en-US" dirty="0"/>
              <a:t>Frankincense Tree</a:t>
            </a:r>
          </a:p>
        </p:txBody>
      </p:sp>
      <p:sp>
        <p:nvSpPr>
          <p:cNvPr id="6" name="Rectangle 5"/>
          <p:cNvSpPr/>
          <p:nvPr/>
        </p:nvSpPr>
        <p:spPr>
          <a:xfrm>
            <a:off x="2062841" y="5183681"/>
            <a:ext cx="2374116" cy="1384995"/>
          </a:xfrm>
          <a:prstGeom prst="rect">
            <a:avLst/>
          </a:prstGeom>
          <a:ln>
            <a:solidFill>
              <a:schemeClr val="tx1"/>
            </a:solidFill>
          </a:ln>
        </p:spPr>
        <p:txBody>
          <a:bodyPr wrap="square">
            <a:spAutoFit/>
          </a:bodyPr>
          <a:lstStyle/>
          <a:p>
            <a:r>
              <a:rPr lang="en-US" sz="1400" dirty="0">
                <a:solidFill>
                  <a:srgbClr val="000000"/>
                </a:solidFill>
                <a:latin typeface="Times New Roman" panose="02020603050405020304" pitchFamily="18" charset="0"/>
              </a:rPr>
              <a:t>Myrrh and frankincense have had spiritual significance since ancient times, and they also were adopted as medicines for physical ailments.</a:t>
            </a:r>
            <a:endParaRPr lang="en-US" sz="1400" dirty="0"/>
          </a:p>
        </p:txBody>
      </p:sp>
      <p:sp>
        <p:nvSpPr>
          <p:cNvPr id="8" name="Rectangle 7"/>
          <p:cNvSpPr/>
          <p:nvPr/>
        </p:nvSpPr>
        <p:spPr>
          <a:xfrm>
            <a:off x="4490357" y="4549676"/>
            <a:ext cx="7118123" cy="2308324"/>
          </a:xfrm>
          <a:prstGeom prst="rect">
            <a:avLst/>
          </a:prstGeom>
        </p:spPr>
        <p:txBody>
          <a:bodyPr wrap="square">
            <a:spAutoFit/>
          </a:bodyPr>
          <a:lstStyle/>
          <a:p>
            <a:r>
              <a:rPr lang="en-US" sz="1200" dirty="0">
                <a:solidFill>
                  <a:srgbClr val="000000"/>
                </a:solidFill>
                <a:latin typeface="Times New Roman" panose="02020603050405020304" pitchFamily="18" charset="0"/>
              </a:rPr>
              <a:t>Most resin (whether myrrh or frankincense) is obtained by tapping: making deliberate incisions with a specially designed tool or ordinary axe, about 2 inches long, into the bark of the tree. The milky liquid that exudes hardens on exposure to air into droplets or "tears," which are then easily detached by the collector about two weeks later. New </a:t>
            </a:r>
            <a:r>
              <a:rPr lang="en-US" sz="1200" dirty="0" err="1">
                <a:solidFill>
                  <a:srgbClr val="000000"/>
                </a:solidFill>
                <a:latin typeface="Times New Roman" panose="02020603050405020304" pitchFamily="18" charset="0"/>
              </a:rPr>
              <a:t>tappings</a:t>
            </a:r>
            <a:r>
              <a:rPr lang="en-US" sz="1200" dirty="0">
                <a:solidFill>
                  <a:srgbClr val="000000"/>
                </a:solidFill>
                <a:latin typeface="Times New Roman" panose="02020603050405020304" pitchFamily="18" charset="0"/>
              </a:rPr>
              <a:t> are made at the same place as old ones after removing hardened resin from the previous cut. If the tapping interval is short, then a light scratching of the wood is usually sufficient to cause the resin to flow again. The particular details of the tapping-the time of year it is undertaken, its duration, and the interval between individual </a:t>
            </a:r>
            <a:r>
              <a:rPr lang="en-US" sz="1200" dirty="0" err="1">
                <a:solidFill>
                  <a:srgbClr val="000000"/>
                </a:solidFill>
                <a:latin typeface="Times New Roman" panose="02020603050405020304" pitchFamily="18" charset="0"/>
              </a:rPr>
              <a:t>tappings</a:t>
            </a:r>
            <a:r>
              <a:rPr lang="en-US" sz="1200" dirty="0">
                <a:solidFill>
                  <a:srgbClr val="000000"/>
                </a:solidFill>
                <a:latin typeface="Times New Roman" panose="02020603050405020304" pitchFamily="18" charset="0"/>
              </a:rPr>
              <a:t>-vary according to the species and the customs in the area of production. For example, in Somalia there are usually two periods when </a:t>
            </a:r>
            <a:r>
              <a:rPr lang="en-US" sz="1200" dirty="0" err="1">
                <a:solidFill>
                  <a:srgbClr val="000000"/>
                </a:solidFill>
                <a:latin typeface="Times New Roman" panose="02020603050405020304" pitchFamily="18" charset="0"/>
              </a:rPr>
              <a:t>Boswellia</a:t>
            </a:r>
            <a:r>
              <a:rPr lang="en-US" sz="1200" dirty="0">
                <a:solidFill>
                  <a:srgbClr val="000000"/>
                </a:solidFill>
                <a:latin typeface="Times New Roman" panose="02020603050405020304" pitchFamily="18" charset="0"/>
              </a:rPr>
              <a:t> is tapped, each lasting 3-4 months, involving successive </a:t>
            </a:r>
            <a:r>
              <a:rPr lang="en-US" sz="1200" dirty="0" err="1">
                <a:solidFill>
                  <a:srgbClr val="000000"/>
                </a:solidFill>
                <a:latin typeface="Times New Roman" panose="02020603050405020304" pitchFamily="18" charset="0"/>
              </a:rPr>
              <a:t>tappings</a:t>
            </a:r>
            <a:r>
              <a:rPr lang="en-US" sz="1200" dirty="0">
                <a:solidFill>
                  <a:srgbClr val="000000"/>
                </a:solidFill>
                <a:latin typeface="Times New Roman" panose="02020603050405020304" pitchFamily="18" charset="0"/>
              </a:rPr>
              <a:t> at approximately 15-day intervals, with the timing of the tapping periods dependent on the onset and extent of the rains. The resin is stored for about 12 weeks to harden. The only processing undertaken after collection is sorting and grading of the resin globules, usually done by the local merchant to whom it is sold rather than the collector.</a:t>
            </a:r>
            <a:endParaRPr lang="en-US" sz="1200" dirty="0"/>
          </a:p>
        </p:txBody>
      </p:sp>
      <p:sp>
        <p:nvSpPr>
          <p:cNvPr id="9" name="Rectangle 8"/>
          <p:cNvSpPr/>
          <p:nvPr/>
        </p:nvSpPr>
        <p:spPr>
          <a:xfrm>
            <a:off x="4396693" y="2845210"/>
            <a:ext cx="3157312" cy="1323439"/>
          </a:xfrm>
          <a:prstGeom prst="rect">
            <a:avLst/>
          </a:prstGeom>
        </p:spPr>
        <p:txBody>
          <a:bodyPr wrap="square">
            <a:spAutoFit/>
          </a:bodyPr>
          <a:lstStyle/>
          <a:p>
            <a:pPr algn="ctr"/>
            <a:r>
              <a:rPr lang="en-US" sz="1600" b="1" dirty="0">
                <a:solidFill>
                  <a:srgbClr val="000000"/>
                </a:solidFill>
                <a:latin typeface="Times New Roman" panose="02020603050405020304" pitchFamily="18" charset="0"/>
              </a:rPr>
              <a:t>MYRRH AND FRANKINCENSE</a:t>
            </a:r>
          </a:p>
          <a:p>
            <a:pPr algn="ctr"/>
            <a:r>
              <a:rPr lang="en-US" sz="1600" i="1" dirty="0">
                <a:solidFill>
                  <a:srgbClr val="000000"/>
                </a:solidFill>
                <a:latin typeface="Arial" panose="020B0604020202020204" pitchFamily="34" charset="0"/>
              </a:rPr>
              <a:t>by </a:t>
            </a:r>
            <a:r>
              <a:rPr lang="en-US" sz="1600" i="1" dirty="0" err="1">
                <a:solidFill>
                  <a:srgbClr val="000000"/>
                </a:solidFill>
                <a:latin typeface="Arial" panose="020B0604020202020204" pitchFamily="34" charset="0"/>
              </a:rPr>
              <a:t>Subhuti</a:t>
            </a:r>
            <a:r>
              <a:rPr lang="en-US" sz="1600" i="1" dirty="0">
                <a:solidFill>
                  <a:srgbClr val="000000"/>
                </a:solidFill>
                <a:latin typeface="Arial" panose="020B0604020202020204" pitchFamily="34" charset="0"/>
              </a:rPr>
              <a:t> </a:t>
            </a:r>
            <a:r>
              <a:rPr lang="en-US" sz="1600" i="1" dirty="0" err="1">
                <a:solidFill>
                  <a:srgbClr val="000000"/>
                </a:solidFill>
                <a:latin typeface="Arial" panose="020B0604020202020204" pitchFamily="34" charset="0"/>
              </a:rPr>
              <a:t>Dharmananda</a:t>
            </a:r>
            <a:r>
              <a:rPr lang="en-US" sz="1600" i="1" dirty="0">
                <a:solidFill>
                  <a:srgbClr val="000000"/>
                </a:solidFill>
                <a:latin typeface="Arial" panose="020B0604020202020204" pitchFamily="34" charset="0"/>
              </a:rPr>
              <a:t>, Ph.D., Director, Institute for Traditional Medicine, Portland, Oregon</a:t>
            </a:r>
            <a:endParaRPr lang="en-US" sz="1600" b="0" i="1" dirty="0">
              <a:solidFill>
                <a:srgbClr val="000000"/>
              </a:solidFill>
              <a:effectLst/>
              <a:latin typeface="Arial" panose="020B0604020202020204" pitchFamily="34" charset="0"/>
            </a:endParaRPr>
          </a:p>
        </p:txBody>
      </p:sp>
      <p:pic>
        <p:nvPicPr>
          <p:cNvPr id="2056" name="Picture 8" descr="Acorus calamu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246" y="461620"/>
            <a:ext cx="1377120" cy="18340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078280" y="108857"/>
            <a:ext cx="1676400" cy="369332"/>
          </a:xfrm>
          <a:prstGeom prst="rect">
            <a:avLst/>
          </a:prstGeom>
          <a:noFill/>
        </p:spPr>
        <p:txBody>
          <a:bodyPr wrap="square" rtlCol="0">
            <a:spAutoFit/>
          </a:bodyPr>
          <a:lstStyle/>
          <a:p>
            <a:r>
              <a:rPr lang="en-US" dirty="0"/>
              <a:t>Sweet </a:t>
            </a:r>
            <a:r>
              <a:rPr lang="en-US" dirty="0" err="1"/>
              <a:t>Calamas</a:t>
            </a:r>
            <a:endParaRPr lang="en-US" dirty="0"/>
          </a:p>
        </p:txBody>
      </p:sp>
      <p:pic>
        <p:nvPicPr>
          <p:cNvPr id="2060" name="Picture 12" descr="http://www.ericamcneal.com/wp-content/uploads/2014/09/galbanum-plan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786" y="2832023"/>
            <a:ext cx="1862575" cy="18625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odasagardener.files.wordpress.com/2012/08/styrax-officinalis-jbg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34" t="66848" r="65905" b="11613"/>
          <a:stretch/>
        </p:blipFill>
        <p:spPr bwMode="auto">
          <a:xfrm>
            <a:off x="2145594" y="2983904"/>
            <a:ext cx="1906019" cy="17294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59927" y="4691434"/>
            <a:ext cx="570669" cy="276999"/>
          </a:xfrm>
          <a:prstGeom prst="rect">
            <a:avLst/>
          </a:prstGeom>
        </p:spPr>
        <p:txBody>
          <a:bodyPr wrap="none">
            <a:spAutoFit/>
          </a:bodyPr>
          <a:lstStyle/>
          <a:p>
            <a:r>
              <a:rPr lang="en-US" sz="1200" dirty="0"/>
              <a:t>Stacte</a:t>
            </a:r>
          </a:p>
        </p:txBody>
      </p:sp>
      <p:pic>
        <p:nvPicPr>
          <p:cNvPr id="2064" name="Picture 16" descr="http://www.victorie-inc.us/images/Plants/onycha_sm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985" y="5020483"/>
            <a:ext cx="1666875" cy="15335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83213" y="6550845"/>
            <a:ext cx="1172417" cy="276999"/>
          </a:xfrm>
          <a:prstGeom prst="rect">
            <a:avLst/>
          </a:prstGeom>
        </p:spPr>
        <p:txBody>
          <a:bodyPr wrap="square">
            <a:spAutoFit/>
          </a:bodyPr>
          <a:lstStyle/>
          <a:p>
            <a:r>
              <a:rPr lang="en-US" sz="1200" dirty="0" err="1"/>
              <a:t>Onycha</a:t>
            </a:r>
            <a:endParaRPr lang="en-US" sz="1200" dirty="0"/>
          </a:p>
        </p:txBody>
      </p:sp>
    </p:spTree>
    <p:extLst>
      <p:ext uri="{BB962C8B-B14F-4D97-AF65-F5344CB8AC3E}">
        <p14:creationId xmlns:p14="http://schemas.microsoft.com/office/powerpoint/2010/main" val="55984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624" y="790323"/>
            <a:ext cx="5063905" cy="3416320"/>
          </a:xfrm>
          <a:prstGeom prst="rect">
            <a:avLst/>
          </a:prstGeom>
          <a:ln>
            <a:solidFill>
              <a:schemeClr val="tx1"/>
            </a:solidFill>
          </a:ln>
        </p:spPr>
        <p:txBody>
          <a:bodyPr wrap="square">
            <a:spAutoFit/>
          </a:bodyPr>
          <a:lstStyle/>
          <a:p>
            <a:r>
              <a:rPr lang="en-US" b="1" i="0" dirty="0">
                <a:solidFill>
                  <a:srgbClr val="222222"/>
                </a:solidFill>
                <a:effectLst/>
                <a:latin typeface="Calibri" panose="020F0502020204030204" pitchFamily="34" charset="0"/>
              </a:rPr>
              <a:t>“I Love Cookies”</a:t>
            </a:r>
          </a:p>
          <a:p>
            <a:r>
              <a:rPr lang="en-US" b="0" i="0" dirty="0">
                <a:solidFill>
                  <a:srgbClr val="222222"/>
                </a:solidFill>
                <a:effectLst/>
                <a:latin typeface="Calibri" panose="020F0502020204030204" pitchFamily="34" charset="0"/>
              </a:rPr>
              <a:t>“They were doing the Primary Program during Sacrament Meeting and one of the primary kids was giving the prayer. The teacher was right next to him whispering in his ear the prayer. She said “…and we love Thee Heavenly Father” and he repeated “…and we love Thee Heavenly Father.”</a:t>
            </a:r>
          </a:p>
          <a:p>
            <a:r>
              <a:rPr lang="en-US" b="0" i="0" dirty="0">
                <a:solidFill>
                  <a:srgbClr val="222222"/>
                </a:solidFill>
                <a:effectLst/>
                <a:latin typeface="Calibri" panose="020F0502020204030204" pitchFamily="34" charset="0"/>
              </a:rPr>
              <a:t>She then said “And we love Thy Son Jesus Christ” and he then said “and I </a:t>
            </a:r>
            <a:r>
              <a:rPr lang="en-US" b="0" i="0" dirty="0" err="1">
                <a:solidFill>
                  <a:srgbClr val="222222"/>
                </a:solidFill>
                <a:effectLst/>
                <a:latin typeface="Calibri" panose="020F0502020204030204" pitchFamily="34" charset="0"/>
              </a:rPr>
              <a:t>loooove</a:t>
            </a:r>
            <a:r>
              <a:rPr lang="en-US" b="0" i="0" dirty="0">
                <a:solidFill>
                  <a:srgbClr val="222222"/>
                </a:solidFill>
                <a:effectLst/>
                <a:latin typeface="Calibri" panose="020F0502020204030204" pitchFamily="34" charset="0"/>
              </a:rPr>
              <a:t> cookies.” The primary teacher quickly said “No, we love Jesus” to which he simply said “No! I love cookies, in the names of Jesus Christ Amen.”</a:t>
            </a:r>
          </a:p>
        </p:txBody>
      </p:sp>
      <p:sp>
        <p:nvSpPr>
          <p:cNvPr id="4" name="Rectangle 3"/>
          <p:cNvSpPr/>
          <p:nvPr/>
        </p:nvSpPr>
        <p:spPr>
          <a:xfrm>
            <a:off x="377228" y="4904777"/>
            <a:ext cx="4981372" cy="1200329"/>
          </a:xfrm>
          <a:prstGeom prst="rect">
            <a:avLst/>
          </a:prstGeom>
          <a:ln>
            <a:solidFill>
              <a:schemeClr val="tx1"/>
            </a:solidFill>
          </a:ln>
        </p:spPr>
        <p:txBody>
          <a:bodyPr wrap="square">
            <a:spAutoFit/>
          </a:bodyPr>
          <a:lstStyle/>
          <a:p>
            <a:r>
              <a:rPr lang="en-US" b="1" i="0" dirty="0">
                <a:solidFill>
                  <a:srgbClr val="222222"/>
                </a:solidFill>
                <a:effectLst/>
                <a:latin typeface="Calibri" panose="020F0502020204030204" pitchFamily="34" charset="0"/>
              </a:rPr>
              <a:t>Help Bishop!</a:t>
            </a:r>
          </a:p>
          <a:p>
            <a:r>
              <a:rPr lang="en-US" b="0" i="0" dirty="0">
                <a:solidFill>
                  <a:srgbClr val="222222"/>
                </a:solidFill>
                <a:effectLst/>
                <a:latin typeface="Calibri" panose="020F0502020204030204" pitchFamily="34" charset="0"/>
              </a:rPr>
              <a:t>“one time my 3yr old was being very noisy in sacrament and while I am taking him out, he yells ‘Help me Bishop'”</a:t>
            </a:r>
          </a:p>
        </p:txBody>
      </p:sp>
      <p:sp>
        <p:nvSpPr>
          <p:cNvPr id="5" name="Rectangle 4"/>
          <p:cNvSpPr/>
          <p:nvPr/>
        </p:nvSpPr>
        <p:spPr>
          <a:xfrm>
            <a:off x="6490878" y="4766277"/>
            <a:ext cx="4981371" cy="1200329"/>
          </a:xfrm>
          <a:prstGeom prst="rect">
            <a:avLst/>
          </a:prstGeom>
          <a:ln>
            <a:solidFill>
              <a:schemeClr val="tx1"/>
            </a:solidFill>
          </a:ln>
        </p:spPr>
        <p:txBody>
          <a:bodyPr wrap="square">
            <a:spAutoFit/>
          </a:bodyPr>
          <a:lstStyle/>
          <a:p>
            <a:r>
              <a:rPr lang="en-US" b="1" i="0" dirty="0">
                <a:solidFill>
                  <a:srgbClr val="222222"/>
                </a:solidFill>
                <a:effectLst/>
                <a:latin typeface="Calibri" panose="020F0502020204030204" pitchFamily="34" charset="0"/>
              </a:rPr>
              <a:t>Amen</a:t>
            </a:r>
          </a:p>
          <a:p>
            <a:r>
              <a:rPr lang="en-US" b="0" i="0" dirty="0">
                <a:solidFill>
                  <a:srgbClr val="222222"/>
                </a:solidFill>
                <a:effectLst/>
                <a:latin typeface="Calibri" panose="020F0502020204030204" pitchFamily="34" charset="0"/>
              </a:rPr>
              <a:t>“As I said ‘amen’ in giving the closing prayer, I could hear my little boy scream at the top of his lungs “Amen!” while waving his little arms in the air.”</a:t>
            </a:r>
          </a:p>
        </p:txBody>
      </p:sp>
      <p:sp>
        <p:nvSpPr>
          <p:cNvPr id="6" name="Rectangle 5"/>
          <p:cNvSpPr/>
          <p:nvPr/>
        </p:nvSpPr>
        <p:spPr>
          <a:xfrm>
            <a:off x="5682559" y="3389376"/>
            <a:ext cx="6096000" cy="923330"/>
          </a:xfrm>
          <a:prstGeom prst="rect">
            <a:avLst/>
          </a:prstGeom>
          <a:ln>
            <a:solidFill>
              <a:schemeClr val="tx1"/>
            </a:solidFill>
          </a:ln>
        </p:spPr>
        <p:txBody>
          <a:bodyPr>
            <a:spAutoFit/>
          </a:bodyPr>
          <a:lstStyle/>
          <a:p>
            <a:r>
              <a:rPr lang="en-US" b="1" i="0" dirty="0">
                <a:solidFill>
                  <a:srgbClr val="222222"/>
                </a:solidFill>
                <a:effectLst/>
                <a:latin typeface="Calibri" panose="020F0502020204030204" pitchFamily="34" charset="0"/>
              </a:rPr>
              <a:t>Not enough</a:t>
            </a:r>
          </a:p>
          <a:p>
            <a:r>
              <a:rPr lang="en-US" b="0" i="0" dirty="0">
                <a:solidFill>
                  <a:srgbClr val="222222"/>
                </a:solidFill>
                <a:effectLst/>
                <a:latin typeface="Calibri" panose="020F0502020204030204" pitchFamily="34" charset="0"/>
              </a:rPr>
              <a:t>“My son yelled out as they brought the sacrament tray around, ‘I’m WAY thirstier than that!'”</a:t>
            </a:r>
          </a:p>
        </p:txBody>
      </p:sp>
      <p:sp>
        <p:nvSpPr>
          <p:cNvPr id="7" name="Rectangle 6"/>
          <p:cNvSpPr/>
          <p:nvPr/>
        </p:nvSpPr>
        <p:spPr>
          <a:xfrm>
            <a:off x="6473228" y="749793"/>
            <a:ext cx="5305331" cy="1754326"/>
          </a:xfrm>
          <a:prstGeom prst="rect">
            <a:avLst/>
          </a:prstGeom>
          <a:ln>
            <a:solidFill>
              <a:schemeClr val="tx1"/>
            </a:solidFill>
          </a:ln>
        </p:spPr>
        <p:txBody>
          <a:bodyPr wrap="square">
            <a:spAutoFit/>
          </a:bodyPr>
          <a:lstStyle/>
          <a:p>
            <a:r>
              <a:rPr lang="en-US" b="1" i="0" dirty="0">
                <a:solidFill>
                  <a:srgbClr val="222222"/>
                </a:solidFill>
                <a:effectLst/>
                <a:latin typeface="Calibri" panose="020F0502020204030204" pitchFamily="34" charset="0"/>
              </a:rPr>
              <a:t>Justin Bieber Song</a:t>
            </a:r>
          </a:p>
          <a:p>
            <a:r>
              <a:rPr lang="en-US" b="0" i="0" dirty="0">
                <a:solidFill>
                  <a:srgbClr val="222222"/>
                </a:solidFill>
                <a:effectLst/>
                <a:latin typeface="Calibri" panose="020F0502020204030204" pitchFamily="34" charset="0"/>
              </a:rPr>
              <a:t>“While the young men were passing the Sacrament, the High Councilman’s phone went off. All of a sudden you could hear the words ‘Baby, baby, baby </a:t>
            </a:r>
            <a:r>
              <a:rPr lang="en-US" b="0" i="0" dirty="0" err="1">
                <a:solidFill>
                  <a:srgbClr val="222222"/>
                </a:solidFill>
                <a:effectLst/>
                <a:latin typeface="Calibri" panose="020F0502020204030204" pitchFamily="34" charset="0"/>
              </a:rPr>
              <a:t>ohhhh</a:t>
            </a:r>
            <a:r>
              <a:rPr lang="en-US" b="0" i="0" dirty="0">
                <a:solidFill>
                  <a:srgbClr val="222222"/>
                </a:solidFill>
                <a:effectLst/>
                <a:latin typeface="Calibri" panose="020F0502020204030204" pitchFamily="34" charset="0"/>
              </a:rPr>
              <a:t> like baby, baby, baby.’ Yeah, he had a Justin Bieber song for his ringtone.”</a:t>
            </a:r>
          </a:p>
        </p:txBody>
      </p:sp>
      <p:sp>
        <p:nvSpPr>
          <p:cNvPr id="8" name="Rectangle 7"/>
          <p:cNvSpPr/>
          <p:nvPr/>
        </p:nvSpPr>
        <p:spPr>
          <a:xfrm>
            <a:off x="105624" y="6452872"/>
            <a:ext cx="3564117" cy="276999"/>
          </a:xfrm>
          <a:prstGeom prst="rect">
            <a:avLst/>
          </a:prstGeom>
        </p:spPr>
        <p:txBody>
          <a:bodyPr wrap="none">
            <a:spAutoFit/>
          </a:bodyPr>
          <a:lstStyle/>
          <a:p>
            <a:r>
              <a:rPr lang="en-US" sz="1200" dirty="0"/>
              <a:t>http://ldssmile.com/2014/08/31/sacrament-meeting/</a:t>
            </a:r>
          </a:p>
        </p:txBody>
      </p:sp>
      <p:sp>
        <p:nvSpPr>
          <p:cNvPr id="9" name="Rectangle 8"/>
          <p:cNvSpPr/>
          <p:nvPr/>
        </p:nvSpPr>
        <p:spPr>
          <a:xfrm>
            <a:off x="1887682" y="136697"/>
            <a:ext cx="9753600" cy="400110"/>
          </a:xfrm>
          <a:prstGeom prst="rect">
            <a:avLst/>
          </a:prstGeom>
          <a:ln>
            <a:solidFill>
              <a:schemeClr val="tx1"/>
            </a:solidFill>
          </a:ln>
        </p:spPr>
        <p:txBody>
          <a:bodyPr wrap="square">
            <a:spAutoFit/>
          </a:bodyPr>
          <a:lstStyle/>
          <a:p>
            <a:r>
              <a:rPr lang="en-US" sz="2000" b="1" i="0" dirty="0">
                <a:solidFill>
                  <a:srgbClr val="222222"/>
                </a:solidFill>
                <a:effectLst/>
                <a:latin typeface="HP Simplified" panose="020B0604020204020204" pitchFamily="34" charset="0"/>
              </a:rPr>
              <a:t>Incredibly Embarrassing Funny Moments During Sacrament Meeting</a:t>
            </a:r>
          </a:p>
        </p:txBody>
      </p:sp>
      <p:sp>
        <p:nvSpPr>
          <p:cNvPr id="10" name="TextBox 9"/>
          <p:cNvSpPr txBox="1"/>
          <p:nvPr/>
        </p:nvSpPr>
        <p:spPr>
          <a:xfrm>
            <a:off x="105624" y="63374"/>
            <a:ext cx="1433465" cy="369332"/>
          </a:xfrm>
          <a:prstGeom prst="rect">
            <a:avLst/>
          </a:prstGeom>
          <a:noFill/>
          <a:ln>
            <a:solidFill>
              <a:schemeClr val="tx1"/>
            </a:solidFill>
          </a:ln>
        </p:spPr>
        <p:txBody>
          <a:bodyPr wrap="square" rtlCol="0">
            <a:spAutoFit/>
          </a:bodyPr>
          <a:lstStyle/>
          <a:p>
            <a:r>
              <a:rPr lang="en-US" dirty="0"/>
              <a:t>Just for Fun</a:t>
            </a:r>
          </a:p>
        </p:txBody>
      </p:sp>
    </p:spTree>
    <p:extLst>
      <p:ext uri="{BB962C8B-B14F-4D97-AF65-F5344CB8AC3E}">
        <p14:creationId xmlns:p14="http://schemas.microsoft.com/office/powerpoint/2010/main" val="190108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72DF2-2E06-D647-D4F3-7781352AFEB9}"/>
            </a:ext>
          </a:extLst>
        </p:cNvPr>
        <p:cNvGrpSpPr/>
        <p:nvPr/>
      </p:nvGrpSpPr>
      <p:grpSpPr>
        <a:xfrm>
          <a:off x="0" y="0"/>
          <a:ext cx="0" cy="0"/>
          <a:chOff x="0" y="0"/>
          <a:chExt cx="0" cy="0"/>
        </a:xfrm>
      </p:grpSpPr>
      <p:pic>
        <p:nvPicPr>
          <p:cNvPr id="1026" name="Picture 2" descr="https://encrypted-tbn2.gstatic.com/images?q=tbn:ANd9GcQeLbfhr6eT14aoeoOpajQIAPHGqUk1uerS5lBBKWfXlgiuZOriMg">
            <a:extLst>
              <a:ext uri="{FF2B5EF4-FFF2-40B4-BE49-F238E27FC236}">
                <a16:creationId xmlns:a16="http://schemas.microsoft.com/office/drawing/2014/main" id="{B23E8CCA-D38E-D481-F542-8F42EF692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9A3CEB-FF0D-C127-4251-24B2C2B82502}"/>
              </a:ext>
            </a:extLst>
          </p:cNvPr>
          <p:cNvSpPr txBox="1"/>
          <p:nvPr/>
        </p:nvSpPr>
        <p:spPr>
          <a:xfrm>
            <a:off x="0" y="6488668"/>
            <a:ext cx="2091350" cy="369332"/>
          </a:xfrm>
          <a:prstGeom prst="rect">
            <a:avLst/>
          </a:prstGeom>
          <a:noFill/>
        </p:spPr>
        <p:txBody>
          <a:bodyPr wrap="square" rtlCol="0">
            <a:spAutoFit/>
          </a:bodyPr>
          <a:lstStyle/>
          <a:p>
            <a:r>
              <a:rPr lang="en-US" dirty="0"/>
              <a:t>Exodus 35:1-3</a:t>
            </a:r>
          </a:p>
        </p:txBody>
      </p:sp>
      <p:sp>
        <p:nvSpPr>
          <p:cNvPr id="6" name="TextBox 5">
            <a:extLst>
              <a:ext uri="{FF2B5EF4-FFF2-40B4-BE49-F238E27FC236}">
                <a16:creationId xmlns:a16="http://schemas.microsoft.com/office/drawing/2014/main" id="{78500BA6-3A47-5CDE-2FE6-E209E5F2BF80}"/>
              </a:ext>
            </a:extLst>
          </p:cNvPr>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Sabbath Day</a:t>
            </a:r>
          </a:p>
        </p:txBody>
      </p:sp>
      <p:sp>
        <p:nvSpPr>
          <p:cNvPr id="2" name="Rectangle 1">
            <a:extLst>
              <a:ext uri="{FF2B5EF4-FFF2-40B4-BE49-F238E27FC236}">
                <a16:creationId xmlns:a16="http://schemas.microsoft.com/office/drawing/2014/main" id="{D03492A6-6E20-CDAD-5D8A-7EE163310C14}"/>
              </a:ext>
            </a:extLst>
          </p:cNvPr>
          <p:cNvSpPr/>
          <p:nvPr/>
        </p:nvSpPr>
        <p:spPr>
          <a:xfrm>
            <a:off x="251177" y="1081230"/>
            <a:ext cx="6096000" cy="2215991"/>
          </a:xfrm>
          <a:prstGeom prst="rect">
            <a:avLst/>
          </a:prstGeom>
        </p:spPr>
        <p:txBody>
          <a:bodyPr>
            <a:spAutoFit/>
          </a:bodyPr>
          <a:lstStyle/>
          <a:p>
            <a:r>
              <a:rPr lang="en-US" b="0" i="0" dirty="0">
                <a:solidFill>
                  <a:srgbClr val="333333"/>
                </a:solidFill>
                <a:effectLst/>
                <a:latin typeface="Calibri" panose="020F0502020204030204" pitchFamily="34" charset="0"/>
              </a:rPr>
              <a:t>[An] important doctrine that we should cling to is to observe the Sabbath day. This helps us remain unspotted from the world, provides us with physical rest, and gives each of us the spiritual refreshment of worshipping the Father and the Son every Sunday.</a:t>
            </a:r>
            <a:r>
              <a:rPr lang="en-US" baseline="30000" dirty="0">
                <a:solidFill>
                  <a:srgbClr val="0091BC"/>
                </a:solidFill>
                <a:latin typeface="Calibri" panose="020F0502020204030204" pitchFamily="34" charset="0"/>
              </a:rPr>
              <a:t> </a:t>
            </a:r>
          </a:p>
          <a:p>
            <a:endParaRPr lang="en-US" b="0" i="0" baseline="30000" dirty="0">
              <a:solidFill>
                <a:srgbClr val="0091BC"/>
              </a:solidFill>
              <a:effectLst/>
              <a:latin typeface="Calibri" panose="020F0502020204030204" pitchFamily="34" charset="0"/>
            </a:endParaRPr>
          </a:p>
          <a:p>
            <a:r>
              <a:rPr lang="en-US" b="0" i="0" dirty="0">
                <a:solidFill>
                  <a:srgbClr val="333333"/>
                </a:solidFill>
                <a:effectLst/>
                <a:latin typeface="Calibri" panose="020F0502020204030204" pitchFamily="34" charset="0"/>
              </a:rPr>
              <a:t>When we delight in the Sabbath day, it is a sign of our love for Them.</a:t>
            </a:r>
            <a:endParaRPr lang="en-US" dirty="0">
              <a:latin typeface="Calibri" panose="020F0502020204030204" pitchFamily="34" charset="0"/>
            </a:endParaRPr>
          </a:p>
        </p:txBody>
      </p:sp>
      <p:pic>
        <p:nvPicPr>
          <p:cNvPr id="7" name="Picture 6">
            <a:extLst>
              <a:ext uri="{FF2B5EF4-FFF2-40B4-BE49-F238E27FC236}">
                <a16:creationId xmlns:a16="http://schemas.microsoft.com/office/drawing/2014/main" id="{492C14B5-885B-B335-0028-9984E52E0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925" y="189887"/>
            <a:ext cx="1319257" cy="1651551"/>
          </a:xfrm>
          <a:prstGeom prst="rect">
            <a:avLst/>
          </a:prstGeom>
        </p:spPr>
      </p:pic>
      <p:sp>
        <p:nvSpPr>
          <p:cNvPr id="10" name="Rectangle 9">
            <a:extLst>
              <a:ext uri="{FF2B5EF4-FFF2-40B4-BE49-F238E27FC236}">
                <a16:creationId xmlns:a16="http://schemas.microsoft.com/office/drawing/2014/main" id="{11B8C723-4E53-EC4C-5F75-70AA66C4E9B4}"/>
              </a:ext>
            </a:extLst>
          </p:cNvPr>
          <p:cNvSpPr/>
          <p:nvPr/>
        </p:nvSpPr>
        <p:spPr>
          <a:xfrm>
            <a:off x="5971458" y="5113718"/>
            <a:ext cx="6096000" cy="923330"/>
          </a:xfrm>
          <a:prstGeom prst="rect">
            <a:avLst/>
          </a:prstGeom>
        </p:spPr>
        <p:txBody>
          <a:bodyPr>
            <a:spAutoFit/>
          </a:bodyPr>
          <a:lstStyle/>
          <a:p>
            <a:r>
              <a:rPr lang="en-US" dirty="0">
                <a:latin typeface="Calibri" panose="020F0502020204030204" pitchFamily="34" charset="0"/>
              </a:rPr>
              <a:t>The presentation of the ordinance of the sacrament is when we renew our covenants and reconfirm our love for the Savior and remember His sacrifice and His Atonement. (1)</a:t>
            </a:r>
          </a:p>
        </p:txBody>
      </p:sp>
      <p:pic>
        <p:nvPicPr>
          <p:cNvPr id="9" name="Picture 8">
            <a:extLst>
              <a:ext uri="{FF2B5EF4-FFF2-40B4-BE49-F238E27FC236}">
                <a16:creationId xmlns:a16="http://schemas.microsoft.com/office/drawing/2014/main" id="{575C4875-E550-6A42-E8A6-D061524FC4D0}"/>
              </a:ext>
            </a:extLst>
          </p:cNvPr>
          <p:cNvPicPr>
            <a:picLocks noChangeAspect="1"/>
          </p:cNvPicPr>
          <p:nvPr/>
        </p:nvPicPr>
        <p:blipFill>
          <a:blip r:embed="rId4"/>
          <a:stretch>
            <a:fillRect/>
          </a:stretch>
        </p:blipFill>
        <p:spPr>
          <a:xfrm>
            <a:off x="6347177" y="1996877"/>
            <a:ext cx="4344006" cy="2600688"/>
          </a:xfrm>
          <a:prstGeom prst="rect">
            <a:avLst/>
          </a:prstGeom>
        </p:spPr>
      </p:pic>
      <p:pic>
        <p:nvPicPr>
          <p:cNvPr id="14" name="Picture 13">
            <a:extLst>
              <a:ext uri="{FF2B5EF4-FFF2-40B4-BE49-F238E27FC236}">
                <a16:creationId xmlns:a16="http://schemas.microsoft.com/office/drawing/2014/main" id="{790CFB2E-7121-DE17-67AD-607230CE491F}"/>
              </a:ext>
            </a:extLst>
          </p:cNvPr>
          <p:cNvPicPr>
            <a:picLocks noChangeAspect="1"/>
          </p:cNvPicPr>
          <p:nvPr/>
        </p:nvPicPr>
        <p:blipFill>
          <a:blip r:embed="rId5"/>
          <a:stretch>
            <a:fillRect/>
          </a:stretch>
        </p:blipFill>
        <p:spPr>
          <a:xfrm>
            <a:off x="1779728" y="3362788"/>
            <a:ext cx="3557469" cy="2776833"/>
          </a:xfrm>
          <a:prstGeom prst="rect">
            <a:avLst/>
          </a:prstGeom>
        </p:spPr>
      </p:pic>
    </p:spTree>
    <p:extLst>
      <p:ext uri="{BB962C8B-B14F-4D97-AF65-F5344CB8AC3E}">
        <p14:creationId xmlns:p14="http://schemas.microsoft.com/office/powerpoint/2010/main" val="285312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197C-562D-FC20-DF80-027DF211B64A}"/>
            </a:ext>
          </a:extLst>
        </p:cNvPr>
        <p:cNvGrpSpPr/>
        <p:nvPr/>
      </p:nvGrpSpPr>
      <p:grpSpPr>
        <a:xfrm>
          <a:off x="0" y="0"/>
          <a:ext cx="0" cy="0"/>
          <a:chOff x="0" y="0"/>
          <a:chExt cx="0" cy="0"/>
        </a:xfrm>
      </p:grpSpPr>
      <p:pic>
        <p:nvPicPr>
          <p:cNvPr id="1026" name="Picture 2" descr="https://encrypted-tbn2.gstatic.com/images?q=tbn:ANd9GcQeLbfhr6eT14aoeoOpajQIAPHGqUk1uerS5lBBKWfXlgiuZOriMg">
            <a:extLst>
              <a:ext uri="{FF2B5EF4-FFF2-40B4-BE49-F238E27FC236}">
                <a16:creationId xmlns:a16="http://schemas.microsoft.com/office/drawing/2014/main" id="{B5D1E261-F39E-616C-65D9-899037B0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408FD6-DFCD-943D-76BA-E12689DB295A}"/>
              </a:ext>
            </a:extLst>
          </p:cNvPr>
          <p:cNvSpPr txBox="1"/>
          <p:nvPr/>
        </p:nvSpPr>
        <p:spPr>
          <a:xfrm>
            <a:off x="0" y="6488668"/>
            <a:ext cx="2091350" cy="369332"/>
          </a:xfrm>
          <a:prstGeom prst="rect">
            <a:avLst/>
          </a:prstGeom>
          <a:noFill/>
        </p:spPr>
        <p:txBody>
          <a:bodyPr wrap="square" rtlCol="0">
            <a:spAutoFit/>
          </a:bodyPr>
          <a:lstStyle/>
          <a:p>
            <a:r>
              <a:rPr lang="en-US" dirty="0"/>
              <a:t>Exodus 35:1-3</a:t>
            </a:r>
          </a:p>
        </p:txBody>
      </p:sp>
      <p:sp>
        <p:nvSpPr>
          <p:cNvPr id="6" name="TextBox 5">
            <a:extLst>
              <a:ext uri="{FF2B5EF4-FFF2-40B4-BE49-F238E27FC236}">
                <a16:creationId xmlns:a16="http://schemas.microsoft.com/office/drawing/2014/main" id="{46FCE988-3F86-29A3-513A-B75C0149B4FF}"/>
              </a:ext>
            </a:extLst>
          </p:cNvPr>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Gold and Silver/Service and Offerings</a:t>
            </a:r>
          </a:p>
        </p:txBody>
      </p:sp>
      <p:sp>
        <p:nvSpPr>
          <p:cNvPr id="2" name="Rectangle 1">
            <a:extLst>
              <a:ext uri="{FF2B5EF4-FFF2-40B4-BE49-F238E27FC236}">
                <a16:creationId xmlns:a16="http://schemas.microsoft.com/office/drawing/2014/main" id="{732BBF52-BC46-57F7-F3F1-96D436F385DC}"/>
              </a:ext>
            </a:extLst>
          </p:cNvPr>
          <p:cNvSpPr/>
          <p:nvPr/>
        </p:nvSpPr>
        <p:spPr>
          <a:xfrm>
            <a:off x="548632" y="1120676"/>
            <a:ext cx="4541161" cy="1200329"/>
          </a:xfrm>
          <a:prstGeom prst="rect">
            <a:avLst/>
          </a:prstGeom>
        </p:spPr>
        <p:txBody>
          <a:bodyPr wrap="square">
            <a:spAutoFit/>
          </a:bodyPr>
          <a:lstStyle/>
          <a:p>
            <a:r>
              <a:rPr lang="en-US" dirty="0"/>
              <a:t>While speaking with Moses on Mount Sinai, the Lord asked that the Israelites offer their gold, silver, and other valuable materials to build a sanctuary, or tabernacle, for Him. </a:t>
            </a:r>
          </a:p>
        </p:txBody>
      </p:sp>
      <p:pic>
        <p:nvPicPr>
          <p:cNvPr id="5" name="Picture 4">
            <a:extLst>
              <a:ext uri="{FF2B5EF4-FFF2-40B4-BE49-F238E27FC236}">
                <a16:creationId xmlns:a16="http://schemas.microsoft.com/office/drawing/2014/main" id="{1BB4F0C5-C5C1-C52B-0740-BB68490C5F08}"/>
              </a:ext>
            </a:extLst>
          </p:cNvPr>
          <p:cNvPicPr>
            <a:picLocks noChangeAspect="1"/>
          </p:cNvPicPr>
          <p:nvPr/>
        </p:nvPicPr>
        <p:blipFill>
          <a:blip r:embed="rId3"/>
          <a:stretch>
            <a:fillRect/>
          </a:stretch>
        </p:blipFill>
        <p:spPr>
          <a:xfrm>
            <a:off x="1752447" y="2426018"/>
            <a:ext cx="3150060" cy="4094284"/>
          </a:xfrm>
          <a:prstGeom prst="rect">
            <a:avLst/>
          </a:prstGeom>
        </p:spPr>
      </p:pic>
      <p:pic>
        <p:nvPicPr>
          <p:cNvPr id="11" name="Picture 10">
            <a:extLst>
              <a:ext uri="{FF2B5EF4-FFF2-40B4-BE49-F238E27FC236}">
                <a16:creationId xmlns:a16="http://schemas.microsoft.com/office/drawing/2014/main" id="{B85321C5-6E3F-3518-BB17-24964EFBC725}"/>
              </a:ext>
            </a:extLst>
          </p:cNvPr>
          <p:cNvPicPr>
            <a:picLocks noChangeAspect="1"/>
          </p:cNvPicPr>
          <p:nvPr/>
        </p:nvPicPr>
        <p:blipFill>
          <a:blip r:embed="rId4"/>
          <a:stretch>
            <a:fillRect/>
          </a:stretch>
        </p:blipFill>
        <p:spPr>
          <a:xfrm>
            <a:off x="7145366" y="1120676"/>
            <a:ext cx="4498002" cy="3615732"/>
          </a:xfrm>
          <a:prstGeom prst="rect">
            <a:avLst/>
          </a:prstGeom>
        </p:spPr>
      </p:pic>
      <p:sp>
        <p:nvSpPr>
          <p:cNvPr id="13" name="TextBox 12">
            <a:extLst>
              <a:ext uri="{FF2B5EF4-FFF2-40B4-BE49-F238E27FC236}">
                <a16:creationId xmlns:a16="http://schemas.microsoft.com/office/drawing/2014/main" id="{EE547EE1-9EA1-BB8F-FAC5-5D34C8DE8869}"/>
              </a:ext>
            </a:extLst>
          </p:cNvPr>
          <p:cNvSpPr txBox="1"/>
          <p:nvPr/>
        </p:nvSpPr>
        <p:spPr>
          <a:xfrm>
            <a:off x="7545962" y="4813994"/>
            <a:ext cx="3696809" cy="923330"/>
          </a:xfrm>
          <a:prstGeom prst="rect">
            <a:avLst/>
          </a:prstGeom>
          <a:noFill/>
        </p:spPr>
        <p:txBody>
          <a:bodyPr wrap="square">
            <a:spAutoFit/>
          </a:bodyPr>
          <a:lstStyle/>
          <a:p>
            <a:r>
              <a:rPr lang="en-US" dirty="0"/>
              <a:t>In our time, we have also been asked to build temples to serve as a sanctuary or a place of holiness.</a:t>
            </a:r>
            <a:endParaRPr lang="en-US" dirty="0">
              <a:latin typeface="Calibri" panose="020F0502020204030204" pitchFamily="34" charset="0"/>
            </a:endParaRPr>
          </a:p>
        </p:txBody>
      </p:sp>
      <p:sp>
        <p:nvSpPr>
          <p:cNvPr id="16" name="TextBox 15">
            <a:extLst>
              <a:ext uri="{FF2B5EF4-FFF2-40B4-BE49-F238E27FC236}">
                <a16:creationId xmlns:a16="http://schemas.microsoft.com/office/drawing/2014/main" id="{7E24BF76-B36D-1358-86C1-A21A773CDC66}"/>
              </a:ext>
            </a:extLst>
          </p:cNvPr>
          <p:cNvSpPr txBox="1"/>
          <p:nvPr/>
        </p:nvSpPr>
        <p:spPr>
          <a:xfrm>
            <a:off x="5517990" y="5747540"/>
            <a:ext cx="6125378" cy="923330"/>
          </a:xfrm>
          <a:prstGeom prst="rect">
            <a:avLst/>
          </a:prstGeom>
          <a:noFill/>
        </p:spPr>
        <p:txBody>
          <a:bodyPr wrap="square">
            <a:spAutoFit/>
          </a:bodyPr>
          <a:lstStyle/>
          <a:p>
            <a:r>
              <a:rPr lang="en-US" b="0" i="0" dirty="0">
                <a:effectLst/>
              </a:rPr>
              <a:t>Members of The Church of Jesus Christ of Latter-day Saints provide financial support to the Church through a 10% tithe and other offerings</a:t>
            </a:r>
            <a:endParaRPr lang="en-US" dirty="0"/>
          </a:p>
        </p:txBody>
      </p:sp>
    </p:spTree>
    <p:extLst>
      <p:ext uri="{BB962C8B-B14F-4D97-AF65-F5344CB8AC3E}">
        <p14:creationId xmlns:p14="http://schemas.microsoft.com/office/powerpoint/2010/main" val="4444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091350" cy="369332"/>
          </a:xfrm>
          <a:prstGeom prst="rect">
            <a:avLst/>
          </a:prstGeom>
          <a:noFill/>
        </p:spPr>
        <p:txBody>
          <a:bodyPr wrap="square" rtlCol="0">
            <a:spAutoFit/>
          </a:bodyPr>
          <a:lstStyle/>
          <a:p>
            <a:r>
              <a:rPr lang="en-US" dirty="0"/>
              <a:t>Exodus 35:4-5</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Give of Your Substance</a:t>
            </a:r>
          </a:p>
        </p:txBody>
      </p:sp>
      <p:sp>
        <p:nvSpPr>
          <p:cNvPr id="2" name="Rectangle 1"/>
          <p:cNvSpPr/>
          <p:nvPr/>
        </p:nvSpPr>
        <p:spPr>
          <a:xfrm>
            <a:off x="136417" y="1496728"/>
            <a:ext cx="2099225" cy="646331"/>
          </a:xfrm>
          <a:prstGeom prst="rect">
            <a:avLst/>
          </a:prstGeom>
        </p:spPr>
        <p:txBody>
          <a:bodyPr wrap="square">
            <a:spAutoFit/>
          </a:bodyPr>
          <a:lstStyle/>
          <a:p>
            <a:pPr algn="ctr"/>
            <a:r>
              <a:rPr lang="en-US" b="0" i="0" dirty="0">
                <a:solidFill>
                  <a:srgbClr val="333333"/>
                </a:solidFill>
                <a:effectLst/>
                <a:latin typeface="Calibri" panose="020F0502020204030204" pitchFamily="34" charset="0"/>
              </a:rPr>
              <a:t>Offerings to the Tabernacle</a:t>
            </a:r>
            <a:endParaRPr lang="en-US" dirty="0">
              <a:latin typeface="Calibri" panose="020F0502020204030204" pitchFamily="34" charset="0"/>
            </a:endParaRPr>
          </a:p>
        </p:txBody>
      </p:sp>
      <p:sp>
        <p:nvSpPr>
          <p:cNvPr id="10" name="Rectangle 9"/>
          <p:cNvSpPr/>
          <p:nvPr/>
        </p:nvSpPr>
        <p:spPr>
          <a:xfrm>
            <a:off x="5728631" y="2383018"/>
            <a:ext cx="6096000" cy="3970318"/>
          </a:xfrm>
          <a:prstGeom prst="rect">
            <a:avLst/>
          </a:prstGeom>
        </p:spPr>
        <p:txBody>
          <a:bodyPr>
            <a:spAutoFit/>
          </a:bodyPr>
          <a:lstStyle/>
          <a:p>
            <a:r>
              <a:rPr lang="en-US" dirty="0">
                <a:latin typeface="Calibri" panose="020F0502020204030204" pitchFamily="34" charset="0"/>
              </a:rPr>
              <a:t>“No effort was spared. No sacrifice was too great. Through the next five years men chiseled stone and laid footings and foundation, walls and ornamentation. </a:t>
            </a:r>
          </a:p>
          <a:p>
            <a:endParaRPr lang="en-US" dirty="0">
              <a:latin typeface="Calibri" panose="020F0502020204030204" pitchFamily="34" charset="0"/>
            </a:endParaRPr>
          </a:p>
          <a:p>
            <a:r>
              <a:rPr lang="en-US" dirty="0">
                <a:latin typeface="Calibri" panose="020F0502020204030204" pitchFamily="34" charset="0"/>
              </a:rPr>
              <a:t>Hundreds went to the north, there to live for a time to cut lumber, vast quantities of it, and then bind it together to form rafts which were floated down the river to Nauvoo.</a:t>
            </a:r>
          </a:p>
          <a:p>
            <a:endParaRPr lang="en-US" dirty="0">
              <a:latin typeface="Calibri" panose="020F0502020204030204" pitchFamily="34" charset="0"/>
            </a:endParaRPr>
          </a:p>
          <a:p>
            <a:r>
              <a:rPr lang="en-US" dirty="0">
                <a:latin typeface="Calibri" panose="020F0502020204030204" pitchFamily="34" charset="0"/>
              </a:rPr>
              <a:t>Beautiful moldings were cut from that lumber. Pennies were gathered to buy nails. </a:t>
            </a:r>
          </a:p>
          <a:p>
            <a:endParaRPr lang="en-US" dirty="0">
              <a:latin typeface="Calibri" panose="020F0502020204030204" pitchFamily="34" charset="0"/>
            </a:endParaRPr>
          </a:p>
          <a:p>
            <a:r>
              <a:rPr lang="en-US" dirty="0">
                <a:latin typeface="Calibri" panose="020F0502020204030204" pitchFamily="34" charset="0"/>
              </a:rPr>
              <a:t>Unimaginable sacrifice was made to procure glass. They were building a temple to God, and it had to be the very best of which they were capable.” (2)</a:t>
            </a:r>
          </a:p>
        </p:txBody>
      </p:sp>
      <p:sp>
        <p:nvSpPr>
          <p:cNvPr id="11" name="Rectangle 10"/>
          <p:cNvSpPr/>
          <p:nvPr/>
        </p:nvSpPr>
        <p:spPr>
          <a:xfrm>
            <a:off x="7328482" y="1450562"/>
            <a:ext cx="2896298" cy="584775"/>
          </a:xfrm>
          <a:prstGeom prst="rect">
            <a:avLst/>
          </a:prstGeom>
        </p:spPr>
        <p:txBody>
          <a:bodyPr wrap="square">
            <a:spAutoFit/>
          </a:bodyPr>
          <a:lstStyle/>
          <a:p>
            <a:pPr algn="ctr"/>
            <a:r>
              <a:rPr lang="en-US" sz="3200" b="0" i="0" dirty="0">
                <a:solidFill>
                  <a:srgbClr val="333333"/>
                </a:solidFill>
                <a:effectLst/>
                <a:latin typeface="Agency FB" panose="020B0503020202020204" pitchFamily="34" charset="0"/>
              </a:rPr>
              <a:t>The Nauvoo Temple</a:t>
            </a:r>
            <a:endParaRPr lang="en-US" sz="3200" dirty="0">
              <a:latin typeface="Agency FB" panose="020B0503020202020204" pitchFamily="34" charset="0"/>
            </a:endParaRPr>
          </a:p>
        </p:txBody>
      </p:sp>
      <p:pic>
        <p:nvPicPr>
          <p:cNvPr id="4098" name="Picture 2" descr="https://upload.wikimedia.org/wikipedia/commons/2/23/TEMPLE_DE_NAUVO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8392" y="3517963"/>
            <a:ext cx="4087633" cy="29707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media-cache-ak0.pinimg.com/originals/31/4a/fe/314afe9fffdde4fec7ce579a24aa58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642" y="1015663"/>
            <a:ext cx="2857199" cy="214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2091350" cy="369332"/>
          </a:xfrm>
          <a:prstGeom prst="rect">
            <a:avLst/>
          </a:prstGeom>
          <a:noFill/>
        </p:spPr>
        <p:txBody>
          <a:bodyPr wrap="square" rtlCol="0">
            <a:spAutoFit/>
          </a:bodyPr>
          <a:lstStyle/>
          <a:p>
            <a:r>
              <a:rPr lang="en-US" dirty="0"/>
              <a:t>Exodus 35:20-22, 29</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A Willing Heart</a:t>
            </a:r>
          </a:p>
        </p:txBody>
      </p:sp>
      <p:grpSp>
        <p:nvGrpSpPr>
          <p:cNvPr id="12" name="Group 11"/>
          <p:cNvGrpSpPr/>
          <p:nvPr/>
        </p:nvGrpSpPr>
        <p:grpSpPr>
          <a:xfrm>
            <a:off x="338816" y="460737"/>
            <a:ext cx="3505068" cy="2501531"/>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5" name="Rectangle 14"/>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4986" y="384805"/>
                <a:ext cx="457200" cy="2497726"/>
                <a:chOff x="533400" y="381000"/>
                <a:chExt cx="457200" cy="2497726"/>
              </a:xfrm>
            </p:grpSpPr>
            <p:sp>
              <p:nvSpPr>
                <p:cNvPr id="22" name="Oval 21"/>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714897" y="381000"/>
                <a:ext cx="457200" cy="2497726"/>
                <a:chOff x="2714897" y="457200"/>
                <a:chExt cx="457200" cy="2497726"/>
              </a:xfrm>
            </p:grpSpPr>
            <p:sp>
              <p:nvSpPr>
                <p:cNvPr id="18" name="Oval 17"/>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p:cNvSpPr/>
            <p:nvPr/>
          </p:nvSpPr>
          <p:spPr>
            <a:xfrm>
              <a:off x="842492" y="1211216"/>
              <a:ext cx="2293346" cy="830997"/>
            </a:xfrm>
            <a:prstGeom prst="rect">
              <a:avLst/>
            </a:prstGeom>
          </p:spPr>
          <p:txBody>
            <a:bodyPr wrap="square">
              <a:spAutoFit/>
            </a:bodyPr>
            <a:lstStyle/>
            <a:p>
              <a:pPr algn="ctr"/>
              <a:r>
                <a:rPr lang="en-US" sz="1600" b="1" dirty="0"/>
                <a:t>The Lord desires that we give our offerings to Him with a willing heart</a:t>
              </a:r>
              <a:endParaRPr lang="en-US" sz="1600" i="1" dirty="0"/>
            </a:p>
          </p:txBody>
        </p:sp>
      </p:grpSp>
      <p:pic>
        <p:nvPicPr>
          <p:cNvPr id="5122" name="Picture 2" descr="http://rs271.pbsrc.com/albums/jj140/99alongway/Happy%20Birthday%20Animations/Birthday%20Animations/PresentDances.gif~c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27996" y="66097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ic4.businessinsider.com/image/5049fdefecad04a361000008/throwing-mone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6640" y="1389646"/>
            <a:ext cx="3222985" cy="23979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3.googleusercontent.com/-iIMerBynHBg/U02tvM_12kI/AAAAAAAAI34/d30dsOCz1eA/w506-h750/1293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283" y="3459145"/>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5884" y="4372513"/>
            <a:ext cx="7287399" cy="1569660"/>
          </a:xfrm>
          <a:prstGeom prst="rect">
            <a:avLst/>
          </a:prstGeom>
        </p:spPr>
        <p:txBody>
          <a:bodyPr wrap="square">
            <a:spAutoFit/>
          </a:bodyPr>
          <a:lstStyle/>
          <a:p>
            <a:pPr fontAlgn="base"/>
            <a:r>
              <a:rPr lang="en-US" sz="2400" b="0" i="0" dirty="0">
                <a:solidFill>
                  <a:srgbClr val="333333"/>
                </a:solidFill>
                <a:effectLst/>
                <a:latin typeface="Calibri" panose="020F0502020204030204" pitchFamily="34" charset="0"/>
              </a:rPr>
              <a:t>What are some offerings we can give to the Lord?</a:t>
            </a:r>
          </a:p>
          <a:p>
            <a:pPr fontAlgn="base">
              <a:buFont typeface="Arial" panose="020B0604020202020204" pitchFamily="34" charset="0"/>
              <a:buChar char="•"/>
            </a:pPr>
            <a:endParaRPr lang="en-US" sz="2400" b="0" i="0" dirty="0">
              <a:solidFill>
                <a:srgbClr val="333333"/>
              </a:solidFill>
              <a:effectLst/>
              <a:latin typeface="Calibri" panose="020F0502020204030204" pitchFamily="34" charset="0"/>
            </a:endParaRPr>
          </a:p>
          <a:p>
            <a:pPr fontAlgn="base"/>
            <a:r>
              <a:rPr lang="en-US" sz="2400" b="0" i="0" dirty="0">
                <a:solidFill>
                  <a:srgbClr val="333333"/>
                </a:solidFill>
                <a:effectLst/>
                <a:latin typeface="Calibri" panose="020F0502020204030204" pitchFamily="34" charset="0"/>
              </a:rPr>
              <a:t>Why do you think the Lord wants us to give these offerings willingly?</a:t>
            </a:r>
          </a:p>
        </p:txBody>
      </p:sp>
    </p:spTree>
    <p:extLst>
      <p:ext uri="{BB962C8B-B14F-4D97-AF65-F5344CB8AC3E}">
        <p14:creationId xmlns:p14="http://schemas.microsoft.com/office/powerpoint/2010/main" val="31466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22" presetClass="exit" presetSubtype="4" fill="hold" nodeType="withEffect">
                                  <p:stCondLst>
                                    <p:cond delay="0"/>
                                  </p:stCondLst>
                                  <p:childTnLst>
                                    <p:animEffect transition="out" filter="wipe(down)">
                                      <p:cBhvr>
                                        <p:cTn id="13" dur="500"/>
                                        <p:tgtEl>
                                          <p:spTgt spid="5124"/>
                                        </p:tgtEl>
                                      </p:cBhvr>
                                    </p:animEffect>
                                    <p:set>
                                      <p:cBhvr>
                                        <p:cTn id="14" dur="1" fill="hold">
                                          <p:stCondLst>
                                            <p:cond delay="499"/>
                                          </p:stCondLst>
                                        </p:cTn>
                                        <p:tgtEl>
                                          <p:spTgt spid="5124"/>
                                        </p:tgtEl>
                                        <p:attrNameLst>
                                          <p:attrName>style.visibility</p:attrName>
                                        </p:attrNameLst>
                                      </p:cBhvr>
                                      <p:to>
                                        <p:strVal val="hidden"/>
                                      </p:to>
                                    </p:set>
                                  </p:childTnLst>
                                </p:cTn>
                              </p:par>
                              <p:par>
                                <p:cTn id="15" presetID="22" presetClass="exit" presetSubtype="4" fill="hold" nodeType="withEffect">
                                  <p:stCondLst>
                                    <p:cond delay="0"/>
                                  </p:stCondLst>
                                  <p:childTnLst>
                                    <p:animEffect transition="out" filter="wipe(down)">
                                      <p:cBhvr>
                                        <p:cTn id="16" dur="500"/>
                                        <p:tgtEl>
                                          <p:spTgt spid="5122"/>
                                        </p:tgtEl>
                                      </p:cBhvr>
                                    </p:animEffect>
                                    <p:set>
                                      <p:cBhvr>
                                        <p:cTn id="17" dur="1" fill="hold">
                                          <p:stCondLst>
                                            <p:cond delay="499"/>
                                          </p:stCondLst>
                                        </p:cTn>
                                        <p:tgtEl>
                                          <p:spTgt spid="5122"/>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5126"/>
                                        </p:tgtEl>
                                      </p:cBhvr>
                                    </p:animEffect>
                                    <p:set>
                                      <p:cBhvr>
                                        <p:cTn id="20" dur="1" fill="hold">
                                          <p:stCondLst>
                                            <p:cond delay="499"/>
                                          </p:stCondLst>
                                        </p:cTn>
                                        <p:tgtEl>
                                          <p:spTgt spid="51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35:30-35; 36:1-3</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latin typeface="Agency FB" panose="020B0503020202020204" pitchFamily="34" charset="0"/>
              </a:rPr>
              <a:t>Bezaleel</a:t>
            </a:r>
            <a:endParaRPr lang="en-US" sz="6000" dirty="0">
              <a:latin typeface="Agency FB" panose="020B0503020202020204" pitchFamily="34" charset="0"/>
            </a:endParaRPr>
          </a:p>
        </p:txBody>
      </p:sp>
      <p:sp>
        <p:nvSpPr>
          <p:cNvPr id="3" name="Rectangle 2"/>
          <p:cNvSpPr/>
          <p:nvPr/>
        </p:nvSpPr>
        <p:spPr>
          <a:xfrm>
            <a:off x="356470" y="1093965"/>
            <a:ext cx="7287399" cy="1477328"/>
          </a:xfrm>
          <a:prstGeom prst="rect">
            <a:avLst/>
          </a:prstGeom>
        </p:spPr>
        <p:txBody>
          <a:bodyPr wrap="square">
            <a:spAutoFit/>
          </a:bodyPr>
          <a:lstStyle/>
          <a:p>
            <a:r>
              <a:rPr lang="en-US" dirty="0" err="1">
                <a:latin typeface="Calibri" panose="020F0502020204030204" pitchFamily="34" charset="0"/>
              </a:rPr>
              <a:t>Bezaleel</a:t>
            </a:r>
            <a:r>
              <a:rPr lang="en-US" dirty="0">
                <a:latin typeface="Calibri" panose="020F0502020204030204" pitchFamily="34" charset="0"/>
              </a:rPr>
              <a:t> was the son of Uri, who was the son of </a:t>
            </a:r>
            <a:r>
              <a:rPr lang="en-US" dirty="0" err="1">
                <a:latin typeface="Calibri" panose="020F0502020204030204" pitchFamily="34" charset="0"/>
              </a:rPr>
              <a:t>Hur</a:t>
            </a:r>
            <a:r>
              <a:rPr lang="en-US" dirty="0">
                <a:latin typeface="Calibri" panose="020F0502020204030204" pitchFamily="34" charset="0"/>
              </a:rPr>
              <a:t>, of the tribe of Judah</a:t>
            </a:r>
          </a:p>
          <a:p>
            <a:endParaRPr lang="en-US" dirty="0">
              <a:latin typeface="Calibri" panose="020F0502020204030204" pitchFamily="34" charset="0"/>
            </a:endParaRPr>
          </a:p>
          <a:p>
            <a:r>
              <a:rPr lang="en-US" dirty="0" err="1">
                <a:latin typeface="Calibri" panose="020F0502020204030204" pitchFamily="34" charset="0"/>
              </a:rPr>
              <a:t>Bezaleel</a:t>
            </a:r>
            <a:r>
              <a:rPr lang="en-US" dirty="0">
                <a:latin typeface="Calibri" panose="020F0502020204030204" pitchFamily="34" charset="0"/>
              </a:rPr>
              <a:t> was one of the skilled craftsmen given by the Lord to Moses, along with </a:t>
            </a:r>
            <a:r>
              <a:rPr lang="en-US" dirty="0" err="1">
                <a:latin typeface="Calibri" panose="020F0502020204030204" pitchFamily="34" charset="0"/>
              </a:rPr>
              <a:t>Aholiab</a:t>
            </a:r>
            <a:r>
              <a:rPr lang="en-US" dirty="0">
                <a:latin typeface="Calibri" panose="020F0502020204030204" pitchFamily="34" charset="0"/>
              </a:rPr>
              <a:t> (</a:t>
            </a:r>
            <a:r>
              <a:rPr lang="en-US" dirty="0" err="1">
                <a:latin typeface="Calibri" panose="020F0502020204030204" pitchFamily="34" charset="0"/>
              </a:rPr>
              <a:t>Aholiab</a:t>
            </a:r>
            <a:r>
              <a:rPr lang="en-US" dirty="0">
                <a:latin typeface="Calibri" panose="020F0502020204030204" pitchFamily="34" charset="0"/>
              </a:rPr>
              <a:t>, the son of </a:t>
            </a:r>
            <a:r>
              <a:rPr lang="en-US" dirty="0" err="1">
                <a:latin typeface="Calibri" panose="020F0502020204030204" pitchFamily="34" charset="0"/>
              </a:rPr>
              <a:t>Ahisamach</a:t>
            </a:r>
            <a:r>
              <a:rPr lang="en-US" dirty="0">
                <a:latin typeface="Calibri" panose="020F0502020204030204" pitchFamily="34" charset="0"/>
              </a:rPr>
              <a:t>, of the tribe of Dan), to help prepare the Tabernacle under the inspiration of the Spirit of God</a:t>
            </a:r>
          </a:p>
        </p:txBody>
      </p:sp>
      <p:grpSp>
        <p:nvGrpSpPr>
          <p:cNvPr id="26" name="Group 25"/>
          <p:cNvGrpSpPr/>
          <p:nvPr/>
        </p:nvGrpSpPr>
        <p:grpSpPr>
          <a:xfrm>
            <a:off x="8327147" y="961752"/>
            <a:ext cx="1687014" cy="3802064"/>
            <a:chOff x="6128232" y="922336"/>
            <a:chExt cx="1687014" cy="3802064"/>
          </a:xfrm>
        </p:grpSpPr>
        <p:sp>
          <p:nvSpPr>
            <p:cNvPr id="27" name="Cloud 26"/>
            <p:cNvSpPr/>
            <p:nvPr/>
          </p:nvSpPr>
          <p:spPr>
            <a:xfrm rot="1026084">
              <a:off x="6388353" y="1076204"/>
              <a:ext cx="1228753" cy="1087745"/>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9671902">
              <a:off x="7456902" y="2921565"/>
              <a:ext cx="358344"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2647766">
              <a:off x="6181732" y="2809600"/>
              <a:ext cx="338282"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352409">
              <a:off x="7114705" y="4085300"/>
              <a:ext cx="312670"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647766">
              <a:off x="6755250" y="4072659"/>
              <a:ext cx="311174"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20169292">
              <a:off x="7036492" y="2108152"/>
              <a:ext cx="667754" cy="1223073"/>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1790291">
              <a:off x="6349656" y="2134576"/>
              <a:ext cx="667754" cy="1139981"/>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6546098" y="2152249"/>
              <a:ext cx="996184" cy="224927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5145672">
              <a:off x="6781449" y="900466"/>
              <a:ext cx="501658" cy="545398"/>
            </a:xfrm>
            <a:prstGeom prst="cloud">
              <a:avLst/>
            </a:prstGeom>
            <a:solidFill>
              <a:srgbClr val="8B64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732025" y="1099133"/>
              <a:ext cx="171486" cy="186095"/>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126395" y="1158037"/>
              <a:ext cx="227788" cy="173752"/>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81800" y="2228361"/>
              <a:ext cx="94764" cy="553656"/>
            </a:xfrm>
            <a:prstGeom prst="rect">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95457" y="2224007"/>
              <a:ext cx="94764" cy="553656"/>
            </a:xfrm>
            <a:prstGeom prst="rect">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763451" y="2478516"/>
              <a:ext cx="541902" cy="553656"/>
            </a:xfrm>
            <a:prstGeom prst="rect">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6546098" y="3070378"/>
              <a:ext cx="996184" cy="1123669"/>
            </a:xfrm>
            <a:prstGeom prst="trapezoid">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679061" y="1158037"/>
              <a:ext cx="706534" cy="11665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6595540" y="4260483"/>
              <a:ext cx="902539" cy="102512"/>
              <a:chOff x="4572000" y="5105399"/>
              <a:chExt cx="2079173" cy="398418"/>
            </a:xfrm>
          </p:grpSpPr>
          <p:sp>
            <p:nvSpPr>
              <p:cNvPr id="49" name="Cross 48"/>
              <p:cNvSpPr/>
              <p:nvPr/>
            </p:nvSpPr>
            <p:spPr>
              <a:xfrm>
                <a:off x="4572000" y="5105400"/>
                <a:ext cx="381000" cy="381000"/>
              </a:xfrm>
              <a:prstGeom prst="plus">
                <a:avLst>
                  <a:gd name="adj" fmla="val 31857"/>
                </a:avLst>
              </a:prstGeom>
              <a:solidFill>
                <a:srgbClr val="BA7816"/>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p:cNvSpPr/>
              <p:nvPr/>
            </p:nvSpPr>
            <p:spPr>
              <a:xfrm>
                <a:off x="5003075" y="5109754"/>
                <a:ext cx="381000" cy="381000"/>
              </a:xfrm>
              <a:prstGeom prst="plus">
                <a:avLst>
                  <a:gd name="adj" fmla="val 31857"/>
                </a:avLst>
              </a:prstGeom>
              <a:solidFill>
                <a:srgbClr val="BA7816"/>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ross 50"/>
              <p:cNvSpPr/>
              <p:nvPr/>
            </p:nvSpPr>
            <p:spPr>
              <a:xfrm>
                <a:off x="5425441" y="5114108"/>
                <a:ext cx="381000" cy="381000"/>
              </a:xfrm>
              <a:prstGeom prst="plus">
                <a:avLst>
                  <a:gd name="adj" fmla="val 31857"/>
                </a:avLst>
              </a:prstGeom>
              <a:solidFill>
                <a:srgbClr val="BA7816"/>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ross 51"/>
              <p:cNvSpPr/>
              <p:nvPr/>
            </p:nvSpPr>
            <p:spPr>
              <a:xfrm>
                <a:off x="5847807" y="5118462"/>
                <a:ext cx="381000" cy="381000"/>
              </a:xfrm>
              <a:prstGeom prst="plus">
                <a:avLst>
                  <a:gd name="adj" fmla="val 31857"/>
                </a:avLst>
              </a:prstGeom>
              <a:solidFill>
                <a:srgbClr val="BA7816"/>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ross 52"/>
              <p:cNvSpPr/>
              <p:nvPr/>
            </p:nvSpPr>
            <p:spPr>
              <a:xfrm>
                <a:off x="6270173" y="5122816"/>
                <a:ext cx="381000" cy="381000"/>
              </a:xfrm>
              <a:prstGeom prst="plus">
                <a:avLst>
                  <a:gd name="adj" fmla="val 31857"/>
                </a:avLst>
              </a:prstGeom>
              <a:solidFill>
                <a:srgbClr val="BA7816"/>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a:off x="4909457" y="5105399"/>
                <a:ext cx="152400" cy="372292"/>
              </a:xfrm>
              <a:prstGeom prst="triangle">
                <a:avLst/>
              </a:prstGeom>
              <a:solidFill>
                <a:schemeClr val="bg2">
                  <a:lumMod val="50000"/>
                </a:schemeClr>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p:cNvSpPr/>
              <p:nvPr/>
            </p:nvSpPr>
            <p:spPr>
              <a:xfrm flipV="1">
                <a:off x="5340531" y="5109753"/>
                <a:ext cx="152400" cy="372292"/>
              </a:xfrm>
              <a:prstGeom prst="triangle">
                <a:avLst/>
              </a:prstGeom>
              <a:solidFill>
                <a:schemeClr val="bg2">
                  <a:lumMod val="50000"/>
                </a:schemeClr>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a:off x="5749834" y="5118462"/>
                <a:ext cx="152400" cy="372292"/>
              </a:xfrm>
              <a:prstGeom prst="triangle">
                <a:avLst/>
              </a:prstGeom>
              <a:solidFill>
                <a:schemeClr val="bg2">
                  <a:lumMod val="50000"/>
                </a:schemeClr>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flipV="1">
                <a:off x="6154783" y="5131525"/>
                <a:ext cx="152400" cy="372292"/>
              </a:xfrm>
              <a:prstGeom prst="triangle">
                <a:avLst/>
              </a:prstGeom>
              <a:solidFill>
                <a:schemeClr val="bg2">
                  <a:lumMod val="50000"/>
                </a:schemeClr>
              </a:solidFill>
              <a:ln w="19050">
                <a:solidFill>
                  <a:srgbClr val="8C4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6760138" y="2931591"/>
              <a:ext cx="562208" cy="156754"/>
            </a:xfrm>
            <a:prstGeom prst="rect">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6173761" y="3025801"/>
              <a:ext cx="145870" cy="596727"/>
              <a:chOff x="5340530" y="4356273"/>
              <a:chExt cx="222069" cy="1125772"/>
            </a:xfrm>
          </p:grpSpPr>
          <p:sp>
            <p:nvSpPr>
              <p:cNvPr id="47" name="Isosceles Triangle 46"/>
              <p:cNvSpPr/>
              <p:nvPr/>
            </p:nvSpPr>
            <p:spPr>
              <a:xfrm flipV="1">
                <a:off x="5340530" y="4648200"/>
                <a:ext cx="222069" cy="833845"/>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5340530" y="4356273"/>
                <a:ext cx="222069" cy="291927"/>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45"/>
            <p:cNvSpPr/>
            <p:nvPr/>
          </p:nvSpPr>
          <p:spPr>
            <a:xfrm rot="19671902">
              <a:off x="6128232" y="3103839"/>
              <a:ext cx="149668" cy="2000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2062134" y="3429000"/>
            <a:ext cx="6096000" cy="646331"/>
          </a:xfrm>
          <a:prstGeom prst="rect">
            <a:avLst/>
          </a:prstGeom>
        </p:spPr>
        <p:txBody>
          <a:bodyPr>
            <a:spAutoFit/>
          </a:bodyPr>
          <a:lstStyle/>
          <a:p>
            <a:r>
              <a:rPr lang="en-US" b="0" i="0" dirty="0" err="1">
                <a:solidFill>
                  <a:srgbClr val="333333"/>
                </a:solidFill>
                <a:effectLst/>
                <a:latin typeface="Calibri" panose="020F0502020204030204" pitchFamily="34" charset="0"/>
              </a:rPr>
              <a:t>Bezaleel</a:t>
            </a:r>
            <a:r>
              <a:rPr lang="en-US" b="0" i="0" dirty="0">
                <a:solidFill>
                  <a:srgbClr val="333333"/>
                </a:solidFill>
                <a:effectLst/>
                <a:latin typeface="Calibri" panose="020F0502020204030204" pitchFamily="34" charset="0"/>
              </a:rPr>
              <a:t> and </a:t>
            </a:r>
            <a:r>
              <a:rPr lang="en-US" b="0" i="0" dirty="0" err="1">
                <a:solidFill>
                  <a:srgbClr val="333333"/>
                </a:solidFill>
                <a:effectLst/>
                <a:latin typeface="Calibri" panose="020F0502020204030204" pitchFamily="34" charset="0"/>
              </a:rPr>
              <a:t>Aholiab</a:t>
            </a:r>
            <a:r>
              <a:rPr lang="en-US" b="0" i="0" dirty="0">
                <a:solidFill>
                  <a:srgbClr val="333333"/>
                </a:solidFill>
                <a:effectLst/>
                <a:latin typeface="Calibri" panose="020F0502020204030204" pitchFamily="34" charset="0"/>
              </a:rPr>
              <a:t>, through the Spirit, were </a:t>
            </a:r>
            <a:r>
              <a:rPr lang="en-US" dirty="0">
                <a:solidFill>
                  <a:srgbClr val="333333"/>
                </a:solidFill>
                <a:latin typeface="Calibri" panose="020F0502020204030204" pitchFamily="34" charset="0"/>
              </a:rPr>
              <a:t>given </a:t>
            </a:r>
            <a:r>
              <a:rPr lang="en-US" b="0" i="0" dirty="0">
                <a:solidFill>
                  <a:srgbClr val="333333"/>
                </a:solidFill>
                <a:effectLst/>
                <a:latin typeface="Calibri" panose="020F0502020204030204" pitchFamily="34" charset="0"/>
              </a:rPr>
              <a:t>the gift of fine workmanship in metals and wood and stone. </a:t>
            </a:r>
            <a:endParaRPr lang="en-US" dirty="0"/>
          </a:p>
        </p:txBody>
      </p:sp>
      <p:sp>
        <p:nvSpPr>
          <p:cNvPr id="5" name="Rectangle 4"/>
          <p:cNvSpPr/>
          <p:nvPr/>
        </p:nvSpPr>
        <p:spPr>
          <a:xfrm>
            <a:off x="5324676" y="4935123"/>
            <a:ext cx="6096000" cy="1477328"/>
          </a:xfrm>
          <a:prstGeom prst="rect">
            <a:avLst/>
          </a:prstGeom>
        </p:spPr>
        <p:txBody>
          <a:bodyPr>
            <a:spAutoFit/>
          </a:bodyPr>
          <a:lstStyle/>
          <a:p>
            <a:r>
              <a:rPr lang="en-US" b="0" i="0" dirty="0">
                <a:solidFill>
                  <a:srgbClr val="333333"/>
                </a:solidFill>
                <a:effectLst/>
                <a:latin typeface="Calibri" panose="020F0502020204030204" pitchFamily="34" charset="0"/>
              </a:rPr>
              <a:t>Gifts of the Spirit come to us in the form of pure intelligence or knowledge, transferred “in the abstract” (that is, spirit to spirit) through the Holy Ghost to enlighten our minds, open the eyes of our understanding, and manifest themselves as special abilities, skills, or capacities for understanding. (3)</a:t>
            </a:r>
            <a:endParaRPr lang="en-US" dirty="0"/>
          </a:p>
        </p:txBody>
      </p:sp>
      <p:grpSp>
        <p:nvGrpSpPr>
          <p:cNvPr id="58" name="Group 57"/>
          <p:cNvGrpSpPr/>
          <p:nvPr/>
        </p:nvGrpSpPr>
        <p:grpSpPr>
          <a:xfrm>
            <a:off x="755680" y="3280531"/>
            <a:ext cx="1160347" cy="2683556"/>
            <a:chOff x="1243152" y="762000"/>
            <a:chExt cx="1446148" cy="3344532"/>
          </a:xfrm>
        </p:grpSpPr>
        <p:grpSp>
          <p:nvGrpSpPr>
            <p:cNvPr id="59" name="Group 91"/>
            <p:cNvGrpSpPr/>
            <p:nvPr/>
          </p:nvGrpSpPr>
          <p:grpSpPr>
            <a:xfrm>
              <a:off x="1330794" y="762000"/>
              <a:ext cx="1358506" cy="3344532"/>
              <a:chOff x="4073994" y="2362200"/>
              <a:chExt cx="1358506" cy="3344532"/>
            </a:xfrm>
          </p:grpSpPr>
          <p:sp>
            <p:nvSpPr>
              <p:cNvPr id="67" name="Round Diagonal Corner Rectangle 66"/>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18091044">
                <a:off x="4125029" y="2770712"/>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19671902">
                <a:off x="5153696" y="4174553"/>
                <a:ext cx="278804"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2647766">
                <a:off x="4073994" y="4122726"/>
                <a:ext cx="292225"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9352409">
                <a:off x="4803886" y="5123365"/>
                <a:ext cx="250930"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2647766">
                <a:off x="4515409" y="5111826"/>
                <a:ext cx="249729"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20169292">
                <a:off x="4810871" y="3369236"/>
                <a:ext cx="535898" cy="1218903"/>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1790291">
                <a:off x="4144004" y="3330525"/>
                <a:ext cx="535901" cy="1225068"/>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a:off x="4347556" y="3510754"/>
                <a:ext cx="799476" cy="1901253"/>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347556" y="2516408"/>
                <a:ext cx="762000" cy="10902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Diagonal Corner Rectangle 77"/>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Diagonal Corner Rectangle 78"/>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Rounded Rectangle 59"/>
            <p:cNvSpPr/>
            <p:nvPr/>
          </p:nvSpPr>
          <p:spPr>
            <a:xfrm>
              <a:off x="1684622" y="2695414"/>
              <a:ext cx="622930" cy="201993"/>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654607" y="2685377"/>
              <a:ext cx="294606" cy="798551"/>
              <a:chOff x="2843434" y="3384829"/>
              <a:chExt cx="511352" cy="999726"/>
            </a:xfrm>
          </p:grpSpPr>
          <p:sp>
            <p:nvSpPr>
              <p:cNvPr id="64" name="Diagonal Stripe 63"/>
              <p:cNvSpPr/>
              <p:nvPr/>
            </p:nvSpPr>
            <p:spPr>
              <a:xfrm>
                <a:off x="2843434" y="3448356"/>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iagonal Stripe 64"/>
              <p:cNvSpPr/>
              <p:nvPr/>
            </p:nvSpPr>
            <p:spPr>
              <a:xfrm rot="20347188">
                <a:off x="2966289" y="3448357"/>
                <a:ext cx="388497" cy="936198"/>
              </a:xfrm>
              <a:prstGeom prst="diagStrip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ounded Rectangle 65"/>
              <p:cNvSpPr/>
              <p:nvPr/>
            </p:nvSpPr>
            <p:spPr>
              <a:xfrm>
                <a:off x="2882158" y="3384829"/>
                <a:ext cx="381000" cy="265446"/>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1308273" y="2290022"/>
              <a:ext cx="80356" cy="9578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9926853" flipH="1">
              <a:off x="1243152" y="2797374"/>
              <a:ext cx="150589" cy="28565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993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wipe(down)">
                                      <p:cBhvr>
                                        <p:cTn id="9" dur="580">
                                          <p:stCondLst>
                                            <p:cond delay="0"/>
                                          </p:stCondLst>
                                        </p:cTn>
                                        <p:tgtEl>
                                          <p:spTgt spid="26"/>
                                        </p:tgtEl>
                                      </p:cBhvr>
                                    </p:animEffect>
                                    <p:anim calcmode="lin" valueType="num">
                                      <p:cBhvr>
                                        <p:cTn id="1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 dur="26">
                                          <p:stCondLst>
                                            <p:cond delay="650"/>
                                          </p:stCondLst>
                                        </p:cTn>
                                        <p:tgtEl>
                                          <p:spTgt spid="26"/>
                                        </p:tgtEl>
                                      </p:cBhvr>
                                      <p:to x="100000" y="60000"/>
                                    </p:animScale>
                                    <p:animScale>
                                      <p:cBhvr>
                                        <p:cTn id="16" dur="166" decel="50000">
                                          <p:stCondLst>
                                            <p:cond delay="676"/>
                                          </p:stCondLst>
                                        </p:cTn>
                                        <p:tgtEl>
                                          <p:spTgt spid="26"/>
                                        </p:tgtEl>
                                      </p:cBhvr>
                                      <p:to x="100000" y="100000"/>
                                    </p:animScale>
                                    <p:animScale>
                                      <p:cBhvr>
                                        <p:cTn id="17" dur="26">
                                          <p:stCondLst>
                                            <p:cond delay="1312"/>
                                          </p:stCondLst>
                                        </p:cTn>
                                        <p:tgtEl>
                                          <p:spTgt spid="26"/>
                                        </p:tgtEl>
                                      </p:cBhvr>
                                      <p:to x="100000" y="80000"/>
                                    </p:animScale>
                                    <p:animScale>
                                      <p:cBhvr>
                                        <p:cTn id="18" dur="166" decel="50000">
                                          <p:stCondLst>
                                            <p:cond delay="1338"/>
                                          </p:stCondLst>
                                        </p:cTn>
                                        <p:tgtEl>
                                          <p:spTgt spid="26"/>
                                        </p:tgtEl>
                                      </p:cBhvr>
                                      <p:to x="100000" y="100000"/>
                                    </p:animScale>
                                    <p:animScale>
                                      <p:cBhvr>
                                        <p:cTn id="19" dur="26">
                                          <p:stCondLst>
                                            <p:cond delay="1642"/>
                                          </p:stCondLst>
                                        </p:cTn>
                                        <p:tgtEl>
                                          <p:spTgt spid="26"/>
                                        </p:tgtEl>
                                      </p:cBhvr>
                                      <p:to x="100000" y="90000"/>
                                    </p:animScale>
                                    <p:animScale>
                                      <p:cBhvr>
                                        <p:cTn id="20" dur="166" decel="50000">
                                          <p:stCondLst>
                                            <p:cond delay="1668"/>
                                          </p:stCondLst>
                                        </p:cTn>
                                        <p:tgtEl>
                                          <p:spTgt spid="26"/>
                                        </p:tgtEl>
                                      </p:cBhvr>
                                      <p:to x="100000" y="100000"/>
                                    </p:animScale>
                                    <p:animScale>
                                      <p:cBhvr>
                                        <p:cTn id="21" dur="26">
                                          <p:stCondLst>
                                            <p:cond delay="1808"/>
                                          </p:stCondLst>
                                        </p:cTn>
                                        <p:tgtEl>
                                          <p:spTgt spid="26"/>
                                        </p:tgtEl>
                                      </p:cBhvr>
                                      <p:to x="100000" y="95000"/>
                                    </p:animScale>
                                    <p:animScale>
                                      <p:cBhvr>
                                        <p:cTn id="22" dur="166" decel="50000">
                                          <p:stCondLst>
                                            <p:cond delay="1834"/>
                                          </p:stCondLst>
                                        </p:cTn>
                                        <p:tgtEl>
                                          <p:spTgt spid="2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26"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80">
                                          <p:stCondLst>
                                            <p:cond delay="0"/>
                                          </p:stCondLst>
                                        </p:cTn>
                                        <p:tgtEl>
                                          <p:spTgt spid="58"/>
                                        </p:tgtEl>
                                      </p:cBhvr>
                                    </p:animEffect>
                                    <p:anim calcmode="lin" valueType="num">
                                      <p:cBhvr>
                                        <p:cTn id="30"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35" dur="26">
                                          <p:stCondLst>
                                            <p:cond delay="650"/>
                                          </p:stCondLst>
                                        </p:cTn>
                                        <p:tgtEl>
                                          <p:spTgt spid="58"/>
                                        </p:tgtEl>
                                      </p:cBhvr>
                                      <p:to x="100000" y="60000"/>
                                    </p:animScale>
                                    <p:animScale>
                                      <p:cBhvr>
                                        <p:cTn id="36" dur="166" decel="50000">
                                          <p:stCondLst>
                                            <p:cond delay="676"/>
                                          </p:stCondLst>
                                        </p:cTn>
                                        <p:tgtEl>
                                          <p:spTgt spid="58"/>
                                        </p:tgtEl>
                                      </p:cBhvr>
                                      <p:to x="100000" y="100000"/>
                                    </p:animScale>
                                    <p:animScale>
                                      <p:cBhvr>
                                        <p:cTn id="37" dur="26">
                                          <p:stCondLst>
                                            <p:cond delay="1312"/>
                                          </p:stCondLst>
                                        </p:cTn>
                                        <p:tgtEl>
                                          <p:spTgt spid="58"/>
                                        </p:tgtEl>
                                      </p:cBhvr>
                                      <p:to x="100000" y="80000"/>
                                    </p:animScale>
                                    <p:animScale>
                                      <p:cBhvr>
                                        <p:cTn id="38" dur="166" decel="50000">
                                          <p:stCondLst>
                                            <p:cond delay="1338"/>
                                          </p:stCondLst>
                                        </p:cTn>
                                        <p:tgtEl>
                                          <p:spTgt spid="58"/>
                                        </p:tgtEl>
                                      </p:cBhvr>
                                      <p:to x="100000" y="100000"/>
                                    </p:animScale>
                                    <p:animScale>
                                      <p:cBhvr>
                                        <p:cTn id="39" dur="26">
                                          <p:stCondLst>
                                            <p:cond delay="1642"/>
                                          </p:stCondLst>
                                        </p:cTn>
                                        <p:tgtEl>
                                          <p:spTgt spid="58"/>
                                        </p:tgtEl>
                                      </p:cBhvr>
                                      <p:to x="100000" y="90000"/>
                                    </p:animScale>
                                    <p:animScale>
                                      <p:cBhvr>
                                        <p:cTn id="40" dur="166" decel="50000">
                                          <p:stCondLst>
                                            <p:cond delay="1668"/>
                                          </p:stCondLst>
                                        </p:cTn>
                                        <p:tgtEl>
                                          <p:spTgt spid="58"/>
                                        </p:tgtEl>
                                      </p:cBhvr>
                                      <p:to x="100000" y="100000"/>
                                    </p:animScale>
                                    <p:animScale>
                                      <p:cBhvr>
                                        <p:cTn id="41" dur="26">
                                          <p:stCondLst>
                                            <p:cond delay="1808"/>
                                          </p:stCondLst>
                                        </p:cTn>
                                        <p:tgtEl>
                                          <p:spTgt spid="58"/>
                                        </p:tgtEl>
                                      </p:cBhvr>
                                      <p:to x="100000" y="95000"/>
                                    </p:animScale>
                                    <p:animScale>
                                      <p:cBhvr>
                                        <p:cTn id="42" dur="166" decel="50000">
                                          <p:stCondLst>
                                            <p:cond delay="1834"/>
                                          </p:stCondLst>
                                        </p:cTn>
                                        <p:tgtEl>
                                          <p:spTgt spid="5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3113314" cy="369332"/>
          </a:xfrm>
          <a:prstGeom prst="rect">
            <a:avLst/>
          </a:prstGeom>
          <a:noFill/>
        </p:spPr>
        <p:txBody>
          <a:bodyPr wrap="square" rtlCol="0">
            <a:spAutoFit/>
          </a:bodyPr>
          <a:lstStyle/>
          <a:p>
            <a:r>
              <a:rPr lang="en-US" dirty="0"/>
              <a:t>Exodus 36:4-7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Sufficient</a:t>
            </a:r>
          </a:p>
        </p:txBody>
      </p:sp>
      <p:sp>
        <p:nvSpPr>
          <p:cNvPr id="3" name="Rectangle 2"/>
          <p:cNvSpPr/>
          <p:nvPr/>
        </p:nvSpPr>
        <p:spPr>
          <a:xfrm>
            <a:off x="476213" y="1801537"/>
            <a:ext cx="4193759" cy="2862322"/>
          </a:xfrm>
          <a:prstGeom prst="rect">
            <a:avLst/>
          </a:prstGeom>
        </p:spPr>
        <p:txBody>
          <a:bodyPr wrap="square">
            <a:spAutoFit/>
          </a:bodyPr>
          <a:lstStyle/>
          <a:p>
            <a:r>
              <a:rPr lang="en-US" sz="3600" dirty="0">
                <a:latin typeface="Calibri" panose="020F0502020204030204" pitchFamily="34" charset="0"/>
              </a:rPr>
              <a:t>The Israelites were so willing to help that they had plenty of material to build the Tabernacle</a:t>
            </a:r>
          </a:p>
        </p:txBody>
      </p:sp>
      <p:pic>
        <p:nvPicPr>
          <p:cNvPr id="5" name="Picture 4">
            <a:extLst>
              <a:ext uri="{FF2B5EF4-FFF2-40B4-BE49-F238E27FC236}">
                <a16:creationId xmlns:a16="http://schemas.microsoft.com/office/drawing/2014/main" id="{56195EE3-CB16-37E3-33AC-AAD8C016621A}"/>
              </a:ext>
            </a:extLst>
          </p:cNvPr>
          <p:cNvPicPr>
            <a:picLocks noChangeAspect="1"/>
          </p:cNvPicPr>
          <p:nvPr/>
        </p:nvPicPr>
        <p:blipFill>
          <a:blip r:embed="rId3"/>
          <a:stretch>
            <a:fillRect/>
          </a:stretch>
        </p:blipFill>
        <p:spPr>
          <a:xfrm>
            <a:off x="5429488" y="1884784"/>
            <a:ext cx="5799872" cy="2519249"/>
          </a:xfrm>
          <a:prstGeom prst="rect">
            <a:avLst/>
          </a:prstGeom>
        </p:spPr>
      </p:pic>
    </p:spTree>
    <p:extLst>
      <p:ext uri="{BB962C8B-B14F-4D97-AF65-F5344CB8AC3E}">
        <p14:creationId xmlns:p14="http://schemas.microsoft.com/office/powerpoint/2010/main" val="174790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QeLbfhr6eT14aoeoOpajQIAPHGqUk1uerS5lBBKWfXlgiuZO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259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488668"/>
            <a:ext cx="4418194" cy="369332"/>
          </a:xfrm>
          <a:prstGeom prst="rect">
            <a:avLst/>
          </a:prstGeom>
          <a:noFill/>
        </p:spPr>
        <p:txBody>
          <a:bodyPr wrap="square" rtlCol="0">
            <a:spAutoFit/>
          </a:bodyPr>
          <a:lstStyle/>
          <a:p>
            <a:r>
              <a:rPr lang="en-US" dirty="0"/>
              <a:t>Exodus 25: 16-22; 37:1-9; Hebrews 9:3-5</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latin typeface="Agency FB" panose="020B0503020202020204" pitchFamily="34" charset="0"/>
              </a:rPr>
              <a:t>Making An Ark</a:t>
            </a:r>
          </a:p>
        </p:txBody>
      </p:sp>
      <p:sp>
        <p:nvSpPr>
          <p:cNvPr id="3" name="Rectangle 2"/>
          <p:cNvSpPr/>
          <p:nvPr/>
        </p:nvSpPr>
        <p:spPr>
          <a:xfrm>
            <a:off x="476213" y="1801537"/>
            <a:ext cx="4193759" cy="1384995"/>
          </a:xfrm>
          <a:prstGeom prst="rect">
            <a:avLst/>
          </a:prstGeom>
        </p:spPr>
        <p:txBody>
          <a:bodyPr wrap="square">
            <a:spAutoFit/>
          </a:bodyPr>
          <a:lstStyle/>
          <a:p>
            <a:r>
              <a:rPr lang="en-US" sz="2800" dirty="0" err="1">
                <a:latin typeface="Calibri" panose="020F0502020204030204" pitchFamily="34" charset="0"/>
              </a:rPr>
              <a:t>Bezaleel</a:t>
            </a:r>
            <a:r>
              <a:rPr lang="en-US" sz="2800" dirty="0">
                <a:latin typeface="Calibri" panose="020F0502020204030204" pitchFamily="34" charset="0"/>
              </a:rPr>
              <a:t> makes an ark </a:t>
            </a:r>
            <a:r>
              <a:rPr lang="en-US" sz="2800" i="1" dirty="0">
                <a:latin typeface="Calibri" panose="020F0502020204030204" pitchFamily="34" charset="0"/>
              </a:rPr>
              <a:t>of</a:t>
            </a:r>
            <a:r>
              <a:rPr lang="en-US" sz="2800" dirty="0">
                <a:latin typeface="Calibri" panose="020F0502020204030204" pitchFamily="34" charset="0"/>
              </a:rPr>
              <a:t> </a:t>
            </a:r>
            <a:r>
              <a:rPr lang="en-US" sz="2800" dirty="0" err="1">
                <a:latin typeface="Calibri" panose="020F0502020204030204" pitchFamily="34" charset="0"/>
              </a:rPr>
              <a:t>shittim</a:t>
            </a:r>
            <a:r>
              <a:rPr lang="en-US" sz="2800" dirty="0">
                <a:latin typeface="Calibri" panose="020F0502020204030204" pitchFamily="34" charset="0"/>
              </a:rPr>
              <a:t> wood</a:t>
            </a:r>
          </a:p>
          <a:p>
            <a:r>
              <a:rPr lang="en-US" sz="2800" dirty="0">
                <a:latin typeface="Calibri" panose="020F0502020204030204" pitchFamily="34" charset="0"/>
              </a:rPr>
              <a:t>Covered in Gold</a:t>
            </a:r>
          </a:p>
        </p:txBody>
      </p:sp>
      <p:pic>
        <p:nvPicPr>
          <p:cNvPr id="9218" name="Picture 2" descr="http://2.bp.blogspot.com/-C3jLrAuit7Q/UzncKFwe3GI/AAAAAAAACbE/7Pqbn84YsRU/s1600/Ark+of+the+Covenant+-+The+Second+Temple+-+Jerusalem+-+Chosen+people+of+the+Demiurge+-+Books+of+Foundation+-+Peter+Crawf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689544"/>
            <a:ext cx="5979433" cy="36974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1031" y="4594551"/>
            <a:ext cx="808235" cy="369332"/>
          </a:xfrm>
          <a:prstGeom prst="rect">
            <a:avLst/>
          </a:prstGeom>
        </p:spPr>
        <p:txBody>
          <a:bodyPr wrap="none">
            <a:spAutoFit/>
          </a:bodyPr>
          <a:lstStyle/>
          <a:p>
            <a:r>
              <a:rPr lang="en-US" dirty="0">
                <a:solidFill>
                  <a:srgbClr val="333333"/>
                </a:solidFill>
                <a:latin typeface="Calibri" panose="020F0502020204030204" pitchFamily="34" charset="0"/>
              </a:rPr>
              <a:t>4 rings</a:t>
            </a:r>
            <a:endParaRPr lang="en-US" dirty="0">
              <a:latin typeface="Calibri" panose="020F0502020204030204" pitchFamily="34" charset="0"/>
            </a:endParaRPr>
          </a:p>
        </p:txBody>
      </p:sp>
      <p:cxnSp>
        <p:nvCxnSpPr>
          <p:cNvPr id="9" name="Straight Arrow Connector 8"/>
          <p:cNvCxnSpPr/>
          <p:nvPr/>
        </p:nvCxnSpPr>
        <p:spPr>
          <a:xfrm flipV="1">
            <a:off x="4418194" y="4594550"/>
            <a:ext cx="1677806" cy="2586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71259" y="3538273"/>
            <a:ext cx="1505540" cy="923330"/>
          </a:xfrm>
          <a:prstGeom prst="rect">
            <a:avLst/>
          </a:prstGeom>
        </p:spPr>
        <p:txBody>
          <a:bodyPr wrap="square">
            <a:spAutoFit/>
          </a:bodyPr>
          <a:lstStyle/>
          <a:p>
            <a:pPr algn="ctr"/>
            <a:r>
              <a:rPr lang="en-US" dirty="0" err="1">
                <a:solidFill>
                  <a:srgbClr val="333333"/>
                </a:solidFill>
                <a:latin typeface="Calibri" panose="020F0502020204030204" pitchFamily="34" charset="0"/>
              </a:rPr>
              <a:t>Shittim</a:t>
            </a:r>
            <a:r>
              <a:rPr lang="en-US" dirty="0">
                <a:solidFill>
                  <a:srgbClr val="333333"/>
                </a:solidFill>
                <a:latin typeface="Calibri" panose="020F0502020204030204" pitchFamily="34" charset="0"/>
              </a:rPr>
              <a:t> wood to bare the ark</a:t>
            </a:r>
            <a:endParaRPr lang="en-US" dirty="0">
              <a:latin typeface="Calibri" panose="020F0502020204030204" pitchFamily="34" charset="0"/>
            </a:endParaRPr>
          </a:p>
        </p:txBody>
      </p:sp>
      <p:cxnSp>
        <p:nvCxnSpPr>
          <p:cNvPr id="12" name="Straight Arrow Connector 11"/>
          <p:cNvCxnSpPr/>
          <p:nvPr/>
        </p:nvCxnSpPr>
        <p:spPr>
          <a:xfrm>
            <a:off x="4773386" y="4026608"/>
            <a:ext cx="974271" cy="4572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603959" y="907672"/>
            <a:ext cx="1393330" cy="646331"/>
          </a:xfrm>
          <a:prstGeom prst="rect">
            <a:avLst/>
          </a:prstGeom>
        </p:spPr>
        <p:txBody>
          <a:bodyPr wrap="none">
            <a:spAutoFit/>
          </a:bodyPr>
          <a:lstStyle/>
          <a:p>
            <a:r>
              <a:rPr lang="en-US" dirty="0">
                <a:solidFill>
                  <a:srgbClr val="333333"/>
                </a:solidFill>
                <a:latin typeface="Calibri" panose="020F0502020204030204" pitchFamily="34" charset="0"/>
              </a:rPr>
              <a:t>2 </a:t>
            </a:r>
            <a:r>
              <a:rPr lang="en-US" dirty="0">
                <a:latin typeface="Calibri" panose="020F0502020204030204" pitchFamily="34" charset="0"/>
              </a:rPr>
              <a:t> </a:t>
            </a:r>
            <a:r>
              <a:rPr lang="en-US" dirty="0" err="1">
                <a:latin typeface="Calibri" panose="020F0502020204030204" pitchFamily="34" charset="0"/>
              </a:rPr>
              <a:t>cherubims</a:t>
            </a:r>
            <a:endParaRPr lang="en-US" dirty="0">
              <a:latin typeface="Calibri" panose="020F0502020204030204" pitchFamily="34" charset="0"/>
            </a:endParaRPr>
          </a:p>
          <a:p>
            <a:r>
              <a:rPr lang="en-US" dirty="0">
                <a:latin typeface="Calibri" panose="020F0502020204030204" pitchFamily="34" charset="0"/>
              </a:rPr>
              <a:t>Mercy seat</a:t>
            </a:r>
          </a:p>
        </p:txBody>
      </p:sp>
      <p:cxnSp>
        <p:nvCxnSpPr>
          <p:cNvPr id="15" name="Straight Arrow Connector 14"/>
          <p:cNvCxnSpPr/>
          <p:nvPr/>
        </p:nvCxnSpPr>
        <p:spPr>
          <a:xfrm flipH="1">
            <a:off x="7380575" y="1537269"/>
            <a:ext cx="827254" cy="8644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07829" y="1537268"/>
            <a:ext cx="330457" cy="6738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10720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2786</Words>
  <Application>Microsoft Office PowerPoint</Application>
  <PresentationFormat>Widescreen</PresentationFormat>
  <Paragraphs>235</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Times New Roman</vt:lpstr>
      <vt:lpstr>HP Simplified</vt:lpstr>
      <vt:lpstr>Agency FB</vt: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48</cp:revision>
  <dcterms:created xsi:type="dcterms:W3CDTF">2015-10-17T14:50:11Z</dcterms:created>
  <dcterms:modified xsi:type="dcterms:W3CDTF">2025-08-30T16:32:08Z</dcterms:modified>
</cp:coreProperties>
</file>