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4" r:id="rId7"/>
    <p:sldId id="267" r:id="rId8"/>
    <p:sldId id="274" r:id="rId9"/>
    <p:sldId id="275" r:id="rId10"/>
    <p:sldId id="276" r:id="rId11"/>
    <p:sldId id="269" r:id="rId12"/>
    <p:sldId id="270" r:id="rId13"/>
    <p:sldId id="265" r:id="rId14"/>
    <p:sldId id="271" r:id="rId15"/>
    <p:sldId id="272" r:id="rId16"/>
    <p:sldId id="257" r:id="rId17"/>
    <p:sldId id="277" r:id="rId18"/>
    <p:sldId id="278" r:id="rId19"/>
    <p:sldId id="279" r:id="rId20"/>
    <p:sldId id="280" r:id="rId21"/>
    <p:sldId id="273" r:id="rId22"/>
    <p:sldId id="262" r:id="rId23"/>
    <p:sldId id="268" r:id="rId24"/>
  </p:sldIdLst>
  <p:sldSz cx="12192000" cy="6858000"/>
  <p:notesSz cx="6858000" cy="9144000"/>
  <p:embeddedFontLst>
    <p:embeddedFont>
      <p:font typeface="Book Antiqua" panose="020406020503050303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B391A-C71B-479D-8054-D39D771CDADC}"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86769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81843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9945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B391A-C71B-479D-8054-D39D771CDADC}"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14263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7B391A-C71B-479D-8054-D39D771CDADC}"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83265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B391A-C71B-479D-8054-D39D771CDADC}"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599257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B391A-C71B-479D-8054-D39D771CDADC}"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77172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B391A-C71B-479D-8054-D39D771CDADC}"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42668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391A-C71B-479D-8054-D39D771CDADC}"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273480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B391A-C71B-479D-8054-D39D771CDADC}"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177134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B391A-C71B-479D-8054-D39D771CDADC}"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8A9A-F170-48C6-8F60-C2FE565CAC20}" type="slidenum">
              <a:rPr lang="en-US" smtClean="0"/>
              <a:t>‹#›</a:t>
            </a:fld>
            <a:endParaRPr lang="en-US"/>
          </a:p>
        </p:txBody>
      </p:sp>
    </p:spTree>
    <p:extLst>
      <p:ext uri="{BB962C8B-B14F-4D97-AF65-F5344CB8AC3E}">
        <p14:creationId xmlns:p14="http://schemas.microsoft.com/office/powerpoint/2010/main" val="3586038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B391A-C71B-479D-8054-D39D771CDADC}"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8A9A-F170-48C6-8F60-C2FE565CAC20}" type="slidenum">
              <a:rPr lang="en-US" smtClean="0"/>
              <a:t>‹#›</a:t>
            </a:fld>
            <a:endParaRPr lang="en-US"/>
          </a:p>
        </p:txBody>
      </p:sp>
    </p:spTree>
    <p:extLst>
      <p:ext uri="{BB962C8B-B14F-4D97-AF65-F5344CB8AC3E}">
        <p14:creationId xmlns:p14="http://schemas.microsoft.com/office/powerpoint/2010/main" val="1186820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0.jpg"/><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386510-1C71-4079-BA0F-B63CA506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2426" y="632234"/>
            <a:ext cx="11995843" cy="1938992"/>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Offerings</a:t>
            </a:r>
          </a:p>
          <a:p>
            <a:pPr algn="ctr"/>
            <a:r>
              <a:rPr lang="en-US" sz="6000" dirty="0">
                <a:solidFill>
                  <a:schemeClr val="bg1"/>
                </a:solidFill>
                <a:latin typeface="Book Antiqua" panose="02040602050305030304" pitchFamily="18" charset="0"/>
              </a:rPr>
              <a:t>Leviticus 1-7</a:t>
            </a:r>
          </a:p>
        </p:txBody>
      </p:sp>
      <p:sp>
        <p:nvSpPr>
          <p:cNvPr id="5" name="Rectangle 4"/>
          <p:cNvSpPr/>
          <p:nvPr/>
        </p:nvSpPr>
        <p:spPr>
          <a:xfrm>
            <a:off x="3102429" y="2834128"/>
            <a:ext cx="6694714" cy="1477328"/>
          </a:xfrm>
          <a:prstGeom prst="rect">
            <a:avLst/>
          </a:prstGeom>
        </p:spPr>
        <p:txBody>
          <a:bodyPr wrap="square">
            <a:spAutoFit/>
          </a:bodyPr>
          <a:lstStyle/>
          <a:p>
            <a:r>
              <a:rPr lang="en-US" b="0" i="1" dirty="0">
                <a:solidFill>
                  <a:schemeClr val="bg1"/>
                </a:solidFill>
                <a:effectLst/>
                <a:latin typeface="Calibri" panose="020F0502020204030204" pitchFamily="34" charset="0"/>
              </a:rPr>
              <a:t>¶An altar of earth thou shalt make unto me, and shalt sacrifice thereon thy burnt offerings, and thy peace offerings, thy sheep, and thine oxen: in all places where I record my name I will come unto thee, and I will bless thee.</a:t>
            </a:r>
          </a:p>
          <a:p>
            <a:r>
              <a:rPr lang="en-US" i="1" dirty="0">
                <a:solidFill>
                  <a:schemeClr val="bg1"/>
                </a:solidFill>
                <a:latin typeface="Calibri" panose="020F0502020204030204" pitchFamily="34" charset="0"/>
              </a:rPr>
              <a:t>Exodus 20:24</a:t>
            </a:r>
            <a:endParaRPr lang="en-US" i="1" dirty="0">
              <a:solidFill>
                <a:schemeClr val="bg1"/>
              </a:solidFill>
            </a:endParaRPr>
          </a:p>
        </p:txBody>
      </p:sp>
      <p:grpSp>
        <p:nvGrpSpPr>
          <p:cNvPr id="7" name="Group 6"/>
          <p:cNvGrpSpPr/>
          <p:nvPr/>
        </p:nvGrpSpPr>
        <p:grpSpPr>
          <a:xfrm>
            <a:off x="4004043" y="3995799"/>
            <a:ext cx="3298619" cy="2267548"/>
            <a:chOff x="2193350" y="4113494"/>
            <a:chExt cx="3298619" cy="2267548"/>
          </a:xfrm>
        </p:grpSpPr>
        <p:sp>
          <p:nvSpPr>
            <p:cNvPr id="8" name="Rounded Rectangle 7"/>
            <p:cNvSpPr/>
            <p:nvPr/>
          </p:nvSpPr>
          <p:spPr>
            <a:xfrm>
              <a:off x="2479356" y="5421100"/>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18389260">
              <a:off x="3131206" y="4657048"/>
              <a:ext cx="1642008" cy="1805979"/>
              <a:chOff x="3131206" y="4657048"/>
              <a:chExt cx="1642008" cy="1805979"/>
            </a:xfrm>
          </p:grpSpPr>
          <p:sp>
            <p:nvSpPr>
              <p:cNvPr id="33" name="Cube 32"/>
              <p:cNvSpPr/>
              <p:nvPr/>
            </p:nvSpPr>
            <p:spPr>
              <a:xfrm rot="3288879">
                <a:off x="3061426" y="4806057"/>
                <a:ext cx="1726750" cy="1587189"/>
              </a:xfrm>
              <a:prstGeom prst="cube">
                <a:avLst>
                  <a:gd name="adj" fmla="val 38714"/>
                </a:avLst>
              </a:prstGeom>
              <a:solidFill>
                <a:srgbClr val="CCA542"/>
              </a:solidFill>
              <a:ln>
                <a:solidFill>
                  <a:srgbClr val="9E7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rot="1257461" flipV="1">
                <a:off x="3895778" y="4657048"/>
                <a:ext cx="877436" cy="1348641"/>
                <a:chOff x="6666368" y="3810000"/>
                <a:chExt cx="877436" cy="775066"/>
              </a:xfrm>
              <a:scene3d>
                <a:camera prst="isometricOffAxis1Top"/>
                <a:lightRig rig="threePt" dir="t"/>
              </a:scene3d>
            </p:grpSpPr>
            <p:cxnSp>
              <p:nvCxnSpPr>
                <p:cNvPr id="35" name="Straight Connector 34"/>
                <p:cNvCxnSpPr/>
                <p:nvPr/>
              </p:nvCxnSpPr>
              <p:spPr>
                <a:xfrm>
                  <a:off x="6666368"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81800" y="3810000"/>
                  <a:ext cx="0" cy="76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34200" y="3810000"/>
                  <a:ext cx="0" cy="7620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866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2390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91400" y="3810000"/>
                  <a:ext cx="0"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541626" y="3810000"/>
                  <a:ext cx="2174" cy="775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rot="16200000">
                  <a:off x="6717556" y="3758818"/>
                  <a:ext cx="775063" cy="877433"/>
                  <a:chOff x="6921137" y="3962400"/>
                  <a:chExt cx="775063" cy="877433"/>
                </a:xfrm>
              </p:grpSpPr>
              <p:cxnSp>
                <p:nvCxnSpPr>
                  <p:cNvPr id="43" name="Straight Connector 42"/>
                  <p:cNvCxnSpPr/>
                  <p:nvPr/>
                </p:nvCxnSpPr>
                <p:spPr>
                  <a:xfrm rot="5400000">
                    <a:off x="6490042" y="4393497"/>
                    <a:ext cx="875253" cy="13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642442" y="4393497"/>
                    <a:ext cx="875253" cy="1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V="1">
                    <a:off x="6800285" y="4401115"/>
                    <a:ext cx="877432"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V="1">
                    <a:off x="6952685" y="4401115"/>
                    <a:ext cx="877432"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V="1">
                    <a:off x="7105084" y="4401116"/>
                    <a:ext cx="8774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57484" y="4401116"/>
                    <a:ext cx="8774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Rounded Rectangle 9"/>
            <p:cNvSpPr/>
            <p:nvPr/>
          </p:nvSpPr>
          <p:spPr>
            <a:xfrm>
              <a:off x="2193350" y="5878012"/>
              <a:ext cx="3012613" cy="147341"/>
            </a:xfrm>
            <a:prstGeom prst="roundRect">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lock Arc 10"/>
            <p:cNvSpPr/>
            <p:nvPr/>
          </p:nvSpPr>
          <p:spPr>
            <a:xfrm rot="5400000">
              <a:off x="2996293" y="5790244"/>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p:cNvSpPr/>
            <p:nvPr/>
          </p:nvSpPr>
          <p:spPr>
            <a:xfrm rot="5400000">
              <a:off x="3888922" y="5812016"/>
              <a:ext cx="277100" cy="276768"/>
            </a:xfrm>
            <a:prstGeom prst="blockArc">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4678994" y="4188232"/>
              <a:ext cx="229845" cy="729578"/>
              <a:chOff x="4678994" y="4188232"/>
              <a:chExt cx="229845" cy="729578"/>
            </a:xfrm>
          </p:grpSpPr>
          <p:sp>
            <p:nvSpPr>
              <p:cNvPr id="31" name="Moon 30"/>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645025" y="4113494"/>
              <a:ext cx="229845" cy="729578"/>
              <a:chOff x="4678994" y="4188232"/>
              <a:chExt cx="229845" cy="729578"/>
            </a:xfrm>
          </p:grpSpPr>
          <p:sp>
            <p:nvSpPr>
              <p:cNvPr id="29" name="Moon 28"/>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087665" y="4697476"/>
              <a:ext cx="229845" cy="729578"/>
              <a:chOff x="4678994" y="4188232"/>
              <a:chExt cx="229845" cy="729578"/>
            </a:xfrm>
          </p:grpSpPr>
          <p:sp>
            <p:nvSpPr>
              <p:cNvPr id="27" name="Moon 26"/>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19232379">
              <a:off x="3543511" y="4579146"/>
              <a:ext cx="798877" cy="816101"/>
              <a:chOff x="6592120" y="2543038"/>
              <a:chExt cx="1180280" cy="1190762"/>
            </a:xfrm>
          </p:grpSpPr>
          <p:sp>
            <p:nvSpPr>
              <p:cNvPr id="20" name="Moon 19"/>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082851" y="4748935"/>
              <a:ext cx="229845" cy="729578"/>
              <a:chOff x="4678994" y="4188232"/>
              <a:chExt cx="229845" cy="729578"/>
            </a:xfrm>
          </p:grpSpPr>
          <p:sp>
            <p:nvSpPr>
              <p:cNvPr id="18" name="Moon 17"/>
              <p:cNvSpPr/>
              <p:nvPr/>
            </p:nvSpPr>
            <p:spPr>
              <a:xfrm rot="810579">
                <a:off x="4734541" y="4188232"/>
                <a:ext cx="174298" cy="729578"/>
              </a:xfrm>
              <a:prstGeom prst="moon">
                <a:avLst>
                  <a:gd name="adj" fmla="val 87500"/>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78994" y="4803267"/>
                <a:ext cx="155288" cy="84608"/>
              </a:xfrm>
              <a:prstGeom prst="ellipse">
                <a:avLst/>
              </a:prstGeom>
              <a:solidFill>
                <a:srgbClr val="CCA54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1163496" y="1989553"/>
            <a:ext cx="1719489" cy="4410030"/>
            <a:chOff x="8692693" y="957943"/>
            <a:chExt cx="2384188" cy="6292391"/>
          </a:xfrm>
        </p:grpSpPr>
        <p:sp>
          <p:nvSpPr>
            <p:cNvPr id="50" name="Oval 49"/>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9049907" y="6412815"/>
              <a:ext cx="1717461" cy="173629"/>
              <a:chOff x="6004435" y="5124422"/>
              <a:chExt cx="2755911" cy="179672"/>
            </a:xfrm>
          </p:grpSpPr>
          <p:grpSp>
            <p:nvGrpSpPr>
              <p:cNvPr id="474" name="Group 473"/>
              <p:cNvGrpSpPr/>
              <p:nvPr/>
            </p:nvGrpSpPr>
            <p:grpSpPr>
              <a:xfrm>
                <a:off x="6004435" y="5124422"/>
                <a:ext cx="1415464" cy="179672"/>
                <a:chOff x="5241313" y="4637314"/>
                <a:chExt cx="4730322" cy="600444"/>
              </a:xfrm>
            </p:grpSpPr>
            <p:sp>
              <p:nvSpPr>
                <p:cNvPr id="496" name="Oval 495"/>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7" name="Group 496"/>
                <p:cNvGrpSpPr/>
                <p:nvPr/>
              </p:nvGrpSpPr>
              <p:grpSpPr>
                <a:xfrm>
                  <a:off x="6263924" y="4659086"/>
                  <a:ext cx="490821" cy="578672"/>
                  <a:chOff x="6263924" y="4659086"/>
                  <a:chExt cx="490821" cy="578672"/>
                </a:xfrm>
              </p:grpSpPr>
              <p:sp>
                <p:nvSpPr>
                  <p:cNvPr id="517" name="Trapezoid 51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8" name="Oval 497"/>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9" name="Group 498"/>
                <p:cNvGrpSpPr/>
                <p:nvPr/>
              </p:nvGrpSpPr>
              <p:grpSpPr>
                <a:xfrm>
                  <a:off x="7353137" y="4659086"/>
                  <a:ext cx="490821" cy="578672"/>
                  <a:chOff x="6263924" y="4659086"/>
                  <a:chExt cx="490821" cy="578672"/>
                </a:xfrm>
              </p:grpSpPr>
              <p:sp>
                <p:nvSpPr>
                  <p:cNvPr id="514" name="Trapezoid 51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0" name="Oval 499"/>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500"/>
                <p:cNvGrpSpPr/>
                <p:nvPr/>
              </p:nvGrpSpPr>
              <p:grpSpPr>
                <a:xfrm>
                  <a:off x="8419290" y="4659086"/>
                  <a:ext cx="490821" cy="578672"/>
                  <a:chOff x="6263924" y="4659086"/>
                  <a:chExt cx="490821" cy="578672"/>
                </a:xfrm>
              </p:grpSpPr>
              <p:sp>
                <p:nvSpPr>
                  <p:cNvPr id="511" name="Trapezoid 51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2" name="Oval 501"/>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3" name="Group 502"/>
                <p:cNvGrpSpPr/>
                <p:nvPr/>
              </p:nvGrpSpPr>
              <p:grpSpPr>
                <a:xfrm>
                  <a:off x="9480814" y="4659086"/>
                  <a:ext cx="490821" cy="578672"/>
                  <a:chOff x="6263924" y="4659086"/>
                  <a:chExt cx="490821" cy="578672"/>
                </a:xfrm>
              </p:grpSpPr>
              <p:sp>
                <p:nvSpPr>
                  <p:cNvPr id="508" name="Trapezoid 50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503"/>
                <p:cNvGrpSpPr/>
                <p:nvPr/>
              </p:nvGrpSpPr>
              <p:grpSpPr>
                <a:xfrm>
                  <a:off x="5241313" y="4637314"/>
                  <a:ext cx="490821" cy="578672"/>
                  <a:chOff x="6263924" y="4659086"/>
                  <a:chExt cx="490821" cy="578672"/>
                </a:xfrm>
              </p:grpSpPr>
              <p:sp>
                <p:nvSpPr>
                  <p:cNvPr id="505" name="Trapezoid 50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5" name="Group 474"/>
              <p:cNvGrpSpPr/>
              <p:nvPr/>
            </p:nvGrpSpPr>
            <p:grpSpPr>
              <a:xfrm>
                <a:off x="7502911" y="5124422"/>
                <a:ext cx="1257435" cy="173157"/>
                <a:chOff x="5769429" y="4659086"/>
                <a:chExt cx="4202206" cy="578672"/>
              </a:xfrm>
            </p:grpSpPr>
            <p:sp>
              <p:nvSpPr>
                <p:cNvPr id="476" name="Oval 475"/>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7" name="Group 476"/>
                <p:cNvGrpSpPr/>
                <p:nvPr/>
              </p:nvGrpSpPr>
              <p:grpSpPr>
                <a:xfrm>
                  <a:off x="6263924" y="4659086"/>
                  <a:ext cx="490821" cy="578672"/>
                  <a:chOff x="6263924" y="4659086"/>
                  <a:chExt cx="490821" cy="578672"/>
                </a:xfrm>
              </p:grpSpPr>
              <p:sp>
                <p:nvSpPr>
                  <p:cNvPr id="493" name="Trapezoid 4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8" name="Oval 477"/>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478"/>
                <p:cNvGrpSpPr/>
                <p:nvPr/>
              </p:nvGrpSpPr>
              <p:grpSpPr>
                <a:xfrm>
                  <a:off x="7353137" y="4659086"/>
                  <a:ext cx="490821" cy="578672"/>
                  <a:chOff x="6263924" y="4659086"/>
                  <a:chExt cx="490821" cy="578672"/>
                </a:xfrm>
              </p:grpSpPr>
              <p:sp>
                <p:nvSpPr>
                  <p:cNvPr id="490" name="Trapezoid 48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49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Oval 479"/>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p:cNvGrpSpPr/>
                <p:nvPr/>
              </p:nvGrpSpPr>
              <p:grpSpPr>
                <a:xfrm>
                  <a:off x="8419290" y="4659086"/>
                  <a:ext cx="490821" cy="578672"/>
                  <a:chOff x="6263924" y="4659086"/>
                  <a:chExt cx="490821" cy="578672"/>
                </a:xfrm>
              </p:grpSpPr>
              <p:sp>
                <p:nvSpPr>
                  <p:cNvPr id="487" name="Trapezoid 48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Oval 481"/>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3" name="Group 482"/>
                <p:cNvGrpSpPr/>
                <p:nvPr/>
              </p:nvGrpSpPr>
              <p:grpSpPr>
                <a:xfrm>
                  <a:off x="9480814" y="4659086"/>
                  <a:ext cx="490821" cy="578672"/>
                  <a:chOff x="6263924" y="4659086"/>
                  <a:chExt cx="490821" cy="578672"/>
                </a:xfrm>
              </p:grpSpPr>
              <p:sp>
                <p:nvSpPr>
                  <p:cNvPr id="484" name="Trapezoid 48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2" name="Trapezoid 61"/>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9188009" y="4475315"/>
              <a:ext cx="1490804" cy="1784227"/>
              <a:chOff x="6147852" y="3953965"/>
              <a:chExt cx="1848129" cy="1910926"/>
            </a:xfrm>
          </p:grpSpPr>
          <p:grpSp>
            <p:nvGrpSpPr>
              <p:cNvPr id="267" name="Group 266"/>
              <p:cNvGrpSpPr/>
              <p:nvPr/>
            </p:nvGrpSpPr>
            <p:grpSpPr>
              <a:xfrm>
                <a:off x="6191837" y="3953965"/>
                <a:ext cx="1773099" cy="1675202"/>
                <a:chOff x="6683462" y="4522576"/>
                <a:chExt cx="1610846" cy="1551653"/>
              </a:xfrm>
            </p:grpSpPr>
            <p:sp>
              <p:nvSpPr>
                <p:cNvPr id="275" name="Trapezoid 274"/>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p:cNvGrpSpPr/>
                <p:nvPr/>
              </p:nvGrpSpPr>
              <p:grpSpPr>
                <a:xfrm rot="161150">
                  <a:off x="6776381" y="5203966"/>
                  <a:ext cx="842475" cy="853371"/>
                  <a:chOff x="7002362" y="-220093"/>
                  <a:chExt cx="4266989" cy="4336706"/>
                </a:xfrm>
              </p:grpSpPr>
              <p:grpSp>
                <p:nvGrpSpPr>
                  <p:cNvPr id="409" name="Group 408"/>
                  <p:cNvGrpSpPr/>
                  <p:nvPr/>
                </p:nvGrpSpPr>
                <p:grpSpPr>
                  <a:xfrm>
                    <a:off x="7002362" y="416513"/>
                    <a:ext cx="3718088" cy="3700100"/>
                    <a:chOff x="9313675" y="-862338"/>
                    <a:chExt cx="3718088" cy="3700100"/>
                  </a:xfrm>
                </p:grpSpPr>
                <p:grpSp>
                  <p:nvGrpSpPr>
                    <p:cNvPr id="426" name="Group 425"/>
                    <p:cNvGrpSpPr/>
                    <p:nvPr/>
                  </p:nvGrpSpPr>
                  <p:grpSpPr>
                    <a:xfrm rot="2472914">
                      <a:off x="9313675" y="378385"/>
                      <a:ext cx="861668" cy="893454"/>
                      <a:chOff x="9313675" y="378385"/>
                      <a:chExt cx="861668" cy="893454"/>
                    </a:xfrm>
                  </p:grpSpPr>
                  <p:sp>
                    <p:nvSpPr>
                      <p:cNvPr id="471" name="Rectangle 4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Quad Arrow 4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7" name="Group 426"/>
                    <p:cNvGrpSpPr/>
                    <p:nvPr/>
                  </p:nvGrpSpPr>
                  <p:grpSpPr>
                    <a:xfrm rot="2472914">
                      <a:off x="9897198" y="900359"/>
                      <a:ext cx="861668" cy="893454"/>
                      <a:chOff x="9313675" y="378385"/>
                      <a:chExt cx="861668" cy="893454"/>
                    </a:xfrm>
                  </p:grpSpPr>
                  <p:sp>
                    <p:nvSpPr>
                      <p:cNvPr id="468" name="Rectangle 4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Quad Arrow 4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ame 4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8" name="Group 427"/>
                    <p:cNvGrpSpPr/>
                    <p:nvPr/>
                  </p:nvGrpSpPr>
                  <p:grpSpPr>
                    <a:xfrm rot="2472914">
                      <a:off x="10490938" y="1422334"/>
                      <a:ext cx="861668" cy="893454"/>
                      <a:chOff x="9313675" y="378385"/>
                      <a:chExt cx="861668" cy="893454"/>
                    </a:xfrm>
                  </p:grpSpPr>
                  <p:sp>
                    <p:nvSpPr>
                      <p:cNvPr id="465" name="Rectangle 4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ame 4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9" name="Group 428"/>
                    <p:cNvGrpSpPr/>
                    <p:nvPr/>
                  </p:nvGrpSpPr>
                  <p:grpSpPr>
                    <a:xfrm rot="2472914">
                      <a:off x="11074461" y="1944308"/>
                      <a:ext cx="861668" cy="893454"/>
                      <a:chOff x="9313675" y="378385"/>
                      <a:chExt cx="861668" cy="893454"/>
                    </a:xfrm>
                  </p:grpSpPr>
                  <p:sp>
                    <p:nvSpPr>
                      <p:cNvPr id="462" name="Rectangle 4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ame 4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0" name="Group 429"/>
                    <p:cNvGrpSpPr/>
                    <p:nvPr/>
                  </p:nvGrpSpPr>
                  <p:grpSpPr>
                    <a:xfrm rot="2472914">
                      <a:off x="10424166" y="-862338"/>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1" name="Group 430"/>
                    <p:cNvGrpSpPr/>
                    <p:nvPr/>
                  </p:nvGrpSpPr>
                  <p:grpSpPr>
                    <a:xfrm rot="2472914">
                      <a:off x="9865580" y="-231772"/>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2" name="Group 431"/>
                    <p:cNvGrpSpPr/>
                    <p:nvPr/>
                  </p:nvGrpSpPr>
                  <p:grpSpPr>
                    <a:xfrm rot="2472914">
                      <a:off x="10456433" y="280442"/>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3" name="Group 432"/>
                    <p:cNvGrpSpPr/>
                    <p:nvPr/>
                  </p:nvGrpSpPr>
                  <p:grpSpPr>
                    <a:xfrm rot="2472914">
                      <a:off x="11039956" y="802416"/>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4" name="Group 433"/>
                    <p:cNvGrpSpPr/>
                    <p:nvPr/>
                  </p:nvGrpSpPr>
                  <p:grpSpPr>
                    <a:xfrm rot="2472914">
                      <a:off x="11642157" y="1314285"/>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434"/>
                    <p:cNvGrpSpPr/>
                    <p:nvPr/>
                  </p:nvGrpSpPr>
                  <p:grpSpPr>
                    <a:xfrm rot="2472914">
                      <a:off x="11586572" y="172393"/>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6" name="Group 435"/>
                    <p:cNvGrpSpPr/>
                    <p:nvPr/>
                  </p:nvGrpSpPr>
                  <p:grpSpPr>
                    <a:xfrm rot="2472914">
                      <a:off x="12170095" y="694367"/>
                      <a:ext cx="861668" cy="893454"/>
                      <a:chOff x="9313675" y="378385"/>
                      <a:chExt cx="861668" cy="893454"/>
                    </a:xfrm>
                  </p:grpSpPr>
                  <p:sp>
                    <p:nvSpPr>
                      <p:cNvPr id="441" name="Rectangle 4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44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ame 4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2472914">
                      <a:off x="10995932" y="-351555"/>
                      <a:ext cx="861668" cy="893454"/>
                      <a:chOff x="9313675" y="378385"/>
                      <a:chExt cx="861668" cy="893454"/>
                    </a:xfrm>
                  </p:grpSpPr>
                  <p:sp>
                    <p:nvSpPr>
                      <p:cNvPr id="438" name="Rectangle 4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4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ame 4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0" name="Group 409"/>
                  <p:cNvGrpSpPr/>
                  <p:nvPr/>
                </p:nvGrpSpPr>
                <p:grpSpPr>
                  <a:xfrm rot="2472914">
                    <a:off x="9238369" y="323421"/>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1" name="Group 410"/>
                  <p:cNvGrpSpPr/>
                  <p:nvPr/>
                </p:nvGrpSpPr>
                <p:grpSpPr>
                  <a:xfrm rot="2472914">
                    <a:off x="9832681" y="845394"/>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2" name="Group 411"/>
                  <p:cNvGrpSpPr/>
                  <p:nvPr/>
                </p:nvGrpSpPr>
                <p:grpSpPr>
                  <a:xfrm rot="2472914">
                    <a:off x="10407683" y="1332004"/>
                    <a:ext cx="861668" cy="893454"/>
                    <a:chOff x="9313675" y="378385"/>
                    <a:chExt cx="861668" cy="893454"/>
                  </a:xfrm>
                </p:grpSpPr>
                <p:sp>
                  <p:nvSpPr>
                    <p:cNvPr id="417" name="Rectangle 4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ame 4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rot="2472914">
                    <a:off x="8656825" y="-220093"/>
                    <a:ext cx="861668" cy="893454"/>
                    <a:chOff x="9313675" y="378385"/>
                    <a:chExt cx="861668" cy="893454"/>
                  </a:xfrm>
                </p:grpSpPr>
                <p:sp>
                  <p:nvSpPr>
                    <p:cNvPr id="414" name="Rectangle 4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ame 4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7" name="Group 276"/>
                <p:cNvGrpSpPr/>
                <p:nvPr/>
              </p:nvGrpSpPr>
              <p:grpSpPr>
                <a:xfrm>
                  <a:off x="7371108" y="5220858"/>
                  <a:ext cx="842475" cy="853371"/>
                  <a:chOff x="7002362" y="-220093"/>
                  <a:chExt cx="4266989" cy="4336706"/>
                </a:xfrm>
              </p:grpSpPr>
              <p:grpSp>
                <p:nvGrpSpPr>
                  <p:cNvPr id="344" name="Group 343"/>
                  <p:cNvGrpSpPr/>
                  <p:nvPr/>
                </p:nvGrpSpPr>
                <p:grpSpPr>
                  <a:xfrm>
                    <a:off x="7002362" y="416513"/>
                    <a:ext cx="3718088" cy="3700100"/>
                    <a:chOff x="9313675" y="-862338"/>
                    <a:chExt cx="3718088" cy="3700100"/>
                  </a:xfrm>
                </p:grpSpPr>
                <p:grpSp>
                  <p:nvGrpSpPr>
                    <p:cNvPr id="361" name="Group 360"/>
                    <p:cNvGrpSpPr/>
                    <p:nvPr/>
                  </p:nvGrpSpPr>
                  <p:grpSpPr>
                    <a:xfrm rot="2472914">
                      <a:off x="9313675" y="378385"/>
                      <a:ext cx="861668" cy="893454"/>
                      <a:chOff x="9313675" y="378385"/>
                      <a:chExt cx="861668" cy="893454"/>
                    </a:xfrm>
                  </p:grpSpPr>
                  <p:sp>
                    <p:nvSpPr>
                      <p:cNvPr id="406" name="Rectangle 40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Quad Arrow 40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ame 40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9897198" y="900359"/>
                      <a:ext cx="861668" cy="893454"/>
                      <a:chOff x="9313675" y="378385"/>
                      <a:chExt cx="861668" cy="893454"/>
                    </a:xfrm>
                  </p:grpSpPr>
                  <p:sp>
                    <p:nvSpPr>
                      <p:cNvPr id="403" name="Rectangle 40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40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ame 40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0490938" y="1422334"/>
                      <a:ext cx="861668" cy="893454"/>
                      <a:chOff x="9313675" y="378385"/>
                      <a:chExt cx="861668" cy="893454"/>
                    </a:xfrm>
                  </p:grpSpPr>
                  <p:sp>
                    <p:nvSpPr>
                      <p:cNvPr id="400" name="Rectangle 3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ame 4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1074461" y="1944308"/>
                      <a:ext cx="861668" cy="893454"/>
                      <a:chOff x="9313675" y="378385"/>
                      <a:chExt cx="861668" cy="893454"/>
                    </a:xfrm>
                  </p:grpSpPr>
                  <p:sp>
                    <p:nvSpPr>
                      <p:cNvPr id="397" name="Rectangle 3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ame 3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5" name="Group 364"/>
                    <p:cNvGrpSpPr/>
                    <p:nvPr/>
                  </p:nvGrpSpPr>
                  <p:grpSpPr>
                    <a:xfrm rot="2472914">
                      <a:off x="10424166" y="-862338"/>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6" name="Group 365"/>
                    <p:cNvGrpSpPr/>
                    <p:nvPr/>
                  </p:nvGrpSpPr>
                  <p:grpSpPr>
                    <a:xfrm rot="2472914">
                      <a:off x="9865580" y="-231772"/>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7" name="Group 366"/>
                    <p:cNvGrpSpPr/>
                    <p:nvPr/>
                  </p:nvGrpSpPr>
                  <p:grpSpPr>
                    <a:xfrm rot="2472914">
                      <a:off x="10456433" y="280442"/>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367"/>
                    <p:cNvGrpSpPr/>
                    <p:nvPr/>
                  </p:nvGrpSpPr>
                  <p:grpSpPr>
                    <a:xfrm rot="2472914">
                      <a:off x="11039956" y="802416"/>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368"/>
                    <p:cNvGrpSpPr/>
                    <p:nvPr/>
                  </p:nvGrpSpPr>
                  <p:grpSpPr>
                    <a:xfrm rot="2472914">
                      <a:off x="11642157" y="1314285"/>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0" name="Group 369"/>
                    <p:cNvGrpSpPr/>
                    <p:nvPr/>
                  </p:nvGrpSpPr>
                  <p:grpSpPr>
                    <a:xfrm rot="2472914">
                      <a:off x="11586572" y="172393"/>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1" name="Group 370"/>
                    <p:cNvGrpSpPr/>
                    <p:nvPr/>
                  </p:nvGrpSpPr>
                  <p:grpSpPr>
                    <a:xfrm rot="2472914">
                      <a:off x="12170095" y="694367"/>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2" name="Group 371"/>
                    <p:cNvGrpSpPr/>
                    <p:nvPr/>
                  </p:nvGrpSpPr>
                  <p:grpSpPr>
                    <a:xfrm rot="2472914">
                      <a:off x="10995932" y="-351555"/>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45" name="Group 344"/>
                  <p:cNvGrpSpPr/>
                  <p:nvPr/>
                </p:nvGrpSpPr>
                <p:grpSpPr>
                  <a:xfrm rot="2472914">
                    <a:off x="9238369" y="323421"/>
                    <a:ext cx="861668" cy="893454"/>
                    <a:chOff x="9313675" y="378385"/>
                    <a:chExt cx="861668" cy="893454"/>
                  </a:xfrm>
                </p:grpSpPr>
                <p:sp>
                  <p:nvSpPr>
                    <p:cNvPr id="358" name="Rectangle 35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ame 35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6" name="Group 345"/>
                  <p:cNvGrpSpPr/>
                  <p:nvPr/>
                </p:nvGrpSpPr>
                <p:grpSpPr>
                  <a:xfrm rot="2472914">
                    <a:off x="9832681" y="845394"/>
                    <a:ext cx="861668" cy="893454"/>
                    <a:chOff x="9313675" y="378385"/>
                    <a:chExt cx="861668" cy="893454"/>
                  </a:xfrm>
                </p:grpSpPr>
                <p:sp>
                  <p:nvSpPr>
                    <p:cNvPr id="355" name="Rectangle 35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ame 35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7" name="Group 346"/>
                  <p:cNvGrpSpPr/>
                  <p:nvPr/>
                </p:nvGrpSpPr>
                <p:grpSpPr>
                  <a:xfrm rot="2472914">
                    <a:off x="10407683" y="1332004"/>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8" name="Group 347"/>
                  <p:cNvGrpSpPr/>
                  <p:nvPr/>
                </p:nvGrpSpPr>
                <p:grpSpPr>
                  <a:xfrm rot="2472914">
                    <a:off x="8656825" y="-220093"/>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8" name="Group 277"/>
                <p:cNvGrpSpPr/>
                <p:nvPr/>
              </p:nvGrpSpPr>
              <p:grpSpPr>
                <a:xfrm>
                  <a:off x="7094044" y="4551994"/>
                  <a:ext cx="842475" cy="853371"/>
                  <a:chOff x="7002362" y="-220093"/>
                  <a:chExt cx="4266989" cy="4336706"/>
                </a:xfrm>
              </p:grpSpPr>
              <p:grpSp>
                <p:nvGrpSpPr>
                  <p:cNvPr id="279" name="Group 278"/>
                  <p:cNvGrpSpPr/>
                  <p:nvPr/>
                </p:nvGrpSpPr>
                <p:grpSpPr>
                  <a:xfrm>
                    <a:off x="7002362" y="416513"/>
                    <a:ext cx="3718088" cy="3700100"/>
                    <a:chOff x="9313675" y="-862338"/>
                    <a:chExt cx="3718088" cy="3700100"/>
                  </a:xfrm>
                </p:grpSpPr>
                <p:grpSp>
                  <p:nvGrpSpPr>
                    <p:cNvPr id="296" name="Group 295"/>
                    <p:cNvGrpSpPr/>
                    <p:nvPr/>
                  </p:nvGrpSpPr>
                  <p:grpSpPr>
                    <a:xfrm rot="2472914">
                      <a:off x="9313675" y="378385"/>
                      <a:ext cx="861668" cy="893454"/>
                      <a:chOff x="9313675" y="378385"/>
                      <a:chExt cx="861668" cy="893454"/>
                    </a:xfrm>
                  </p:grpSpPr>
                  <p:sp>
                    <p:nvSpPr>
                      <p:cNvPr id="341" name="Rectangle 3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3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ame 3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7" name="Group 296"/>
                    <p:cNvGrpSpPr/>
                    <p:nvPr/>
                  </p:nvGrpSpPr>
                  <p:grpSpPr>
                    <a:xfrm rot="2472914">
                      <a:off x="9897198" y="900359"/>
                      <a:ext cx="861668" cy="893454"/>
                      <a:chOff x="9313675" y="378385"/>
                      <a:chExt cx="861668" cy="893454"/>
                    </a:xfrm>
                  </p:grpSpPr>
                  <p:sp>
                    <p:nvSpPr>
                      <p:cNvPr id="338" name="Rectangle 3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3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ame 3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97"/>
                    <p:cNvGrpSpPr/>
                    <p:nvPr/>
                  </p:nvGrpSpPr>
                  <p:grpSpPr>
                    <a:xfrm rot="2472914">
                      <a:off x="10490938" y="1422334"/>
                      <a:ext cx="861668" cy="893454"/>
                      <a:chOff x="9313675" y="378385"/>
                      <a:chExt cx="861668" cy="893454"/>
                    </a:xfrm>
                  </p:grpSpPr>
                  <p:sp>
                    <p:nvSpPr>
                      <p:cNvPr id="335" name="Rectangle 3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3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ame 3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9" name="Group 298"/>
                    <p:cNvGrpSpPr/>
                    <p:nvPr/>
                  </p:nvGrpSpPr>
                  <p:grpSpPr>
                    <a:xfrm rot="2472914">
                      <a:off x="11074461" y="1944308"/>
                      <a:ext cx="861668" cy="893454"/>
                      <a:chOff x="9313675" y="378385"/>
                      <a:chExt cx="861668" cy="893454"/>
                    </a:xfrm>
                  </p:grpSpPr>
                  <p:sp>
                    <p:nvSpPr>
                      <p:cNvPr id="332" name="Rectangle 3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ame 3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0" name="Group 299"/>
                    <p:cNvGrpSpPr/>
                    <p:nvPr/>
                  </p:nvGrpSpPr>
                  <p:grpSpPr>
                    <a:xfrm rot="2472914">
                      <a:off x="10424166" y="-862338"/>
                      <a:ext cx="861668" cy="893454"/>
                      <a:chOff x="9313675" y="378385"/>
                      <a:chExt cx="861668" cy="893454"/>
                    </a:xfrm>
                  </p:grpSpPr>
                  <p:sp>
                    <p:nvSpPr>
                      <p:cNvPr id="329" name="Rectangle 3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ame 3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1" name="Group 300"/>
                    <p:cNvGrpSpPr/>
                    <p:nvPr/>
                  </p:nvGrpSpPr>
                  <p:grpSpPr>
                    <a:xfrm rot="2472914">
                      <a:off x="9865580" y="-231772"/>
                      <a:ext cx="861668" cy="893454"/>
                      <a:chOff x="9313675" y="378385"/>
                      <a:chExt cx="861668" cy="893454"/>
                    </a:xfrm>
                  </p:grpSpPr>
                  <p:sp>
                    <p:nvSpPr>
                      <p:cNvPr id="326" name="Rectangle 3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3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ame 3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2" name="Group 301"/>
                    <p:cNvGrpSpPr/>
                    <p:nvPr/>
                  </p:nvGrpSpPr>
                  <p:grpSpPr>
                    <a:xfrm rot="2472914">
                      <a:off x="10456433" y="280442"/>
                      <a:ext cx="861668" cy="893454"/>
                      <a:chOff x="9313675" y="378385"/>
                      <a:chExt cx="861668" cy="893454"/>
                    </a:xfrm>
                  </p:grpSpPr>
                  <p:sp>
                    <p:nvSpPr>
                      <p:cNvPr id="323" name="Rectangle 3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ame 3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rot="2472914">
                      <a:off x="11039956" y="802416"/>
                      <a:ext cx="861668" cy="893454"/>
                      <a:chOff x="9313675" y="378385"/>
                      <a:chExt cx="861668" cy="893454"/>
                    </a:xfrm>
                  </p:grpSpPr>
                  <p:sp>
                    <p:nvSpPr>
                      <p:cNvPr id="320" name="Rectangle 3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rot="2472914">
                      <a:off x="11642157" y="1314285"/>
                      <a:ext cx="861668" cy="893454"/>
                      <a:chOff x="9313675" y="378385"/>
                      <a:chExt cx="861668" cy="893454"/>
                    </a:xfrm>
                  </p:grpSpPr>
                  <p:sp>
                    <p:nvSpPr>
                      <p:cNvPr id="317" name="Rectangle 3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rot="2472914">
                      <a:off x="11586572" y="172393"/>
                      <a:ext cx="861668" cy="893454"/>
                      <a:chOff x="9313675" y="378385"/>
                      <a:chExt cx="861668" cy="893454"/>
                    </a:xfrm>
                  </p:grpSpPr>
                  <p:sp>
                    <p:nvSpPr>
                      <p:cNvPr id="314" name="Rectangle 3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31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ame 3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6" name="Group 305"/>
                    <p:cNvGrpSpPr/>
                    <p:nvPr/>
                  </p:nvGrpSpPr>
                  <p:grpSpPr>
                    <a:xfrm rot="2472914">
                      <a:off x="12170095" y="694367"/>
                      <a:ext cx="861668" cy="893454"/>
                      <a:chOff x="9313675" y="378385"/>
                      <a:chExt cx="861668" cy="893454"/>
                    </a:xfrm>
                  </p:grpSpPr>
                  <p:sp>
                    <p:nvSpPr>
                      <p:cNvPr id="311" name="Rectangle 3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31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ame 3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306"/>
                    <p:cNvGrpSpPr/>
                    <p:nvPr/>
                  </p:nvGrpSpPr>
                  <p:grpSpPr>
                    <a:xfrm rot="2472914">
                      <a:off x="10995932" y="-351555"/>
                      <a:ext cx="861668" cy="893454"/>
                      <a:chOff x="9313675" y="378385"/>
                      <a:chExt cx="861668" cy="893454"/>
                    </a:xfrm>
                  </p:grpSpPr>
                  <p:sp>
                    <p:nvSpPr>
                      <p:cNvPr id="308" name="Rectangle 3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ame 3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0" name="Group 279"/>
                  <p:cNvGrpSpPr/>
                  <p:nvPr/>
                </p:nvGrpSpPr>
                <p:grpSpPr>
                  <a:xfrm rot="2472914">
                    <a:off x="9238369" y="323421"/>
                    <a:ext cx="861668" cy="893454"/>
                    <a:chOff x="9313675" y="378385"/>
                    <a:chExt cx="861668" cy="893454"/>
                  </a:xfrm>
                </p:grpSpPr>
                <p:sp>
                  <p:nvSpPr>
                    <p:cNvPr id="293" name="Rectangle 29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Quad Arrow 29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1" name="Group 280"/>
                  <p:cNvGrpSpPr/>
                  <p:nvPr/>
                </p:nvGrpSpPr>
                <p:grpSpPr>
                  <a:xfrm rot="2472914">
                    <a:off x="9832681" y="845394"/>
                    <a:ext cx="861668" cy="893454"/>
                    <a:chOff x="9313675" y="378385"/>
                    <a:chExt cx="861668" cy="893454"/>
                  </a:xfrm>
                </p:grpSpPr>
                <p:sp>
                  <p:nvSpPr>
                    <p:cNvPr id="290" name="Rectangle 28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Quad Arrow 29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ame 29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2" name="Group 281"/>
                  <p:cNvGrpSpPr/>
                  <p:nvPr/>
                </p:nvGrpSpPr>
                <p:grpSpPr>
                  <a:xfrm rot="2472914">
                    <a:off x="10407683" y="1332004"/>
                    <a:ext cx="861668" cy="893454"/>
                    <a:chOff x="9313675" y="378385"/>
                    <a:chExt cx="861668" cy="893454"/>
                  </a:xfrm>
                </p:grpSpPr>
                <p:sp>
                  <p:nvSpPr>
                    <p:cNvPr id="287" name="Rectangle 28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Quad Arrow 28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ame 28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3" name="Group 282"/>
                  <p:cNvGrpSpPr/>
                  <p:nvPr/>
                </p:nvGrpSpPr>
                <p:grpSpPr>
                  <a:xfrm rot="2472914">
                    <a:off x="8656825" y="-220093"/>
                    <a:ext cx="861668" cy="893454"/>
                    <a:chOff x="9313675" y="378385"/>
                    <a:chExt cx="861668" cy="893454"/>
                  </a:xfrm>
                </p:grpSpPr>
                <p:sp>
                  <p:nvSpPr>
                    <p:cNvPr id="284" name="Rectangle 28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ame 28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68" name="Trapezoid 267"/>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Diamond 273"/>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9748483" y="4471839"/>
              <a:ext cx="373626" cy="1416178"/>
              <a:chOff x="7071917" y="4005102"/>
              <a:chExt cx="666281" cy="2525446"/>
            </a:xfrm>
          </p:grpSpPr>
          <p:grpSp>
            <p:nvGrpSpPr>
              <p:cNvPr id="242" name="Group 241"/>
              <p:cNvGrpSpPr/>
              <p:nvPr/>
            </p:nvGrpSpPr>
            <p:grpSpPr>
              <a:xfrm>
                <a:off x="7086442" y="5986988"/>
                <a:ext cx="651755" cy="543560"/>
                <a:chOff x="7018339" y="5986988"/>
                <a:chExt cx="884428" cy="542095"/>
              </a:xfrm>
            </p:grpSpPr>
            <p:grpSp>
              <p:nvGrpSpPr>
                <p:cNvPr id="251" name="Group 250"/>
                <p:cNvGrpSpPr/>
                <p:nvPr/>
              </p:nvGrpSpPr>
              <p:grpSpPr>
                <a:xfrm>
                  <a:off x="7018339" y="5986988"/>
                  <a:ext cx="220399" cy="520324"/>
                  <a:chOff x="6263924" y="4659086"/>
                  <a:chExt cx="490821" cy="578672"/>
                </a:xfrm>
              </p:grpSpPr>
              <p:sp>
                <p:nvSpPr>
                  <p:cNvPr id="264" name="Trapezoid 26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7236054" y="5997874"/>
                  <a:ext cx="220399" cy="520324"/>
                  <a:chOff x="6263924" y="4659086"/>
                  <a:chExt cx="490821" cy="578672"/>
                </a:xfrm>
              </p:grpSpPr>
              <p:sp>
                <p:nvSpPr>
                  <p:cNvPr id="261" name="Trapezoid 26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7453767" y="6008759"/>
                  <a:ext cx="220399" cy="520324"/>
                  <a:chOff x="6263924" y="4659086"/>
                  <a:chExt cx="490821" cy="578672"/>
                </a:xfrm>
              </p:grpSpPr>
              <p:sp>
                <p:nvSpPr>
                  <p:cNvPr id="258" name="Trapezoid 25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7682368" y="5997873"/>
                  <a:ext cx="220399" cy="520324"/>
                  <a:chOff x="6263924" y="4659086"/>
                  <a:chExt cx="490821" cy="578672"/>
                </a:xfrm>
              </p:grpSpPr>
              <p:sp>
                <p:nvSpPr>
                  <p:cNvPr id="255" name="Trapezoid 25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a:off x="7071917" y="4005102"/>
                <a:ext cx="666281" cy="2002932"/>
                <a:chOff x="7071917" y="4005102"/>
                <a:chExt cx="666281" cy="2002932"/>
              </a:xfrm>
            </p:grpSpPr>
            <p:sp>
              <p:nvSpPr>
                <p:cNvPr id="244" name="Trapezoid 243"/>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5" name="Straight Connector 244"/>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rot="20784326">
              <a:off x="9910957" y="4485115"/>
              <a:ext cx="373626" cy="1416178"/>
              <a:chOff x="7071917" y="4005102"/>
              <a:chExt cx="666281" cy="2525446"/>
            </a:xfrm>
          </p:grpSpPr>
          <p:grpSp>
            <p:nvGrpSpPr>
              <p:cNvPr id="217" name="Group 216"/>
              <p:cNvGrpSpPr/>
              <p:nvPr/>
            </p:nvGrpSpPr>
            <p:grpSpPr>
              <a:xfrm>
                <a:off x="7086442" y="5986988"/>
                <a:ext cx="651755" cy="543560"/>
                <a:chOff x="7018339" y="5986988"/>
                <a:chExt cx="884428" cy="542095"/>
              </a:xfrm>
            </p:grpSpPr>
            <p:grpSp>
              <p:nvGrpSpPr>
                <p:cNvPr id="226" name="Group 225"/>
                <p:cNvGrpSpPr/>
                <p:nvPr/>
              </p:nvGrpSpPr>
              <p:grpSpPr>
                <a:xfrm>
                  <a:off x="7018339" y="5986988"/>
                  <a:ext cx="220399" cy="520324"/>
                  <a:chOff x="6263924" y="4659086"/>
                  <a:chExt cx="490821" cy="578672"/>
                </a:xfrm>
              </p:grpSpPr>
              <p:sp>
                <p:nvSpPr>
                  <p:cNvPr id="239" name="Trapezoid 23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7236054" y="5997874"/>
                  <a:ext cx="220399" cy="520324"/>
                  <a:chOff x="6263924" y="4659086"/>
                  <a:chExt cx="490821" cy="578672"/>
                </a:xfrm>
              </p:grpSpPr>
              <p:sp>
                <p:nvSpPr>
                  <p:cNvPr id="236" name="Trapezoid 23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7453767" y="6008759"/>
                  <a:ext cx="220399" cy="520324"/>
                  <a:chOff x="6263924" y="4659086"/>
                  <a:chExt cx="490821" cy="578672"/>
                </a:xfrm>
              </p:grpSpPr>
              <p:sp>
                <p:nvSpPr>
                  <p:cNvPr id="233" name="Trapezoid 23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7682368" y="5997873"/>
                  <a:ext cx="220399" cy="520324"/>
                  <a:chOff x="6263924" y="4659086"/>
                  <a:chExt cx="490821" cy="578672"/>
                </a:xfrm>
              </p:grpSpPr>
              <p:sp>
                <p:nvSpPr>
                  <p:cNvPr id="230" name="Trapezoid 22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7071917" y="4005102"/>
                <a:ext cx="666281" cy="2002932"/>
                <a:chOff x="7071917" y="4005102"/>
                <a:chExt cx="666281" cy="2002932"/>
              </a:xfrm>
            </p:grpSpPr>
            <p:sp>
              <p:nvSpPr>
                <p:cNvPr id="219" name="Trapezoid 218"/>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rot="16200000">
              <a:off x="9824294" y="3802748"/>
              <a:ext cx="219144" cy="1359921"/>
              <a:chOff x="7069570" y="4005102"/>
              <a:chExt cx="694194" cy="2002932"/>
            </a:xfrm>
          </p:grpSpPr>
          <p:sp>
            <p:nvSpPr>
              <p:cNvPr id="210" name="Trapezoid 209"/>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9143265">
              <a:off x="9293817" y="3211348"/>
              <a:ext cx="1273391" cy="1297676"/>
              <a:chOff x="7002362" y="-220093"/>
              <a:chExt cx="4266989" cy="4336706"/>
            </a:xfrm>
          </p:grpSpPr>
          <p:grpSp>
            <p:nvGrpSpPr>
              <p:cNvPr id="145" name="Group 144"/>
              <p:cNvGrpSpPr/>
              <p:nvPr/>
            </p:nvGrpSpPr>
            <p:grpSpPr>
              <a:xfrm>
                <a:off x="7002362" y="416513"/>
                <a:ext cx="3718088" cy="3700100"/>
                <a:chOff x="9313675" y="-862338"/>
                <a:chExt cx="3718088" cy="3700100"/>
              </a:xfrm>
            </p:grpSpPr>
            <p:grpSp>
              <p:nvGrpSpPr>
                <p:cNvPr id="162" name="Group 161"/>
                <p:cNvGrpSpPr/>
                <p:nvPr/>
              </p:nvGrpSpPr>
              <p:grpSpPr>
                <a:xfrm rot="2472914">
                  <a:off x="9313675" y="378385"/>
                  <a:ext cx="861668" cy="893454"/>
                  <a:chOff x="9313675" y="378385"/>
                  <a:chExt cx="861668" cy="893454"/>
                </a:xfrm>
              </p:grpSpPr>
              <p:sp>
                <p:nvSpPr>
                  <p:cNvPr id="207" name="Rectangle 2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ame 2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472914">
                  <a:off x="9897198" y="900359"/>
                  <a:ext cx="861668" cy="893454"/>
                  <a:chOff x="9313675" y="378385"/>
                  <a:chExt cx="861668" cy="893454"/>
                </a:xfrm>
              </p:grpSpPr>
              <p:sp>
                <p:nvSpPr>
                  <p:cNvPr id="204" name="Rectangle 2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ame 2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163"/>
                <p:cNvGrpSpPr/>
                <p:nvPr/>
              </p:nvGrpSpPr>
              <p:grpSpPr>
                <a:xfrm rot="2472914">
                  <a:off x="10490938" y="1422334"/>
                  <a:ext cx="861668" cy="893454"/>
                  <a:chOff x="9313675" y="378385"/>
                  <a:chExt cx="861668" cy="893454"/>
                </a:xfrm>
              </p:grpSpPr>
              <p:sp>
                <p:nvSpPr>
                  <p:cNvPr id="201" name="Rectangle 2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ame 2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64"/>
                <p:cNvGrpSpPr/>
                <p:nvPr/>
              </p:nvGrpSpPr>
              <p:grpSpPr>
                <a:xfrm rot="2472914">
                  <a:off x="11074461" y="1944308"/>
                  <a:ext cx="861668" cy="893454"/>
                  <a:chOff x="9313675" y="378385"/>
                  <a:chExt cx="861668" cy="893454"/>
                </a:xfrm>
              </p:grpSpPr>
              <p:sp>
                <p:nvSpPr>
                  <p:cNvPr id="198" name="Rectangle 1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ame 1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6" name="Group 165"/>
                <p:cNvGrpSpPr/>
                <p:nvPr/>
              </p:nvGrpSpPr>
              <p:grpSpPr>
                <a:xfrm rot="2472914">
                  <a:off x="10424166" y="-862338"/>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7" name="Group 166"/>
                <p:cNvGrpSpPr/>
                <p:nvPr/>
              </p:nvGrpSpPr>
              <p:grpSpPr>
                <a:xfrm rot="2472914">
                  <a:off x="9865580" y="-231772"/>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472914">
                  <a:off x="10456433" y="280442"/>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472914">
                  <a:off x="11039956" y="802416"/>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472914">
                  <a:off x="11642157" y="1314285"/>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1" name="Group 170"/>
                <p:cNvGrpSpPr/>
                <p:nvPr/>
              </p:nvGrpSpPr>
              <p:grpSpPr>
                <a:xfrm rot="2472914">
                  <a:off x="11586572" y="172393"/>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2" name="Group 171"/>
                <p:cNvGrpSpPr/>
                <p:nvPr/>
              </p:nvGrpSpPr>
              <p:grpSpPr>
                <a:xfrm rot="2472914">
                  <a:off x="12170095" y="694367"/>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172"/>
                <p:cNvGrpSpPr/>
                <p:nvPr/>
              </p:nvGrpSpPr>
              <p:grpSpPr>
                <a:xfrm rot="2472914">
                  <a:off x="10995932" y="-351555"/>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6" name="Group 145"/>
              <p:cNvGrpSpPr/>
              <p:nvPr/>
            </p:nvGrpSpPr>
            <p:grpSpPr>
              <a:xfrm rot="2472914">
                <a:off x="9238369" y="323421"/>
                <a:ext cx="861668" cy="893454"/>
                <a:chOff x="9313675" y="378385"/>
                <a:chExt cx="861668" cy="893454"/>
              </a:xfrm>
            </p:grpSpPr>
            <p:sp>
              <p:nvSpPr>
                <p:cNvPr id="159" name="Rectangle 1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ame 1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472914">
                <a:off x="9832681" y="845394"/>
                <a:ext cx="861668" cy="893454"/>
                <a:chOff x="9313675" y="378385"/>
                <a:chExt cx="861668" cy="893454"/>
              </a:xfrm>
            </p:grpSpPr>
            <p:sp>
              <p:nvSpPr>
                <p:cNvPr id="156" name="Rectangle 1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ame 1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472914">
                <a:off x="10407683" y="1332004"/>
                <a:ext cx="861668" cy="893454"/>
                <a:chOff x="9313675" y="378385"/>
                <a:chExt cx="861668" cy="893454"/>
              </a:xfrm>
            </p:grpSpPr>
            <p:sp>
              <p:nvSpPr>
                <p:cNvPr id="153" name="Rectangle 1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ame 1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9" name="Group 148"/>
              <p:cNvGrpSpPr/>
              <p:nvPr/>
            </p:nvGrpSpPr>
            <p:grpSpPr>
              <a:xfrm rot="2472914">
                <a:off x="8656825" y="-220093"/>
                <a:ext cx="861668" cy="893454"/>
                <a:chOff x="9313675" y="378385"/>
                <a:chExt cx="861668" cy="893454"/>
              </a:xfrm>
            </p:grpSpPr>
            <p:sp>
              <p:nvSpPr>
                <p:cNvPr id="150" name="Rectangle 1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ame 1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8" name="Group 67"/>
            <p:cNvGrpSpPr/>
            <p:nvPr/>
          </p:nvGrpSpPr>
          <p:grpSpPr>
            <a:xfrm rot="2868631">
              <a:off x="9368413" y="2964523"/>
              <a:ext cx="392760" cy="384671"/>
              <a:chOff x="6472425" y="2099733"/>
              <a:chExt cx="1445191" cy="1415428"/>
            </a:xfrm>
          </p:grpSpPr>
          <p:grpSp>
            <p:nvGrpSpPr>
              <p:cNvPr id="137" name="Group 136"/>
              <p:cNvGrpSpPr/>
              <p:nvPr/>
            </p:nvGrpSpPr>
            <p:grpSpPr>
              <a:xfrm rot="2472914">
                <a:off x="6472425" y="2099733"/>
                <a:ext cx="861668" cy="893454"/>
                <a:chOff x="9313675" y="378385"/>
                <a:chExt cx="861668" cy="893454"/>
              </a:xfrm>
            </p:grpSpPr>
            <p:sp>
              <p:nvSpPr>
                <p:cNvPr id="142" name="Rectangle 1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137"/>
              <p:cNvGrpSpPr/>
              <p:nvPr/>
            </p:nvGrpSpPr>
            <p:grpSpPr>
              <a:xfrm rot="2472914">
                <a:off x="7055948" y="2621707"/>
                <a:ext cx="861668" cy="893454"/>
                <a:chOff x="9313675" y="378385"/>
                <a:chExt cx="861668" cy="893454"/>
              </a:xfrm>
            </p:grpSpPr>
            <p:sp>
              <p:nvSpPr>
                <p:cNvPr id="139" name="Rectangle 1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ame 1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9" name="Group 68"/>
            <p:cNvGrpSpPr/>
            <p:nvPr/>
          </p:nvGrpSpPr>
          <p:grpSpPr>
            <a:xfrm rot="2868631">
              <a:off x="10108536" y="2944572"/>
              <a:ext cx="392760" cy="384671"/>
              <a:chOff x="6472425" y="2099733"/>
              <a:chExt cx="1445191" cy="1415428"/>
            </a:xfrm>
          </p:grpSpPr>
          <p:grpSp>
            <p:nvGrpSpPr>
              <p:cNvPr id="129" name="Group 128"/>
              <p:cNvGrpSpPr/>
              <p:nvPr/>
            </p:nvGrpSpPr>
            <p:grpSpPr>
              <a:xfrm rot="2472914">
                <a:off x="6472425" y="2099733"/>
                <a:ext cx="861668" cy="893454"/>
                <a:chOff x="9313675" y="378385"/>
                <a:chExt cx="861668" cy="893454"/>
              </a:xfrm>
            </p:grpSpPr>
            <p:sp>
              <p:nvSpPr>
                <p:cNvPr id="134" name="Rectangle 13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472914">
                <a:off x="7055948" y="2621707"/>
                <a:ext cx="861668" cy="893454"/>
                <a:chOff x="9313675" y="378385"/>
                <a:chExt cx="861668" cy="893454"/>
              </a:xfrm>
            </p:grpSpPr>
            <p:sp>
              <p:nvSpPr>
                <p:cNvPr id="131" name="Rectangle 13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3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ame 13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0" name="Group 69"/>
            <p:cNvGrpSpPr/>
            <p:nvPr/>
          </p:nvGrpSpPr>
          <p:grpSpPr>
            <a:xfrm>
              <a:off x="9262303" y="2772996"/>
              <a:ext cx="1416510" cy="1564879"/>
              <a:chOff x="9130144" y="2783682"/>
              <a:chExt cx="1610688" cy="1440953"/>
            </a:xfrm>
          </p:grpSpPr>
          <p:grpSp>
            <p:nvGrpSpPr>
              <p:cNvPr id="101" name="Group 100"/>
              <p:cNvGrpSpPr/>
              <p:nvPr/>
            </p:nvGrpSpPr>
            <p:grpSpPr>
              <a:xfrm rot="1278299">
                <a:off x="9352993" y="2850915"/>
                <a:ext cx="381162" cy="747166"/>
                <a:chOff x="8808031" y="203296"/>
                <a:chExt cx="827684" cy="1622452"/>
              </a:xfrm>
            </p:grpSpPr>
            <p:sp>
              <p:nvSpPr>
                <p:cNvPr id="126" name="Donut 125"/>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rot="3904488">
                <a:off x="10108943" y="2841996"/>
                <a:ext cx="381163" cy="747168"/>
                <a:chOff x="8808031" y="203296"/>
                <a:chExt cx="827684" cy="1622452"/>
              </a:xfrm>
            </p:grpSpPr>
            <p:sp>
              <p:nvSpPr>
                <p:cNvPr id="123" name="Donut 122"/>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102"/>
              <p:cNvGrpSpPr/>
              <p:nvPr/>
            </p:nvGrpSpPr>
            <p:grpSpPr>
              <a:xfrm>
                <a:off x="9579710" y="3446733"/>
                <a:ext cx="707573" cy="777902"/>
                <a:chOff x="10331484" y="707415"/>
                <a:chExt cx="1860518" cy="2045443"/>
              </a:xfrm>
            </p:grpSpPr>
            <p:pic>
              <p:nvPicPr>
                <p:cNvPr id="110"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3"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4"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6"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7"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8"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9"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0"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1"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9130144" y="2783682"/>
                <a:ext cx="447125" cy="275301"/>
                <a:chOff x="4599162" y="3023801"/>
                <a:chExt cx="1281925" cy="916366"/>
              </a:xfrm>
            </p:grpSpPr>
            <p:pic>
              <p:nvPicPr>
                <p:cNvPr id="108"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9" name="Donut 108"/>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104"/>
              <p:cNvGrpSpPr/>
              <p:nvPr/>
            </p:nvGrpSpPr>
            <p:grpSpPr>
              <a:xfrm>
                <a:off x="10293707" y="2818218"/>
                <a:ext cx="447125" cy="275301"/>
                <a:chOff x="4599162" y="3023801"/>
                <a:chExt cx="1281925" cy="916366"/>
              </a:xfrm>
            </p:grpSpPr>
            <p:pic>
              <p:nvPicPr>
                <p:cNvPr id="10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7" name="Donut 10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1" name="Oval 70"/>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rot="16200000">
              <a:off x="9780939" y="4357030"/>
              <a:ext cx="347284" cy="337457"/>
              <a:chOff x="7069570" y="4005102"/>
              <a:chExt cx="694194" cy="2002932"/>
            </a:xfrm>
          </p:grpSpPr>
          <p:sp>
            <p:nvSpPr>
              <p:cNvPr id="94" name="Trapezoid 93"/>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9378054" y="957943"/>
              <a:ext cx="1191975" cy="1408869"/>
              <a:chOff x="7162215" y="2186809"/>
              <a:chExt cx="1025439" cy="1320738"/>
            </a:xfrm>
          </p:grpSpPr>
          <p:sp>
            <p:nvSpPr>
              <p:cNvPr id="92" name="Chord 91"/>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Cloud 73"/>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10256866" y="3061537"/>
              <a:ext cx="73054" cy="420913"/>
              <a:chOff x="6449412" y="4529706"/>
              <a:chExt cx="227402" cy="1379720"/>
            </a:xfrm>
          </p:grpSpPr>
          <p:sp>
            <p:nvSpPr>
              <p:cNvPr id="88" name="Oval 8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rot="20478843">
              <a:off x="9600475" y="3029219"/>
              <a:ext cx="68379" cy="486701"/>
              <a:chOff x="6449412" y="4529706"/>
              <a:chExt cx="227402" cy="1379720"/>
            </a:xfrm>
          </p:grpSpPr>
          <p:sp>
            <p:nvSpPr>
              <p:cNvPr id="84" name="Oval 8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21167713">
              <a:off x="10541944" y="1647637"/>
              <a:ext cx="84688" cy="297216"/>
              <a:chOff x="6449412" y="4529706"/>
              <a:chExt cx="227402" cy="1379720"/>
            </a:xfrm>
          </p:grpSpPr>
          <p:sp>
            <p:nvSpPr>
              <p:cNvPr id="80" name="Oval 79"/>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112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Priest’s Ceremonial Functions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12" name="Rectangle 11"/>
          <p:cNvSpPr/>
          <p:nvPr/>
        </p:nvSpPr>
        <p:spPr>
          <a:xfrm>
            <a:off x="293031" y="997586"/>
            <a:ext cx="4370647" cy="2585323"/>
          </a:xfrm>
          <a:prstGeom prst="rect">
            <a:avLst/>
          </a:prstGeom>
        </p:spPr>
        <p:txBody>
          <a:bodyPr wrap="square">
            <a:spAutoFit/>
          </a:bodyPr>
          <a:lstStyle/>
          <a:p>
            <a:pPr marL="342900" indent="-342900" fontAlgn="base">
              <a:buAutoNum type="arabicParenBoth"/>
            </a:pPr>
            <a:r>
              <a:rPr lang="en-US" dirty="0">
                <a:solidFill>
                  <a:schemeClr val="bg1"/>
                </a:solidFill>
                <a:latin typeface="Calibri" panose="020F0502020204030204" pitchFamily="34" charset="0"/>
              </a:rPr>
              <a:t>They were washed at the door of the tabernacle.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 They were clothed with the priestly garments (coats, girdles, and miters or turbans).</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 They were anointed (Ex. 40:15) with holy oil. </a:t>
            </a:r>
          </a:p>
        </p:txBody>
      </p:sp>
      <p:sp>
        <p:nvSpPr>
          <p:cNvPr id="3" name="Rectangle 2"/>
          <p:cNvSpPr/>
          <p:nvPr/>
        </p:nvSpPr>
        <p:spPr>
          <a:xfrm>
            <a:off x="5907322" y="917655"/>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The Three Sacrifices: </a:t>
            </a:r>
          </a:p>
          <a:p>
            <a:pPr marL="342900" indent="-342900" fontAlgn="base">
              <a:buAutoNum type="arabicParenBoth"/>
            </a:pPr>
            <a:r>
              <a:rPr lang="en-US" dirty="0">
                <a:solidFill>
                  <a:schemeClr val="bg1"/>
                </a:solidFill>
                <a:latin typeface="Calibri" panose="020F0502020204030204" pitchFamily="34" charset="0"/>
              </a:rPr>
              <a:t>a bullock as a sin offering, to put away their sin;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a ram as a burnt offering, to indicate the full and complete surrender of themselves to God; </a:t>
            </a:r>
          </a:p>
          <a:p>
            <a:pPr marL="342900" indent="-342900" fontAlgn="base">
              <a:buAutoNum type="arabicParenBoth"/>
            </a:pPr>
            <a:endParaRPr lang="en-US" dirty="0">
              <a:solidFill>
                <a:schemeClr val="bg1"/>
              </a:solidFill>
              <a:latin typeface="Calibri" panose="020F0502020204030204" pitchFamily="34" charset="0"/>
            </a:endParaRPr>
          </a:p>
          <a:p>
            <a:pPr marL="342900" indent="-342900" fontAlgn="base">
              <a:buAutoNum type="arabicParenBoth"/>
            </a:pPr>
            <a:r>
              <a:rPr lang="en-US" dirty="0">
                <a:solidFill>
                  <a:schemeClr val="bg1"/>
                </a:solidFill>
                <a:latin typeface="Calibri" panose="020F0502020204030204" pitchFamily="34" charset="0"/>
              </a:rPr>
              <a:t>a ram as a peace or consecration offering. The blood of the ram was put upon the tip of the priest’s right ear, the thumb of his right hand, and the great toe of his right foot. Obedience to the divine voice and activity in the divine service were thus symbolized. </a:t>
            </a:r>
          </a:p>
        </p:txBody>
      </p:sp>
      <p:sp>
        <p:nvSpPr>
          <p:cNvPr id="4" name="Rectangle 3"/>
          <p:cNvSpPr/>
          <p:nvPr/>
        </p:nvSpPr>
        <p:spPr>
          <a:xfrm>
            <a:off x="1711105" y="5520574"/>
            <a:ext cx="8111905"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The priest’s hands were filled, “consecrated him”; Hebrew “filled his hand”) with the fat, the kidneys, the right thigh or shoulder, and part of the meal offering. The gifts that henceforward they would offer to the Lord on behalf of the people were thus committed to them. (1 Kings 13:33)</a:t>
            </a:r>
          </a:p>
        </p:txBody>
      </p:sp>
      <p:pic>
        <p:nvPicPr>
          <p:cNvPr id="4098" name="Picture 2" descr="http://i.istockimg.com/file_thumbview_approve/25828720/3/stock-photo-25828720-moses-and-tabernacle-prie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492" y="4069495"/>
            <a:ext cx="1809750" cy="1343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rael-a-history-of.com/images/tabernaclebronzelaverandpri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468" y="3415984"/>
            <a:ext cx="2166089" cy="205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1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100"/>
                                        </p:tgtEl>
                                      </p:cBhvr>
                                    </p:animEffect>
                                    <p:set>
                                      <p:cBhvr>
                                        <p:cTn id="24" dur="1" fill="hold">
                                          <p:stCondLst>
                                            <p:cond delay="499"/>
                                          </p:stCondLst>
                                        </p:cTn>
                                        <p:tgtEl>
                                          <p:spTgt spid="410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98"/>
                                        </p:tgtEl>
                                      </p:cBhvr>
                                    </p:animEffect>
                                    <p:set>
                                      <p:cBhvr>
                                        <p:cTn id="30"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3" grpId="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rPr>
              <a:t>The Procedure—the Continual Burnt Offering</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4" name="Rectangle 63"/>
          <p:cNvSpPr/>
          <p:nvPr/>
        </p:nvSpPr>
        <p:spPr>
          <a:xfrm>
            <a:off x="8276156" y="4266929"/>
            <a:ext cx="3401228" cy="646331"/>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 4. The </a:t>
            </a:r>
            <a:r>
              <a:rPr lang="en-US" b="0" i="1" dirty="0">
                <a:solidFill>
                  <a:schemeClr val="bg1"/>
                </a:solidFill>
                <a:effectLst/>
                <a:latin typeface="Calibri" panose="020F0502020204030204" pitchFamily="34" charset="0"/>
              </a:rPr>
              <a:t>pouring out or sprinkling of the blood.</a:t>
            </a:r>
            <a:r>
              <a:rPr lang="en-US" b="0" i="0" dirty="0">
                <a:solidFill>
                  <a:schemeClr val="bg1"/>
                </a:solidFill>
                <a:effectLst/>
                <a:latin typeface="Calibri" panose="020F0502020204030204" pitchFamily="34" charset="0"/>
              </a:rPr>
              <a:t> </a:t>
            </a:r>
            <a:endParaRPr lang="en-US" sz="4400" dirty="0">
              <a:solidFill>
                <a:schemeClr val="bg1"/>
              </a:solidFill>
            </a:endParaRPr>
          </a:p>
        </p:txBody>
      </p:sp>
      <p:sp>
        <p:nvSpPr>
          <p:cNvPr id="11" name="Rectangle 10"/>
          <p:cNvSpPr/>
          <p:nvPr/>
        </p:nvSpPr>
        <p:spPr>
          <a:xfrm>
            <a:off x="483963" y="706531"/>
            <a:ext cx="2645786" cy="923330"/>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1. The Presentation</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His own personal act</a:t>
            </a:r>
            <a:endParaRPr lang="en-US" dirty="0">
              <a:solidFill>
                <a:schemeClr val="bg1"/>
              </a:solidFill>
            </a:endParaRPr>
          </a:p>
        </p:txBody>
      </p:sp>
      <p:sp>
        <p:nvSpPr>
          <p:cNvPr id="12" name="Rectangle 11"/>
          <p:cNvSpPr/>
          <p:nvPr/>
        </p:nvSpPr>
        <p:spPr>
          <a:xfrm>
            <a:off x="3834192" y="714020"/>
            <a:ext cx="341755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2. The Laying on of hands (Lev. 16:21) Dedicated the animal to god and made it the sacrifice’s representative and substitute </a:t>
            </a:r>
            <a:endParaRPr lang="en-US" dirty="0">
              <a:solidFill>
                <a:schemeClr val="bg1"/>
              </a:solidFill>
            </a:endParaRPr>
          </a:p>
        </p:txBody>
      </p:sp>
      <p:sp>
        <p:nvSpPr>
          <p:cNvPr id="14" name="Rectangle 13"/>
          <p:cNvSpPr/>
          <p:nvPr/>
        </p:nvSpPr>
        <p:spPr>
          <a:xfrm>
            <a:off x="8578049" y="816780"/>
            <a:ext cx="3417556" cy="2862322"/>
          </a:xfrm>
          <a:prstGeom prst="rect">
            <a:avLst/>
          </a:prstGeom>
        </p:spPr>
        <p:txBody>
          <a:bodyPr wrap="square">
            <a:spAutoFit/>
          </a:bodyPr>
          <a:lstStyle/>
          <a:p>
            <a:r>
              <a:rPr lang="en-US" b="0" i="0" dirty="0">
                <a:solidFill>
                  <a:schemeClr val="bg1"/>
                </a:solidFill>
                <a:effectLst/>
                <a:latin typeface="Calibri" panose="020F0502020204030204" pitchFamily="34" charset="0"/>
              </a:rPr>
              <a:t>3. The slaughtering of the animal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At the north side of the altar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Carried out the dedication to God that he had ceremonially expressed by the laying on of hands….later the custom was for the Levites or priests to slaughter the victims</a:t>
            </a:r>
            <a:endParaRPr lang="en-US" dirty="0">
              <a:solidFill>
                <a:schemeClr val="bg1"/>
              </a:solidFill>
            </a:endParaRPr>
          </a:p>
        </p:txBody>
      </p:sp>
      <p:pic>
        <p:nvPicPr>
          <p:cNvPr id="13314" name="Picture 2" descr="http://www.shorashim.com/wp-content/uploads/2011/03/burnt_offer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6190" t="4497" r="1089" b="12464"/>
          <a:stretch/>
        </p:blipFill>
        <p:spPr bwMode="auto">
          <a:xfrm>
            <a:off x="3722596" y="2039975"/>
            <a:ext cx="3943204" cy="2965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9749" y="5224088"/>
            <a:ext cx="6284310" cy="1200329"/>
          </a:xfrm>
          <a:prstGeom prst="rect">
            <a:avLst/>
          </a:prstGeom>
        </p:spPr>
        <p:txBody>
          <a:bodyPr wrap="square">
            <a:spAutoFit/>
          </a:bodyPr>
          <a:lstStyle/>
          <a:p>
            <a:r>
              <a:rPr lang="en-US" b="0" i="1" dirty="0">
                <a:solidFill>
                  <a:schemeClr val="bg1"/>
                </a:solidFill>
                <a:effectLst/>
                <a:latin typeface="Calibri" panose="020F0502020204030204" pitchFamily="34" charset="0"/>
              </a:rPr>
              <a:t>5. Burning the sacrifice on the altar.</a:t>
            </a:r>
            <a:r>
              <a:rPr lang="en-US" b="0" i="0" dirty="0">
                <a:solidFill>
                  <a:schemeClr val="bg1"/>
                </a:solidFill>
                <a:effectLst/>
                <a:latin typeface="Calibri" panose="020F0502020204030204" pitchFamily="34" charset="0"/>
              </a:rPr>
              <a:t> After the priest had properly prepared the sacrificial victim he offered it (the whole or the fat only) upon the altar of burnt offering. This act symbolized the consecration of the worshipper to Jehovah. </a:t>
            </a:r>
            <a:endParaRPr lang="en-US" dirty="0">
              <a:solidFill>
                <a:schemeClr val="bg1"/>
              </a:solidFill>
            </a:endParaRPr>
          </a:p>
        </p:txBody>
      </p:sp>
      <p:sp>
        <p:nvSpPr>
          <p:cNvPr id="4" name="Rectangle 3"/>
          <p:cNvSpPr/>
          <p:nvPr/>
        </p:nvSpPr>
        <p:spPr>
          <a:xfrm>
            <a:off x="351808" y="2361766"/>
            <a:ext cx="2760432" cy="2585323"/>
          </a:xfrm>
          <a:prstGeom prst="rect">
            <a:avLst/>
          </a:prstGeom>
        </p:spPr>
        <p:txBody>
          <a:bodyPr wrap="square">
            <a:spAutoFit/>
          </a:bodyPr>
          <a:lstStyle/>
          <a:p>
            <a:r>
              <a:rPr lang="en-US" b="0" i="0" dirty="0">
                <a:solidFill>
                  <a:schemeClr val="bg1"/>
                </a:solidFill>
                <a:effectLst/>
                <a:latin typeface="Calibri" panose="020F0502020204030204" pitchFamily="34" charset="0"/>
              </a:rPr>
              <a:t>6. The </a:t>
            </a:r>
            <a:r>
              <a:rPr lang="en-US" b="0" i="1" dirty="0">
                <a:solidFill>
                  <a:schemeClr val="bg1"/>
                </a:solidFill>
                <a:effectLst/>
                <a:latin typeface="Calibri" panose="020F0502020204030204" pitchFamily="34" charset="0"/>
              </a:rPr>
              <a:t>sacrificial meal</a:t>
            </a:r>
            <a:r>
              <a:rPr lang="en-US" b="0" i="0" dirty="0">
                <a:solidFill>
                  <a:schemeClr val="bg1"/>
                </a:solidFill>
                <a:effectLst/>
                <a:latin typeface="Calibri" panose="020F0502020204030204" pitchFamily="34" charset="0"/>
              </a:rPr>
              <a:t> (in the case of the peace offering only). The fat having been burnt and the priests’ pieces removed, the rest of the flesh was eaten by the </a:t>
            </a:r>
            <a:r>
              <a:rPr lang="en-US" b="0" i="0" dirty="0" err="1">
                <a:solidFill>
                  <a:schemeClr val="bg1"/>
                </a:solidFill>
                <a:effectLst/>
                <a:latin typeface="Calibri" panose="020F0502020204030204" pitchFamily="34" charset="0"/>
              </a:rPr>
              <a:t>sacrificer</a:t>
            </a:r>
            <a:r>
              <a:rPr lang="en-US" b="0" i="0" dirty="0">
                <a:solidFill>
                  <a:schemeClr val="bg1"/>
                </a:solidFill>
                <a:effectLst/>
                <a:latin typeface="Calibri" panose="020F0502020204030204" pitchFamily="34" charset="0"/>
              </a:rPr>
              <a:t>, his household, and the poorer Levites at the tabernacle.</a:t>
            </a:r>
            <a:endParaRPr lang="en-US" dirty="0">
              <a:solidFill>
                <a:schemeClr val="bg1"/>
              </a:solidFill>
            </a:endParaRPr>
          </a:p>
        </p:txBody>
      </p:sp>
      <p:pic>
        <p:nvPicPr>
          <p:cNvPr id="13316" name="Picture 4" descr="http://www.british-israel.ca/sin_is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748" y="751743"/>
            <a:ext cx="1019312" cy="13799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bjorkbloggen.files.wordpress.com/2012/04/blod1.jpg?w=7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246" y="4811209"/>
            <a:ext cx="886213" cy="1280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1" grpId="0"/>
      <p:bldP spid="12" grpId="0"/>
      <p:bldP spid="14"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Burnt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81614" y="3904315"/>
            <a:ext cx="5630944" cy="1569660"/>
          </a:xfrm>
          <a:prstGeom prst="rect">
            <a:avLst/>
          </a:prstGeom>
          <a:noFill/>
        </p:spPr>
        <p:txBody>
          <a:bodyPr wrap="square" rtlCol="0">
            <a:spAutoFit/>
          </a:bodyPr>
          <a:lstStyle/>
          <a:p>
            <a:pPr algn="ctr"/>
            <a:r>
              <a:rPr lang="en-US" sz="2400" dirty="0">
                <a:solidFill>
                  <a:schemeClr val="bg1"/>
                </a:solidFill>
              </a:rPr>
              <a:t>This sacrifice was performed at the tabernacle (and later at the temple in Jerusalem) every morning and evening, as well as on special occasions.</a:t>
            </a:r>
          </a:p>
        </p:txBody>
      </p:sp>
      <p:grpSp>
        <p:nvGrpSpPr>
          <p:cNvPr id="5" name="Group 4"/>
          <p:cNvGrpSpPr/>
          <p:nvPr/>
        </p:nvGrpSpPr>
        <p:grpSpPr>
          <a:xfrm>
            <a:off x="3966846" y="1283388"/>
            <a:ext cx="2640783" cy="2831599"/>
            <a:chOff x="3966846" y="1283388"/>
            <a:chExt cx="2640783" cy="2831599"/>
          </a:xfrm>
        </p:grpSpPr>
        <p:sp>
          <p:nvSpPr>
            <p:cNvPr id="2" name="Rectangle 1"/>
            <p:cNvSpPr/>
            <p:nvPr/>
          </p:nvSpPr>
          <p:spPr>
            <a:xfrm>
              <a:off x="3966846" y="3376323"/>
              <a:ext cx="2640783" cy="738664"/>
            </a:xfrm>
            <a:prstGeom prst="rect">
              <a:avLst/>
            </a:prstGeom>
          </p:spPr>
          <p:txBody>
            <a:bodyPr wrap="square">
              <a:spAutoFit/>
            </a:bodyPr>
            <a:lstStyle/>
            <a:p>
              <a:r>
                <a:rPr lang="en-US" sz="1400" b="0" i="0" dirty="0">
                  <a:solidFill>
                    <a:schemeClr val="bg1"/>
                  </a:solidFill>
                  <a:effectLst/>
                  <a:latin typeface="Calibri" panose="020F0502020204030204" pitchFamily="34" charset="0"/>
                </a:rPr>
                <a:t>of his own voluntary will--</a:t>
              </a:r>
              <a:r>
                <a:rPr lang="en-US" sz="1400" dirty="0">
                  <a:solidFill>
                    <a:schemeClr val="bg1"/>
                  </a:solidFill>
                  <a:latin typeface="Calibri" panose="020F0502020204030204" pitchFamily="34" charset="0"/>
                </a:rPr>
                <a:t>served as a free expression of gratitude by the individual</a:t>
              </a:r>
            </a:p>
          </p:txBody>
        </p:sp>
        <p:pic>
          <p:nvPicPr>
            <p:cNvPr id="10244" name="Picture 4" descr="http://www.alephtavscriptures.com/wp-content/uploads/2015/03/4_lamb-sacrifice-altar.jpg"/>
            <p:cNvPicPr>
              <a:picLocks noChangeAspect="1" noChangeArrowheads="1"/>
            </p:cNvPicPr>
            <p:nvPr/>
          </p:nvPicPr>
          <p:blipFill rotWithShape="1">
            <a:blip r:embed="rId3">
              <a:extLst>
                <a:ext uri="{28A0092B-C50C-407E-A947-70E740481C1C}">
                  <a14:useLocalDpi xmlns:a14="http://schemas.microsoft.com/office/drawing/2010/main" val="0"/>
                </a:ext>
              </a:extLst>
            </a:blip>
            <a:srcRect r="15705" b="7406"/>
            <a:stretch/>
          </p:blipFill>
          <p:spPr bwMode="auto">
            <a:xfrm>
              <a:off x="4005064" y="1283388"/>
              <a:ext cx="2408737" cy="2002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486519" y="726027"/>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668421" y="724788"/>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918846" y="1059517"/>
            <a:ext cx="2684325" cy="2667981"/>
            <a:chOff x="918846" y="1059517"/>
            <a:chExt cx="2684325" cy="2667981"/>
          </a:xfrm>
        </p:grpSpPr>
        <p:pic>
          <p:nvPicPr>
            <p:cNvPr id="10242" name="Picture 2" descr="http://cx.aos.ask.com/question/aq/700px-394px/castrated-bull-called_47fdf75868b5a72d.jpg"/>
            <p:cNvPicPr>
              <a:picLocks noChangeAspect="1" noChangeArrowheads="1"/>
            </p:cNvPicPr>
            <p:nvPr/>
          </p:nvPicPr>
          <p:blipFill rotWithShape="1">
            <a:blip r:embed="rId4">
              <a:extLst>
                <a:ext uri="{28A0092B-C50C-407E-A947-70E740481C1C}">
                  <a14:useLocalDpi xmlns:a14="http://schemas.microsoft.com/office/drawing/2010/main" val="0"/>
                </a:ext>
              </a:extLst>
            </a:blip>
            <a:srcRect l="24606" t="8479" r="30333" b="14365"/>
            <a:stretch/>
          </p:blipFill>
          <p:spPr bwMode="auto">
            <a:xfrm>
              <a:off x="1049997" y="1059517"/>
              <a:ext cx="2274133" cy="2282397"/>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918846" y="3358166"/>
              <a:ext cx="2684325" cy="369332"/>
            </a:xfrm>
            <a:prstGeom prst="rect">
              <a:avLst/>
            </a:prstGeom>
          </p:spPr>
          <p:txBody>
            <a:bodyPr wrap="square">
              <a:spAutoFit/>
            </a:bodyPr>
            <a:lstStyle/>
            <a:p>
              <a:r>
                <a:rPr lang="en-US" b="0" i="0" dirty="0">
                  <a:solidFill>
                    <a:schemeClr val="bg1"/>
                  </a:solidFill>
                  <a:effectLst/>
                  <a:latin typeface="Calibri" panose="020F0502020204030204" pitchFamily="34" charset="0"/>
                </a:rPr>
                <a:t> a male without blemish</a:t>
              </a:r>
              <a:endParaRPr lang="en-US" dirty="0">
                <a:solidFill>
                  <a:schemeClr val="bg1"/>
                </a:solidFill>
              </a:endParaRPr>
            </a:p>
          </p:txBody>
        </p:sp>
      </p:grpSp>
      <p:grpSp>
        <p:nvGrpSpPr>
          <p:cNvPr id="7" name="Group 6"/>
          <p:cNvGrpSpPr/>
          <p:nvPr/>
        </p:nvGrpSpPr>
        <p:grpSpPr>
          <a:xfrm>
            <a:off x="6772706" y="1139894"/>
            <a:ext cx="2270771" cy="2210588"/>
            <a:chOff x="6772706" y="1139894"/>
            <a:chExt cx="2270771" cy="2210588"/>
          </a:xfrm>
        </p:grpSpPr>
        <p:sp>
          <p:nvSpPr>
            <p:cNvPr id="53" name="Rectangle 52"/>
            <p:cNvSpPr/>
            <p:nvPr/>
          </p:nvSpPr>
          <p:spPr>
            <a:xfrm>
              <a:off x="6772706" y="2704151"/>
              <a:ext cx="2270771" cy="646331"/>
            </a:xfrm>
            <a:prstGeom prst="rect">
              <a:avLst/>
            </a:prstGeom>
          </p:spPr>
          <p:txBody>
            <a:bodyPr wrap="square">
              <a:spAutoFit/>
            </a:bodyPr>
            <a:lstStyle/>
            <a:p>
              <a:r>
                <a:rPr lang="en-US" b="0" i="0" dirty="0">
                  <a:solidFill>
                    <a:schemeClr val="bg1"/>
                  </a:solidFill>
                  <a:effectLst/>
                  <a:latin typeface="Calibri" panose="020F0502020204030204" pitchFamily="34" charset="0"/>
                </a:rPr>
                <a:t>blood round about upon the altar</a:t>
              </a:r>
              <a:endParaRPr lang="en-US" dirty="0">
                <a:solidFill>
                  <a:schemeClr val="bg1"/>
                </a:solidFill>
              </a:endParaRPr>
            </a:p>
          </p:txBody>
        </p:sp>
        <p:pic>
          <p:nvPicPr>
            <p:cNvPr id="10246" name="Picture 6" descr="https://encrypted-tbn2.gstatic.com/images?q=tbn:ANd9GcRmvwbtgTxVSglRWvB0ziOOp4QpX_JoRQ9a2EwS2sdN6rc5h5n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2706" y="1139894"/>
              <a:ext cx="1796447" cy="1425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7497633" y="737511"/>
            <a:ext cx="216366" cy="632911"/>
            <a:chOff x="7236006" y="2667000"/>
            <a:chExt cx="216366" cy="632911"/>
          </a:xfrm>
        </p:grpSpPr>
        <p:sp>
          <p:nvSpPr>
            <p:cNvPr id="55" name="Oval 5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873415" y="1110611"/>
            <a:ext cx="3081740" cy="2682942"/>
            <a:chOff x="8873415" y="1110611"/>
            <a:chExt cx="3081740" cy="2682942"/>
          </a:xfrm>
        </p:grpSpPr>
        <p:sp>
          <p:nvSpPr>
            <p:cNvPr id="57" name="Rectangle 56"/>
            <p:cNvSpPr/>
            <p:nvPr/>
          </p:nvSpPr>
          <p:spPr>
            <a:xfrm>
              <a:off x="8873415" y="3147222"/>
              <a:ext cx="3081740" cy="646331"/>
            </a:xfrm>
            <a:prstGeom prst="rect">
              <a:avLst/>
            </a:prstGeom>
          </p:spPr>
          <p:txBody>
            <a:bodyPr wrap="square">
              <a:spAutoFit/>
            </a:bodyPr>
            <a:lstStyle/>
            <a:p>
              <a:r>
                <a:rPr lang="en-US" b="0" i="0" dirty="0">
                  <a:solidFill>
                    <a:schemeClr val="bg1"/>
                  </a:solidFill>
                  <a:effectLst/>
                  <a:latin typeface="Calibri" panose="020F0502020204030204" pitchFamily="34" charset="0"/>
                </a:rPr>
                <a:t>flay … and cut it into his piece  and burn all on the altar.</a:t>
              </a:r>
              <a:endParaRPr lang="en-US" dirty="0">
                <a:solidFill>
                  <a:schemeClr val="bg1"/>
                </a:solidFill>
              </a:endParaRPr>
            </a:p>
          </p:txBody>
        </p:sp>
        <p:pic>
          <p:nvPicPr>
            <p:cNvPr id="10248" name="Picture 8" descr="http://tlcbiblical.com/_chillus/altrbrn2.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4206" y="1110611"/>
              <a:ext cx="2106125" cy="1945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10115170" y="72537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60794" y="4815170"/>
            <a:ext cx="4430485" cy="1200329"/>
          </a:xfrm>
          <a:prstGeom prst="rect">
            <a:avLst/>
          </a:prstGeom>
          <a:solidFill>
            <a:schemeClr val="accent6">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The Lord allowed for other kinds of animals to be used for burnt offerings, enabling the Israelites to offer acceptable sacrifices in conditions of poverty.</a:t>
            </a:r>
            <a:endParaRPr lang="en-US" dirty="0"/>
          </a:p>
        </p:txBody>
      </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1</a:t>
            </a:r>
            <a:endParaRPr lang="en-US" dirty="0">
              <a:solidFill>
                <a:schemeClr val="bg1"/>
              </a:solidFill>
            </a:endParaRPr>
          </a:p>
        </p:txBody>
      </p:sp>
      <p:sp>
        <p:nvSpPr>
          <p:cNvPr id="58" name="Rectangle 57"/>
          <p:cNvSpPr/>
          <p:nvPr/>
        </p:nvSpPr>
        <p:spPr>
          <a:xfrm>
            <a:off x="5600653" y="5415334"/>
            <a:ext cx="5936999" cy="923330"/>
          </a:xfrm>
          <a:prstGeom prst="rect">
            <a:avLst/>
          </a:prstGeom>
          <a:solidFill>
            <a:schemeClr val="accent2">
              <a:lumMod val="60000"/>
              <a:lumOff val="40000"/>
            </a:schemeClr>
          </a:solidFill>
        </p:spPr>
        <p:txBody>
          <a:bodyPr wrap="square">
            <a:spAutoFit/>
          </a:bodyPr>
          <a:lstStyle/>
          <a:p>
            <a:r>
              <a:rPr lang="en-US" b="0" i="0" dirty="0">
                <a:solidFill>
                  <a:schemeClr val="bg1"/>
                </a:solidFill>
                <a:effectLst/>
                <a:latin typeface="Calibri" panose="020F0502020204030204" pitchFamily="34" charset="0"/>
              </a:rPr>
              <a:t>The </a:t>
            </a:r>
            <a:r>
              <a:rPr lang="en-US" b="0" i="1" dirty="0">
                <a:solidFill>
                  <a:schemeClr val="bg1"/>
                </a:solidFill>
                <a:effectLst/>
                <a:latin typeface="Calibri" panose="020F0502020204030204" pitchFamily="34" charset="0"/>
              </a:rPr>
              <a:t>burnt offering</a:t>
            </a:r>
            <a:r>
              <a:rPr lang="en-US" b="0" i="0" dirty="0">
                <a:solidFill>
                  <a:schemeClr val="bg1"/>
                </a:solidFill>
                <a:effectLst/>
                <a:latin typeface="Calibri" panose="020F0502020204030204" pitchFamily="34" charset="0"/>
              </a:rPr>
              <a:t> got its Hebrew name from the idea of the smoke of the sacrifice ascending to heaven. The characteristic rite was the burning of the </a:t>
            </a:r>
            <a:r>
              <a:rPr lang="en-US" b="0" i="1" dirty="0">
                <a:solidFill>
                  <a:schemeClr val="bg1"/>
                </a:solidFill>
                <a:effectLst/>
                <a:latin typeface="Calibri" panose="020F0502020204030204" pitchFamily="34" charset="0"/>
              </a:rPr>
              <a:t>whole</a:t>
            </a:r>
            <a:r>
              <a:rPr lang="en-US" b="0" i="0" dirty="0">
                <a:solidFill>
                  <a:schemeClr val="bg1"/>
                </a:solidFill>
                <a:effectLst/>
                <a:latin typeface="Calibri" panose="020F0502020204030204" pitchFamily="34" charset="0"/>
              </a:rPr>
              <a:t> animal on the altar. </a:t>
            </a:r>
            <a:endParaRPr lang="en-US" dirty="0">
              <a:solidFill>
                <a:schemeClr val="bg1"/>
              </a:solidFill>
            </a:endParaRPr>
          </a:p>
        </p:txBody>
      </p:sp>
      <p:sp>
        <p:nvSpPr>
          <p:cNvPr id="59" name="TextBox 58"/>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347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Meat or Meal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2</a:t>
            </a:r>
            <a:endParaRPr lang="en-US" dirty="0">
              <a:solidFill>
                <a:schemeClr val="bg1"/>
              </a:solidFill>
            </a:endParaRPr>
          </a:p>
        </p:txBody>
      </p:sp>
      <p:grpSp>
        <p:nvGrpSpPr>
          <p:cNvPr id="3" name="Group 2"/>
          <p:cNvGrpSpPr/>
          <p:nvPr/>
        </p:nvGrpSpPr>
        <p:grpSpPr>
          <a:xfrm>
            <a:off x="745671" y="1100822"/>
            <a:ext cx="2943642" cy="2331800"/>
            <a:chOff x="745671" y="1100822"/>
            <a:chExt cx="2943642" cy="2331800"/>
          </a:xfrm>
        </p:grpSpPr>
        <p:sp>
          <p:nvSpPr>
            <p:cNvPr id="52" name="Rectangle 51"/>
            <p:cNvSpPr/>
            <p:nvPr/>
          </p:nvSpPr>
          <p:spPr>
            <a:xfrm>
              <a:off x="1004988" y="3063290"/>
              <a:ext cx="2684325" cy="369332"/>
            </a:xfrm>
            <a:prstGeom prst="rect">
              <a:avLst/>
            </a:prstGeom>
          </p:spPr>
          <p:txBody>
            <a:bodyPr wrap="square">
              <a:spAutoFit/>
            </a:bodyPr>
            <a:lstStyle/>
            <a:p>
              <a:r>
                <a:rPr lang="en-US" dirty="0">
                  <a:solidFill>
                    <a:schemeClr val="bg1"/>
                  </a:solidFill>
                  <a:latin typeface="Calibri" panose="020F0502020204030204" pitchFamily="34" charset="0"/>
                </a:rPr>
                <a:t> unleavened bread</a:t>
              </a:r>
            </a:p>
          </p:txBody>
        </p:sp>
        <p:pic>
          <p:nvPicPr>
            <p:cNvPr id="10250" name="Picture 10" descr="http://www.agodman.com/blog/wp-content/uploads/2012/02/unleavened-bread-meal-offering-300x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71" y="1100822"/>
              <a:ext cx="2857500" cy="1914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983114" y="987751"/>
            <a:ext cx="4314825" cy="3356760"/>
            <a:chOff x="3983114" y="987751"/>
            <a:chExt cx="4314825" cy="3356760"/>
          </a:xfrm>
        </p:grpSpPr>
        <p:sp>
          <p:nvSpPr>
            <p:cNvPr id="2" name="Rectangle 1"/>
            <p:cNvSpPr/>
            <p:nvPr/>
          </p:nvSpPr>
          <p:spPr>
            <a:xfrm>
              <a:off x="4244791" y="3421181"/>
              <a:ext cx="3876770" cy="923330"/>
            </a:xfrm>
            <a:prstGeom prst="rect">
              <a:avLst/>
            </a:prstGeom>
          </p:spPr>
          <p:txBody>
            <a:bodyPr wrap="square">
              <a:spAutoFit/>
            </a:bodyPr>
            <a:lstStyle/>
            <a:p>
              <a:r>
                <a:rPr lang="en-US" dirty="0">
                  <a:solidFill>
                    <a:schemeClr val="bg1"/>
                  </a:solidFill>
                  <a:latin typeface="Calibri" panose="020F0502020204030204" pitchFamily="34" charset="0"/>
                </a:rPr>
                <a:t>When burnt offering was completed it was given to the priests for their service and sustenance</a:t>
              </a:r>
            </a:p>
          </p:txBody>
        </p:sp>
        <p:pic>
          <p:nvPicPr>
            <p:cNvPr id="10252" name="Picture 12" descr="http://rastafarirenaissance.files.wordpress.com/2014/03/tzaw-parsha-cohaniim-kahinatqessoch-qessi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114" y="987751"/>
              <a:ext cx="4314825" cy="2371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4486519" y="726027"/>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705803" y="661477"/>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378211" y="1168127"/>
            <a:ext cx="3432583" cy="3738201"/>
            <a:chOff x="8378211" y="1168127"/>
            <a:chExt cx="3432583" cy="3738201"/>
          </a:xfrm>
        </p:grpSpPr>
        <p:sp>
          <p:nvSpPr>
            <p:cNvPr id="57" name="Rectangle 56"/>
            <p:cNvSpPr/>
            <p:nvPr/>
          </p:nvSpPr>
          <p:spPr>
            <a:xfrm>
              <a:off x="8378211" y="3429000"/>
              <a:ext cx="3432583" cy="1477328"/>
            </a:xfrm>
            <a:prstGeom prst="rect">
              <a:avLst/>
            </a:prstGeom>
          </p:spPr>
          <p:txBody>
            <a:bodyPr wrap="square">
              <a:spAutoFit/>
            </a:bodyPr>
            <a:lstStyle/>
            <a:p>
              <a:r>
                <a:rPr lang="en-US" dirty="0">
                  <a:solidFill>
                    <a:schemeClr val="bg1"/>
                  </a:solidFill>
                  <a:latin typeface="Calibri" panose="020F0502020204030204" pitchFamily="34" charset="0"/>
                </a:rPr>
                <a:t> A meal offering was always given with the burnt offerings and peace offerings and could even substitute for a sin offering in the stress of poverty. </a:t>
              </a:r>
            </a:p>
          </p:txBody>
        </p:sp>
        <p:pic>
          <p:nvPicPr>
            <p:cNvPr id="10254" name="Picture 14" descr="http://image.slidesharecdn.com/feastspart1-150416201937-conversion-gate02/95/feasts-part-1-40-638.jpg?cb=1429233891"/>
            <p:cNvPicPr>
              <a:picLocks noChangeAspect="1" noChangeArrowheads="1"/>
            </p:cNvPicPr>
            <p:nvPr/>
          </p:nvPicPr>
          <p:blipFill rotWithShape="1">
            <a:blip r:embed="rId5">
              <a:extLst>
                <a:ext uri="{28A0092B-C50C-407E-A947-70E740481C1C}">
                  <a14:useLocalDpi xmlns:a14="http://schemas.microsoft.com/office/drawing/2010/main" val="0"/>
                </a:ext>
              </a:extLst>
            </a:blip>
            <a:srcRect l="23951" t="30972" r="20697" b="27513"/>
            <a:stretch/>
          </p:blipFill>
          <p:spPr bwMode="auto">
            <a:xfrm>
              <a:off x="8513474" y="1168127"/>
              <a:ext cx="2983743" cy="18941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9029296" y="681273"/>
            <a:ext cx="216366" cy="632911"/>
            <a:chOff x="7236006" y="2667000"/>
            <a:chExt cx="216366" cy="632911"/>
          </a:xfrm>
        </p:grpSpPr>
        <p:sp>
          <p:nvSpPr>
            <p:cNvPr id="55" name="Oval 5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10955772" y="705614"/>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2950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Peace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3" y="6398252"/>
            <a:ext cx="2057400"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3</a:t>
            </a:r>
            <a:endParaRPr lang="en-US" dirty="0">
              <a:solidFill>
                <a:schemeClr val="bg1"/>
              </a:solidFill>
            </a:endParaRPr>
          </a:p>
        </p:txBody>
      </p:sp>
      <p:sp>
        <p:nvSpPr>
          <p:cNvPr id="12" name="Rectangle 11"/>
          <p:cNvSpPr/>
          <p:nvPr/>
        </p:nvSpPr>
        <p:spPr>
          <a:xfrm>
            <a:off x="572758" y="4626480"/>
            <a:ext cx="6096000" cy="1477328"/>
          </a:xfrm>
          <a:prstGeom prst="rect">
            <a:avLst/>
          </a:prstGeom>
          <a:solidFill>
            <a:schemeClr val="accent3">
              <a:lumMod val="60000"/>
              <a:lumOff val="40000"/>
            </a:schemeClr>
          </a:solidFill>
        </p:spPr>
        <p:txBody>
          <a:bodyPr>
            <a:spAutoFit/>
          </a:bodyPr>
          <a:lstStyle/>
          <a:p>
            <a:r>
              <a:rPr lang="en-US" dirty="0">
                <a:solidFill>
                  <a:srgbClr val="333333"/>
                </a:solidFill>
                <a:latin typeface="Calibri" panose="020F0502020204030204" pitchFamily="34" charset="0"/>
              </a:rPr>
              <a:t>A</a:t>
            </a:r>
            <a:r>
              <a:rPr lang="en-US" b="0" i="0" dirty="0">
                <a:solidFill>
                  <a:srgbClr val="333333"/>
                </a:solidFill>
                <a:effectLst/>
                <a:latin typeface="Calibri" panose="020F0502020204030204" pitchFamily="34" charset="0"/>
              </a:rPr>
              <a:t> means of giving thanks and asking for the Lord’s continued blessings. Unlike burnt offerings, portions of the peace offerings were eaten by those who had made the offerings (and their families), by the priests and their families, and by other Levites. </a:t>
            </a:r>
            <a:endParaRPr lang="en-US" dirty="0"/>
          </a:p>
        </p:txBody>
      </p:sp>
      <p:grpSp>
        <p:nvGrpSpPr>
          <p:cNvPr id="4" name="Group 3"/>
          <p:cNvGrpSpPr/>
          <p:nvPr/>
        </p:nvGrpSpPr>
        <p:grpSpPr>
          <a:xfrm>
            <a:off x="572758" y="1148469"/>
            <a:ext cx="3532323" cy="3037090"/>
            <a:chOff x="572758" y="1148469"/>
            <a:chExt cx="3532323" cy="3037090"/>
          </a:xfrm>
        </p:grpSpPr>
        <p:sp>
          <p:nvSpPr>
            <p:cNvPr id="52" name="Rectangle 51"/>
            <p:cNvSpPr/>
            <p:nvPr/>
          </p:nvSpPr>
          <p:spPr>
            <a:xfrm>
              <a:off x="572758" y="3262229"/>
              <a:ext cx="3532323" cy="923330"/>
            </a:xfrm>
            <a:prstGeom prst="rect">
              <a:avLst/>
            </a:prstGeom>
          </p:spPr>
          <p:txBody>
            <a:bodyPr wrap="square">
              <a:spAutoFit/>
            </a:bodyPr>
            <a:lstStyle/>
            <a:p>
              <a:r>
                <a:rPr lang="en-US" dirty="0">
                  <a:solidFill>
                    <a:schemeClr val="bg1"/>
                  </a:solidFill>
                  <a:latin typeface="Calibri" panose="020F0502020204030204" pitchFamily="34" charset="0"/>
                </a:rPr>
                <a:t> Male or female animal without blemish and cattle, sheep, or goats, but no fowl or other substitutes </a:t>
              </a:r>
            </a:p>
          </p:txBody>
        </p:sp>
        <p:pic>
          <p:nvPicPr>
            <p:cNvPr id="15362" name="Picture 2" descr="https://biblethingsinbibleways.files.wordpress.com/2015/08/the-lamb-illustr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965" y="1148469"/>
              <a:ext cx="2616859" cy="2093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144737" y="1153886"/>
            <a:ext cx="2509961" cy="3369836"/>
            <a:chOff x="4144737" y="1153886"/>
            <a:chExt cx="2509961" cy="3369836"/>
          </a:xfrm>
        </p:grpSpPr>
        <p:sp>
          <p:nvSpPr>
            <p:cNvPr id="2" name="Rectangle 1"/>
            <p:cNvSpPr/>
            <p:nvPr/>
          </p:nvSpPr>
          <p:spPr>
            <a:xfrm>
              <a:off x="4144737" y="3600392"/>
              <a:ext cx="2509961" cy="923330"/>
            </a:xfrm>
            <a:prstGeom prst="rect">
              <a:avLst/>
            </a:prstGeom>
          </p:spPr>
          <p:txBody>
            <a:bodyPr wrap="square">
              <a:spAutoFit/>
            </a:bodyPr>
            <a:lstStyle/>
            <a:p>
              <a:r>
                <a:rPr lang="en-US" dirty="0">
                  <a:solidFill>
                    <a:schemeClr val="bg1"/>
                  </a:solidFill>
                  <a:latin typeface="Calibri" panose="020F0502020204030204" pitchFamily="34" charset="0"/>
                </a:rPr>
                <a:t>The fat and inward portions were burned upon the altar </a:t>
              </a:r>
            </a:p>
          </p:txBody>
        </p:sp>
        <p:pic>
          <p:nvPicPr>
            <p:cNvPr id="15364" name="Picture 4" descr="http://gorepent.com/wp-content/uploads/posts2/flock-offering-sacrifice.jpg"/>
            <p:cNvPicPr>
              <a:picLocks noChangeAspect="1" noChangeArrowheads="1"/>
            </p:cNvPicPr>
            <p:nvPr/>
          </p:nvPicPr>
          <p:blipFill rotWithShape="1">
            <a:blip r:embed="rId4">
              <a:extLst>
                <a:ext uri="{28A0092B-C50C-407E-A947-70E740481C1C}">
                  <a14:useLocalDpi xmlns:a14="http://schemas.microsoft.com/office/drawing/2010/main" val="0"/>
                </a:ext>
              </a:extLst>
            </a:blip>
            <a:srcRect l="10609" t="18449" r="41102" b="12513"/>
            <a:stretch/>
          </p:blipFill>
          <p:spPr bwMode="auto">
            <a:xfrm>
              <a:off x="4245429" y="1153886"/>
              <a:ext cx="1930210" cy="23805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977367" y="1116474"/>
            <a:ext cx="4371987" cy="3836930"/>
            <a:chOff x="6977367" y="1116474"/>
            <a:chExt cx="4371987" cy="3836930"/>
          </a:xfrm>
        </p:grpSpPr>
        <p:sp>
          <p:nvSpPr>
            <p:cNvPr id="57" name="Rectangle 56"/>
            <p:cNvSpPr/>
            <p:nvPr/>
          </p:nvSpPr>
          <p:spPr>
            <a:xfrm>
              <a:off x="7916771" y="3753075"/>
              <a:ext cx="3432583" cy="1200329"/>
            </a:xfrm>
            <a:prstGeom prst="rect">
              <a:avLst/>
            </a:prstGeom>
          </p:spPr>
          <p:txBody>
            <a:bodyPr wrap="square">
              <a:spAutoFit/>
            </a:bodyPr>
            <a:lstStyle/>
            <a:p>
              <a:r>
                <a:rPr lang="en-US" dirty="0">
                  <a:solidFill>
                    <a:schemeClr val="bg1"/>
                  </a:solidFill>
                  <a:latin typeface="Calibri" panose="020F0502020204030204" pitchFamily="34" charset="0"/>
                </a:rPr>
                <a:t> A specified part was given to the priests, and the remainder was used for meat in the special dinner </a:t>
              </a:r>
            </a:p>
          </p:txBody>
        </p:sp>
        <p:pic>
          <p:nvPicPr>
            <p:cNvPr id="37" name="Picture 12" descr="http://rastafarirenaissance.files.wordpress.com/2014/03/tzaw-parsha-cohaniim-kahinatqessoch-qessi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367" y="1116474"/>
              <a:ext cx="4314825" cy="2371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p:cNvGrpSpPr/>
          <p:nvPr/>
        </p:nvGrpSpPr>
        <p:grpSpPr>
          <a:xfrm>
            <a:off x="10115170" y="72537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705803" y="661477"/>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6924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Sin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4-5, </a:t>
            </a:r>
            <a:r>
              <a:rPr lang="en-US" sz="1200" b="0" i="0" dirty="0">
                <a:solidFill>
                  <a:schemeClr val="bg1"/>
                </a:solidFill>
                <a:effectLst/>
                <a:latin typeface="Calibri" panose="020F0502020204030204" pitchFamily="34" charset="0"/>
              </a:rPr>
              <a:t>Exodus 30:10, Lev. 16:3,6,11, 15-19</a:t>
            </a:r>
            <a:endParaRPr lang="en-US" sz="1200" dirty="0">
              <a:solidFill>
                <a:schemeClr val="bg1"/>
              </a:solidFill>
            </a:endParaRPr>
          </a:p>
        </p:txBody>
      </p:sp>
      <p:grpSp>
        <p:nvGrpSpPr>
          <p:cNvPr id="5" name="Group 4"/>
          <p:cNvGrpSpPr/>
          <p:nvPr/>
        </p:nvGrpSpPr>
        <p:grpSpPr>
          <a:xfrm>
            <a:off x="527491" y="923330"/>
            <a:ext cx="3532323" cy="4576123"/>
            <a:chOff x="527491" y="923330"/>
            <a:chExt cx="3532323" cy="4576123"/>
          </a:xfrm>
        </p:grpSpPr>
        <p:sp>
          <p:nvSpPr>
            <p:cNvPr id="52" name="Rectangle 51"/>
            <p:cNvSpPr/>
            <p:nvPr/>
          </p:nvSpPr>
          <p:spPr>
            <a:xfrm>
              <a:off x="527491" y="3129573"/>
              <a:ext cx="3532323" cy="2369880"/>
            </a:xfrm>
            <a:prstGeom prst="rect">
              <a:avLst/>
            </a:prstGeom>
          </p:spPr>
          <p:txBody>
            <a:bodyPr wrap="square">
              <a:spAutoFit/>
            </a:bodyPr>
            <a:lstStyle/>
            <a:p>
              <a:r>
                <a:rPr lang="en-US" sz="1600" dirty="0">
                  <a:solidFill>
                    <a:schemeClr val="bg1"/>
                  </a:solidFill>
                  <a:latin typeface="Calibri" panose="020F0502020204030204" pitchFamily="34" charset="0"/>
                </a:rPr>
                <a:t>Male or female animal or fowl without blemish. Varied according to the position and circumstances of the </a:t>
              </a:r>
              <a:r>
                <a:rPr lang="en-US" sz="1600" dirty="0" err="1">
                  <a:solidFill>
                    <a:schemeClr val="bg1"/>
                  </a:solidFill>
                  <a:latin typeface="Calibri" panose="020F0502020204030204" pitchFamily="34" charset="0"/>
                </a:rPr>
                <a:t>offerer</a:t>
              </a:r>
              <a:r>
                <a:rPr lang="en-US" sz="1600" dirty="0">
                  <a:solidFill>
                    <a:schemeClr val="bg1"/>
                  </a:solidFill>
                  <a:latin typeface="Calibri" panose="020F0502020204030204" pitchFamily="34" charset="0"/>
                </a:rPr>
                <a:t>:  </a:t>
              </a:r>
              <a:endParaRPr lang="en-US" sz="1400"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Priests=young bullock</a:t>
              </a:r>
            </a:p>
            <a:p>
              <a:r>
                <a:rPr lang="en-US" sz="1400" dirty="0">
                  <a:solidFill>
                    <a:schemeClr val="bg1"/>
                  </a:solidFill>
                  <a:latin typeface="Calibri" panose="020F0502020204030204" pitchFamily="34" charset="0"/>
                </a:rPr>
                <a:t>Ruler of people=he-goat</a:t>
              </a:r>
            </a:p>
            <a:p>
              <a:r>
                <a:rPr lang="en-US" sz="1400" dirty="0">
                  <a:solidFill>
                    <a:schemeClr val="bg1"/>
                  </a:solidFill>
                  <a:latin typeface="Calibri" panose="020F0502020204030204" pitchFamily="34" charset="0"/>
                </a:rPr>
                <a:t>People in general=she-goat</a:t>
              </a:r>
            </a:p>
            <a:p>
              <a:r>
                <a:rPr lang="en-US" sz="1400" dirty="0">
                  <a:solidFill>
                    <a:schemeClr val="bg1"/>
                  </a:solidFill>
                  <a:latin typeface="Calibri" panose="020F0502020204030204" pitchFamily="34" charset="0"/>
                </a:rPr>
                <a:t>The poor= 2 turtledoves, or two young pigeons</a:t>
              </a:r>
            </a:p>
            <a:p>
              <a:r>
                <a:rPr lang="en-US" sz="1400" dirty="0">
                  <a:solidFill>
                    <a:schemeClr val="bg1"/>
                  </a:solidFill>
                  <a:latin typeface="Calibri" panose="020F0502020204030204" pitchFamily="34" charset="0"/>
                </a:rPr>
                <a:t>extreme poverty an offering of fowl or meal </a:t>
              </a:r>
            </a:p>
          </p:txBody>
        </p:sp>
        <p:pic>
          <p:nvPicPr>
            <p:cNvPr id="3" name="Picture 2" descr="https://lol8.files.wordpress.com/2009/01/balaramcro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571" y="923330"/>
              <a:ext cx="2532214" cy="224455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606439" y="4896693"/>
            <a:ext cx="6096000" cy="1200329"/>
          </a:xfrm>
          <a:prstGeom prst="rect">
            <a:avLst/>
          </a:prstGeom>
          <a:solidFill>
            <a:schemeClr val="accent6">
              <a:lumMod val="40000"/>
              <a:lumOff val="60000"/>
            </a:schemeClr>
          </a:solidFill>
        </p:spPr>
        <p:txBody>
          <a:bodyPr>
            <a:spAutoFit/>
          </a:bodyPr>
          <a:lstStyle/>
          <a:p>
            <a:pPr fontAlgn="base"/>
            <a:r>
              <a:rPr lang="en-US" dirty="0">
                <a:solidFill>
                  <a:srgbClr val="333333"/>
                </a:solidFill>
                <a:latin typeface="Calibri" panose="020F0502020204030204" pitchFamily="34" charset="0"/>
              </a:rPr>
              <a:t>A special sin-offering for all the people was offered on the Day of Atonement.</a:t>
            </a:r>
          </a:p>
          <a:p>
            <a:pPr fontAlgn="base"/>
            <a:r>
              <a:rPr lang="en-US" dirty="0">
                <a:solidFill>
                  <a:srgbClr val="333333"/>
                </a:solidFill>
                <a:latin typeface="Calibri" panose="020F0502020204030204" pitchFamily="34" charset="0"/>
              </a:rPr>
              <a:t>All other sin offerings were private and personal offerings, most often given at the times of the appointed feasts.</a:t>
            </a:r>
            <a:endParaRPr lang="en-US" b="0" i="0" dirty="0">
              <a:solidFill>
                <a:srgbClr val="333333"/>
              </a:solidFill>
              <a:effectLst/>
              <a:latin typeface="Calibri" panose="020F0502020204030204" pitchFamily="34" charset="0"/>
            </a:endParaRPr>
          </a:p>
        </p:txBody>
      </p:sp>
      <p:grpSp>
        <p:nvGrpSpPr>
          <p:cNvPr id="7" name="Group 6"/>
          <p:cNvGrpSpPr/>
          <p:nvPr/>
        </p:nvGrpSpPr>
        <p:grpSpPr>
          <a:xfrm>
            <a:off x="4475080" y="1027285"/>
            <a:ext cx="3743823" cy="3609732"/>
            <a:chOff x="4475080" y="1027285"/>
            <a:chExt cx="3743823" cy="3609732"/>
          </a:xfrm>
        </p:grpSpPr>
        <p:sp>
          <p:nvSpPr>
            <p:cNvPr id="2" name="Rectangle 1"/>
            <p:cNvSpPr/>
            <p:nvPr/>
          </p:nvSpPr>
          <p:spPr>
            <a:xfrm>
              <a:off x="4475080" y="3436688"/>
              <a:ext cx="3743823" cy="1200329"/>
            </a:xfrm>
            <a:prstGeom prst="rect">
              <a:avLst/>
            </a:prstGeom>
          </p:spPr>
          <p:txBody>
            <a:bodyPr wrap="square">
              <a:spAutoFit/>
            </a:bodyPr>
            <a:lstStyle/>
            <a:p>
              <a:r>
                <a:rPr lang="en-US" dirty="0">
                  <a:solidFill>
                    <a:schemeClr val="bg1"/>
                  </a:solidFill>
                  <a:latin typeface="Calibri" panose="020F0502020204030204" pitchFamily="34" charset="0"/>
                </a:rPr>
                <a:t>Given for sins committed in ignorance sins not generally known about by the people sins in violation of oaths and covenants</a:t>
              </a:r>
            </a:p>
          </p:txBody>
        </p:sp>
        <p:pic>
          <p:nvPicPr>
            <p:cNvPr id="1028" name="Picture 4" descr="http://www.daily-bible-study-tips.com/Images/Trespass-Offering-sm.jpg"/>
            <p:cNvPicPr>
              <a:picLocks noChangeAspect="1" noChangeArrowheads="1"/>
            </p:cNvPicPr>
            <p:nvPr/>
          </p:nvPicPr>
          <p:blipFill rotWithShape="1">
            <a:blip r:embed="rId4">
              <a:extLst>
                <a:ext uri="{28A0092B-C50C-407E-A947-70E740481C1C}">
                  <a14:useLocalDpi xmlns:a14="http://schemas.microsoft.com/office/drawing/2010/main" val="0"/>
                </a:ext>
              </a:extLst>
            </a:blip>
            <a:srcRect r="744" b="9417"/>
            <a:stretch/>
          </p:blipFill>
          <p:spPr bwMode="auto">
            <a:xfrm>
              <a:off x="5045569" y="1027285"/>
              <a:ext cx="2544024" cy="2354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351782" y="1157478"/>
            <a:ext cx="3432583" cy="2951659"/>
            <a:chOff x="8351782" y="1157478"/>
            <a:chExt cx="3432583" cy="2951659"/>
          </a:xfrm>
        </p:grpSpPr>
        <p:sp>
          <p:nvSpPr>
            <p:cNvPr id="57" name="Rectangle 56"/>
            <p:cNvSpPr/>
            <p:nvPr/>
          </p:nvSpPr>
          <p:spPr>
            <a:xfrm>
              <a:off x="8351782" y="3185807"/>
              <a:ext cx="3432583" cy="923330"/>
            </a:xfrm>
            <a:prstGeom prst="rect">
              <a:avLst/>
            </a:prstGeom>
          </p:spPr>
          <p:txBody>
            <a:bodyPr wrap="square">
              <a:spAutoFit/>
            </a:bodyPr>
            <a:lstStyle/>
            <a:p>
              <a:r>
                <a:rPr lang="en-US" dirty="0">
                  <a:solidFill>
                    <a:schemeClr val="bg1"/>
                  </a:solidFill>
                  <a:latin typeface="Calibri" panose="020F0502020204030204" pitchFamily="34" charset="0"/>
                </a:rPr>
                <a:t>The purpose was to prepare for forgiveness and renewal of covenants</a:t>
              </a:r>
            </a:p>
          </p:txBody>
        </p:sp>
        <p:pic>
          <p:nvPicPr>
            <p:cNvPr id="1034" name="Picture 10" descr="http://cache3.asset-cache.net/gc/463923993-king-david-making-a-burnt-offering-16th-gettyimages.jpg?v=1&amp;c=IWSAsset&amp;k=2&amp;d=GkZZ8bf5zL1ZiijUmxa7QY0%2B4JwKpvO06dB2tXF%2Fz4vbHSW6lG30Ndbb4RkZBUdyxUlX%2BW%2B%2FsqUi28Vuu15rgg%3D%3D"/>
            <p:cNvPicPr>
              <a:picLocks noChangeAspect="1" noChangeArrowheads="1"/>
            </p:cNvPicPr>
            <p:nvPr/>
          </p:nvPicPr>
          <p:blipFill rotWithShape="1">
            <a:blip r:embed="rId5">
              <a:extLst>
                <a:ext uri="{28A0092B-C50C-407E-A947-70E740481C1C}">
                  <a14:useLocalDpi xmlns:a14="http://schemas.microsoft.com/office/drawing/2010/main" val="0"/>
                </a:ext>
              </a:extLst>
            </a:blip>
            <a:srcRect t="26776" r="50801"/>
            <a:stretch/>
          </p:blipFill>
          <p:spPr bwMode="auto">
            <a:xfrm>
              <a:off x="9001763" y="1157478"/>
              <a:ext cx="1547929" cy="20323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36970" y="613968"/>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604661" y="671996"/>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246567" y="660133"/>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189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940" y="1647854"/>
            <a:ext cx="4347979" cy="3693319"/>
          </a:xfrm>
          <a:prstGeom prst="rect">
            <a:avLst/>
          </a:prstGeom>
          <a:noFill/>
        </p:spPr>
        <p:txBody>
          <a:bodyPr wrap="square" rtlCol="0">
            <a:spAutoFit/>
          </a:bodyPr>
          <a:lstStyle/>
          <a:p>
            <a:r>
              <a:rPr lang="en-US" dirty="0">
                <a:solidFill>
                  <a:schemeClr val="bg1"/>
                </a:solidFill>
              </a:rPr>
              <a:t>The command in Leviticus 12, in the Torah, is that a woman who bears a son must wait 40 days before she is considered pure. </a:t>
            </a:r>
          </a:p>
          <a:p>
            <a:endParaRPr lang="en-US" dirty="0">
              <a:solidFill>
                <a:schemeClr val="bg1"/>
              </a:solidFill>
            </a:endParaRPr>
          </a:p>
          <a:p>
            <a:r>
              <a:rPr lang="en-US" dirty="0">
                <a:solidFill>
                  <a:schemeClr val="bg1"/>
                </a:solidFill>
              </a:rPr>
              <a:t>Then she can go to the temple and offer a sacrifice for sin. In Luke 2:24, we read that she offered a sacrifice according to what is said in the law of the Lord, “A pair of turtledoves or two young pigeons.” </a:t>
            </a:r>
          </a:p>
          <a:p>
            <a:endParaRPr lang="en-US" dirty="0">
              <a:solidFill>
                <a:schemeClr val="bg1"/>
              </a:solidFill>
            </a:endParaRPr>
          </a:p>
          <a:p>
            <a:r>
              <a:rPr lang="en-US" dirty="0">
                <a:solidFill>
                  <a:schemeClr val="bg1"/>
                </a:solidFill>
              </a:rPr>
              <a:t>This might indicate they were a poor family, because the best possible sin offering was a lamb without spot or blemish.</a:t>
            </a:r>
          </a:p>
        </p:txBody>
      </p:sp>
      <p:grpSp>
        <p:nvGrpSpPr>
          <p:cNvPr id="3" name="Group 2"/>
          <p:cNvGrpSpPr/>
          <p:nvPr/>
        </p:nvGrpSpPr>
        <p:grpSpPr>
          <a:xfrm>
            <a:off x="5433745" y="1390814"/>
            <a:ext cx="5038725" cy="3789717"/>
            <a:chOff x="4935804" y="1967604"/>
            <a:chExt cx="5038725" cy="3789717"/>
          </a:xfrm>
        </p:grpSpPr>
        <p:pic>
          <p:nvPicPr>
            <p:cNvPr id="3074" name="Picture 2" descr="P1090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804" y="1967604"/>
              <a:ext cx="5038725"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73375" y="5480322"/>
              <a:ext cx="1085618" cy="276999"/>
            </a:xfrm>
            <a:prstGeom prst="rect">
              <a:avLst/>
            </a:prstGeom>
          </p:spPr>
          <p:txBody>
            <a:bodyPr wrap="none">
              <a:spAutoFit/>
            </a:bodyPr>
            <a:lstStyle/>
            <a:p>
              <a:r>
                <a:rPr lang="en-US" sz="1200" dirty="0">
                  <a:solidFill>
                    <a:schemeClr val="bg1"/>
                  </a:solidFill>
                  <a:latin typeface="Calibri" panose="020F0502020204030204" pitchFamily="34" charset="0"/>
                </a:rPr>
                <a:t> Marcia Carole</a:t>
              </a:r>
              <a:endParaRPr lang="en-US" sz="1200" dirty="0">
                <a:solidFill>
                  <a:schemeClr val="bg1"/>
                </a:solidFill>
              </a:endParaRPr>
            </a:p>
          </p:txBody>
        </p:sp>
      </p:grpSp>
      <p:sp>
        <p:nvSpPr>
          <p:cNvPr id="5" name="Rectangle 4"/>
          <p:cNvSpPr/>
          <p:nvPr/>
        </p:nvSpPr>
        <p:spPr>
          <a:xfrm>
            <a:off x="2912198" y="362262"/>
            <a:ext cx="6096000" cy="923330"/>
          </a:xfrm>
          <a:prstGeom prst="rect">
            <a:avLst/>
          </a:prstGeom>
        </p:spPr>
        <p:txBody>
          <a:bodyPr>
            <a:spAutoFit/>
          </a:bodyPr>
          <a:lstStyle/>
          <a:p>
            <a:r>
              <a:rPr lang="en-US" i="1" dirty="0">
                <a:solidFill>
                  <a:srgbClr val="FFFF00"/>
                </a:solidFill>
                <a:latin typeface="Calibri" panose="020F0502020204030204" pitchFamily="34" charset="0"/>
              </a:rPr>
              <a:t>And to offer a sacrifice according to that which is said in the law of the Lord, A pair of turtledoves, or two young pigeons. Luke 2:24</a:t>
            </a:r>
            <a:endParaRPr lang="en-US" i="1" dirty="0">
              <a:solidFill>
                <a:srgbClr val="FFFF00"/>
              </a:solidFill>
            </a:endParaRPr>
          </a:p>
        </p:txBody>
      </p:sp>
      <p:sp>
        <p:nvSpPr>
          <p:cNvPr id="6" name="Rectangle 5"/>
          <p:cNvSpPr/>
          <p:nvPr/>
        </p:nvSpPr>
        <p:spPr>
          <a:xfrm>
            <a:off x="5162062" y="5419101"/>
            <a:ext cx="6096000" cy="1200329"/>
          </a:xfrm>
          <a:prstGeom prst="rect">
            <a:avLst/>
          </a:prstGeom>
        </p:spPr>
        <p:txBody>
          <a:bodyPr>
            <a:spAutoFit/>
          </a:bodyPr>
          <a:lstStyle/>
          <a:p>
            <a:r>
              <a:rPr lang="en-US" i="1" dirty="0">
                <a:solidFill>
                  <a:srgbClr val="FFFF00"/>
                </a:solidFill>
                <a:latin typeface="Calibri" panose="020F0502020204030204" pitchFamily="34" charset="0"/>
              </a:rPr>
              <a:t>And if it (a baby) be from a month old even unto five years old, then thy estimation shall be of the male five shekels of silver, and for the female thy estimation shall be three shekels of silver. Leviticus 27:6</a:t>
            </a:r>
            <a:endParaRPr lang="en-US" i="1" dirty="0">
              <a:solidFill>
                <a:srgbClr val="FFFF00"/>
              </a:solidFill>
            </a:endParaRPr>
          </a:p>
        </p:txBody>
      </p:sp>
      <p:sp>
        <p:nvSpPr>
          <p:cNvPr id="7" name="TextBox 6"/>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56840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Horn of Salvation</a:t>
            </a:r>
          </a:p>
        </p:txBody>
      </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4:5-7, 30  Luke 1:69</a:t>
            </a:r>
            <a:endParaRPr lang="en-US" sz="1200" dirty="0">
              <a:solidFill>
                <a:schemeClr val="bg1"/>
              </a:solidFill>
            </a:endParaRPr>
          </a:p>
        </p:txBody>
      </p:sp>
      <p:pic>
        <p:nvPicPr>
          <p:cNvPr id="1032" name="Picture 8" descr="http://1.bp.blogspot.com/-g5uIEQwPMo8/UuwphiHUEfI/AAAAAAAABeU/gMQQ52YKrFs/s1600/Slide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37" y="1141789"/>
            <a:ext cx="4413289" cy="29403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99626" y="682041"/>
            <a:ext cx="2103396" cy="369332"/>
          </a:xfrm>
          <a:prstGeom prst="rect">
            <a:avLst/>
          </a:prstGeom>
        </p:spPr>
        <p:txBody>
          <a:bodyPr wrap="none">
            <a:spAutoFit/>
          </a:bodyPr>
          <a:lstStyle/>
          <a:p>
            <a:r>
              <a:rPr lang="en-US" dirty="0">
                <a:solidFill>
                  <a:schemeClr val="bg1"/>
                </a:solidFill>
                <a:latin typeface="Calibri" panose="020F0502020204030204" pitchFamily="34" charset="0"/>
              </a:rPr>
              <a:t>Jesus’ power to save</a:t>
            </a:r>
            <a:endParaRPr lang="en-US" dirty="0">
              <a:solidFill>
                <a:schemeClr val="bg1"/>
              </a:solidFill>
            </a:endParaRPr>
          </a:p>
        </p:txBody>
      </p:sp>
      <p:sp>
        <p:nvSpPr>
          <p:cNvPr id="7" name="Rectangle 6"/>
          <p:cNvSpPr/>
          <p:nvPr/>
        </p:nvSpPr>
        <p:spPr>
          <a:xfrm>
            <a:off x="6730355" y="1844373"/>
            <a:ext cx="4419600" cy="646331"/>
          </a:xfrm>
          <a:prstGeom prst="rect">
            <a:avLst/>
          </a:prstGeom>
        </p:spPr>
        <p:txBody>
          <a:bodyPr wrap="square">
            <a:spAutoFit/>
          </a:bodyPr>
          <a:lstStyle/>
          <a:p>
            <a:r>
              <a:rPr lang="en-US" dirty="0">
                <a:solidFill>
                  <a:schemeClr val="bg1"/>
                </a:solidFill>
                <a:latin typeface="Calibri" panose="020F0502020204030204" pitchFamily="34" charset="0"/>
              </a:rPr>
              <a:t>The blood of the animal symbolized life or the Savior giving His life</a:t>
            </a:r>
            <a:endParaRPr lang="en-US" dirty="0">
              <a:solidFill>
                <a:schemeClr val="bg1"/>
              </a:solidFill>
            </a:endParaRPr>
          </a:p>
        </p:txBody>
      </p:sp>
      <p:pic>
        <p:nvPicPr>
          <p:cNvPr id="7170" name="Picture 2" descr="http://www.believersmagazine.com/images/2009/b200905i1.jpg"/>
          <p:cNvPicPr>
            <a:picLocks noChangeAspect="1" noChangeArrowheads="1"/>
          </p:cNvPicPr>
          <p:nvPr/>
        </p:nvPicPr>
        <p:blipFill rotWithShape="1">
          <a:blip r:embed="rId4">
            <a:extLst>
              <a:ext uri="{28A0092B-C50C-407E-A947-70E740481C1C}">
                <a14:useLocalDpi xmlns:a14="http://schemas.microsoft.com/office/drawing/2010/main" val="0"/>
              </a:ext>
            </a:extLst>
          </a:blip>
          <a:srcRect l="16183" t="129" r="18557" b="7771"/>
          <a:stretch/>
        </p:blipFill>
        <p:spPr bwMode="auto">
          <a:xfrm>
            <a:off x="7316692" y="2626412"/>
            <a:ext cx="4288971"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4354" y="4687216"/>
            <a:ext cx="6345867" cy="1200329"/>
          </a:xfrm>
          <a:prstGeom prst="rect">
            <a:avLst/>
          </a:prstGeom>
        </p:spPr>
        <p:txBody>
          <a:bodyPr wrap="square">
            <a:spAutoFit/>
          </a:bodyPr>
          <a:lstStyle/>
          <a:p>
            <a:r>
              <a:rPr lang="en-US" dirty="0">
                <a:solidFill>
                  <a:schemeClr val="bg1"/>
                </a:solidFill>
                <a:latin typeface="Calibri" panose="020F0502020204030204" pitchFamily="34" charset="0"/>
              </a:rPr>
              <a:t>In the scriptures, the number four can represent the earth. Thus, placing blood on the horns could symbolize that there is power in the Savior’s Atonement to save all of God’s children who ever have or ever will live on the earth.</a:t>
            </a:r>
            <a:endParaRPr lang="en-US" dirty="0">
              <a:solidFill>
                <a:schemeClr val="bg1"/>
              </a:solidFill>
            </a:endParaRPr>
          </a:p>
        </p:txBody>
      </p:sp>
    </p:spTree>
    <p:extLst>
      <p:ext uri="{BB962C8B-B14F-4D97-AF65-F5344CB8AC3E}">
        <p14:creationId xmlns:p14="http://schemas.microsoft.com/office/powerpoint/2010/main" val="20879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Trespass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a:t>
            </a:r>
            <a:r>
              <a:rPr lang="en-US" dirty="0">
                <a:solidFill>
                  <a:schemeClr val="bg1"/>
                </a:solidFill>
                <a:latin typeface="Calibri" panose="020F0502020204030204" pitchFamily="34" charset="0"/>
              </a:rPr>
              <a:t>6</a:t>
            </a:r>
            <a:endParaRPr lang="en-US" sz="1200" dirty="0">
              <a:solidFill>
                <a:schemeClr val="bg1"/>
              </a:solidFill>
            </a:endParaRPr>
          </a:p>
        </p:txBody>
      </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349536" y="5433874"/>
            <a:ext cx="6096000" cy="646331"/>
          </a:xfrm>
          <a:prstGeom prst="rect">
            <a:avLst/>
          </a:prstGeom>
          <a:solidFill>
            <a:schemeClr val="accent4">
              <a:lumMod val="40000"/>
              <a:lumOff val="60000"/>
            </a:schemeClr>
          </a:solidFill>
        </p:spPr>
        <p:txBody>
          <a:bodyPr>
            <a:spAutoFit/>
          </a:bodyPr>
          <a:lstStyle/>
          <a:p>
            <a:r>
              <a:rPr lang="en-US" dirty="0"/>
              <a:t>All trespass offerings were private and personal offerings, most commonly given at the times of the appointed feasts.</a:t>
            </a:r>
          </a:p>
        </p:txBody>
      </p:sp>
      <p:grpSp>
        <p:nvGrpSpPr>
          <p:cNvPr id="10" name="Group 9"/>
          <p:cNvGrpSpPr/>
          <p:nvPr/>
        </p:nvGrpSpPr>
        <p:grpSpPr>
          <a:xfrm>
            <a:off x="858694" y="1051669"/>
            <a:ext cx="2491422" cy="3574859"/>
            <a:chOff x="858694" y="1051669"/>
            <a:chExt cx="2491422" cy="3574859"/>
          </a:xfrm>
        </p:grpSpPr>
        <p:sp>
          <p:nvSpPr>
            <p:cNvPr id="52" name="Rectangle 51"/>
            <p:cNvSpPr/>
            <p:nvPr/>
          </p:nvSpPr>
          <p:spPr>
            <a:xfrm>
              <a:off x="858694" y="3549310"/>
              <a:ext cx="2491422" cy="1077218"/>
            </a:xfrm>
            <a:prstGeom prst="rect">
              <a:avLst/>
            </a:prstGeom>
          </p:spPr>
          <p:txBody>
            <a:bodyPr wrap="square">
              <a:spAutoFit/>
            </a:bodyPr>
            <a:lstStyle/>
            <a:p>
              <a:r>
                <a:rPr lang="en-US" sz="1600" dirty="0">
                  <a:solidFill>
                    <a:schemeClr val="bg1"/>
                  </a:solidFill>
                  <a:latin typeface="Calibri" panose="020F0502020204030204" pitchFamily="34" charset="0"/>
                </a:rPr>
                <a:t>Ram without blemish</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Nazarite and leper were to offer a lamb</a:t>
              </a:r>
              <a:endParaRPr lang="en-US" sz="1400" dirty="0">
                <a:solidFill>
                  <a:schemeClr val="bg1"/>
                </a:solidFill>
                <a:latin typeface="Calibri" panose="020F0502020204030204" pitchFamily="34" charset="0"/>
              </a:endParaRPr>
            </a:p>
          </p:txBody>
        </p:sp>
        <p:pic>
          <p:nvPicPr>
            <p:cNvPr id="2058" name="Picture 10" descr="http://hdwpics.com/images/0A0772F300D2/Goat.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47" t="-565" r="35781" b="12619"/>
            <a:stretch/>
          </p:blipFill>
          <p:spPr bwMode="auto">
            <a:xfrm>
              <a:off x="990160" y="1051669"/>
              <a:ext cx="1946495" cy="2353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921782" y="1044213"/>
            <a:ext cx="3862583" cy="3895920"/>
            <a:chOff x="7921782" y="1044213"/>
            <a:chExt cx="3862583" cy="3895920"/>
          </a:xfrm>
        </p:grpSpPr>
        <p:sp>
          <p:nvSpPr>
            <p:cNvPr id="57" name="Rectangle 56"/>
            <p:cNvSpPr/>
            <p:nvPr/>
          </p:nvSpPr>
          <p:spPr>
            <a:xfrm>
              <a:off x="7921782" y="3185807"/>
              <a:ext cx="3862583" cy="1754326"/>
            </a:xfrm>
            <a:prstGeom prst="rect">
              <a:avLst/>
            </a:prstGeom>
          </p:spPr>
          <p:txBody>
            <a:bodyPr wrap="square">
              <a:spAutoFit/>
            </a:bodyPr>
            <a:lstStyle/>
            <a:p>
              <a:r>
                <a:rPr lang="en-US" dirty="0">
                  <a:solidFill>
                    <a:schemeClr val="bg1"/>
                  </a:solidFill>
                  <a:latin typeface="Calibri" panose="020F0502020204030204" pitchFamily="34" charset="0"/>
                </a:rPr>
                <a:t>The offering was to bring forgiveness. This was possible after repentance and after fulfilling the law of restitution that required, where possible, that the guilty individual restore completely the wrong and an additional 20 percent</a:t>
              </a:r>
            </a:p>
          </p:txBody>
        </p:sp>
        <p:pic>
          <p:nvPicPr>
            <p:cNvPr id="2062" name="Picture 14" descr="http://dignitycanada.org/images/meditat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5208" t="43688" r="38232" b="14431"/>
            <a:stretch/>
          </p:blipFill>
          <p:spPr bwMode="auto">
            <a:xfrm>
              <a:off x="8423557" y="1044213"/>
              <a:ext cx="2324711" cy="20944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725728" y="1145919"/>
            <a:ext cx="4245113" cy="3637747"/>
            <a:chOff x="3725728" y="1145919"/>
            <a:chExt cx="4245113" cy="3637747"/>
          </a:xfrm>
        </p:grpSpPr>
        <p:sp>
          <p:nvSpPr>
            <p:cNvPr id="2" name="Rectangle 1"/>
            <p:cNvSpPr/>
            <p:nvPr/>
          </p:nvSpPr>
          <p:spPr>
            <a:xfrm>
              <a:off x="3725728" y="3306338"/>
              <a:ext cx="4245113" cy="1477328"/>
            </a:xfrm>
            <a:prstGeom prst="rect">
              <a:avLst/>
            </a:prstGeom>
          </p:spPr>
          <p:txBody>
            <a:bodyPr wrap="square">
              <a:spAutoFit/>
            </a:bodyPr>
            <a:lstStyle/>
            <a:p>
              <a:r>
                <a:rPr lang="en-US" dirty="0">
                  <a:solidFill>
                    <a:schemeClr val="bg1"/>
                  </a:solidFill>
                  <a:latin typeface="Calibri" panose="020F0502020204030204" pitchFamily="34" charset="0"/>
                </a:rPr>
                <a:t>Trespass offerings were given for offenses committed against others: i.e., false testimony forceful and unlawful possession of property disrespect for sacred things, acts of passion.</a:t>
              </a:r>
            </a:p>
          </p:txBody>
        </p:sp>
        <p:pic>
          <p:nvPicPr>
            <p:cNvPr id="2066" name="Picture 18" descr="https://upload.wikimedia.org/wikipedia/commons/thumb/a/ad/Front_mosaic.jpg/150px-Front_mosa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473" y="1145919"/>
              <a:ext cx="1428750" cy="20478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16206" y="605526"/>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540412" y="625284"/>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8568" y="68648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10426418" y="659209"/>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568256" y="706116"/>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67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65913"/>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Heave/Wave Offering</a:t>
            </a:r>
          </a:p>
        </p:txBody>
      </p:sp>
      <p:grpSp>
        <p:nvGrpSpPr>
          <p:cNvPr id="15" name="Group 18"/>
          <p:cNvGrpSpPr/>
          <p:nvPr/>
        </p:nvGrpSpPr>
        <p:grpSpPr>
          <a:xfrm>
            <a:off x="375610" y="857417"/>
            <a:ext cx="11440778" cy="5346583"/>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129662" y="6398252"/>
            <a:ext cx="5755089" cy="369332"/>
          </a:xfrm>
          <a:prstGeom prst="rect">
            <a:avLst/>
          </a:prstGeom>
        </p:spPr>
        <p:txBody>
          <a:bodyPr wrap="square">
            <a:spAutoFit/>
          </a:bodyPr>
          <a:lstStyle/>
          <a:p>
            <a:r>
              <a:rPr lang="en-US" b="0" i="0" dirty="0">
                <a:solidFill>
                  <a:schemeClr val="bg1"/>
                </a:solidFill>
                <a:effectLst/>
                <a:latin typeface="Calibri" panose="020F0502020204030204" pitchFamily="34" charset="0"/>
              </a:rPr>
              <a:t>Leviticus </a:t>
            </a:r>
            <a:r>
              <a:rPr lang="en-US" dirty="0">
                <a:solidFill>
                  <a:schemeClr val="bg1"/>
                </a:solidFill>
                <a:latin typeface="Calibri" panose="020F0502020204030204" pitchFamily="34" charset="0"/>
              </a:rPr>
              <a:t>7</a:t>
            </a:r>
            <a:endParaRPr lang="en-US" sz="1200" dirty="0">
              <a:solidFill>
                <a:schemeClr val="bg1"/>
              </a:solidFill>
            </a:endParaRPr>
          </a:p>
        </p:txBody>
      </p:sp>
      <p:sp>
        <p:nvSpPr>
          <p:cNvPr id="36" name="TextBox 35"/>
          <p:cNvSpPr txBox="1"/>
          <p:nvPr/>
        </p:nvSpPr>
        <p:spPr>
          <a:xfrm>
            <a:off x="11525061" y="6500388"/>
            <a:ext cx="666939"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349536" y="5433874"/>
            <a:ext cx="6096000" cy="646331"/>
          </a:xfrm>
          <a:prstGeom prst="rect">
            <a:avLst/>
          </a:prstGeom>
          <a:solidFill>
            <a:schemeClr val="accent5">
              <a:lumMod val="60000"/>
              <a:lumOff val="40000"/>
            </a:schemeClr>
          </a:solidFill>
        </p:spPr>
        <p:txBody>
          <a:bodyPr>
            <a:spAutoFit/>
          </a:bodyPr>
          <a:lstStyle/>
          <a:p>
            <a:r>
              <a:rPr lang="en-US" dirty="0">
                <a:solidFill>
                  <a:srgbClr val="333333"/>
                </a:solidFill>
                <a:latin typeface="Calibri" panose="020F0502020204030204" pitchFamily="34" charset="0"/>
              </a:rPr>
              <a:t>These were given at the times of burnt offerings and peace offerings.</a:t>
            </a:r>
            <a:endParaRPr lang="en-US" dirty="0"/>
          </a:p>
        </p:txBody>
      </p:sp>
      <p:grpSp>
        <p:nvGrpSpPr>
          <p:cNvPr id="4" name="Group 3"/>
          <p:cNvGrpSpPr/>
          <p:nvPr/>
        </p:nvGrpSpPr>
        <p:grpSpPr>
          <a:xfrm>
            <a:off x="4400326" y="1172685"/>
            <a:ext cx="3743823" cy="3163046"/>
            <a:chOff x="4400326" y="1172685"/>
            <a:chExt cx="3743823" cy="3163046"/>
          </a:xfrm>
        </p:grpSpPr>
        <p:sp>
          <p:nvSpPr>
            <p:cNvPr id="2" name="Rectangle 1"/>
            <p:cNvSpPr/>
            <p:nvPr/>
          </p:nvSpPr>
          <p:spPr>
            <a:xfrm>
              <a:off x="4400326" y="3135402"/>
              <a:ext cx="3743823" cy="1200329"/>
            </a:xfrm>
            <a:prstGeom prst="rect">
              <a:avLst/>
            </a:prstGeom>
          </p:spPr>
          <p:txBody>
            <a:bodyPr wrap="square">
              <a:spAutoFit/>
            </a:bodyPr>
            <a:lstStyle/>
            <a:p>
              <a:r>
                <a:rPr lang="en-US" dirty="0">
                  <a:solidFill>
                    <a:schemeClr val="bg1"/>
                  </a:solidFill>
                  <a:latin typeface="Calibri" panose="020F0502020204030204" pitchFamily="34" charset="0"/>
                </a:rPr>
                <a:t>This memorial offering was a type of peace or thank offering to the Lord, as well as a remembrance of God and service to Him.</a:t>
              </a:r>
            </a:p>
          </p:txBody>
        </p:sp>
        <p:pic>
          <p:nvPicPr>
            <p:cNvPr id="2052" name="Picture 4" descr="http://www.visualbiblealive.com/image-bin/Public/110/06/110_06_0184_BiblePaintings_tb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16" y="1172685"/>
              <a:ext cx="2608509" cy="17729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869395" y="1070023"/>
            <a:ext cx="2876612" cy="3572515"/>
            <a:chOff x="869395" y="1070023"/>
            <a:chExt cx="2876612" cy="3572515"/>
          </a:xfrm>
        </p:grpSpPr>
        <p:sp>
          <p:nvSpPr>
            <p:cNvPr id="52" name="Rectangle 51"/>
            <p:cNvSpPr/>
            <p:nvPr/>
          </p:nvSpPr>
          <p:spPr>
            <a:xfrm>
              <a:off x="869395" y="3072878"/>
              <a:ext cx="2876612" cy="1569660"/>
            </a:xfrm>
            <a:prstGeom prst="rect">
              <a:avLst/>
            </a:prstGeom>
          </p:spPr>
          <p:txBody>
            <a:bodyPr wrap="square">
              <a:spAutoFit/>
            </a:bodyPr>
            <a:lstStyle/>
            <a:p>
              <a:r>
                <a:rPr lang="en-US" sz="1600" dirty="0">
                  <a:solidFill>
                    <a:schemeClr val="bg1"/>
                  </a:solidFill>
                  <a:latin typeface="Calibri" panose="020F0502020204030204" pitchFamily="34" charset="0"/>
                </a:rPr>
                <a:t>The heave offering is the right shoulder and the wave offering the breast of the peace offering animal given in payment by the </a:t>
              </a:r>
              <a:r>
                <a:rPr lang="en-US" sz="1600" dirty="0" err="1">
                  <a:solidFill>
                    <a:schemeClr val="bg1"/>
                  </a:solidFill>
                  <a:latin typeface="Calibri" panose="020F0502020204030204" pitchFamily="34" charset="0"/>
                </a:rPr>
                <a:t>offerer</a:t>
              </a:r>
              <a:r>
                <a:rPr lang="en-US" sz="1600" dirty="0">
                  <a:solidFill>
                    <a:schemeClr val="bg1"/>
                  </a:solidFill>
                  <a:latin typeface="Calibri" panose="020F0502020204030204" pitchFamily="34" charset="0"/>
                </a:rPr>
                <a:t> for the services of the priest.</a:t>
              </a:r>
              <a:endParaRPr lang="en-US" sz="1400" dirty="0">
                <a:solidFill>
                  <a:schemeClr val="bg1"/>
                </a:solidFill>
                <a:latin typeface="Calibri" panose="020F0502020204030204" pitchFamily="34" charset="0"/>
              </a:endParaRPr>
            </a:p>
          </p:txBody>
        </p:sp>
        <p:pic>
          <p:nvPicPr>
            <p:cNvPr id="2054" name="Picture 6" descr="http://www.visualbiblealive.com/image-bin/Public/110/06/110_06_0183_BiblePaintings_prev.jpg"/>
            <p:cNvPicPr>
              <a:picLocks noChangeAspect="1" noChangeArrowheads="1"/>
            </p:cNvPicPr>
            <p:nvPr/>
          </p:nvPicPr>
          <p:blipFill rotWithShape="1">
            <a:blip r:embed="rId4">
              <a:extLst>
                <a:ext uri="{28A0092B-C50C-407E-A947-70E740481C1C}">
                  <a14:useLocalDpi xmlns:a14="http://schemas.microsoft.com/office/drawing/2010/main" val="0"/>
                </a:ext>
              </a:extLst>
            </a:blip>
            <a:srcRect r="2240" b="47112"/>
            <a:stretch/>
          </p:blipFill>
          <p:spPr bwMode="auto">
            <a:xfrm>
              <a:off x="1178617" y="1070023"/>
              <a:ext cx="2225486" cy="17631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351782" y="1186802"/>
            <a:ext cx="3432583" cy="2922335"/>
            <a:chOff x="8351782" y="1186802"/>
            <a:chExt cx="3432583" cy="2922335"/>
          </a:xfrm>
        </p:grpSpPr>
        <p:sp>
          <p:nvSpPr>
            <p:cNvPr id="57" name="Rectangle 56"/>
            <p:cNvSpPr/>
            <p:nvPr/>
          </p:nvSpPr>
          <p:spPr>
            <a:xfrm>
              <a:off x="8351782" y="3185807"/>
              <a:ext cx="3432583" cy="923330"/>
            </a:xfrm>
            <a:prstGeom prst="rect">
              <a:avLst/>
            </a:prstGeom>
          </p:spPr>
          <p:txBody>
            <a:bodyPr wrap="square">
              <a:spAutoFit/>
            </a:bodyPr>
            <a:lstStyle/>
            <a:p>
              <a:r>
                <a:rPr lang="en-US" dirty="0">
                  <a:solidFill>
                    <a:schemeClr val="bg1"/>
                  </a:solidFill>
                  <a:latin typeface="Calibri" panose="020F0502020204030204" pitchFamily="34" charset="0"/>
                </a:rPr>
                <a:t>The Levites also received the hides of all the animals sacrificed for their labors and services. </a:t>
              </a:r>
            </a:p>
          </p:txBody>
        </p:sp>
        <p:pic>
          <p:nvPicPr>
            <p:cNvPr id="2056" name="Picture 8" descr="http://www.ipad-ebooks-online.com/84/images/16.jpg"/>
            <p:cNvPicPr>
              <a:picLocks noChangeAspect="1" noChangeArrowheads="1"/>
            </p:cNvPicPr>
            <p:nvPr/>
          </p:nvPicPr>
          <p:blipFill rotWithShape="1">
            <a:blip r:embed="rId5">
              <a:extLst>
                <a:ext uri="{28A0092B-C50C-407E-A947-70E740481C1C}">
                  <a14:useLocalDpi xmlns:a14="http://schemas.microsoft.com/office/drawing/2010/main" val="0"/>
                </a:ext>
              </a:extLst>
            </a:blip>
            <a:srcRect l="10268" t="34422" r="46010" b="17420"/>
            <a:stretch/>
          </p:blipFill>
          <p:spPr bwMode="auto">
            <a:xfrm>
              <a:off x="8864869" y="1186802"/>
              <a:ext cx="2061995" cy="19872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1253108" y="686488"/>
            <a:ext cx="207772" cy="632911"/>
            <a:chOff x="7236006" y="2667000"/>
            <a:chExt cx="216366" cy="632911"/>
          </a:xfrm>
        </p:grpSpPr>
        <p:sp>
          <p:nvSpPr>
            <p:cNvPr id="41" name="Oval 4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073872" y="694930"/>
            <a:ext cx="207772" cy="632911"/>
            <a:chOff x="7236006" y="2667000"/>
            <a:chExt cx="216366" cy="632911"/>
          </a:xfrm>
        </p:grpSpPr>
        <p:sp>
          <p:nvSpPr>
            <p:cNvPr id="44" name="Oval 43"/>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27488" y="703448"/>
            <a:ext cx="216366" cy="632911"/>
            <a:chOff x="7236006" y="2667000"/>
            <a:chExt cx="216366" cy="632911"/>
          </a:xfrm>
        </p:grpSpPr>
        <p:sp>
          <p:nvSpPr>
            <p:cNvPr id="47" name="Oval 46"/>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851707" y="668638"/>
            <a:ext cx="216366" cy="632911"/>
            <a:chOff x="7236006" y="2667000"/>
            <a:chExt cx="216366" cy="632911"/>
          </a:xfrm>
        </p:grpSpPr>
        <p:sp>
          <p:nvSpPr>
            <p:cNvPr id="61" name="Oval 60"/>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007106" y="703448"/>
            <a:ext cx="216366" cy="632911"/>
            <a:chOff x="7236006" y="2667000"/>
            <a:chExt cx="216366" cy="632911"/>
          </a:xfrm>
        </p:grpSpPr>
        <p:sp>
          <p:nvSpPr>
            <p:cNvPr id="50" name="Oval 49"/>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3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What is the Book of Leviticus?</a:t>
            </a:r>
          </a:p>
        </p:txBody>
      </p:sp>
      <p:pic>
        <p:nvPicPr>
          <p:cNvPr id="3074" name="Picture 2" descr="http://sarahelisabethwrites.com/wp-content/uploads/2014/04/leviticus.jpg"/>
          <p:cNvPicPr>
            <a:picLocks noChangeAspect="1" noChangeArrowheads="1"/>
          </p:cNvPicPr>
          <p:nvPr/>
        </p:nvPicPr>
        <p:blipFill rotWithShape="1">
          <a:blip r:embed="rId3">
            <a:extLst>
              <a:ext uri="{28A0092B-C50C-407E-A947-70E740481C1C}">
                <a14:useLocalDpi xmlns:a14="http://schemas.microsoft.com/office/drawing/2010/main" val="0"/>
              </a:ext>
            </a:extLst>
          </a:blip>
          <a:srcRect t="57773" r="2331"/>
          <a:stretch/>
        </p:blipFill>
        <p:spPr bwMode="auto">
          <a:xfrm>
            <a:off x="3630516" y="2243284"/>
            <a:ext cx="4093299" cy="1327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14057" y="3910004"/>
            <a:ext cx="5898706" cy="923330"/>
          </a:xfrm>
          <a:prstGeom prst="rect">
            <a:avLst/>
          </a:prstGeom>
        </p:spPr>
        <p:txBody>
          <a:bodyPr wrap="square">
            <a:spAutoFit/>
          </a:bodyPr>
          <a:lstStyle/>
          <a:p>
            <a:r>
              <a:rPr lang="en-US" b="0" i="0" dirty="0">
                <a:solidFill>
                  <a:schemeClr val="bg1"/>
                </a:solidFill>
                <a:effectLst/>
                <a:latin typeface="Calibri" panose="020F0502020204030204" pitchFamily="34" charset="0"/>
              </a:rPr>
              <a:t>“It is basically a handbook for Hebrew priests and contains many rules, regulations, rituals, and ceremonies which seem strange and inapplicable to us.” </a:t>
            </a:r>
            <a:endParaRPr lang="en-US" dirty="0">
              <a:solidFill>
                <a:schemeClr val="bg1"/>
              </a:solidFill>
            </a:endParaRPr>
          </a:p>
        </p:txBody>
      </p:sp>
      <p:sp>
        <p:nvSpPr>
          <p:cNvPr id="7" name="Rectangle 6"/>
          <p:cNvSpPr/>
          <p:nvPr/>
        </p:nvSpPr>
        <p:spPr>
          <a:xfrm>
            <a:off x="473798" y="2253794"/>
            <a:ext cx="2897108" cy="1477328"/>
          </a:xfrm>
          <a:prstGeom prst="rect">
            <a:avLst/>
          </a:prstGeom>
        </p:spPr>
        <p:txBody>
          <a:bodyPr wrap="square">
            <a:spAutoFit/>
          </a:bodyPr>
          <a:lstStyle/>
          <a:p>
            <a:r>
              <a:rPr lang="en-US" b="0" i="0" dirty="0">
                <a:solidFill>
                  <a:schemeClr val="bg1"/>
                </a:solidFill>
                <a:effectLst/>
                <a:latin typeface="Calibri" panose="020F0502020204030204" pitchFamily="34" charset="0"/>
              </a:rPr>
              <a:t>“It also contains eternal principles of the gospel which are familiar and very much applicable to everyone.”</a:t>
            </a:r>
            <a:endParaRPr lang="en-US" dirty="0">
              <a:solidFill>
                <a:schemeClr val="bg1"/>
              </a:solidFill>
            </a:endParaRPr>
          </a:p>
        </p:txBody>
      </p:sp>
      <p:sp>
        <p:nvSpPr>
          <p:cNvPr id="8" name="Rectangle 7"/>
          <p:cNvSpPr/>
          <p:nvPr/>
        </p:nvSpPr>
        <p:spPr>
          <a:xfrm>
            <a:off x="3287709" y="879862"/>
            <a:ext cx="4954696"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Israelites had been led out of bondage and into a sanctuary and now they must move on from redemption to service; from deliverance to dedication.” </a:t>
            </a:r>
            <a:endParaRPr lang="en-US" dirty="0">
              <a:solidFill>
                <a:schemeClr val="bg1"/>
              </a:solidFill>
            </a:endParaRPr>
          </a:p>
        </p:txBody>
      </p:sp>
      <p:sp>
        <p:nvSpPr>
          <p:cNvPr id="9" name="Rectangle 8"/>
          <p:cNvSpPr/>
          <p:nvPr/>
        </p:nvSpPr>
        <p:spPr>
          <a:xfrm>
            <a:off x="7983425" y="2139791"/>
            <a:ext cx="3660618" cy="1200329"/>
          </a:xfrm>
          <a:prstGeom prst="rect">
            <a:avLst/>
          </a:prstGeom>
        </p:spPr>
        <p:txBody>
          <a:bodyPr wrap="square">
            <a:spAutoFit/>
          </a:bodyPr>
          <a:lstStyle/>
          <a:p>
            <a:r>
              <a:rPr lang="en-US" b="0" i="0" dirty="0">
                <a:solidFill>
                  <a:schemeClr val="bg1"/>
                </a:solidFill>
                <a:effectLst/>
                <a:latin typeface="Calibri" panose="020F0502020204030204" pitchFamily="34" charset="0"/>
              </a:rPr>
              <a:t>“Leviticus is God’s guidebook for His newly redeemed people, showing them how to worship, serve and obey a holy God.”</a:t>
            </a:r>
            <a:endParaRPr lang="en-US" dirty="0">
              <a:solidFill>
                <a:schemeClr val="bg1"/>
              </a:solidFill>
            </a:endParaRPr>
          </a:p>
        </p:txBody>
      </p:sp>
      <p:sp>
        <p:nvSpPr>
          <p:cNvPr id="10" name="Rectangle 9"/>
          <p:cNvSpPr/>
          <p:nvPr/>
        </p:nvSpPr>
        <p:spPr>
          <a:xfrm>
            <a:off x="8204167" y="5171413"/>
            <a:ext cx="3660618"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The Talmud refers to Leviticus as the “Law of the Priest,” and the Law of the Offerings.” </a:t>
            </a:r>
            <a:endParaRPr lang="en-US" dirty="0">
              <a:solidFill>
                <a:schemeClr val="bg1"/>
              </a:solidFill>
            </a:endParaRPr>
          </a:p>
        </p:txBody>
      </p:sp>
      <p:pic>
        <p:nvPicPr>
          <p:cNvPr id="3076" name="Picture 4" descr="http://www1.biu.ac.il/images/tosh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162" y="4964333"/>
            <a:ext cx="4454461" cy="15726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2043" y="5250239"/>
            <a:ext cx="3660618" cy="1077218"/>
          </a:xfrm>
          <a:prstGeom prst="rect">
            <a:avLst/>
          </a:prstGeom>
        </p:spPr>
        <p:txBody>
          <a:bodyPr wrap="square">
            <a:spAutoFit/>
          </a:bodyPr>
          <a:lstStyle/>
          <a:p>
            <a:r>
              <a:rPr lang="en-US" sz="1600" dirty="0">
                <a:solidFill>
                  <a:schemeClr val="bg1"/>
                </a:solidFill>
                <a:latin typeface="Calibri" panose="020F0502020204030204" pitchFamily="34" charset="0"/>
              </a:rPr>
              <a:t>Greek= in Septuagint, </a:t>
            </a:r>
            <a:r>
              <a:rPr lang="en-US" sz="1600" i="1" dirty="0" err="1">
                <a:solidFill>
                  <a:schemeClr val="bg1"/>
                </a:solidFill>
                <a:latin typeface="Calibri" panose="020F0502020204030204" pitchFamily="34" charset="0"/>
              </a:rPr>
              <a:t>Leuitikon</a:t>
            </a:r>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 “that which pertains to the Levites”</a:t>
            </a:r>
          </a:p>
          <a:p>
            <a:r>
              <a:rPr lang="en-US" sz="1600" dirty="0">
                <a:solidFill>
                  <a:schemeClr val="bg1"/>
                </a:solidFill>
                <a:latin typeface="Calibri" panose="020F0502020204030204" pitchFamily="34" charset="0"/>
              </a:rPr>
              <a:t>From this word—Latin = </a:t>
            </a:r>
            <a:r>
              <a:rPr lang="en-US" sz="1600" i="1" dirty="0">
                <a:solidFill>
                  <a:schemeClr val="bg1"/>
                </a:solidFill>
                <a:latin typeface="Calibri" panose="020F0502020204030204" pitchFamily="34" charset="0"/>
              </a:rPr>
              <a:t>Leviticus</a:t>
            </a:r>
          </a:p>
          <a:p>
            <a:r>
              <a:rPr lang="en-US" sz="1600" dirty="0">
                <a:solidFill>
                  <a:schemeClr val="bg1"/>
                </a:solidFill>
                <a:latin typeface="Calibri" panose="020F0502020204030204" pitchFamily="34" charset="0"/>
              </a:rPr>
              <a:t>which was adopted as the English title</a:t>
            </a:r>
            <a:endParaRPr lang="en-US" sz="1600" dirty="0">
              <a:solidFill>
                <a:schemeClr val="bg1"/>
              </a:solidFill>
            </a:endParaRPr>
          </a:p>
        </p:txBody>
      </p:sp>
      <p:sp>
        <p:nvSpPr>
          <p:cNvPr id="13" name="Rectangle 12"/>
          <p:cNvSpPr/>
          <p:nvPr/>
        </p:nvSpPr>
        <p:spPr>
          <a:xfrm>
            <a:off x="11444083" y="6457710"/>
            <a:ext cx="657318" cy="369332"/>
          </a:xfrm>
          <a:prstGeom prst="rect">
            <a:avLst/>
          </a:prstGeom>
        </p:spPr>
        <p:txBody>
          <a:bodyPr wrap="square">
            <a:spAutoFit/>
          </a:bodyPr>
          <a:lstStyle/>
          <a:p>
            <a:r>
              <a:rPr lang="en-US" dirty="0">
                <a:solidFill>
                  <a:schemeClr val="bg1"/>
                </a:solidFill>
                <a:latin typeface="Calibri" panose="020F0502020204030204" pitchFamily="34" charset="0"/>
              </a:rPr>
              <a:t>(1,2)</a:t>
            </a:r>
            <a:endParaRPr lang="en-US" dirty="0">
              <a:solidFill>
                <a:schemeClr val="bg1"/>
              </a:solidFill>
            </a:endParaRPr>
          </a:p>
        </p:txBody>
      </p:sp>
    </p:spTree>
    <p:extLst>
      <p:ext uri="{BB962C8B-B14F-4D97-AF65-F5344CB8AC3E}">
        <p14:creationId xmlns:p14="http://schemas.microsoft.com/office/powerpoint/2010/main" val="28971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ropheticverses.com/images/img01/img0103/img0103j/03lev0814he-brought-the-bullock-for-the-sin-off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472" y="2373435"/>
            <a:ext cx="1905000" cy="317182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08757" y="172016"/>
            <a:ext cx="4547181" cy="2862322"/>
            <a:chOff x="408757" y="172016"/>
            <a:chExt cx="4547181" cy="2862322"/>
          </a:xfrm>
        </p:grpSpPr>
        <p:sp>
          <p:nvSpPr>
            <p:cNvPr id="4" name="TextBox 3"/>
            <p:cNvSpPr txBox="1"/>
            <p:nvPr/>
          </p:nvSpPr>
          <p:spPr>
            <a:xfrm>
              <a:off x="1379819" y="172016"/>
              <a:ext cx="3576119" cy="2862322"/>
            </a:xfrm>
            <a:prstGeom prst="rect">
              <a:avLst/>
            </a:prstGeom>
            <a:noFill/>
          </p:spPr>
          <p:txBody>
            <a:bodyPr wrap="square" rtlCol="0">
              <a:spAutoFit/>
            </a:bodyPr>
            <a:lstStyle/>
            <a:p>
              <a:r>
                <a:rPr lang="en-US" dirty="0">
                  <a:solidFill>
                    <a:schemeClr val="bg1"/>
                  </a:solidFill>
                </a:rPr>
                <a:t>“Certainly, the shedding of the blood of a beast could be beneficial to no man, except it was done in imitation, or as a type, or explanation of what was to be offered through the gift of God Himself—and this performance done with an eye looking forward in faith on the power of that great Sacrifice for a remission of sins” (6)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57" y="172016"/>
              <a:ext cx="887239" cy="1267484"/>
            </a:xfrm>
            <a:prstGeom prst="rect">
              <a:avLst/>
            </a:prstGeom>
          </p:spPr>
        </p:pic>
      </p:grpSp>
      <p:grpSp>
        <p:nvGrpSpPr>
          <p:cNvPr id="10" name="Group 9"/>
          <p:cNvGrpSpPr/>
          <p:nvPr/>
        </p:nvGrpSpPr>
        <p:grpSpPr>
          <a:xfrm>
            <a:off x="5960016" y="385132"/>
            <a:ext cx="5162647" cy="5355312"/>
            <a:chOff x="5960016" y="385132"/>
            <a:chExt cx="5162647" cy="5355312"/>
          </a:xfrm>
        </p:grpSpPr>
        <p:sp>
          <p:nvSpPr>
            <p:cNvPr id="6" name="Rectangle 5"/>
            <p:cNvSpPr/>
            <p:nvPr/>
          </p:nvSpPr>
          <p:spPr>
            <a:xfrm>
              <a:off x="7257310" y="385132"/>
              <a:ext cx="3865353" cy="5355312"/>
            </a:xfrm>
            <a:prstGeom prst="rect">
              <a:avLst/>
            </a:prstGeom>
          </p:spPr>
          <p:txBody>
            <a:bodyPr wrap="square">
              <a:spAutoFit/>
            </a:bodyPr>
            <a:lstStyle/>
            <a:p>
              <a:pPr fontAlgn="base"/>
              <a:r>
                <a:rPr lang="en-US" dirty="0">
                  <a:solidFill>
                    <a:schemeClr val="bg1"/>
                  </a:solidFill>
                  <a:latin typeface="Calibri" panose="020F0502020204030204" pitchFamily="34" charset="0"/>
                </a:rPr>
                <a:t>“After the Savior’s ultimate sacrifice, … the ordinance of the sacrament replaced the ordinance of sacrifice. … This change moved the focus of the sacrifice from a person’s animal to the person himself. In a sense, the sacrifice changed from the </a:t>
              </a:r>
              <a:r>
                <a:rPr lang="en-US" i="1" dirty="0">
                  <a:solidFill>
                    <a:schemeClr val="bg1"/>
                  </a:solidFill>
                  <a:latin typeface="Calibri" panose="020F0502020204030204" pitchFamily="34" charset="0"/>
                </a:rPr>
                <a:t>offering</a:t>
              </a:r>
              <a:r>
                <a:rPr lang="en-US" dirty="0">
                  <a:solidFill>
                    <a:schemeClr val="bg1"/>
                  </a:solidFill>
                  <a:latin typeface="Calibri" panose="020F0502020204030204" pitchFamily="34" charset="0"/>
                </a:rPr>
                <a:t> to the </a:t>
              </a:r>
              <a:r>
                <a:rPr lang="en-US" i="1" dirty="0" err="1">
                  <a:solidFill>
                    <a:schemeClr val="bg1"/>
                  </a:solidFill>
                  <a:latin typeface="Calibri" panose="020F0502020204030204" pitchFamily="34" charset="0"/>
                </a:rPr>
                <a:t>offerer</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Instead of the Lord requiring our animals or grain, now He wants us to give up all that is ungodly. … Elder Neal A. Maxwell of the Quorum of the Twelve Apostles said: ‘Real, personal sacrifice never was placing an animal on the altar. Instead, </a:t>
              </a:r>
            </a:p>
            <a:p>
              <a:pPr fontAlgn="base"/>
              <a:r>
                <a:rPr lang="en-US" dirty="0">
                  <a:solidFill>
                    <a:schemeClr val="bg1"/>
                  </a:solidFill>
                  <a:latin typeface="Calibri" panose="020F0502020204030204" pitchFamily="34" charset="0"/>
                </a:rPr>
                <a:t>it is a willingness to put the animal in us upon the altar and letting it be </a:t>
              </a:r>
            </a:p>
            <a:p>
              <a:pPr fontAlgn="base"/>
              <a:r>
                <a:rPr lang="en-US" dirty="0">
                  <a:solidFill>
                    <a:schemeClr val="bg1"/>
                  </a:solidFill>
                  <a:latin typeface="Calibri" panose="020F0502020204030204" pitchFamily="34" charset="0"/>
                </a:rPr>
                <a:t>consumed!’ (7)</a:t>
              </a:r>
              <a:endParaRPr lang="en-US" b="0" i="0" dirty="0">
                <a:solidFill>
                  <a:schemeClr val="bg1"/>
                </a:solidFill>
                <a:effectLst/>
                <a:latin typeface="Calibri" panose="020F0502020204030204" pitchFamily="34" charset="0"/>
              </a:endParaRPr>
            </a:p>
          </p:txBody>
        </p:sp>
        <p:pic>
          <p:nvPicPr>
            <p:cNvPr id="7170" name="Picture 2" descr="Elder M. Russell Ball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016" y="385132"/>
              <a:ext cx="1095375" cy="14573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90123" y="3319433"/>
            <a:ext cx="4191755" cy="3378288"/>
            <a:chOff x="190123" y="3319433"/>
            <a:chExt cx="4191755" cy="3378288"/>
          </a:xfrm>
        </p:grpSpPr>
        <p:sp>
          <p:nvSpPr>
            <p:cNvPr id="7" name="Rectangle 6"/>
            <p:cNvSpPr/>
            <p:nvPr/>
          </p:nvSpPr>
          <p:spPr>
            <a:xfrm>
              <a:off x="190123" y="3319433"/>
              <a:ext cx="4191755" cy="3139321"/>
            </a:xfrm>
            <a:prstGeom prst="rect">
              <a:avLst/>
            </a:prstGeom>
          </p:spPr>
          <p:txBody>
            <a:bodyPr wrap="square">
              <a:spAutoFit/>
            </a:bodyPr>
            <a:lstStyle/>
            <a:p>
              <a:pPr fontAlgn="base"/>
              <a:r>
                <a:rPr lang="en-US" dirty="0">
                  <a:solidFill>
                    <a:schemeClr val="bg1"/>
                  </a:solidFill>
                  <a:latin typeface="Calibri" panose="020F0502020204030204" pitchFamily="34" charset="0"/>
                </a:rPr>
                <a:t>‘Real, personal sacrifice never was placing an animal on the altar. Instead, </a:t>
              </a:r>
            </a:p>
            <a:p>
              <a:pPr fontAlgn="base"/>
              <a:r>
                <a:rPr lang="en-US" dirty="0">
                  <a:solidFill>
                    <a:schemeClr val="bg1"/>
                  </a:solidFill>
                  <a:latin typeface="Calibri" panose="020F0502020204030204" pitchFamily="34" charset="0"/>
                </a:rPr>
                <a:t>it is a willingness to put the animal in </a:t>
              </a:r>
            </a:p>
            <a:p>
              <a:pPr fontAlgn="base"/>
              <a:r>
                <a:rPr lang="en-US" dirty="0">
                  <a:solidFill>
                    <a:schemeClr val="bg1"/>
                  </a:solidFill>
                  <a:latin typeface="Calibri" panose="020F0502020204030204" pitchFamily="34" charset="0"/>
                </a:rPr>
                <a:t>us upon the altar and letting it be </a:t>
              </a:r>
            </a:p>
            <a:p>
              <a:pPr fontAlgn="base"/>
              <a:r>
                <a:rPr lang="en-US" dirty="0">
                  <a:solidFill>
                    <a:schemeClr val="bg1"/>
                  </a:solidFill>
                  <a:latin typeface="Calibri" panose="020F0502020204030204" pitchFamily="34" charset="0"/>
                </a:rPr>
                <a:t>consumed!’ </a:t>
              </a:r>
            </a:p>
            <a:p>
              <a:r>
                <a:rPr lang="en-US" dirty="0">
                  <a:solidFill>
                    <a:schemeClr val="bg1"/>
                  </a:solidFill>
                  <a:latin typeface="Calibri" panose="020F0502020204030204" pitchFamily="34" charset="0"/>
                </a:rPr>
                <a:t>“… When we overcome our own selfish desires and put God first in our lives and covenant to serve Him</a:t>
              </a:r>
            </a:p>
            <a:p>
              <a:r>
                <a:rPr lang="en-US" dirty="0">
                  <a:solidFill>
                    <a:schemeClr val="bg1"/>
                  </a:solidFill>
                  <a:latin typeface="Calibri" panose="020F0502020204030204" pitchFamily="34" charset="0"/>
                </a:rPr>
                <a:t>regardless of the cost, we </a:t>
              </a:r>
            </a:p>
            <a:p>
              <a:r>
                <a:rPr lang="en-US" dirty="0">
                  <a:solidFill>
                    <a:schemeClr val="bg1"/>
                  </a:solidFill>
                  <a:latin typeface="Calibri" panose="020F0502020204030204" pitchFamily="34" charset="0"/>
                </a:rPr>
                <a:t>are then living the law of </a:t>
              </a:r>
            </a:p>
            <a:p>
              <a:r>
                <a:rPr lang="en-US" dirty="0">
                  <a:solidFill>
                    <a:schemeClr val="bg1"/>
                  </a:solidFill>
                  <a:latin typeface="Calibri" panose="020F0502020204030204" pitchFamily="34" charset="0"/>
                </a:rPr>
                <a:t>sacrifice” (8)</a:t>
              </a:r>
              <a:endParaRPr lang="en-US" dirty="0">
                <a:solidFill>
                  <a:schemeClr val="bg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726" y="5337165"/>
              <a:ext cx="1087143" cy="1360556"/>
            </a:xfrm>
            <a:prstGeom prst="rect">
              <a:avLst/>
            </a:prstGeom>
          </p:spPr>
        </p:pic>
      </p:grpSp>
    </p:spTree>
    <p:extLst>
      <p:ext uri="{BB962C8B-B14F-4D97-AF65-F5344CB8AC3E}">
        <p14:creationId xmlns:p14="http://schemas.microsoft.com/office/powerpoint/2010/main" val="4241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27" y="0"/>
            <a:ext cx="12023003"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Christ is the Way (5:02)</a:t>
            </a:r>
          </a:p>
          <a:p>
            <a:endParaRPr lang="en-US" dirty="0">
              <a:solidFill>
                <a:schemeClr val="bg1"/>
              </a:solidFill>
            </a:endParaRPr>
          </a:p>
          <a:p>
            <a:r>
              <a:rPr lang="en-US" dirty="0">
                <a:solidFill>
                  <a:schemeClr val="bg1"/>
                </a:solidFill>
              </a:rPr>
              <a:t>1. Bruce Wilkinson and Kenneth Boa </a:t>
            </a:r>
            <a:r>
              <a:rPr lang="en-US" i="1" dirty="0">
                <a:solidFill>
                  <a:schemeClr val="bg1"/>
                </a:solidFill>
              </a:rPr>
              <a:t>Talk thru the Bible</a:t>
            </a:r>
            <a:r>
              <a:rPr lang="en-US" dirty="0">
                <a:solidFill>
                  <a:schemeClr val="bg1"/>
                </a:solidFill>
              </a:rPr>
              <a:t> pg. 20</a:t>
            </a:r>
          </a:p>
          <a:p>
            <a:r>
              <a:rPr lang="en-US" dirty="0">
                <a:solidFill>
                  <a:schemeClr val="bg1"/>
                </a:solidFill>
              </a:rPr>
              <a:t>2. Elder Ronald E. Poelman </a:t>
            </a:r>
            <a:r>
              <a:rPr lang="en-US" i="1" dirty="0">
                <a:solidFill>
                  <a:schemeClr val="bg1"/>
                </a:solidFill>
              </a:rPr>
              <a:t>The Gospel and the Church</a:t>
            </a:r>
            <a:r>
              <a:rPr lang="en-US" dirty="0">
                <a:solidFill>
                  <a:schemeClr val="bg1"/>
                </a:solidFill>
              </a:rPr>
              <a:t> November 1984 Ensign</a:t>
            </a:r>
          </a:p>
          <a:p>
            <a:r>
              <a:rPr lang="en-US" dirty="0">
                <a:solidFill>
                  <a:schemeClr val="bg1"/>
                </a:solidFill>
              </a:rPr>
              <a:t>3. Bible Dictionary</a:t>
            </a:r>
          </a:p>
          <a:p>
            <a:r>
              <a:rPr lang="en-US" dirty="0">
                <a:solidFill>
                  <a:schemeClr val="bg1"/>
                </a:solidFill>
              </a:rPr>
              <a:t>4. Old Testament Institute Manual</a:t>
            </a:r>
          </a:p>
          <a:p>
            <a:r>
              <a:rPr lang="en-US" dirty="0">
                <a:solidFill>
                  <a:schemeClr val="bg1"/>
                </a:solidFill>
              </a:rPr>
              <a:t>5. Marcia Carole </a:t>
            </a:r>
            <a:r>
              <a:rPr lang="en-US" i="1" dirty="0">
                <a:solidFill>
                  <a:schemeClr val="bg1"/>
                </a:solidFill>
              </a:rPr>
              <a:t>Our Redemption Blog</a:t>
            </a:r>
          </a:p>
          <a:p>
            <a:r>
              <a:rPr lang="en-US" i="1" dirty="0">
                <a:solidFill>
                  <a:schemeClr val="bg1"/>
                </a:solidFill>
              </a:rPr>
              <a:t>6. </a:t>
            </a:r>
            <a:r>
              <a:rPr lang="en-US" dirty="0">
                <a:solidFill>
                  <a:schemeClr val="bg1"/>
                </a:solidFill>
              </a:rPr>
              <a:t>(</a:t>
            </a:r>
            <a:r>
              <a:rPr lang="en-US" i="1" dirty="0">
                <a:solidFill>
                  <a:schemeClr val="bg1"/>
                </a:solidFill>
              </a:rPr>
              <a:t>Teachings of Presidents of the Church: Joseph Smith</a:t>
            </a:r>
            <a:r>
              <a:rPr lang="en-US" dirty="0">
                <a:solidFill>
                  <a:schemeClr val="bg1"/>
                </a:solidFill>
              </a:rPr>
              <a:t> [2007], 48</a:t>
            </a:r>
          </a:p>
          <a:p>
            <a:r>
              <a:rPr lang="en-US" dirty="0">
                <a:solidFill>
                  <a:schemeClr val="bg1"/>
                </a:solidFill>
              </a:rPr>
              <a:t>Presentation by ©http://fashionsbylynda.com/blog/</a:t>
            </a:r>
          </a:p>
          <a:p>
            <a:r>
              <a:rPr lang="en-US" dirty="0">
                <a:solidFill>
                  <a:schemeClr val="bg1"/>
                </a:solidFill>
                <a:latin typeface="Calibri" panose="020F0502020204030204" pitchFamily="34" charset="0"/>
              </a:rPr>
              <a:t>7. Elder M. Russell Ballard </a:t>
            </a:r>
            <a:r>
              <a:rPr lang="en-US" u="sng" dirty="0">
                <a:solidFill>
                  <a:schemeClr val="bg1"/>
                </a:solidFill>
                <a:latin typeface="Calibri" panose="020F0502020204030204" pitchFamily="34" charset="0"/>
              </a:rPr>
              <a:t>‘Deny Yourselves of All Ungodliness’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May 1995, 68).</a:t>
            </a:r>
          </a:p>
          <a:p>
            <a:r>
              <a:rPr lang="en-US" dirty="0">
                <a:solidFill>
                  <a:schemeClr val="bg1"/>
                </a:solidFill>
                <a:latin typeface="Calibri" panose="020F0502020204030204" pitchFamily="34" charset="0"/>
              </a:rPr>
              <a:t>8. Elder Neal A. Maxwell (“The Law of Sacrifice,”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Oct. 1998, 10).</a:t>
            </a:r>
            <a:endParaRPr lang="en-US" dirty="0">
              <a:solidFill>
                <a:schemeClr val="bg1"/>
              </a:solidFill>
            </a:endParaRPr>
          </a:p>
        </p:txBody>
      </p:sp>
      <p:sp>
        <p:nvSpPr>
          <p:cNvPr id="5" name="Footer Placeholder 14">
            <a:extLst>
              <a:ext uri="{FF2B5EF4-FFF2-40B4-BE49-F238E27FC236}">
                <a16:creationId xmlns:a16="http://schemas.microsoft.com/office/drawing/2014/main" id="{E8FC0663-C150-4488-941A-4F3F00B4D073}"/>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C67AF168-5DC8-4BFB-9558-61D441189098}"/>
              </a:ext>
            </a:extLst>
          </p:cNvPr>
          <p:cNvGrpSpPr/>
          <p:nvPr/>
        </p:nvGrpSpPr>
        <p:grpSpPr>
          <a:xfrm>
            <a:off x="3163294" y="394692"/>
            <a:ext cx="694660" cy="629424"/>
            <a:chOff x="5305110" y="533400"/>
            <a:chExt cx="1705290" cy="1545145"/>
          </a:xfrm>
        </p:grpSpPr>
        <p:sp>
          <p:nvSpPr>
            <p:cNvPr id="7" name="Right Arrow Callout 6">
              <a:extLst>
                <a:ext uri="{FF2B5EF4-FFF2-40B4-BE49-F238E27FC236}">
                  <a16:creationId xmlns:a16="http://schemas.microsoft.com/office/drawing/2014/main" id="{90145D76-B7A8-4499-9360-353D9837A989}"/>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
              <a:extLst>
                <a:ext uri="{FF2B5EF4-FFF2-40B4-BE49-F238E27FC236}">
                  <a16:creationId xmlns:a16="http://schemas.microsoft.com/office/drawing/2014/main" id="{E43B4D3B-C4EA-44E5-8A17-2E2F0507CD7A}"/>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EDEDBD-AE4D-4798-AE25-8BFD06B567D3}"/>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D3E0ECB-F3AD-476F-8FD5-418FF8124CAD}"/>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9696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53578961"/>
              </p:ext>
            </p:extLst>
          </p:nvPr>
        </p:nvGraphicFramePr>
        <p:xfrm>
          <a:off x="253497" y="653021"/>
          <a:ext cx="11816784" cy="2956560"/>
        </p:xfrm>
        <a:graphic>
          <a:graphicData uri="http://schemas.openxmlformats.org/drawingml/2006/table">
            <a:tbl>
              <a:tblPr firstRow="1" bandRow="1">
                <a:tableStyleId>{5940675A-B579-460E-94D1-54222C63F5DA}</a:tableStyleId>
              </a:tblPr>
              <a:tblGrid>
                <a:gridCol w="1477098">
                  <a:extLst>
                    <a:ext uri="{9D8B030D-6E8A-4147-A177-3AD203B41FA5}">
                      <a16:colId xmlns:a16="http://schemas.microsoft.com/office/drawing/2014/main" val="20000"/>
                    </a:ext>
                  </a:extLst>
                </a:gridCol>
                <a:gridCol w="1477098">
                  <a:extLst>
                    <a:ext uri="{9D8B030D-6E8A-4147-A177-3AD203B41FA5}">
                      <a16:colId xmlns:a16="http://schemas.microsoft.com/office/drawing/2014/main" val="20001"/>
                    </a:ext>
                  </a:extLst>
                </a:gridCol>
                <a:gridCol w="1477098">
                  <a:extLst>
                    <a:ext uri="{9D8B030D-6E8A-4147-A177-3AD203B41FA5}">
                      <a16:colId xmlns:a16="http://schemas.microsoft.com/office/drawing/2014/main" val="20002"/>
                    </a:ext>
                  </a:extLst>
                </a:gridCol>
                <a:gridCol w="1477098">
                  <a:extLst>
                    <a:ext uri="{9D8B030D-6E8A-4147-A177-3AD203B41FA5}">
                      <a16:colId xmlns:a16="http://schemas.microsoft.com/office/drawing/2014/main" val="20003"/>
                    </a:ext>
                  </a:extLst>
                </a:gridCol>
                <a:gridCol w="1477098">
                  <a:extLst>
                    <a:ext uri="{9D8B030D-6E8A-4147-A177-3AD203B41FA5}">
                      <a16:colId xmlns:a16="http://schemas.microsoft.com/office/drawing/2014/main" val="20004"/>
                    </a:ext>
                  </a:extLst>
                </a:gridCol>
                <a:gridCol w="1477098">
                  <a:extLst>
                    <a:ext uri="{9D8B030D-6E8A-4147-A177-3AD203B41FA5}">
                      <a16:colId xmlns:a16="http://schemas.microsoft.com/office/drawing/2014/main" val="20005"/>
                    </a:ext>
                  </a:extLst>
                </a:gridCol>
                <a:gridCol w="1477098">
                  <a:extLst>
                    <a:ext uri="{9D8B030D-6E8A-4147-A177-3AD203B41FA5}">
                      <a16:colId xmlns:a16="http://schemas.microsoft.com/office/drawing/2014/main" val="20006"/>
                    </a:ext>
                  </a:extLst>
                </a:gridCol>
                <a:gridCol w="1477098">
                  <a:extLst>
                    <a:ext uri="{9D8B030D-6E8A-4147-A177-3AD203B41FA5}">
                      <a16:colId xmlns:a16="http://schemas.microsoft.com/office/drawing/2014/main" val="20007"/>
                    </a:ext>
                  </a:extLst>
                </a:gridCol>
              </a:tblGrid>
              <a:tr h="370840">
                <a:tc>
                  <a:txBody>
                    <a:bodyPr/>
                    <a:lstStyle/>
                    <a:p>
                      <a:r>
                        <a:rPr lang="en-US" sz="2000" dirty="0"/>
                        <a:t>Chapters</a:t>
                      </a:r>
                      <a:r>
                        <a:rPr lang="en-US" sz="1600" dirty="0"/>
                        <a:t> 1-7</a:t>
                      </a:r>
                    </a:p>
                  </a:txBody>
                  <a:tcPr>
                    <a:solidFill>
                      <a:schemeClr val="accent1">
                        <a:lumMod val="60000"/>
                        <a:lumOff val="40000"/>
                      </a:schemeClr>
                    </a:solidFill>
                  </a:tcPr>
                </a:tc>
                <a:tc>
                  <a:txBody>
                    <a:bodyPr/>
                    <a:lstStyle/>
                    <a:p>
                      <a:r>
                        <a:rPr lang="en-US" sz="1600" dirty="0"/>
                        <a:t>Chapters 8-10</a:t>
                      </a:r>
                    </a:p>
                  </a:txBody>
                  <a:tcPr/>
                </a:tc>
                <a:tc>
                  <a:txBody>
                    <a:bodyPr/>
                    <a:lstStyle/>
                    <a:p>
                      <a:r>
                        <a:rPr lang="en-US" sz="1600" dirty="0"/>
                        <a:t>Chapter</a:t>
                      </a:r>
                      <a:r>
                        <a:rPr lang="en-US" sz="1600" baseline="0" dirty="0"/>
                        <a:t> 11</a:t>
                      </a:r>
                      <a:endParaRPr lang="en-US" sz="1600" dirty="0"/>
                    </a:p>
                  </a:txBody>
                  <a:tcPr/>
                </a:tc>
                <a:tc>
                  <a:txBody>
                    <a:bodyPr/>
                    <a:lstStyle/>
                    <a:p>
                      <a:r>
                        <a:rPr lang="en-US" sz="1600" dirty="0"/>
                        <a:t>Chapters 12</a:t>
                      </a:r>
                    </a:p>
                  </a:txBody>
                  <a:tcPr/>
                </a:tc>
                <a:tc>
                  <a:txBody>
                    <a:bodyPr/>
                    <a:lstStyle/>
                    <a:p>
                      <a:r>
                        <a:rPr lang="en-US" sz="1600" dirty="0"/>
                        <a:t>Chapters 13-15</a:t>
                      </a:r>
                    </a:p>
                  </a:txBody>
                  <a:tcPr/>
                </a:tc>
                <a:tc>
                  <a:txBody>
                    <a:bodyPr/>
                    <a:lstStyle/>
                    <a:p>
                      <a:r>
                        <a:rPr lang="en-US" sz="1600" dirty="0"/>
                        <a:t>Chapter</a:t>
                      </a:r>
                      <a:r>
                        <a:rPr lang="en-US" sz="1600" baseline="0" dirty="0"/>
                        <a:t> 16</a:t>
                      </a:r>
                      <a:endParaRPr lang="en-US" sz="1600" dirty="0"/>
                    </a:p>
                  </a:txBody>
                  <a:tcPr/>
                </a:tc>
                <a:tc>
                  <a:txBody>
                    <a:bodyPr/>
                    <a:lstStyle/>
                    <a:p>
                      <a:r>
                        <a:rPr lang="en-US" sz="1600" dirty="0"/>
                        <a:t>Chapter 17-26</a:t>
                      </a:r>
                    </a:p>
                  </a:txBody>
                  <a:tcPr/>
                </a:tc>
                <a:tc>
                  <a:txBody>
                    <a:bodyPr/>
                    <a:lstStyle/>
                    <a:p>
                      <a:r>
                        <a:rPr lang="en-US" sz="1600" dirty="0"/>
                        <a:t>Chapter 27</a:t>
                      </a:r>
                    </a:p>
                  </a:txBody>
                  <a:tcPr/>
                </a:tc>
                <a:extLst>
                  <a:ext uri="{0D108BD9-81ED-4DB2-BD59-A6C34878D82A}">
                    <a16:rowId xmlns:a16="http://schemas.microsoft.com/office/drawing/2014/main" val="10000"/>
                  </a:ext>
                </a:extLst>
              </a:tr>
              <a:tr h="370840">
                <a:tc>
                  <a:txBody>
                    <a:bodyPr/>
                    <a:lstStyle/>
                    <a:p>
                      <a:r>
                        <a:rPr lang="en-US" dirty="0"/>
                        <a:t>Explains the sacrificial ordinances—the offerings</a:t>
                      </a:r>
                    </a:p>
                  </a:txBody>
                  <a:tcPr>
                    <a:solidFill>
                      <a:schemeClr val="accent1">
                        <a:lumMod val="40000"/>
                        <a:lumOff val="60000"/>
                      </a:schemeClr>
                    </a:solidFill>
                  </a:tcPr>
                </a:tc>
                <a:tc>
                  <a:txBody>
                    <a:bodyPr/>
                    <a:lstStyle/>
                    <a:p>
                      <a:r>
                        <a:rPr lang="en-US" dirty="0"/>
                        <a:t>Describes the ritual observed</a:t>
                      </a:r>
                      <a:r>
                        <a:rPr lang="en-US" baseline="0" dirty="0"/>
                        <a:t> in the consecration of priests</a:t>
                      </a:r>
                      <a:endParaRPr lang="en-US" dirty="0"/>
                    </a:p>
                  </a:txBody>
                  <a:tcPr/>
                </a:tc>
                <a:tc>
                  <a:txBody>
                    <a:bodyPr/>
                    <a:lstStyle/>
                    <a:p>
                      <a:r>
                        <a:rPr lang="en-US" dirty="0"/>
                        <a:t>Explains what may or may not be eaten and what is clean or unclean</a:t>
                      </a:r>
                    </a:p>
                  </a:txBody>
                  <a:tcPr/>
                </a:tc>
                <a:tc>
                  <a:txBody>
                    <a:bodyPr/>
                    <a:lstStyle/>
                    <a:p>
                      <a:r>
                        <a:rPr lang="en-US" dirty="0"/>
                        <a:t>Discusses women after childbirth</a:t>
                      </a:r>
                    </a:p>
                  </a:txBody>
                  <a:tcPr/>
                </a:tc>
                <a:tc>
                  <a:txBody>
                    <a:bodyPr/>
                    <a:lstStyle/>
                    <a:p>
                      <a:r>
                        <a:rPr lang="en-US" dirty="0"/>
                        <a:t>Are laws relating to ceremonial uncleanness</a:t>
                      </a:r>
                    </a:p>
                  </a:txBody>
                  <a:tcPr/>
                </a:tc>
                <a:tc>
                  <a:txBody>
                    <a:bodyPr/>
                    <a:lstStyle/>
                    <a:p>
                      <a:r>
                        <a:rPr lang="en-US" dirty="0"/>
                        <a:t>Contains the ritual to be observed on the Day of Atonement</a:t>
                      </a:r>
                    </a:p>
                  </a:txBody>
                  <a:tcPr/>
                </a:tc>
                <a:tc>
                  <a:txBody>
                    <a:bodyPr/>
                    <a:lstStyle/>
                    <a:p>
                      <a:r>
                        <a:rPr lang="en-US" dirty="0"/>
                        <a:t>Contains a code of laws dealing with religious and social observances</a:t>
                      </a:r>
                    </a:p>
                  </a:txBody>
                  <a:tcPr/>
                </a:tc>
                <a:tc>
                  <a:txBody>
                    <a:bodyPr/>
                    <a:lstStyle/>
                    <a:p>
                      <a:r>
                        <a:rPr lang="en-US" dirty="0"/>
                        <a:t>Explains that the Lord commanded Israel to consecrate their crops, flocks, and herds to the Lord</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Leviticus</a:t>
            </a:r>
          </a:p>
        </p:txBody>
      </p:sp>
      <p:graphicFrame>
        <p:nvGraphicFramePr>
          <p:cNvPr id="7" name="Table 6"/>
          <p:cNvGraphicFramePr>
            <a:graphicFrameLocks noGrp="1"/>
          </p:cNvGraphicFramePr>
          <p:nvPr>
            <p:extLst>
              <p:ext uri="{D42A27DB-BD31-4B8C-83A1-F6EECF244321}">
                <p14:modId xmlns:p14="http://schemas.microsoft.com/office/powerpoint/2010/main" val="245278039"/>
              </p:ext>
            </p:extLst>
          </p:nvPr>
        </p:nvGraphicFramePr>
        <p:xfrm>
          <a:off x="392598" y="3695902"/>
          <a:ext cx="11253138" cy="3077273"/>
        </p:xfrm>
        <a:graphic>
          <a:graphicData uri="http://schemas.openxmlformats.org/drawingml/2006/table">
            <a:tbl>
              <a:tblPr firstRow="1" bandRow="1">
                <a:tableStyleId>{5940675A-B579-460E-94D1-54222C63F5DA}</a:tableStyleId>
              </a:tblPr>
              <a:tblGrid>
                <a:gridCol w="1875523">
                  <a:extLst>
                    <a:ext uri="{9D8B030D-6E8A-4147-A177-3AD203B41FA5}">
                      <a16:colId xmlns:a16="http://schemas.microsoft.com/office/drawing/2014/main" val="20000"/>
                    </a:ext>
                  </a:extLst>
                </a:gridCol>
                <a:gridCol w="1875523">
                  <a:extLst>
                    <a:ext uri="{9D8B030D-6E8A-4147-A177-3AD203B41FA5}">
                      <a16:colId xmlns:a16="http://schemas.microsoft.com/office/drawing/2014/main" val="20001"/>
                    </a:ext>
                  </a:extLst>
                </a:gridCol>
                <a:gridCol w="1875523">
                  <a:extLst>
                    <a:ext uri="{9D8B030D-6E8A-4147-A177-3AD203B41FA5}">
                      <a16:colId xmlns:a16="http://schemas.microsoft.com/office/drawing/2014/main" val="20002"/>
                    </a:ext>
                  </a:extLst>
                </a:gridCol>
                <a:gridCol w="1875523">
                  <a:extLst>
                    <a:ext uri="{9D8B030D-6E8A-4147-A177-3AD203B41FA5}">
                      <a16:colId xmlns:a16="http://schemas.microsoft.com/office/drawing/2014/main" val="20003"/>
                    </a:ext>
                  </a:extLst>
                </a:gridCol>
                <a:gridCol w="1875523">
                  <a:extLst>
                    <a:ext uri="{9D8B030D-6E8A-4147-A177-3AD203B41FA5}">
                      <a16:colId xmlns:a16="http://schemas.microsoft.com/office/drawing/2014/main" val="20004"/>
                    </a:ext>
                  </a:extLst>
                </a:gridCol>
                <a:gridCol w="1875523">
                  <a:extLst>
                    <a:ext uri="{9D8B030D-6E8A-4147-A177-3AD203B41FA5}">
                      <a16:colId xmlns:a16="http://schemas.microsoft.com/office/drawing/2014/main" val="20005"/>
                    </a:ext>
                  </a:extLst>
                </a:gridCol>
              </a:tblGrid>
              <a:tr h="425513">
                <a:tc>
                  <a:txBody>
                    <a:bodyPr/>
                    <a:lstStyle/>
                    <a:p>
                      <a:pPr algn="ctr"/>
                      <a:r>
                        <a:rPr lang="en-US" dirty="0"/>
                        <a:t>Leviticus 1</a:t>
                      </a:r>
                    </a:p>
                  </a:txBody>
                  <a:tcPr>
                    <a:solidFill>
                      <a:schemeClr val="accent1">
                        <a:lumMod val="60000"/>
                        <a:lumOff val="40000"/>
                      </a:schemeClr>
                    </a:solidFill>
                  </a:tcPr>
                </a:tc>
                <a:tc>
                  <a:txBody>
                    <a:bodyPr/>
                    <a:lstStyle/>
                    <a:p>
                      <a:pPr algn="ctr"/>
                      <a:r>
                        <a:rPr lang="en-US" dirty="0"/>
                        <a:t>Leviticus 2</a:t>
                      </a:r>
                    </a:p>
                  </a:txBody>
                  <a:tcPr>
                    <a:solidFill>
                      <a:schemeClr val="accent1">
                        <a:lumMod val="60000"/>
                        <a:lumOff val="40000"/>
                      </a:schemeClr>
                    </a:solidFill>
                  </a:tcPr>
                </a:tc>
                <a:tc>
                  <a:txBody>
                    <a:bodyPr/>
                    <a:lstStyle/>
                    <a:p>
                      <a:pPr algn="ctr"/>
                      <a:r>
                        <a:rPr lang="en-US" dirty="0"/>
                        <a:t>Leviticus 3</a:t>
                      </a:r>
                    </a:p>
                  </a:txBody>
                  <a:tcPr>
                    <a:solidFill>
                      <a:schemeClr val="accent1">
                        <a:lumMod val="60000"/>
                        <a:lumOff val="40000"/>
                      </a:schemeClr>
                    </a:solidFill>
                  </a:tcPr>
                </a:tc>
                <a:tc>
                  <a:txBody>
                    <a:bodyPr/>
                    <a:lstStyle/>
                    <a:p>
                      <a:pPr algn="ctr"/>
                      <a:r>
                        <a:rPr lang="en-US" dirty="0"/>
                        <a:t>Leviticus 4-5</a:t>
                      </a:r>
                    </a:p>
                  </a:txBody>
                  <a:tcPr>
                    <a:solidFill>
                      <a:schemeClr val="accent1">
                        <a:lumMod val="60000"/>
                        <a:lumOff val="40000"/>
                      </a:schemeClr>
                    </a:solidFill>
                  </a:tcPr>
                </a:tc>
                <a:tc>
                  <a:txBody>
                    <a:bodyPr/>
                    <a:lstStyle/>
                    <a:p>
                      <a:pPr algn="ctr"/>
                      <a:r>
                        <a:rPr lang="en-US" dirty="0"/>
                        <a:t>Leviticus 6-7</a:t>
                      </a:r>
                    </a:p>
                  </a:txBody>
                  <a:tcPr>
                    <a:solidFill>
                      <a:schemeClr val="accent1">
                        <a:lumMod val="60000"/>
                        <a:lumOff val="40000"/>
                      </a:schemeClr>
                    </a:solidFill>
                  </a:tcPr>
                </a:tc>
                <a:tc>
                  <a:txBody>
                    <a:bodyPr/>
                    <a:lstStyle/>
                    <a:p>
                      <a:pPr algn="ctr"/>
                      <a:r>
                        <a:rPr lang="en-US" dirty="0"/>
                        <a:t>Leviticus</a:t>
                      </a:r>
                      <a:r>
                        <a:rPr lang="en-US" baseline="0" dirty="0"/>
                        <a:t> 7</a:t>
                      </a:r>
                      <a:endParaRPr lang="en-US"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Burnt Offering</a:t>
                      </a:r>
                    </a:p>
                  </a:txBody>
                  <a:tcPr/>
                </a:tc>
                <a:tc>
                  <a:txBody>
                    <a:bodyPr/>
                    <a:lstStyle/>
                    <a:p>
                      <a:pPr algn="ctr"/>
                      <a:r>
                        <a:rPr lang="en-US" dirty="0"/>
                        <a:t>Meal Offering</a:t>
                      </a:r>
                    </a:p>
                  </a:txBody>
                  <a:tcPr/>
                </a:tc>
                <a:tc>
                  <a:txBody>
                    <a:bodyPr/>
                    <a:lstStyle/>
                    <a:p>
                      <a:pPr algn="ctr"/>
                      <a:r>
                        <a:rPr lang="en-US" baseline="0" dirty="0"/>
                        <a:t>Peace Offering</a:t>
                      </a:r>
                      <a:endParaRPr lang="en-US" dirty="0"/>
                    </a:p>
                  </a:txBody>
                  <a:tcPr/>
                </a:tc>
                <a:tc>
                  <a:txBody>
                    <a:bodyPr/>
                    <a:lstStyle/>
                    <a:p>
                      <a:pPr algn="ctr"/>
                      <a:r>
                        <a:rPr lang="en-US" dirty="0"/>
                        <a:t>Sin</a:t>
                      </a:r>
                      <a:r>
                        <a:rPr lang="en-US" baseline="0" dirty="0"/>
                        <a:t> Offering</a:t>
                      </a:r>
                      <a:endParaRPr lang="en-US" dirty="0"/>
                    </a:p>
                  </a:txBody>
                  <a:tcPr/>
                </a:tc>
                <a:tc>
                  <a:txBody>
                    <a:bodyPr/>
                    <a:lstStyle/>
                    <a:p>
                      <a:pPr algn="ctr"/>
                      <a:r>
                        <a:rPr lang="en-US" dirty="0"/>
                        <a:t>Trespass Offering</a:t>
                      </a:r>
                    </a:p>
                  </a:txBody>
                  <a:tcPr/>
                </a:tc>
                <a:tc>
                  <a:txBody>
                    <a:bodyPr/>
                    <a:lstStyle/>
                    <a:p>
                      <a:pPr algn="ctr"/>
                      <a:r>
                        <a:rPr lang="en-US" dirty="0"/>
                        <a:t>Heave or Wave Offering</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Animals without blemish are sacrificed as an atonement for sins—Burnt offerings are a sweet savor unto the Lord.</a:t>
                      </a:r>
                      <a:endParaRPr lang="en-US" sz="1400" dirty="0"/>
                    </a:p>
                  </a:txBody>
                  <a:tcPr/>
                </a:tc>
                <a:tc>
                  <a:txBody>
                    <a:bodyPr/>
                    <a:lstStyle/>
                    <a:p>
                      <a:r>
                        <a:rPr lang="en-US" sz="1400" b="0" i="1" kern="1200" dirty="0">
                          <a:solidFill>
                            <a:schemeClr val="tx1"/>
                          </a:solidFill>
                          <a:effectLst/>
                          <a:latin typeface="+mn-lt"/>
                          <a:ea typeface="+mn-ea"/>
                          <a:cs typeface="+mn-cs"/>
                        </a:rPr>
                        <a:t>How offerings of flour with oil and incense are made.</a:t>
                      </a:r>
                      <a:endParaRPr lang="en-US" sz="1400" dirty="0"/>
                    </a:p>
                  </a:txBody>
                  <a:tcPr/>
                </a:tc>
                <a:tc>
                  <a:txBody>
                    <a:bodyPr/>
                    <a:lstStyle/>
                    <a:p>
                      <a:r>
                        <a:rPr lang="en-US" sz="1400" b="0" i="1" kern="1200" dirty="0">
                          <a:solidFill>
                            <a:schemeClr val="tx1"/>
                          </a:solidFill>
                          <a:effectLst/>
                          <a:latin typeface="+mn-lt"/>
                          <a:ea typeface="+mn-ea"/>
                          <a:cs typeface="+mn-cs"/>
                        </a:rPr>
                        <a:t>Peace offerings are made with animals without blemish, whose blood is sprinkled on the altar</a:t>
                      </a:r>
                      <a:endParaRPr lang="en-US" sz="1400" dirty="0"/>
                    </a:p>
                  </a:txBody>
                  <a:tcPr/>
                </a:tc>
                <a:tc>
                  <a:txBody>
                    <a:bodyPr/>
                    <a:lstStyle/>
                    <a:p>
                      <a:r>
                        <a:rPr lang="en-US" sz="1400" b="0" i="1" kern="1200" dirty="0">
                          <a:solidFill>
                            <a:schemeClr val="tx1"/>
                          </a:solidFill>
                          <a:effectLst/>
                          <a:latin typeface="+mn-lt"/>
                          <a:ea typeface="+mn-ea"/>
                          <a:cs typeface="+mn-cs"/>
                        </a:rPr>
                        <a:t>Sinners are forgiven through sin offerings of animals without blemish—Priests thereby make an atonement for the sins of the people.</a:t>
                      </a:r>
                    </a:p>
                    <a:p>
                      <a:r>
                        <a:rPr lang="en-US" sz="1400" b="0" i="1" kern="1200" dirty="0">
                          <a:solidFill>
                            <a:schemeClr val="tx1"/>
                          </a:solidFill>
                          <a:effectLst/>
                          <a:latin typeface="+mn-lt"/>
                          <a:ea typeface="+mn-ea"/>
                          <a:cs typeface="+mn-cs"/>
                        </a:rPr>
                        <a:t>Forgiveness comes through a trespass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People must first make restitution for sin offer a trespass offering, and thereby gain forgiveness through atonement made by the priests.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In payment by the </a:t>
                      </a:r>
                      <a:r>
                        <a:rPr lang="en-US" sz="1400" b="0" i="1" kern="1200" dirty="0" err="1">
                          <a:solidFill>
                            <a:schemeClr val="tx1"/>
                          </a:solidFill>
                          <a:effectLst/>
                          <a:latin typeface="+mn-lt"/>
                          <a:ea typeface="+mn-ea"/>
                          <a:cs typeface="+mn-cs"/>
                        </a:rPr>
                        <a:t>offerer</a:t>
                      </a:r>
                      <a:r>
                        <a:rPr lang="en-US" sz="1400" b="0" i="1" kern="1200" dirty="0">
                          <a:solidFill>
                            <a:schemeClr val="tx1"/>
                          </a:solidFill>
                          <a:effectLst/>
                          <a:latin typeface="+mn-lt"/>
                          <a:ea typeface="+mn-ea"/>
                          <a:cs typeface="+mn-cs"/>
                        </a:rPr>
                        <a:t> for the services of the priest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A type of peace or thank offering to the Lord, as well as a remembrance of God and service to Him.</a:t>
                      </a:r>
                      <a:endParaRPr lang="en-US" sz="1400" i="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4292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87982"/>
            <a:ext cx="4865052" cy="6370975"/>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Sacrifice of Animals:</a:t>
            </a:r>
          </a:p>
          <a:p>
            <a:r>
              <a:rPr lang="en-US" sz="1200" b="0" i="0" dirty="0">
                <a:effectLst/>
                <a:latin typeface="Calibri" panose="020F0502020204030204" pitchFamily="34" charset="0"/>
              </a:rPr>
              <a:t>Soon after Adam and Eve were cast out of the Garden of Eden, the Lord gave them the law of sacrifices, which included offering the firstlings of their flocks in a similitude of the sacrifice that would be made of the Only Begotten Son of God (</a:t>
            </a:r>
            <a:r>
              <a:rPr lang="en-US" sz="1200" b="0" i="0" u="none" strike="noStrike" dirty="0">
                <a:effectLst/>
                <a:latin typeface="Calibri" panose="020F0502020204030204" pitchFamily="34" charset="0"/>
              </a:rPr>
              <a:t>Moses 5:4–8</a:t>
            </a:r>
            <a:r>
              <a:rPr lang="en-US" sz="1200" b="0" i="0" dirty="0">
                <a:effectLst/>
                <a:latin typeface="Calibri" panose="020F0502020204030204" pitchFamily="34" charset="0"/>
              </a:rPr>
              <a:t>). Thereafter, whenever there were true believers on the earth, with priesthood authority, sacrifices were offered in that manner and for that purpose. This continued until the death of Jesus Christ, which ended the shedding of blood as a gospel ordinance. It is now replaced in the Church by the sacrament of the bread and the water, in remembrance of the offering of Jesus Christ.</a:t>
            </a:r>
          </a:p>
          <a:p>
            <a:endParaRPr lang="en-US" sz="1200" dirty="0">
              <a:latin typeface="Calibri" panose="020F0502020204030204" pitchFamily="34" charset="0"/>
            </a:endParaRPr>
          </a:p>
          <a:p>
            <a:r>
              <a:rPr lang="en-US" sz="1200" dirty="0"/>
              <a:t>Sacrifices were thus instructive as well as worshipful. They were accompanied by prayer, devotion, and dedication, and represented an acknowledgment on the part of the individual of his duty toward God, and also a thankfulness to the Lord for his life and blessings upon the earth.</a:t>
            </a:r>
          </a:p>
          <a:p>
            <a:endParaRPr lang="en-US" sz="1200" dirty="0"/>
          </a:p>
          <a:p>
            <a:r>
              <a:rPr lang="en-US" sz="1200" dirty="0"/>
              <a:t>Under the law of Moses, sacrifices were varied and complex, and a multitude of rules were given to govern the procedure, in keeping with the general character and purpose of the Mosaic law. Under the law offerings made to God must be the </a:t>
            </a:r>
            <a:r>
              <a:rPr lang="en-US" sz="1200" dirty="0" err="1"/>
              <a:t>offerer’s</a:t>
            </a:r>
            <a:r>
              <a:rPr lang="en-US" sz="1200" dirty="0"/>
              <a:t> own property, properly acquired (Lev. 1:3). Altar sacrifices were of three kinds: sin offerings, burnt offerings, and peace offerings.</a:t>
            </a:r>
          </a:p>
          <a:p>
            <a:endParaRPr lang="en-US" sz="1200" dirty="0"/>
          </a:p>
          <a:p>
            <a:r>
              <a:rPr lang="en-US" sz="1200" dirty="0"/>
              <a:t>“In the clean animals, which he had obtained by his own training and care, and which constituted his ordinary live-stock, and in the produce obtained through the </a:t>
            </a:r>
            <a:r>
              <a:rPr lang="en-US" sz="1200" dirty="0" err="1"/>
              <a:t>labour</a:t>
            </a:r>
            <a:r>
              <a:rPr lang="en-US" sz="1200" dirty="0"/>
              <a:t> of his hands in the field and vineyard, from which he derived his ordinary support, the Israelite offered … the food which he procured in the exercise of his God-appointed calling, as a symbol of the spiritual food which </a:t>
            </a:r>
            <a:r>
              <a:rPr lang="en-US" sz="1200" dirty="0" err="1"/>
              <a:t>endureth</a:t>
            </a:r>
            <a:r>
              <a:rPr lang="en-US" sz="1200" dirty="0"/>
              <a:t> unto everlasting life [see John 6:27; 4:34], and which nourishes both soul and body for imperishable life in fellowship with God. … In this way the sacrificial gifts acquire a representative character, and denote the self-surrender of a man, with all his </a:t>
            </a:r>
            <a:r>
              <a:rPr lang="en-US" sz="1200" dirty="0" err="1"/>
              <a:t>labour</a:t>
            </a:r>
            <a:r>
              <a:rPr lang="en-US" sz="1200" dirty="0"/>
              <a:t> and productions, to God.” (</a:t>
            </a:r>
            <a:r>
              <a:rPr lang="en-US" sz="1200" dirty="0" err="1"/>
              <a:t>Keil</a:t>
            </a:r>
            <a:r>
              <a:rPr lang="en-US" sz="1200" dirty="0"/>
              <a:t> and </a:t>
            </a:r>
            <a:r>
              <a:rPr lang="en-US" sz="1200" dirty="0" err="1"/>
              <a:t>Delitzsch</a:t>
            </a:r>
            <a:r>
              <a:rPr lang="en-US" sz="1200" dirty="0"/>
              <a:t>, Commentary, 1:2:275–76.)</a:t>
            </a:r>
          </a:p>
        </p:txBody>
      </p:sp>
      <p:sp>
        <p:nvSpPr>
          <p:cNvPr id="4" name="Rectangle 3"/>
          <p:cNvSpPr/>
          <p:nvPr/>
        </p:nvSpPr>
        <p:spPr>
          <a:xfrm>
            <a:off x="5006566" y="3311420"/>
            <a:ext cx="7185434" cy="3046988"/>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Sin Offering</a:t>
            </a:r>
          </a:p>
          <a:p>
            <a:r>
              <a:rPr lang="en-US" sz="1200" dirty="0">
                <a:solidFill>
                  <a:srgbClr val="333333"/>
                </a:solidFill>
                <a:latin typeface="Calibri" panose="020F0502020204030204" pitchFamily="34" charset="0"/>
              </a:rPr>
              <a:t>According to Jewish law, Mary would have been required to bring a sin offering, after forty days, because of Jesus’ birth. You see, the command in Leviticus 12, in the Torah, is that a woman who bears a son must wait 40 days before she is considered pure. Then she can go to the temple and offer a sacrifice for sin. In Luke 2:24, we read that she offered a sacrifice according to what is said in the law of the Lord, “A pair of turtledoves or two young pigeons.” This indicates they are a poor family, because the best possible sin offering was a lamb without spot or blemish.</a:t>
            </a:r>
          </a:p>
          <a:p>
            <a:pPr fontAlgn="base"/>
            <a:r>
              <a:rPr lang="en-US" sz="1200" dirty="0"/>
              <a:t> in the Torah, had said first-born sons belonged to Him – to serve Him. Then, at a later point in history, one tribe (Levites) of Israelites became priests to serve God in the temple, so the system of “buying” back the first-born son was instituted.</a:t>
            </a:r>
          </a:p>
          <a:p>
            <a:pPr fontAlgn="base"/>
            <a:r>
              <a:rPr lang="en-US" sz="1200" dirty="0"/>
              <a:t>The parents of the firstborn males would come to the temple, and pay five shekels of silver to the Levites for their son, in a sense, buying their firstborn son back from the temple service. And the Levites would take this money and buy the things they needed to live and serve in the temple.</a:t>
            </a:r>
          </a:p>
          <a:p>
            <a:pPr fontAlgn="base"/>
            <a:r>
              <a:rPr lang="en-US" sz="1200" dirty="0"/>
              <a:t>Marcia Carole</a:t>
            </a:r>
          </a:p>
          <a:p>
            <a:pPr fontAlgn="base"/>
            <a:r>
              <a:rPr lang="en-US" sz="1200" dirty="0"/>
              <a:t>http://artengagingstory.com/category/our-redemption/</a:t>
            </a:r>
          </a:p>
          <a:p>
            <a:endParaRPr lang="en-US" sz="1200" dirty="0">
              <a:latin typeface="Calibri" panose="020F0502020204030204" pitchFamily="34" charset="0"/>
            </a:endParaRPr>
          </a:p>
        </p:txBody>
      </p:sp>
      <p:sp>
        <p:nvSpPr>
          <p:cNvPr id="5" name="Rectangle 4"/>
          <p:cNvSpPr/>
          <p:nvPr/>
        </p:nvSpPr>
        <p:spPr>
          <a:xfrm>
            <a:off x="5006566" y="97106"/>
            <a:ext cx="7185434" cy="3231654"/>
          </a:xfrm>
          <a:prstGeom prst="rect">
            <a:avLst/>
          </a:prstGeom>
          <a:ln>
            <a:solidFill>
              <a:schemeClr val="tx1"/>
            </a:solidFill>
          </a:ln>
        </p:spPr>
        <p:txBody>
          <a:bodyPr wrap="square">
            <a:spAutoFit/>
          </a:bodyPr>
          <a:lstStyle/>
          <a:p>
            <a:r>
              <a:rPr lang="en-US" sz="1200" b="1" dirty="0">
                <a:latin typeface="Calibri" panose="020F0502020204030204" pitchFamily="34" charset="0"/>
              </a:rPr>
              <a:t>The Priest’s Assignments: </a:t>
            </a:r>
          </a:p>
          <a:p>
            <a:r>
              <a:rPr lang="en-US" sz="1200" dirty="0">
                <a:latin typeface="Calibri" panose="020F0502020204030204" pitchFamily="34" charset="0"/>
              </a:rPr>
              <a:t>For the maintenance of the priests were assigned:</a:t>
            </a:r>
          </a:p>
          <a:p>
            <a:r>
              <a:rPr lang="en-US" sz="1200" dirty="0">
                <a:latin typeface="Calibri" panose="020F0502020204030204" pitchFamily="34" charset="0"/>
              </a:rPr>
              <a:t> (1) </a:t>
            </a:r>
            <a:r>
              <a:rPr lang="en-US" sz="1200" i="1" dirty="0">
                <a:latin typeface="Calibri" panose="020F0502020204030204" pitchFamily="34" charset="0"/>
              </a:rPr>
              <a:t>Portions of the Altar Offerings</a:t>
            </a:r>
            <a:r>
              <a:rPr lang="en-US" sz="1200" dirty="0">
                <a:latin typeface="Calibri" panose="020F0502020204030204" pitchFamily="34" charset="0"/>
              </a:rPr>
              <a:t>—namely, the whole of the sin and guilt offerings (except the fat), and the meal offerings, except the small portion burnt on the altar (Num. 18:9); the skin of the burnt offering (Lev. 7:8); the wave breast and the heave thigh of the peace offerings (Lev. 7:34). </a:t>
            </a:r>
          </a:p>
          <a:p>
            <a:r>
              <a:rPr lang="en-US" sz="1200" dirty="0">
                <a:latin typeface="Calibri" panose="020F0502020204030204" pitchFamily="34" charset="0"/>
              </a:rPr>
              <a:t>(2) </a:t>
            </a:r>
            <a:r>
              <a:rPr lang="en-US" sz="1200" i="1" dirty="0">
                <a:latin typeface="Calibri" panose="020F0502020204030204" pitchFamily="34" charset="0"/>
              </a:rPr>
              <a:t>The </a:t>
            </a:r>
            <a:r>
              <a:rPr lang="en-US" sz="1200" i="1" dirty="0" err="1">
                <a:latin typeface="Calibri" panose="020F0502020204030204" pitchFamily="34" charset="0"/>
              </a:rPr>
              <a:t>Firstfruits</a:t>
            </a:r>
            <a:r>
              <a:rPr lang="en-US" sz="1200" i="1" dirty="0">
                <a:latin typeface="Calibri" panose="020F0502020204030204" pitchFamily="34" charset="0"/>
              </a:rPr>
              <a:t>,</a:t>
            </a:r>
            <a:r>
              <a:rPr lang="en-US" sz="1200" dirty="0">
                <a:latin typeface="Calibri" panose="020F0502020204030204" pitchFamily="34" charset="0"/>
              </a:rPr>
              <a:t> especially of the seven products of Palestine (Deut. 8:8)—wheat, barley, oil, wine, figs, pomegranates, and honey; but also all kinds of fruits (Num. 18:13; Deut. 26:2); dough (Num. 15:20–21; Neh. 10:37); and the fleece of sheep (Deut. 18:4). There was also the heave offering, the gift of the best of the produce of the soil (Num. 18:12;Neh. 10:35, 37). </a:t>
            </a:r>
          </a:p>
          <a:p>
            <a:r>
              <a:rPr lang="en-US" sz="1200" dirty="0">
                <a:latin typeface="Calibri" panose="020F0502020204030204" pitchFamily="34" charset="0"/>
              </a:rPr>
              <a:t>(3) </a:t>
            </a:r>
            <a:r>
              <a:rPr lang="en-US" sz="1200" i="1" dirty="0">
                <a:latin typeface="Calibri" panose="020F0502020204030204" pitchFamily="34" charset="0"/>
              </a:rPr>
              <a:t>The Firstborn:</a:t>
            </a:r>
            <a:r>
              <a:rPr lang="en-US" sz="1200" dirty="0">
                <a:latin typeface="Calibri" panose="020F0502020204030204" pitchFamily="34" charset="0"/>
              </a:rPr>
              <a:t> the redemption money, in the case of man (five shekels, Num. 18:16), and unclean beasts (one-fifth more than the priest’s estimation, Lev. 27:27); and the clean beasts themselves (Num. 18:15–17). </a:t>
            </a:r>
          </a:p>
          <a:p>
            <a:r>
              <a:rPr lang="en-US" sz="1200" dirty="0">
                <a:latin typeface="Calibri" panose="020F0502020204030204" pitchFamily="34" charset="0"/>
              </a:rPr>
              <a:t>(4) </a:t>
            </a:r>
            <a:r>
              <a:rPr lang="en-US" sz="1200" i="1" dirty="0">
                <a:latin typeface="Calibri" panose="020F0502020204030204" pitchFamily="34" charset="0"/>
              </a:rPr>
              <a:t>The Tithe of the Levitical Tithe</a:t>
            </a:r>
            <a:r>
              <a:rPr lang="en-US" sz="1200" dirty="0">
                <a:latin typeface="Calibri" panose="020F0502020204030204" pitchFamily="34" charset="0"/>
              </a:rPr>
              <a:t> (Num. 18:26–28). </a:t>
            </a:r>
          </a:p>
          <a:p>
            <a:r>
              <a:rPr lang="en-US" sz="1200" dirty="0">
                <a:latin typeface="Calibri" panose="020F0502020204030204" pitchFamily="34" charset="0"/>
              </a:rPr>
              <a:t>(5) </a:t>
            </a:r>
            <a:r>
              <a:rPr lang="en-US" sz="1200" i="1" dirty="0">
                <a:latin typeface="Calibri" panose="020F0502020204030204" pitchFamily="34" charset="0"/>
              </a:rPr>
              <a:t>The Offerings.</a:t>
            </a:r>
            <a:r>
              <a:rPr lang="en-US" sz="1200" dirty="0">
                <a:latin typeface="Calibri" panose="020F0502020204030204" pitchFamily="34" charset="0"/>
              </a:rPr>
              <a:t> Some of these were given to the service of the Sanctuary, but things devoted were the priest’s (Lev. 27:21).</a:t>
            </a:r>
          </a:p>
          <a:p>
            <a:r>
              <a:rPr lang="en-US" sz="1200" dirty="0">
                <a:latin typeface="Calibri" panose="020F0502020204030204" pitchFamily="34" charset="0"/>
              </a:rPr>
              <a:t> (6) </a:t>
            </a:r>
            <a:r>
              <a:rPr lang="en-US" sz="1200" i="1" dirty="0">
                <a:latin typeface="Calibri" panose="020F0502020204030204" pitchFamily="34" charset="0"/>
              </a:rPr>
              <a:t>Certain cities</a:t>
            </a:r>
            <a:r>
              <a:rPr lang="en-US" sz="1200" dirty="0">
                <a:latin typeface="Calibri" panose="020F0502020204030204" pitchFamily="34" charset="0"/>
              </a:rPr>
              <a:t> (13 in number, all in Judah, Simeon, and Benjamin) with their suburbs; but the priests were to have no part or inheritance in the land (Num. 18:20; Josh. 21:13–19).</a:t>
            </a:r>
          </a:p>
          <a:p>
            <a:r>
              <a:rPr lang="en-US" sz="1200" dirty="0">
                <a:latin typeface="Calibri" panose="020F0502020204030204" pitchFamily="34" charset="0"/>
              </a:rPr>
              <a:t>Bible Dictionary</a:t>
            </a:r>
            <a:endParaRPr lang="en-US" sz="1200" dirty="0"/>
          </a:p>
        </p:txBody>
      </p:sp>
    </p:spTree>
    <p:extLst>
      <p:ext uri="{BB962C8B-B14F-4D97-AF65-F5344CB8AC3E}">
        <p14:creationId xmlns:p14="http://schemas.microsoft.com/office/powerpoint/2010/main" val="117937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Who is the Author?</a:t>
            </a:r>
          </a:p>
        </p:txBody>
      </p:sp>
      <p:sp>
        <p:nvSpPr>
          <p:cNvPr id="8" name="Rectangle 7"/>
          <p:cNvSpPr/>
          <p:nvPr/>
        </p:nvSpPr>
        <p:spPr>
          <a:xfrm>
            <a:off x="244444" y="894092"/>
            <a:ext cx="5169528" cy="3416320"/>
          </a:xfrm>
          <a:prstGeom prst="rect">
            <a:avLst/>
          </a:prstGeom>
        </p:spPr>
        <p:txBody>
          <a:bodyPr wrap="square">
            <a:spAutoFit/>
          </a:bodyPr>
          <a:lstStyle/>
          <a:p>
            <a:r>
              <a:rPr lang="en-US" b="0" i="0" dirty="0">
                <a:solidFill>
                  <a:schemeClr val="bg1"/>
                </a:solidFill>
                <a:effectLst/>
                <a:latin typeface="Calibri" panose="020F0502020204030204" pitchFamily="34" charset="0"/>
              </a:rPr>
              <a:t>External Evidence:</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A uniform ancient testimony supports the Mosaic authorship of Leviticus</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Ancient parallels to the Levitical system of trespass offerings have been found in the </a:t>
            </a:r>
            <a:r>
              <a:rPr lang="en-US" dirty="0" err="1">
                <a:solidFill>
                  <a:schemeClr val="bg1"/>
                </a:solidFill>
                <a:latin typeface="Calibri" panose="020F0502020204030204" pitchFamily="34" charset="0"/>
              </a:rPr>
              <a:t>Ras</a:t>
            </a:r>
            <a:r>
              <a:rPr lang="en-US" dirty="0">
                <a:solidFill>
                  <a:schemeClr val="bg1"/>
                </a:solidFill>
                <a:latin typeface="Calibri" panose="020F0502020204030204" pitchFamily="34" charset="0"/>
              </a:rPr>
              <a:t> </a:t>
            </a:r>
            <a:r>
              <a:rPr lang="en-US" dirty="0" err="1">
                <a:solidFill>
                  <a:schemeClr val="bg1"/>
                </a:solidFill>
                <a:latin typeface="Calibri" panose="020F0502020204030204" pitchFamily="34" charset="0"/>
              </a:rPr>
              <a:t>Shamara</a:t>
            </a:r>
            <a:r>
              <a:rPr lang="en-US" dirty="0">
                <a:solidFill>
                  <a:schemeClr val="bg1"/>
                </a:solidFill>
                <a:latin typeface="Calibri" panose="020F0502020204030204" pitchFamily="34" charset="0"/>
              </a:rPr>
              <a:t> Tablets dating from about 1400 B.C. and discovered on the coast of norther Syria</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Christ ascribes the Pentateuch (which includes Leviticus) to Moses in Matthew 8:2-4</a:t>
            </a:r>
            <a:endParaRPr lang="en-US" dirty="0">
              <a:solidFill>
                <a:schemeClr val="bg1"/>
              </a:solidFill>
            </a:endParaRPr>
          </a:p>
        </p:txBody>
      </p:sp>
      <p:sp>
        <p:nvSpPr>
          <p:cNvPr id="12" name="Rectangle 11"/>
          <p:cNvSpPr/>
          <p:nvPr/>
        </p:nvSpPr>
        <p:spPr>
          <a:xfrm>
            <a:off x="7452510" y="1014456"/>
            <a:ext cx="3660618" cy="3539430"/>
          </a:xfrm>
          <a:prstGeom prst="rect">
            <a:avLst/>
          </a:prstGeom>
        </p:spPr>
        <p:txBody>
          <a:bodyPr wrap="square">
            <a:spAutoFit/>
          </a:bodyPr>
          <a:lstStyle/>
          <a:p>
            <a:r>
              <a:rPr lang="en-US" sz="1600" dirty="0">
                <a:solidFill>
                  <a:schemeClr val="bg1"/>
                </a:solidFill>
                <a:latin typeface="Calibri" panose="020F0502020204030204" pitchFamily="34" charset="0"/>
              </a:rPr>
              <a:t>Internal Evidence:</a:t>
            </a:r>
          </a:p>
          <a:p>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56 times in the 27 chapters of Leviticus it is stated that God imparted these laws to Moses. </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The Levitical code fits the time of Moses. </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Economic, civil, moral, and religious considerations show it to be ancient.</a:t>
            </a:r>
          </a:p>
          <a:p>
            <a:pPr marL="342900" indent="-342900">
              <a:buAutoNum type="arabicPeriod"/>
            </a:pPr>
            <a:endParaRPr lang="en-US" sz="1600" dirty="0">
              <a:solidFill>
                <a:schemeClr val="bg1"/>
              </a:solidFill>
              <a:latin typeface="Calibri" panose="020F0502020204030204" pitchFamily="34" charset="0"/>
            </a:endParaRPr>
          </a:p>
          <a:p>
            <a:pPr marL="342900" indent="-342900">
              <a:buAutoNum type="arabicPeriod"/>
            </a:pPr>
            <a:r>
              <a:rPr lang="en-US" sz="1600" dirty="0">
                <a:solidFill>
                  <a:schemeClr val="bg1"/>
                </a:solidFill>
                <a:latin typeface="Calibri" panose="020F0502020204030204" pitchFamily="34" charset="0"/>
              </a:rPr>
              <a:t>Many of the laws are also related to a migratory life-style.</a:t>
            </a:r>
          </a:p>
        </p:txBody>
      </p:sp>
      <p:sp>
        <p:nvSpPr>
          <p:cNvPr id="13" name="Rectangle 12"/>
          <p:cNvSpPr/>
          <p:nvPr/>
        </p:nvSpPr>
        <p:spPr>
          <a:xfrm>
            <a:off x="11444083" y="6457710"/>
            <a:ext cx="657318" cy="369332"/>
          </a:xfrm>
          <a:prstGeom prst="rect">
            <a:avLst/>
          </a:prstGeom>
        </p:spPr>
        <p:txBody>
          <a:bodyPr wrap="square">
            <a:spAutoFit/>
          </a:bodyPr>
          <a:lstStyle/>
          <a:p>
            <a:r>
              <a:rPr lang="en-US" dirty="0">
                <a:solidFill>
                  <a:schemeClr val="bg1"/>
                </a:solidFill>
                <a:latin typeface="Calibri" panose="020F0502020204030204" pitchFamily="34" charset="0"/>
              </a:rPr>
              <a:t>(1)</a:t>
            </a:r>
            <a:endParaRPr lang="en-US" dirty="0">
              <a:solidFill>
                <a:schemeClr val="bg1"/>
              </a:solidFill>
            </a:endParaRPr>
          </a:p>
        </p:txBody>
      </p:sp>
      <p:sp>
        <p:nvSpPr>
          <p:cNvPr id="3" name="Rectangle 2"/>
          <p:cNvSpPr/>
          <p:nvPr/>
        </p:nvSpPr>
        <p:spPr>
          <a:xfrm>
            <a:off x="201691" y="4696673"/>
            <a:ext cx="3376942" cy="1569660"/>
          </a:xfrm>
          <a:prstGeom prst="rect">
            <a:avLst/>
          </a:prstGeom>
        </p:spPr>
        <p:txBody>
          <a:bodyPr wrap="square">
            <a:spAutoFit/>
          </a:bodyPr>
          <a:lstStyle/>
          <a:p>
            <a:pPr fontAlgn="base"/>
            <a:r>
              <a:rPr lang="en-US" sz="1200" b="0" i="1" dirty="0">
                <a:solidFill>
                  <a:srgbClr val="FFFF00"/>
                </a:solidFill>
                <a:effectLst/>
                <a:latin typeface="Calibri" panose="020F0502020204030204" pitchFamily="34" charset="0"/>
              </a:rPr>
              <a:t>And Jesus put forth his hand, and touched him, saying, I will; be thou clean. And immediately his leprosy was cleansed.</a:t>
            </a:r>
          </a:p>
          <a:p>
            <a:pPr fontAlgn="base"/>
            <a:r>
              <a:rPr lang="en-US" sz="1200" b="0" i="1" dirty="0">
                <a:solidFill>
                  <a:srgbClr val="FFFF00"/>
                </a:solidFill>
                <a:effectLst/>
                <a:latin typeface="Calibri" panose="020F0502020204030204" pitchFamily="34" charset="0"/>
              </a:rPr>
              <a:t>And Jesus </a:t>
            </a:r>
            <a:r>
              <a:rPr lang="en-US" sz="1200" b="0" i="1" dirty="0" err="1">
                <a:solidFill>
                  <a:srgbClr val="FFFF00"/>
                </a:solidFill>
                <a:effectLst/>
                <a:latin typeface="Calibri" panose="020F0502020204030204" pitchFamily="34" charset="0"/>
              </a:rPr>
              <a:t>saith</a:t>
            </a:r>
            <a:r>
              <a:rPr lang="en-US" sz="1200" b="0" i="1" dirty="0">
                <a:solidFill>
                  <a:srgbClr val="FFFF00"/>
                </a:solidFill>
                <a:effectLst/>
                <a:latin typeface="Calibri" panose="020F0502020204030204" pitchFamily="34" charset="0"/>
              </a:rPr>
              <a:t> unto him, See thou tell no man; but go thy way, shew thyself to the priest, and offer the gift that Moses commanded, for a testimony unto them.</a:t>
            </a:r>
          </a:p>
          <a:p>
            <a:pPr fontAlgn="base"/>
            <a:r>
              <a:rPr lang="en-US" sz="1200" i="1" dirty="0">
                <a:solidFill>
                  <a:srgbClr val="FFFF00"/>
                </a:solidFill>
                <a:latin typeface="Calibri" panose="020F0502020204030204" pitchFamily="34" charset="0"/>
              </a:rPr>
              <a:t>Matthew 8:3-4</a:t>
            </a:r>
            <a:endParaRPr lang="en-US" sz="1200" b="0" i="1" dirty="0">
              <a:solidFill>
                <a:srgbClr val="FFFF00"/>
              </a:solidFill>
              <a:effectLst/>
              <a:latin typeface="Calibri" panose="020F0502020204030204" pitchFamily="34" charset="0"/>
            </a:endParaRPr>
          </a:p>
        </p:txBody>
      </p:sp>
      <p:sp>
        <p:nvSpPr>
          <p:cNvPr id="14" name="Rectangle 13"/>
          <p:cNvSpPr/>
          <p:nvPr/>
        </p:nvSpPr>
        <p:spPr>
          <a:xfrm>
            <a:off x="4433809" y="4886655"/>
            <a:ext cx="1960325" cy="1015663"/>
          </a:xfrm>
          <a:prstGeom prst="rect">
            <a:avLst/>
          </a:prstGeom>
        </p:spPr>
        <p:txBody>
          <a:bodyPr wrap="square">
            <a:spAutoFit/>
          </a:bodyPr>
          <a:lstStyle/>
          <a:p>
            <a:pPr fontAlgn="base"/>
            <a:r>
              <a:rPr lang="en-US" sz="1200" i="1" dirty="0">
                <a:solidFill>
                  <a:srgbClr val="FFFF00"/>
                </a:solidFill>
              </a:rPr>
              <a:t>This shall be the law of the leper in the day of his cleansing: He shall be brought unto the priest:</a:t>
            </a:r>
          </a:p>
          <a:p>
            <a:pPr fontAlgn="base"/>
            <a:r>
              <a:rPr lang="en-US" sz="1200" b="0" i="1" dirty="0">
                <a:solidFill>
                  <a:srgbClr val="FFFF00"/>
                </a:solidFill>
                <a:effectLst/>
                <a:latin typeface="Calibri" panose="020F0502020204030204" pitchFamily="34" charset="0"/>
              </a:rPr>
              <a:t>Leviticus 14:2</a:t>
            </a:r>
          </a:p>
        </p:txBody>
      </p:sp>
      <p:sp>
        <p:nvSpPr>
          <p:cNvPr id="4" name="Right Arrow 3"/>
          <p:cNvSpPr/>
          <p:nvPr/>
        </p:nvSpPr>
        <p:spPr>
          <a:xfrm>
            <a:off x="3578633" y="5070855"/>
            <a:ext cx="796705" cy="4345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notablebiographies.com/images/uewb_07_img0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972" y="1602136"/>
            <a:ext cx="2038538" cy="24945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746372" y="4921113"/>
            <a:ext cx="4607111" cy="1569660"/>
          </a:xfrm>
          <a:prstGeom prst="rect">
            <a:avLst/>
          </a:prstGeom>
        </p:spPr>
        <p:txBody>
          <a:bodyPr wrap="square">
            <a:spAutoFit/>
          </a:bodyPr>
          <a:lstStyle/>
          <a:p>
            <a:r>
              <a:rPr lang="en-US" sz="1600" dirty="0">
                <a:solidFill>
                  <a:schemeClr val="bg1"/>
                </a:solidFill>
                <a:latin typeface="Calibri" panose="020F0502020204030204" pitchFamily="34" charset="0"/>
              </a:rPr>
              <a:t>Leviticus picks up the story at this point and take place in the first month of the second year.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Moses probably wrote much of Leviticus during that first month and may have put it in its final form shortly before his death in Moab, about 1405 B.C..</a:t>
            </a:r>
          </a:p>
        </p:txBody>
      </p:sp>
      <p:sp>
        <p:nvSpPr>
          <p:cNvPr id="5" name="Rectangle 4"/>
          <p:cNvSpPr/>
          <p:nvPr/>
        </p:nvSpPr>
        <p:spPr>
          <a:xfrm>
            <a:off x="924439" y="6396887"/>
            <a:ext cx="4897495" cy="369332"/>
          </a:xfrm>
          <a:prstGeom prst="rect">
            <a:avLst/>
          </a:prstGeom>
        </p:spPr>
        <p:txBody>
          <a:bodyPr wrap="none">
            <a:spAutoFit/>
          </a:bodyPr>
          <a:lstStyle/>
          <a:p>
            <a:r>
              <a:rPr lang="en-US" i="1" dirty="0">
                <a:solidFill>
                  <a:schemeClr val="bg1"/>
                </a:solidFill>
                <a:latin typeface="Calibri" panose="020F0502020204030204" pitchFamily="34" charset="0"/>
              </a:rPr>
              <a:t>Another evidence see: Matthew 12:4 and Lev. 24:9</a:t>
            </a:r>
            <a:endParaRPr lang="en-US" dirty="0">
              <a:solidFill>
                <a:schemeClr val="bg1"/>
              </a:solidFill>
              <a:effectLst/>
            </a:endParaRPr>
          </a:p>
        </p:txBody>
      </p:sp>
    </p:spTree>
    <p:extLst>
      <p:ext uri="{BB962C8B-B14F-4D97-AF65-F5344CB8AC3E}">
        <p14:creationId xmlns:p14="http://schemas.microsoft.com/office/powerpoint/2010/main" val="10093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0" presetClass="exit" presetSubtype="0" fill="hold" grpId="0" nodeType="withEffect">
                                  <p:stCondLst>
                                    <p:cond delay="0"/>
                                  </p:stCondLst>
                                  <p:childTnLst>
                                    <p:animEffect transition="out" filter="fade">
                                      <p:cBhvr>
                                        <p:cTn id="34" dur="500"/>
                                        <p:tgtEl>
                                          <p:spTgt spid="8">
                                            <p:txEl>
                                              <p:pRg st="0" end="0"/>
                                            </p:txEl>
                                          </p:spTgt>
                                        </p:tgtEl>
                                      </p:cBhvr>
                                    </p:animEffect>
                                    <p:set>
                                      <p:cBhvr>
                                        <p:cTn id="35" dur="1" fill="hold">
                                          <p:stCondLst>
                                            <p:cond delay="499"/>
                                          </p:stCondLst>
                                        </p:cTn>
                                        <p:tgtEl>
                                          <p:spTgt spid="8">
                                            <p:txEl>
                                              <p:pRg st="0" end="0"/>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8">
                                            <p:txEl>
                                              <p:pRg st="2" end="2"/>
                                            </p:txEl>
                                          </p:spTgt>
                                        </p:tgtEl>
                                      </p:cBhvr>
                                    </p:animEffect>
                                    <p:set>
                                      <p:cBhvr>
                                        <p:cTn id="38" dur="1" fill="hold">
                                          <p:stCondLst>
                                            <p:cond delay="499"/>
                                          </p:stCondLst>
                                        </p:cTn>
                                        <p:tgtEl>
                                          <p:spTgt spid="8">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8">
                                            <p:txEl>
                                              <p:pRg st="4" end="4"/>
                                            </p:txEl>
                                          </p:spTgt>
                                        </p:tgtEl>
                                      </p:cBhvr>
                                    </p:animEffect>
                                    <p:set>
                                      <p:cBhvr>
                                        <p:cTn id="41" dur="1" fill="hold">
                                          <p:stCondLst>
                                            <p:cond delay="499"/>
                                          </p:stCondLst>
                                        </p:cTn>
                                        <p:tgtEl>
                                          <p:spTgt spid="8">
                                            <p:txEl>
                                              <p:pRg st="4" end="4"/>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8">
                                            <p:txEl>
                                              <p:pRg st="6" end="6"/>
                                            </p:txEl>
                                          </p:spTgt>
                                        </p:tgtEl>
                                      </p:cBhvr>
                                    </p:animEffect>
                                    <p:set>
                                      <p:cBhvr>
                                        <p:cTn id="44" dur="1" fill="hold">
                                          <p:stCondLst>
                                            <p:cond delay="499"/>
                                          </p:stCondLst>
                                        </p:cTn>
                                        <p:tgtEl>
                                          <p:spTgt spid="8">
                                            <p:txEl>
                                              <p:pRg st="6" end="6"/>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
                                        </p:tgtEl>
                                      </p:cBhvr>
                                    </p:animEffect>
                                    <p:set>
                                      <p:cBhvr>
                                        <p:cTn id="47" dur="1" fill="hold">
                                          <p:stCondLst>
                                            <p:cond delay="499"/>
                                          </p:stCondLst>
                                        </p:cTn>
                                        <p:tgtEl>
                                          <p:spTgt spid="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3" grpId="0"/>
      <p:bldP spid="3" grpId="1"/>
      <p:bldP spid="14" grpId="0"/>
      <p:bldP spid="14" grpId="1"/>
      <p:bldP spid="4" grpId="0" animBg="1"/>
      <p:bldP spid="4"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Pentateuch</a:t>
            </a:r>
          </a:p>
        </p:txBody>
      </p:sp>
      <p:sp>
        <p:nvSpPr>
          <p:cNvPr id="8" name="Rectangle 7"/>
          <p:cNvSpPr/>
          <p:nvPr/>
        </p:nvSpPr>
        <p:spPr>
          <a:xfrm>
            <a:off x="438339" y="923330"/>
            <a:ext cx="4634404" cy="2308324"/>
          </a:xfrm>
          <a:prstGeom prst="rect">
            <a:avLst/>
          </a:prstGeom>
        </p:spPr>
        <p:txBody>
          <a:bodyPr wrap="square">
            <a:spAutoFit/>
          </a:bodyPr>
          <a:lstStyle/>
          <a:p>
            <a:r>
              <a:rPr lang="en-US" dirty="0">
                <a:solidFill>
                  <a:schemeClr val="bg1"/>
                </a:solidFill>
                <a:latin typeface="Calibri" panose="020F0502020204030204" pitchFamily="34" charset="0"/>
              </a:rPr>
              <a:t>A name given to the first five books of the Old Testament—Genesis, Exodus, Leviticus, Numbers, and Deuteronomy.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Jews refer to these books as the Torah or law of Israel.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were written by Moses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2" name="Rectangle 1"/>
          <p:cNvSpPr/>
          <p:nvPr/>
        </p:nvSpPr>
        <p:spPr>
          <a:xfrm>
            <a:off x="5072743" y="4118428"/>
            <a:ext cx="6863819" cy="2031325"/>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And after they had given thanks unto the God of Israel, my father, Lehi, took the records which were </a:t>
            </a:r>
            <a:r>
              <a:rPr lang="en-US" b="0" i="1" dirty="0" err="1">
                <a:solidFill>
                  <a:srgbClr val="FFFF00"/>
                </a:solidFill>
                <a:effectLst/>
                <a:latin typeface="Calibri" panose="020F0502020204030204" pitchFamily="34" charset="0"/>
              </a:rPr>
              <a:t>engraven</a:t>
            </a:r>
            <a:r>
              <a:rPr lang="en-US" b="0" i="1" dirty="0">
                <a:solidFill>
                  <a:srgbClr val="FFFF00"/>
                </a:solidFill>
                <a:effectLst/>
                <a:latin typeface="Calibri" panose="020F0502020204030204" pitchFamily="34" charset="0"/>
              </a:rPr>
              <a:t> upon the plates of brass, and he did search them from the beginning.</a:t>
            </a:r>
          </a:p>
          <a:p>
            <a:pPr fontAlgn="base"/>
            <a:endParaRPr lang="en-US" b="0" i="1" dirty="0">
              <a:solidFill>
                <a:srgbClr val="FFFF00"/>
              </a:solidFill>
              <a:effectLst/>
              <a:latin typeface="Calibri" panose="020F0502020204030204" pitchFamily="34" charset="0"/>
            </a:endParaRPr>
          </a:p>
          <a:p>
            <a:pPr fontAlgn="base"/>
            <a:r>
              <a:rPr lang="en-US" b="0" i="1" dirty="0">
                <a:solidFill>
                  <a:srgbClr val="FFFF00"/>
                </a:solidFill>
                <a:effectLst/>
                <a:latin typeface="Calibri" panose="020F0502020204030204" pitchFamily="34" charset="0"/>
              </a:rPr>
              <a:t>And he beheld that they did contain the five books of Moses, which gave an account of the creation of the world, and also of Adam and Eve, who were our first parents; 1 Nephi 5:10-11</a:t>
            </a:r>
          </a:p>
        </p:txBody>
      </p:sp>
      <p:pic>
        <p:nvPicPr>
          <p:cNvPr id="7170" name="Picture 2" descr="https://upload.wikimedia.org/wikipedia/commons/c/ca/Scribes-_David_ben_Shabetai%3B_Baruch%3B_Masorates-_Jacob_ben_Meir_and_three_others,_unidentified_-_The_Regensburg_Pentateuch_Pentateuch,_Five_Scrolls,_Haftarot,_Job,_Jeremiah_2-29,_8-12%3B_9-24%3B_10-15%3B..._-_Google_Art_Proj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828" y="902003"/>
            <a:ext cx="4441371" cy="27068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upload.wikimedia.org/wikipedia/commons/thumb/c/c5/Meister_des_Ashburneham-Pentateuch_002.jpg/858px-Meister_des_Ashburneham-Pentateuch_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974" y="3231654"/>
            <a:ext cx="2933132" cy="350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646331"/>
          </a:xfrm>
          <a:prstGeom prst="rect">
            <a:avLst/>
          </a:prstGeom>
          <a:noFill/>
        </p:spPr>
        <p:txBody>
          <a:bodyPr wrap="square" rtlCol="0">
            <a:spAutoFit/>
          </a:bodyPr>
          <a:lstStyle/>
          <a:p>
            <a:pPr algn="ctr"/>
            <a:r>
              <a:rPr lang="en-US" sz="3600" dirty="0">
                <a:solidFill>
                  <a:schemeClr val="bg1"/>
                </a:solidFill>
                <a:latin typeface="Book Antiqua" panose="02040602050305030304" pitchFamily="18" charset="0"/>
              </a:rPr>
              <a:t>What are some of the sacrifices we make today</a:t>
            </a:r>
          </a:p>
        </p:txBody>
      </p:sp>
      <p:grpSp>
        <p:nvGrpSpPr>
          <p:cNvPr id="15" name="Group 18"/>
          <p:cNvGrpSpPr/>
          <p:nvPr/>
        </p:nvGrpSpPr>
        <p:grpSpPr>
          <a:xfrm>
            <a:off x="1293813" y="1152096"/>
            <a:ext cx="10052496" cy="5026248"/>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984172" y="3614672"/>
            <a:ext cx="5266159" cy="1200328"/>
          </a:xfrm>
          <a:prstGeom prst="rect">
            <a:avLst/>
          </a:prstGeom>
          <a:noFill/>
        </p:spPr>
        <p:txBody>
          <a:bodyPr wrap="square" rtlCol="0">
            <a:spAutoFit/>
          </a:bodyPr>
          <a:lstStyle/>
          <a:p>
            <a:r>
              <a:rPr lang="en-US" sz="2400" i="1" dirty="0">
                <a:solidFill>
                  <a:schemeClr val="bg1"/>
                </a:solidFill>
              </a:rPr>
              <a:t>Why are we expected to sacrifice so much as members of The Church of Jesus Christ of Latter-day Saints?</a:t>
            </a:r>
            <a:endParaRPr lang="en-US" sz="2400" dirty="0">
              <a:solidFill>
                <a:schemeClr val="bg1"/>
              </a:solidFill>
            </a:endParaRPr>
          </a:p>
        </p:txBody>
      </p:sp>
      <p:pic>
        <p:nvPicPr>
          <p:cNvPr id="9218" name="Picture 2" descr="http://www.whymormonism.org/files/2012/01/mormon-tith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7010" y="1468220"/>
            <a:ext cx="1800570" cy="225071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910798" y="959148"/>
            <a:ext cx="216366" cy="632911"/>
            <a:chOff x="7236006" y="2667000"/>
            <a:chExt cx="216366" cy="632911"/>
          </a:xfrm>
        </p:grpSpPr>
        <p:sp>
          <p:nvSpPr>
            <p:cNvPr id="23" name="Oval 22"/>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342240" y="959148"/>
            <a:ext cx="216366" cy="632911"/>
            <a:chOff x="7236006" y="2667000"/>
            <a:chExt cx="216366" cy="632911"/>
          </a:xfrm>
        </p:grpSpPr>
        <p:sp>
          <p:nvSpPr>
            <p:cNvPr id="26" name="Oval 25"/>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2" name="Picture 6" descr="https://www.lds.org/youth/bc/youth/article/how-to-prepare-for-the-sacrament/images/Prepare-for-Sacrament-517x268-option-2-2011-1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933" y="1404463"/>
            <a:ext cx="3376060" cy="175006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4328656" y="974723"/>
            <a:ext cx="216366" cy="632911"/>
            <a:chOff x="7236006" y="2667000"/>
            <a:chExt cx="216366" cy="632911"/>
          </a:xfrm>
        </p:grpSpPr>
        <p:sp>
          <p:nvSpPr>
            <p:cNvPr id="29" name="Oval 28"/>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097147" y="1024462"/>
            <a:ext cx="216366" cy="632911"/>
            <a:chOff x="7236006" y="2667000"/>
            <a:chExt cx="216366" cy="632911"/>
          </a:xfrm>
        </p:grpSpPr>
        <p:sp>
          <p:nvSpPr>
            <p:cNvPr id="32" name="Oval 31"/>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descr="http://lds.net/wp-content/uploads/2014/06/mormon-youth-teaching-gospel-princip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998" y="1477037"/>
            <a:ext cx="2435834" cy="194866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8475921" y="1024428"/>
            <a:ext cx="216366" cy="632911"/>
            <a:chOff x="7236006" y="2667000"/>
            <a:chExt cx="216366" cy="632911"/>
          </a:xfrm>
        </p:grpSpPr>
        <p:sp>
          <p:nvSpPr>
            <p:cNvPr id="35" name="Oval 34"/>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0260904" y="1036284"/>
            <a:ext cx="216366" cy="632911"/>
            <a:chOff x="7236006" y="2667000"/>
            <a:chExt cx="216366" cy="632911"/>
          </a:xfrm>
        </p:grpSpPr>
        <p:sp>
          <p:nvSpPr>
            <p:cNvPr id="38" name="Oval 37"/>
            <p:cNvSpPr/>
            <p:nvPr/>
          </p:nvSpPr>
          <p:spPr>
            <a:xfrm>
              <a:off x="7236006" y="2667000"/>
              <a:ext cx="210968" cy="525926"/>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241404" y="3007797"/>
              <a:ext cx="210968" cy="29211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809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fade">
                                      <p:cBhvr>
                                        <p:cTn id="14" dur="1000"/>
                                        <p:tgtEl>
                                          <p:spTgt spid="9222"/>
                                        </p:tgtEl>
                                      </p:cBhvr>
                                    </p:animEffect>
                                    <p:anim calcmode="lin" valueType="num">
                                      <p:cBhvr>
                                        <p:cTn id="15" dur="1000" fill="hold"/>
                                        <p:tgtEl>
                                          <p:spTgt spid="9222"/>
                                        </p:tgtEl>
                                        <p:attrNameLst>
                                          <p:attrName>ppt_x</p:attrName>
                                        </p:attrNameLst>
                                      </p:cBhvr>
                                      <p:tavLst>
                                        <p:tav tm="0">
                                          <p:val>
                                            <p:strVal val="#ppt_x"/>
                                          </p:val>
                                        </p:tav>
                                        <p:tav tm="100000">
                                          <p:val>
                                            <p:strVal val="#ppt_x"/>
                                          </p:val>
                                        </p:tav>
                                      </p:tavLst>
                                    </p:anim>
                                    <p:anim calcmode="lin" valueType="num">
                                      <p:cBhvr>
                                        <p:cTn id="16"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1000"/>
                                        <p:tgtEl>
                                          <p:spTgt spid="9220"/>
                                        </p:tgtEl>
                                      </p:cBhvr>
                                    </p:animEffect>
                                    <p:anim calcmode="lin" valueType="num">
                                      <p:cBhvr>
                                        <p:cTn id="22" dur="1000" fill="hold"/>
                                        <p:tgtEl>
                                          <p:spTgt spid="9220"/>
                                        </p:tgtEl>
                                        <p:attrNameLst>
                                          <p:attrName>ppt_x</p:attrName>
                                        </p:attrNameLst>
                                      </p:cBhvr>
                                      <p:tavLst>
                                        <p:tav tm="0">
                                          <p:val>
                                            <p:strVal val="#ppt_x"/>
                                          </p:val>
                                        </p:tav>
                                        <p:tav tm="100000">
                                          <p:val>
                                            <p:strVal val="#ppt_x"/>
                                          </p:val>
                                        </p:tav>
                                      </p:tavLst>
                                    </p:anim>
                                    <p:anim calcmode="lin" valueType="num">
                                      <p:cBhvr>
                                        <p:cTn id="2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Priesthood Handbook</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grpSp>
        <p:nvGrpSpPr>
          <p:cNvPr id="1024" name="Group 1023"/>
          <p:cNvGrpSpPr/>
          <p:nvPr/>
        </p:nvGrpSpPr>
        <p:grpSpPr>
          <a:xfrm>
            <a:off x="633554" y="1226235"/>
            <a:ext cx="3610143" cy="3980994"/>
            <a:chOff x="1190564" y="1953810"/>
            <a:chExt cx="3610143" cy="3980994"/>
          </a:xfrm>
        </p:grpSpPr>
        <p:sp>
          <p:nvSpPr>
            <p:cNvPr id="2" name="Rectangle 1"/>
            <p:cNvSpPr/>
            <p:nvPr/>
          </p:nvSpPr>
          <p:spPr>
            <a:xfrm>
              <a:off x="1984850" y="1953810"/>
              <a:ext cx="2264229" cy="1200329"/>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Leviticus was a priesthood handbook for the children of Israel</a:t>
              </a:r>
              <a:endParaRPr lang="en-US" dirty="0">
                <a:solidFill>
                  <a:schemeClr val="bg1"/>
                </a:solidFill>
              </a:endParaRPr>
            </a:p>
          </p:txBody>
        </p:sp>
        <p:grpSp>
          <p:nvGrpSpPr>
            <p:cNvPr id="23" name="Group 22"/>
            <p:cNvGrpSpPr/>
            <p:nvPr/>
          </p:nvGrpSpPr>
          <p:grpSpPr>
            <a:xfrm>
              <a:off x="1190564" y="4228011"/>
              <a:ext cx="3610143" cy="1706793"/>
              <a:chOff x="3233872" y="3956180"/>
              <a:chExt cx="2950877" cy="1827222"/>
            </a:xfrm>
          </p:grpSpPr>
          <p:sp>
            <p:nvSpPr>
              <p:cNvPr id="25" name="Freeform 24"/>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rot="5400000">
              <a:off x="2840243" y="2683247"/>
              <a:ext cx="678133"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5" name="Group 1024"/>
          <p:cNvGrpSpPr/>
          <p:nvPr/>
        </p:nvGrpSpPr>
        <p:grpSpPr>
          <a:xfrm>
            <a:off x="4978315" y="1469571"/>
            <a:ext cx="6451683" cy="5172805"/>
            <a:chOff x="4978315" y="1469571"/>
            <a:chExt cx="6451683" cy="5172805"/>
          </a:xfrm>
        </p:grpSpPr>
        <p:grpSp>
          <p:nvGrpSpPr>
            <p:cNvPr id="7" name="Group 6"/>
            <p:cNvGrpSpPr/>
            <p:nvPr/>
          </p:nvGrpSpPr>
          <p:grpSpPr>
            <a:xfrm>
              <a:off x="7467599" y="4147457"/>
              <a:ext cx="3962399" cy="2494919"/>
              <a:chOff x="609600" y="2819400"/>
              <a:chExt cx="3048000" cy="2523308"/>
            </a:xfrm>
          </p:grpSpPr>
          <p:sp>
            <p:nvSpPr>
              <p:cNvPr id="9" name="Flowchart: Magnetic Disk 8"/>
              <p:cNvSpPr/>
              <p:nvPr/>
            </p:nvSpPr>
            <p:spPr>
              <a:xfrm>
                <a:off x="609600" y="2819400"/>
                <a:ext cx="3048000" cy="381000"/>
              </a:xfrm>
              <a:prstGeom prst="flowChartMagneticDisk">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0121" y="3200400"/>
                <a:ext cx="228600" cy="2142308"/>
                <a:chOff x="960121" y="3200400"/>
                <a:chExt cx="228600" cy="2142308"/>
              </a:xfrm>
            </p:grpSpPr>
            <p:sp>
              <p:nvSpPr>
                <p:cNvPr id="21" name="Trapezoid 20"/>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667000" y="3191692"/>
                <a:ext cx="228600" cy="2142308"/>
                <a:chOff x="960121" y="3200400"/>
                <a:chExt cx="228600" cy="2142308"/>
              </a:xfrm>
            </p:grpSpPr>
            <p:sp>
              <p:nvSpPr>
                <p:cNvPr id="19" name="Trapezoid 18"/>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384664" y="3200400"/>
                <a:ext cx="139336" cy="1598022"/>
                <a:chOff x="960121" y="3200400"/>
                <a:chExt cx="228600" cy="2142308"/>
              </a:xfrm>
            </p:grpSpPr>
            <p:sp>
              <p:nvSpPr>
                <p:cNvPr id="17" name="Trapezoid 16"/>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100252" y="3191692"/>
                <a:ext cx="139336" cy="1598022"/>
                <a:chOff x="960121" y="3200400"/>
                <a:chExt cx="228600" cy="2142308"/>
              </a:xfrm>
            </p:grpSpPr>
            <p:sp>
              <p:nvSpPr>
                <p:cNvPr id="15" name="Trapezoid 14"/>
                <p:cNvSpPr/>
                <p:nvPr/>
              </p:nvSpPr>
              <p:spPr>
                <a:xfrm flipV="1">
                  <a:off x="990600" y="3200400"/>
                  <a:ext cx="152400" cy="2133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60121" y="5266508"/>
                  <a:ext cx="228600" cy="76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3"/>
            <p:cNvGrpSpPr/>
            <p:nvPr/>
          </p:nvGrpSpPr>
          <p:grpSpPr>
            <a:xfrm>
              <a:off x="8805489" y="1469571"/>
              <a:ext cx="1924108" cy="2814885"/>
              <a:chOff x="4273363" y="1778032"/>
              <a:chExt cx="2756041" cy="3623866"/>
            </a:xfrm>
          </p:grpSpPr>
          <p:sp>
            <p:nvSpPr>
              <p:cNvPr id="53" name="Rectangle 52"/>
              <p:cNvSpPr/>
              <p:nvPr/>
            </p:nvSpPr>
            <p:spPr>
              <a:xfrm rot="17518575">
                <a:off x="3281759" y="3534998"/>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273363" y="4664936"/>
                <a:ext cx="2756041" cy="22250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8948215" y="1823616"/>
              <a:ext cx="1668654" cy="1972354"/>
              <a:chOff x="5667615" y="2024743"/>
              <a:chExt cx="1668654" cy="1972354"/>
            </a:xfrm>
          </p:grpSpPr>
          <p:sp>
            <p:nvSpPr>
              <p:cNvPr id="3" name="Rectangle 2"/>
              <p:cNvSpPr/>
              <p:nvPr/>
            </p:nvSpPr>
            <p:spPr>
              <a:xfrm>
                <a:off x="5852776" y="2024743"/>
                <a:ext cx="1483493" cy="1972354"/>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746708" y="2024743"/>
                <a:ext cx="1483493" cy="1972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70152" y="2024743"/>
                <a:ext cx="1483493" cy="1972354"/>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702091" y="2277516"/>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91206" y="2908886"/>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723862" y="3583802"/>
                <a:ext cx="150685" cy="15068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667615" y="2437711"/>
                <a:ext cx="1486030" cy="461665"/>
              </a:xfrm>
              <a:prstGeom prst="rect">
                <a:avLst/>
              </a:prstGeom>
            </p:spPr>
            <p:txBody>
              <a:bodyPr wrap="square">
                <a:spAutoFit/>
              </a:bodyPr>
              <a:lstStyle/>
              <a:p>
                <a:pPr algn="ctr"/>
                <a:r>
                  <a:rPr lang="en-US" sz="1200" b="0" i="0" dirty="0">
                    <a:solidFill>
                      <a:schemeClr val="bg1"/>
                    </a:solidFill>
                    <a:effectLst/>
                    <a:latin typeface="Book Antiqua" panose="02040602050305030304" pitchFamily="18" charset="0"/>
                  </a:rPr>
                  <a:t>Church Handbook of Instructions</a:t>
                </a:r>
                <a:endParaRPr lang="en-US" sz="1200" dirty="0">
                  <a:solidFill>
                    <a:schemeClr val="bg1"/>
                  </a:solidFill>
                  <a:latin typeface="Book Antiqua" panose="02040602050305030304" pitchFamily="18" charset="0"/>
                </a:endParaRPr>
              </a:p>
            </p:txBody>
          </p:sp>
        </p:grpSp>
        <p:sp>
          <p:nvSpPr>
            <p:cNvPr id="60" name="Rectangle 59"/>
            <p:cNvSpPr/>
            <p:nvPr/>
          </p:nvSpPr>
          <p:spPr>
            <a:xfrm>
              <a:off x="4978315" y="1922535"/>
              <a:ext cx="3832996"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Handbook provides instructions for administering priesthood </a:t>
              </a:r>
              <a:r>
                <a:rPr lang="en-US" b="0" i="0" dirty="0" err="1">
                  <a:solidFill>
                    <a:schemeClr val="bg1"/>
                  </a:solidFill>
                  <a:effectLst/>
                  <a:latin typeface="Calibri" panose="020F0502020204030204" pitchFamily="34" charset="0"/>
                </a:rPr>
                <a:t>quoarums</a:t>
              </a:r>
              <a:r>
                <a:rPr lang="en-US" b="0" i="0" dirty="0">
                  <a:solidFill>
                    <a:schemeClr val="bg1"/>
                  </a:solidFill>
                  <a:effectLst/>
                  <a:latin typeface="Calibri" panose="020F0502020204030204" pitchFamily="34" charset="0"/>
                </a:rPr>
                <a:t> and auxiliaries. It also provides instructions on Church programs, </a:t>
              </a:r>
              <a:r>
                <a:rPr lang="en-US" b="0" i="0" dirty="0" err="1">
                  <a:solidFill>
                    <a:schemeClr val="bg1"/>
                  </a:solidFill>
                  <a:effectLst/>
                  <a:latin typeface="Calibri" panose="020F0502020204030204" pitchFamily="34" charset="0"/>
                </a:rPr>
                <a:t>activites</a:t>
              </a:r>
              <a:r>
                <a:rPr lang="en-US" b="0" i="0" dirty="0">
                  <a:solidFill>
                    <a:schemeClr val="bg1"/>
                  </a:solidFill>
                  <a:effectLst/>
                  <a:latin typeface="Calibri" panose="020F0502020204030204" pitchFamily="34" charset="0"/>
                </a:rPr>
                <a:t>, leadership, and selected policies. </a:t>
              </a:r>
              <a:endParaRPr lang="en-US"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154347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1000"/>
                                        <p:tgtEl>
                                          <p:spTgt spid="1024"/>
                                        </p:tgtEl>
                                      </p:cBhvr>
                                    </p:animEffect>
                                    <p:anim calcmode="lin" valueType="num">
                                      <p:cBhvr>
                                        <p:cTn id="8" dur="1000" fill="hold"/>
                                        <p:tgtEl>
                                          <p:spTgt spid="1024"/>
                                        </p:tgtEl>
                                        <p:attrNameLst>
                                          <p:attrName>ppt_x</p:attrName>
                                        </p:attrNameLst>
                                      </p:cBhvr>
                                      <p:tavLst>
                                        <p:tav tm="0">
                                          <p:val>
                                            <p:strVal val="#ppt_x"/>
                                          </p:val>
                                        </p:tav>
                                        <p:tav tm="100000">
                                          <p:val>
                                            <p:strVal val="#ppt_x"/>
                                          </p:val>
                                        </p:tav>
                                      </p:tavLst>
                                    </p:anim>
                                    <p:anim calcmode="lin" valueType="num">
                                      <p:cBhvr>
                                        <p:cTn id="9"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fade">
                                      <p:cBhvr>
                                        <p:cTn id="14" dur="1000"/>
                                        <p:tgtEl>
                                          <p:spTgt spid="1025"/>
                                        </p:tgtEl>
                                      </p:cBhvr>
                                    </p:animEffect>
                                    <p:anim calcmode="lin" valueType="num">
                                      <p:cBhvr>
                                        <p:cTn id="15" dur="1000" fill="hold"/>
                                        <p:tgtEl>
                                          <p:spTgt spid="1025"/>
                                        </p:tgtEl>
                                        <p:attrNameLst>
                                          <p:attrName>ppt_x</p:attrName>
                                        </p:attrNameLst>
                                      </p:cBhvr>
                                      <p:tavLst>
                                        <p:tav tm="0">
                                          <p:val>
                                            <p:strVal val="#ppt_x"/>
                                          </p:val>
                                        </p:tav>
                                        <p:tav tm="100000">
                                          <p:val>
                                            <p:strVal val="#ppt_x"/>
                                          </p:val>
                                        </p:tav>
                                      </p:tavLst>
                                    </p:anim>
                                    <p:anim calcmode="lin" valueType="num">
                                      <p:cBhvr>
                                        <p:cTn id="16"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Offerings</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(4)</a:t>
            </a:r>
            <a:endParaRPr lang="en-US" dirty="0">
              <a:solidFill>
                <a:schemeClr val="bg1"/>
              </a:solidFill>
            </a:endParaRPr>
          </a:p>
        </p:txBody>
      </p:sp>
      <p:sp>
        <p:nvSpPr>
          <p:cNvPr id="64" name="Rectangle 63"/>
          <p:cNvSpPr/>
          <p:nvPr/>
        </p:nvSpPr>
        <p:spPr>
          <a:xfrm>
            <a:off x="305358" y="741068"/>
            <a:ext cx="2057400" cy="2154436"/>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 The Offering</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Unblemished—without sin</a:t>
            </a:r>
          </a:p>
          <a:p>
            <a:pPr algn="ctr"/>
            <a:endParaRPr lang="en-US" dirty="0">
              <a:solidFill>
                <a:schemeClr val="bg1"/>
              </a:solidFill>
              <a:latin typeface="Calibri" panose="020F0502020204030204" pitchFamily="34" charset="0"/>
            </a:endParaRPr>
          </a:p>
          <a:p>
            <a:pPr algn="ctr"/>
            <a:r>
              <a:rPr lang="en-US" sz="4400" dirty="0">
                <a:solidFill>
                  <a:schemeClr val="bg1"/>
                </a:solidFill>
                <a:latin typeface="Calibri" panose="020F0502020204030204" pitchFamily="34" charset="0"/>
              </a:rPr>
              <a:t>Christ</a:t>
            </a:r>
            <a:endParaRPr lang="en-US" sz="4400" dirty="0">
              <a:solidFill>
                <a:schemeClr val="bg1"/>
              </a:solidFill>
            </a:endParaRPr>
          </a:p>
        </p:txBody>
      </p:sp>
      <p:sp>
        <p:nvSpPr>
          <p:cNvPr id="65" name="Rectangle 64"/>
          <p:cNvSpPr/>
          <p:nvPr/>
        </p:nvSpPr>
        <p:spPr>
          <a:xfrm>
            <a:off x="3167380" y="1125789"/>
            <a:ext cx="2057400" cy="3539430"/>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The Priest</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Holy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Ordained</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Mediator</a:t>
            </a:r>
          </a:p>
          <a:p>
            <a:pPr algn="ctr"/>
            <a:endParaRPr lang="en-US" dirty="0">
              <a:solidFill>
                <a:schemeClr val="bg1"/>
              </a:solidFill>
              <a:latin typeface="Calibri" panose="020F0502020204030204" pitchFamily="34" charset="0"/>
            </a:endParaRPr>
          </a:p>
          <a:p>
            <a:pPr algn="ctr"/>
            <a:r>
              <a:rPr lang="en-US" sz="4400" dirty="0">
                <a:solidFill>
                  <a:schemeClr val="bg1"/>
                </a:solidFill>
                <a:latin typeface="Calibri" panose="020F0502020204030204" pitchFamily="34" charset="0"/>
              </a:rPr>
              <a:t>Christ</a:t>
            </a:r>
          </a:p>
          <a:p>
            <a:pPr algn="ctr"/>
            <a:endParaRPr lang="en-US" dirty="0">
              <a:solidFill>
                <a:schemeClr val="bg1"/>
              </a:solidFill>
              <a:latin typeface="Calibri" panose="020F0502020204030204" pitchFamily="34" charset="0"/>
            </a:endParaRPr>
          </a:p>
          <a:p>
            <a:pPr algn="ctr"/>
            <a:endParaRPr lang="en-US" dirty="0">
              <a:solidFill>
                <a:schemeClr val="bg1"/>
              </a:solidFill>
            </a:endParaRPr>
          </a:p>
        </p:txBody>
      </p:sp>
      <p:sp>
        <p:nvSpPr>
          <p:cNvPr id="66" name="Rectangle 65"/>
          <p:cNvSpPr/>
          <p:nvPr/>
        </p:nvSpPr>
        <p:spPr>
          <a:xfrm>
            <a:off x="7335484" y="1280479"/>
            <a:ext cx="2256941" cy="3477875"/>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The </a:t>
            </a:r>
            <a:r>
              <a:rPr lang="en-US" b="0" i="0" dirty="0" err="1">
                <a:solidFill>
                  <a:schemeClr val="bg1"/>
                </a:solidFill>
                <a:effectLst/>
                <a:latin typeface="Calibri" panose="020F0502020204030204" pitchFamily="34" charset="0"/>
              </a:rPr>
              <a:t>Offerer</a:t>
            </a:r>
            <a:endParaRPr lang="en-US" b="0" i="0" dirty="0">
              <a:solidFill>
                <a:schemeClr val="bg1"/>
              </a:solidFill>
              <a:effectLst/>
              <a:latin typeface="Calibri" panose="020F0502020204030204" pitchFamily="34" charset="0"/>
            </a:endParaRP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Man under the law</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Standing as a substitute</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Stand to meet God’s requirements</a:t>
            </a:r>
          </a:p>
          <a:p>
            <a:pPr algn="ctr"/>
            <a:endParaRPr lang="en-US" dirty="0">
              <a:solidFill>
                <a:schemeClr val="bg1"/>
              </a:solidFill>
              <a:latin typeface="Calibri" panose="020F0502020204030204" pitchFamily="34" charset="0"/>
            </a:endParaRPr>
          </a:p>
          <a:p>
            <a:pPr algn="ctr"/>
            <a:r>
              <a:rPr lang="en-US" sz="4000" dirty="0">
                <a:solidFill>
                  <a:schemeClr val="bg1"/>
                </a:solidFill>
                <a:latin typeface="Calibri" panose="020F0502020204030204" pitchFamily="34" charset="0"/>
              </a:rPr>
              <a:t>Christ</a:t>
            </a:r>
            <a:endParaRPr lang="en-US" sz="4000" dirty="0">
              <a:solidFill>
                <a:schemeClr val="bg1"/>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2659" y="3632543"/>
            <a:ext cx="2091812" cy="261647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82" y="3146361"/>
            <a:ext cx="2100503" cy="3223986"/>
          </a:xfrm>
          <a:prstGeom prst="rect">
            <a:avLst/>
          </a:prstGeom>
        </p:spPr>
      </p:pic>
      <p:pic>
        <p:nvPicPr>
          <p:cNvPr id="12290" name="Picture 2" descr="https://primaryclipart.com/images/jesus47.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1762" y="4108948"/>
            <a:ext cx="1533525" cy="2371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6F52174-29D5-909B-4A63-4C23D8F79A38}"/>
              </a:ext>
            </a:extLst>
          </p:cNvPr>
          <p:cNvSpPr txBox="1"/>
          <p:nvPr/>
        </p:nvSpPr>
        <p:spPr>
          <a:xfrm>
            <a:off x="3195163" y="6242086"/>
            <a:ext cx="6096000" cy="369332"/>
          </a:xfrm>
          <a:prstGeom prst="rect">
            <a:avLst/>
          </a:prstGeom>
          <a:noFill/>
        </p:spPr>
        <p:txBody>
          <a:bodyPr wrap="square">
            <a:spAutoFit/>
          </a:bodyPr>
          <a:lstStyle/>
          <a:p>
            <a:pPr algn="l" fontAlgn="base">
              <a:spcAft>
                <a:spcPts val="1200"/>
              </a:spcAft>
            </a:pPr>
            <a:r>
              <a:rPr lang="en-US" b="1" i="0" dirty="0">
                <a:solidFill>
                  <a:srgbClr val="FFFF00"/>
                </a:solidFill>
                <a:effectLst/>
              </a:rPr>
              <a:t>Jesus Christ willingly offered Himself as a sacrifice for us.</a:t>
            </a:r>
            <a:endParaRPr lang="en-US" b="0" i="0" dirty="0">
              <a:solidFill>
                <a:srgbClr val="FFFF00"/>
              </a:solidFill>
              <a:effectLst/>
            </a:endParaRPr>
          </a:p>
        </p:txBody>
      </p:sp>
    </p:spTree>
    <p:extLst>
      <p:ext uri="{BB962C8B-B14F-4D97-AF65-F5344CB8AC3E}">
        <p14:creationId xmlns:p14="http://schemas.microsoft.com/office/powerpoint/2010/main" val="753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par>
                                <p:cTn id="24" presetID="10" presetClass="entr" presetSubtype="0" fill="hold" nodeType="withEffect">
                                  <p:stCondLst>
                                    <p:cond delay="0"/>
                                  </p:stCondLst>
                                  <p:childTnLst>
                                    <p:set>
                                      <p:cBhvr>
                                        <p:cTn id="25" dur="1" fill="hold">
                                          <p:stCondLst>
                                            <p:cond delay="0"/>
                                          </p:stCondLst>
                                        </p:cTn>
                                        <p:tgtEl>
                                          <p:spTgt spid="12290"/>
                                        </p:tgtEl>
                                        <p:attrNameLst>
                                          <p:attrName>style.visibility</p:attrName>
                                        </p:attrNameLst>
                                      </p:cBhvr>
                                      <p:to>
                                        <p:strVal val="visible"/>
                                      </p:to>
                                    </p:set>
                                    <p:animEffect transition="in" filter="fade">
                                      <p:cBhvr>
                                        <p:cTn id="26" dur="500"/>
                                        <p:tgtEl>
                                          <p:spTgt spid="1229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Priest</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4" name="Rectangle 63"/>
          <p:cNvSpPr/>
          <p:nvPr/>
        </p:nvSpPr>
        <p:spPr>
          <a:xfrm>
            <a:off x="948154" y="1194297"/>
            <a:ext cx="3723435"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The essential idea of a Hebrew priest was that of a mediator between his people and God by representing them officially in worship and sacrifice. </a:t>
            </a:r>
          </a:p>
        </p:txBody>
      </p:sp>
      <p:sp>
        <p:nvSpPr>
          <p:cNvPr id="65" name="Rectangle 64"/>
          <p:cNvSpPr/>
          <p:nvPr/>
        </p:nvSpPr>
        <p:spPr>
          <a:xfrm>
            <a:off x="796425" y="4795717"/>
            <a:ext cx="4168104" cy="2031325"/>
          </a:xfrm>
          <a:prstGeom prst="rect">
            <a:avLst/>
          </a:prstGeom>
        </p:spPr>
        <p:txBody>
          <a:bodyPr wrap="square">
            <a:spAutoFit/>
          </a:bodyPr>
          <a:lstStyle/>
          <a:p>
            <a:r>
              <a:rPr lang="en-US" dirty="0">
                <a:solidFill>
                  <a:schemeClr val="bg1"/>
                </a:solidFill>
                <a:latin typeface="Calibri" panose="020F0502020204030204" pitchFamily="34" charset="0"/>
              </a:rPr>
              <a:t>The priest exercised his office mainly at the altar by offering the sacrifices and above all the incense but also by teaching the people the law by communicating to them the divine will and by blessing them in the name of the Lord</a:t>
            </a:r>
          </a:p>
          <a:p>
            <a:endParaRPr lang="en-US" dirty="0">
              <a:solidFill>
                <a:schemeClr val="bg1"/>
              </a:solidFill>
              <a:latin typeface="Calibri" panose="020F0502020204030204" pitchFamily="34" charset="0"/>
            </a:endParaRPr>
          </a:p>
        </p:txBody>
      </p:sp>
      <p:sp>
        <p:nvSpPr>
          <p:cNvPr id="11" name="Rectangle 10"/>
          <p:cNvSpPr/>
          <p:nvPr/>
        </p:nvSpPr>
        <p:spPr>
          <a:xfrm>
            <a:off x="3078179" y="3228855"/>
            <a:ext cx="4580110" cy="923330"/>
          </a:xfrm>
          <a:prstGeom prst="rect">
            <a:avLst/>
          </a:prstGeom>
        </p:spPr>
        <p:txBody>
          <a:bodyPr wrap="square">
            <a:spAutoFit/>
          </a:bodyPr>
          <a:lstStyle/>
          <a:p>
            <a:r>
              <a:rPr lang="en-US" dirty="0">
                <a:solidFill>
                  <a:schemeClr val="bg1"/>
                </a:solidFill>
                <a:latin typeface="Calibri" panose="020F0502020204030204" pitchFamily="34" charset="0"/>
              </a:rPr>
              <a:t>By virtue of his office he was able to draw nigh to God, while they, because of their sins and infirmities, must needs stand afar off. </a:t>
            </a:r>
          </a:p>
        </p:txBody>
      </p:sp>
      <p:pic>
        <p:nvPicPr>
          <p:cNvPr id="2" name="Picture 2" descr="http://gnosticwarrior.com/wp-content/uploads/2012/12/Lev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135" y="1023294"/>
            <a:ext cx="3982762" cy="520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1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894ad35e-49be-46be-b858-be04f384ee48/Images/Large_035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078" y="0"/>
            <a:ext cx="11995843"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Special Restrictions For A Priest</a:t>
            </a:r>
          </a:p>
        </p:txBody>
      </p:sp>
      <p:sp>
        <p:nvSpPr>
          <p:cNvPr id="13" name="Rectangle 12"/>
          <p:cNvSpPr/>
          <p:nvPr/>
        </p:nvSpPr>
        <p:spPr>
          <a:xfrm>
            <a:off x="9270749" y="6457710"/>
            <a:ext cx="2830652" cy="369332"/>
          </a:xfrm>
          <a:prstGeom prst="rect">
            <a:avLst/>
          </a:prstGeom>
        </p:spPr>
        <p:txBody>
          <a:bodyPr wrap="square">
            <a:spAutoFit/>
          </a:bodyPr>
          <a:lstStyle/>
          <a:p>
            <a:pPr algn="r"/>
            <a:r>
              <a:rPr lang="en-US" dirty="0">
                <a:solidFill>
                  <a:schemeClr val="bg1"/>
                </a:solidFill>
                <a:latin typeface="Calibri" panose="020F0502020204030204" pitchFamily="34" charset="0"/>
              </a:rPr>
              <a:t>(3)</a:t>
            </a:r>
            <a:endParaRPr lang="en-US" dirty="0">
              <a:solidFill>
                <a:schemeClr val="bg1"/>
              </a:solidFill>
            </a:endParaRPr>
          </a:p>
        </p:txBody>
      </p:sp>
      <p:sp>
        <p:nvSpPr>
          <p:cNvPr id="66" name="Rectangle 65"/>
          <p:cNvSpPr/>
          <p:nvPr/>
        </p:nvSpPr>
        <p:spPr>
          <a:xfrm>
            <a:off x="7383982" y="2156113"/>
            <a:ext cx="4370647" cy="2308324"/>
          </a:xfrm>
          <a:prstGeom prst="rect">
            <a:avLst/>
          </a:prstGeom>
        </p:spPr>
        <p:txBody>
          <a:bodyPr wrap="square">
            <a:spAutoFit/>
          </a:bodyPr>
          <a:lstStyle/>
          <a:p>
            <a:pPr fontAlgn="base"/>
            <a:r>
              <a:rPr lang="en-US" dirty="0">
                <a:solidFill>
                  <a:schemeClr val="bg1"/>
                </a:solidFill>
                <a:latin typeface="Calibri" panose="020F0502020204030204" pitchFamily="34" charset="0"/>
              </a:rPr>
              <a:t>They were under special restrictions with respect to uncleanness for the dead, marriage, wine or strong drink when engaged in sacerdotal duties. The ordinary universal prohibitions were specially binding on them; their families were under special and stricter laws, and liable to more severe punishments than the rest of the people.</a:t>
            </a:r>
          </a:p>
        </p:txBody>
      </p:sp>
      <p:sp>
        <p:nvSpPr>
          <p:cNvPr id="12" name="Rectangle 11"/>
          <p:cNvSpPr/>
          <p:nvPr/>
        </p:nvSpPr>
        <p:spPr>
          <a:xfrm>
            <a:off x="98078" y="923330"/>
            <a:ext cx="3550469" cy="2031325"/>
          </a:xfrm>
          <a:prstGeom prst="rect">
            <a:avLst/>
          </a:prstGeom>
        </p:spPr>
        <p:txBody>
          <a:bodyPr wrap="square">
            <a:spAutoFit/>
          </a:bodyPr>
          <a:lstStyle/>
          <a:p>
            <a:pPr fontAlgn="base"/>
            <a:r>
              <a:rPr lang="en-US" dirty="0">
                <a:solidFill>
                  <a:schemeClr val="bg1"/>
                </a:solidFill>
                <a:latin typeface="Calibri" panose="020F0502020204030204" pitchFamily="34" charset="0"/>
              </a:rPr>
              <a:t>The priest does not take his office upon himself but is chosen of God In an especial sense he belongs to God and is holy to Him</a:t>
            </a:r>
          </a:p>
          <a:p>
            <a:pPr fontAlgn="base"/>
            <a:r>
              <a:rPr lang="en-US" dirty="0">
                <a:solidFill>
                  <a:schemeClr val="bg1"/>
                </a:solidFill>
                <a:latin typeface="Calibri" panose="020F0502020204030204" pitchFamily="34" charset="0"/>
              </a:rPr>
              <a:t>The priests must be Aaron’s sons and free from all important bodily blemishes or infirmities or diseases. </a:t>
            </a:r>
          </a:p>
        </p:txBody>
      </p:sp>
      <p:sp>
        <p:nvSpPr>
          <p:cNvPr id="2" name="Rectangle 1"/>
          <p:cNvSpPr/>
          <p:nvPr/>
        </p:nvSpPr>
        <p:spPr>
          <a:xfrm>
            <a:off x="1018515" y="5165048"/>
            <a:ext cx="6096000" cy="1477328"/>
          </a:xfrm>
          <a:prstGeom prst="rect">
            <a:avLst/>
          </a:prstGeom>
        </p:spPr>
        <p:txBody>
          <a:bodyPr>
            <a:spAutoFit/>
          </a:bodyPr>
          <a:lstStyle/>
          <a:p>
            <a:r>
              <a:rPr lang="en-US" dirty="0">
                <a:solidFill>
                  <a:schemeClr val="bg1"/>
                </a:solidFill>
                <a:latin typeface="Calibri" panose="020F0502020204030204" pitchFamily="34" charset="0"/>
              </a:rPr>
              <a:t>Nothing is specified in the law as to the age at which a priest might begin to exercise his office. Levites were qualified according to the law at 30 or 25, and according to later usage at 20. Consecration to the priestly office consisted of two parts: ceremonial and sacrificial.</a:t>
            </a:r>
          </a:p>
        </p:txBody>
      </p:sp>
      <p:pic>
        <p:nvPicPr>
          <p:cNvPr id="6146" name="Picture 2" descr="http://mudpreacher.files.wordpress.com/2012/08/aaron-anointed-as-high-pri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72469" y="1389750"/>
            <a:ext cx="4108466" cy="317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2" grpId="0"/>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3940</Words>
  <Application>Microsoft Office PowerPoint</Application>
  <PresentationFormat>Widescreen</PresentationFormat>
  <Paragraphs>279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Book Antiqua</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39</cp:revision>
  <dcterms:created xsi:type="dcterms:W3CDTF">2015-10-20T14:12:36Z</dcterms:created>
  <dcterms:modified xsi:type="dcterms:W3CDTF">2025-08-31T16:14:56Z</dcterms:modified>
</cp:coreProperties>
</file>