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0" r:id="rId3"/>
    <p:sldId id="261" r:id="rId4"/>
    <p:sldId id="262" r:id="rId5"/>
    <p:sldId id="263" r:id="rId6"/>
    <p:sldId id="264" r:id="rId7"/>
    <p:sldId id="265" r:id="rId8"/>
    <p:sldId id="266" r:id="rId9"/>
    <p:sldId id="267" r:id="rId10"/>
    <p:sldId id="269" r:id="rId11"/>
    <p:sldId id="270" r:id="rId12"/>
    <p:sldId id="271" r:id="rId13"/>
    <p:sldId id="272" r:id="rId14"/>
    <p:sldId id="273" r:id="rId15"/>
    <p:sldId id="277" r:id="rId16"/>
    <p:sldId id="276" r:id="rId17"/>
    <p:sldId id="278" r:id="rId18"/>
    <p:sldId id="279" r:id="rId19"/>
    <p:sldId id="281" r:id="rId20"/>
    <p:sldId id="280" r:id="rId21"/>
    <p:sldId id="282" r:id="rId22"/>
    <p:sldId id="284" r:id="rId23"/>
    <p:sldId id="285" r:id="rId24"/>
    <p:sldId id="287" r:id="rId25"/>
    <p:sldId id="288" r:id="rId26"/>
    <p:sldId id="289" r:id="rId27"/>
    <p:sldId id="259" r:id="rId28"/>
    <p:sldId id="257" r:id="rId29"/>
    <p:sldId id="268" r:id="rId30"/>
    <p:sldId id="286" r:id="rId31"/>
    <p:sldId id="283" r:id="rId32"/>
  </p:sldIdLst>
  <p:sldSz cx="12192000" cy="6858000"/>
  <p:notesSz cx="6858000" cy="9144000"/>
  <p:embeddedFontLst>
    <p:embeddedFont>
      <p:font typeface="David" panose="020B0604020202020204" charset="-79"/>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5F9133-6785-4E43-B1EB-84BC2D08B257}"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0C7-9962-4B04-B197-7467F9E2F882}" type="slidenum">
              <a:rPr lang="en-US" smtClean="0"/>
              <a:t>‹#›</a:t>
            </a:fld>
            <a:endParaRPr lang="en-US"/>
          </a:p>
        </p:txBody>
      </p:sp>
    </p:spTree>
    <p:extLst>
      <p:ext uri="{BB962C8B-B14F-4D97-AF65-F5344CB8AC3E}">
        <p14:creationId xmlns:p14="http://schemas.microsoft.com/office/powerpoint/2010/main" val="263359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F9133-6785-4E43-B1EB-84BC2D08B257}"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0C7-9962-4B04-B197-7467F9E2F882}" type="slidenum">
              <a:rPr lang="en-US" smtClean="0"/>
              <a:t>‹#›</a:t>
            </a:fld>
            <a:endParaRPr lang="en-US"/>
          </a:p>
        </p:txBody>
      </p:sp>
    </p:spTree>
    <p:extLst>
      <p:ext uri="{BB962C8B-B14F-4D97-AF65-F5344CB8AC3E}">
        <p14:creationId xmlns:p14="http://schemas.microsoft.com/office/powerpoint/2010/main" val="335849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F9133-6785-4E43-B1EB-84BC2D08B257}"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0C7-9962-4B04-B197-7467F9E2F882}" type="slidenum">
              <a:rPr lang="en-US" smtClean="0"/>
              <a:t>‹#›</a:t>
            </a:fld>
            <a:endParaRPr lang="en-US"/>
          </a:p>
        </p:txBody>
      </p:sp>
    </p:spTree>
    <p:extLst>
      <p:ext uri="{BB962C8B-B14F-4D97-AF65-F5344CB8AC3E}">
        <p14:creationId xmlns:p14="http://schemas.microsoft.com/office/powerpoint/2010/main" val="310567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F9133-6785-4E43-B1EB-84BC2D08B257}"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0C7-9962-4B04-B197-7467F9E2F882}" type="slidenum">
              <a:rPr lang="en-US" smtClean="0"/>
              <a:t>‹#›</a:t>
            </a:fld>
            <a:endParaRPr lang="en-US"/>
          </a:p>
        </p:txBody>
      </p:sp>
    </p:spTree>
    <p:extLst>
      <p:ext uri="{BB962C8B-B14F-4D97-AF65-F5344CB8AC3E}">
        <p14:creationId xmlns:p14="http://schemas.microsoft.com/office/powerpoint/2010/main" val="163376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F9133-6785-4E43-B1EB-84BC2D08B257}"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0C7-9962-4B04-B197-7467F9E2F882}" type="slidenum">
              <a:rPr lang="en-US" smtClean="0"/>
              <a:t>‹#›</a:t>
            </a:fld>
            <a:endParaRPr lang="en-US"/>
          </a:p>
        </p:txBody>
      </p:sp>
    </p:spTree>
    <p:extLst>
      <p:ext uri="{BB962C8B-B14F-4D97-AF65-F5344CB8AC3E}">
        <p14:creationId xmlns:p14="http://schemas.microsoft.com/office/powerpoint/2010/main" val="81002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5F9133-6785-4E43-B1EB-84BC2D08B257}"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8B0C7-9962-4B04-B197-7467F9E2F882}" type="slidenum">
              <a:rPr lang="en-US" smtClean="0"/>
              <a:t>‹#›</a:t>
            </a:fld>
            <a:endParaRPr lang="en-US"/>
          </a:p>
        </p:txBody>
      </p:sp>
    </p:spTree>
    <p:extLst>
      <p:ext uri="{BB962C8B-B14F-4D97-AF65-F5344CB8AC3E}">
        <p14:creationId xmlns:p14="http://schemas.microsoft.com/office/powerpoint/2010/main" val="232185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5F9133-6785-4E43-B1EB-84BC2D08B257}" type="datetimeFigureOut">
              <a:rPr lang="en-US" smtClean="0"/>
              <a:t>8/31/2025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8B0C7-9962-4B04-B197-7467F9E2F882}" type="slidenum">
              <a:rPr lang="en-US" smtClean="0"/>
              <a:t>‹#›</a:t>
            </a:fld>
            <a:endParaRPr lang="en-US"/>
          </a:p>
        </p:txBody>
      </p:sp>
    </p:spTree>
    <p:extLst>
      <p:ext uri="{BB962C8B-B14F-4D97-AF65-F5344CB8AC3E}">
        <p14:creationId xmlns:p14="http://schemas.microsoft.com/office/powerpoint/2010/main" val="173866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5F9133-6785-4E43-B1EB-84BC2D08B257}" type="datetimeFigureOut">
              <a:rPr lang="en-US" smtClean="0"/>
              <a:t>8/31/2025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8B0C7-9962-4B04-B197-7467F9E2F882}" type="slidenum">
              <a:rPr lang="en-US" smtClean="0"/>
              <a:t>‹#›</a:t>
            </a:fld>
            <a:endParaRPr lang="en-US"/>
          </a:p>
        </p:txBody>
      </p:sp>
    </p:spTree>
    <p:extLst>
      <p:ext uri="{BB962C8B-B14F-4D97-AF65-F5344CB8AC3E}">
        <p14:creationId xmlns:p14="http://schemas.microsoft.com/office/powerpoint/2010/main" val="4256987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F9133-6785-4E43-B1EB-84BC2D08B257}" type="datetimeFigureOut">
              <a:rPr lang="en-US" smtClean="0"/>
              <a:t>8/31/2025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8B0C7-9962-4B04-B197-7467F9E2F882}" type="slidenum">
              <a:rPr lang="en-US" smtClean="0"/>
              <a:t>‹#›</a:t>
            </a:fld>
            <a:endParaRPr lang="en-US"/>
          </a:p>
        </p:txBody>
      </p:sp>
    </p:spTree>
    <p:extLst>
      <p:ext uri="{BB962C8B-B14F-4D97-AF65-F5344CB8AC3E}">
        <p14:creationId xmlns:p14="http://schemas.microsoft.com/office/powerpoint/2010/main" val="372409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F9133-6785-4E43-B1EB-84BC2D08B257}"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8B0C7-9962-4B04-B197-7467F9E2F882}" type="slidenum">
              <a:rPr lang="en-US" smtClean="0"/>
              <a:t>‹#›</a:t>
            </a:fld>
            <a:endParaRPr lang="en-US"/>
          </a:p>
        </p:txBody>
      </p:sp>
    </p:spTree>
    <p:extLst>
      <p:ext uri="{BB962C8B-B14F-4D97-AF65-F5344CB8AC3E}">
        <p14:creationId xmlns:p14="http://schemas.microsoft.com/office/powerpoint/2010/main" val="342290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F9133-6785-4E43-B1EB-84BC2D08B257}"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8B0C7-9962-4B04-B197-7467F9E2F882}" type="slidenum">
              <a:rPr lang="en-US" smtClean="0"/>
              <a:t>‹#›</a:t>
            </a:fld>
            <a:endParaRPr lang="en-US"/>
          </a:p>
        </p:txBody>
      </p:sp>
    </p:spTree>
    <p:extLst>
      <p:ext uri="{BB962C8B-B14F-4D97-AF65-F5344CB8AC3E}">
        <p14:creationId xmlns:p14="http://schemas.microsoft.com/office/powerpoint/2010/main" val="162210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9133-6785-4E43-B1EB-84BC2D08B257}" type="datetimeFigureOut">
              <a:rPr lang="en-US" smtClean="0"/>
              <a:t>8/31/2025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8B0C7-9962-4B04-B197-7467F9E2F882}" type="slidenum">
              <a:rPr lang="en-US" smtClean="0"/>
              <a:t>‹#›</a:t>
            </a:fld>
            <a:endParaRPr lang="en-US"/>
          </a:p>
        </p:txBody>
      </p:sp>
    </p:spTree>
    <p:extLst>
      <p:ext uri="{BB962C8B-B14F-4D97-AF65-F5344CB8AC3E}">
        <p14:creationId xmlns:p14="http://schemas.microsoft.com/office/powerpoint/2010/main" val="1880712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56.jp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2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F78CCC82-6BD2-45E3-B4EF-5A2C380D8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586967"/>
            <a:ext cx="12192000" cy="1846659"/>
          </a:xfrm>
          <a:prstGeom prst="rect">
            <a:avLst/>
          </a:prstGeom>
          <a:noFill/>
        </p:spPr>
        <p:txBody>
          <a:bodyPr wrap="square" rtlCol="0">
            <a:spAutoFit/>
          </a:bodyPr>
          <a:lstStyle/>
          <a:p>
            <a:pPr algn="ctr"/>
            <a:r>
              <a:rPr lang="en-US" sz="6000">
                <a:solidFill>
                  <a:schemeClr val="bg1"/>
                </a:solidFill>
                <a:latin typeface="David" panose="020E0502060401010101" pitchFamily="34" charset="-79"/>
                <a:cs typeface="David" panose="020E0502060401010101" pitchFamily="34" charset="-79"/>
              </a:rPr>
              <a:t> </a:t>
            </a:r>
            <a:r>
              <a:rPr lang="en-US" sz="6000" dirty="0">
                <a:solidFill>
                  <a:schemeClr val="bg1"/>
                </a:solidFill>
                <a:latin typeface="David" panose="020E0502060401010101" pitchFamily="34" charset="-79"/>
                <a:cs typeface="David" panose="020E0502060401010101" pitchFamily="34" charset="-79"/>
              </a:rPr>
              <a:t>Laws For the Israelites</a:t>
            </a:r>
          </a:p>
          <a:p>
            <a:pPr algn="ctr"/>
            <a:r>
              <a:rPr lang="en-US" sz="5400" dirty="0">
                <a:solidFill>
                  <a:schemeClr val="bg1"/>
                </a:solidFill>
                <a:latin typeface="David" panose="020E0502060401010101" pitchFamily="34" charset="-79"/>
                <a:cs typeface="David" panose="020E0502060401010101" pitchFamily="34" charset="-79"/>
              </a:rPr>
              <a:t>Leviticus 12-18</a:t>
            </a:r>
          </a:p>
        </p:txBody>
      </p:sp>
      <p:grpSp>
        <p:nvGrpSpPr>
          <p:cNvPr id="3" name="Group 2"/>
          <p:cNvGrpSpPr/>
          <p:nvPr/>
        </p:nvGrpSpPr>
        <p:grpSpPr>
          <a:xfrm>
            <a:off x="3375004" y="2433626"/>
            <a:ext cx="5202940" cy="3874636"/>
            <a:chOff x="3592718" y="2607381"/>
            <a:chExt cx="5202940" cy="3874636"/>
          </a:xfrm>
        </p:grpSpPr>
        <p:grpSp>
          <p:nvGrpSpPr>
            <p:cNvPr id="6" name="Group 5"/>
            <p:cNvGrpSpPr/>
            <p:nvPr/>
          </p:nvGrpSpPr>
          <p:grpSpPr>
            <a:xfrm>
              <a:off x="3592718" y="2607381"/>
              <a:ext cx="5202940" cy="3874636"/>
              <a:chOff x="228600" y="381000"/>
              <a:chExt cx="3505068" cy="2501531"/>
            </a:xfrm>
          </p:grpSpPr>
          <p:grpSp>
            <p:nvGrpSpPr>
              <p:cNvPr id="7" name="Group 6"/>
              <p:cNvGrpSpPr/>
              <p:nvPr/>
            </p:nvGrpSpPr>
            <p:grpSpPr>
              <a:xfrm>
                <a:off x="228600" y="381000"/>
                <a:ext cx="3505068" cy="2501531"/>
                <a:chOff x="534986" y="381000"/>
                <a:chExt cx="2637111" cy="2501531"/>
              </a:xfrm>
            </p:grpSpPr>
            <p:sp>
              <p:nvSpPr>
                <p:cNvPr id="9" name="Rectangle 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34986" y="384805"/>
                  <a:ext cx="457200" cy="2497726"/>
                  <a:chOff x="533400" y="381000"/>
                  <a:chExt cx="457200" cy="2497726"/>
                </a:xfrm>
              </p:grpSpPr>
              <p:sp>
                <p:nvSpPr>
                  <p:cNvPr id="16" name="Oval 1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714897" y="381000"/>
                  <a:ext cx="457200" cy="2497726"/>
                  <a:chOff x="2714897" y="457200"/>
                  <a:chExt cx="457200" cy="2497726"/>
                </a:xfrm>
              </p:grpSpPr>
              <p:sp>
                <p:nvSpPr>
                  <p:cNvPr id="12" name="Oval 1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842492" y="972693"/>
                <a:ext cx="2293346" cy="338554"/>
              </a:xfrm>
              <a:prstGeom prst="rect">
                <a:avLst/>
              </a:prstGeom>
            </p:spPr>
            <p:txBody>
              <a:bodyPr wrap="square">
                <a:spAutoFit/>
              </a:bodyPr>
              <a:lstStyle/>
              <a:p>
                <a:endParaRPr lang="en-US" sz="1600" i="1" dirty="0"/>
              </a:p>
            </p:txBody>
          </p:sp>
        </p:grpSp>
        <p:sp>
          <p:nvSpPr>
            <p:cNvPr id="5" name="TextBox 4"/>
            <p:cNvSpPr txBox="1"/>
            <p:nvPr/>
          </p:nvSpPr>
          <p:spPr>
            <a:xfrm>
              <a:off x="4464697" y="3736814"/>
              <a:ext cx="3398856" cy="1938992"/>
            </a:xfrm>
            <a:prstGeom prst="rect">
              <a:avLst/>
            </a:prstGeom>
            <a:noFill/>
          </p:spPr>
          <p:txBody>
            <a:bodyPr wrap="square" rtlCol="0">
              <a:spAutoFit/>
            </a:bodyPr>
            <a:lstStyle/>
            <a:p>
              <a:pPr algn="ctr"/>
              <a:r>
                <a:rPr lang="en-US" sz="2000" i="1" dirty="0"/>
                <a:t>“Moses went no longer up to Mount Sinai, but went into the tabernacle, and learned of God what they were to do, and what laws should be made…”</a:t>
              </a:r>
            </a:p>
            <a:p>
              <a:pPr algn="ctr"/>
              <a:r>
                <a:rPr lang="en-US" sz="2000" i="1" dirty="0"/>
                <a:t>Josephus</a:t>
              </a:r>
            </a:p>
          </p:txBody>
        </p:sp>
      </p:grpSp>
      <p:grpSp>
        <p:nvGrpSpPr>
          <p:cNvPr id="21" name="Group 20"/>
          <p:cNvGrpSpPr/>
          <p:nvPr/>
        </p:nvGrpSpPr>
        <p:grpSpPr>
          <a:xfrm>
            <a:off x="9347144" y="2247757"/>
            <a:ext cx="1579472" cy="4050922"/>
            <a:chOff x="8692693" y="957943"/>
            <a:chExt cx="2384188" cy="6292391"/>
          </a:xfrm>
        </p:grpSpPr>
        <p:sp>
          <p:nvSpPr>
            <p:cNvPr id="22" name="Oval 21"/>
            <p:cNvSpPr/>
            <p:nvPr/>
          </p:nvSpPr>
          <p:spPr>
            <a:xfrm rot="17675704">
              <a:off x="8601406" y="4844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5191256">
              <a:off x="10626365" y="4866307"/>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594526">
              <a:off x="9160865" y="1556305"/>
              <a:ext cx="1571724" cy="1206254"/>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806939">
              <a:off x="9330659" y="6858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2875565">
              <a:off x="9917964" y="6891105"/>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906851">
              <a:off x="10316790" y="3130567"/>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44322">
              <a:off x="8833981" y="3037416"/>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534657">
              <a:off x="8849910" y="3042930"/>
              <a:ext cx="856636" cy="1208535"/>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0906061">
              <a:off x="10145153" y="2973946"/>
              <a:ext cx="856636" cy="1326787"/>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9057085" y="3253177"/>
              <a:ext cx="1741714" cy="3702792"/>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9099151" y="2873795"/>
              <a:ext cx="1668217" cy="3535616"/>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9049907" y="6412815"/>
              <a:ext cx="1717461" cy="173629"/>
              <a:chOff x="6004435" y="5124422"/>
              <a:chExt cx="2755911" cy="179672"/>
            </a:xfrm>
          </p:grpSpPr>
          <p:grpSp>
            <p:nvGrpSpPr>
              <p:cNvPr id="446" name="Group 445"/>
              <p:cNvGrpSpPr/>
              <p:nvPr/>
            </p:nvGrpSpPr>
            <p:grpSpPr>
              <a:xfrm>
                <a:off x="6004435" y="5124422"/>
                <a:ext cx="1415464" cy="179672"/>
                <a:chOff x="5241313" y="4637314"/>
                <a:chExt cx="4730322" cy="600444"/>
              </a:xfrm>
            </p:grpSpPr>
            <p:sp>
              <p:nvSpPr>
                <p:cNvPr id="468" name="Oval 467"/>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9" name="Group 468"/>
                <p:cNvGrpSpPr/>
                <p:nvPr/>
              </p:nvGrpSpPr>
              <p:grpSpPr>
                <a:xfrm>
                  <a:off x="6263924" y="4659086"/>
                  <a:ext cx="490821" cy="578672"/>
                  <a:chOff x="6263924" y="4659086"/>
                  <a:chExt cx="490821" cy="578672"/>
                </a:xfrm>
              </p:grpSpPr>
              <p:sp>
                <p:nvSpPr>
                  <p:cNvPr id="489" name="Trapezoid 48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0" name="Oval 469"/>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1" name="Group 470"/>
                <p:cNvGrpSpPr/>
                <p:nvPr/>
              </p:nvGrpSpPr>
              <p:grpSpPr>
                <a:xfrm>
                  <a:off x="7353137" y="4659086"/>
                  <a:ext cx="490821" cy="578672"/>
                  <a:chOff x="6263924" y="4659086"/>
                  <a:chExt cx="490821" cy="578672"/>
                </a:xfrm>
              </p:grpSpPr>
              <p:sp>
                <p:nvSpPr>
                  <p:cNvPr id="486" name="Trapezoid 48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2" name="Oval 471"/>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3" name="Group 472"/>
                <p:cNvGrpSpPr/>
                <p:nvPr/>
              </p:nvGrpSpPr>
              <p:grpSpPr>
                <a:xfrm>
                  <a:off x="8419290" y="4659086"/>
                  <a:ext cx="490821" cy="578672"/>
                  <a:chOff x="6263924" y="4659086"/>
                  <a:chExt cx="490821" cy="578672"/>
                </a:xfrm>
              </p:grpSpPr>
              <p:sp>
                <p:nvSpPr>
                  <p:cNvPr id="483" name="Trapezoid 48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4" name="Oval 473"/>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5" name="Group 474"/>
                <p:cNvGrpSpPr/>
                <p:nvPr/>
              </p:nvGrpSpPr>
              <p:grpSpPr>
                <a:xfrm>
                  <a:off x="9480814" y="4659086"/>
                  <a:ext cx="490821" cy="578672"/>
                  <a:chOff x="6263924" y="4659086"/>
                  <a:chExt cx="490821" cy="578672"/>
                </a:xfrm>
              </p:grpSpPr>
              <p:sp>
                <p:nvSpPr>
                  <p:cNvPr id="480" name="Trapezoid 47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475"/>
                <p:cNvGrpSpPr/>
                <p:nvPr/>
              </p:nvGrpSpPr>
              <p:grpSpPr>
                <a:xfrm>
                  <a:off x="5241313" y="4637314"/>
                  <a:ext cx="490821" cy="578672"/>
                  <a:chOff x="6263924" y="4659086"/>
                  <a:chExt cx="490821" cy="578672"/>
                </a:xfrm>
              </p:grpSpPr>
              <p:sp>
                <p:nvSpPr>
                  <p:cNvPr id="477" name="Trapezoid 47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7" name="Group 446"/>
              <p:cNvGrpSpPr/>
              <p:nvPr/>
            </p:nvGrpSpPr>
            <p:grpSpPr>
              <a:xfrm>
                <a:off x="7502911" y="5124422"/>
                <a:ext cx="1257435" cy="173157"/>
                <a:chOff x="5769429" y="4659086"/>
                <a:chExt cx="4202206" cy="578672"/>
              </a:xfrm>
            </p:grpSpPr>
            <p:sp>
              <p:nvSpPr>
                <p:cNvPr id="448" name="Oval 447"/>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9" name="Group 448"/>
                <p:cNvGrpSpPr/>
                <p:nvPr/>
              </p:nvGrpSpPr>
              <p:grpSpPr>
                <a:xfrm>
                  <a:off x="6263924" y="4659086"/>
                  <a:ext cx="490821" cy="578672"/>
                  <a:chOff x="6263924" y="4659086"/>
                  <a:chExt cx="490821" cy="578672"/>
                </a:xfrm>
              </p:grpSpPr>
              <p:sp>
                <p:nvSpPr>
                  <p:cNvPr id="465" name="Trapezoid 46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0" name="Oval 449"/>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450"/>
                <p:cNvGrpSpPr/>
                <p:nvPr/>
              </p:nvGrpSpPr>
              <p:grpSpPr>
                <a:xfrm>
                  <a:off x="7353137" y="4659086"/>
                  <a:ext cx="490821" cy="578672"/>
                  <a:chOff x="6263924" y="4659086"/>
                  <a:chExt cx="490821" cy="578672"/>
                </a:xfrm>
              </p:grpSpPr>
              <p:sp>
                <p:nvSpPr>
                  <p:cNvPr id="462" name="Trapezoid 46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2" name="Oval 451"/>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452"/>
                <p:cNvGrpSpPr/>
                <p:nvPr/>
              </p:nvGrpSpPr>
              <p:grpSpPr>
                <a:xfrm>
                  <a:off x="8419290" y="4659086"/>
                  <a:ext cx="490821" cy="578672"/>
                  <a:chOff x="6263924" y="4659086"/>
                  <a:chExt cx="490821" cy="578672"/>
                </a:xfrm>
              </p:grpSpPr>
              <p:sp>
                <p:nvSpPr>
                  <p:cNvPr id="459" name="Trapezoid 45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4" name="Oval 453"/>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5" name="Group 454"/>
                <p:cNvGrpSpPr/>
                <p:nvPr/>
              </p:nvGrpSpPr>
              <p:grpSpPr>
                <a:xfrm>
                  <a:off x="9480814" y="4659086"/>
                  <a:ext cx="490821" cy="578672"/>
                  <a:chOff x="6263924" y="4659086"/>
                  <a:chExt cx="490821" cy="578672"/>
                </a:xfrm>
              </p:grpSpPr>
              <p:sp>
                <p:nvSpPr>
                  <p:cNvPr id="456" name="Trapezoid 45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4" name="Trapezoid 33"/>
            <p:cNvSpPr/>
            <p:nvPr/>
          </p:nvSpPr>
          <p:spPr>
            <a:xfrm rot="10800000">
              <a:off x="9687287" y="2876391"/>
              <a:ext cx="513497" cy="30515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9188009" y="4475315"/>
              <a:ext cx="1490804" cy="1784227"/>
              <a:chOff x="6147852" y="3953965"/>
              <a:chExt cx="1848129" cy="1910926"/>
            </a:xfrm>
          </p:grpSpPr>
          <p:grpSp>
            <p:nvGrpSpPr>
              <p:cNvPr id="239" name="Group 238"/>
              <p:cNvGrpSpPr/>
              <p:nvPr/>
            </p:nvGrpSpPr>
            <p:grpSpPr>
              <a:xfrm>
                <a:off x="6191837" y="3953965"/>
                <a:ext cx="1773099" cy="1675202"/>
                <a:chOff x="6683462" y="4522576"/>
                <a:chExt cx="1610846" cy="1551653"/>
              </a:xfrm>
            </p:grpSpPr>
            <p:sp>
              <p:nvSpPr>
                <p:cNvPr id="247" name="Trapezoid 246"/>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247"/>
                <p:cNvGrpSpPr/>
                <p:nvPr/>
              </p:nvGrpSpPr>
              <p:grpSpPr>
                <a:xfrm rot="161150">
                  <a:off x="6776381" y="5203966"/>
                  <a:ext cx="842475" cy="853371"/>
                  <a:chOff x="7002362" y="-220093"/>
                  <a:chExt cx="4266989" cy="4336706"/>
                </a:xfrm>
              </p:grpSpPr>
              <p:grpSp>
                <p:nvGrpSpPr>
                  <p:cNvPr id="381" name="Group 380"/>
                  <p:cNvGrpSpPr/>
                  <p:nvPr/>
                </p:nvGrpSpPr>
                <p:grpSpPr>
                  <a:xfrm>
                    <a:off x="7002362" y="416513"/>
                    <a:ext cx="3718088" cy="3700100"/>
                    <a:chOff x="9313675" y="-862338"/>
                    <a:chExt cx="3718088" cy="3700100"/>
                  </a:xfrm>
                </p:grpSpPr>
                <p:grpSp>
                  <p:nvGrpSpPr>
                    <p:cNvPr id="398" name="Group 397"/>
                    <p:cNvGrpSpPr/>
                    <p:nvPr/>
                  </p:nvGrpSpPr>
                  <p:grpSpPr>
                    <a:xfrm rot="2472914">
                      <a:off x="9313675" y="378385"/>
                      <a:ext cx="861668" cy="893454"/>
                      <a:chOff x="9313675" y="378385"/>
                      <a:chExt cx="861668" cy="893454"/>
                    </a:xfrm>
                  </p:grpSpPr>
                  <p:sp>
                    <p:nvSpPr>
                      <p:cNvPr id="443" name="Rectangle 44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Quad Arrow 44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ame 44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9" name="Group 398"/>
                    <p:cNvGrpSpPr/>
                    <p:nvPr/>
                  </p:nvGrpSpPr>
                  <p:grpSpPr>
                    <a:xfrm rot="2472914">
                      <a:off x="9897198" y="900359"/>
                      <a:ext cx="861668" cy="893454"/>
                      <a:chOff x="9313675" y="378385"/>
                      <a:chExt cx="861668" cy="893454"/>
                    </a:xfrm>
                  </p:grpSpPr>
                  <p:sp>
                    <p:nvSpPr>
                      <p:cNvPr id="440" name="Rectangle 43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Quad Arrow 44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ame 44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0" name="Group 399"/>
                    <p:cNvGrpSpPr/>
                    <p:nvPr/>
                  </p:nvGrpSpPr>
                  <p:grpSpPr>
                    <a:xfrm rot="2472914">
                      <a:off x="10490938" y="1422334"/>
                      <a:ext cx="861668" cy="893454"/>
                      <a:chOff x="9313675" y="378385"/>
                      <a:chExt cx="861668" cy="893454"/>
                    </a:xfrm>
                  </p:grpSpPr>
                  <p:sp>
                    <p:nvSpPr>
                      <p:cNvPr id="437" name="Rectangle 43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Quad Arrow 43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ame 43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1" name="Group 400"/>
                    <p:cNvGrpSpPr/>
                    <p:nvPr/>
                  </p:nvGrpSpPr>
                  <p:grpSpPr>
                    <a:xfrm rot="2472914">
                      <a:off x="11074461" y="1944308"/>
                      <a:ext cx="861668" cy="893454"/>
                      <a:chOff x="9313675" y="378385"/>
                      <a:chExt cx="861668" cy="893454"/>
                    </a:xfrm>
                  </p:grpSpPr>
                  <p:sp>
                    <p:nvSpPr>
                      <p:cNvPr id="434" name="Rectangle 43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Quad Arrow 43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ame 43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2" name="Group 401"/>
                    <p:cNvGrpSpPr/>
                    <p:nvPr/>
                  </p:nvGrpSpPr>
                  <p:grpSpPr>
                    <a:xfrm rot="2472914">
                      <a:off x="10424166" y="-862338"/>
                      <a:ext cx="861668" cy="893454"/>
                      <a:chOff x="9313675" y="378385"/>
                      <a:chExt cx="861668" cy="893454"/>
                    </a:xfrm>
                  </p:grpSpPr>
                  <p:sp>
                    <p:nvSpPr>
                      <p:cNvPr id="431" name="Rectangle 43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Quad Arrow 43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ame 43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3" name="Group 402"/>
                    <p:cNvGrpSpPr/>
                    <p:nvPr/>
                  </p:nvGrpSpPr>
                  <p:grpSpPr>
                    <a:xfrm rot="2472914">
                      <a:off x="9865580" y="-231772"/>
                      <a:ext cx="861668" cy="893454"/>
                      <a:chOff x="9313675" y="378385"/>
                      <a:chExt cx="861668" cy="893454"/>
                    </a:xfrm>
                  </p:grpSpPr>
                  <p:sp>
                    <p:nvSpPr>
                      <p:cNvPr id="428" name="Rectangle 42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Quad Arrow 42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ame 42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4" name="Group 403"/>
                    <p:cNvGrpSpPr/>
                    <p:nvPr/>
                  </p:nvGrpSpPr>
                  <p:grpSpPr>
                    <a:xfrm rot="2472914">
                      <a:off x="10456433" y="280442"/>
                      <a:ext cx="861668" cy="893454"/>
                      <a:chOff x="9313675" y="378385"/>
                      <a:chExt cx="861668" cy="893454"/>
                    </a:xfrm>
                  </p:grpSpPr>
                  <p:sp>
                    <p:nvSpPr>
                      <p:cNvPr id="425" name="Rectangle 42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42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ame 42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5" name="Group 404"/>
                    <p:cNvGrpSpPr/>
                    <p:nvPr/>
                  </p:nvGrpSpPr>
                  <p:grpSpPr>
                    <a:xfrm rot="2472914">
                      <a:off x="11039956" y="802416"/>
                      <a:ext cx="861668" cy="893454"/>
                      <a:chOff x="9313675" y="378385"/>
                      <a:chExt cx="861668" cy="893454"/>
                    </a:xfrm>
                  </p:grpSpPr>
                  <p:sp>
                    <p:nvSpPr>
                      <p:cNvPr id="422" name="Rectangle 42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Quad Arrow 42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ame 42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6" name="Group 405"/>
                    <p:cNvGrpSpPr/>
                    <p:nvPr/>
                  </p:nvGrpSpPr>
                  <p:grpSpPr>
                    <a:xfrm rot="2472914">
                      <a:off x="11642157" y="1314285"/>
                      <a:ext cx="861668" cy="893454"/>
                      <a:chOff x="9313675" y="378385"/>
                      <a:chExt cx="861668" cy="893454"/>
                    </a:xfrm>
                  </p:grpSpPr>
                  <p:sp>
                    <p:nvSpPr>
                      <p:cNvPr id="419" name="Rectangle 41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Quad Arrow 41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ame 42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7" name="Group 406"/>
                    <p:cNvGrpSpPr/>
                    <p:nvPr/>
                  </p:nvGrpSpPr>
                  <p:grpSpPr>
                    <a:xfrm rot="2472914">
                      <a:off x="11586572" y="172393"/>
                      <a:ext cx="861668" cy="893454"/>
                      <a:chOff x="9313675" y="378385"/>
                      <a:chExt cx="861668" cy="893454"/>
                    </a:xfrm>
                  </p:grpSpPr>
                  <p:sp>
                    <p:nvSpPr>
                      <p:cNvPr id="416" name="Rectangle 41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Quad Arrow 41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ame 41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8" name="Group 407"/>
                    <p:cNvGrpSpPr/>
                    <p:nvPr/>
                  </p:nvGrpSpPr>
                  <p:grpSpPr>
                    <a:xfrm rot="2472914">
                      <a:off x="12170095" y="694367"/>
                      <a:ext cx="861668" cy="893454"/>
                      <a:chOff x="9313675" y="378385"/>
                      <a:chExt cx="861668" cy="893454"/>
                    </a:xfrm>
                  </p:grpSpPr>
                  <p:sp>
                    <p:nvSpPr>
                      <p:cNvPr id="413" name="Rectangle 41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Quad Arrow 41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ame 41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9" name="Group 408"/>
                    <p:cNvGrpSpPr/>
                    <p:nvPr/>
                  </p:nvGrpSpPr>
                  <p:grpSpPr>
                    <a:xfrm rot="2472914">
                      <a:off x="10995932" y="-351555"/>
                      <a:ext cx="861668" cy="893454"/>
                      <a:chOff x="9313675" y="378385"/>
                      <a:chExt cx="861668" cy="893454"/>
                    </a:xfrm>
                  </p:grpSpPr>
                  <p:sp>
                    <p:nvSpPr>
                      <p:cNvPr id="410" name="Rectangle 40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Quad Arrow 41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ame 41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82" name="Group 381"/>
                  <p:cNvGrpSpPr/>
                  <p:nvPr/>
                </p:nvGrpSpPr>
                <p:grpSpPr>
                  <a:xfrm rot="2472914">
                    <a:off x="9238369" y="323421"/>
                    <a:ext cx="861668" cy="893454"/>
                    <a:chOff x="9313675" y="378385"/>
                    <a:chExt cx="861668" cy="893454"/>
                  </a:xfrm>
                </p:grpSpPr>
                <p:sp>
                  <p:nvSpPr>
                    <p:cNvPr id="395" name="Rectangle 3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Quad Arrow 39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ame 3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3" name="Group 382"/>
                  <p:cNvGrpSpPr/>
                  <p:nvPr/>
                </p:nvGrpSpPr>
                <p:grpSpPr>
                  <a:xfrm rot="2472914">
                    <a:off x="9832681" y="845394"/>
                    <a:ext cx="861668" cy="893454"/>
                    <a:chOff x="9313675" y="378385"/>
                    <a:chExt cx="861668" cy="893454"/>
                  </a:xfrm>
                </p:grpSpPr>
                <p:sp>
                  <p:nvSpPr>
                    <p:cNvPr id="392" name="Rectangle 3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Quad Arrow 39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ame 3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4" name="Group 383"/>
                  <p:cNvGrpSpPr/>
                  <p:nvPr/>
                </p:nvGrpSpPr>
                <p:grpSpPr>
                  <a:xfrm rot="2472914">
                    <a:off x="10407683" y="1332004"/>
                    <a:ext cx="861668" cy="893454"/>
                    <a:chOff x="9313675" y="378385"/>
                    <a:chExt cx="861668" cy="893454"/>
                  </a:xfrm>
                </p:grpSpPr>
                <p:sp>
                  <p:nvSpPr>
                    <p:cNvPr id="389" name="Rectangle 3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Quad Arrow 38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ame 3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5" name="Group 384"/>
                  <p:cNvGrpSpPr/>
                  <p:nvPr/>
                </p:nvGrpSpPr>
                <p:grpSpPr>
                  <a:xfrm rot="2472914">
                    <a:off x="8656825" y="-220093"/>
                    <a:ext cx="861668" cy="893454"/>
                    <a:chOff x="9313675" y="378385"/>
                    <a:chExt cx="861668" cy="893454"/>
                  </a:xfrm>
                </p:grpSpPr>
                <p:sp>
                  <p:nvSpPr>
                    <p:cNvPr id="386" name="Rectangle 3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Quad Arrow 38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ame 3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9" name="Group 248"/>
                <p:cNvGrpSpPr/>
                <p:nvPr/>
              </p:nvGrpSpPr>
              <p:grpSpPr>
                <a:xfrm>
                  <a:off x="7371108" y="5220858"/>
                  <a:ext cx="842475" cy="853371"/>
                  <a:chOff x="7002362" y="-220093"/>
                  <a:chExt cx="4266989" cy="4336706"/>
                </a:xfrm>
              </p:grpSpPr>
              <p:grpSp>
                <p:nvGrpSpPr>
                  <p:cNvPr id="316" name="Group 315"/>
                  <p:cNvGrpSpPr/>
                  <p:nvPr/>
                </p:nvGrpSpPr>
                <p:grpSpPr>
                  <a:xfrm>
                    <a:off x="7002362" y="416513"/>
                    <a:ext cx="3718088" cy="3700100"/>
                    <a:chOff x="9313675" y="-862338"/>
                    <a:chExt cx="3718088" cy="3700100"/>
                  </a:xfrm>
                </p:grpSpPr>
                <p:grpSp>
                  <p:nvGrpSpPr>
                    <p:cNvPr id="333" name="Group 332"/>
                    <p:cNvGrpSpPr/>
                    <p:nvPr/>
                  </p:nvGrpSpPr>
                  <p:grpSpPr>
                    <a:xfrm rot="2472914">
                      <a:off x="9313675" y="378385"/>
                      <a:ext cx="861668" cy="893454"/>
                      <a:chOff x="9313675" y="378385"/>
                      <a:chExt cx="861668" cy="893454"/>
                    </a:xfrm>
                  </p:grpSpPr>
                  <p:sp>
                    <p:nvSpPr>
                      <p:cNvPr id="378" name="Rectangle 37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Quad Arrow 37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ame 37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4" name="Group 333"/>
                    <p:cNvGrpSpPr/>
                    <p:nvPr/>
                  </p:nvGrpSpPr>
                  <p:grpSpPr>
                    <a:xfrm rot="2472914">
                      <a:off x="9897198" y="900359"/>
                      <a:ext cx="861668" cy="893454"/>
                      <a:chOff x="9313675" y="378385"/>
                      <a:chExt cx="861668" cy="893454"/>
                    </a:xfrm>
                  </p:grpSpPr>
                  <p:sp>
                    <p:nvSpPr>
                      <p:cNvPr id="375" name="Rectangle 37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Quad Arrow 37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ame 37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5" name="Group 334"/>
                    <p:cNvGrpSpPr/>
                    <p:nvPr/>
                  </p:nvGrpSpPr>
                  <p:grpSpPr>
                    <a:xfrm rot="2472914">
                      <a:off x="10490938" y="1422334"/>
                      <a:ext cx="861668" cy="893454"/>
                      <a:chOff x="9313675" y="378385"/>
                      <a:chExt cx="861668" cy="893454"/>
                    </a:xfrm>
                  </p:grpSpPr>
                  <p:sp>
                    <p:nvSpPr>
                      <p:cNvPr id="372" name="Rectangle 37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Quad Arrow 37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ame 37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6" name="Group 335"/>
                    <p:cNvGrpSpPr/>
                    <p:nvPr/>
                  </p:nvGrpSpPr>
                  <p:grpSpPr>
                    <a:xfrm rot="2472914">
                      <a:off x="11074461" y="1944308"/>
                      <a:ext cx="861668" cy="893454"/>
                      <a:chOff x="9313675" y="378385"/>
                      <a:chExt cx="861668" cy="893454"/>
                    </a:xfrm>
                  </p:grpSpPr>
                  <p:sp>
                    <p:nvSpPr>
                      <p:cNvPr id="369" name="Rectangle 36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Quad Arrow 36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ame 37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7" name="Group 336"/>
                    <p:cNvGrpSpPr/>
                    <p:nvPr/>
                  </p:nvGrpSpPr>
                  <p:grpSpPr>
                    <a:xfrm rot="2472914">
                      <a:off x="10424166" y="-862338"/>
                      <a:ext cx="861668" cy="893454"/>
                      <a:chOff x="9313675" y="378385"/>
                      <a:chExt cx="861668" cy="893454"/>
                    </a:xfrm>
                  </p:grpSpPr>
                  <p:sp>
                    <p:nvSpPr>
                      <p:cNvPr id="366" name="Rectangle 36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Quad Arrow 36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ame 36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8" name="Group 337"/>
                    <p:cNvGrpSpPr/>
                    <p:nvPr/>
                  </p:nvGrpSpPr>
                  <p:grpSpPr>
                    <a:xfrm rot="2472914">
                      <a:off x="9865580" y="-231772"/>
                      <a:ext cx="861668" cy="893454"/>
                      <a:chOff x="9313675" y="378385"/>
                      <a:chExt cx="861668" cy="893454"/>
                    </a:xfrm>
                  </p:grpSpPr>
                  <p:sp>
                    <p:nvSpPr>
                      <p:cNvPr id="363" name="Rectangle 36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Quad Arrow 36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ame 36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9" name="Group 338"/>
                    <p:cNvGrpSpPr/>
                    <p:nvPr/>
                  </p:nvGrpSpPr>
                  <p:grpSpPr>
                    <a:xfrm rot="2472914">
                      <a:off x="10456433" y="280442"/>
                      <a:ext cx="861668" cy="893454"/>
                      <a:chOff x="9313675" y="378385"/>
                      <a:chExt cx="861668" cy="893454"/>
                    </a:xfrm>
                  </p:grpSpPr>
                  <p:sp>
                    <p:nvSpPr>
                      <p:cNvPr id="360" name="Rectangle 35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Quad Arrow 36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ame 36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0" name="Group 339"/>
                    <p:cNvGrpSpPr/>
                    <p:nvPr/>
                  </p:nvGrpSpPr>
                  <p:grpSpPr>
                    <a:xfrm rot="2472914">
                      <a:off x="11039956" y="802416"/>
                      <a:ext cx="861668" cy="893454"/>
                      <a:chOff x="9313675" y="378385"/>
                      <a:chExt cx="861668" cy="893454"/>
                    </a:xfrm>
                  </p:grpSpPr>
                  <p:sp>
                    <p:nvSpPr>
                      <p:cNvPr id="357" name="Rectangle 35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Quad Arrow 35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ame 35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1" name="Group 340"/>
                    <p:cNvGrpSpPr/>
                    <p:nvPr/>
                  </p:nvGrpSpPr>
                  <p:grpSpPr>
                    <a:xfrm rot="2472914">
                      <a:off x="11642157" y="1314285"/>
                      <a:ext cx="861668" cy="893454"/>
                      <a:chOff x="9313675" y="378385"/>
                      <a:chExt cx="861668" cy="893454"/>
                    </a:xfrm>
                  </p:grpSpPr>
                  <p:sp>
                    <p:nvSpPr>
                      <p:cNvPr id="354" name="Rectangle 35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Quad Arrow 35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ame 35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2" name="Group 341"/>
                    <p:cNvGrpSpPr/>
                    <p:nvPr/>
                  </p:nvGrpSpPr>
                  <p:grpSpPr>
                    <a:xfrm rot="2472914">
                      <a:off x="11586572" y="172393"/>
                      <a:ext cx="861668" cy="893454"/>
                      <a:chOff x="9313675" y="378385"/>
                      <a:chExt cx="861668" cy="893454"/>
                    </a:xfrm>
                  </p:grpSpPr>
                  <p:sp>
                    <p:nvSpPr>
                      <p:cNvPr id="351" name="Rectangle 35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Quad Arrow 35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ame 35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3" name="Group 342"/>
                    <p:cNvGrpSpPr/>
                    <p:nvPr/>
                  </p:nvGrpSpPr>
                  <p:grpSpPr>
                    <a:xfrm rot="2472914">
                      <a:off x="12170095" y="694367"/>
                      <a:ext cx="861668" cy="893454"/>
                      <a:chOff x="9313675" y="378385"/>
                      <a:chExt cx="861668" cy="893454"/>
                    </a:xfrm>
                  </p:grpSpPr>
                  <p:sp>
                    <p:nvSpPr>
                      <p:cNvPr id="348" name="Rectangle 34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Quad Arrow 34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ame 34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4" name="Group 343"/>
                    <p:cNvGrpSpPr/>
                    <p:nvPr/>
                  </p:nvGrpSpPr>
                  <p:grpSpPr>
                    <a:xfrm rot="2472914">
                      <a:off x="10995932" y="-351555"/>
                      <a:ext cx="861668" cy="893454"/>
                      <a:chOff x="9313675" y="378385"/>
                      <a:chExt cx="861668" cy="893454"/>
                    </a:xfrm>
                  </p:grpSpPr>
                  <p:sp>
                    <p:nvSpPr>
                      <p:cNvPr id="345" name="Rectangle 34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34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ame 34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17" name="Group 316"/>
                  <p:cNvGrpSpPr/>
                  <p:nvPr/>
                </p:nvGrpSpPr>
                <p:grpSpPr>
                  <a:xfrm rot="2472914">
                    <a:off x="9238369" y="323421"/>
                    <a:ext cx="861668" cy="893454"/>
                    <a:chOff x="9313675" y="378385"/>
                    <a:chExt cx="861668" cy="893454"/>
                  </a:xfrm>
                </p:grpSpPr>
                <p:sp>
                  <p:nvSpPr>
                    <p:cNvPr id="330" name="Rectangle 32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Quad Arrow 33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ame 33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8" name="Group 317"/>
                  <p:cNvGrpSpPr/>
                  <p:nvPr/>
                </p:nvGrpSpPr>
                <p:grpSpPr>
                  <a:xfrm rot="2472914">
                    <a:off x="9832681" y="845394"/>
                    <a:ext cx="861668" cy="893454"/>
                    <a:chOff x="9313675" y="378385"/>
                    <a:chExt cx="861668" cy="893454"/>
                  </a:xfrm>
                </p:grpSpPr>
                <p:sp>
                  <p:nvSpPr>
                    <p:cNvPr id="327" name="Rectangle 32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Quad Arrow 32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ame 32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9" name="Group 318"/>
                  <p:cNvGrpSpPr/>
                  <p:nvPr/>
                </p:nvGrpSpPr>
                <p:grpSpPr>
                  <a:xfrm rot="2472914">
                    <a:off x="10407683" y="1332004"/>
                    <a:ext cx="861668" cy="893454"/>
                    <a:chOff x="9313675" y="378385"/>
                    <a:chExt cx="861668" cy="893454"/>
                  </a:xfrm>
                </p:grpSpPr>
                <p:sp>
                  <p:nvSpPr>
                    <p:cNvPr id="324" name="Rectangle 32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Quad Arrow 32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ame 32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0" name="Group 319"/>
                  <p:cNvGrpSpPr/>
                  <p:nvPr/>
                </p:nvGrpSpPr>
                <p:grpSpPr>
                  <a:xfrm rot="2472914">
                    <a:off x="8656825" y="-220093"/>
                    <a:ext cx="861668" cy="893454"/>
                    <a:chOff x="9313675" y="378385"/>
                    <a:chExt cx="861668" cy="893454"/>
                  </a:xfrm>
                </p:grpSpPr>
                <p:sp>
                  <p:nvSpPr>
                    <p:cNvPr id="321" name="Rectangle 32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Quad Arrow 32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ame 32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0" name="Group 249"/>
                <p:cNvGrpSpPr/>
                <p:nvPr/>
              </p:nvGrpSpPr>
              <p:grpSpPr>
                <a:xfrm>
                  <a:off x="7094044" y="4551994"/>
                  <a:ext cx="842475" cy="853371"/>
                  <a:chOff x="7002362" y="-220093"/>
                  <a:chExt cx="4266989" cy="4336706"/>
                </a:xfrm>
              </p:grpSpPr>
              <p:grpSp>
                <p:nvGrpSpPr>
                  <p:cNvPr id="251" name="Group 250"/>
                  <p:cNvGrpSpPr/>
                  <p:nvPr/>
                </p:nvGrpSpPr>
                <p:grpSpPr>
                  <a:xfrm>
                    <a:off x="7002362" y="416513"/>
                    <a:ext cx="3718088" cy="3700100"/>
                    <a:chOff x="9313675" y="-862338"/>
                    <a:chExt cx="3718088" cy="3700100"/>
                  </a:xfrm>
                </p:grpSpPr>
                <p:grpSp>
                  <p:nvGrpSpPr>
                    <p:cNvPr id="268" name="Group 267"/>
                    <p:cNvGrpSpPr/>
                    <p:nvPr/>
                  </p:nvGrpSpPr>
                  <p:grpSpPr>
                    <a:xfrm rot="2472914">
                      <a:off x="9313675" y="378385"/>
                      <a:ext cx="861668" cy="893454"/>
                      <a:chOff x="9313675" y="378385"/>
                      <a:chExt cx="861668" cy="893454"/>
                    </a:xfrm>
                  </p:grpSpPr>
                  <p:sp>
                    <p:nvSpPr>
                      <p:cNvPr id="313" name="Rectangle 31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Quad Arrow 31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ame 31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9" name="Group 268"/>
                    <p:cNvGrpSpPr/>
                    <p:nvPr/>
                  </p:nvGrpSpPr>
                  <p:grpSpPr>
                    <a:xfrm rot="2472914">
                      <a:off x="9897198" y="900359"/>
                      <a:ext cx="861668" cy="893454"/>
                      <a:chOff x="9313675" y="378385"/>
                      <a:chExt cx="861668" cy="893454"/>
                    </a:xfrm>
                  </p:grpSpPr>
                  <p:sp>
                    <p:nvSpPr>
                      <p:cNvPr id="310" name="Rectangle 30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Quad Arrow 31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ame 31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0" name="Group 269"/>
                    <p:cNvGrpSpPr/>
                    <p:nvPr/>
                  </p:nvGrpSpPr>
                  <p:grpSpPr>
                    <a:xfrm rot="2472914">
                      <a:off x="10490938" y="1422334"/>
                      <a:ext cx="861668" cy="893454"/>
                      <a:chOff x="9313675" y="378385"/>
                      <a:chExt cx="861668" cy="893454"/>
                    </a:xfrm>
                  </p:grpSpPr>
                  <p:sp>
                    <p:nvSpPr>
                      <p:cNvPr id="307" name="Rectangle 3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Quad Arrow 30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ame 3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1" name="Group 270"/>
                    <p:cNvGrpSpPr/>
                    <p:nvPr/>
                  </p:nvGrpSpPr>
                  <p:grpSpPr>
                    <a:xfrm rot="2472914">
                      <a:off x="11074461" y="1944308"/>
                      <a:ext cx="861668" cy="893454"/>
                      <a:chOff x="9313675" y="378385"/>
                      <a:chExt cx="861668" cy="893454"/>
                    </a:xfrm>
                  </p:grpSpPr>
                  <p:sp>
                    <p:nvSpPr>
                      <p:cNvPr id="304" name="Rectangle 30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Quad Arrow 30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ame 30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2" name="Group 271"/>
                    <p:cNvGrpSpPr/>
                    <p:nvPr/>
                  </p:nvGrpSpPr>
                  <p:grpSpPr>
                    <a:xfrm rot="2472914">
                      <a:off x="10424166" y="-862338"/>
                      <a:ext cx="861668" cy="893454"/>
                      <a:chOff x="9313675" y="378385"/>
                      <a:chExt cx="861668" cy="893454"/>
                    </a:xfrm>
                  </p:grpSpPr>
                  <p:sp>
                    <p:nvSpPr>
                      <p:cNvPr id="301" name="Rectangle 30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Quad Arrow 30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ame 30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3" name="Group 272"/>
                    <p:cNvGrpSpPr/>
                    <p:nvPr/>
                  </p:nvGrpSpPr>
                  <p:grpSpPr>
                    <a:xfrm rot="2472914">
                      <a:off x="9865580" y="-231772"/>
                      <a:ext cx="861668" cy="893454"/>
                      <a:chOff x="9313675" y="378385"/>
                      <a:chExt cx="861668" cy="893454"/>
                    </a:xfrm>
                  </p:grpSpPr>
                  <p:sp>
                    <p:nvSpPr>
                      <p:cNvPr id="298" name="Rectangle 29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Quad Arrow 29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ame 29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4" name="Group 273"/>
                    <p:cNvGrpSpPr/>
                    <p:nvPr/>
                  </p:nvGrpSpPr>
                  <p:grpSpPr>
                    <a:xfrm rot="2472914">
                      <a:off x="10456433" y="280442"/>
                      <a:ext cx="861668" cy="893454"/>
                      <a:chOff x="9313675" y="378385"/>
                      <a:chExt cx="861668" cy="893454"/>
                    </a:xfrm>
                  </p:grpSpPr>
                  <p:sp>
                    <p:nvSpPr>
                      <p:cNvPr id="295" name="Rectangle 2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Quad Arrow 29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ame 2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5" name="Group 274"/>
                    <p:cNvGrpSpPr/>
                    <p:nvPr/>
                  </p:nvGrpSpPr>
                  <p:grpSpPr>
                    <a:xfrm rot="2472914">
                      <a:off x="11039956" y="802416"/>
                      <a:ext cx="861668" cy="893454"/>
                      <a:chOff x="9313675" y="378385"/>
                      <a:chExt cx="861668" cy="893454"/>
                    </a:xfrm>
                  </p:grpSpPr>
                  <p:sp>
                    <p:nvSpPr>
                      <p:cNvPr id="292" name="Rectangle 2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Quad Arrow 29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ame 2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6" name="Group 275"/>
                    <p:cNvGrpSpPr/>
                    <p:nvPr/>
                  </p:nvGrpSpPr>
                  <p:grpSpPr>
                    <a:xfrm rot="2472914">
                      <a:off x="11642157" y="1314285"/>
                      <a:ext cx="861668" cy="893454"/>
                      <a:chOff x="9313675" y="378385"/>
                      <a:chExt cx="861668" cy="893454"/>
                    </a:xfrm>
                  </p:grpSpPr>
                  <p:sp>
                    <p:nvSpPr>
                      <p:cNvPr id="289" name="Rectangle 2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Quad Arrow 28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ame 2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7" name="Group 276"/>
                    <p:cNvGrpSpPr/>
                    <p:nvPr/>
                  </p:nvGrpSpPr>
                  <p:grpSpPr>
                    <a:xfrm rot="2472914">
                      <a:off x="11586572" y="172393"/>
                      <a:ext cx="861668" cy="893454"/>
                      <a:chOff x="9313675" y="378385"/>
                      <a:chExt cx="861668" cy="893454"/>
                    </a:xfrm>
                  </p:grpSpPr>
                  <p:sp>
                    <p:nvSpPr>
                      <p:cNvPr id="286" name="Rectangle 2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Quad Arrow 28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ame 2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8" name="Group 277"/>
                    <p:cNvGrpSpPr/>
                    <p:nvPr/>
                  </p:nvGrpSpPr>
                  <p:grpSpPr>
                    <a:xfrm rot="2472914">
                      <a:off x="12170095" y="694367"/>
                      <a:ext cx="861668" cy="893454"/>
                      <a:chOff x="9313675" y="378385"/>
                      <a:chExt cx="861668" cy="893454"/>
                    </a:xfrm>
                  </p:grpSpPr>
                  <p:sp>
                    <p:nvSpPr>
                      <p:cNvPr id="283" name="Rectangle 28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Quad Arrow 28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ame 28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9" name="Group 278"/>
                    <p:cNvGrpSpPr/>
                    <p:nvPr/>
                  </p:nvGrpSpPr>
                  <p:grpSpPr>
                    <a:xfrm rot="2472914">
                      <a:off x="10995932" y="-351555"/>
                      <a:ext cx="861668" cy="893454"/>
                      <a:chOff x="9313675" y="378385"/>
                      <a:chExt cx="861668" cy="893454"/>
                    </a:xfrm>
                  </p:grpSpPr>
                  <p:sp>
                    <p:nvSpPr>
                      <p:cNvPr id="280" name="Rectangle 2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Quad Arrow 28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ame 2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2" name="Group 251"/>
                  <p:cNvGrpSpPr/>
                  <p:nvPr/>
                </p:nvGrpSpPr>
                <p:grpSpPr>
                  <a:xfrm rot="2472914">
                    <a:off x="9238369" y="323421"/>
                    <a:ext cx="861668" cy="893454"/>
                    <a:chOff x="9313675" y="378385"/>
                    <a:chExt cx="861668" cy="893454"/>
                  </a:xfrm>
                </p:grpSpPr>
                <p:sp>
                  <p:nvSpPr>
                    <p:cNvPr id="265" name="Rectangle 26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Quad Arrow 26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ame 26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3" name="Group 252"/>
                  <p:cNvGrpSpPr/>
                  <p:nvPr/>
                </p:nvGrpSpPr>
                <p:grpSpPr>
                  <a:xfrm rot="2472914">
                    <a:off x="9832681" y="845394"/>
                    <a:ext cx="861668" cy="893454"/>
                    <a:chOff x="9313675" y="378385"/>
                    <a:chExt cx="861668" cy="893454"/>
                  </a:xfrm>
                </p:grpSpPr>
                <p:sp>
                  <p:nvSpPr>
                    <p:cNvPr id="262" name="Rectangle 26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Quad Arrow 26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ame 26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4" name="Group 253"/>
                  <p:cNvGrpSpPr/>
                  <p:nvPr/>
                </p:nvGrpSpPr>
                <p:grpSpPr>
                  <a:xfrm rot="2472914">
                    <a:off x="10407683" y="1332004"/>
                    <a:ext cx="861668" cy="893454"/>
                    <a:chOff x="9313675" y="378385"/>
                    <a:chExt cx="861668" cy="893454"/>
                  </a:xfrm>
                </p:grpSpPr>
                <p:sp>
                  <p:nvSpPr>
                    <p:cNvPr id="259" name="Rectangle 2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Quad Arrow 2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ame 2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5" name="Group 254"/>
                  <p:cNvGrpSpPr/>
                  <p:nvPr/>
                </p:nvGrpSpPr>
                <p:grpSpPr>
                  <a:xfrm rot="2472914">
                    <a:off x="8656825" y="-220093"/>
                    <a:ext cx="861668" cy="893454"/>
                    <a:chOff x="9313675" y="378385"/>
                    <a:chExt cx="861668" cy="893454"/>
                  </a:xfrm>
                </p:grpSpPr>
                <p:sp>
                  <p:nvSpPr>
                    <p:cNvPr id="256" name="Rectangle 2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Quad Arrow 2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ame 2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40" name="Trapezoid 239"/>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9748483" y="4471839"/>
              <a:ext cx="373626" cy="1416178"/>
              <a:chOff x="7071917" y="4005102"/>
              <a:chExt cx="666281" cy="2525446"/>
            </a:xfrm>
          </p:grpSpPr>
          <p:grpSp>
            <p:nvGrpSpPr>
              <p:cNvPr id="214" name="Group 213"/>
              <p:cNvGrpSpPr/>
              <p:nvPr/>
            </p:nvGrpSpPr>
            <p:grpSpPr>
              <a:xfrm>
                <a:off x="7086442" y="5986988"/>
                <a:ext cx="651755" cy="543560"/>
                <a:chOff x="7018339" y="5986988"/>
                <a:chExt cx="884428" cy="542095"/>
              </a:xfrm>
            </p:grpSpPr>
            <p:grpSp>
              <p:nvGrpSpPr>
                <p:cNvPr id="223" name="Group 222"/>
                <p:cNvGrpSpPr/>
                <p:nvPr/>
              </p:nvGrpSpPr>
              <p:grpSpPr>
                <a:xfrm>
                  <a:off x="7018339" y="5986988"/>
                  <a:ext cx="220399" cy="520324"/>
                  <a:chOff x="6263924" y="4659086"/>
                  <a:chExt cx="490821" cy="578672"/>
                </a:xfrm>
              </p:grpSpPr>
              <p:sp>
                <p:nvSpPr>
                  <p:cNvPr id="236" name="Trapezoid 23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7236054" y="5997874"/>
                  <a:ext cx="220399" cy="520324"/>
                  <a:chOff x="6263924" y="4659086"/>
                  <a:chExt cx="490821" cy="578672"/>
                </a:xfrm>
              </p:grpSpPr>
              <p:sp>
                <p:nvSpPr>
                  <p:cNvPr id="233" name="Trapezoid 23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7453767" y="6008759"/>
                  <a:ext cx="220399" cy="520324"/>
                  <a:chOff x="6263924" y="4659086"/>
                  <a:chExt cx="490821" cy="578672"/>
                </a:xfrm>
              </p:grpSpPr>
              <p:sp>
                <p:nvSpPr>
                  <p:cNvPr id="230" name="Trapezoid 22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p:cNvGrpSpPr/>
                <p:nvPr/>
              </p:nvGrpSpPr>
              <p:grpSpPr>
                <a:xfrm>
                  <a:off x="7682368" y="5997873"/>
                  <a:ext cx="220399" cy="520324"/>
                  <a:chOff x="6263924" y="4659086"/>
                  <a:chExt cx="490821" cy="578672"/>
                </a:xfrm>
              </p:grpSpPr>
              <p:sp>
                <p:nvSpPr>
                  <p:cNvPr id="227" name="Trapezoid 22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 name="Group 214"/>
              <p:cNvGrpSpPr/>
              <p:nvPr/>
            </p:nvGrpSpPr>
            <p:grpSpPr>
              <a:xfrm>
                <a:off x="7071917" y="4005102"/>
                <a:ext cx="666281" cy="2002932"/>
                <a:chOff x="7071917" y="4005102"/>
                <a:chExt cx="666281" cy="2002932"/>
              </a:xfrm>
            </p:grpSpPr>
            <p:sp>
              <p:nvSpPr>
                <p:cNvPr id="216" name="Trapezoid 215"/>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7" name="Group 36"/>
            <p:cNvGrpSpPr/>
            <p:nvPr/>
          </p:nvGrpSpPr>
          <p:grpSpPr>
            <a:xfrm rot="20784326">
              <a:off x="9910957" y="4485115"/>
              <a:ext cx="373626" cy="1416178"/>
              <a:chOff x="7071917" y="4005102"/>
              <a:chExt cx="666281" cy="2525446"/>
            </a:xfrm>
          </p:grpSpPr>
          <p:grpSp>
            <p:nvGrpSpPr>
              <p:cNvPr id="189" name="Group 188"/>
              <p:cNvGrpSpPr/>
              <p:nvPr/>
            </p:nvGrpSpPr>
            <p:grpSpPr>
              <a:xfrm>
                <a:off x="7086442" y="5986988"/>
                <a:ext cx="651755" cy="543560"/>
                <a:chOff x="7018339" y="5986988"/>
                <a:chExt cx="884428" cy="542095"/>
              </a:xfrm>
            </p:grpSpPr>
            <p:grpSp>
              <p:nvGrpSpPr>
                <p:cNvPr id="198" name="Group 197"/>
                <p:cNvGrpSpPr/>
                <p:nvPr/>
              </p:nvGrpSpPr>
              <p:grpSpPr>
                <a:xfrm>
                  <a:off x="7018339" y="5986988"/>
                  <a:ext cx="220399" cy="520324"/>
                  <a:chOff x="6263924" y="4659086"/>
                  <a:chExt cx="490821" cy="578672"/>
                </a:xfrm>
              </p:grpSpPr>
              <p:sp>
                <p:nvSpPr>
                  <p:cNvPr id="211" name="Trapezoid 21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7236054" y="5997874"/>
                  <a:ext cx="220399" cy="520324"/>
                  <a:chOff x="6263924" y="4659086"/>
                  <a:chExt cx="490821" cy="578672"/>
                </a:xfrm>
              </p:grpSpPr>
              <p:sp>
                <p:nvSpPr>
                  <p:cNvPr id="208" name="Trapezoid 20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7453767" y="6008759"/>
                  <a:ext cx="220399" cy="520324"/>
                  <a:chOff x="6263924" y="4659086"/>
                  <a:chExt cx="490821" cy="578672"/>
                </a:xfrm>
              </p:grpSpPr>
              <p:sp>
                <p:nvSpPr>
                  <p:cNvPr id="205" name="Trapezoid 20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p:cNvGrpSpPr/>
                <p:nvPr/>
              </p:nvGrpSpPr>
              <p:grpSpPr>
                <a:xfrm>
                  <a:off x="7682368" y="5997873"/>
                  <a:ext cx="220399" cy="520324"/>
                  <a:chOff x="6263924" y="4659086"/>
                  <a:chExt cx="490821" cy="578672"/>
                </a:xfrm>
              </p:grpSpPr>
              <p:sp>
                <p:nvSpPr>
                  <p:cNvPr id="202" name="Trapezoid 20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 name="Group 189"/>
              <p:cNvGrpSpPr/>
              <p:nvPr/>
            </p:nvGrpSpPr>
            <p:grpSpPr>
              <a:xfrm>
                <a:off x="7071917" y="4005102"/>
                <a:ext cx="666281" cy="2002932"/>
                <a:chOff x="7071917" y="4005102"/>
                <a:chExt cx="666281" cy="2002932"/>
              </a:xfrm>
            </p:grpSpPr>
            <p:sp>
              <p:nvSpPr>
                <p:cNvPr id="191" name="Trapezoid 190"/>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p:cNvGrpSpPr/>
            <p:nvPr/>
          </p:nvGrpSpPr>
          <p:grpSpPr>
            <a:xfrm rot="16200000">
              <a:off x="9824294" y="3802748"/>
              <a:ext cx="219144" cy="1359921"/>
              <a:chOff x="7069570" y="4005102"/>
              <a:chExt cx="694194" cy="2002932"/>
            </a:xfrm>
          </p:grpSpPr>
          <p:sp>
            <p:nvSpPr>
              <p:cNvPr id="182" name="Trapezoid 181"/>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Connector 182"/>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rot="19143265">
              <a:off x="9293817" y="3211348"/>
              <a:ext cx="1273391" cy="1297676"/>
              <a:chOff x="7002362" y="-220093"/>
              <a:chExt cx="4266989" cy="4336706"/>
            </a:xfrm>
          </p:grpSpPr>
          <p:grpSp>
            <p:nvGrpSpPr>
              <p:cNvPr id="117" name="Group 116"/>
              <p:cNvGrpSpPr/>
              <p:nvPr/>
            </p:nvGrpSpPr>
            <p:grpSpPr>
              <a:xfrm>
                <a:off x="7002362" y="416513"/>
                <a:ext cx="3718088" cy="3700100"/>
                <a:chOff x="9313675" y="-862338"/>
                <a:chExt cx="3718088" cy="3700100"/>
              </a:xfrm>
            </p:grpSpPr>
            <p:grpSp>
              <p:nvGrpSpPr>
                <p:cNvPr id="134" name="Group 133"/>
                <p:cNvGrpSpPr/>
                <p:nvPr/>
              </p:nvGrpSpPr>
              <p:grpSpPr>
                <a:xfrm rot="2472914">
                  <a:off x="9313675" y="378385"/>
                  <a:ext cx="861668" cy="893454"/>
                  <a:chOff x="9313675" y="378385"/>
                  <a:chExt cx="861668" cy="893454"/>
                </a:xfrm>
              </p:grpSpPr>
              <p:sp>
                <p:nvSpPr>
                  <p:cNvPr id="179" name="Rectangle 17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17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ame 18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5" name="Group 134"/>
                <p:cNvGrpSpPr/>
                <p:nvPr/>
              </p:nvGrpSpPr>
              <p:grpSpPr>
                <a:xfrm rot="2472914">
                  <a:off x="9897198" y="900359"/>
                  <a:ext cx="861668" cy="893454"/>
                  <a:chOff x="9313675" y="378385"/>
                  <a:chExt cx="861668" cy="893454"/>
                </a:xfrm>
              </p:grpSpPr>
              <p:sp>
                <p:nvSpPr>
                  <p:cNvPr id="176" name="Rectangle 17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17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ame 17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6" name="Group 135"/>
                <p:cNvGrpSpPr/>
                <p:nvPr/>
              </p:nvGrpSpPr>
              <p:grpSpPr>
                <a:xfrm rot="2472914">
                  <a:off x="10490938" y="1422334"/>
                  <a:ext cx="861668" cy="893454"/>
                  <a:chOff x="9313675" y="378385"/>
                  <a:chExt cx="861668" cy="893454"/>
                </a:xfrm>
              </p:grpSpPr>
              <p:sp>
                <p:nvSpPr>
                  <p:cNvPr id="173" name="Rectangle 17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17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ame 17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7" name="Group 136"/>
                <p:cNvGrpSpPr/>
                <p:nvPr/>
              </p:nvGrpSpPr>
              <p:grpSpPr>
                <a:xfrm rot="2472914">
                  <a:off x="11074461" y="1944308"/>
                  <a:ext cx="861668" cy="893454"/>
                  <a:chOff x="9313675" y="378385"/>
                  <a:chExt cx="861668" cy="893454"/>
                </a:xfrm>
              </p:grpSpPr>
              <p:sp>
                <p:nvSpPr>
                  <p:cNvPr id="170" name="Rectangle 16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17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ame 17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8" name="Group 137"/>
                <p:cNvGrpSpPr/>
                <p:nvPr/>
              </p:nvGrpSpPr>
              <p:grpSpPr>
                <a:xfrm rot="2472914">
                  <a:off x="10424166" y="-862338"/>
                  <a:ext cx="861668" cy="893454"/>
                  <a:chOff x="9313675" y="378385"/>
                  <a:chExt cx="861668" cy="893454"/>
                </a:xfrm>
              </p:grpSpPr>
              <p:sp>
                <p:nvSpPr>
                  <p:cNvPr id="167" name="Rectangle 16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Quad Arrow 16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ame 16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9" name="Group 138"/>
                <p:cNvGrpSpPr/>
                <p:nvPr/>
              </p:nvGrpSpPr>
              <p:grpSpPr>
                <a:xfrm rot="2472914">
                  <a:off x="9865580" y="-231772"/>
                  <a:ext cx="861668" cy="893454"/>
                  <a:chOff x="9313675" y="378385"/>
                  <a:chExt cx="861668" cy="893454"/>
                </a:xfrm>
              </p:grpSpPr>
              <p:sp>
                <p:nvSpPr>
                  <p:cNvPr id="164" name="Rectangle 16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Quad Arrow 16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ame 16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0" name="Group 139"/>
                <p:cNvGrpSpPr/>
                <p:nvPr/>
              </p:nvGrpSpPr>
              <p:grpSpPr>
                <a:xfrm rot="2472914">
                  <a:off x="10456433" y="280442"/>
                  <a:ext cx="861668" cy="893454"/>
                  <a:chOff x="9313675" y="378385"/>
                  <a:chExt cx="861668" cy="893454"/>
                </a:xfrm>
              </p:grpSpPr>
              <p:sp>
                <p:nvSpPr>
                  <p:cNvPr id="161" name="Rectangle 16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16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ame 16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 name="Group 140"/>
                <p:cNvGrpSpPr/>
                <p:nvPr/>
              </p:nvGrpSpPr>
              <p:grpSpPr>
                <a:xfrm rot="2472914">
                  <a:off x="11039956" y="802416"/>
                  <a:ext cx="861668" cy="893454"/>
                  <a:chOff x="9313675" y="378385"/>
                  <a:chExt cx="861668" cy="893454"/>
                </a:xfrm>
              </p:grpSpPr>
              <p:sp>
                <p:nvSpPr>
                  <p:cNvPr id="158" name="Rectangle 15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ame 15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2" name="Group 141"/>
                <p:cNvGrpSpPr/>
                <p:nvPr/>
              </p:nvGrpSpPr>
              <p:grpSpPr>
                <a:xfrm rot="2472914">
                  <a:off x="11642157" y="1314285"/>
                  <a:ext cx="861668" cy="893454"/>
                  <a:chOff x="9313675" y="378385"/>
                  <a:chExt cx="861668" cy="893454"/>
                </a:xfrm>
              </p:grpSpPr>
              <p:sp>
                <p:nvSpPr>
                  <p:cNvPr id="155" name="Rectangle 15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5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ame 15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3" name="Group 142"/>
                <p:cNvGrpSpPr/>
                <p:nvPr/>
              </p:nvGrpSpPr>
              <p:grpSpPr>
                <a:xfrm rot="2472914">
                  <a:off x="11586572" y="172393"/>
                  <a:ext cx="861668" cy="893454"/>
                  <a:chOff x="9313675" y="378385"/>
                  <a:chExt cx="861668" cy="893454"/>
                </a:xfrm>
              </p:grpSpPr>
              <p:sp>
                <p:nvSpPr>
                  <p:cNvPr id="152" name="Rectangle 15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ame 15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4" name="Group 143"/>
                <p:cNvGrpSpPr/>
                <p:nvPr/>
              </p:nvGrpSpPr>
              <p:grpSpPr>
                <a:xfrm rot="2472914">
                  <a:off x="12170095" y="694367"/>
                  <a:ext cx="861668" cy="893454"/>
                  <a:chOff x="9313675" y="378385"/>
                  <a:chExt cx="861668" cy="893454"/>
                </a:xfrm>
              </p:grpSpPr>
              <p:sp>
                <p:nvSpPr>
                  <p:cNvPr id="149" name="Rectangle 14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ame 15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5" name="Group 144"/>
                <p:cNvGrpSpPr/>
                <p:nvPr/>
              </p:nvGrpSpPr>
              <p:grpSpPr>
                <a:xfrm rot="2472914">
                  <a:off x="10995932" y="-351555"/>
                  <a:ext cx="861668" cy="893454"/>
                  <a:chOff x="9313675" y="378385"/>
                  <a:chExt cx="861668" cy="893454"/>
                </a:xfrm>
              </p:grpSpPr>
              <p:sp>
                <p:nvSpPr>
                  <p:cNvPr id="146" name="Rectangle 14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14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ame 14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8" name="Group 117"/>
              <p:cNvGrpSpPr/>
              <p:nvPr/>
            </p:nvGrpSpPr>
            <p:grpSpPr>
              <a:xfrm rot="2472914">
                <a:off x="9238369" y="323421"/>
                <a:ext cx="861668" cy="893454"/>
                <a:chOff x="9313675" y="378385"/>
                <a:chExt cx="861668" cy="893454"/>
              </a:xfrm>
            </p:grpSpPr>
            <p:sp>
              <p:nvSpPr>
                <p:cNvPr id="131" name="Rectangle 13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13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ame 13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118"/>
              <p:cNvGrpSpPr/>
              <p:nvPr/>
            </p:nvGrpSpPr>
            <p:grpSpPr>
              <a:xfrm rot="2472914">
                <a:off x="9832681" y="845394"/>
                <a:ext cx="861668" cy="893454"/>
                <a:chOff x="9313675" y="378385"/>
                <a:chExt cx="861668" cy="893454"/>
              </a:xfrm>
            </p:grpSpPr>
            <p:sp>
              <p:nvSpPr>
                <p:cNvPr id="128" name="Rectangle 12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12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ame 12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19"/>
              <p:cNvGrpSpPr/>
              <p:nvPr/>
            </p:nvGrpSpPr>
            <p:grpSpPr>
              <a:xfrm rot="2472914">
                <a:off x="10407683" y="1332004"/>
                <a:ext cx="861668" cy="893454"/>
                <a:chOff x="9313675" y="378385"/>
                <a:chExt cx="861668" cy="893454"/>
              </a:xfrm>
            </p:grpSpPr>
            <p:sp>
              <p:nvSpPr>
                <p:cNvPr id="125" name="Rectangle 12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12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ame 12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120"/>
              <p:cNvGrpSpPr/>
              <p:nvPr/>
            </p:nvGrpSpPr>
            <p:grpSpPr>
              <a:xfrm rot="2472914">
                <a:off x="8656825" y="-220093"/>
                <a:ext cx="861668" cy="893454"/>
                <a:chOff x="9313675" y="378385"/>
                <a:chExt cx="861668" cy="893454"/>
              </a:xfrm>
            </p:grpSpPr>
            <p:sp>
              <p:nvSpPr>
                <p:cNvPr id="122" name="Rectangle 12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12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ame 12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 name="Group 39"/>
            <p:cNvGrpSpPr/>
            <p:nvPr/>
          </p:nvGrpSpPr>
          <p:grpSpPr>
            <a:xfrm rot="2868631">
              <a:off x="9368413" y="2964523"/>
              <a:ext cx="392760" cy="384671"/>
              <a:chOff x="6472425" y="2099733"/>
              <a:chExt cx="1445191" cy="1415428"/>
            </a:xfrm>
          </p:grpSpPr>
          <p:grpSp>
            <p:nvGrpSpPr>
              <p:cNvPr id="109" name="Group 108"/>
              <p:cNvGrpSpPr/>
              <p:nvPr/>
            </p:nvGrpSpPr>
            <p:grpSpPr>
              <a:xfrm rot="2472914">
                <a:off x="6472425" y="2099733"/>
                <a:ext cx="861668" cy="893454"/>
                <a:chOff x="9313675" y="378385"/>
                <a:chExt cx="861668" cy="893454"/>
              </a:xfrm>
            </p:grpSpPr>
            <p:sp>
              <p:nvSpPr>
                <p:cNvPr id="114" name="Rectangle 11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11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ame 11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0" name="Group 109"/>
              <p:cNvGrpSpPr/>
              <p:nvPr/>
            </p:nvGrpSpPr>
            <p:grpSpPr>
              <a:xfrm rot="2472914">
                <a:off x="7055948" y="2621707"/>
                <a:ext cx="861668" cy="893454"/>
                <a:chOff x="9313675" y="378385"/>
                <a:chExt cx="861668" cy="893454"/>
              </a:xfrm>
            </p:grpSpPr>
            <p:sp>
              <p:nvSpPr>
                <p:cNvPr id="111" name="Rectangle 11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11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ame 11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 name="Group 40"/>
            <p:cNvGrpSpPr/>
            <p:nvPr/>
          </p:nvGrpSpPr>
          <p:grpSpPr>
            <a:xfrm rot="2868631">
              <a:off x="10108536" y="2944572"/>
              <a:ext cx="392760" cy="384671"/>
              <a:chOff x="6472425" y="2099733"/>
              <a:chExt cx="1445191" cy="1415428"/>
            </a:xfrm>
          </p:grpSpPr>
          <p:grpSp>
            <p:nvGrpSpPr>
              <p:cNvPr id="101" name="Group 100"/>
              <p:cNvGrpSpPr/>
              <p:nvPr/>
            </p:nvGrpSpPr>
            <p:grpSpPr>
              <a:xfrm rot="2472914">
                <a:off x="6472425" y="2099733"/>
                <a:ext cx="861668" cy="893454"/>
                <a:chOff x="9313675" y="378385"/>
                <a:chExt cx="861668" cy="893454"/>
              </a:xfrm>
            </p:grpSpPr>
            <p:sp>
              <p:nvSpPr>
                <p:cNvPr id="106" name="Rectangle 10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10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ame 10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101"/>
              <p:cNvGrpSpPr/>
              <p:nvPr/>
            </p:nvGrpSpPr>
            <p:grpSpPr>
              <a:xfrm rot="2472914">
                <a:off x="7055948" y="2621707"/>
                <a:ext cx="861668" cy="893454"/>
                <a:chOff x="9313675" y="378385"/>
                <a:chExt cx="861668" cy="893454"/>
              </a:xfrm>
            </p:grpSpPr>
            <p:sp>
              <p:nvSpPr>
                <p:cNvPr id="103" name="Rectangle 10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Quad Arrow 10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ame 10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 name="Group 41"/>
            <p:cNvGrpSpPr/>
            <p:nvPr/>
          </p:nvGrpSpPr>
          <p:grpSpPr>
            <a:xfrm>
              <a:off x="9262303" y="2772996"/>
              <a:ext cx="1416510" cy="1564879"/>
              <a:chOff x="9130144" y="2783682"/>
              <a:chExt cx="1610688" cy="1440953"/>
            </a:xfrm>
          </p:grpSpPr>
          <p:grpSp>
            <p:nvGrpSpPr>
              <p:cNvPr id="73" name="Group 72"/>
              <p:cNvGrpSpPr/>
              <p:nvPr/>
            </p:nvGrpSpPr>
            <p:grpSpPr>
              <a:xfrm rot="1278299">
                <a:off x="9352993" y="2850915"/>
                <a:ext cx="381162" cy="747166"/>
                <a:chOff x="8808031" y="203296"/>
                <a:chExt cx="827684" cy="1622452"/>
              </a:xfrm>
            </p:grpSpPr>
            <p:sp>
              <p:nvSpPr>
                <p:cNvPr id="98" name="Donut 97"/>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98"/>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onut 99"/>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 name="Group 73"/>
              <p:cNvGrpSpPr/>
              <p:nvPr/>
            </p:nvGrpSpPr>
            <p:grpSpPr>
              <a:xfrm rot="3904488">
                <a:off x="10108943" y="2841996"/>
                <a:ext cx="381163" cy="747168"/>
                <a:chOff x="8808031" y="203296"/>
                <a:chExt cx="827684" cy="1622452"/>
              </a:xfrm>
            </p:grpSpPr>
            <p:sp>
              <p:nvSpPr>
                <p:cNvPr id="95" name="Donut 94"/>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95"/>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96"/>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 name="Group 74"/>
              <p:cNvGrpSpPr/>
              <p:nvPr/>
            </p:nvGrpSpPr>
            <p:grpSpPr>
              <a:xfrm>
                <a:off x="9579710" y="3446733"/>
                <a:ext cx="707573" cy="777902"/>
                <a:chOff x="10331484" y="707415"/>
                <a:chExt cx="1860518" cy="2045443"/>
              </a:xfrm>
            </p:grpSpPr>
            <p:pic>
              <p:nvPicPr>
                <p:cNvPr id="82" name="Picture 34" descr="http://atextures.com/wp-content/uploads/2014/08/Golden-Background-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http://www.agta.org/gemstones/images/rub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4" name="Picture 10" descr="http://www.agta.org/gemstones/images/topaz.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5" name="Picture 12" descr="http://www.mnh.si.edu/earth/images/6_0_0_GeoGallery/specimen4015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6" name="Picture 14" descr="http://cdn.leibish.com/media/mediabank/turquoise-stone_2398.b73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7" name="Picture 18" descr="http://www.rickety.us/wp-content/uploads/2011/02/Heliodo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8" name="Picture 20" descr="https://s3.amazonaws.com/rapgenius/Peridot%20crysta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9" name="Picture 12" descr="http://i.ebayimg.com/00/s/NTAwWDUwMA==/z/GOkAAOxyVLNS-r2i/$_3.JPG?set_id=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0" name="Picture 22" descr="http://blog.tesbihane.com/wp-content/uploads/2015/03/tesbihane-ametist-tasi-blog.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1" name="Picture 26" descr="https://s-media-cache-ak0.pinimg.com/236x/6d/09/7b/6d097ba659b23ae0427f648b0653204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 name="Picture 28" descr="http://www.treesculptgems.com/wp-content/uploads/2015/02/Sapphire.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3" name="Picture 30" descr="http://media1.riogrande.com/Products/Images/Large/08795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4" name="Picture 32" descr="http://www.hiddenitegems.com/images/gem-id/rough/jasper-banded.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6" name="Group 75"/>
              <p:cNvGrpSpPr/>
              <p:nvPr/>
            </p:nvGrpSpPr>
            <p:grpSpPr>
              <a:xfrm>
                <a:off x="9130144" y="2783682"/>
                <a:ext cx="447125" cy="275301"/>
                <a:chOff x="4599162" y="3023801"/>
                <a:chExt cx="1281925" cy="916366"/>
              </a:xfrm>
            </p:grpSpPr>
            <p:pic>
              <p:nvPicPr>
                <p:cNvPr id="80"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1" name="Donut 80"/>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7" name="Group 76"/>
              <p:cNvGrpSpPr/>
              <p:nvPr/>
            </p:nvGrpSpPr>
            <p:grpSpPr>
              <a:xfrm>
                <a:off x="10293707" y="2818218"/>
                <a:ext cx="447125" cy="275301"/>
                <a:chOff x="4599162" y="3023801"/>
                <a:chExt cx="1281925" cy="916366"/>
              </a:xfrm>
            </p:grpSpPr>
            <p:pic>
              <p:nvPicPr>
                <p:cNvPr id="78"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9" name="Donut 78"/>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3" name="Oval 42"/>
            <p:cNvSpPr/>
            <p:nvPr/>
          </p:nvSpPr>
          <p:spPr>
            <a:xfrm rot="16200000">
              <a:off x="9119781" y="1540765"/>
              <a:ext cx="1667676" cy="12341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rot="16200000">
              <a:off x="9780939" y="4357030"/>
              <a:ext cx="347284" cy="337457"/>
              <a:chOff x="7069570" y="4005102"/>
              <a:chExt cx="694194" cy="2002932"/>
            </a:xfrm>
          </p:grpSpPr>
          <p:sp>
            <p:nvSpPr>
              <p:cNvPr id="66" name="Trapezoid 65"/>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9378054" y="957943"/>
              <a:ext cx="1191975" cy="1408869"/>
              <a:chOff x="7162215" y="2186809"/>
              <a:chExt cx="1025439" cy="1320738"/>
            </a:xfrm>
          </p:grpSpPr>
          <p:sp>
            <p:nvSpPr>
              <p:cNvPr id="64" name="Chord 63"/>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Cloud 45"/>
            <p:cNvSpPr/>
            <p:nvPr/>
          </p:nvSpPr>
          <p:spPr>
            <a:xfrm rot="594526">
              <a:off x="9491015" y="2491773"/>
              <a:ext cx="860116" cy="646096"/>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90080">
              <a:off x="9795025" y="2624920"/>
              <a:ext cx="250745" cy="166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7675704">
              <a:off x="10401166" y="1595156"/>
              <a:ext cx="290621" cy="22357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0256866" y="3061537"/>
              <a:ext cx="73054" cy="420913"/>
              <a:chOff x="6449412" y="4529706"/>
              <a:chExt cx="227402" cy="1379720"/>
            </a:xfrm>
          </p:grpSpPr>
          <p:sp>
            <p:nvSpPr>
              <p:cNvPr id="60" name="Oval 59"/>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rot="20478843">
              <a:off x="9600475" y="3029219"/>
              <a:ext cx="68379" cy="486701"/>
              <a:chOff x="6449412" y="4529706"/>
              <a:chExt cx="227402" cy="1379720"/>
            </a:xfrm>
          </p:grpSpPr>
          <p:sp>
            <p:nvSpPr>
              <p:cNvPr id="56" name="Oval 55"/>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rot="21167713">
              <a:off x="10541944" y="1647637"/>
              <a:ext cx="84688" cy="297216"/>
              <a:chOff x="6449412" y="4529706"/>
              <a:chExt cx="227402" cy="1379720"/>
            </a:xfrm>
          </p:grpSpPr>
          <p:sp>
            <p:nvSpPr>
              <p:cNvPr id="52" name="Oval 51"/>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2" name="Group 326"/>
          <p:cNvGrpSpPr/>
          <p:nvPr/>
        </p:nvGrpSpPr>
        <p:grpSpPr>
          <a:xfrm>
            <a:off x="960067" y="2295963"/>
            <a:ext cx="1905694" cy="3952747"/>
            <a:chOff x="3937483" y="513080"/>
            <a:chExt cx="681026" cy="1754293"/>
          </a:xfrm>
        </p:grpSpPr>
        <p:sp>
          <p:nvSpPr>
            <p:cNvPr id="493"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5" name="Group 23"/>
            <p:cNvGrpSpPr/>
            <p:nvPr/>
          </p:nvGrpSpPr>
          <p:grpSpPr>
            <a:xfrm>
              <a:off x="4342580" y="1037026"/>
              <a:ext cx="275929" cy="637681"/>
              <a:chOff x="4755948" y="2903312"/>
              <a:chExt cx="1111452" cy="2049688"/>
            </a:xfrm>
          </p:grpSpPr>
          <p:sp>
            <p:nvSpPr>
              <p:cNvPr id="508" name="Oval 507"/>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Trapezoid 508"/>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Trapezoid 509"/>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6" name="Cloud 505"/>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rot="5225831">
              <a:off x="4239210" y="874938"/>
              <a:ext cx="64475" cy="979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5534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Two Types of Leprosy</a:t>
            </a:r>
          </a:p>
        </p:txBody>
      </p:sp>
      <p:sp>
        <p:nvSpPr>
          <p:cNvPr id="3" name="Rectangle 2"/>
          <p:cNvSpPr/>
          <p:nvPr/>
        </p:nvSpPr>
        <p:spPr>
          <a:xfrm>
            <a:off x="99590" y="6480545"/>
            <a:ext cx="3005750" cy="369332"/>
          </a:xfrm>
          <a:prstGeom prst="rect">
            <a:avLst/>
          </a:prstGeom>
        </p:spPr>
        <p:txBody>
          <a:bodyPr wrap="square">
            <a:spAutoFit/>
          </a:bodyPr>
          <a:lstStyle/>
          <a:p>
            <a:r>
              <a:rPr lang="en-US" dirty="0">
                <a:solidFill>
                  <a:schemeClr val="bg1"/>
                </a:solidFill>
                <a:latin typeface="Calibri" panose="020F0502020204030204" pitchFamily="34" charset="0"/>
              </a:rPr>
              <a:t>Leviticus 13</a:t>
            </a:r>
            <a:endParaRPr lang="en-US" dirty="0">
              <a:solidFill>
                <a:schemeClr val="bg1"/>
              </a:solidFill>
            </a:endParaRPr>
          </a:p>
        </p:txBody>
      </p:sp>
      <p:sp>
        <p:nvSpPr>
          <p:cNvPr id="6" name="Rectangle 5"/>
          <p:cNvSpPr/>
          <p:nvPr/>
        </p:nvSpPr>
        <p:spPr>
          <a:xfrm>
            <a:off x="549243" y="1398389"/>
            <a:ext cx="6096000" cy="923330"/>
          </a:xfrm>
          <a:prstGeom prst="rect">
            <a:avLst/>
          </a:prstGeom>
        </p:spPr>
        <p:txBody>
          <a:bodyPr>
            <a:spAutoFit/>
          </a:bodyPr>
          <a:lstStyle/>
          <a:p>
            <a:r>
              <a:rPr lang="en-US" dirty="0">
                <a:solidFill>
                  <a:schemeClr val="bg1"/>
                </a:solidFill>
                <a:latin typeface="Calibri" panose="020F0502020204030204" pitchFamily="34" charset="0"/>
              </a:rPr>
              <a:t>The tubercular form manifests itself first by reddish patches in which dark tubercles are later found; as the disease develops there occurs a swelling and distortion of the face and limbs.</a:t>
            </a:r>
            <a:endParaRPr lang="en-US" dirty="0">
              <a:solidFill>
                <a:schemeClr val="bg1"/>
              </a:solidFill>
            </a:endParaRPr>
          </a:p>
        </p:txBody>
      </p:sp>
      <p:sp>
        <p:nvSpPr>
          <p:cNvPr id="8" name="Rectangle 7"/>
          <p:cNvSpPr/>
          <p:nvPr/>
        </p:nvSpPr>
        <p:spPr>
          <a:xfrm>
            <a:off x="6096000" y="2709714"/>
            <a:ext cx="6096000" cy="923330"/>
          </a:xfrm>
          <a:prstGeom prst="rect">
            <a:avLst/>
          </a:prstGeom>
        </p:spPr>
        <p:txBody>
          <a:bodyPr>
            <a:spAutoFit/>
          </a:bodyPr>
          <a:lstStyle/>
          <a:p>
            <a:r>
              <a:rPr lang="en-US" dirty="0">
                <a:solidFill>
                  <a:schemeClr val="bg1"/>
                </a:solidFill>
                <a:latin typeface="Calibri" panose="020F0502020204030204" pitchFamily="34" charset="0"/>
              </a:rPr>
              <a:t>Anesthetic leprosy affects primarily the nerve trunks, particularly of the extremities. They become numb and ultimately lose their vitality.</a:t>
            </a:r>
            <a:endParaRPr lang="en-US" dirty="0">
              <a:solidFill>
                <a:schemeClr val="bg1"/>
              </a:solidFill>
            </a:endParaRPr>
          </a:p>
        </p:txBody>
      </p:sp>
      <p:sp>
        <p:nvSpPr>
          <p:cNvPr id="9" name="Rectangle 8"/>
          <p:cNvSpPr/>
          <p:nvPr/>
        </p:nvSpPr>
        <p:spPr>
          <a:xfrm>
            <a:off x="4025774" y="4077252"/>
            <a:ext cx="7779946" cy="2031325"/>
          </a:xfrm>
          <a:prstGeom prst="rect">
            <a:avLst/>
          </a:prstGeom>
        </p:spPr>
        <p:txBody>
          <a:bodyPr wrap="square">
            <a:spAutoFit/>
          </a:bodyPr>
          <a:lstStyle/>
          <a:p>
            <a:r>
              <a:rPr lang="en-US" dirty="0">
                <a:solidFill>
                  <a:schemeClr val="bg1"/>
                </a:solidFill>
                <a:latin typeface="Calibri" panose="020F0502020204030204" pitchFamily="34" charset="0"/>
              </a:rPr>
              <a:t>“Certainly the priests were using sound scientific measures in isolating adults who developed chronic skin diseases that might be transmitted to others. Isolation was the very best method for prevention of the spread of contagion.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Furthermore, it is clear that if the individual recovered later—and thus had had some mild recoverable skin disease—then he could be declared cured, and in due time could return to his family and friends.” (4)</a:t>
            </a:r>
            <a:endParaRPr lang="en-US" dirty="0">
              <a:solidFill>
                <a:schemeClr val="bg1"/>
              </a:solidFill>
            </a:endParaRPr>
          </a:p>
        </p:txBody>
      </p:sp>
      <p:pic>
        <p:nvPicPr>
          <p:cNvPr id="1028" name="Picture 4" descr="http://2.bp.blogspot.com/-TD1LCUsjXJ0/USzN4fgEclI/AAAAAAAAALw/5eT6BoQcT8s/s320/leprosy.jpg"/>
          <p:cNvPicPr>
            <a:picLocks noChangeAspect="1" noChangeArrowheads="1"/>
          </p:cNvPicPr>
          <p:nvPr/>
        </p:nvPicPr>
        <p:blipFill rotWithShape="1">
          <a:blip r:embed="rId3">
            <a:extLst>
              <a:ext uri="{28A0092B-C50C-407E-A947-70E740481C1C}">
                <a14:useLocalDpi xmlns:a14="http://schemas.microsoft.com/office/drawing/2010/main" val="0"/>
              </a:ext>
            </a:extLst>
          </a:blip>
          <a:srcRect l="48270" t="1955" r="1448" b="50520"/>
          <a:stretch/>
        </p:blipFill>
        <p:spPr bwMode="auto">
          <a:xfrm>
            <a:off x="6790098" y="1126659"/>
            <a:ext cx="1403287" cy="14485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blog.eteacherbiblical.com/wp-content/uploads/2010/09/clip_image0023.jpg"/>
          <p:cNvPicPr>
            <a:picLocks noChangeAspect="1" noChangeArrowheads="1"/>
          </p:cNvPicPr>
          <p:nvPr/>
        </p:nvPicPr>
        <p:blipFill>
          <a:blip r:embed="rId4" cstate="print"/>
          <a:srcRect/>
          <a:stretch>
            <a:fillRect/>
          </a:stretch>
        </p:blipFill>
        <p:spPr bwMode="auto">
          <a:xfrm>
            <a:off x="549243" y="3962194"/>
            <a:ext cx="3276600" cy="2159765"/>
          </a:xfrm>
          <a:prstGeom prst="rect">
            <a:avLst/>
          </a:prstGeom>
          <a:noFill/>
        </p:spPr>
      </p:pic>
    </p:spTree>
    <p:extLst>
      <p:ext uri="{BB962C8B-B14F-4D97-AF65-F5344CB8AC3E}">
        <p14:creationId xmlns:p14="http://schemas.microsoft.com/office/powerpoint/2010/main" val="203169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Aaron Pleads For Miriam</a:t>
            </a:r>
          </a:p>
        </p:txBody>
      </p:sp>
      <p:sp>
        <p:nvSpPr>
          <p:cNvPr id="3" name="Rectangle 2"/>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13    Numbers 12:10-15</a:t>
            </a:r>
            <a:endParaRPr lang="en-US" dirty="0">
              <a:solidFill>
                <a:schemeClr val="bg1"/>
              </a:solidFill>
            </a:endParaRPr>
          </a:p>
        </p:txBody>
      </p:sp>
      <p:sp>
        <p:nvSpPr>
          <p:cNvPr id="12" name="Rectangle 11"/>
          <p:cNvSpPr/>
          <p:nvPr/>
        </p:nvSpPr>
        <p:spPr>
          <a:xfrm>
            <a:off x="4542199" y="4925409"/>
            <a:ext cx="4343400" cy="1384995"/>
          </a:xfrm>
          <a:prstGeom prst="rect">
            <a:avLst/>
          </a:prstGeom>
        </p:spPr>
        <p:txBody>
          <a:bodyPr wrap="square">
            <a:spAutoFit/>
          </a:bodyPr>
          <a:lstStyle/>
          <a:p>
            <a:r>
              <a:rPr lang="en-US" sz="2800" i="1" dirty="0">
                <a:solidFill>
                  <a:srgbClr val="FFFF00"/>
                </a:solidFill>
                <a:latin typeface="Calibri" panose="020F0502020204030204" pitchFamily="34" charset="0"/>
                <a:cs typeface="Calibri" panose="020F0502020204030204" pitchFamily="34" charset="0"/>
              </a:rPr>
              <a:t>“Let her (Miriam) not be as one dead, of whom the flesh is half consumed…”</a:t>
            </a:r>
          </a:p>
        </p:txBody>
      </p:sp>
      <p:sp>
        <p:nvSpPr>
          <p:cNvPr id="13" name="Rectangle 12"/>
          <p:cNvSpPr/>
          <p:nvPr/>
        </p:nvSpPr>
        <p:spPr>
          <a:xfrm>
            <a:off x="914400" y="1752600"/>
            <a:ext cx="4343400" cy="2246769"/>
          </a:xfrm>
          <a:prstGeom prst="rect">
            <a:avLst/>
          </a:prstGeom>
        </p:spPr>
        <p:txBody>
          <a:bodyPr wrap="square">
            <a:spAutoFit/>
          </a:bodyPr>
          <a:lstStyle/>
          <a:p>
            <a:r>
              <a:rPr lang="en-US" sz="2800" dirty="0">
                <a:solidFill>
                  <a:schemeClr val="bg2"/>
                </a:solidFill>
                <a:latin typeface="Calibri" panose="020F0502020204030204" pitchFamily="34" charset="0"/>
                <a:cs typeface="Calibri" panose="020F0502020204030204" pitchFamily="34" charset="0"/>
              </a:rPr>
              <a:t>“…and behold, Miriam became leprous, white as snow; and Aaron looked upon Miriam, and behold, she was leprous.</a:t>
            </a:r>
          </a:p>
        </p:txBody>
      </p:sp>
      <p:sp>
        <p:nvSpPr>
          <p:cNvPr id="2" name="Rectangle 1"/>
          <p:cNvSpPr/>
          <p:nvPr/>
        </p:nvSpPr>
        <p:spPr>
          <a:xfrm>
            <a:off x="4282289" y="816472"/>
            <a:ext cx="4500704" cy="369332"/>
          </a:xfrm>
          <a:prstGeom prst="rect">
            <a:avLst/>
          </a:prstGeom>
        </p:spPr>
        <p:txBody>
          <a:bodyPr wrap="square">
            <a:spAutoFit/>
          </a:bodyPr>
          <a:lstStyle/>
          <a:p>
            <a:r>
              <a:rPr lang="en-US" i="1" dirty="0">
                <a:solidFill>
                  <a:schemeClr val="bg1"/>
                </a:solidFill>
                <a:latin typeface="Calibri" panose="020F0502020204030204" pitchFamily="34" charset="0"/>
              </a:rPr>
              <a:t>Miriam is plague for a week of Leprosy </a:t>
            </a:r>
            <a:endParaRPr lang="en-US" dirty="0">
              <a:solidFill>
                <a:schemeClr val="bg1"/>
              </a:solidFill>
            </a:endParaRPr>
          </a:p>
        </p:txBody>
      </p:sp>
      <p:pic>
        <p:nvPicPr>
          <p:cNvPr id="6" name="Picture 5">
            <a:extLst>
              <a:ext uri="{FF2B5EF4-FFF2-40B4-BE49-F238E27FC236}">
                <a16:creationId xmlns:a16="http://schemas.microsoft.com/office/drawing/2014/main" id="{44566E91-54EB-28CA-47E7-4B331CC3EC4B}"/>
              </a:ext>
            </a:extLst>
          </p:cNvPr>
          <p:cNvPicPr>
            <a:picLocks noChangeAspect="1"/>
          </p:cNvPicPr>
          <p:nvPr/>
        </p:nvPicPr>
        <p:blipFill>
          <a:blip r:embed="rId3"/>
          <a:stretch>
            <a:fillRect/>
          </a:stretch>
        </p:blipFill>
        <p:spPr>
          <a:xfrm>
            <a:off x="6172200" y="1392474"/>
            <a:ext cx="1905266" cy="3362794"/>
          </a:xfrm>
          <a:prstGeom prst="rect">
            <a:avLst/>
          </a:prstGeom>
        </p:spPr>
      </p:pic>
    </p:spTree>
    <p:extLst>
      <p:ext uri="{BB962C8B-B14F-4D97-AF65-F5344CB8AC3E}">
        <p14:creationId xmlns:p14="http://schemas.microsoft.com/office/powerpoint/2010/main" val="148438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Laws of Leprosy</a:t>
            </a:r>
          </a:p>
        </p:txBody>
      </p:sp>
      <p:sp>
        <p:nvSpPr>
          <p:cNvPr id="3" name="Rectangle 2"/>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13    </a:t>
            </a:r>
            <a:endParaRPr lang="en-US" dirty="0">
              <a:solidFill>
                <a:schemeClr val="bg1"/>
              </a:solidFill>
            </a:endParaRPr>
          </a:p>
        </p:txBody>
      </p:sp>
      <p:sp>
        <p:nvSpPr>
          <p:cNvPr id="5" name="Rectangle 4"/>
          <p:cNvSpPr/>
          <p:nvPr/>
        </p:nvSpPr>
        <p:spPr>
          <a:xfrm>
            <a:off x="297469" y="1309899"/>
            <a:ext cx="6096000" cy="2031325"/>
          </a:xfrm>
          <a:prstGeom prst="rect">
            <a:avLst/>
          </a:prstGeom>
        </p:spPr>
        <p:txBody>
          <a:bodyPr>
            <a:spAutoFit/>
          </a:bodyPr>
          <a:lstStyle/>
          <a:p>
            <a:r>
              <a:rPr lang="en-US" dirty="0">
                <a:solidFill>
                  <a:schemeClr val="bg1"/>
                </a:solidFill>
                <a:latin typeface="Calibri" panose="020F0502020204030204" pitchFamily="34" charset="0"/>
                <a:cs typeface="Calibri" panose="020F0502020204030204" pitchFamily="34" charset="0"/>
              </a:rPr>
              <a:t>Brought to a Priest (Aaron)</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Pronounce unclean</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White, not deep…shut up for 7 days</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If not cleared up then shut up for 7 more days</a:t>
            </a:r>
          </a:p>
        </p:txBody>
      </p:sp>
      <p:sp>
        <p:nvSpPr>
          <p:cNvPr id="6" name="Rectangle 5"/>
          <p:cNvSpPr/>
          <p:nvPr/>
        </p:nvSpPr>
        <p:spPr>
          <a:xfrm>
            <a:off x="3553698" y="864482"/>
            <a:ext cx="4891532" cy="369332"/>
          </a:xfrm>
          <a:prstGeom prst="rect">
            <a:avLst/>
          </a:prstGeom>
        </p:spPr>
        <p:txBody>
          <a:bodyPr wrap="none">
            <a:spAutoFit/>
          </a:bodyPr>
          <a:lstStyle/>
          <a:p>
            <a:r>
              <a:rPr lang="en-US" dirty="0">
                <a:solidFill>
                  <a:schemeClr val="bg1"/>
                </a:solidFill>
                <a:latin typeface="Calibri" panose="020F0502020204030204" pitchFamily="34" charset="0"/>
                <a:cs typeface="Calibri" panose="020F0502020204030204" pitchFamily="34" charset="0"/>
              </a:rPr>
              <a:t>Those who have the appearance of a skin disorder</a:t>
            </a:r>
          </a:p>
        </p:txBody>
      </p:sp>
      <p:sp>
        <p:nvSpPr>
          <p:cNvPr id="7" name="Rectangle 6"/>
          <p:cNvSpPr/>
          <p:nvPr/>
        </p:nvSpPr>
        <p:spPr>
          <a:xfrm>
            <a:off x="4785134" y="3553546"/>
            <a:ext cx="7269932" cy="3139321"/>
          </a:xfrm>
          <a:prstGeom prst="rect">
            <a:avLst/>
          </a:prstGeom>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If plague does not spread, the priest pronounces clean</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If plague is spread Priest pronounces him unclean. </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His clothes are burned.</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He head is shaved.</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He puts a covering upon his upper lip, and cries, “unclean, unclean.”</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He dwells alone; outside of the camp.</a:t>
            </a:r>
          </a:p>
        </p:txBody>
      </p:sp>
      <p:pic>
        <p:nvPicPr>
          <p:cNvPr id="2050" name="Picture 2" descr="http://bibleencyclopedia.com/picturesjpeg/Lepers_looting_Syrian_camp_1407-106.jpg"/>
          <p:cNvPicPr>
            <a:picLocks noChangeAspect="1" noChangeArrowheads="1"/>
          </p:cNvPicPr>
          <p:nvPr/>
        </p:nvPicPr>
        <p:blipFill rotWithShape="1">
          <a:blip r:embed="rId3">
            <a:extLst>
              <a:ext uri="{28A0092B-C50C-407E-A947-70E740481C1C}">
                <a14:useLocalDpi xmlns:a14="http://schemas.microsoft.com/office/drawing/2010/main" val="0"/>
              </a:ext>
            </a:extLst>
          </a:blip>
          <a:srcRect r="241" b="12586"/>
          <a:stretch/>
        </p:blipFill>
        <p:spPr bwMode="auto">
          <a:xfrm>
            <a:off x="653515" y="3635460"/>
            <a:ext cx="3800789" cy="24312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apitalotc.com/wp-content/uploads/2015/02/Leprosy-Is-Not-Ancient-Histo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9370" y="1377732"/>
            <a:ext cx="2777519" cy="189565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lionelsneeddailyinspiration.files.wordpress.com/2014/11/uzziah-leper.jpg?w=6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8559" y="1309899"/>
            <a:ext cx="3178279" cy="216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10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left)">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left)">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left)">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wipe(left)">
                                      <p:cBhvr>
                                        <p:cTn id="45" dur="500"/>
                                        <p:tgtEl>
                                          <p:spTgt spid="7">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
                                            <p:txEl>
                                              <p:pRg st="8" end="8"/>
                                            </p:txEl>
                                          </p:spTgt>
                                        </p:tgtEl>
                                        <p:attrNameLst>
                                          <p:attrName>style.visibility</p:attrName>
                                        </p:attrNameLst>
                                      </p:cBhvr>
                                      <p:to>
                                        <p:strVal val="visible"/>
                                      </p:to>
                                    </p:set>
                                    <p:animEffect transition="in" filter="wipe(left)">
                                      <p:cBhvr>
                                        <p:cTn id="50" dur="500"/>
                                        <p:tgtEl>
                                          <p:spTgt spid="7">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animEffect transition="in" filter="wipe(left)">
                                      <p:cBhvr>
                                        <p:cTn id="55" dur="500"/>
                                        <p:tgtEl>
                                          <p:spTgt spid="7">
                                            <p:txEl>
                                              <p:pRg st="10" end="1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050"/>
                                        </p:tgtEl>
                                        <p:attrNameLst>
                                          <p:attrName>style.visibility</p:attrName>
                                        </p:attrNameLst>
                                      </p:cBhvr>
                                      <p:to>
                                        <p:strVal val="visible"/>
                                      </p:to>
                                    </p:set>
                                    <p:animEffect transition="in" filter="fade">
                                      <p:cBhvr>
                                        <p:cTn id="5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Cleansing the Leper</a:t>
            </a:r>
          </a:p>
        </p:txBody>
      </p:sp>
      <p:sp>
        <p:nvSpPr>
          <p:cNvPr id="3" name="Rectangle 2"/>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14   </a:t>
            </a:r>
            <a:endParaRPr lang="en-US" dirty="0">
              <a:solidFill>
                <a:schemeClr val="bg1"/>
              </a:solidFill>
            </a:endParaRPr>
          </a:p>
        </p:txBody>
      </p:sp>
      <p:sp>
        <p:nvSpPr>
          <p:cNvPr id="2" name="Rectangle 1"/>
          <p:cNvSpPr/>
          <p:nvPr/>
        </p:nvSpPr>
        <p:spPr>
          <a:xfrm>
            <a:off x="653515" y="1100585"/>
            <a:ext cx="6096000" cy="1477328"/>
          </a:xfrm>
          <a:prstGeom prst="rect">
            <a:avLst/>
          </a:prstGeom>
        </p:spPr>
        <p:txBody>
          <a:bodyPr>
            <a:spAutoFit/>
          </a:bodyPr>
          <a:lstStyle/>
          <a:p>
            <a:r>
              <a:rPr lang="en-US" dirty="0">
                <a:solidFill>
                  <a:schemeClr val="bg1"/>
                </a:solidFill>
                <a:latin typeface="Calibri" panose="020F0502020204030204" pitchFamily="34" charset="0"/>
              </a:rPr>
              <a:t>Many of the skin diseases and conditions described as leprosy  would heal with time.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before a leper could be considered clean under the law of Moses, he or she needed to participate in two rituals. </a:t>
            </a:r>
            <a:endParaRPr lang="en-US" dirty="0">
              <a:solidFill>
                <a:schemeClr val="bg1"/>
              </a:solidFill>
            </a:endParaRPr>
          </a:p>
        </p:txBody>
      </p:sp>
      <p:sp>
        <p:nvSpPr>
          <p:cNvPr id="12" name="Rectangle 11"/>
          <p:cNvSpPr/>
          <p:nvPr/>
        </p:nvSpPr>
        <p:spPr>
          <a:xfrm>
            <a:off x="5074732" y="3581478"/>
            <a:ext cx="6096000" cy="1815882"/>
          </a:xfrm>
          <a:prstGeom prst="rect">
            <a:avLst/>
          </a:prstGeom>
        </p:spPr>
        <p:txBody>
          <a:bodyPr>
            <a:spAutoFit/>
          </a:bodyPr>
          <a:lstStyle/>
          <a:p>
            <a:r>
              <a:rPr lang="en-US" sz="2800" dirty="0">
                <a:solidFill>
                  <a:schemeClr val="bg1"/>
                </a:solidFill>
                <a:latin typeface="Calibri" panose="020F0502020204030204" pitchFamily="34" charset="0"/>
              </a:rPr>
              <a:t>One reason these rituals were given was to teach about the Savior’s Atonement and to help them understand principles of repentance.</a:t>
            </a:r>
            <a:endParaRPr lang="en-US" sz="2800" dirty="0">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171" t="2718" r="12608" b="13026"/>
          <a:stretch/>
        </p:blipFill>
        <p:spPr>
          <a:xfrm>
            <a:off x="2254313" y="2933323"/>
            <a:ext cx="2393887" cy="3274410"/>
          </a:xfrm>
          <a:prstGeom prst="rect">
            <a:avLst/>
          </a:prstGeom>
        </p:spPr>
      </p:pic>
    </p:spTree>
    <p:extLst>
      <p:ext uri="{BB962C8B-B14F-4D97-AF65-F5344CB8AC3E}">
        <p14:creationId xmlns:p14="http://schemas.microsoft.com/office/powerpoint/2010/main" val="83077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The Ritual</a:t>
            </a:r>
          </a:p>
        </p:txBody>
      </p:sp>
      <p:sp>
        <p:nvSpPr>
          <p:cNvPr id="3" name="Rectangle 2"/>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14:3-7   </a:t>
            </a:r>
            <a:endParaRPr lang="en-US" dirty="0">
              <a:solidFill>
                <a:schemeClr val="bg1"/>
              </a:solidFill>
            </a:endParaRPr>
          </a:p>
        </p:txBody>
      </p:sp>
      <p:sp>
        <p:nvSpPr>
          <p:cNvPr id="5" name="Rectangle 4"/>
          <p:cNvSpPr/>
          <p:nvPr/>
        </p:nvSpPr>
        <p:spPr>
          <a:xfrm>
            <a:off x="5090665" y="731253"/>
            <a:ext cx="2155526" cy="369332"/>
          </a:xfrm>
          <a:prstGeom prst="rect">
            <a:avLst/>
          </a:prstGeom>
        </p:spPr>
        <p:txBody>
          <a:bodyPr wrap="none">
            <a:spAutoFit/>
          </a:bodyPr>
          <a:lstStyle/>
          <a:p>
            <a:r>
              <a:rPr lang="en-US" dirty="0">
                <a:solidFill>
                  <a:schemeClr val="bg2"/>
                </a:solidFill>
              </a:rPr>
              <a:t>God's law for lepers </a:t>
            </a:r>
            <a:endParaRPr lang="en-US" dirty="0"/>
          </a:p>
        </p:txBody>
      </p:sp>
      <p:pic>
        <p:nvPicPr>
          <p:cNvPr id="4098" name="Picture 2" descr="http://hoshanarabbah.org/blog/wp-content/uploads/2012/04/542530-300x2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833" y="1681837"/>
            <a:ext cx="4333180" cy="36687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8417" y="1392558"/>
            <a:ext cx="6096000" cy="4247317"/>
          </a:xfrm>
          <a:prstGeom prst="rect">
            <a:avLst/>
          </a:prstGeom>
        </p:spPr>
        <p:txBody>
          <a:bodyPr>
            <a:spAutoFit/>
          </a:bodyPr>
          <a:lstStyle/>
          <a:p>
            <a:r>
              <a:rPr lang="en-US" dirty="0">
                <a:solidFill>
                  <a:schemeClr val="bg1"/>
                </a:solidFill>
                <a:latin typeface="Calibri" panose="020F0502020204030204" pitchFamily="34" charset="0"/>
              </a:rPr>
              <a:t>If a leper person is healed of his infectious disease, he must go and show himself to the priest.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person is to bring two birds, some cedar wood, scarlet yarn, and hyssop.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One of the birds will be killed over freshwater.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priest will dip the live bird and cedar wood, scarlet yarn, and hyssop into the blood of the dead bird in the clay pot and sprinkle it against the person for 7 times.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Then, the priest is to pronounce him clean.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priest is to release the live bird in the open fields.</a:t>
            </a:r>
          </a:p>
        </p:txBody>
      </p:sp>
    </p:spTree>
    <p:extLst>
      <p:ext uri="{BB962C8B-B14F-4D97-AF65-F5344CB8AC3E}">
        <p14:creationId xmlns:p14="http://schemas.microsoft.com/office/powerpoint/2010/main" val="298979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ipe(left)">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left)">
                                      <p:cBhvr>
                                        <p:cTn id="25" dur="500"/>
                                        <p:tgtEl>
                                          <p:spTgt spid="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wipe(left)">
                                      <p:cBhvr>
                                        <p:cTn id="30" dur="500"/>
                                        <p:tgtEl>
                                          <p:spTgt spid="6">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wipe(left)">
                                      <p:cBhvr>
                                        <p:cTn id="3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Washing</a:t>
            </a:r>
          </a:p>
        </p:txBody>
      </p:sp>
      <p:sp>
        <p:nvSpPr>
          <p:cNvPr id="3" name="Rectangle 2"/>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14:8   </a:t>
            </a:r>
            <a:endParaRPr lang="en-US" dirty="0">
              <a:solidFill>
                <a:schemeClr val="bg1"/>
              </a:solidFill>
            </a:endParaRPr>
          </a:p>
        </p:txBody>
      </p:sp>
      <p:pic>
        <p:nvPicPr>
          <p:cNvPr id="4100" name="Picture 4" descr="http://rastafarirenaissance.files.wordpress.com/2014/05/naso-parsha-lepers.jpg?w=7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408" y="1434370"/>
            <a:ext cx="3199066" cy="38542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0846" y="1189829"/>
            <a:ext cx="6741804" cy="3170099"/>
          </a:xfrm>
          <a:prstGeom prst="rect">
            <a:avLst/>
          </a:prstGeom>
        </p:spPr>
        <p:txBody>
          <a:bodyPr wrap="square">
            <a:spAutoFit/>
          </a:bodyPr>
          <a:lstStyle/>
          <a:p>
            <a:r>
              <a:rPr lang="en-US" sz="2000" dirty="0">
                <a:solidFill>
                  <a:schemeClr val="bg1"/>
                </a:solidFill>
                <a:latin typeface="Calibri" panose="020F0502020204030204" pitchFamily="34" charset="0"/>
              </a:rPr>
              <a:t>The person then will wash his clothes and shave off all his hair.</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He will wash himself in water.</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He will tarry abroad out of his tent 7 days.</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On the 7</a:t>
            </a:r>
            <a:r>
              <a:rPr lang="en-US" sz="2000" baseline="30000" dirty="0">
                <a:solidFill>
                  <a:schemeClr val="bg1"/>
                </a:solidFill>
                <a:latin typeface="Calibri" panose="020F0502020204030204" pitchFamily="34" charset="0"/>
              </a:rPr>
              <a:t>th</a:t>
            </a:r>
            <a:r>
              <a:rPr lang="en-US" sz="2000" dirty="0">
                <a:solidFill>
                  <a:schemeClr val="bg1"/>
                </a:solidFill>
                <a:latin typeface="Calibri" panose="020F0502020204030204" pitchFamily="34" charset="0"/>
              </a:rPr>
              <a:t> day he will again shall all his hair, beard, and eyebrows.</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He will again wash his clothes and himself in water.</a:t>
            </a:r>
          </a:p>
        </p:txBody>
      </p:sp>
    </p:spTree>
    <p:extLst>
      <p:ext uri="{BB962C8B-B14F-4D97-AF65-F5344CB8AC3E}">
        <p14:creationId xmlns:p14="http://schemas.microsoft.com/office/powerpoint/2010/main" val="292426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2 Male Lambs</a:t>
            </a:r>
          </a:p>
        </p:txBody>
      </p:sp>
      <p:sp>
        <p:nvSpPr>
          <p:cNvPr id="3" name="Rectangle 2"/>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14:9-14   </a:t>
            </a:r>
            <a:endParaRPr lang="en-US" dirty="0">
              <a:solidFill>
                <a:schemeClr val="bg1"/>
              </a:solidFill>
            </a:endParaRPr>
          </a:p>
        </p:txBody>
      </p:sp>
      <p:pic>
        <p:nvPicPr>
          <p:cNvPr id="4102" name="Picture 6" descr="https://upload.wikimedia.org/wikipedia/commons/3/32/Book_of_Leviticus_Chapter_8-2_(Bible_Illustrations_by_Sweet_Med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4165" y="4421821"/>
            <a:ext cx="2455910" cy="18540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0846" y="1015663"/>
            <a:ext cx="6935345" cy="5355312"/>
          </a:xfrm>
          <a:prstGeom prst="rect">
            <a:avLst/>
          </a:prstGeom>
        </p:spPr>
        <p:txBody>
          <a:bodyPr wrap="square">
            <a:spAutoFit/>
          </a:bodyPr>
          <a:lstStyle/>
          <a:p>
            <a:r>
              <a:rPr lang="en-US" dirty="0">
                <a:solidFill>
                  <a:schemeClr val="bg1"/>
                </a:solidFill>
                <a:latin typeface="Calibri" panose="020F0502020204030204" pitchFamily="34" charset="0"/>
              </a:rPr>
              <a:t>On the 8</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day the person is to bring 2 male lambs (without blemish) and one ewe lamb a year old as sacrifices to make atonement for his uncleanness.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One of the male lambs will be used as guilt offering.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other male lamb will be used as sin offering and the ewe lamb will be used as burnt offering.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will also bring 3/10</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deals of fine flour for a meat offering, mingled with oil, and one log of oil.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priest performs the offering before the Lord.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One lamb is killed for the trespass offering, and is waved for a wave offering for the priest.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priest takes some of the blood and puts on right ear, right thumb, and right great toe of person. </a:t>
            </a:r>
          </a:p>
        </p:txBody>
      </p:sp>
      <p:pic>
        <p:nvPicPr>
          <p:cNvPr id="8" name="Picture 7">
            <a:extLst>
              <a:ext uri="{FF2B5EF4-FFF2-40B4-BE49-F238E27FC236}">
                <a16:creationId xmlns:a16="http://schemas.microsoft.com/office/drawing/2014/main" id="{02D7307D-A42B-4DB8-938F-4437F669C3F4}"/>
              </a:ext>
            </a:extLst>
          </p:cNvPr>
          <p:cNvPicPr>
            <a:picLocks noChangeAspect="1"/>
          </p:cNvPicPr>
          <p:nvPr/>
        </p:nvPicPr>
        <p:blipFill>
          <a:blip r:embed="rId4"/>
          <a:stretch>
            <a:fillRect/>
          </a:stretch>
        </p:blipFill>
        <p:spPr>
          <a:xfrm>
            <a:off x="7463950" y="1231642"/>
            <a:ext cx="4019029" cy="2654076"/>
          </a:xfrm>
          <a:prstGeom prst="rect">
            <a:avLst/>
          </a:prstGeom>
        </p:spPr>
      </p:pic>
    </p:spTree>
    <p:extLst>
      <p:ext uri="{BB962C8B-B14F-4D97-AF65-F5344CB8AC3E}">
        <p14:creationId xmlns:p14="http://schemas.microsoft.com/office/powerpoint/2010/main" val="12890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wipe(left)">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wipe(left)">
                                      <p:cBhvr>
                                        <p:cTn id="37" dur="500"/>
                                        <p:tgtEl>
                                          <p:spTgt spid="6">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102"/>
                                        </p:tgtEl>
                                        <p:attrNameLst>
                                          <p:attrName>style.visibility</p:attrName>
                                        </p:attrNameLst>
                                      </p:cBhvr>
                                      <p:to>
                                        <p:strVal val="visible"/>
                                      </p:to>
                                    </p:set>
                                    <p:animEffect transition="in" filter="fade">
                                      <p:cBhvr>
                                        <p:cTn id="4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Log of Oil –A Jar, </a:t>
            </a:r>
            <a:r>
              <a:rPr lang="en-US" sz="6000" dirty="0" err="1">
                <a:solidFill>
                  <a:schemeClr val="bg1"/>
                </a:solidFill>
                <a:latin typeface="David" panose="020E0502060401010101" pitchFamily="34" charset="-79"/>
                <a:cs typeface="David" panose="020E0502060401010101" pitchFamily="34" charset="-79"/>
              </a:rPr>
              <a:t>Kad</a:t>
            </a:r>
            <a:endParaRPr lang="en-US" sz="6000" dirty="0">
              <a:solidFill>
                <a:schemeClr val="bg1"/>
              </a:solidFill>
              <a:latin typeface="David" panose="020E0502060401010101" pitchFamily="34" charset="-79"/>
              <a:cs typeface="David" panose="020E0502060401010101" pitchFamily="34" charset="-79"/>
            </a:endParaRPr>
          </a:p>
        </p:txBody>
      </p:sp>
      <p:sp>
        <p:nvSpPr>
          <p:cNvPr id="3" name="Rectangle 2"/>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14:15-20  </a:t>
            </a:r>
            <a:endParaRPr lang="en-US" dirty="0">
              <a:solidFill>
                <a:schemeClr val="bg1"/>
              </a:solidFill>
            </a:endParaRPr>
          </a:p>
        </p:txBody>
      </p:sp>
      <p:sp>
        <p:nvSpPr>
          <p:cNvPr id="6" name="Rectangle 5"/>
          <p:cNvSpPr/>
          <p:nvPr/>
        </p:nvSpPr>
        <p:spPr>
          <a:xfrm>
            <a:off x="310846" y="1015663"/>
            <a:ext cx="6935345" cy="3693319"/>
          </a:xfrm>
          <a:prstGeom prst="rect">
            <a:avLst/>
          </a:prstGeom>
        </p:spPr>
        <p:txBody>
          <a:bodyPr wrap="square">
            <a:spAutoFit/>
          </a:bodyPr>
          <a:lstStyle/>
          <a:p>
            <a:r>
              <a:rPr lang="en-US" dirty="0">
                <a:solidFill>
                  <a:schemeClr val="bg1"/>
                </a:solidFill>
                <a:latin typeface="Calibri" panose="020F0502020204030204" pitchFamily="34" charset="0"/>
              </a:rPr>
              <a:t>The priest will take some of the log of oil and pour it into his left palm.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will dip his right finger in the oil and sprinkle the oil with his finger 7 times.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rest of the oil the priest will put it upon the tip of the right ear, thumb, and great toe of the person to be cleansed, upon the blood of the trespass offering.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remaining oil is to be poured upon the person.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other lamb will be made for the sin offering. Then offer the burnt and meal offering unto the Lord.</a:t>
            </a:r>
          </a:p>
        </p:txBody>
      </p:sp>
      <p:pic>
        <p:nvPicPr>
          <p:cNvPr id="7170" name="Picture 2" descr="http://masterstouchoils.files.wordpress.com/2012/06/anoin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331" y="3595539"/>
            <a:ext cx="4459913" cy="288500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fatsandoils.org/wp-content/uploads/2013/02/oil-dro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9151" y="1095661"/>
            <a:ext cx="1024515" cy="202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47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47"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1000"/>
                                        <p:tgtEl>
                                          <p:spTgt spid="6146"/>
                                        </p:tgtEl>
                                      </p:cBhvr>
                                    </p:animEffect>
                                    <p:anim calcmode="lin" valueType="num">
                                      <p:cBhvr>
                                        <p:cTn id="11" dur="1000" fill="hold"/>
                                        <p:tgtEl>
                                          <p:spTgt spid="6146"/>
                                        </p:tgtEl>
                                        <p:attrNameLst>
                                          <p:attrName>ppt_x</p:attrName>
                                        </p:attrNameLst>
                                      </p:cBhvr>
                                      <p:tavLst>
                                        <p:tav tm="0">
                                          <p:val>
                                            <p:strVal val="#ppt_x"/>
                                          </p:val>
                                        </p:tav>
                                        <p:tav tm="100000">
                                          <p:val>
                                            <p:strVal val="#ppt_x"/>
                                          </p:val>
                                        </p:tav>
                                      </p:tavLst>
                                    </p:anim>
                                    <p:anim calcmode="lin" valueType="num">
                                      <p:cBhvr>
                                        <p:cTn id="12"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fade">
                                      <p:cBhvr>
                                        <p:cTn id="30" dur="500"/>
                                        <p:tgtEl>
                                          <p:spTgt spid="717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ipe(left)">
                                      <p:cBhvr>
                                        <p:cTn id="3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If He Be Poor</a:t>
            </a:r>
          </a:p>
        </p:txBody>
      </p:sp>
      <p:sp>
        <p:nvSpPr>
          <p:cNvPr id="3" name="Rectangle 2"/>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14:21-32 </a:t>
            </a:r>
            <a:endParaRPr lang="en-US" dirty="0">
              <a:solidFill>
                <a:schemeClr val="bg1"/>
              </a:solidFill>
            </a:endParaRPr>
          </a:p>
        </p:txBody>
      </p:sp>
      <p:sp>
        <p:nvSpPr>
          <p:cNvPr id="6" name="Rectangle 5"/>
          <p:cNvSpPr/>
          <p:nvPr/>
        </p:nvSpPr>
        <p:spPr>
          <a:xfrm>
            <a:off x="482861" y="1465798"/>
            <a:ext cx="6935345" cy="3170099"/>
          </a:xfrm>
          <a:prstGeom prst="rect">
            <a:avLst/>
          </a:prstGeom>
        </p:spPr>
        <p:txBody>
          <a:bodyPr wrap="square">
            <a:spAutoFit/>
          </a:bodyPr>
          <a:lstStyle/>
          <a:p>
            <a:r>
              <a:rPr lang="en-US" sz="2000" dirty="0">
                <a:solidFill>
                  <a:schemeClr val="bg1"/>
                </a:solidFill>
                <a:latin typeface="Calibri" panose="020F0502020204030204" pitchFamily="34" charset="0"/>
              </a:rPr>
              <a:t>The person should bring one lamb and two young pigeons or two young doves.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A lamb will be used as guilt offering.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One of the young pigeons or young dove will be used as sin offering while the other will be used as burnt offering.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rite is the same as before, except that he will use pigeons or doves for the sin offering and burnt offering this time.</a:t>
            </a:r>
          </a:p>
        </p:txBody>
      </p:sp>
      <p:pic>
        <p:nvPicPr>
          <p:cNvPr id="8" name="Picture 7">
            <a:extLst>
              <a:ext uri="{FF2B5EF4-FFF2-40B4-BE49-F238E27FC236}">
                <a16:creationId xmlns:a16="http://schemas.microsoft.com/office/drawing/2014/main" id="{2DA3B302-11D8-F513-B99D-F87C784EB60E}"/>
              </a:ext>
            </a:extLst>
          </p:cNvPr>
          <p:cNvPicPr>
            <a:picLocks noChangeAspect="1"/>
          </p:cNvPicPr>
          <p:nvPr/>
        </p:nvPicPr>
        <p:blipFill>
          <a:blip r:embed="rId3"/>
          <a:stretch>
            <a:fillRect/>
          </a:stretch>
        </p:blipFill>
        <p:spPr>
          <a:xfrm>
            <a:off x="7713463" y="2053098"/>
            <a:ext cx="3315163" cy="3143689"/>
          </a:xfrm>
          <a:prstGeom prst="rect">
            <a:avLst/>
          </a:prstGeom>
        </p:spPr>
      </p:pic>
    </p:spTree>
    <p:extLst>
      <p:ext uri="{BB962C8B-B14F-4D97-AF65-F5344CB8AC3E}">
        <p14:creationId xmlns:p14="http://schemas.microsoft.com/office/powerpoint/2010/main" val="24814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9072" y="268370"/>
            <a:ext cx="6238928" cy="2677656"/>
          </a:xfrm>
          <a:prstGeom prst="rect">
            <a:avLst/>
          </a:prstGeom>
        </p:spPr>
        <p:txBody>
          <a:bodyPr wrap="square">
            <a:spAutoFit/>
          </a:bodyPr>
          <a:lstStyle/>
          <a:p>
            <a:r>
              <a:rPr lang="en-US" sz="2400" dirty="0">
                <a:solidFill>
                  <a:schemeClr val="bg2"/>
                </a:solidFill>
                <a:latin typeface="Calibri" panose="020F0502020204030204" pitchFamily="34" charset="0"/>
                <a:cs typeface="Calibri" panose="020F0502020204030204" pitchFamily="34" charset="0"/>
              </a:rPr>
              <a:t>“Leprosy was nothing short of a living death, …a poisoning of the very springs of life; a dissolution, little by little, of the whole body, so that one limb after another actually decayed and fell away.</a:t>
            </a:r>
          </a:p>
          <a:p>
            <a:r>
              <a:rPr lang="en-US" sz="2400" dirty="0">
                <a:solidFill>
                  <a:schemeClr val="bg2"/>
                </a:solidFill>
                <a:latin typeface="Calibri" panose="020F0502020204030204" pitchFamily="34" charset="0"/>
                <a:cs typeface="Calibri" panose="020F0502020204030204" pitchFamily="34" charset="0"/>
              </a:rPr>
              <a:t>The disease was incurable</a:t>
            </a:r>
          </a:p>
          <a:p>
            <a:r>
              <a:rPr lang="en-US" sz="2400" dirty="0">
                <a:solidFill>
                  <a:schemeClr val="bg2"/>
                </a:solidFill>
                <a:latin typeface="Calibri" panose="020F0502020204030204" pitchFamily="34" charset="0"/>
                <a:cs typeface="Calibri" panose="020F0502020204030204" pitchFamily="34" charset="0"/>
              </a:rPr>
              <a:t> by the art and skill of man… </a:t>
            </a:r>
          </a:p>
        </p:txBody>
      </p:sp>
      <p:pic>
        <p:nvPicPr>
          <p:cNvPr id="11266" name="Picture 2" descr="http://abc.eznettools.net/byhigh/History/Presidents/UofU/aaaJamesETalmage-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072" y="593922"/>
            <a:ext cx="3333750" cy="4238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534191" y="6401191"/>
            <a:ext cx="510076" cy="369332"/>
          </a:xfrm>
          <a:prstGeom prst="rect">
            <a:avLst/>
          </a:prstGeom>
        </p:spPr>
        <p:txBody>
          <a:bodyPr wrap="none">
            <a:spAutoFit/>
          </a:bodyPr>
          <a:lstStyle/>
          <a:p>
            <a:r>
              <a:rPr lang="en-US" dirty="0">
                <a:solidFill>
                  <a:schemeClr val="bg2"/>
                </a:solidFill>
                <a:latin typeface="Calibri" panose="020F0502020204030204" pitchFamily="34" charset="0"/>
                <a:cs typeface="Calibri" panose="020F0502020204030204" pitchFamily="34" charset="0"/>
              </a:rPr>
              <a:t> (5)</a:t>
            </a:r>
          </a:p>
        </p:txBody>
      </p:sp>
      <p:sp>
        <p:nvSpPr>
          <p:cNvPr id="5" name="Rectangle 4"/>
          <p:cNvSpPr/>
          <p:nvPr/>
        </p:nvSpPr>
        <p:spPr>
          <a:xfrm>
            <a:off x="553758" y="4220640"/>
            <a:ext cx="6923314" cy="1200329"/>
          </a:xfrm>
          <a:prstGeom prst="rect">
            <a:avLst/>
          </a:prstGeom>
        </p:spPr>
        <p:txBody>
          <a:bodyPr wrap="square">
            <a:spAutoFit/>
          </a:bodyPr>
          <a:lstStyle/>
          <a:p>
            <a:r>
              <a:rPr lang="en-US" sz="2400" dirty="0">
                <a:solidFill>
                  <a:schemeClr val="bg2"/>
                </a:solidFill>
                <a:latin typeface="Calibri" panose="020F0502020204030204" pitchFamily="34" charset="0"/>
                <a:cs typeface="Calibri" panose="020F0502020204030204" pitchFamily="34" charset="0"/>
              </a:rPr>
              <a:t>…The leper, thus fearfully bearing about the body the outward and visible token of sin in the soul, was treated throughout as a sinner.”</a:t>
            </a:r>
          </a:p>
        </p:txBody>
      </p:sp>
      <p:sp>
        <p:nvSpPr>
          <p:cNvPr id="7" name="Rectangle 6"/>
          <p:cNvSpPr/>
          <p:nvPr/>
        </p:nvSpPr>
        <p:spPr>
          <a:xfrm>
            <a:off x="1194052" y="5877971"/>
            <a:ext cx="9319154" cy="523220"/>
          </a:xfrm>
          <a:prstGeom prst="rect">
            <a:avLst/>
          </a:prstGeom>
        </p:spPr>
        <p:txBody>
          <a:bodyPr wrap="none">
            <a:spAutoFit/>
          </a:bodyPr>
          <a:lstStyle/>
          <a:p>
            <a:r>
              <a:rPr lang="en-US" sz="2800" dirty="0">
                <a:solidFill>
                  <a:schemeClr val="bg2"/>
                </a:solidFill>
                <a:latin typeface="Calibri" panose="020F0502020204030204" pitchFamily="34" charset="0"/>
                <a:cs typeface="Calibri" panose="020F0502020204030204" pitchFamily="34" charset="0"/>
              </a:rPr>
              <a:t>They were considered unclean and were shut out from society.</a:t>
            </a:r>
          </a:p>
        </p:txBody>
      </p:sp>
    </p:spTree>
    <p:extLst>
      <p:ext uri="{BB962C8B-B14F-4D97-AF65-F5344CB8AC3E}">
        <p14:creationId xmlns:p14="http://schemas.microsoft.com/office/powerpoint/2010/main" val="189127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42277" y="1373544"/>
            <a:ext cx="3395049" cy="1200329"/>
          </a:xfrm>
          <a:prstGeom prst="rect">
            <a:avLst/>
          </a:prstGeom>
          <a:noFill/>
        </p:spPr>
        <p:txBody>
          <a:bodyPr wrap="square" rtlCol="0">
            <a:spAutoFit/>
          </a:bodyPr>
          <a:lstStyle/>
          <a:p>
            <a:r>
              <a:rPr lang="en-US" dirty="0">
                <a:solidFill>
                  <a:schemeClr val="bg1"/>
                </a:solidFill>
              </a:rPr>
              <a:t>Elder Boyd K. Packer and other soldiers during World War II were transported across the United States in boxcars on a freight train:</a:t>
            </a:r>
          </a:p>
        </p:txBody>
      </p:sp>
      <p:pic>
        <p:nvPicPr>
          <p:cNvPr id="3076" name="Picture 4" descr="http://voiceofmoorecounty.com/wp-content/uploads/2012/01/Troop-Train-in-France-shebs-ch.-21.png"/>
          <p:cNvPicPr>
            <a:picLocks noChangeAspect="1" noChangeArrowheads="1"/>
          </p:cNvPicPr>
          <p:nvPr/>
        </p:nvPicPr>
        <p:blipFill rotWithShape="1">
          <a:blip r:embed="rId3">
            <a:extLst>
              <a:ext uri="{28A0092B-C50C-407E-A947-70E740481C1C}">
                <a14:useLocalDpi xmlns:a14="http://schemas.microsoft.com/office/drawing/2010/main" val="0"/>
              </a:ext>
            </a:extLst>
          </a:blip>
          <a:srcRect l="6101" t="3082" r="-1" b="13721"/>
          <a:stretch/>
        </p:blipFill>
        <p:spPr bwMode="auto">
          <a:xfrm>
            <a:off x="6096000" y="1090804"/>
            <a:ext cx="4185498" cy="23381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61714" y="3848583"/>
            <a:ext cx="6494353" cy="2031325"/>
          </a:xfrm>
          <a:prstGeom prst="rect">
            <a:avLst/>
          </a:prstGeom>
        </p:spPr>
        <p:txBody>
          <a:bodyPr wrap="square">
            <a:spAutoFit/>
          </a:bodyPr>
          <a:lstStyle/>
          <a:p>
            <a:pPr fontAlgn="base"/>
            <a:r>
              <a:rPr lang="en-US" dirty="0">
                <a:solidFill>
                  <a:schemeClr val="bg1"/>
                </a:solidFill>
                <a:latin typeface="Calibri" panose="020F0502020204030204" pitchFamily="34" charset="0"/>
              </a:rPr>
              <a:t>“We had no change of clothing during the six-day trip. It was very hot. … Smoke and cinders from the engine made it very uncomfortable. There was no way to bathe or wash our uniforms. We rolled into Los Angeles one morning.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“We thought first of food. The 10 of us in our crew pooled our money and headed for the best restaurant we could find.”</a:t>
            </a:r>
            <a:endParaRPr lang="en-US" b="0" i="0" dirty="0">
              <a:solidFill>
                <a:schemeClr val="bg1"/>
              </a:solidFill>
              <a:effectLst/>
              <a:latin typeface="Calibri" panose="020F0502020204030204" pitchFamily="34" charset="0"/>
            </a:endParaRPr>
          </a:p>
        </p:txBody>
      </p:sp>
      <p:pic>
        <p:nvPicPr>
          <p:cNvPr id="3080" name="Picture 8" descr="https://www.lds.org/bc/content/ldsorg/content/images/packer-bio-world-war-two-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33" y="442954"/>
            <a:ext cx="2026443" cy="266605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1.gstatic.com/images?q=tbn:ANd9GcRz-HTOcfwruFVZU_SJZ5rZhJvkygIZltjYt8oo-gAauwHs1w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157" y="3551966"/>
            <a:ext cx="3185038" cy="250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31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82"/>
                                        </p:tgtEl>
                                        <p:attrNameLst>
                                          <p:attrName>style.visibility</p:attrName>
                                        </p:attrNameLst>
                                      </p:cBhvr>
                                      <p:to>
                                        <p:strVal val="visible"/>
                                      </p:to>
                                    </p:set>
                                    <p:animEffect transition="in" filter="fade">
                                      <p:cBhvr>
                                        <p:cTn id="13"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paintpro.net/images/Feature_Photos/PP706/pp706mold05z.jpg"/>
          <p:cNvPicPr>
            <a:picLocks noChangeAspect="1" noChangeArrowheads="1"/>
          </p:cNvPicPr>
          <p:nvPr/>
        </p:nvPicPr>
        <p:blipFill>
          <a:blip r:embed="rId3" cstate="print"/>
          <a:srcRect/>
          <a:stretch>
            <a:fillRect/>
          </a:stretch>
        </p:blipFill>
        <p:spPr bwMode="auto">
          <a:xfrm>
            <a:off x="8594532" y="971549"/>
            <a:ext cx="2857500" cy="2457451"/>
          </a:xfrm>
          <a:prstGeom prst="rect">
            <a:avLst/>
          </a:prstGeom>
          <a:noFill/>
        </p:spPr>
      </p:pic>
      <p:pic>
        <p:nvPicPr>
          <p:cNvPr id="1028" name="Picture 4" descr="http://www.afeflorida.com/Quickstart/ImageLib/mold1.jpg"/>
          <p:cNvPicPr>
            <a:picLocks noChangeAspect="1" noChangeArrowheads="1"/>
          </p:cNvPicPr>
          <p:nvPr/>
        </p:nvPicPr>
        <p:blipFill>
          <a:blip r:embed="rId4" cstate="print"/>
          <a:srcRect/>
          <a:stretch>
            <a:fillRect/>
          </a:stretch>
        </p:blipFill>
        <p:spPr bwMode="auto">
          <a:xfrm>
            <a:off x="334354" y="1694727"/>
            <a:ext cx="1951646" cy="1447800"/>
          </a:xfrm>
          <a:prstGeom prst="rect">
            <a:avLst/>
          </a:prstGeom>
          <a:noFill/>
        </p:spPr>
      </p:pic>
      <p:sp>
        <p:nvSpPr>
          <p:cNvPr id="8" name="Rectangle 7"/>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14:34-53 </a:t>
            </a:r>
            <a:endParaRPr lang="en-US" dirty="0">
              <a:solidFill>
                <a:schemeClr val="bg1"/>
              </a:solidFill>
            </a:endParaRPr>
          </a:p>
        </p:txBody>
      </p:sp>
      <p:sp>
        <p:nvSpPr>
          <p:cNvPr id="9" name="TextBox 8"/>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The House of Leprosy</a:t>
            </a:r>
          </a:p>
        </p:txBody>
      </p:sp>
      <p:pic>
        <p:nvPicPr>
          <p:cNvPr id="10242" name="Picture 2" descr="https://harleyvoogd.files.wordpress.com/2014/06/house-lepros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9941" y="2517069"/>
            <a:ext cx="4554623" cy="303167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upload.wikimedia.org/wikipedia/commons/1/1f/Staniland_These_lepers_went_into_one_t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2385" y="3907365"/>
            <a:ext cx="3451225" cy="230278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i.dailymail.co.uk/i/pix/2012/11/02/article-2226742-15CF7303000005DC-370_468x333.jpg"/>
          <p:cNvPicPr>
            <a:picLocks noChangeAspect="1" noChangeArrowheads="1"/>
          </p:cNvPicPr>
          <p:nvPr/>
        </p:nvPicPr>
        <p:blipFill rotWithShape="1">
          <a:blip r:embed="rId7">
            <a:extLst>
              <a:ext uri="{28A0092B-C50C-407E-A947-70E740481C1C}">
                <a14:useLocalDpi xmlns:a14="http://schemas.microsoft.com/office/drawing/2010/main" val="0"/>
              </a:ext>
            </a:extLst>
          </a:blip>
          <a:srcRect l="10673" b="11362"/>
          <a:stretch/>
        </p:blipFill>
        <p:spPr bwMode="auto">
          <a:xfrm>
            <a:off x="383657" y="4256205"/>
            <a:ext cx="2409314" cy="1701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92064" y="1178827"/>
            <a:ext cx="5296403" cy="923330"/>
          </a:xfrm>
          <a:prstGeom prst="rect">
            <a:avLst/>
          </a:prstGeom>
        </p:spPr>
        <p:txBody>
          <a:bodyPr wrap="square">
            <a:spAutoFit/>
          </a:bodyPr>
          <a:lstStyle/>
          <a:p>
            <a:r>
              <a:rPr lang="en-US" dirty="0">
                <a:solidFill>
                  <a:schemeClr val="bg1"/>
                </a:solidFill>
                <a:latin typeface="Calibri" panose="020F0502020204030204" pitchFamily="34" charset="0"/>
              </a:rPr>
              <a:t>The Lord set forth additional procedures to cleanse houses that contained mildew and mold that could threaten the health of the individuals living there</a:t>
            </a:r>
            <a:endParaRPr lang="en-US" dirty="0">
              <a:solidFill>
                <a:schemeClr val="bg1"/>
              </a:solidFill>
            </a:endParaRPr>
          </a:p>
        </p:txBody>
      </p:sp>
    </p:spTree>
    <p:extLst>
      <p:ext uri="{BB962C8B-B14F-4D97-AF65-F5344CB8AC3E}">
        <p14:creationId xmlns:p14="http://schemas.microsoft.com/office/powerpoint/2010/main" val="167056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15 </a:t>
            </a:r>
            <a:endParaRPr lang="en-US" dirty="0">
              <a:solidFill>
                <a:schemeClr val="bg1"/>
              </a:solidFill>
            </a:endParaRPr>
          </a:p>
        </p:txBody>
      </p:sp>
      <p:sp>
        <p:nvSpPr>
          <p:cNvPr id="9" name="TextBox 8"/>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Other Types of Uncleanliness</a:t>
            </a:r>
          </a:p>
        </p:txBody>
      </p:sp>
      <p:sp>
        <p:nvSpPr>
          <p:cNvPr id="2" name="Rectangle 1"/>
          <p:cNvSpPr/>
          <p:nvPr/>
        </p:nvSpPr>
        <p:spPr>
          <a:xfrm>
            <a:off x="3313568" y="933421"/>
            <a:ext cx="6880634" cy="646331"/>
          </a:xfrm>
          <a:prstGeom prst="rect">
            <a:avLst/>
          </a:prstGeom>
        </p:spPr>
        <p:txBody>
          <a:bodyPr wrap="square">
            <a:spAutoFit/>
          </a:bodyPr>
          <a:lstStyle/>
          <a:p>
            <a:r>
              <a:rPr lang="en-US" dirty="0">
                <a:solidFill>
                  <a:schemeClr val="bg1"/>
                </a:solidFill>
                <a:latin typeface="Calibri" panose="020F0502020204030204" pitchFamily="34" charset="0"/>
              </a:rPr>
              <a:t>Additional laws, rites, and sacrifices that were set forth to help priests know how to cleanse other types of uncleanliness.</a:t>
            </a:r>
            <a:endParaRPr lang="en-US" dirty="0">
              <a:solidFill>
                <a:schemeClr val="bg1"/>
              </a:solidFill>
            </a:endParaRPr>
          </a:p>
        </p:txBody>
      </p:sp>
      <p:sp>
        <p:nvSpPr>
          <p:cNvPr id="3" name="Rectangle 2"/>
          <p:cNvSpPr/>
          <p:nvPr/>
        </p:nvSpPr>
        <p:spPr>
          <a:xfrm>
            <a:off x="642796" y="4239438"/>
            <a:ext cx="6017738" cy="1477328"/>
          </a:xfrm>
          <a:prstGeom prst="rect">
            <a:avLst/>
          </a:prstGeom>
        </p:spPr>
        <p:txBody>
          <a:bodyPr wrap="none">
            <a:spAutoFit/>
          </a:bodyPr>
          <a:lstStyle/>
          <a:p>
            <a:r>
              <a:rPr lang="en-US" dirty="0">
                <a:solidFill>
                  <a:schemeClr val="bg1"/>
                </a:solidFill>
                <a:latin typeface="Calibri" panose="020F0502020204030204" pitchFamily="34" charset="0"/>
              </a:rPr>
              <a:t> A discharge from the body—</a:t>
            </a:r>
            <a:r>
              <a:rPr lang="en-US" i="1" dirty="0" err="1">
                <a:solidFill>
                  <a:schemeClr val="bg1"/>
                </a:solidFill>
                <a:latin typeface="Calibri" panose="020F0502020204030204" pitchFamily="34" charset="0"/>
              </a:rPr>
              <a:t>Niddah</a:t>
            </a:r>
            <a:r>
              <a:rPr lang="en-US" i="1" dirty="0">
                <a:solidFill>
                  <a:schemeClr val="bg1"/>
                </a:solidFill>
                <a:latin typeface="Calibri" panose="020F0502020204030204" pitchFamily="34" charset="0"/>
              </a:rPr>
              <a:t> </a:t>
            </a:r>
            <a:r>
              <a:rPr lang="en-US" dirty="0">
                <a:solidFill>
                  <a:schemeClr val="bg1"/>
                </a:solidFill>
                <a:latin typeface="Calibri" panose="020F0502020204030204" pitchFamily="34" charset="0"/>
              </a:rPr>
              <a:t>(</a:t>
            </a:r>
            <a:r>
              <a:rPr lang="en-US" dirty="0" err="1">
                <a:solidFill>
                  <a:schemeClr val="bg1"/>
                </a:solidFill>
                <a:latin typeface="Calibri" panose="020F0502020204030204" pitchFamily="34" charset="0"/>
              </a:rPr>
              <a:t>menstration</a:t>
            </a:r>
            <a:r>
              <a:rPr lang="en-US" dirty="0">
                <a:solidFill>
                  <a:schemeClr val="bg1"/>
                </a:solidFill>
                <a:latin typeface="Calibri" panose="020F0502020204030204" pitchFamily="34" charset="0"/>
              </a:rPr>
              <a:t>) Lev. 15:9</a:t>
            </a:r>
            <a:endParaRPr lang="en-US" i="1"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 hemorrhage, pus, bleeding from sores, excretion, etc.</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 sickness—cold, fever, chills, etc. </a:t>
            </a:r>
            <a:endParaRPr lang="en-US" dirty="0">
              <a:solidFill>
                <a:schemeClr val="bg1"/>
              </a:solidFill>
            </a:endParaRPr>
          </a:p>
        </p:txBody>
      </p:sp>
      <p:sp>
        <p:nvSpPr>
          <p:cNvPr id="5" name="Rectangle 4"/>
          <p:cNvSpPr/>
          <p:nvPr/>
        </p:nvSpPr>
        <p:spPr>
          <a:xfrm>
            <a:off x="99590" y="3185842"/>
            <a:ext cx="6096000" cy="646331"/>
          </a:xfrm>
          <a:prstGeom prst="rect">
            <a:avLst/>
          </a:prstGeom>
        </p:spPr>
        <p:txBody>
          <a:bodyPr>
            <a:spAutoFit/>
          </a:bodyPr>
          <a:lstStyle/>
          <a:p>
            <a:r>
              <a:rPr lang="en-US" dirty="0">
                <a:solidFill>
                  <a:schemeClr val="bg1"/>
                </a:solidFill>
                <a:latin typeface="Calibri" panose="020F0502020204030204" pitchFamily="34" charset="0"/>
              </a:rPr>
              <a:t>The physical body and its natural functions remind one that he is of the earth, of the physical.</a:t>
            </a:r>
            <a:endParaRPr lang="en-US" dirty="0">
              <a:solidFill>
                <a:schemeClr val="bg1"/>
              </a:solidFill>
            </a:endParaRPr>
          </a:p>
        </p:txBody>
      </p:sp>
      <p:sp>
        <p:nvSpPr>
          <p:cNvPr id="6" name="Rectangle 5"/>
          <p:cNvSpPr/>
          <p:nvPr/>
        </p:nvSpPr>
        <p:spPr>
          <a:xfrm>
            <a:off x="4222629" y="1781880"/>
            <a:ext cx="6096000" cy="1200329"/>
          </a:xfrm>
          <a:prstGeom prst="rect">
            <a:avLst/>
          </a:prstGeom>
        </p:spPr>
        <p:txBody>
          <a:bodyPr>
            <a:spAutoFit/>
          </a:bodyPr>
          <a:lstStyle/>
          <a:p>
            <a:r>
              <a:rPr lang="en-US" i="1" dirty="0">
                <a:solidFill>
                  <a:schemeClr val="bg1"/>
                </a:solidFill>
                <a:latin typeface="Calibri" panose="020F0502020204030204" pitchFamily="34" charset="0"/>
              </a:rPr>
              <a:t>Unclean</a:t>
            </a:r>
            <a:r>
              <a:rPr lang="en-US" dirty="0">
                <a:solidFill>
                  <a:schemeClr val="bg1"/>
                </a:solidFill>
                <a:latin typeface="Calibri" panose="020F0502020204030204" pitchFamily="34" charset="0"/>
              </a:rPr>
              <a:t> in the Mosaic sense did not suggest something disgusting or filthy, nor did it imply that the body or the natural functions of the body, such as childbirth or sexual relations, were inherently evil.</a:t>
            </a:r>
            <a:endParaRPr lang="en-US" dirty="0">
              <a:solidFill>
                <a:schemeClr val="bg1"/>
              </a:solidFill>
            </a:endParaRPr>
          </a:p>
        </p:txBody>
      </p:sp>
      <p:sp>
        <p:nvSpPr>
          <p:cNvPr id="10" name="Rectangle 9"/>
          <p:cNvSpPr/>
          <p:nvPr/>
        </p:nvSpPr>
        <p:spPr>
          <a:xfrm>
            <a:off x="10799847" y="6437370"/>
            <a:ext cx="1392153" cy="369332"/>
          </a:xfrm>
          <a:prstGeom prst="rect">
            <a:avLst/>
          </a:prstGeom>
        </p:spPr>
        <p:txBody>
          <a:bodyPr wrap="square">
            <a:spAutoFit/>
          </a:bodyPr>
          <a:lstStyle/>
          <a:p>
            <a:pPr algn="r"/>
            <a:r>
              <a:rPr lang="en-US" dirty="0">
                <a:solidFill>
                  <a:schemeClr val="bg1"/>
                </a:solidFill>
                <a:latin typeface="Calibri" panose="020F0502020204030204" pitchFamily="34" charset="0"/>
              </a:rPr>
              <a:t>(2) </a:t>
            </a:r>
            <a:endParaRPr lang="en-US" dirty="0">
              <a:solidFill>
                <a:schemeClr val="bg1"/>
              </a:solidFill>
            </a:endParaRPr>
          </a:p>
        </p:txBody>
      </p:sp>
      <p:sp>
        <p:nvSpPr>
          <p:cNvPr id="11" name="Rectangle 10"/>
          <p:cNvSpPr/>
          <p:nvPr/>
        </p:nvSpPr>
        <p:spPr>
          <a:xfrm>
            <a:off x="6382693" y="5362405"/>
            <a:ext cx="5522614" cy="1200329"/>
          </a:xfrm>
          <a:prstGeom prst="rect">
            <a:avLst/>
          </a:prstGeom>
        </p:spPr>
        <p:txBody>
          <a:bodyPr wrap="square">
            <a:spAutoFit/>
          </a:bodyPr>
          <a:lstStyle/>
          <a:p>
            <a:r>
              <a:rPr lang="en-US" dirty="0">
                <a:solidFill>
                  <a:schemeClr val="bg1"/>
                </a:solidFill>
                <a:latin typeface="Calibri" panose="020F0502020204030204" pitchFamily="34" charset="0"/>
              </a:rPr>
              <a:t>There were certain practical or sanitary aspects of these laws as well. The strict rules about contact with an infected person or objects with which he had come in contact have modern hygienic parallels. </a:t>
            </a:r>
            <a:endParaRPr lang="en-US" dirty="0">
              <a:solidFill>
                <a:schemeClr val="bg1"/>
              </a:solidFill>
            </a:endParaRPr>
          </a:p>
        </p:txBody>
      </p:sp>
      <p:pic>
        <p:nvPicPr>
          <p:cNvPr id="1026" name="Picture 2" descr="http://thubtenchodron.org/wp-content/uploads/2006/04/sickn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968" y="2853859"/>
            <a:ext cx="3095498" cy="206624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909076" y="841784"/>
            <a:ext cx="1713019" cy="2420505"/>
            <a:chOff x="909076" y="841784"/>
            <a:chExt cx="1713019" cy="2420505"/>
          </a:xfrm>
        </p:grpSpPr>
        <p:pic>
          <p:nvPicPr>
            <p:cNvPr id="1028" name="Picture 4" descr="https://s-media-cache-ak0.pinimg.com/736x/be/35/14/be3514bdab2d6193cc05b0d03bef534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076" y="841784"/>
              <a:ext cx="1713019" cy="233593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32312" y="3046845"/>
              <a:ext cx="878767" cy="215444"/>
            </a:xfrm>
            <a:prstGeom prst="rect">
              <a:avLst/>
            </a:prstGeom>
          </p:spPr>
          <p:txBody>
            <a:bodyPr wrap="none">
              <a:spAutoFit/>
            </a:bodyPr>
            <a:lstStyle/>
            <a:p>
              <a:r>
                <a:rPr lang="en-US" sz="800" dirty="0">
                  <a:solidFill>
                    <a:schemeClr val="bg1"/>
                  </a:solidFill>
                  <a:latin typeface="Calibri" panose="020F0502020204030204" pitchFamily="34" charset="0"/>
                </a:rPr>
                <a:t>Elspeth C. Young</a:t>
              </a:r>
              <a:endParaRPr lang="en-US" sz="800" dirty="0">
                <a:solidFill>
                  <a:schemeClr val="bg1"/>
                </a:solidFill>
              </a:endParaRPr>
            </a:p>
          </p:txBody>
        </p:sp>
      </p:grpSp>
    </p:spTree>
    <p:extLst>
      <p:ext uri="{BB962C8B-B14F-4D97-AF65-F5344CB8AC3E}">
        <p14:creationId xmlns:p14="http://schemas.microsoft.com/office/powerpoint/2010/main" val="150382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16 </a:t>
            </a:r>
            <a:endParaRPr lang="en-US" dirty="0">
              <a:solidFill>
                <a:schemeClr val="bg1"/>
              </a:solidFill>
            </a:endParaRPr>
          </a:p>
        </p:txBody>
      </p:sp>
      <p:sp>
        <p:nvSpPr>
          <p:cNvPr id="9" name="TextBox 8"/>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Day of Atonement—Yom Kipper</a:t>
            </a:r>
          </a:p>
        </p:txBody>
      </p:sp>
      <p:sp>
        <p:nvSpPr>
          <p:cNvPr id="10" name="Rectangle 9"/>
          <p:cNvSpPr/>
          <p:nvPr/>
        </p:nvSpPr>
        <p:spPr>
          <a:xfrm>
            <a:off x="10799847" y="6437370"/>
            <a:ext cx="1392153" cy="369332"/>
          </a:xfrm>
          <a:prstGeom prst="rect">
            <a:avLst/>
          </a:prstGeom>
        </p:spPr>
        <p:txBody>
          <a:bodyPr wrap="square">
            <a:spAutoFit/>
          </a:bodyPr>
          <a:lstStyle/>
          <a:p>
            <a:pPr algn="r"/>
            <a:r>
              <a:rPr lang="en-US" dirty="0">
                <a:solidFill>
                  <a:schemeClr val="bg1"/>
                </a:solidFill>
                <a:latin typeface="Calibri" panose="020F0502020204030204" pitchFamily="34" charset="0"/>
              </a:rPr>
              <a:t>(2) </a:t>
            </a:r>
            <a:endParaRPr lang="en-US" dirty="0">
              <a:solidFill>
                <a:schemeClr val="bg1"/>
              </a:solidFill>
            </a:endParaRPr>
          </a:p>
        </p:txBody>
      </p:sp>
      <p:sp>
        <p:nvSpPr>
          <p:cNvPr id="4" name="Rectangle 3"/>
          <p:cNvSpPr/>
          <p:nvPr/>
        </p:nvSpPr>
        <p:spPr>
          <a:xfrm>
            <a:off x="657886" y="1305342"/>
            <a:ext cx="6096000" cy="1754326"/>
          </a:xfrm>
          <a:prstGeom prst="rect">
            <a:avLst/>
          </a:prstGeom>
        </p:spPr>
        <p:txBody>
          <a:bodyPr>
            <a:spAutoFit/>
          </a:bodyPr>
          <a:lstStyle/>
          <a:p>
            <a:r>
              <a:rPr lang="en-US" dirty="0">
                <a:solidFill>
                  <a:schemeClr val="bg1"/>
                </a:solidFill>
                <a:latin typeface="Calibri" panose="020F0502020204030204" pitchFamily="34" charset="0"/>
              </a:rPr>
              <a:t>Took place in the fall of the year, was the most sacred and solemn of all the Israelite festivals.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 day of national fasting and one that signified that the sins of Israel had been atoned for and that the nation and its people were restored to a state of fellowship with God. </a:t>
            </a:r>
            <a:endParaRPr lang="en-US" dirty="0">
              <a:solidFill>
                <a:schemeClr val="bg1"/>
              </a:solidFill>
            </a:endParaRPr>
          </a:p>
        </p:txBody>
      </p:sp>
      <p:pic>
        <p:nvPicPr>
          <p:cNvPr id="2056" name="Picture 8" descr="http://www.the-exponent.com/wp-content/uploads/2010/09/day-of-aton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76" y="4160135"/>
            <a:ext cx="3762375" cy="25050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clarion-call.org/yeshua/feasts/holid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060" y="1222205"/>
            <a:ext cx="4819650" cy="27146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4238" y="3266466"/>
            <a:ext cx="3829050" cy="3000375"/>
          </a:xfrm>
          <a:prstGeom prst="rect">
            <a:avLst/>
          </a:prstGeom>
        </p:spPr>
      </p:pic>
    </p:spTree>
    <p:extLst>
      <p:ext uri="{BB962C8B-B14F-4D97-AF65-F5344CB8AC3E}">
        <p14:creationId xmlns:p14="http://schemas.microsoft.com/office/powerpoint/2010/main" val="210227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16 </a:t>
            </a:r>
            <a:endParaRPr lang="en-US" dirty="0">
              <a:solidFill>
                <a:schemeClr val="bg1"/>
              </a:solidFill>
            </a:endParaRPr>
          </a:p>
        </p:txBody>
      </p:sp>
      <p:sp>
        <p:nvSpPr>
          <p:cNvPr id="9" name="TextBox 8"/>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Holy of Holies</a:t>
            </a:r>
          </a:p>
        </p:txBody>
      </p:sp>
      <p:sp>
        <p:nvSpPr>
          <p:cNvPr id="10" name="Rectangle 9"/>
          <p:cNvSpPr/>
          <p:nvPr/>
        </p:nvSpPr>
        <p:spPr>
          <a:xfrm>
            <a:off x="10799847" y="6437370"/>
            <a:ext cx="1392153" cy="369332"/>
          </a:xfrm>
          <a:prstGeom prst="rect">
            <a:avLst/>
          </a:prstGeom>
        </p:spPr>
        <p:txBody>
          <a:bodyPr wrap="square">
            <a:spAutoFit/>
          </a:bodyPr>
          <a:lstStyle/>
          <a:p>
            <a:pPr algn="r"/>
            <a:r>
              <a:rPr lang="en-US" dirty="0">
                <a:solidFill>
                  <a:schemeClr val="bg1"/>
                </a:solidFill>
                <a:latin typeface="Calibri" panose="020F0502020204030204" pitchFamily="34" charset="0"/>
              </a:rPr>
              <a:t>(2) </a:t>
            </a:r>
            <a:endParaRPr lang="en-US" dirty="0">
              <a:solidFill>
                <a:schemeClr val="bg1"/>
              </a:solidFill>
            </a:endParaRPr>
          </a:p>
        </p:txBody>
      </p:sp>
      <p:sp>
        <p:nvSpPr>
          <p:cNvPr id="3" name="TextBox 2"/>
          <p:cNvSpPr txBox="1"/>
          <p:nvPr/>
        </p:nvSpPr>
        <p:spPr>
          <a:xfrm>
            <a:off x="353087" y="1019461"/>
            <a:ext cx="3787419" cy="923330"/>
          </a:xfrm>
          <a:prstGeom prst="rect">
            <a:avLst/>
          </a:prstGeom>
          <a:noFill/>
        </p:spPr>
        <p:txBody>
          <a:bodyPr wrap="square" rtlCol="0">
            <a:spAutoFit/>
          </a:bodyPr>
          <a:lstStyle/>
          <a:p>
            <a:r>
              <a:rPr lang="en-US" dirty="0">
                <a:solidFill>
                  <a:schemeClr val="bg1"/>
                </a:solidFill>
                <a:latin typeface="Calibri" panose="020F0502020204030204" pitchFamily="34" charset="0"/>
              </a:rPr>
              <a:t>Israel’s High priest enters the Holy of Holies to make an atonement for the sins of the people</a:t>
            </a:r>
          </a:p>
        </p:txBody>
      </p:sp>
      <p:sp>
        <p:nvSpPr>
          <p:cNvPr id="12" name="TextBox 11"/>
          <p:cNvSpPr txBox="1"/>
          <p:nvPr/>
        </p:nvSpPr>
        <p:spPr>
          <a:xfrm>
            <a:off x="1616718" y="2228671"/>
            <a:ext cx="2883905" cy="1200329"/>
          </a:xfrm>
          <a:prstGeom prst="rect">
            <a:avLst/>
          </a:prstGeom>
          <a:noFill/>
        </p:spPr>
        <p:txBody>
          <a:bodyPr wrap="square" rtlCol="0">
            <a:spAutoFit/>
          </a:bodyPr>
          <a:lstStyle/>
          <a:p>
            <a:r>
              <a:rPr lang="en-US" dirty="0">
                <a:solidFill>
                  <a:schemeClr val="bg1"/>
                </a:solidFill>
                <a:latin typeface="Calibri" panose="020F0502020204030204" pitchFamily="34" charset="0"/>
              </a:rPr>
              <a:t>Sacrificial animals are slain and their blood sprinkles on the mercy seat and before the altar</a:t>
            </a:r>
          </a:p>
        </p:txBody>
      </p:sp>
      <p:sp>
        <p:nvSpPr>
          <p:cNvPr id="13" name="TextBox 12"/>
          <p:cNvSpPr txBox="1"/>
          <p:nvPr/>
        </p:nvSpPr>
        <p:spPr>
          <a:xfrm>
            <a:off x="4881737" y="3188290"/>
            <a:ext cx="2502905" cy="369332"/>
          </a:xfrm>
          <a:prstGeom prst="rect">
            <a:avLst/>
          </a:prstGeom>
          <a:noFill/>
        </p:spPr>
        <p:txBody>
          <a:bodyPr wrap="square" rtlCol="0">
            <a:spAutoFit/>
          </a:bodyPr>
          <a:lstStyle/>
          <a:p>
            <a:r>
              <a:rPr lang="en-US" dirty="0">
                <a:solidFill>
                  <a:schemeClr val="bg1"/>
                </a:solidFill>
                <a:latin typeface="Calibri" panose="020F0502020204030204" pitchFamily="34" charset="0"/>
              </a:rPr>
              <a:t>Incense is burned</a:t>
            </a:r>
          </a:p>
        </p:txBody>
      </p:sp>
      <p:sp>
        <p:nvSpPr>
          <p:cNvPr id="14" name="TextBox 13"/>
          <p:cNvSpPr txBox="1"/>
          <p:nvPr/>
        </p:nvSpPr>
        <p:spPr>
          <a:xfrm>
            <a:off x="6032304" y="4200862"/>
            <a:ext cx="5365644" cy="1754326"/>
          </a:xfrm>
          <a:prstGeom prst="rect">
            <a:avLst/>
          </a:prstGeom>
          <a:noFill/>
        </p:spPr>
        <p:txBody>
          <a:bodyPr wrap="square" rtlCol="0">
            <a:spAutoFit/>
          </a:bodyPr>
          <a:lstStyle/>
          <a:p>
            <a:r>
              <a:rPr lang="en-US" dirty="0">
                <a:solidFill>
                  <a:schemeClr val="bg1"/>
                </a:solidFill>
                <a:latin typeface="Calibri" panose="020F0502020204030204" pitchFamily="34" charset="0"/>
              </a:rPr>
              <a:t>Two goats are selected and lots cast.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name of Jehovah is placed on one goat and then sacrificed and the other is called the “scapegoat” (</a:t>
            </a:r>
            <a:r>
              <a:rPr lang="en-US" i="1" dirty="0">
                <a:solidFill>
                  <a:schemeClr val="bg1"/>
                </a:solidFill>
              </a:rPr>
              <a:t>Azazel) </a:t>
            </a:r>
            <a:r>
              <a:rPr lang="en-US" dirty="0">
                <a:solidFill>
                  <a:schemeClr val="bg1"/>
                </a:solidFill>
                <a:latin typeface="Calibri" panose="020F0502020204030204" pitchFamily="34" charset="0"/>
              </a:rPr>
              <a:t>and carried the burden of the sins of the children of Israel into the wilderness</a:t>
            </a:r>
          </a:p>
        </p:txBody>
      </p:sp>
      <p:pic>
        <p:nvPicPr>
          <p:cNvPr id="15" name="Picture 6" descr="http://principlesforlifeministries.files.wordpress.com/2013/09/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2207" y="1389062"/>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i.ytimg.com/vi/y-edbzep1KE/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999" y="3670313"/>
            <a:ext cx="4614762" cy="25958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eedomborn.files.wordpress.com/2013/01/incense.jpg"/>
          <p:cNvPicPr>
            <a:picLocks noChangeAspect="1" noChangeArrowheads="1"/>
          </p:cNvPicPr>
          <p:nvPr/>
        </p:nvPicPr>
        <p:blipFill rotWithShape="1">
          <a:blip r:embed="rId5">
            <a:extLst>
              <a:ext uri="{28A0092B-C50C-407E-A947-70E740481C1C}">
                <a14:useLocalDpi xmlns:a14="http://schemas.microsoft.com/office/drawing/2010/main" val="0"/>
              </a:ext>
            </a:extLst>
          </a:blip>
          <a:srcRect t="-357" r="52065"/>
          <a:stretch/>
        </p:blipFill>
        <p:spPr bwMode="auto">
          <a:xfrm>
            <a:off x="4881737" y="980181"/>
            <a:ext cx="1999796" cy="222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16 </a:t>
            </a:r>
            <a:endParaRPr lang="en-US" dirty="0">
              <a:solidFill>
                <a:schemeClr val="bg1"/>
              </a:solidFill>
            </a:endParaRPr>
          </a:p>
        </p:txBody>
      </p:sp>
      <p:grpSp>
        <p:nvGrpSpPr>
          <p:cNvPr id="2" name="Group 1"/>
          <p:cNvGrpSpPr/>
          <p:nvPr/>
        </p:nvGrpSpPr>
        <p:grpSpPr>
          <a:xfrm>
            <a:off x="1164771" y="100387"/>
            <a:ext cx="9198429" cy="6564824"/>
            <a:chOff x="1164771" y="100387"/>
            <a:chExt cx="9198429" cy="6564824"/>
          </a:xfrm>
        </p:grpSpPr>
        <p:grpSp>
          <p:nvGrpSpPr>
            <p:cNvPr id="16" name="Group 15"/>
            <p:cNvGrpSpPr/>
            <p:nvPr/>
          </p:nvGrpSpPr>
          <p:grpSpPr>
            <a:xfrm>
              <a:off x="1164771" y="100387"/>
              <a:ext cx="9198429" cy="6564824"/>
              <a:chOff x="228600" y="381000"/>
              <a:chExt cx="3505068" cy="2501531"/>
            </a:xfrm>
          </p:grpSpPr>
          <p:grpSp>
            <p:nvGrpSpPr>
              <p:cNvPr id="17" name="Group 16"/>
              <p:cNvGrpSpPr/>
              <p:nvPr/>
            </p:nvGrpSpPr>
            <p:grpSpPr>
              <a:xfrm>
                <a:off x="228600" y="381000"/>
                <a:ext cx="3505068" cy="2501531"/>
                <a:chOff x="534986" y="381000"/>
                <a:chExt cx="2637111" cy="2501531"/>
              </a:xfrm>
            </p:grpSpPr>
            <p:sp>
              <p:nvSpPr>
                <p:cNvPr id="19" name="Rectangle 18"/>
                <p:cNvSpPr/>
                <p:nvPr/>
              </p:nvSpPr>
              <p:spPr>
                <a:xfrm>
                  <a:off x="902971" y="101092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34986" y="384805"/>
                  <a:ext cx="457200" cy="2497726"/>
                  <a:chOff x="533400" y="381000"/>
                  <a:chExt cx="457200" cy="2497726"/>
                </a:xfrm>
              </p:grpSpPr>
              <p:sp>
                <p:nvSpPr>
                  <p:cNvPr id="26" name="Oval 2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714897" y="381000"/>
                  <a:ext cx="457200" cy="2497726"/>
                  <a:chOff x="2714897" y="457200"/>
                  <a:chExt cx="457200" cy="2497726"/>
                </a:xfrm>
              </p:grpSpPr>
              <p:sp>
                <p:nvSpPr>
                  <p:cNvPr id="22" name="Oval 2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842492" y="972693"/>
                <a:ext cx="2293346" cy="338554"/>
              </a:xfrm>
              <a:prstGeom prst="rect">
                <a:avLst/>
              </a:prstGeom>
            </p:spPr>
            <p:txBody>
              <a:bodyPr wrap="square">
                <a:spAutoFit/>
              </a:bodyPr>
              <a:lstStyle/>
              <a:p>
                <a:endParaRPr lang="en-US" sz="1600" i="1" dirty="0"/>
              </a:p>
            </p:txBody>
          </p:sp>
        </p:grpSp>
        <p:sp>
          <p:nvSpPr>
            <p:cNvPr id="12" name="TextBox 11"/>
            <p:cNvSpPr txBox="1"/>
            <p:nvPr/>
          </p:nvSpPr>
          <p:spPr>
            <a:xfrm>
              <a:off x="2656114" y="1939117"/>
              <a:ext cx="6138188" cy="3539430"/>
            </a:xfrm>
            <a:prstGeom prst="rect">
              <a:avLst/>
            </a:prstGeom>
            <a:noFill/>
          </p:spPr>
          <p:txBody>
            <a:bodyPr wrap="square" rtlCol="0">
              <a:spAutoFit/>
            </a:bodyPr>
            <a:lstStyle/>
            <a:p>
              <a:pPr algn="ctr"/>
              <a:r>
                <a:rPr lang="en-US" sz="3200" b="1" dirty="0"/>
                <a:t>Through the Atonement, Jesus Christ took away the sins of the world by taking them upon Himself. Jesus Christ’s Atonement included His infinite suffering and the shedding of His blood in Gethsemane and on the cross</a:t>
              </a:r>
              <a:endParaRPr lang="en-US" sz="3200" dirty="0">
                <a:latin typeface="Calibri" panose="020F0502020204030204" pitchFamily="34" charset="0"/>
              </a:endParaRPr>
            </a:p>
          </p:txBody>
        </p:sp>
      </p:grpSp>
    </p:spTree>
    <p:extLst>
      <p:ext uri="{BB962C8B-B14F-4D97-AF65-F5344CB8AC3E}">
        <p14:creationId xmlns:p14="http://schemas.microsoft.com/office/powerpoint/2010/main" val="135451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17 </a:t>
            </a:r>
            <a:endParaRPr lang="en-US" dirty="0">
              <a:solidFill>
                <a:schemeClr val="bg1"/>
              </a:solidFill>
            </a:endParaRPr>
          </a:p>
        </p:txBody>
      </p:sp>
      <p:sp>
        <p:nvSpPr>
          <p:cNvPr id="9" name="TextBox 8"/>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The Sacrifice</a:t>
            </a:r>
          </a:p>
        </p:txBody>
      </p:sp>
      <p:sp>
        <p:nvSpPr>
          <p:cNvPr id="10" name="Rectangle 9"/>
          <p:cNvSpPr/>
          <p:nvPr/>
        </p:nvSpPr>
        <p:spPr>
          <a:xfrm>
            <a:off x="10799847" y="6437370"/>
            <a:ext cx="1392153" cy="369332"/>
          </a:xfrm>
          <a:prstGeom prst="rect">
            <a:avLst/>
          </a:prstGeom>
        </p:spPr>
        <p:txBody>
          <a:bodyPr wrap="square">
            <a:spAutoFit/>
          </a:bodyPr>
          <a:lstStyle/>
          <a:p>
            <a:pPr algn="r"/>
            <a:r>
              <a:rPr lang="en-US" dirty="0">
                <a:solidFill>
                  <a:schemeClr val="bg1"/>
                </a:solidFill>
                <a:latin typeface="Calibri" panose="020F0502020204030204" pitchFamily="34" charset="0"/>
              </a:rPr>
              <a:t>(2) </a:t>
            </a:r>
            <a:endParaRPr lang="en-US" dirty="0">
              <a:solidFill>
                <a:schemeClr val="bg1"/>
              </a:solidFill>
            </a:endParaRPr>
          </a:p>
        </p:txBody>
      </p:sp>
      <p:sp>
        <p:nvSpPr>
          <p:cNvPr id="3" name="TextBox 2"/>
          <p:cNvSpPr txBox="1"/>
          <p:nvPr/>
        </p:nvSpPr>
        <p:spPr>
          <a:xfrm>
            <a:off x="480185" y="1015663"/>
            <a:ext cx="3787419" cy="3970318"/>
          </a:xfrm>
          <a:prstGeom prst="rect">
            <a:avLst/>
          </a:prstGeom>
          <a:noFill/>
        </p:spPr>
        <p:txBody>
          <a:bodyPr wrap="square" rtlCol="0">
            <a:spAutoFit/>
          </a:bodyPr>
          <a:lstStyle/>
          <a:p>
            <a:r>
              <a:rPr lang="en-US" dirty="0">
                <a:solidFill>
                  <a:schemeClr val="bg1"/>
                </a:solidFill>
                <a:latin typeface="Calibri" panose="020F0502020204030204" pitchFamily="34" charset="0"/>
              </a:rPr>
              <a:t>“As </a:t>
            </a:r>
            <a:r>
              <a:rPr lang="en-US" i="1" dirty="0">
                <a:solidFill>
                  <a:schemeClr val="bg1"/>
                </a:solidFill>
                <a:latin typeface="Calibri" panose="020F0502020204030204" pitchFamily="34" charset="0"/>
              </a:rPr>
              <a:t>sacrifice</a:t>
            </a:r>
            <a:r>
              <a:rPr lang="en-US" dirty="0">
                <a:solidFill>
                  <a:schemeClr val="bg1"/>
                </a:solidFill>
                <a:latin typeface="Calibri" panose="020F0502020204030204" pitchFamily="34" charset="0"/>
              </a:rPr>
              <a:t> was ever deemed essential to true religion, it was necessary that it should be performed in such a way as to secure the great purpose of its institution.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Israelites, from their long residence in Egypt, an idolatrous country, had doubtless adopted many of their usages; and many portions of the Pentateuch seem to have been written merely to correct and bring them back to the purity of the Divine worship.</a:t>
            </a:r>
          </a:p>
        </p:txBody>
      </p:sp>
      <p:sp>
        <p:nvSpPr>
          <p:cNvPr id="14" name="TextBox 13"/>
          <p:cNvSpPr txBox="1"/>
          <p:nvPr/>
        </p:nvSpPr>
        <p:spPr>
          <a:xfrm>
            <a:off x="8055022" y="1229062"/>
            <a:ext cx="3690663" cy="3970318"/>
          </a:xfrm>
          <a:prstGeom prst="rect">
            <a:avLst/>
          </a:prstGeom>
          <a:noFill/>
        </p:spPr>
        <p:txBody>
          <a:bodyPr wrap="square" rtlCol="0">
            <a:spAutoFit/>
          </a:bodyPr>
          <a:lstStyle/>
          <a:p>
            <a:r>
              <a:rPr lang="en-US" dirty="0">
                <a:solidFill>
                  <a:schemeClr val="bg1"/>
                </a:solidFill>
                <a:latin typeface="Calibri" panose="020F0502020204030204" pitchFamily="34" charset="0"/>
              </a:rPr>
              <a:t>“That no blood should be offered to idols, God commands every animal used for food or sacrifice to be slain at the door of the tabernacle.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While every animal was slain in this sacrificial way, even the daily food of the people must put them in mind of the necessity of a sacrifice for sin.”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they reached their permanent homes the sacrifices could be done close to home and the then be buried in the dust.</a:t>
            </a:r>
          </a:p>
        </p:txBody>
      </p:sp>
      <p:pic>
        <p:nvPicPr>
          <p:cNvPr id="4098" name="Picture 2" descr="http://www.thegracevine.com/uploads/1/1/7/2/11727560/1172052.jpg?3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604" y="1229062"/>
            <a:ext cx="3467100" cy="4629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9519" y="96885"/>
            <a:ext cx="908427" cy="1132177"/>
          </a:xfrm>
          <a:prstGeom prst="rect">
            <a:avLst/>
          </a:prstGeom>
        </p:spPr>
      </p:pic>
    </p:spTree>
    <p:extLst>
      <p:ext uri="{BB962C8B-B14F-4D97-AF65-F5344CB8AC3E}">
        <p14:creationId xmlns:p14="http://schemas.microsoft.com/office/powerpoint/2010/main" val="35233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9590" y="6480545"/>
            <a:ext cx="4548610" cy="369332"/>
          </a:xfrm>
          <a:prstGeom prst="rect">
            <a:avLst/>
          </a:prstGeom>
        </p:spPr>
        <p:txBody>
          <a:bodyPr wrap="square">
            <a:spAutoFit/>
          </a:bodyPr>
          <a:lstStyle/>
          <a:p>
            <a:r>
              <a:rPr lang="en-US" dirty="0">
                <a:solidFill>
                  <a:schemeClr val="bg1"/>
                </a:solidFill>
                <a:latin typeface="Calibri" panose="020F0502020204030204" pitchFamily="34" charset="0"/>
              </a:rPr>
              <a:t>Leviticus 18 </a:t>
            </a:r>
            <a:endParaRPr lang="en-US" dirty="0">
              <a:solidFill>
                <a:schemeClr val="bg1"/>
              </a:solidFill>
            </a:endParaRPr>
          </a:p>
        </p:txBody>
      </p:sp>
      <p:sp>
        <p:nvSpPr>
          <p:cNvPr id="9" name="TextBox 8"/>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Israel Shall Live Differently</a:t>
            </a:r>
          </a:p>
        </p:txBody>
      </p:sp>
      <p:sp>
        <p:nvSpPr>
          <p:cNvPr id="10" name="Rectangle 9"/>
          <p:cNvSpPr/>
          <p:nvPr/>
        </p:nvSpPr>
        <p:spPr>
          <a:xfrm>
            <a:off x="10799847" y="6437370"/>
            <a:ext cx="1392153" cy="369332"/>
          </a:xfrm>
          <a:prstGeom prst="rect">
            <a:avLst/>
          </a:prstGeom>
        </p:spPr>
        <p:txBody>
          <a:bodyPr wrap="square">
            <a:spAutoFit/>
          </a:bodyPr>
          <a:lstStyle/>
          <a:p>
            <a:pPr algn="r"/>
            <a:r>
              <a:rPr lang="en-US" dirty="0">
                <a:solidFill>
                  <a:schemeClr val="bg1"/>
                </a:solidFill>
                <a:latin typeface="Calibri" panose="020F0502020204030204" pitchFamily="34" charset="0"/>
              </a:rPr>
              <a:t>(6) </a:t>
            </a:r>
            <a:endParaRPr lang="en-US" dirty="0">
              <a:solidFill>
                <a:schemeClr val="bg1"/>
              </a:solidFill>
            </a:endParaRPr>
          </a:p>
        </p:txBody>
      </p:sp>
      <p:sp>
        <p:nvSpPr>
          <p:cNvPr id="3" name="TextBox 2"/>
          <p:cNvSpPr txBox="1"/>
          <p:nvPr/>
        </p:nvSpPr>
        <p:spPr>
          <a:xfrm>
            <a:off x="784986" y="1439780"/>
            <a:ext cx="4972002" cy="2677656"/>
          </a:xfrm>
          <a:prstGeom prst="rect">
            <a:avLst/>
          </a:prstGeom>
          <a:noFill/>
        </p:spPr>
        <p:txBody>
          <a:bodyPr wrap="square" rtlCol="0">
            <a:spAutoFit/>
          </a:bodyPr>
          <a:lstStyle/>
          <a:p>
            <a:r>
              <a:rPr lang="en-US" sz="2400" dirty="0">
                <a:solidFill>
                  <a:schemeClr val="bg1"/>
                </a:solidFill>
                <a:latin typeface="Calibri" panose="020F0502020204030204" pitchFamily="34" charset="0"/>
              </a:rPr>
              <a:t>The Lord commanded the people to avoid idolatrous practices, forbade marriages of close relatives, and identified homosexual behavior and other sexual perversions as an abomination. Israel was to keep God’s ordinances and remain undefiled.</a:t>
            </a:r>
          </a:p>
        </p:txBody>
      </p:sp>
      <p:sp>
        <p:nvSpPr>
          <p:cNvPr id="4" name="Rectangle 3"/>
          <p:cNvSpPr/>
          <p:nvPr/>
        </p:nvSpPr>
        <p:spPr>
          <a:xfrm>
            <a:off x="5010119" y="4487478"/>
            <a:ext cx="6551073" cy="1938992"/>
          </a:xfrm>
          <a:prstGeom prst="rect">
            <a:avLst/>
          </a:prstGeom>
        </p:spPr>
        <p:txBody>
          <a:bodyPr wrap="square">
            <a:spAutoFit/>
          </a:bodyPr>
          <a:lstStyle/>
          <a:p>
            <a:r>
              <a:rPr lang="en-US" sz="2400" dirty="0">
                <a:solidFill>
                  <a:schemeClr val="bg1"/>
                </a:solidFill>
                <a:latin typeface="Calibri" panose="020F0502020204030204" pitchFamily="34" charset="0"/>
              </a:rPr>
              <a:t>“A strong human spirit with control over appetites of the flesh is master over emotions and passions and not a slave to them. That kind of freedom is as vital to the spirit as oxygen is to the body! Freedom from self-slavery is true liberation.”</a:t>
            </a:r>
            <a:endParaRPr lang="en-US" sz="2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110" y="4409969"/>
            <a:ext cx="1613201" cy="2016501"/>
          </a:xfrm>
          <a:prstGeom prst="rect">
            <a:avLst/>
          </a:prstGeom>
        </p:spPr>
      </p:pic>
      <p:pic>
        <p:nvPicPr>
          <p:cNvPr id="6" name="Picture 5">
            <a:extLst>
              <a:ext uri="{FF2B5EF4-FFF2-40B4-BE49-F238E27FC236}">
                <a16:creationId xmlns:a16="http://schemas.microsoft.com/office/drawing/2014/main" id="{46239017-1A50-C455-9F09-028C274632A9}"/>
              </a:ext>
            </a:extLst>
          </p:cNvPr>
          <p:cNvPicPr>
            <a:picLocks noChangeAspect="1"/>
          </p:cNvPicPr>
          <p:nvPr/>
        </p:nvPicPr>
        <p:blipFill>
          <a:blip r:embed="rId4"/>
          <a:stretch>
            <a:fillRect/>
          </a:stretch>
        </p:blipFill>
        <p:spPr>
          <a:xfrm>
            <a:off x="5660929" y="1659303"/>
            <a:ext cx="6020640" cy="2067213"/>
          </a:xfrm>
          <a:prstGeom prst="rect">
            <a:avLst/>
          </a:prstGeom>
        </p:spPr>
      </p:pic>
    </p:spTree>
    <p:extLst>
      <p:ext uri="{BB962C8B-B14F-4D97-AF65-F5344CB8AC3E}">
        <p14:creationId xmlns:p14="http://schemas.microsoft.com/office/powerpoint/2010/main" val="26006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12192000" cy="341632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latin typeface="Calibri" panose="020F0502020204030204" pitchFamily="34" charset="0"/>
              </a:rPr>
              <a:t>Elder Boyd K. Packer (“Washed Clean,”</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May 1997, 9).</a:t>
            </a:r>
          </a:p>
          <a:p>
            <a:pPr marL="342900" indent="-342900">
              <a:buAutoNum type="arabicPeriod"/>
            </a:pPr>
            <a:r>
              <a:rPr lang="en-US" dirty="0">
                <a:solidFill>
                  <a:schemeClr val="bg1"/>
                </a:solidFill>
                <a:latin typeface="Calibri" panose="020F0502020204030204" pitchFamily="34" charset="0"/>
              </a:rPr>
              <a:t>Old Testament Institute Manual</a:t>
            </a:r>
          </a:p>
          <a:p>
            <a:pPr marL="342900" indent="-342900">
              <a:buFontTx/>
              <a:buAutoNum type="arabicPeriod"/>
            </a:pPr>
            <a:r>
              <a:rPr lang="en-US" dirty="0">
                <a:solidFill>
                  <a:schemeClr val="bg1"/>
                </a:solidFill>
              </a:rPr>
              <a:t>Clarke, Bible Commentary, 1:559). </a:t>
            </a:r>
            <a:r>
              <a:rPr lang="en-US" dirty="0">
                <a:solidFill>
                  <a:schemeClr val="bg1"/>
                </a:solidFill>
                <a:latin typeface="Calibri" panose="020F0502020204030204" pitchFamily="34" charset="0"/>
              </a:rPr>
              <a:t>found in Old Testament Institute Manual</a:t>
            </a:r>
            <a:endParaRPr lang="en-US" dirty="0">
              <a:solidFill>
                <a:schemeClr val="bg1"/>
              </a:solidFill>
            </a:endParaRPr>
          </a:p>
          <a:p>
            <a:r>
              <a:rPr lang="en-US" dirty="0">
                <a:solidFill>
                  <a:schemeClr val="bg1"/>
                </a:solidFill>
              </a:rPr>
              <a:t>Presentation by ©http://fashionsbylynda.com/blog/</a:t>
            </a:r>
          </a:p>
          <a:p>
            <a:pPr marL="342900" indent="-342900">
              <a:buFont typeface="+mj-lt"/>
              <a:buAutoNum type="arabicPeriod" startAt="4"/>
            </a:pP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Buttrick</a:t>
            </a:r>
            <a:r>
              <a:rPr lang="en-US" dirty="0">
                <a:solidFill>
                  <a:schemeClr val="bg1"/>
                </a:solidFill>
                <a:latin typeface="Calibri" panose="020F0502020204030204" pitchFamily="34" charset="0"/>
              </a:rPr>
              <a:t>, Interpreter’s Bible, 2:66–67.  found in Old Testament Institute Manual</a:t>
            </a:r>
          </a:p>
          <a:p>
            <a:pPr marL="342900" indent="-342900">
              <a:buFont typeface="+mj-lt"/>
              <a:buAutoNum type="arabicPeriod" startAt="4"/>
            </a:pPr>
            <a:r>
              <a:rPr lang="en-US" dirty="0">
                <a:solidFill>
                  <a:schemeClr val="bg1"/>
                </a:solidFill>
                <a:latin typeface="Calibri" panose="020F0502020204030204" pitchFamily="34" charset="0"/>
                <a:cs typeface="Calibri" panose="020F0502020204030204" pitchFamily="34" charset="0"/>
              </a:rPr>
              <a:t>James E. Talmage “Jesus the Christ” </a:t>
            </a:r>
            <a:r>
              <a:rPr lang="en-US" dirty="0" err="1">
                <a:solidFill>
                  <a:schemeClr val="bg1"/>
                </a:solidFill>
                <a:latin typeface="Calibri" panose="020F0502020204030204" pitchFamily="34" charset="0"/>
                <a:cs typeface="Calibri" panose="020F0502020204030204" pitchFamily="34" charset="0"/>
              </a:rPr>
              <a:t>pg</a:t>
            </a:r>
            <a:r>
              <a:rPr lang="en-US" dirty="0">
                <a:solidFill>
                  <a:schemeClr val="bg1"/>
                </a:solidFill>
                <a:latin typeface="Calibri" panose="020F0502020204030204" pitchFamily="34" charset="0"/>
                <a:cs typeface="Calibri" panose="020F0502020204030204" pitchFamily="34" charset="0"/>
              </a:rPr>
              <a:t> 201</a:t>
            </a:r>
          </a:p>
          <a:p>
            <a:pPr marL="342900" indent="-342900" fontAlgn="base">
              <a:buFont typeface="+mj-lt"/>
              <a:buAutoNum type="arabicPeriod" startAt="4"/>
            </a:pPr>
            <a:r>
              <a:rPr lang="en-US" dirty="0">
                <a:solidFill>
                  <a:schemeClr val="bg1"/>
                </a:solidFill>
              </a:rPr>
              <a:t>6. Russell M. Nelson Decisions for Eternity Oct. 2013 Gen. Conf.</a:t>
            </a:r>
          </a:p>
          <a:p>
            <a:pPr marL="342900" indent="-342900" fontAlgn="base">
              <a:buFont typeface="+mj-lt"/>
              <a:buAutoNum type="arabicPeriod" startAt="4"/>
            </a:pPr>
            <a:r>
              <a:rPr lang="en-US" dirty="0">
                <a:solidFill>
                  <a:schemeClr val="bg1"/>
                </a:solidFill>
              </a:rPr>
              <a:t>7. Wilson, Old Testament Word Studies, </a:t>
            </a:r>
            <a:r>
              <a:rPr lang="en-US" dirty="0" err="1">
                <a:solidFill>
                  <a:schemeClr val="bg1"/>
                </a:solidFill>
              </a:rPr>
              <a:t>s.v</a:t>
            </a:r>
            <a:r>
              <a:rPr lang="en-US" dirty="0">
                <a:solidFill>
                  <a:schemeClr val="bg1"/>
                </a:solidFill>
              </a:rPr>
              <a:t>. “leper,” pp. 248–49.  </a:t>
            </a:r>
          </a:p>
          <a:p>
            <a:pPr fontAlgn="base"/>
            <a:endParaRPr lang="en-US" dirty="0">
              <a:solidFill>
                <a:schemeClr val="bg1"/>
              </a:solidFill>
            </a:endParaRPr>
          </a:p>
        </p:txBody>
      </p:sp>
    </p:spTree>
    <p:extLst>
      <p:ext uri="{BB962C8B-B14F-4D97-AF65-F5344CB8AC3E}">
        <p14:creationId xmlns:p14="http://schemas.microsoft.com/office/powerpoint/2010/main" val="4274513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49456192"/>
              </p:ext>
            </p:extLst>
          </p:nvPr>
        </p:nvGraphicFramePr>
        <p:xfrm>
          <a:off x="253497" y="653021"/>
          <a:ext cx="11816784" cy="2931160"/>
        </p:xfrm>
        <a:graphic>
          <a:graphicData uri="http://schemas.openxmlformats.org/drawingml/2006/table">
            <a:tbl>
              <a:tblPr firstRow="1" bandRow="1">
                <a:tableStyleId>{5940675A-B579-460E-94D1-54222C63F5DA}</a:tableStyleId>
              </a:tblPr>
              <a:tblGrid>
                <a:gridCol w="1477098">
                  <a:extLst>
                    <a:ext uri="{9D8B030D-6E8A-4147-A177-3AD203B41FA5}">
                      <a16:colId xmlns:a16="http://schemas.microsoft.com/office/drawing/2014/main" val="20000"/>
                    </a:ext>
                  </a:extLst>
                </a:gridCol>
                <a:gridCol w="1477098">
                  <a:extLst>
                    <a:ext uri="{9D8B030D-6E8A-4147-A177-3AD203B41FA5}">
                      <a16:colId xmlns:a16="http://schemas.microsoft.com/office/drawing/2014/main" val="20001"/>
                    </a:ext>
                  </a:extLst>
                </a:gridCol>
                <a:gridCol w="1477098">
                  <a:extLst>
                    <a:ext uri="{9D8B030D-6E8A-4147-A177-3AD203B41FA5}">
                      <a16:colId xmlns:a16="http://schemas.microsoft.com/office/drawing/2014/main" val="20002"/>
                    </a:ext>
                  </a:extLst>
                </a:gridCol>
                <a:gridCol w="1477098">
                  <a:extLst>
                    <a:ext uri="{9D8B030D-6E8A-4147-A177-3AD203B41FA5}">
                      <a16:colId xmlns:a16="http://schemas.microsoft.com/office/drawing/2014/main" val="20003"/>
                    </a:ext>
                  </a:extLst>
                </a:gridCol>
                <a:gridCol w="1477098">
                  <a:extLst>
                    <a:ext uri="{9D8B030D-6E8A-4147-A177-3AD203B41FA5}">
                      <a16:colId xmlns:a16="http://schemas.microsoft.com/office/drawing/2014/main" val="20004"/>
                    </a:ext>
                  </a:extLst>
                </a:gridCol>
                <a:gridCol w="1477098">
                  <a:extLst>
                    <a:ext uri="{9D8B030D-6E8A-4147-A177-3AD203B41FA5}">
                      <a16:colId xmlns:a16="http://schemas.microsoft.com/office/drawing/2014/main" val="20005"/>
                    </a:ext>
                  </a:extLst>
                </a:gridCol>
                <a:gridCol w="1477098">
                  <a:extLst>
                    <a:ext uri="{9D8B030D-6E8A-4147-A177-3AD203B41FA5}">
                      <a16:colId xmlns:a16="http://schemas.microsoft.com/office/drawing/2014/main" val="20006"/>
                    </a:ext>
                  </a:extLst>
                </a:gridCol>
                <a:gridCol w="1477098">
                  <a:extLst>
                    <a:ext uri="{9D8B030D-6E8A-4147-A177-3AD203B41FA5}">
                      <a16:colId xmlns:a16="http://schemas.microsoft.com/office/drawing/2014/main" val="20007"/>
                    </a:ext>
                  </a:extLst>
                </a:gridCol>
              </a:tblGrid>
              <a:tr h="370840">
                <a:tc>
                  <a:txBody>
                    <a:bodyPr/>
                    <a:lstStyle/>
                    <a:p>
                      <a:r>
                        <a:rPr lang="en-US" sz="1600" dirty="0"/>
                        <a:t>Chapters 1-7</a:t>
                      </a:r>
                    </a:p>
                  </a:txBody>
                  <a:tcPr>
                    <a:solidFill>
                      <a:schemeClr val="bg1"/>
                    </a:solidFill>
                  </a:tcPr>
                </a:tc>
                <a:tc>
                  <a:txBody>
                    <a:bodyPr/>
                    <a:lstStyle/>
                    <a:p>
                      <a:r>
                        <a:rPr lang="en-US" sz="1600" dirty="0"/>
                        <a:t>Chapters 8-10</a:t>
                      </a:r>
                    </a:p>
                  </a:txBody>
                  <a:tcPr>
                    <a:solidFill>
                      <a:schemeClr val="bg1"/>
                    </a:solidFill>
                  </a:tcPr>
                </a:tc>
                <a:tc>
                  <a:txBody>
                    <a:bodyPr/>
                    <a:lstStyle/>
                    <a:p>
                      <a:r>
                        <a:rPr lang="en-US" sz="1600" dirty="0"/>
                        <a:t>Chapter</a:t>
                      </a:r>
                      <a:r>
                        <a:rPr lang="en-US" sz="1600" baseline="0" dirty="0"/>
                        <a:t> 11</a:t>
                      </a:r>
                      <a:endParaRPr lang="en-US" sz="1600" dirty="0"/>
                    </a:p>
                  </a:txBody>
                  <a:tcPr>
                    <a:solidFill>
                      <a:schemeClr val="bg1"/>
                    </a:solidFill>
                  </a:tcPr>
                </a:tc>
                <a:tc>
                  <a:txBody>
                    <a:bodyPr/>
                    <a:lstStyle/>
                    <a:p>
                      <a:r>
                        <a:rPr lang="en-US" sz="1600" dirty="0"/>
                        <a:t>Chapters 12</a:t>
                      </a:r>
                    </a:p>
                  </a:txBody>
                  <a:tcPr>
                    <a:solidFill>
                      <a:schemeClr val="accent1">
                        <a:lumMod val="60000"/>
                        <a:lumOff val="40000"/>
                      </a:schemeClr>
                    </a:solidFill>
                  </a:tcPr>
                </a:tc>
                <a:tc>
                  <a:txBody>
                    <a:bodyPr/>
                    <a:lstStyle/>
                    <a:p>
                      <a:r>
                        <a:rPr lang="en-US" sz="1600" dirty="0"/>
                        <a:t>Chapters 13-15</a:t>
                      </a:r>
                    </a:p>
                  </a:txBody>
                  <a:tcPr>
                    <a:solidFill>
                      <a:schemeClr val="accent1">
                        <a:lumMod val="60000"/>
                        <a:lumOff val="40000"/>
                      </a:schemeClr>
                    </a:solidFill>
                  </a:tcPr>
                </a:tc>
                <a:tc>
                  <a:txBody>
                    <a:bodyPr/>
                    <a:lstStyle/>
                    <a:p>
                      <a:r>
                        <a:rPr lang="en-US" sz="1600" dirty="0"/>
                        <a:t>Chapter</a:t>
                      </a:r>
                      <a:r>
                        <a:rPr lang="en-US" sz="1600" baseline="0" dirty="0"/>
                        <a:t> 16</a:t>
                      </a:r>
                      <a:endParaRPr lang="en-US" sz="1600" dirty="0"/>
                    </a:p>
                  </a:txBody>
                  <a:tcPr>
                    <a:solidFill>
                      <a:schemeClr val="accent1">
                        <a:lumMod val="60000"/>
                        <a:lumOff val="40000"/>
                      </a:schemeClr>
                    </a:solidFill>
                  </a:tcPr>
                </a:tc>
                <a:tc>
                  <a:txBody>
                    <a:bodyPr/>
                    <a:lstStyle/>
                    <a:p>
                      <a:r>
                        <a:rPr lang="en-US" sz="1600" dirty="0"/>
                        <a:t>Chapter 17-26</a:t>
                      </a:r>
                    </a:p>
                  </a:txBody>
                  <a:tcPr>
                    <a:solidFill>
                      <a:schemeClr val="accent1">
                        <a:lumMod val="60000"/>
                        <a:lumOff val="40000"/>
                      </a:schemeClr>
                    </a:solidFill>
                  </a:tcPr>
                </a:tc>
                <a:tc>
                  <a:txBody>
                    <a:bodyPr/>
                    <a:lstStyle/>
                    <a:p>
                      <a:r>
                        <a:rPr lang="en-US" sz="1600" dirty="0"/>
                        <a:t>Chapter 27</a:t>
                      </a:r>
                    </a:p>
                  </a:txBody>
                  <a:tcPr/>
                </a:tc>
                <a:extLst>
                  <a:ext uri="{0D108BD9-81ED-4DB2-BD59-A6C34878D82A}">
                    <a16:rowId xmlns:a16="http://schemas.microsoft.com/office/drawing/2014/main" val="10000"/>
                  </a:ext>
                </a:extLst>
              </a:tr>
              <a:tr h="370840">
                <a:tc>
                  <a:txBody>
                    <a:bodyPr/>
                    <a:lstStyle/>
                    <a:p>
                      <a:r>
                        <a:rPr lang="en-US" dirty="0"/>
                        <a:t>Explains the sacrificial ordinances—the offerings</a:t>
                      </a:r>
                    </a:p>
                  </a:txBody>
                  <a:tcPr>
                    <a:solidFill>
                      <a:schemeClr val="bg1"/>
                    </a:solidFill>
                  </a:tcPr>
                </a:tc>
                <a:tc>
                  <a:txBody>
                    <a:bodyPr/>
                    <a:lstStyle/>
                    <a:p>
                      <a:r>
                        <a:rPr lang="en-US" dirty="0"/>
                        <a:t>Describes the ritual observed</a:t>
                      </a:r>
                      <a:r>
                        <a:rPr lang="en-US" baseline="0" dirty="0"/>
                        <a:t> in the consecration of priests</a:t>
                      </a:r>
                      <a:endParaRPr lang="en-US" dirty="0"/>
                    </a:p>
                  </a:txBody>
                  <a:tcPr>
                    <a:solidFill>
                      <a:schemeClr val="bg1"/>
                    </a:solidFill>
                  </a:tcPr>
                </a:tc>
                <a:tc>
                  <a:txBody>
                    <a:bodyPr/>
                    <a:lstStyle/>
                    <a:p>
                      <a:r>
                        <a:rPr lang="en-US" dirty="0"/>
                        <a:t>Explains what may or may not be eaten and what is clean or unclean</a:t>
                      </a:r>
                    </a:p>
                  </a:txBody>
                  <a:tcPr>
                    <a:solidFill>
                      <a:schemeClr val="bg1"/>
                    </a:solidFill>
                  </a:tcPr>
                </a:tc>
                <a:tc>
                  <a:txBody>
                    <a:bodyPr/>
                    <a:lstStyle/>
                    <a:p>
                      <a:r>
                        <a:rPr lang="en-US" dirty="0"/>
                        <a:t>Discusses women after childbirth</a:t>
                      </a:r>
                    </a:p>
                  </a:txBody>
                  <a:tcPr>
                    <a:solidFill>
                      <a:schemeClr val="accent1">
                        <a:lumMod val="40000"/>
                        <a:lumOff val="60000"/>
                      </a:schemeClr>
                    </a:solidFill>
                  </a:tcPr>
                </a:tc>
                <a:tc>
                  <a:txBody>
                    <a:bodyPr/>
                    <a:lstStyle/>
                    <a:p>
                      <a:r>
                        <a:rPr lang="en-US" dirty="0"/>
                        <a:t>Are laws relating to ceremonial uncleanness</a:t>
                      </a:r>
                    </a:p>
                  </a:txBody>
                  <a:tcPr>
                    <a:solidFill>
                      <a:schemeClr val="accent1">
                        <a:lumMod val="40000"/>
                        <a:lumOff val="60000"/>
                      </a:schemeClr>
                    </a:solidFill>
                  </a:tcPr>
                </a:tc>
                <a:tc>
                  <a:txBody>
                    <a:bodyPr/>
                    <a:lstStyle/>
                    <a:p>
                      <a:r>
                        <a:rPr lang="en-US" dirty="0"/>
                        <a:t>Contains the ritual to be observed on the Day of Atonement</a:t>
                      </a:r>
                    </a:p>
                  </a:txBody>
                  <a:tcPr>
                    <a:solidFill>
                      <a:schemeClr val="accent1">
                        <a:lumMod val="40000"/>
                        <a:lumOff val="60000"/>
                      </a:schemeClr>
                    </a:solidFill>
                  </a:tcPr>
                </a:tc>
                <a:tc>
                  <a:txBody>
                    <a:bodyPr/>
                    <a:lstStyle/>
                    <a:p>
                      <a:r>
                        <a:rPr lang="en-US" dirty="0"/>
                        <a:t>Contains a code of laws dealing with religious and social observances</a:t>
                      </a:r>
                    </a:p>
                  </a:txBody>
                  <a:tcPr>
                    <a:solidFill>
                      <a:schemeClr val="accent1">
                        <a:lumMod val="40000"/>
                        <a:lumOff val="60000"/>
                      </a:schemeClr>
                    </a:solidFill>
                  </a:tcPr>
                </a:tc>
                <a:tc>
                  <a:txBody>
                    <a:bodyPr/>
                    <a:lstStyle/>
                    <a:p>
                      <a:r>
                        <a:rPr lang="en-US" dirty="0"/>
                        <a:t>Explains that the Lord commanded Israel to consecrate their crops, flocks, and herds to the Lord</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Leviticus</a:t>
            </a:r>
          </a:p>
        </p:txBody>
      </p:sp>
      <p:graphicFrame>
        <p:nvGraphicFramePr>
          <p:cNvPr id="7" name="Table 6"/>
          <p:cNvGraphicFramePr>
            <a:graphicFrameLocks noGrp="1"/>
          </p:cNvGraphicFramePr>
          <p:nvPr>
            <p:extLst>
              <p:ext uri="{D42A27DB-BD31-4B8C-83A1-F6EECF244321}">
                <p14:modId xmlns:p14="http://schemas.microsoft.com/office/powerpoint/2010/main" val="2303709537"/>
              </p:ext>
            </p:extLst>
          </p:nvPr>
        </p:nvGraphicFramePr>
        <p:xfrm>
          <a:off x="253496" y="3677795"/>
          <a:ext cx="11816784" cy="3122993"/>
        </p:xfrm>
        <a:graphic>
          <a:graphicData uri="http://schemas.openxmlformats.org/drawingml/2006/table">
            <a:tbl>
              <a:tblPr firstRow="1" bandRow="1">
                <a:tableStyleId>{5940675A-B579-460E-94D1-54222C63F5DA}</a:tableStyleId>
              </a:tblPr>
              <a:tblGrid>
                <a:gridCol w="1688112">
                  <a:extLst>
                    <a:ext uri="{9D8B030D-6E8A-4147-A177-3AD203B41FA5}">
                      <a16:colId xmlns:a16="http://schemas.microsoft.com/office/drawing/2014/main" val="20000"/>
                    </a:ext>
                  </a:extLst>
                </a:gridCol>
                <a:gridCol w="1688112">
                  <a:extLst>
                    <a:ext uri="{9D8B030D-6E8A-4147-A177-3AD203B41FA5}">
                      <a16:colId xmlns:a16="http://schemas.microsoft.com/office/drawing/2014/main" val="20001"/>
                    </a:ext>
                  </a:extLst>
                </a:gridCol>
                <a:gridCol w="1688112">
                  <a:extLst>
                    <a:ext uri="{9D8B030D-6E8A-4147-A177-3AD203B41FA5}">
                      <a16:colId xmlns:a16="http://schemas.microsoft.com/office/drawing/2014/main" val="20002"/>
                    </a:ext>
                  </a:extLst>
                </a:gridCol>
                <a:gridCol w="1688112">
                  <a:extLst>
                    <a:ext uri="{9D8B030D-6E8A-4147-A177-3AD203B41FA5}">
                      <a16:colId xmlns:a16="http://schemas.microsoft.com/office/drawing/2014/main" val="20003"/>
                    </a:ext>
                  </a:extLst>
                </a:gridCol>
                <a:gridCol w="1688112">
                  <a:extLst>
                    <a:ext uri="{9D8B030D-6E8A-4147-A177-3AD203B41FA5}">
                      <a16:colId xmlns:a16="http://schemas.microsoft.com/office/drawing/2014/main" val="20004"/>
                    </a:ext>
                  </a:extLst>
                </a:gridCol>
                <a:gridCol w="1688112">
                  <a:extLst>
                    <a:ext uri="{9D8B030D-6E8A-4147-A177-3AD203B41FA5}">
                      <a16:colId xmlns:a16="http://schemas.microsoft.com/office/drawing/2014/main" val="20005"/>
                    </a:ext>
                  </a:extLst>
                </a:gridCol>
                <a:gridCol w="1688112">
                  <a:extLst>
                    <a:ext uri="{9D8B030D-6E8A-4147-A177-3AD203B41FA5}">
                      <a16:colId xmlns:a16="http://schemas.microsoft.com/office/drawing/2014/main" val="20006"/>
                    </a:ext>
                  </a:extLst>
                </a:gridCol>
              </a:tblGrid>
              <a:tr h="425513">
                <a:tc>
                  <a:txBody>
                    <a:bodyPr/>
                    <a:lstStyle/>
                    <a:p>
                      <a:pPr algn="ctr"/>
                      <a:r>
                        <a:rPr lang="en-US" dirty="0"/>
                        <a:t>Leviticus 12</a:t>
                      </a:r>
                    </a:p>
                  </a:txBody>
                  <a:tcPr>
                    <a:solidFill>
                      <a:schemeClr val="accent1">
                        <a:lumMod val="60000"/>
                        <a:lumOff val="40000"/>
                      </a:schemeClr>
                    </a:solidFill>
                  </a:tcPr>
                </a:tc>
                <a:tc>
                  <a:txBody>
                    <a:bodyPr/>
                    <a:lstStyle/>
                    <a:p>
                      <a:pPr algn="ctr"/>
                      <a:r>
                        <a:rPr lang="en-US" dirty="0"/>
                        <a:t>Leviticus 13</a:t>
                      </a:r>
                    </a:p>
                  </a:txBody>
                  <a:tcPr>
                    <a:solidFill>
                      <a:schemeClr val="accent1">
                        <a:lumMod val="60000"/>
                        <a:lumOff val="40000"/>
                      </a:schemeClr>
                    </a:solidFill>
                  </a:tcPr>
                </a:tc>
                <a:tc>
                  <a:txBody>
                    <a:bodyPr/>
                    <a:lstStyle/>
                    <a:p>
                      <a:pPr algn="ctr"/>
                      <a:r>
                        <a:rPr lang="en-US" dirty="0"/>
                        <a:t>Leviticus 14</a:t>
                      </a:r>
                    </a:p>
                  </a:txBody>
                  <a:tcPr>
                    <a:solidFill>
                      <a:schemeClr val="accent1">
                        <a:lumMod val="60000"/>
                        <a:lumOff val="40000"/>
                      </a:schemeClr>
                    </a:solidFill>
                  </a:tcPr>
                </a:tc>
                <a:tc>
                  <a:txBody>
                    <a:bodyPr/>
                    <a:lstStyle/>
                    <a:p>
                      <a:pPr algn="ctr"/>
                      <a:r>
                        <a:rPr lang="en-US" dirty="0"/>
                        <a:t>Leviticus</a:t>
                      </a:r>
                      <a:r>
                        <a:rPr lang="en-US" baseline="0" dirty="0"/>
                        <a:t> 15</a:t>
                      </a:r>
                      <a:endParaRPr lang="en-US" dirty="0"/>
                    </a:p>
                  </a:txBody>
                  <a:tcPr>
                    <a:solidFill>
                      <a:schemeClr val="accent1">
                        <a:lumMod val="60000"/>
                        <a:lumOff val="40000"/>
                      </a:schemeClr>
                    </a:solidFill>
                  </a:tcPr>
                </a:tc>
                <a:tc>
                  <a:txBody>
                    <a:bodyPr/>
                    <a:lstStyle/>
                    <a:p>
                      <a:pPr algn="ctr"/>
                      <a:r>
                        <a:rPr lang="en-US" dirty="0"/>
                        <a:t>Leviticus 16</a:t>
                      </a:r>
                    </a:p>
                  </a:txBody>
                  <a:tcPr>
                    <a:solidFill>
                      <a:schemeClr val="accent1">
                        <a:lumMod val="60000"/>
                        <a:lumOff val="40000"/>
                      </a:schemeClr>
                    </a:solidFill>
                  </a:tcPr>
                </a:tc>
                <a:tc>
                  <a:txBody>
                    <a:bodyPr/>
                    <a:lstStyle/>
                    <a:p>
                      <a:pPr algn="ctr"/>
                      <a:r>
                        <a:rPr lang="en-US" dirty="0"/>
                        <a:t>Leviticus 17</a:t>
                      </a:r>
                    </a:p>
                  </a:txBody>
                  <a:tcPr>
                    <a:solidFill>
                      <a:schemeClr val="accent1">
                        <a:lumMod val="60000"/>
                        <a:lumOff val="40000"/>
                      </a:schemeClr>
                    </a:solidFill>
                  </a:tcPr>
                </a:tc>
                <a:tc>
                  <a:txBody>
                    <a:bodyPr/>
                    <a:lstStyle/>
                    <a:p>
                      <a:pPr algn="ctr"/>
                      <a:r>
                        <a:rPr lang="en-US" dirty="0"/>
                        <a:t>Leviticus 18</a:t>
                      </a:r>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The Laws Concerning</a:t>
                      </a:r>
                      <a:r>
                        <a:rPr lang="en-US" baseline="0" dirty="0"/>
                        <a:t> Childbirth</a:t>
                      </a:r>
                      <a:endParaRPr lang="en-US" dirty="0"/>
                    </a:p>
                  </a:txBody>
                  <a:tcPr/>
                </a:tc>
                <a:tc>
                  <a:txBody>
                    <a:bodyPr/>
                    <a:lstStyle/>
                    <a:p>
                      <a:pPr algn="ctr"/>
                      <a:r>
                        <a:rPr lang="en-US" dirty="0"/>
                        <a:t>The Laws Concerning Leprosy</a:t>
                      </a:r>
                    </a:p>
                  </a:txBody>
                  <a:tcPr/>
                </a:tc>
                <a:tc>
                  <a:txBody>
                    <a:bodyPr/>
                    <a:lstStyle/>
                    <a:p>
                      <a:pPr algn="ctr"/>
                      <a:r>
                        <a:rPr lang="en-US" baseline="0" dirty="0"/>
                        <a:t>Cleansing of Leprosy</a:t>
                      </a:r>
                      <a:endParaRPr lang="en-US" dirty="0"/>
                    </a:p>
                  </a:txBody>
                  <a:tcPr/>
                </a:tc>
                <a:tc>
                  <a:txBody>
                    <a:bodyPr/>
                    <a:lstStyle/>
                    <a:p>
                      <a:pPr algn="ctr"/>
                      <a:r>
                        <a:rPr lang="en-US" dirty="0"/>
                        <a:t>Laws Concerning</a:t>
                      </a:r>
                      <a:r>
                        <a:rPr lang="en-US" baseline="0" dirty="0"/>
                        <a:t> Discharge</a:t>
                      </a:r>
                      <a:endParaRPr lang="en-US" dirty="0"/>
                    </a:p>
                  </a:txBody>
                  <a:tcPr/>
                </a:tc>
                <a:tc>
                  <a:txBody>
                    <a:bodyPr/>
                    <a:lstStyle/>
                    <a:p>
                      <a:pPr algn="ctr"/>
                      <a:r>
                        <a:rPr lang="en-US" dirty="0"/>
                        <a:t>The Day of the Atonement</a:t>
                      </a:r>
                    </a:p>
                  </a:txBody>
                  <a:tcPr/>
                </a:tc>
                <a:tc>
                  <a:txBody>
                    <a:bodyPr/>
                    <a:lstStyle/>
                    <a:p>
                      <a:pPr algn="ctr"/>
                      <a:r>
                        <a:rPr lang="en-US" dirty="0"/>
                        <a:t>Laws</a:t>
                      </a:r>
                    </a:p>
                  </a:txBody>
                  <a:tcPr/>
                </a:tc>
                <a:tc>
                  <a:txBody>
                    <a:bodyPr/>
                    <a:lstStyle/>
                    <a:p>
                      <a:pPr algn="ctr"/>
                      <a:r>
                        <a:rPr lang="en-US" dirty="0"/>
                        <a:t>Laws of Sanctification for the People</a:t>
                      </a:r>
                    </a:p>
                  </a:txBody>
                  <a:tcPr/>
                </a:tc>
                <a:extLst>
                  <a:ext uri="{0D108BD9-81ED-4DB2-BD59-A6C34878D82A}">
                    <a16:rowId xmlns:a16="http://schemas.microsoft.com/office/drawing/2014/main" val="10001"/>
                  </a:ext>
                </a:extLst>
              </a:tr>
              <a:tr h="370840">
                <a:tc>
                  <a:txBody>
                    <a:bodyPr/>
                    <a:lstStyle/>
                    <a:p>
                      <a:r>
                        <a:rPr lang="en-US" sz="1400" dirty="0"/>
                        <a:t>1-8 </a:t>
                      </a:r>
                    </a:p>
                  </a:txBody>
                  <a:tcPr/>
                </a:tc>
                <a:tc>
                  <a:txBody>
                    <a:bodyPr/>
                    <a:lstStyle/>
                    <a:p>
                      <a:r>
                        <a:rPr lang="en-US" sz="1400" dirty="0"/>
                        <a:t>Examination of People 1-46</a:t>
                      </a:r>
                    </a:p>
                    <a:p>
                      <a:r>
                        <a:rPr lang="en-US" sz="1400" dirty="0"/>
                        <a:t>Examination of Garments 47-59</a:t>
                      </a:r>
                    </a:p>
                    <a:p>
                      <a:endParaRPr lang="en-US" sz="1400" dirty="0"/>
                    </a:p>
                  </a:txBody>
                  <a:tcPr/>
                </a:tc>
                <a:tc>
                  <a:txBody>
                    <a:bodyPr/>
                    <a:lstStyle/>
                    <a:p>
                      <a:r>
                        <a:rPr lang="en-US" sz="1400" b="0" i="1" kern="1200" dirty="0">
                          <a:solidFill>
                            <a:schemeClr val="tx1"/>
                          </a:solidFill>
                          <a:effectLst/>
                          <a:latin typeface="+mn-lt"/>
                          <a:ea typeface="+mn-ea"/>
                          <a:cs typeface="+mn-cs"/>
                        </a:rPr>
                        <a:t>Cleansing the People 1-32</a:t>
                      </a:r>
                    </a:p>
                    <a:p>
                      <a:r>
                        <a:rPr lang="en-US" sz="1400" b="0" i="1" kern="1200" dirty="0">
                          <a:solidFill>
                            <a:schemeClr val="tx1"/>
                          </a:solidFill>
                          <a:effectLst/>
                          <a:latin typeface="+mn-lt"/>
                          <a:ea typeface="+mn-ea"/>
                          <a:cs typeface="+mn-cs"/>
                        </a:rPr>
                        <a:t>Cleansing the House 33-53</a:t>
                      </a:r>
                    </a:p>
                    <a:p>
                      <a:r>
                        <a:rPr lang="en-US" sz="1400" b="0" i="1" kern="1200" dirty="0">
                          <a:solidFill>
                            <a:schemeClr val="tx1"/>
                          </a:solidFill>
                          <a:effectLst/>
                          <a:latin typeface="+mn-lt"/>
                          <a:ea typeface="+mn-ea"/>
                          <a:cs typeface="+mn-cs"/>
                        </a:rPr>
                        <a:t>Purpose of the Laws of Leprosy 54-57</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Discharge of the Man 1-18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Discharge of the Woman 19-30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Purpose of Discharge 31-33</a:t>
                      </a:r>
                      <a:endParaRPr lang="en-US"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a:t>Preparation of High Priest and Sacrifices 1-5</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a:t>Atonement for Priest 11-14</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a:t>Atonement for Tabernacle 15-19</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a:t>Atonement for the People 20-28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a:t>Purpose of Day of </a:t>
                      </a:r>
                      <a:r>
                        <a:rPr lang="en-US" sz="1200" i="1" dirty="0"/>
                        <a:t>Atonement 29-34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Concerning location of Sacrifices 1-9</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Concerning the Use of Blood 10-16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a:t>Sexual Sin</a:t>
                      </a:r>
                      <a:r>
                        <a:rPr lang="en-US" sz="1400" i="1" baseline="0" dirty="0"/>
                        <a:t> 1-30</a:t>
                      </a:r>
                      <a:endParaRPr lang="en-US" sz="1400" i="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82378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2036" y="4340"/>
            <a:ext cx="6096000" cy="2492990"/>
          </a:xfrm>
          <a:prstGeom prst="rect">
            <a:avLst/>
          </a:prstGeom>
          <a:ln>
            <a:solidFill>
              <a:schemeClr val="tx1"/>
            </a:solidFill>
          </a:ln>
        </p:spPr>
        <p:txBody>
          <a:bodyPr>
            <a:spAutoFit/>
          </a:bodyPr>
          <a:lstStyle/>
          <a:p>
            <a:pPr fontAlgn="base"/>
            <a:r>
              <a:rPr lang="en-US" sz="1200" b="1" dirty="0">
                <a:latin typeface="Calibri" panose="020F0502020204030204" pitchFamily="34" charset="0"/>
              </a:rPr>
              <a:t>Leprosy Culture Background:</a:t>
            </a:r>
          </a:p>
          <a:p>
            <a:pPr fontAlgn="base">
              <a:buFont typeface="Arial" panose="020B0604020202020204" pitchFamily="34" charset="0"/>
              <a:buChar char="•"/>
            </a:pPr>
            <a:r>
              <a:rPr lang="en-US" sz="1200" dirty="0">
                <a:latin typeface="Calibri" panose="020F0502020204030204" pitchFamily="34" charset="0"/>
              </a:rPr>
              <a:t>it was repulsive to all who saw the person</a:t>
            </a:r>
          </a:p>
          <a:p>
            <a:pPr fontAlgn="base">
              <a:buFont typeface="Arial" panose="020B0604020202020204" pitchFamily="34" charset="0"/>
              <a:buChar char="•"/>
            </a:pPr>
            <a:r>
              <a:rPr lang="en-US" sz="1200" dirty="0">
                <a:latin typeface="Calibri" panose="020F0502020204030204" pitchFamily="34" charset="0"/>
              </a:rPr>
              <a:t>it was incurable by human means</a:t>
            </a:r>
          </a:p>
          <a:p>
            <a:pPr fontAlgn="base">
              <a:buFont typeface="Arial" panose="020B0604020202020204" pitchFamily="34" charset="0"/>
              <a:buChar char="•"/>
            </a:pPr>
            <a:r>
              <a:rPr lang="en-US" sz="1200" dirty="0">
                <a:latin typeface="Calibri" panose="020F0502020204030204" pitchFamily="34" charset="0"/>
              </a:rPr>
              <a:t>it was isolating - lepers were confined outside the city limits - many times to the city dump - probably because they could find food and other things there.</a:t>
            </a:r>
          </a:p>
          <a:p>
            <a:pPr fontAlgn="base">
              <a:buFont typeface="Arial" panose="020B0604020202020204" pitchFamily="34" charset="0"/>
              <a:buChar char="•"/>
            </a:pPr>
            <a:r>
              <a:rPr lang="en-US" sz="1200" dirty="0">
                <a:latin typeface="Calibri" panose="020F0502020204030204" pitchFamily="34" charset="0"/>
              </a:rPr>
              <a:t>it would cause you to become unclean ceremonially if you touched a leper (even if you didn’t catch the disease).</a:t>
            </a:r>
          </a:p>
          <a:p>
            <a:pPr fontAlgn="base">
              <a:buFont typeface="Arial" panose="020B0604020202020204" pitchFamily="34" charset="0"/>
              <a:buChar char="•"/>
            </a:pPr>
            <a:r>
              <a:rPr lang="en-US" sz="1200" dirty="0">
                <a:latin typeface="Calibri" panose="020F0502020204030204" pitchFamily="34" charset="0"/>
              </a:rPr>
              <a:t>it was the physical counterpart to the spiritual problem of sin. It was the model disease for sin. That is why when a leper is healed it is called a cleansing instead of a healing.</a:t>
            </a:r>
          </a:p>
          <a:p>
            <a:pPr fontAlgn="base">
              <a:buFont typeface="Arial" panose="020B0604020202020204" pitchFamily="34" charset="0"/>
              <a:buChar char="•"/>
            </a:pPr>
            <a:r>
              <a:rPr lang="en-US" sz="1200" dirty="0">
                <a:latin typeface="Calibri" panose="020F0502020204030204" pitchFamily="34" charset="0"/>
              </a:rPr>
              <a:t>When a leper was healed he was to go to the priest and be pronounced clean before reentering society.</a:t>
            </a:r>
          </a:p>
          <a:p>
            <a:pPr fontAlgn="base">
              <a:buFont typeface="Arial" panose="020B0604020202020204" pitchFamily="34" charset="0"/>
              <a:buChar char="•"/>
            </a:pPr>
            <a:r>
              <a:rPr lang="en-US" sz="1200" dirty="0">
                <a:latin typeface="Calibri" panose="020F0502020204030204" pitchFamily="34" charset="0"/>
              </a:rPr>
              <a:t>Not since Elisha healed </a:t>
            </a:r>
            <a:r>
              <a:rPr lang="en-US" sz="1200" dirty="0" err="1">
                <a:latin typeface="Calibri" panose="020F0502020204030204" pitchFamily="34" charset="0"/>
              </a:rPr>
              <a:t>Naaman</a:t>
            </a:r>
            <a:r>
              <a:rPr lang="en-US" sz="1200" dirty="0">
                <a:latin typeface="Calibri" panose="020F0502020204030204" pitchFamily="34" charset="0"/>
              </a:rPr>
              <a:t> the Syrian in 2 Kings 5: had someone been healed of leprosy. Bible.org</a:t>
            </a:r>
            <a:endParaRPr lang="en-US" sz="1200" b="1" i="0" dirty="0">
              <a:effectLst/>
              <a:latin typeface="Calibri" panose="020F0502020204030204" pitchFamily="34" charset="0"/>
            </a:endParaRPr>
          </a:p>
        </p:txBody>
      </p:sp>
      <p:sp>
        <p:nvSpPr>
          <p:cNvPr id="3" name="Rectangle 2"/>
          <p:cNvSpPr/>
          <p:nvPr/>
        </p:nvSpPr>
        <p:spPr>
          <a:xfrm>
            <a:off x="6102036" y="2497330"/>
            <a:ext cx="6089964" cy="3046988"/>
          </a:xfrm>
          <a:prstGeom prst="rect">
            <a:avLst/>
          </a:prstGeom>
          <a:ln>
            <a:solidFill>
              <a:schemeClr val="tx1"/>
            </a:solidFill>
          </a:ln>
        </p:spPr>
        <p:txBody>
          <a:bodyPr wrap="square">
            <a:spAutoFit/>
          </a:bodyPr>
          <a:lstStyle/>
          <a:p>
            <a:r>
              <a:rPr lang="en-US" sz="1200" b="1" dirty="0"/>
              <a:t>Leprosy:</a:t>
            </a:r>
          </a:p>
          <a:p>
            <a:r>
              <a:rPr lang="en-US" sz="1200" dirty="0"/>
              <a:t>Anyone suspected of having this disease had to go to a priest for examination (</a:t>
            </a:r>
            <a:r>
              <a:rPr lang="en-US" sz="1200" u="sng" dirty="0"/>
              <a:t>Leviticus 13:2-3</a:t>
            </a:r>
            <a:r>
              <a:rPr lang="en-US" sz="1200" dirty="0"/>
              <a:t>). If found to be infected, “the leprous person who has the disease shall wear torn clothes and let the hair of his head hang loose, and he shall cover his upper lip and cry out, ‘Unclean, unclean.’ He shall remain unclean as long as he has the disease. He is unclean. He shall live alone. His dwelling shall be outside the camp” (</a:t>
            </a:r>
            <a:r>
              <a:rPr lang="en-US" sz="1200" u="sng" dirty="0"/>
              <a:t>Leviticus 13:45-46</a:t>
            </a:r>
            <a:r>
              <a:rPr lang="en-US" sz="1200" dirty="0"/>
              <a:t>). The leper then was considered utterly unclean—physically and spiritually.</a:t>
            </a:r>
          </a:p>
          <a:p>
            <a:r>
              <a:rPr lang="en-US" sz="1200" dirty="0"/>
              <a:t>Incurable by man, many believed God inflicted the curse of leprosy upon people for the sins they committed. In fact, those with leprosy were so despised and loathed that they were not allowed to live in any community with their own people (</a:t>
            </a:r>
            <a:r>
              <a:rPr lang="en-US" sz="1200" u="sng" dirty="0"/>
              <a:t>Numbers 5:2</a:t>
            </a:r>
            <a:r>
              <a:rPr lang="en-US" sz="1200" dirty="0"/>
              <a:t>). Among the sixty-one defilements of ancient Jewish laws, leprosy was second only to a dead body in seriousness. A leper wasn’t allowed to come within six feet of any other human, including his own family. The disease was considered so revolting that the leper wasn’t permitted to come within 150 feet of anyone when the wind was blowing. Lepers lived in a community with other lepers until they either got better or died. This was the only way the people knew to contain the spread of the contagious forms of leprosy. Gotquestions.org</a:t>
            </a:r>
          </a:p>
        </p:txBody>
      </p:sp>
      <p:sp>
        <p:nvSpPr>
          <p:cNvPr id="4" name="Rectangle 3"/>
          <p:cNvSpPr/>
          <p:nvPr/>
        </p:nvSpPr>
        <p:spPr>
          <a:xfrm>
            <a:off x="0" y="0"/>
            <a:ext cx="6102036" cy="830997"/>
          </a:xfrm>
          <a:prstGeom prst="rect">
            <a:avLst/>
          </a:prstGeom>
          <a:ln>
            <a:solidFill>
              <a:schemeClr val="tx1"/>
            </a:solidFill>
          </a:ln>
        </p:spPr>
        <p:txBody>
          <a:bodyPr wrap="square">
            <a:spAutoFit/>
          </a:bodyPr>
          <a:lstStyle/>
          <a:p>
            <a:r>
              <a:rPr lang="en-US" sz="1200" b="1" dirty="0">
                <a:latin typeface="Calibri" panose="020F0502020204030204" pitchFamily="34" charset="0"/>
              </a:rPr>
              <a:t>Male Birth VS Female Birth:</a:t>
            </a:r>
          </a:p>
          <a:p>
            <a:r>
              <a:rPr lang="en-US" sz="1200" dirty="0">
                <a:latin typeface="Calibri" panose="020F0502020204030204" pitchFamily="34" charset="0"/>
              </a:rPr>
              <a:t>Speculation on why the Lord revealed different requirements for ceremonial purifying after the birth of male and female children is pointless until further revelation is received on the matter. Old Testament Institute Manual</a:t>
            </a:r>
            <a:endParaRPr lang="en-US" sz="1200" dirty="0"/>
          </a:p>
        </p:txBody>
      </p:sp>
      <p:sp>
        <p:nvSpPr>
          <p:cNvPr id="5" name="Rectangle 4"/>
          <p:cNvSpPr/>
          <p:nvPr/>
        </p:nvSpPr>
        <p:spPr>
          <a:xfrm>
            <a:off x="6036" y="1329774"/>
            <a:ext cx="6096000" cy="276999"/>
          </a:xfrm>
          <a:prstGeom prst="rect">
            <a:avLst/>
          </a:prstGeom>
        </p:spPr>
        <p:txBody>
          <a:bodyPr>
            <a:spAutoFit/>
          </a:bodyPr>
          <a:lstStyle/>
          <a:p>
            <a:endParaRPr lang="en-US" sz="1200" dirty="0"/>
          </a:p>
        </p:txBody>
      </p:sp>
      <p:sp>
        <p:nvSpPr>
          <p:cNvPr id="6" name="Rectangle 5"/>
          <p:cNvSpPr/>
          <p:nvPr/>
        </p:nvSpPr>
        <p:spPr>
          <a:xfrm>
            <a:off x="3018" y="844391"/>
            <a:ext cx="6096000" cy="4708981"/>
          </a:xfrm>
          <a:prstGeom prst="rect">
            <a:avLst/>
          </a:prstGeom>
          <a:ln>
            <a:solidFill>
              <a:schemeClr val="tx1"/>
            </a:solidFill>
          </a:ln>
        </p:spPr>
        <p:txBody>
          <a:bodyPr>
            <a:spAutoFit/>
          </a:bodyPr>
          <a:lstStyle/>
          <a:p>
            <a:r>
              <a:rPr lang="en-US" sz="1200" b="1" dirty="0" err="1"/>
              <a:t>Niddah</a:t>
            </a:r>
            <a:r>
              <a:rPr lang="en-US" sz="1200" b="1" dirty="0"/>
              <a:t>: Unclean for 7 days</a:t>
            </a:r>
          </a:p>
          <a:p>
            <a:r>
              <a:rPr lang="en-US" sz="1200" dirty="0"/>
              <a:t>The Old Testament stipulates a woman is unclean during menstruation, but the Talmud stipulates her period of uncleanness lasts for an additional week after menstruation has ended. </a:t>
            </a:r>
            <a:r>
              <a:rPr lang="en-US" sz="1200" i="1" dirty="0" err="1"/>
              <a:t>Niddah</a:t>
            </a:r>
            <a:r>
              <a:rPr lang="en-US" sz="1200" dirty="0"/>
              <a:t> is the word used to denote the menstruating woman </a:t>
            </a:r>
            <a:r>
              <a:rPr lang="en-US" sz="1200" i="1" dirty="0"/>
              <a:t>and</a:t>
            </a:r>
            <a:r>
              <a:rPr lang="en-US" sz="1200" dirty="0"/>
              <a:t> her period of uncleanness. The </a:t>
            </a:r>
            <a:r>
              <a:rPr lang="en-US" sz="1200" i="1" dirty="0" err="1"/>
              <a:t>niddah</a:t>
            </a:r>
            <a:r>
              <a:rPr lang="en-US" sz="1200" dirty="0"/>
              <a:t> defiles everyone and everything she touches. She may not have sexual intercourse with her husband. </a:t>
            </a:r>
            <a:r>
              <a:rPr lang="en-US" sz="1200" i="1" dirty="0"/>
              <a:t>Talmud Laws of </a:t>
            </a:r>
            <a:r>
              <a:rPr lang="en-US" sz="1200" i="1" dirty="0" err="1"/>
              <a:t>Menstration</a:t>
            </a:r>
            <a:r>
              <a:rPr lang="en-US" sz="1200" i="1" dirty="0"/>
              <a:t> </a:t>
            </a:r>
          </a:p>
          <a:p>
            <a:endParaRPr lang="en-US" sz="1200" dirty="0"/>
          </a:p>
          <a:p>
            <a:r>
              <a:rPr lang="en-US" sz="1200" dirty="0"/>
              <a:t>According to the Mosaic Law, a woman was considered unclean for seven days during normal menstruation. The bed or any other articles upon which the menstruating woman might lie or sit were also rendered unclean. Anyone touching her or items she had made unclean was required to wash his garments and bathe, and that one remained unclean until the evening. If her menstrual impurity came to be upon a man lying down with her (as when, unwittingly, a husband had sexual relations with his wife at the beginning of menstruation), he was rendered unclean for seven days, and the bed upon which he might lie down was considered unclean.</a:t>
            </a:r>
          </a:p>
          <a:p>
            <a:r>
              <a:rPr lang="en-US" sz="1200" dirty="0"/>
              <a:t>The woman was also viewed as unclean for the duration of an irregular running discharge of blood or “a flow longer than her menstrual impurity,” at which time she made the articles on which she lay or sat as well as persons touching these items unclean. After the abnormal discharge ceased, she was to count seven days, and she then became clean. On the eighth day the woman brought two turtledoves or two young pigeons to the priest, who made atonement for her, presenting one of these creatures to Jehovah as a sin offering and the other as a burnt offering. If a man and a woman deliberately cohabited during her menstrual impurity, they were cut off in death. Leviticus 15:19-30; 20:18 </a:t>
            </a:r>
            <a:r>
              <a:rPr lang="en-US" sz="1200" i="1" dirty="0"/>
              <a:t>Watchtower Online Library</a:t>
            </a:r>
          </a:p>
          <a:p>
            <a:endParaRPr lang="en-US" sz="1200" i="1" dirty="0"/>
          </a:p>
          <a:p>
            <a:endParaRPr lang="en-US" sz="1200" i="1" dirty="0"/>
          </a:p>
          <a:p>
            <a:endParaRPr lang="en-US" sz="1200" dirty="0"/>
          </a:p>
        </p:txBody>
      </p:sp>
      <p:sp>
        <p:nvSpPr>
          <p:cNvPr id="7" name="Rectangle 6"/>
          <p:cNvSpPr/>
          <p:nvPr/>
        </p:nvSpPr>
        <p:spPr>
          <a:xfrm>
            <a:off x="3018" y="5566766"/>
            <a:ext cx="12192000" cy="1015663"/>
          </a:xfrm>
          <a:prstGeom prst="rect">
            <a:avLst/>
          </a:prstGeom>
          <a:ln>
            <a:solidFill>
              <a:schemeClr val="tx1"/>
            </a:solidFill>
          </a:ln>
        </p:spPr>
        <p:txBody>
          <a:bodyPr wrap="square">
            <a:spAutoFit/>
          </a:bodyPr>
          <a:lstStyle/>
          <a:p>
            <a:r>
              <a:rPr lang="en-US" sz="1200" b="1" dirty="0">
                <a:latin typeface="Calibri" panose="020F0502020204030204" pitchFamily="34" charset="0"/>
              </a:rPr>
              <a:t>Childbirth: </a:t>
            </a:r>
            <a:r>
              <a:rPr lang="en-US" sz="1200" dirty="0">
                <a:latin typeface="Calibri" panose="020F0502020204030204" pitchFamily="34" charset="0"/>
              </a:rPr>
              <a:t>Throughout the scriptures, the word </a:t>
            </a:r>
            <a:r>
              <a:rPr lang="en-US" sz="1200" i="1" dirty="0">
                <a:latin typeface="Calibri" panose="020F0502020204030204" pitchFamily="34" charset="0"/>
              </a:rPr>
              <a:t>unclean</a:t>
            </a:r>
            <a:r>
              <a:rPr lang="en-US" sz="1200" dirty="0">
                <a:latin typeface="Calibri" panose="020F0502020204030204" pitchFamily="34" charset="0"/>
              </a:rPr>
              <a:t> can refer to both physical and spiritual uncleanliness. Additionally, in the law of Moses, “uncleanness referred to being ceremonially or ritually unclean” (Bible Dictionary, “Clean and unclean”). For example, Leviticus 12 teaches that women who underwent childbirth were to be pronounced unclean. This does not mean the mother was unworthy because of sins or misdeeds. Rather, the purification time would allow the mother time to recuperate from childbirth. During this time she would be in seclusion and separated from the rest of the camp. After the designated period of time passed, she would bring the appropriate animal sacrifice to the tabernacle. The priest would then make an offering, after which she would be pronounced clean. She was then able to again participate in the ceremonies and rituals of the law of Moses.</a:t>
            </a:r>
            <a:endParaRPr lang="en-US" sz="1200" dirty="0"/>
          </a:p>
        </p:txBody>
      </p:sp>
    </p:spTree>
    <p:extLst>
      <p:ext uri="{BB962C8B-B14F-4D97-AF65-F5344CB8AC3E}">
        <p14:creationId xmlns:p14="http://schemas.microsoft.com/office/powerpoint/2010/main" val="390458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88668"/>
            <a:ext cx="5006566" cy="369332"/>
          </a:xfrm>
          <a:prstGeom prst="rect">
            <a:avLst/>
          </a:prstGeom>
          <a:noFill/>
        </p:spPr>
        <p:txBody>
          <a:bodyPr wrap="square" rtlCol="0">
            <a:spAutoFit/>
          </a:bodyPr>
          <a:lstStyle/>
          <a:p>
            <a:r>
              <a:rPr lang="en-US" dirty="0">
                <a:solidFill>
                  <a:schemeClr val="bg1"/>
                </a:solidFill>
              </a:rPr>
              <a:t>Leviticus 12</a:t>
            </a:r>
          </a:p>
        </p:txBody>
      </p:sp>
      <p:sp>
        <p:nvSpPr>
          <p:cNvPr id="3" name="Rectangle 2"/>
          <p:cNvSpPr/>
          <p:nvPr/>
        </p:nvSpPr>
        <p:spPr>
          <a:xfrm>
            <a:off x="494922" y="1269903"/>
            <a:ext cx="6096000" cy="2862322"/>
          </a:xfrm>
          <a:prstGeom prst="rect">
            <a:avLst/>
          </a:prstGeom>
        </p:spPr>
        <p:txBody>
          <a:bodyPr>
            <a:spAutoFit/>
          </a:bodyPr>
          <a:lstStyle/>
          <a:p>
            <a:pPr fontAlgn="base"/>
            <a:r>
              <a:rPr lang="en-US" dirty="0">
                <a:solidFill>
                  <a:schemeClr val="bg1"/>
                </a:solidFill>
                <a:latin typeface="Calibri" panose="020F0502020204030204" pitchFamily="34" charset="0"/>
              </a:rPr>
              <a:t>“It was crowded, and so we joined a long line waiting to be seated. I was first, just behind some well-dressed women. Even without turning around, the stately woman in front of me soon became aware that we were there.</a:t>
            </a: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“She turned and looked at us. Then she turned and looked me over from head to toe. There I stood in that sweaty, dirty, sooty, wrinkled uniform. She said in a tone of disgust, ‘My, what untidy men!’ All eyes turned to us.</a:t>
            </a:r>
            <a:endParaRPr lang="en-US" b="0" i="0" dirty="0">
              <a:solidFill>
                <a:schemeClr val="bg1"/>
              </a:solidFill>
              <a:effectLst/>
              <a:latin typeface="Calibri" panose="020F0502020204030204" pitchFamily="34" charset="0"/>
            </a:endParaRPr>
          </a:p>
        </p:txBody>
      </p:sp>
      <p:pic>
        <p:nvPicPr>
          <p:cNvPr id="2050" name="Picture 2" descr="http://media1.fdncms.com/chicago/imager/cubs-fans-line-up-for-tickets-at-the-wrigley-field-box-office-before-a-sept/u/magnum/12861156/wrigleycrowd1945-magn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5856" y="503583"/>
            <a:ext cx="3335605" cy="27963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77831" y="4781520"/>
            <a:ext cx="4146087" cy="923330"/>
          </a:xfrm>
          <a:prstGeom prst="rect">
            <a:avLst/>
          </a:prstGeom>
        </p:spPr>
        <p:txBody>
          <a:bodyPr wrap="square">
            <a:spAutoFit/>
          </a:bodyPr>
          <a:lstStyle/>
          <a:p>
            <a:r>
              <a:rPr lang="en-US" dirty="0">
                <a:solidFill>
                  <a:schemeClr val="bg1"/>
                </a:solidFill>
                <a:latin typeface="Calibri" panose="020F0502020204030204" pitchFamily="34" charset="0"/>
              </a:rPr>
              <a:t>“No doubt she wished we were not there; I shared her wish. I felt as dirty as I was, uncomfortable, and ashamed” (1)</a:t>
            </a:r>
            <a:endParaRPr lang="en-US" dirty="0">
              <a:solidFill>
                <a:schemeClr val="bg1"/>
              </a:solidFill>
            </a:endParaRPr>
          </a:p>
        </p:txBody>
      </p:sp>
      <p:pic>
        <p:nvPicPr>
          <p:cNvPr id="2056" name="Picture 8" descr="https://s-media-cache-ak0.pinimg.com/236x/a5/b7/93/a5b79323a80a9caca8f41ffc6e4325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8717" y="4339716"/>
            <a:ext cx="1375603" cy="18069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blogs.getty.edu/pacificstandardtime/files/2011/08/gm_25858201_d.jpg"/>
          <p:cNvPicPr>
            <a:picLocks noChangeAspect="1" noChangeArrowheads="1"/>
          </p:cNvPicPr>
          <p:nvPr/>
        </p:nvPicPr>
        <p:blipFill rotWithShape="1">
          <a:blip r:embed="rId5">
            <a:extLst>
              <a:ext uri="{28A0092B-C50C-407E-A947-70E740481C1C}">
                <a14:useLocalDpi xmlns:a14="http://schemas.microsoft.com/office/drawing/2010/main" val="0"/>
              </a:ext>
            </a:extLst>
          </a:blip>
          <a:srcRect l="40968" t="41176" r="32062" b="3824"/>
          <a:stretch/>
        </p:blipFill>
        <p:spPr bwMode="auto">
          <a:xfrm>
            <a:off x="2503283" y="4310224"/>
            <a:ext cx="1604287" cy="218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23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8"/>
                                        </p:tgtEl>
                                        <p:attrNameLst>
                                          <p:attrName>style.visibility</p:attrName>
                                        </p:attrNameLst>
                                      </p:cBhvr>
                                      <p:to>
                                        <p:strVal val="visible"/>
                                      </p:to>
                                    </p:set>
                                    <p:animEffect transition="in" filter="fade">
                                      <p:cBhvr>
                                        <p:cTn id="9" dur="500"/>
                                        <p:tgtEl>
                                          <p:spTgt spid="205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554545"/>
          </a:xfrm>
          <a:prstGeom prst="rect">
            <a:avLst/>
          </a:prstGeom>
          <a:ln>
            <a:solidFill>
              <a:schemeClr val="tx1"/>
            </a:solidFill>
          </a:ln>
        </p:spPr>
        <p:txBody>
          <a:bodyPr>
            <a:spAutoFit/>
          </a:bodyPr>
          <a:lstStyle/>
          <a:p>
            <a:r>
              <a:rPr lang="en-US" sz="1600" b="1" dirty="0">
                <a:solidFill>
                  <a:srgbClr val="333333"/>
                </a:solidFill>
                <a:latin typeface="Calibri" panose="020F0502020204030204" pitchFamily="34" charset="0"/>
              </a:rPr>
              <a:t>The other goat, </a:t>
            </a:r>
            <a:r>
              <a:rPr lang="en-US" sz="1600" b="1" i="1" dirty="0">
                <a:solidFill>
                  <a:srgbClr val="333333"/>
                </a:solidFill>
                <a:latin typeface="Calibri" panose="020F0502020204030204" pitchFamily="34" charset="0"/>
              </a:rPr>
              <a:t>Azazel</a:t>
            </a:r>
            <a:r>
              <a:rPr lang="en-US" sz="1600" i="1" dirty="0">
                <a:solidFill>
                  <a:srgbClr val="333333"/>
                </a:solidFill>
                <a:latin typeface="Calibri" panose="020F0502020204030204" pitchFamily="34" charset="0"/>
              </a:rPr>
              <a:t>,</a:t>
            </a:r>
            <a:r>
              <a:rPr lang="en-US" sz="1600" dirty="0">
                <a:solidFill>
                  <a:srgbClr val="333333"/>
                </a:solidFill>
                <a:latin typeface="Calibri" panose="020F0502020204030204" pitchFamily="34" charset="0"/>
              </a:rPr>
              <a:t> was brought before the high priest, who laid his hands upon its head and symbolically transferred all of the sins of Israel to it. Then it was taken out into the wilderness and released where it would never be seen again. One commentator explained the significance of </a:t>
            </a:r>
            <a:r>
              <a:rPr lang="en-US" sz="1600" i="1" dirty="0">
                <a:solidFill>
                  <a:srgbClr val="333333"/>
                </a:solidFill>
                <a:latin typeface="Calibri" panose="020F0502020204030204" pitchFamily="34" charset="0"/>
              </a:rPr>
              <a:t>Azazel</a:t>
            </a:r>
            <a:r>
              <a:rPr lang="en-US" sz="1600" dirty="0">
                <a:solidFill>
                  <a:srgbClr val="333333"/>
                </a:solidFill>
                <a:latin typeface="Calibri" panose="020F0502020204030204" pitchFamily="34" charset="0"/>
              </a:rPr>
              <a:t> by saying that it represented ‘the devil himself, the head of the fallen angels, who was afterwards called Satan; for no subordinate evil spirit could have been placed in antithesis to Jehovah as </a:t>
            </a:r>
            <a:r>
              <a:rPr lang="en-US" sz="1600" i="1" dirty="0">
                <a:solidFill>
                  <a:srgbClr val="333333"/>
                </a:solidFill>
                <a:latin typeface="Calibri" panose="020F0502020204030204" pitchFamily="34" charset="0"/>
              </a:rPr>
              <a:t>Azazel</a:t>
            </a:r>
            <a:r>
              <a:rPr lang="en-US" sz="1600" dirty="0">
                <a:solidFill>
                  <a:srgbClr val="333333"/>
                </a:solidFill>
                <a:latin typeface="Calibri" panose="020F0502020204030204" pitchFamily="34" charset="0"/>
              </a:rPr>
              <a:t> is here, but only the ruler or head of the kingdom of demons.’ (C. F. </a:t>
            </a:r>
            <a:r>
              <a:rPr lang="en-US" sz="1600" dirty="0" err="1">
                <a:solidFill>
                  <a:srgbClr val="333333"/>
                </a:solidFill>
                <a:latin typeface="Calibri" panose="020F0502020204030204" pitchFamily="34" charset="0"/>
              </a:rPr>
              <a:t>Keil</a:t>
            </a:r>
            <a:r>
              <a:rPr lang="en-US" sz="1600" dirty="0">
                <a:solidFill>
                  <a:srgbClr val="333333"/>
                </a:solidFill>
                <a:latin typeface="Calibri" panose="020F0502020204030204" pitchFamily="34" charset="0"/>
              </a:rPr>
              <a:t> and F. </a:t>
            </a:r>
            <a:r>
              <a:rPr lang="en-US" sz="1600" dirty="0" err="1">
                <a:solidFill>
                  <a:srgbClr val="333333"/>
                </a:solidFill>
                <a:latin typeface="Calibri" panose="020F0502020204030204" pitchFamily="34" charset="0"/>
              </a:rPr>
              <a:t>Delitzsch</a:t>
            </a:r>
            <a:r>
              <a:rPr lang="en-US" sz="1600" dirty="0">
                <a:solidFill>
                  <a:srgbClr val="333333"/>
                </a:solidFill>
                <a:latin typeface="Calibri" panose="020F0502020204030204" pitchFamily="34" charset="0"/>
              </a:rPr>
              <a:t>, Commentary on the Old Testament, bk. 1: The Pentateuch, ‘The Third Book of Moses,’ 10 bks. [</a:t>
            </a:r>
            <a:r>
              <a:rPr lang="en-US" sz="1600" dirty="0" err="1">
                <a:solidFill>
                  <a:srgbClr val="333333"/>
                </a:solidFill>
                <a:latin typeface="Calibri" panose="020F0502020204030204" pitchFamily="34" charset="0"/>
              </a:rPr>
              <a:t>n.d.</a:t>
            </a:r>
            <a:r>
              <a:rPr lang="en-US" sz="1600" dirty="0">
                <a:solidFill>
                  <a:srgbClr val="333333"/>
                </a:solidFill>
                <a:latin typeface="Calibri" panose="020F0502020204030204" pitchFamily="34" charset="0"/>
              </a:rPr>
              <a:t>], p. 398.)</a:t>
            </a:r>
            <a:endParaRPr lang="en-US" sz="1600" dirty="0"/>
          </a:p>
        </p:txBody>
      </p:sp>
      <p:sp>
        <p:nvSpPr>
          <p:cNvPr id="3" name="Rectangle 2"/>
          <p:cNvSpPr/>
          <p:nvPr/>
        </p:nvSpPr>
        <p:spPr>
          <a:xfrm>
            <a:off x="0" y="2554545"/>
            <a:ext cx="6096000" cy="2862322"/>
          </a:xfrm>
          <a:prstGeom prst="rect">
            <a:avLst/>
          </a:prstGeom>
          <a:ln>
            <a:solidFill>
              <a:schemeClr val="tx1"/>
            </a:solidFill>
          </a:ln>
        </p:spPr>
        <p:txBody>
          <a:bodyPr>
            <a:spAutoFit/>
          </a:bodyPr>
          <a:lstStyle/>
          <a:p>
            <a:r>
              <a:rPr lang="en-US" dirty="0">
                <a:solidFill>
                  <a:srgbClr val="333333"/>
                </a:solidFill>
                <a:latin typeface="Calibri" panose="020F0502020204030204" pitchFamily="34" charset="0"/>
              </a:rPr>
              <a:t>“The sacred writings of ancient times, the inspired utterances of latter-day prophets, the traditions of mankind, the rites of sacrifice, and even the sacrileges of heathen idolatries, all involve the idea of vicarious atonement. God has never refused to accept an offering made by one who is authorized on behalf of those who are in any way incapable of doing the required service themselves. The scapegoat and the altar victim of ancient Israel, </a:t>
            </a:r>
            <a:r>
              <a:rPr lang="en-US" i="1" dirty="0">
                <a:solidFill>
                  <a:srgbClr val="333333"/>
                </a:solidFill>
                <a:latin typeface="Calibri" panose="020F0502020204030204" pitchFamily="34" charset="0"/>
              </a:rPr>
              <a:t>if offered with repentance and contrition,</a:t>
            </a:r>
            <a:r>
              <a:rPr lang="en-US" dirty="0">
                <a:solidFill>
                  <a:srgbClr val="333333"/>
                </a:solidFill>
                <a:latin typeface="Calibri" panose="020F0502020204030204" pitchFamily="34" charset="0"/>
              </a:rPr>
              <a:t> were accepted by the Lord in mitigation of the sins of the people.” Elder James E. </a:t>
            </a:r>
            <a:r>
              <a:rPr lang="en-US" dirty="0" err="1">
                <a:solidFill>
                  <a:srgbClr val="333333"/>
                </a:solidFill>
                <a:latin typeface="Calibri" panose="020F0502020204030204" pitchFamily="34" charset="0"/>
              </a:rPr>
              <a:t>Talmage</a:t>
            </a:r>
            <a:r>
              <a:rPr lang="en-US" dirty="0">
                <a:solidFill>
                  <a:srgbClr val="333333"/>
                </a:solidFill>
                <a:latin typeface="Calibri" panose="020F0502020204030204" pitchFamily="34" charset="0"/>
              </a:rPr>
              <a:t> (Articles of Faith, p. 77</a:t>
            </a:r>
            <a:endParaRPr lang="en-US" dirty="0"/>
          </a:p>
        </p:txBody>
      </p:sp>
      <p:sp>
        <p:nvSpPr>
          <p:cNvPr id="4" name="Rectangle 3"/>
          <p:cNvSpPr/>
          <p:nvPr/>
        </p:nvSpPr>
        <p:spPr>
          <a:xfrm>
            <a:off x="6096000" y="0"/>
            <a:ext cx="6096000" cy="5262979"/>
          </a:xfrm>
          <a:prstGeom prst="rect">
            <a:avLst/>
          </a:prstGeom>
          <a:ln>
            <a:solidFill>
              <a:schemeClr val="tx1"/>
            </a:solidFill>
          </a:ln>
        </p:spPr>
        <p:txBody>
          <a:bodyPr>
            <a:spAutoFit/>
          </a:bodyPr>
          <a:lstStyle/>
          <a:p>
            <a:pPr fontAlgn="base"/>
            <a:r>
              <a:rPr lang="en-US" sz="1600" b="1" dirty="0">
                <a:latin typeface="Calibri" panose="020F0502020204030204" pitchFamily="34" charset="0"/>
              </a:rPr>
              <a:t>Other Forms of Idol Worship: </a:t>
            </a:r>
            <a:r>
              <a:rPr lang="en-US" sz="1600" b="1" dirty="0" err="1">
                <a:latin typeface="Calibri" panose="020F0502020204030204" pitchFamily="34" charset="0"/>
              </a:rPr>
              <a:t>Molech</a:t>
            </a:r>
            <a:r>
              <a:rPr lang="en-US" sz="1600" b="1" dirty="0">
                <a:latin typeface="Calibri" panose="020F0502020204030204" pitchFamily="34" charset="0"/>
              </a:rPr>
              <a:t>:</a:t>
            </a:r>
          </a:p>
          <a:p>
            <a:pPr fontAlgn="base"/>
            <a:r>
              <a:rPr lang="en-US" sz="1600" dirty="0">
                <a:latin typeface="Calibri" panose="020F0502020204030204" pitchFamily="34" charset="0"/>
              </a:rPr>
              <a:t>The worship of these false gods sometimes involved human sacrifice—as in the case of </a:t>
            </a:r>
            <a:r>
              <a:rPr lang="en-US" sz="1600" dirty="0" err="1">
                <a:latin typeface="Calibri" panose="020F0502020204030204" pitchFamily="34" charset="0"/>
              </a:rPr>
              <a:t>Molech</a:t>
            </a:r>
            <a:r>
              <a:rPr lang="en-US" sz="1600" dirty="0">
                <a:latin typeface="Calibri" panose="020F0502020204030204" pitchFamily="34" charset="0"/>
              </a:rPr>
              <a:t>; more often, the worship of a fertility god or goddess involved immorality committed with “priests” or “priestesses” of a cult….</a:t>
            </a:r>
          </a:p>
          <a:p>
            <a:pPr fontAlgn="base"/>
            <a:endParaRPr lang="en-US" sz="1600" b="1" dirty="0">
              <a:latin typeface="Calibri" panose="020F0502020204030204" pitchFamily="34" charset="0"/>
            </a:endParaRPr>
          </a:p>
          <a:p>
            <a:pPr fontAlgn="base"/>
            <a:r>
              <a:rPr lang="en-US" sz="1600" b="1" dirty="0" err="1"/>
              <a:t>Molech</a:t>
            </a:r>
            <a:r>
              <a:rPr lang="en-US" sz="1600" dirty="0"/>
              <a:t>—meaning “king,” the term comes from the same Hebrew root as </a:t>
            </a:r>
            <a:r>
              <a:rPr lang="en-US" sz="1600" i="1" dirty="0"/>
              <a:t>Melchizedek,</a:t>
            </a:r>
            <a:r>
              <a:rPr lang="en-US" sz="1600" dirty="0"/>
              <a:t> “king of Salem” and “king of righteousness,” and </a:t>
            </a:r>
            <a:r>
              <a:rPr lang="en-US" sz="1600" i="1" dirty="0" err="1"/>
              <a:t>Mulek</a:t>
            </a:r>
            <a:r>
              <a:rPr lang="en-US" sz="1600" i="1" dirty="0"/>
              <a:t>,</a:t>
            </a:r>
            <a:r>
              <a:rPr lang="en-US" sz="1600" dirty="0"/>
              <a:t> “son of King Zedekiah.” </a:t>
            </a:r>
            <a:r>
              <a:rPr lang="en-US" sz="1600" dirty="0" err="1"/>
              <a:t>Molech</a:t>
            </a:r>
            <a:r>
              <a:rPr lang="en-US" sz="1600" dirty="0"/>
              <a:t> was the fire god of the Ammonites. The Baal of Elijah’s contest may have been </a:t>
            </a:r>
            <a:r>
              <a:rPr lang="en-US" sz="1600" dirty="0" err="1"/>
              <a:t>Molech</a:t>
            </a:r>
            <a:r>
              <a:rPr lang="en-US" sz="1600" dirty="0"/>
              <a:t>; we know that he was the same as the Moabite god </a:t>
            </a:r>
            <a:r>
              <a:rPr lang="en-US" sz="1600" dirty="0" err="1"/>
              <a:t>Chemish</a:t>
            </a:r>
            <a:r>
              <a:rPr lang="en-US" sz="1600" dirty="0"/>
              <a:t>, and that his priests were called </a:t>
            </a:r>
            <a:r>
              <a:rPr lang="en-US" sz="1600" dirty="0" err="1"/>
              <a:t>chemarims</a:t>
            </a:r>
            <a:r>
              <a:rPr lang="en-US" sz="1600" dirty="0"/>
              <a:t>. (See Zeph. 1:4 b.) </a:t>
            </a:r>
          </a:p>
          <a:p>
            <a:pPr fontAlgn="base"/>
            <a:endParaRPr lang="en-US" sz="1600" dirty="0"/>
          </a:p>
          <a:p>
            <a:pPr fontAlgn="base"/>
            <a:r>
              <a:rPr lang="en-US" sz="1600" dirty="0"/>
              <a:t>The worship of </a:t>
            </a:r>
            <a:r>
              <a:rPr lang="en-US" sz="1600" dirty="0" err="1"/>
              <a:t>Molech</a:t>
            </a:r>
            <a:r>
              <a:rPr lang="en-US" sz="1600" dirty="0"/>
              <a:t> was particularly heinous; it required human sacrifice—usually of a small child, often the firstborn son. The brass statue of </a:t>
            </a:r>
            <a:r>
              <a:rPr lang="en-US" sz="1600" dirty="0" err="1"/>
              <a:t>Molech</a:t>
            </a:r>
            <a:r>
              <a:rPr lang="en-US" sz="1600" dirty="0"/>
              <a:t> was hollow, and it was used to burn victims alive. (See </a:t>
            </a:r>
            <a:r>
              <a:rPr lang="en-US" sz="1600" dirty="0" err="1"/>
              <a:t>Peloubet</a:t>
            </a:r>
            <a:r>
              <a:rPr lang="en-US" sz="1600" dirty="0"/>
              <a:t>, </a:t>
            </a:r>
            <a:r>
              <a:rPr lang="en-US" sz="1600" i="1" dirty="0" err="1"/>
              <a:t>Peloubet’s</a:t>
            </a:r>
            <a:r>
              <a:rPr lang="en-US" sz="1600" i="1" dirty="0"/>
              <a:t> Bible Dictionary,</a:t>
            </a:r>
            <a:r>
              <a:rPr lang="en-US" sz="1600" dirty="0"/>
              <a:t> p. 416.) References to giving one’s seed to </a:t>
            </a:r>
            <a:r>
              <a:rPr lang="en-US" sz="1600" dirty="0" err="1"/>
              <a:t>Molech</a:t>
            </a:r>
            <a:r>
              <a:rPr lang="en-US" sz="1600" dirty="0"/>
              <a:t> (see Lev. 20:2–5) or to passing a child through fire (see 2 Kgs. 16:3; 2 Kgs. 21:6; 2 Kgs. 23:10) refer to human sacrifice by fire.</a:t>
            </a:r>
          </a:p>
          <a:p>
            <a:pPr fontAlgn="base"/>
            <a:r>
              <a:rPr lang="en-US" sz="1600" dirty="0"/>
              <a:t>David H. Madsen No Other Gods before Me January 1990 Ensign</a:t>
            </a:r>
            <a:endParaRPr lang="en-US" sz="1600" b="0" i="0" dirty="0">
              <a:effectLst/>
              <a:latin typeface="Calibri" panose="020F0502020204030204" pitchFamily="34" charset="0"/>
            </a:endParaRPr>
          </a:p>
        </p:txBody>
      </p:sp>
    </p:spTree>
    <p:extLst>
      <p:ext uri="{BB962C8B-B14F-4D97-AF65-F5344CB8AC3E}">
        <p14:creationId xmlns:p14="http://schemas.microsoft.com/office/powerpoint/2010/main" val="307347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61222989"/>
              </p:ext>
            </p:extLst>
          </p:nvPr>
        </p:nvGraphicFramePr>
        <p:xfrm>
          <a:off x="85505" y="91440"/>
          <a:ext cx="11883177" cy="6766560"/>
        </p:xfrm>
        <a:graphic>
          <a:graphicData uri="http://schemas.openxmlformats.org/drawingml/2006/table">
            <a:tbl>
              <a:tblPr firstRow="1" bandRow="1">
                <a:tableStyleId>{5940675A-B579-460E-94D1-54222C63F5DA}</a:tableStyleId>
              </a:tblPr>
              <a:tblGrid>
                <a:gridCol w="1485154">
                  <a:extLst>
                    <a:ext uri="{9D8B030D-6E8A-4147-A177-3AD203B41FA5}">
                      <a16:colId xmlns:a16="http://schemas.microsoft.com/office/drawing/2014/main" val="20000"/>
                    </a:ext>
                  </a:extLst>
                </a:gridCol>
                <a:gridCol w="6436964">
                  <a:extLst>
                    <a:ext uri="{9D8B030D-6E8A-4147-A177-3AD203B41FA5}">
                      <a16:colId xmlns:a16="http://schemas.microsoft.com/office/drawing/2014/main" val="20001"/>
                    </a:ext>
                  </a:extLst>
                </a:gridCol>
                <a:gridCol w="3961059">
                  <a:extLst>
                    <a:ext uri="{9D8B030D-6E8A-4147-A177-3AD203B41FA5}">
                      <a16:colId xmlns:a16="http://schemas.microsoft.com/office/drawing/2014/main" val="20002"/>
                    </a:ext>
                  </a:extLst>
                </a:gridCol>
              </a:tblGrid>
              <a:tr h="370840">
                <a:tc>
                  <a:txBody>
                    <a:bodyPr/>
                    <a:lstStyle/>
                    <a:p>
                      <a:pPr algn="ctr"/>
                      <a:r>
                        <a:rPr lang="en-US" sz="1200" b="1" i="1" kern="1200" dirty="0">
                          <a:solidFill>
                            <a:schemeClr val="tx1"/>
                          </a:solidFill>
                          <a:effectLst/>
                          <a:latin typeface="+mn-lt"/>
                          <a:ea typeface="+mn-ea"/>
                          <a:cs typeface="+mn-cs"/>
                        </a:rPr>
                        <a:t>The leper</a:t>
                      </a:r>
                    </a:p>
                    <a:p>
                      <a:pPr algn="ctr"/>
                      <a:r>
                        <a:rPr lang="en-US" sz="1200" b="1" i="1" kern="1200" dirty="0">
                          <a:solidFill>
                            <a:schemeClr val="tx1"/>
                          </a:solidFill>
                          <a:effectLst/>
                          <a:latin typeface="+mn-lt"/>
                          <a:ea typeface="+mn-ea"/>
                          <a:cs typeface="+mn-cs"/>
                        </a:rPr>
                        <a:t>Leviticus 14:2</a:t>
                      </a:r>
                      <a:endParaRPr lang="en-US" sz="1200" b="1" dirty="0"/>
                    </a:p>
                  </a:txBody>
                  <a:tcPr/>
                </a:tc>
                <a:tc>
                  <a:txBody>
                    <a:bodyPr/>
                    <a:lstStyle/>
                    <a:p>
                      <a:r>
                        <a:rPr lang="en-US" sz="1200" b="0" i="0" kern="1200" dirty="0">
                          <a:solidFill>
                            <a:schemeClr val="tx1"/>
                          </a:solidFill>
                          <a:effectLst/>
                          <a:latin typeface="+mn-lt"/>
                          <a:ea typeface="+mn-ea"/>
                          <a:cs typeface="+mn-cs"/>
                        </a:rPr>
                        <a:t> Leprosy in its various forms was a disease that involved decay and putrefaction of the living body; also, because of its loathsomeness, it required the person to be ostracized and cut off from any fellowship with the rest of the house of Israel</a:t>
                      </a:r>
                      <a:endParaRPr lang="en-US" sz="1200" dirty="0"/>
                    </a:p>
                  </a:txBody>
                  <a:tcPr/>
                </a:tc>
                <a:tc>
                  <a:txBody>
                    <a:bodyPr/>
                    <a:lstStyle/>
                    <a:p>
                      <a:r>
                        <a:rPr lang="en-US" sz="1200" b="0" i="0" kern="1200" dirty="0">
                          <a:solidFill>
                            <a:schemeClr val="tx1"/>
                          </a:solidFill>
                          <a:effectLst/>
                          <a:latin typeface="+mn-lt"/>
                          <a:ea typeface="+mn-ea"/>
                          <a:cs typeface="+mn-cs"/>
                        </a:rPr>
                        <a:t>Sin introduces decay and corruption into the spiritual realm similar to what leprosy does in the physical realm. </a:t>
                      </a:r>
                      <a:endParaRPr lang="en-US" sz="1200" dirty="0"/>
                    </a:p>
                  </a:txBody>
                  <a:tcPr/>
                </a:tc>
                <a:extLst>
                  <a:ext uri="{0D108BD9-81ED-4DB2-BD59-A6C34878D82A}">
                    <a16:rowId xmlns:a16="http://schemas.microsoft.com/office/drawing/2014/main" val="10000"/>
                  </a:ext>
                </a:extLst>
              </a:tr>
              <a:tr h="370840">
                <a:tc>
                  <a:txBody>
                    <a:bodyPr/>
                    <a:lstStyle/>
                    <a:p>
                      <a:pPr algn="ctr"/>
                      <a:r>
                        <a:rPr lang="en-US" sz="1200" b="1" i="1" kern="1200" dirty="0">
                          <a:solidFill>
                            <a:schemeClr val="tx1"/>
                          </a:solidFill>
                          <a:effectLst/>
                          <a:latin typeface="+mn-lt"/>
                          <a:ea typeface="+mn-ea"/>
                          <a:cs typeface="+mn-cs"/>
                        </a:rPr>
                        <a:t>The priest</a:t>
                      </a:r>
                    </a:p>
                    <a:p>
                      <a:pPr algn="ctr"/>
                      <a:r>
                        <a:rPr lang="en-US" sz="1200" b="1" i="1" kern="1200" dirty="0">
                          <a:solidFill>
                            <a:schemeClr val="tx1"/>
                          </a:solidFill>
                          <a:effectLst/>
                          <a:latin typeface="+mn-lt"/>
                          <a:ea typeface="+mn-ea"/>
                          <a:cs typeface="+mn-cs"/>
                        </a:rPr>
                        <a:t>Leviticus 14:3-5</a:t>
                      </a:r>
                      <a:endParaRPr lang="en-US" sz="1200" b="1" dirty="0"/>
                    </a:p>
                  </a:txBody>
                  <a:tcPr/>
                </a:tc>
                <a:tc>
                  <a:txBody>
                    <a:bodyPr/>
                    <a:lstStyle/>
                    <a:p>
                      <a:r>
                        <a:rPr lang="en-US" sz="1200" b="0" i="0" kern="1200" dirty="0">
                          <a:solidFill>
                            <a:schemeClr val="tx1"/>
                          </a:solidFill>
                          <a:effectLst/>
                          <a:latin typeface="+mn-lt"/>
                          <a:ea typeface="+mn-ea"/>
                          <a:cs typeface="+mn-cs"/>
                        </a:rPr>
                        <a:t>The priest served as the official representative of the Lord, and he was authorized to cleanse the leper and bring him back into full fellowship.</a:t>
                      </a:r>
                      <a:endParaRPr lang="en-US" sz="1200" dirty="0"/>
                    </a:p>
                  </a:txBody>
                  <a:tcPr/>
                </a:tc>
                <a:tc>
                  <a:txBody>
                    <a:bodyPr/>
                    <a:lstStyle/>
                    <a:p>
                      <a:r>
                        <a:rPr lang="en-US" sz="1200" dirty="0"/>
                        <a:t>Our bishop holds the priesthood and serves as our official representative of the Lord.</a:t>
                      </a:r>
                    </a:p>
                  </a:txBody>
                  <a:tcPr/>
                </a:tc>
                <a:extLst>
                  <a:ext uri="{0D108BD9-81ED-4DB2-BD59-A6C34878D82A}">
                    <a16:rowId xmlns:a16="http://schemas.microsoft.com/office/drawing/2014/main" val="10001"/>
                  </a:ext>
                </a:extLst>
              </a:tr>
              <a:tr h="370840">
                <a:tc>
                  <a:txBody>
                    <a:bodyPr/>
                    <a:lstStyle/>
                    <a:p>
                      <a:pPr algn="ctr"/>
                      <a:r>
                        <a:rPr lang="en-US" sz="1200" b="1" i="1" kern="1200" dirty="0">
                          <a:solidFill>
                            <a:schemeClr val="tx1"/>
                          </a:solidFill>
                          <a:effectLst/>
                          <a:latin typeface="+mn-lt"/>
                          <a:ea typeface="+mn-ea"/>
                          <a:cs typeface="+mn-cs"/>
                        </a:rPr>
                        <a:t>The birds</a:t>
                      </a:r>
                    </a:p>
                    <a:p>
                      <a:pPr algn="ctr"/>
                      <a:r>
                        <a:rPr lang="en-US" sz="1200" b="1" i="1" kern="1200" dirty="0">
                          <a:solidFill>
                            <a:schemeClr val="tx1"/>
                          </a:solidFill>
                          <a:effectLst/>
                          <a:latin typeface="+mn-lt"/>
                          <a:ea typeface="+mn-ea"/>
                          <a:cs typeface="+mn-cs"/>
                        </a:rPr>
                        <a:t>Leviticus 14:4-7</a:t>
                      </a:r>
                      <a:endParaRPr lang="en-US" sz="1200" b="1" dirty="0"/>
                    </a:p>
                  </a:txBody>
                  <a:tcPr/>
                </a:tc>
                <a:tc>
                  <a:txBody>
                    <a:bodyPr/>
                    <a:lstStyle/>
                    <a:p>
                      <a:r>
                        <a:rPr lang="en-US" sz="1200" b="0" i="0" kern="1200" dirty="0">
                          <a:solidFill>
                            <a:schemeClr val="tx1"/>
                          </a:solidFill>
                          <a:effectLst/>
                          <a:latin typeface="+mn-lt"/>
                          <a:ea typeface="+mn-ea"/>
                          <a:cs typeface="+mn-cs"/>
                        </a:rPr>
                        <a:t>As the only living objects used in the ritual, the birds symbolized the candidate. Because of the two truths to be taught, two birds were required. The first bird was killed by the shedding of its blood, signifying that the leper (the natural man) had to give up his life. The second bird, after being bound together with other symbols, was released.</a:t>
                      </a:r>
                      <a:endParaRPr lang="en-US" sz="1200" dirty="0"/>
                    </a:p>
                  </a:txBody>
                  <a:tcPr/>
                </a:tc>
                <a:tc>
                  <a:txBody>
                    <a:bodyPr/>
                    <a:lstStyle/>
                    <a:p>
                      <a:r>
                        <a:rPr lang="en-US" sz="1200" b="0" i="0" kern="1200" dirty="0">
                          <a:solidFill>
                            <a:schemeClr val="tx1"/>
                          </a:solidFill>
                          <a:effectLst/>
                          <a:latin typeface="+mn-lt"/>
                          <a:ea typeface="+mn-ea"/>
                          <a:cs typeface="+mn-cs"/>
                        </a:rPr>
                        <a:t>The birds signify that the man has been freed from the bondage of sin.</a:t>
                      </a:r>
                      <a:endParaRPr lang="en-US" sz="1200" dirty="0"/>
                    </a:p>
                  </a:txBody>
                  <a:tcPr/>
                </a:tc>
                <a:extLst>
                  <a:ext uri="{0D108BD9-81ED-4DB2-BD59-A6C34878D82A}">
                    <a16:rowId xmlns:a16="http://schemas.microsoft.com/office/drawing/2014/main" val="10002"/>
                  </a:ext>
                </a:extLst>
              </a:tr>
              <a:tr h="370840">
                <a:tc>
                  <a:txBody>
                    <a:bodyPr/>
                    <a:lstStyle/>
                    <a:p>
                      <a:pPr algn="ctr"/>
                      <a:r>
                        <a:rPr lang="en-US" sz="1200" b="1" i="1" kern="1200" dirty="0">
                          <a:solidFill>
                            <a:schemeClr val="tx1"/>
                          </a:solidFill>
                          <a:effectLst/>
                          <a:latin typeface="+mn-lt"/>
                          <a:ea typeface="+mn-ea"/>
                          <a:cs typeface="+mn-cs"/>
                        </a:rPr>
                        <a:t>The cedar wood</a:t>
                      </a:r>
                    </a:p>
                    <a:p>
                      <a:pPr algn="ctr"/>
                      <a:r>
                        <a:rPr lang="en-US" sz="1200" b="1" i="1" kern="1200" dirty="0">
                          <a:solidFill>
                            <a:schemeClr val="tx1"/>
                          </a:solidFill>
                          <a:effectLst/>
                          <a:latin typeface="+mn-lt"/>
                          <a:ea typeface="+mn-ea"/>
                          <a:cs typeface="+mn-cs"/>
                        </a:rPr>
                        <a:t>Leviticus</a:t>
                      </a:r>
                      <a:r>
                        <a:rPr lang="en-US" sz="1200" b="1" i="1" kern="1200" baseline="0" dirty="0">
                          <a:solidFill>
                            <a:schemeClr val="tx1"/>
                          </a:solidFill>
                          <a:effectLst/>
                          <a:latin typeface="+mn-lt"/>
                          <a:ea typeface="+mn-ea"/>
                          <a:cs typeface="+mn-cs"/>
                        </a:rPr>
                        <a:t> 14:4-6</a:t>
                      </a:r>
                      <a:endParaRPr lang="en-US" sz="1200" b="1" dirty="0"/>
                    </a:p>
                  </a:txBody>
                  <a:tcPr/>
                </a:tc>
                <a:tc>
                  <a:txBody>
                    <a:bodyPr/>
                    <a:lstStyle/>
                    <a:p>
                      <a:r>
                        <a:rPr lang="en-US" sz="1200" b="0" i="0" kern="1200" dirty="0">
                          <a:solidFill>
                            <a:schemeClr val="tx1"/>
                          </a:solidFill>
                          <a:effectLst/>
                          <a:latin typeface="+mn-lt"/>
                          <a:ea typeface="+mn-ea"/>
                          <a:cs typeface="+mn-cs"/>
                        </a:rPr>
                        <a:t>The wood from cedar trees is still used today because of its ability to preserve surrounding objects from decay and corruption. </a:t>
                      </a:r>
                      <a:endParaRPr lang="en-US" sz="1200" dirty="0"/>
                    </a:p>
                  </a:txBody>
                  <a:tcPr/>
                </a:tc>
                <a:tc>
                  <a:txBody>
                    <a:bodyPr/>
                    <a:lstStyle/>
                    <a:p>
                      <a:r>
                        <a:rPr lang="en-US" sz="1200" b="0" i="0" kern="1200" dirty="0">
                          <a:solidFill>
                            <a:schemeClr val="tx1"/>
                          </a:solidFill>
                          <a:effectLst/>
                          <a:latin typeface="+mn-lt"/>
                          <a:ea typeface="+mn-ea"/>
                          <a:cs typeface="+mn-cs"/>
                        </a:rPr>
                        <a:t>The cedar tree symbolizes preservation from decay.</a:t>
                      </a:r>
                      <a:endParaRPr lang="en-US" sz="1200" dirty="0"/>
                    </a:p>
                  </a:txBody>
                  <a:tcPr/>
                </a:tc>
                <a:extLst>
                  <a:ext uri="{0D108BD9-81ED-4DB2-BD59-A6C34878D82A}">
                    <a16:rowId xmlns:a16="http://schemas.microsoft.com/office/drawing/2014/main" val="10003"/>
                  </a:ext>
                </a:extLst>
              </a:tr>
              <a:tr h="370840">
                <a:tc>
                  <a:txBody>
                    <a:bodyPr/>
                    <a:lstStyle/>
                    <a:p>
                      <a:pPr algn="ctr"/>
                      <a:r>
                        <a:rPr lang="en-US" sz="1200" b="1" i="1" kern="1200" dirty="0">
                          <a:solidFill>
                            <a:schemeClr val="tx1"/>
                          </a:solidFill>
                          <a:effectLst/>
                          <a:latin typeface="+mn-lt"/>
                          <a:ea typeface="+mn-ea"/>
                          <a:cs typeface="+mn-cs"/>
                        </a:rPr>
                        <a:t>The scarlet wool</a:t>
                      </a:r>
                    </a:p>
                    <a:p>
                      <a:pPr algn="ctr"/>
                      <a:r>
                        <a:rPr lang="en-US" sz="1200" b="1" i="1" kern="1200" dirty="0">
                          <a:solidFill>
                            <a:schemeClr val="tx1"/>
                          </a:solidFill>
                          <a:effectLst/>
                          <a:latin typeface="+mn-lt"/>
                          <a:ea typeface="+mn-ea"/>
                          <a:cs typeface="+mn-cs"/>
                        </a:rPr>
                        <a:t>Leviticus 14:4-6</a:t>
                      </a:r>
                      <a:endParaRPr lang="en-US" sz="1200" b="1" dirty="0"/>
                    </a:p>
                  </a:txBody>
                  <a:tcPr/>
                </a:tc>
                <a:tc>
                  <a:txBody>
                    <a:bodyPr/>
                    <a:lstStyle/>
                    <a:p>
                      <a:r>
                        <a:rPr lang="en-US" sz="1200" b="0" i="0" kern="1200" dirty="0">
                          <a:solidFill>
                            <a:schemeClr val="tx1"/>
                          </a:solidFill>
                          <a:effectLst/>
                          <a:latin typeface="+mn-lt"/>
                          <a:ea typeface="+mn-ea"/>
                          <a:cs typeface="+mn-cs"/>
                        </a:rPr>
                        <a:t>The word </a:t>
                      </a:r>
                      <a:r>
                        <a:rPr lang="en-US" sz="1200" b="0" i="1" kern="1200" dirty="0">
                          <a:solidFill>
                            <a:schemeClr val="tx1"/>
                          </a:solidFill>
                          <a:effectLst/>
                          <a:latin typeface="+mn-lt"/>
                          <a:ea typeface="+mn-ea"/>
                          <a:cs typeface="+mn-cs"/>
                        </a:rPr>
                        <a:t>scarlet</a:t>
                      </a:r>
                      <a:r>
                        <a:rPr lang="en-US" sz="1200" b="0" i="0" kern="1200" dirty="0">
                          <a:solidFill>
                            <a:schemeClr val="tx1"/>
                          </a:solidFill>
                          <a:effectLst/>
                          <a:latin typeface="+mn-lt"/>
                          <a:ea typeface="+mn-ea"/>
                          <a:cs typeface="+mn-cs"/>
                        </a:rPr>
                        <a:t> really meant a piece of wool dyed a bright red</a:t>
                      </a:r>
                      <a:endParaRPr lang="en-US" sz="1200" dirty="0"/>
                    </a:p>
                  </a:txBody>
                  <a:tcPr/>
                </a:tc>
                <a:tc>
                  <a:txBody>
                    <a:bodyPr/>
                    <a:lstStyle/>
                    <a:p>
                      <a:r>
                        <a:rPr lang="en-US" sz="1200" b="0" i="0" kern="1200" dirty="0">
                          <a:solidFill>
                            <a:schemeClr val="tx1"/>
                          </a:solidFill>
                          <a:effectLst/>
                          <a:latin typeface="+mn-lt"/>
                          <a:ea typeface="+mn-ea"/>
                          <a:cs typeface="+mn-cs"/>
                        </a:rPr>
                        <a:t>Red reminds us of blood, which is the symbol of life and also of atonement.  </a:t>
                      </a:r>
                      <a:r>
                        <a:rPr lang="en-US" sz="1200" b="0" i="0" u="none" strike="noStrike" kern="1200" dirty="0">
                          <a:solidFill>
                            <a:schemeClr val="tx1"/>
                          </a:solidFill>
                          <a:effectLst/>
                          <a:latin typeface="+mn-lt"/>
                          <a:ea typeface="+mn-ea"/>
                          <a:cs typeface="+mn-cs"/>
                        </a:rPr>
                        <a:t>Leviticus 17:11</a:t>
                      </a:r>
                      <a:endParaRPr lang="en-US" sz="1200" dirty="0"/>
                    </a:p>
                  </a:txBody>
                  <a:tcPr/>
                </a:tc>
                <a:extLst>
                  <a:ext uri="{0D108BD9-81ED-4DB2-BD59-A6C34878D82A}">
                    <a16:rowId xmlns:a16="http://schemas.microsoft.com/office/drawing/2014/main" val="10004"/>
                  </a:ext>
                </a:extLst>
              </a:tr>
              <a:tr h="370840">
                <a:tc>
                  <a:txBody>
                    <a:bodyPr/>
                    <a:lstStyle/>
                    <a:p>
                      <a:pPr algn="ctr"/>
                      <a:r>
                        <a:rPr lang="en-US" sz="1200" b="1" i="1" kern="1200" dirty="0">
                          <a:solidFill>
                            <a:schemeClr val="tx1"/>
                          </a:solidFill>
                          <a:effectLst/>
                          <a:latin typeface="+mn-lt"/>
                          <a:ea typeface="+mn-ea"/>
                          <a:cs typeface="+mn-cs"/>
                        </a:rPr>
                        <a:t>The hyssop</a:t>
                      </a:r>
                    </a:p>
                    <a:p>
                      <a:pPr algn="ctr"/>
                      <a:r>
                        <a:rPr lang="en-US" sz="1200" b="1" i="1" kern="1200" dirty="0">
                          <a:solidFill>
                            <a:schemeClr val="tx1"/>
                          </a:solidFill>
                          <a:effectLst/>
                          <a:latin typeface="+mn-lt"/>
                          <a:ea typeface="+mn-ea"/>
                          <a:cs typeface="+mn-cs"/>
                        </a:rPr>
                        <a:t>Leviticus 14:4-6</a:t>
                      </a:r>
                      <a:endParaRPr lang="en-US" sz="1200" b="1" dirty="0"/>
                    </a:p>
                  </a:txBody>
                  <a:tcPr/>
                </a:tc>
                <a:tc>
                  <a:txBody>
                    <a:bodyPr/>
                    <a:lstStyle/>
                    <a:p>
                      <a:r>
                        <a:rPr lang="en-US" sz="1200" b="0" i="0" kern="1200" dirty="0">
                          <a:solidFill>
                            <a:schemeClr val="tx1"/>
                          </a:solidFill>
                          <a:effectLst/>
                          <a:latin typeface="+mn-lt"/>
                          <a:ea typeface="+mn-ea"/>
                          <a:cs typeface="+mn-cs"/>
                        </a:rPr>
                        <a:t>Though we are not sure exactly why, we do know that in the Old Testament times the herb hyssop carried with it the symbolism of purification</a:t>
                      </a:r>
                      <a:endParaRPr lang="en-US" sz="1200" dirty="0"/>
                    </a:p>
                  </a:txBody>
                  <a:tcPr/>
                </a:tc>
                <a:tc>
                  <a:txBody>
                    <a:bodyPr/>
                    <a:lstStyle/>
                    <a:p>
                      <a:r>
                        <a:rPr lang="en-US" sz="1200" dirty="0"/>
                        <a:t>A symbol of being clean, pure and righteous</a:t>
                      </a:r>
                    </a:p>
                    <a:p>
                      <a:r>
                        <a:rPr lang="en-US" sz="1200" b="0" i="0" kern="1200" dirty="0">
                          <a:solidFill>
                            <a:schemeClr val="tx1"/>
                          </a:solidFill>
                          <a:effectLst/>
                          <a:latin typeface="+mn-lt"/>
                          <a:ea typeface="+mn-ea"/>
                          <a:cs typeface="+mn-cs"/>
                        </a:rPr>
                        <a:t>“Purge me with hyssop, and I shall be clean: wash me, and I shall be whiter than snow.” Psalms</a:t>
                      </a:r>
                      <a:r>
                        <a:rPr lang="en-US" sz="1200" b="0" i="0" kern="1200" baseline="0" dirty="0">
                          <a:solidFill>
                            <a:schemeClr val="tx1"/>
                          </a:solidFill>
                          <a:effectLst/>
                          <a:latin typeface="+mn-lt"/>
                          <a:ea typeface="+mn-ea"/>
                          <a:cs typeface="+mn-cs"/>
                        </a:rPr>
                        <a:t> 51:7</a:t>
                      </a:r>
                      <a:endParaRPr lang="en-US" sz="1200" dirty="0"/>
                    </a:p>
                  </a:txBody>
                  <a:tcPr/>
                </a:tc>
                <a:extLst>
                  <a:ext uri="{0D108BD9-81ED-4DB2-BD59-A6C34878D82A}">
                    <a16:rowId xmlns:a16="http://schemas.microsoft.com/office/drawing/2014/main" val="10005"/>
                  </a:ext>
                </a:extLst>
              </a:tr>
              <a:tr h="370840">
                <a:tc>
                  <a:txBody>
                    <a:bodyPr/>
                    <a:lstStyle/>
                    <a:p>
                      <a:pPr algn="ctr"/>
                      <a:r>
                        <a:rPr lang="en-US" sz="1200" b="1" i="1" kern="1200" dirty="0">
                          <a:solidFill>
                            <a:schemeClr val="tx1"/>
                          </a:solidFill>
                          <a:effectLst/>
                          <a:latin typeface="+mn-lt"/>
                          <a:ea typeface="+mn-ea"/>
                          <a:cs typeface="+mn-cs"/>
                        </a:rPr>
                        <a:t>The basin of water</a:t>
                      </a:r>
                    </a:p>
                    <a:p>
                      <a:pPr algn="ctr"/>
                      <a:r>
                        <a:rPr lang="en-US" sz="1200" b="1" i="1" kern="1200" dirty="0">
                          <a:solidFill>
                            <a:schemeClr val="tx1"/>
                          </a:solidFill>
                          <a:effectLst/>
                          <a:latin typeface="+mn-lt"/>
                          <a:ea typeface="+mn-ea"/>
                          <a:cs typeface="+mn-cs"/>
                        </a:rPr>
                        <a:t>Leviticus 14:5</a:t>
                      </a:r>
                      <a:endParaRPr lang="en-US" sz="1200" b="1" dirty="0"/>
                    </a:p>
                  </a:txBody>
                  <a:tcPr/>
                </a:tc>
                <a:tc>
                  <a:txBody>
                    <a:bodyPr/>
                    <a:lstStyle/>
                    <a:p>
                      <a:r>
                        <a:rPr lang="en-US" sz="1200" b="0" i="0" kern="1200" dirty="0">
                          <a:solidFill>
                            <a:schemeClr val="tx1"/>
                          </a:solidFill>
                          <a:effectLst/>
                          <a:latin typeface="+mn-lt"/>
                          <a:ea typeface="+mn-ea"/>
                          <a:cs typeface="+mn-cs"/>
                        </a:rPr>
                        <a:t> Over the basin of water the first bird was killed, symbolizing the death of the natural man and the eventual rebirth of the spiritually innocent person. Blood and water are the symbols of birth, both physical and spiritual Moses 6:59</a:t>
                      </a:r>
                      <a:endParaRPr lang="en-US" sz="1200" dirty="0"/>
                    </a:p>
                  </a:txBody>
                  <a:tcPr/>
                </a:tc>
                <a:tc>
                  <a:txBody>
                    <a:bodyPr/>
                    <a:lstStyle/>
                    <a:p>
                      <a:r>
                        <a:rPr lang="en-US" sz="1200" b="0" i="0" kern="1200" dirty="0">
                          <a:solidFill>
                            <a:schemeClr val="tx1"/>
                          </a:solidFill>
                          <a:effectLst/>
                          <a:latin typeface="+mn-lt"/>
                          <a:ea typeface="+mn-ea"/>
                          <a:cs typeface="+mn-cs"/>
                        </a:rPr>
                        <a:t>The place of spiritual rebirth, the baptismal font, is a symbol of the place where the natural man is put to death </a:t>
                      </a:r>
                    </a:p>
                    <a:p>
                      <a:r>
                        <a:rPr lang="en-US" sz="1200" b="0" i="0" kern="1200" dirty="0">
                          <a:solidFill>
                            <a:schemeClr val="tx1"/>
                          </a:solidFill>
                          <a:effectLst/>
                          <a:latin typeface="+mn-lt"/>
                          <a:ea typeface="+mn-ea"/>
                          <a:cs typeface="+mn-cs"/>
                        </a:rPr>
                        <a:t>D&amp;C 128:12-13</a:t>
                      </a:r>
                      <a:endParaRPr lang="en-US" sz="1200" dirty="0"/>
                    </a:p>
                  </a:txBody>
                  <a:tcPr/>
                </a:tc>
                <a:extLst>
                  <a:ext uri="{0D108BD9-81ED-4DB2-BD59-A6C34878D82A}">
                    <a16:rowId xmlns:a16="http://schemas.microsoft.com/office/drawing/2014/main" val="10006"/>
                  </a:ext>
                </a:extLst>
              </a:tr>
              <a:tr h="370840">
                <a:tc>
                  <a:txBody>
                    <a:bodyPr/>
                    <a:lstStyle/>
                    <a:p>
                      <a:pPr algn="ctr"/>
                      <a:r>
                        <a:rPr lang="en-US" sz="1200" b="1" i="1" kern="1200" dirty="0">
                          <a:solidFill>
                            <a:schemeClr val="tx1"/>
                          </a:solidFill>
                          <a:effectLst/>
                          <a:latin typeface="+mn-lt"/>
                          <a:ea typeface="+mn-ea"/>
                          <a:cs typeface="+mn-cs"/>
                        </a:rPr>
                        <a:t>The washing of the leper  Lev. 14:8</a:t>
                      </a:r>
                      <a:endParaRPr lang="en-US" sz="1200" b="1" dirty="0"/>
                    </a:p>
                  </a:txBody>
                  <a:tcPr/>
                </a:tc>
                <a:tc>
                  <a:txBody>
                    <a:bodyPr/>
                    <a:lstStyle/>
                    <a:p>
                      <a:r>
                        <a:rPr lang="en-US" sz="1200" dirty="0"/>
                        <a:t>A symbol of washing and cleansing</a:t>
                      </a:r>
                    </a:p>
                  </a:txBody>
                  <a:tcPr/>
                </a:tc>
                <a:tc>
                  <a:txBody>
                    <a:bodyPr/>
                    <a:lstStyle/>
                    <a:p>
                      <a:r>
                        <a:rPr lang="en-US" sz="1200" dirty="0"/>
                        <a:t>The sacrament is also a symbol of cleansing, renewing</a:t>
                      </a:r>
                      <a:r>
                        <a:rPr lang="en-US" sz="1200" baseline="0" dirty="0"/>
                        <a:t> our covenants with the Lord</a:t>
                      </a:r>
                      <a:endParaRPr lang="en-US" sz="1200" dirty="0"/>
                    </a:p>
                  </a:txBody>
                  <a:tcPr/>
                </a:tc>
                <a:extLst>
                  <a:ext uri="{0D108BD9-81ED-4DB2-BD59-A6C34878D82A}">
                    <a16:rowId xmlns:a16="http://schemas.microsoft.com/office/drawing/2014/main" val="10007"/>
                  </a:ext>
                </a:extLst>
              </a:tr>
              <a:tr h="370840">
                <a:tc>
                  <a:txBody>
                    <a:bodyPr/>
                    <a:lstStyle/>
                    <a:p>
                      <a:pPr algn="ctr"/>
                      <a:r>
                        <a:rPr lang="en-US" sz="1200" b="1" i="1" kern="1200" dirty="0">
                          <a:solidFill>
                            <a:schemeClr val="tx1"/>
                          </a:solidFill>
                          <a:effectLst/>
                          <a:latin typeface="+mn-lt"/>
                          <a:ea typeface="+mn-ea"/>
                          <a:cs typeface="+mn-cs"/>
                        </a:rPr>
                        <a:t>The shaving of the hair  Lev. 14:9</a:t>
                      </a:r>
                      <a:endParaRPr lang="en-US" sz="1200" b="1" dirty="0"/>
                    </a:p>
                  </a:txBody>
                  <a:tcPr/>
                </a:tc>
                <a:tc>
                  <a:txBody>
                    <a:bodyPr/>
                    <a:lstStyle/>
                    <a:p>
                      <a:r>
                        <a:rPr lang="en-US" sz="1200" b="0" i="0" kern="1200" dirty="0">
                          <a:solidFill>
                            <a:schemeClr val="tx1"/>
                          </a:solidFill>
                          <a:effectLst/>
                          <a:latin typeface="+mn-lt"/>
                          <a:ea typeface="+mn-ea"/>
                          <a:cs typeface="+mn-cs"/>
                        </a:rPr>
                        <a:t>This process would bring a person into a state of appearance very much like that of a newborn infant, who is typically virtually without hair</a:t>
                      </a:r>
                      <a:endParaRPr lang="en-US" sz="1200" dirty="0"/>
                    </a:p>
                  </a:txBody>
                  <a:tcPr/>
                </a:tc>
                <a:tc>
                  <a:txBody>
                    <a:bodyPr/>
                    <a:lstStyle/>
                    <a:p>
                      <a:r>
                        <a:rPr lang="en-US" sz="1200" b="0" i="0" kern="1200" dirty="0">
                          <a:solidFill>
                            <a:schemeClr val="tx1"/>
                          </a:solidFill>
                          <a:effectLst/>
                          <a:latin typeface="+mn-lt"/>
                          <a:ea typeface="+mn-ea"/>
                          <a:cs typeface="+mn-cs"/>
                        </a:rPr>
                        <a:t>Symbolic of rebirth, the candidate graphically demonstrated on his own person that he was newborn spiritually.</a:t>
                      </a:r>
                      <a:endParaRPr lang="en-US" sz="1200" dirty="0"/>
                    </a:p>
                  </a:txBody>
                  <a:tcPr/>
                </a:tc>
                <a:extLst>
                  <a:ext uri="{0D108BD9-81ED-4DB2-BD59-A6C34878D82A}">
                    <a16:rowId xmlns:a16="http://schemas.microsoft.com/office/drawing/2014/main" val="10008"/>
                  </a:ext>
                </a:extLst>
              </a:tr>
              <a:tr h="370840">
                <a:tc>
                  <a:txBody>
                    <a:bodyPr/>
                    <a:lstStyle/>
                    <a:p>
                      <a:pPr algn="ctr"/>
                      <a:r>
                        <a:rPr lang="en-US" sz="1200" b="1" i="1" kern="1200" dirty="0">
                          <a:solidFill>
                            <a:schemeClr val="tx1"/>
                          </a:solidFill>
                          <a:effectLst/>
                          <a:latin typeface="+mn-lt"/>
                          <a:ea typeface="+mn-ea"/>
                          <a:cs typeface="+mn-cs"/>
                        </a:rPr>
                        <a:t>The sacrifice of the lamb  Lev. 14:10-14</a:t>
                      </a:r>
                      <a:endParaRPr lang="en-US" sz="1200" b="1" dirty="0"/>
                    </a:p>
                  </a:txBody>
                  <a:tcPr/>
                </a:tc>
                <a:tc>
                  <a:txBody>
                    <a:bodyPr/>
                    <a:lstStyle/>
                    <a:p>
                      <a:r>
                        <a:rPr lang="en-US" sz="1200" b="0" i="0" kern="1200" dirty="0">
                          <a:solidFill>
                            <a:schemeClr val="tx1"/>
                          </a:solidFill>
                          <a:effectLst/>
                          <a:latin typeface="+mn-lt"/>
                          <a:ea typeface="+mn-ea"/>
                          <a:cs typeface="+mn-cs"/>
                        </a:rPr>
                        <a:t>The lamb offered had to be the firstborn male without spot or blemish.</a:t>
                      </a:r>
                      <a:endParaRPr lang="en-US" sz="1200" dirty="0"/>
                    </a:p>
                  </a:txBody>
                  <a:tcPr/>
                </a:tc>
                <a:tc>
                  <a:txBody>
                    <a:bodyPr/>
                    <a:lstStyle/>
                    <a:p>
                      <a:r>
                        <a:rPr lang="en-US" sz="1200" dirty="0"/>
                        <a:t>Offering the</a:t>
                      </a:r>
                      <a:r>
                        <a:rPr lang="en-US" sz="1200" baseline="0" dirty="0"/>
                        <a:t> Son of God</a:t>
                      </a:r>
                      <a:endParaRPr lang="en-US" sz="1200" dirty="0"/>
                    </a:p>
                  </a:txBody>
                  <a:tcPr/>
                </a:tc>
                <a:extLst>
                  <a:ext uri="{0D108BD9-81ED-4DB2-BD59-A6C34878D82A}">
                    <a16:rowId xmlns:a16="http://schemas.microsoft.com/office/drawing/2014/main" val="10009"/>
                  </a:ext>
                </a:extLst>
              </a:tr>
              <a:tr h="370840">
                <a:tc>
                  <a:txBody>
                    <a:bodyPr/>
                    <a:lstStyle/>
                    <a:p>
                      <a:pPr algn="ctr"/>
                      <a:r>
                        <a:rPr lang="en-US" sz="1100" b="1" i="1" kern="1200" dirty="0">
                          <a:solidFill>
                            <a:schemeClr val="tx1"/>
                          </a:solidFill>
                          <a:effectLst/>
                          <a:latin typeface="+mn-lt"/>
                          <a:ea typeface="+mn-ea"/>
                          <a:cs typeface="+mn-cs"/>
                        </a:rPr>
                        <a:t>The smearing of the blood on the parts of the body Lev. 14:17</a:t>
                      </a:r>
                      <a:endParaRPr lang="en-US" sz="1100" b="1" dirty="0"/>
                    </a:p>
                  </a:txBody>
                  <a:tcPr/>
                </a:tc>
                <a:tc>
                  <a:txBody>
                    <a:bodyPr/>
                    <a:lstStyle/>
                    <a:p>
                      <a:r>
                        <a:rPr lang="en-US" sz="1200" b="0" i="0" kern="1200" dirty="0">
                          <a:solidFill>
                            <a:schemeClr val="tx1"/>
                          </a:solidFill>
                          <a:effectLst/>
                          <a:latin typeface="+mn-lt"/>
                          <a:ea typeface="+mn-ea"/>
                          <a:cs typeface="+mn-cs"/>
                        </a:rPr>
                        <a:t>The organ of hearing or obedience (the ear), the organ of action (the hand), and the organ of following or walking in the proper way (the foot)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‘atonement’ literally means ‘to cover. The person’s life was touched and affected by the atonement of Christ.</a:t>
                      </a:r>
                      <a:endParaRPr lang="en-US" sz="1200" dirty="0"/>
                    </a:p>
                    <a:p>
                      <a:r>
                        <a:rPr lang="en-US" sz="1200" b="0" i="0" kern="1200" dirty="0">
                          <a:solidFill>
                            <a:schemeClr val="tx1"/>
                          </a:solidFill>
                          <a:effectLst/>
                          <a:latin typeface="+mn-lt"/>
                          <a:ea typeface="+mn-ea"/>
                          <a:cs typeface="+mn-cs"/>
                        </a:rPr>
                        <a:t> </a:t>
                      </a:r>
                      <a:endParaRPr lang="en-US" sz="1200" dirty="0"/>
                    </a:p>
                  </a:txBody>
                  <a:tcPr/>
                </a:tc>
                <a:extLst>
                  <a:ext uri="{0D108BD9-81ED-4DB2-BD59-A6C34878D82A}">
                    <a16:rowId xmlns:a16="http://schemas.microsoft.com/office/drawing/2014/main" val="10010"/>
                  </a:ext>
                </a:extLst>
              </a:tr>
              <a:tr h="370840">
                <a:tc>
                  <a:txBody>
                    <a:bodyPr/>
                    <a:lstStyle/>
                    <a:p>
                      <a:pPr algn="ctr"/>
                      <a:r>
                        <a:rPr lang="en-US" sz="1200" b="1" i="1" kern="1200" dirty="0">
                          <a:solidFill>
                            <a:schemeClr val="tx1"/>
                          </a:solidFill>
                          <a:effectLst/>
                          <a:latin typeface="+mn-lt"/>
                          <a:ea typeface="+mn-ea"/>
                          <a:cs typeface="+mn-cs"/>
                        </a:rPr>
                        <a:t>The oil</a:t>
                      </a:r>
                    </a:p>
                    <a:p>
                      <a:pPr algn="ctr"/>
                      <a:r>
                        <a:rPr lang="en-US" sz="1200" b="1" i="1" kern="1200" dirty="0">
                          <a:solidFill>
                            <a:schemeClr val="tx1"/>
                          </a:solidFill>
                          <a:effectLst/>
                          <a:latin typeface="+mn-lt"/>
                          <a:ea typeface="+mn-ea"/>
                          <a:cs typeface="+mn-cs"/>
                        </a:rPr>
                        <a:t>Leviticus 14:15-18</a:t>
                      </a:r>
                      <a:endParaRPr lang="en-US" sz="1200" b="1" dirty="0"/>
                    </a:p>
                  </a:txBody>
                  <a:tcPr/>
                </a:tc>
                <a:tc>
                  <a:txBody>
                    <a:bodyPr/>
                    <a:lstStyle/>
                    <a:p>
                      <a:r>
                        <a:rPr lang="en-US" sz="1200" b="0" i="0" kern="1200" dirty="0">
                          <a:solidFill>
                            <a:schemeClr val="tx1"/>
                          </a:solidFill>
                          <a:effectLst/>
                          <a:latin typeface="+mn-lt"/>
                          <a:ea typeface="+mn-ea"/>
                          <a:cs typeface="+mn-cs"/>
                        </a:rPr>
                        <a:t>The olive tree from the earliest times has been the emblem of peace and purity.</a:t>
                      </a:r>
                      <a:r>
                        <a:rPr lang="en-US" sz="1200" b="0" i="0" kern="1200" baseline="0" dirty="0">
                          <a:solidFill>
                            <a:schemeClr val="tx1"/>
                          </a:solidFill>
                          <a:effectLst/>
                          <a:latin typeface="+mn-lt"/>
                          <a:ea typeface="+mn-ea"/>
                          <a:cs typeface="+mn-cs"/>
                        </a:rPr>
                        <a:t> Also a symbol of the Holy Ghost. D&amp;C 45:55-57</a:t>
                      </a:r>
                      <a:endParaRPr lang="en-US" sz="1200" dirty="0"/>
                    </a:p>
                  </a:txBody>
                  <a:tcPr/>
                </a:tc>
                <a:tc>
                  <a:txBody>
                    <a:bodyPr/>
                    <a:lstStyle/>
                    <a:p>
                      <a:r>
                        <a:rPr lang="en-US" sz="1200" b="0" i="0" kern="1200" dirty="0">
                          <a:solidFill>
                            <a:schemeClr val="tx1"/>
                          </a:solidFill>
                          <a:effectLst/>
                          <a:latin typeface="+mn-lt"/>
                          <a:ea typeface="+mn-ea"/>
                          <a:cs typeface="+mn-cs"/>
                        </a:rPr>
                        <a:t>The blood of Christ cleansed every aspect of the candidate’s life, and then the process was repeated with the oil to show that the Spirit too affected everything he did</a:t>
                      </a:r>
                      <a:endParaRPr lang="en-US" sz="12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6710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00469" y="1015663"/>
            <a:ext cx="6408344" cy="1200329"/>
          </a:xfrm>
          <a:prstGeom prst="rect">
            <a:avLst/>
          </a:prstGeom>
          <a:noFill/>
        </p:spPr>
        <p:txBody>
          <a:bodyPr wrap="square" rtlCol="0">
            <a:spAutoFit/>
          </a:bodyPr>
          <a:lstStyle/>
          <a:p>
            <a:r>
              <a:rPr lang="en-US" sz="2400" dirty="0">
                <a:solidFill>
                  <a:srgbClr val="FFFF00"/>
                </a:solidFill>
              </a:rPr>
              <a:t>How might the feelings we experience when we are spiritually unclean be similar to the feelings we have when we are physically unclean? </a:t>
            </a:r>
          </a:p>
        </p:txBody>
      </p:sp>
      <p:sp>
        <p:nvSpPr>
          <p:cNvPr id="4" name="TextBox 3"/>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David" panose="020E0502060401010101" pitchFamily="34" charset="-79"/>
                <a:cs typeface="David" panose="020E0502060401010101" pitchFamily="34" charset="-79"/>
              </a:rPr>
              <a:t>Spiritually Unclean VS Physically Unclean</a:t>
            </a:r>
          </a:p>
        </p:txBody>
      </p:sp>
      <p:sp>
        <p:nvSpPr>
          <p:cNvPr id="3" name="Rectangle 2"/>
          <p:cNvSpPr/>
          <p:nvPr/>
        </p:nvSpPr>
        <p:spPr>
          <a:xfrm>
            <a:off x="5160476" y="3990997"/>
            <a:ext cx="3005750" cy="1477328"/>
          </a:xfrm>
          <a:prstGeom prst="rect">
            <a:avLst/>
          </a:prstGeom>
        </p:spPr>
        <p:txBody>
          <a:bodyPr wrap="square">
            <a:spAutoFit/>
          </a:bodyPr>
          <a:lstStyle/>
          <a:p>
            <a:r>
              <a:rPr lang="en-US" dirty="0">
                <a:solidFill>
                  <a:schemeClr val="bg1"/>
                </a:solidFill>
                <a:latin typeface="Calibri" panose="020F0502020204030204" pitchFamily="34" charset="0"/>
              </a:rPr>
              <a:t>Even though we may feel ashamed by our sins, we can feel hope and know that the power of the Atonement can redeem us</a:t>
            </a:r>
            <a:endParaRPr lang="en-US" dirty="0">
              <a:solidFill>
                <a:schemeClr val="bg1"/>
              </a:solidFill>
            </a:endParaRPr>
          </a:p>
        </p:txBody>
      </p:sp>
      <p:pic>
        <p:nvPicPr>
          <p:cNvPr id="10" name="Picture 9">
            <a:extLst>
              <a:ext uri="{FF2B5EF4-FFF2-40B4-BE49-F238E27FC236}">
                <a16:creationId xmlns:a16="http://schemas.microsoft.com/office/drawing/2014/main" id="{71740B53-9A23-1D7B-CD66-3F3A5DC9E87A}"/>
              </a:ext>
            </a:extLst>
          </p:cNvPr>
          <p:cNvPicPr>
            <a:picLocks noChangeAspect="1"/>
          </p:cNvPicPr>
          <p:nvPr/>
        </p:nvPicPr>
        <p:blipFill>
          <a:blip r:embed="rId3"/>
          <a:stretch>
            <a:fillRect/>
          </a:stretch>
        </p:blipFill>
        <p:spPr>
          <a:xfrm>
            <a:off x="474919" y="2400658"/>
            <a:ext cx="4210638" cy="4143953"/>
          </a:xfrm>
          <a:prstGeom prst="rect">
            <a:avLst/>
          </a:prstGeom>
        </p:spPr>
      </p:pic>
      <p:pic>
        <p:nvPicPr>
          <p:cNvPr id="12" name="Picture 11">
            <a:extLst>
              <a:ext uri="{FF2B5EF4-FFF2-40B4-BE49-F238E27FC236}">
                <a16:creationId xmlns:a16="http://schemas.microsoft.com/office/drawing/2014/main" id="{4535B6FA-C86C-FB92-7927-360EB0AC032B}"/>
              </a:ext>
            </a:extLst>
          </p:cNvPr>
          <p:cNvPicPr>
            <a:picLocks noChangeAspect="1"/>
          </p:cNvPicPr>
          <p:nvPr/>
        </p:nvPicPr>
        <p:blipFill>
          <a:blip r:embed="rId4"/>
          <a:srcRect t="14881"/>
          <a:stretch>
            <a:fillRect/>
          </a:stretch>
        </p:blipFill>
        <p:spPr>
          <a:xfrm>
            <a:off x="8431397" y="2679639"/>
            <a:ext cx="2597386" cy="3924740"/>
          </a:xfrm>
          <a:prstGeom prst="rect">
            <a:avLst/>
          </a:prstGeom>
        </p:spPr>
      </p:pic>
    </p:spTree>
    <p:extLst>
      <p:ext uri="{BB962C8B-B14F-4D97-AF65-F5344CB8AC3E}">
        <p14:creationId xmlns:p14="http://schemas.microsoft.com/office/powerpoint/2010/main" val="105184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5911" y="954537"/>
            <a:ext cx="4233250" cy="2308324"/>
          </a:xfrm>
          <a:prstGeom prst="rect">
            <a:avLst/>
          </a:prstGeom>
          <a:noFill/>
        </p:spPr>
        <p:txBody>
          <a:bodyPr wrap="square" rtlCol="0">
            <a:spAutoFit/>
          </a:bodyPr>
          <a:lstStyle/>
          <a:p>
            <a:r>
              <a:rPr lang="en-US" sz="2400" dirty="0">
                <a:solidFill>
                  <a:schemeClr val="bg1"/>
                </a:solidFill>
              </a:rPr>
              <a:t>If a woman have conceived seed, and born a man child: then she shall be unclean seven days; according to the days of the separation for her infirmity shall she be unclean.</a:t>
            </a:r>
          </a:p>
        </p:txBody>
      </p:sp>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Spiritually Clean</a:t>
            </a:r>
          </a:p>
        </p:txBody>
      </p:sp>
      <p:sp>
        <p:nvSpPr>
          <p:cNvPr id="3" name="Rectangle 2"/>
          <p:cNvSpPr/>
          <p:nvPr/>
        </p:nvSpPr>
        <p:spPr>
          <a:xfrm>
            <a:off x="99590" y="6480545"/>
            <a:ext cx="3005750" cy="369332"/>
          </a:xfrm>
          <a:prstGeom prst="rect">
            <a:avLst/>
          </a:prstGeom>
        </p:spPr>
        <p:txBody>
          <a:bodyPr wrap="square">
            <a:spAutoFit/>
          </a:bodyPr>
          <a:lstStyle/>
          <a:p>
            <a:r>
              <a:rPr lang="en-US" dirty="0">
                <a:solidFill>
                  <a:schemeClr val="bg1"/>
                </a:solidFill>
                <a:latin typeface="Calibri" panose="020F0502020204030204" pitchFamily="34" charset="0"/>
              </a:rPr>
              <a:t>Leviticus 12:2-5</a:t>
            </a:r>
            <a:endParaRPr lang="en-US" dirty="0">
              <a:solidFill>
                <a:schemeClr val="bg1"/>
              </a:solidFill>
            </a:endParaRPr>
          </a:p>
        </p:txBody>
      </p:sp>
      <p:sp>
        <p:nvSpPr>
          <p:cNvPr id="6" name="Rectangle 5"/>
          <p:cNvSpPr/>
          <p:nvPr/>
        </p:nvSpPr>
        <p:spPr>
          <a:xfrm>
            <a:off x="8130153" y="1622108"/>
            <a:ext cx="3929960" cy="1938992"/>
          </a:xfrm>
          <a:prstGeom prst="rect">
            <a:avLst/>
          </a:prstGeom>
        </p:spPr>
        <p:txBody>
          <a:bodyPr wrap="square">
            <a:spAutoFit/>
          </a:bodyPr>
          <a:lstStyle/>
          <a:p>
            <a:r>
              <a:rPr lang="en-US" sz="2000" dirty="0">
                <a:solidFill>
                  <a:schemeClr val="bg1"/>
                </a:solidFill>
              </a:rPr>
              <a:t>And she shall then continue in the blood of her purifying three and thirty days; she shall touch no hallowed thing, nor come into the sanctuary, until the days of her purifying be fulfilled.</a:t>
            </a:r>
          </a:p>
        </p:txBody>
      </p:sp>
      <p:sp>
        <p:nvSpPr>
          <p:cNvPr id="7" name="Rectangle 6"/>
          <p:cNvSpPr/>
          <p:nvPr/>
        </p:nvSpPr>
        <p:spPr>
          <a:xfrm>
            <a:off x="1828800" y="4326247"/>
            <a:ext cx="4013703" cy="1631216"/>
          </a:xfrm>
          <a:prstGeom prst="rect">
            <a:avLst/>
          </a:prstGeom>
        </p:spPr>
        <p:txBody>
          <a:bodyPr wrap="square">
            <a:spAutoFit/>
          </a:bodyPr>
          <a:lstStyle/>
          <a:p>
            <a:r>
              <a:rPr lang="en-US" sz="2000" dirty="0">
                <a:solidFill>
                  <a:schemeClr val="bg1"/>
                </a:solidFill>
              </a:rPr>
              <a:t>If she bear a maid child, then she shall be unclean two weeks, as in her separation: and she shall continue in the blood of her purifying threescore and six days.</a:t>
            </a:r>
          </a:p>
        </p:txBody>
      </p:sp>
      <p:grpSp>
        <p:nvGrpSpPr>
          <p:cNvPr id="8" name="Group 7"/>
          <p:cNvGrpSpPr/>
          <p:nvPr/>
        </p:nvGrpSpPr>
        <p:grpSpPr>
          <a:xfrm>
            <a:off x="4664517" y="1450224"/>
            <a:ext cx="3333750" cy="2110876"/>
            <a:chOff x="4664517" y="1450224"/>
            <a:chExt cx="3333750" cy="2110876"/>
          </a:xfrm>
        </p:grpSpPr>
        <p:pic>
          <p:nvPicPr>
            <p:cNvPr id="1028" name="Picture 4" descr="http://mormonsoprano.files.wordpress.com/2008/12/she-shall-bring-forth-a-son_llswindle.jpg?w=350&amp;h=200&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517" y="1450224"/>
              <a:ext cx="3333750"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42853" y="3314879"/>
              <a:ext cx="1255414" cy="246221"/>
            </a:xfrm>
            <a:prstGeom prst="rect">
              <a:avLst/>
            </a:prstGeom>
          </p:spPr>
          <p:txBody>
            <a:bodyPr wrap="square">
              <a:spAutoFit/>
            </a:bodyPr>
            <a:lstStyle/>
            <a:p>
              <a:r>
                <a:rPr lang="en-US" sz="1000" dirty="0">
                  <a:solidFill>
                    <a:schemeClr val="bg1"/>
                  </a:solidFill>
                  <a:latin typeface="Calibri" panose="020F0502020204030204" pitchFamily="34" charset="0"/>
                </a:rPr>
                <a:t>Liz Lemon Swindle</a:t>
              </a:r>
              <a:endParaRPr lang="en-US" sz="1000" dirty="0">
                <a:solidFill>
                  <a:schemeClr val="bg1"/>
                </a:solidFill>
              </a:endParaRPr>
            </a:p>
          </p:txBody>
        </p:sp>
      </p:grpSp>
      <p:pic>
        <p:nvPicPr>
          <p:cNvPr id="13" name="Picture 12">
            <a:extLst>
              <a:ext uri="{FF2B5EF4-FFF2-40B4-BE49-F238E27FC236}">
                <a16:creationId xmlns:a16="http://schemas.microsoft.com/office/drawing/2014/main" id="{B0B1124C-0E06-D50E-830C-243E25ABA563}"/>
              </a:ext>
            </a:extLst>
          </p:cNvPr>
          <p:cNvPicPr>
            <a:picLocks noChangeAspect="1"/>
          </p:cNvPicPr>
          <p:nvPr/>
        </p:nvPicPr>
        <p:blipFill>
          <a:blip r:embed="rId4"/>
          <a:stretch>
            <a:fillRect/>
          </a:stretch>
        </p:blipFill>
        <p:spPr>
          <a:xfrm>
            <a:off x="6334502" y="3908436"/>
            <a:ext cx="2562583" cy="2572109"/>
          </a:xfrm>
          <a:prstGeom prst="rect">
            <a:avLst/>
          </a:prstGeom>
        </p:spPr>
      </p:pic>
    </p:spTree>
    <p:extLst>
      <p:ext uri="{BB962C8B-B14F-4D97-AF65-F5344CB8AC3E}">
        <p14:creationId xmlns:p14="http://schemas.microsoft.com/office/powerpoint/2010/main" val="179457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4263" y="1368748"/>
            <a:ext cx="4233250" cy="3416320"/>
          </a:xfrm>
          <a:prstGeom prst="rect">
            <a:avLst/>
          </a:prstGeom>
          <a:noFill/>
        </p:spPr>
        <p:txBody>
          <a:bodyPr wrap="square" rtlCol="0">
            <a:spAutoFit/>
          </a:bodyPr>
          <a:lstStyle/>
          <a:p>
            <a:r>
              <a:rPr lang="en-US" sz="2400" dirty="0">
                <a:solidFill>
                  <a:schemeClr val="bg1"/>
                </a:solidFill>
              </a:rPr>
              <a:t>And when the days of her purifying are fulfilled, for a son, or for a daughter, she shall bring a lamb of the first year for a burnt offering, and a young pigeon, or a turtledove, for a sin offering, unto the door of the tabernacle of the congregation, unto the priest:</a:t>
            </a:r>
          </a:p>
        </p:txBody>
      </p:sp>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An Offering</a:t>
            </a:r>
          </a:p>
        </p:txBody>
      </p:sp>
      <p:sp>
        <p:nvSpPr>
          <p:cNvPr id="3" name="Rectangle 2"/>
          <p:cNvSpPr/>
          <p:nvPr/>
        </p:nvSpPr>
        <p:spPr>
          <a:xfrm>
            <a:off x="99590" y="6480545"/>
            <a:ext cx="3005750" cy="369332"/>
          </a:xfrm>
          <a:prstGeom prst="rect">
            <a:avLst/>
          </a:prstGeom>
        </p:spPr>
        <p:txBody>
          <a:bodyPr wrap="square">
            <a:spAutoFit/>
          </a:bodyPr>
          <a:lstStyle/>
          <a:p>
            <a:r>
              <a:rPr lang="en-US" dirty="0">
                <a:solidFill>
                  <a:schemeClr val="bg1"/>
                </a:solidFill>
                <a:latin typeface="Calibri" panose="020F0502020204030204" pitchFamily="34" charset="0"/>
              </a:rPr>
              <a:t>Leviticus 12:6-8</a:t>
            </a:r>
            <a:endParaRPr lang="en-US" dirty="0">
              <a:solidFill>
                <a:schemeClr val="bg1"/>
              </a:solidFill>
            </a:endParaRPr>
          </a:p>
        </p:txBody>
      </p:sp>
      <p:sp>
        <p:nvSpPr>
          <p:cNvPr id="8" name="Rectangle 7"/>
          <p:cNvSpPr/>
          <p:nvPr/>
        </p:nvSpPr>
        <p:spPr>
          <a:xfrm>
            <a:off x="8520501" y="2039841"/>
            <a:ext cx="3215560" cy="2246769"/>
          </a:xfrm>
          <a:prstGeom prst="rect">
            <a:avLst/>
          </a:prstGeom>
        </p:spPr>
        <p:txBody>
          <a:bodyPr wrap="square">
            <a:spAutoFit/>
          </a:bodyPr>
          <a:lstStyle/>
          <a:p>
            <a:r>
              <a:rPr lang="en-US" sz="2000" dirty="0">
                <a:solidFill>
                  <a:schemeClr val="bg1"/>
                </a:solidFill>
              </a:rPr>
              <a:t>Who shall offer it before the </a:t>
            </a:r>
            <a:r>
              <a:rPr lang="en-US" sz="2000" cap="small" dirty="0">
                <a:solidFill>
                  <a:schemeClr val="bg1"/>
                </a:solidFill>
              </a:rPr>
              <a:t>Lord</a:t>
            </a:r>
            <a:r>
              <a:rPr lang="en-US" sz="2000" dirty="0">
                <a:solidFill>
                  <a:schemeClr val="bg1"/>
                </a:solidFill>
              </a:rPr>
              <a:t>, and make an atonement for her; and she shall be cleansed from the issue of her blood. This </a:t>
            </a:r>
            <a:r>
              <a:rPr lang="en-US" sz="2000" i="1" dirty="0">
                <a:solidFill>
                  <a:schemeClr val="bg1"/>
                </a:solidFill>
              </a:rPr>
              <a:t>is</a:t>
            </a:r>
            <a:r>
              <a:rPr lang="en-US" sz="2000" dirty="0">
                <a:solidFill>
                  <a:schemeClr val="bg1"/>
                </a:solidFill>
              </a:rPr>
              <a:t> the law for her that hath born a male or a female.</a:t>
            </a:r>
          </a:p>
        </p:txBody>
      </p:sp>
      <p:sp>
        <p:nvSpPr>
          <p:cNvPr id="9" name="Rectangle 8"/>
          <p:cNvSpPr/>
          <p:nvPr/>
        </p:nvSpPr>
        <p:spPr>
          <a:xfrm>
            <a:off x="3681742" y="5310788"/>
            <a:ext cx="6096000" cy="1200329"/>
          </a:xfrm>
          <a:prstGeom prst="rect">
            <a:avLst/>
          </a:prstGeom>
        </p:spPr>
        <p:txBody>
          <a:bodyPr>
            <a:spAutoFit/>
          </a:bodyPr>
          <a:lstStyle/>
          <a:p>
            <a:r>
              <a:rPr lang="en-US" i="1" dirty="0">
                <a:solidFill>
                  <a:srgbClr val="FFFF00"/>
                </a:solidFill>
                <a:latin typeface="Calibri" panose="020F0502020204030204" pitchFamily="34" charset="0"/>
              </a:rPr>
              <a:t>And if she be not able to bring a lamb, then she shall bring two turtles, or two young pigeons; the one for the burnt offering, and the other for a sin offering: and the priest shall make an atonement for her, and she shall be clean.</a:t>
            </a:r>
            <a:endParaRPr lang="en-US" i="1" dirty="0">
              <a:solidFill>
                <a:srgbClr val="FFFF00"/>
              </a:solidFill>
            </a:endParaRPr>
          </a:p>
        </p:txBody>
      </p:sp>
      <p:pic>
        <p:nvPicPr>
          <p:cNvPr id="2050" name="Picture 2" descr="http://www.johnpratt.com/items/docs/lds/meridian/2013/images/simeon_sees_je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513" y="1831095"/>
            <a:ext cx="30670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77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4263" y="1368748"/>
            <a:ext cx="4233250" cy="1938992"/>
          </a:xfrm>
          <a:prstGeom prst="rect">
            <a:avLst/>
          </a:prstGeom>
          <a:noFill/>
        </p:spPr>
        <p:txBody>
          <a:bodyPr wrap="square" rtlCol="0">
            <a:spAutoFit/>
          </a:bodyPr>
          <a:lstStyle/>
          <a:p>
            <a:r>
              <a:rPr lang="en-US" sz="2400" dirty="0">
                <a:solidFill>
                  <a:schemeClr val="bg1"/>
                </a:solidFill>
              </a:rPr>
              <a:t>As with the other laws, you must try to look beyond the outward commandments and rituals for what they were meant to teach about spiritual realities.</a:t>
            </a:r>
          </a:p>
        </p:txBody>
      </p:sp>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A Strict Law</a:t>
            </a:r>
          </a:p>
        </p:txBody>
      </p:sp>
      <p:sp>
        <p:nvSpPr>
          <p:cNvPr id="3" name="Rectangle 2"/>
          <p:cNvSpPr/>
          <p:nvPr/>
        </p:nvSpPr>
        <p:spPr>
          <a:xfrm>
            <a:off x="99590" y="6480545"/>
            <a:ext cx="3005750" cy="369332"/>
          </a:xfrm>
          <a:prstGeom prst="rect">
            <a:avLst/>
          </a:prstGeom>
        </p:spPr>
        <p:txBody>
          <a:bodyPr wrap="square">
            <a:spAutoFit/>
          </a:bodyPr>
          <a:lstStyle/>
          <a:p>
            <a:r>
              <a:rPr lang="en-US" dirty="0">
                <a:solidFill>
                  <a:schemeClr val="bg1"/>
                </a:solidFill>
                <a:latin typeface="Calibri" panose="020F0502020204030204" pitchFamily="34" charset="0"/>
              </a:rPr>
              <a:t>Leviticus 12-15</a:t>
            </a:r>
            <a:endParaRPr lang="en-US" dirty="0">
              <a:solidFill>
                <a:schemeClr val="bg1"/>
              </a:solidFill>
            </a:endParaRPr>
          </a:p>
        </p:txBody>
      </p:sp>
      <p:sp>
        <p:nvSpPr>
          <p:cNvPr id="5" name="Rectangle 4"/>
          <p:cNvSpPr/>
          <p:nvPr/>
        </p:nvSpPr>
        <p:spPr>
          <a:xfrm>
            <a:off x="5664451" y="3612395"/>
            <a:ext cx="6096000" cy="2862322"/>
          </a:xfrm>
          <a:prstGeom prst="rect">
            <a:avLst/>
          </a:prstGeom>
        </p:spPr>
        <p:txBody>
          <a:bodyPr>
            <a:spAutoFit/>
          </a:bodyPr>
          <a:lstStyle/>
          <a:p>
            <a:pPr fontAlgn="base"/>
            <a:r>
              <a:rPr lang="en-US" i="1" dirty="0">
                <a:solidFill>
                  <a:srgbClr val="FFFF00"/>
                </a:solidFill>
                <a:latin typeface="Calibri" panose="020F0502020204030204" pitchFamily="34" charset="0"/>
              </a:rPr>
              <a:t>And now I say unto you that it was expedient that there should be a law given to the children of Israel, yea, even a very strict law; for they were a </a:t>
            </a:r>
            <a:r>
              <a:rPr lang="en-US" i="1" dirty="0" err="1">
                <a:solidFill>
                  <a:srgbClr val="FFFF00"/>
                </a:solidFill>
                <a:latin typeface="Calibri" panose="020F0502020204030204" pitchFamily="34" charset="0"/>
              </a:rPr>
              <a:t>stiffnecked</a:t>
            </a:r>
            <a:r>
              <a:rPr lang="en-US" i="1" dirty="0">
                <a:solidFill>
                  <a:srgbClr val="FFFF00"/>
                </a:solidFill>
                <a:latin typeface="Calibri" panose="020F0502020204030204" pitchFamily="34" charset="0"/>
              </a:rPr>
              <a:t>  people, quick to do iniquity, and slow to remember the Lord their God;</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Therefore there was a law given them, yea, a law of performances and of ordinances, a law which they were to observe strictly from day to day, to keep them in remembrance of God and their duty towards him.</a:t>
            </a:r>
          </a:p>
          <a:p>
            <a:pPr fontAlgn="base"/>
            <a:r>
              <a:rPr lang="en-US" b="0" i="1" dirty="0">
                <a:solidFill>
                  <a:srgbClr val="FFFF00"/>
                </a:solidFill>
                <a:effectLst/>
                <a:latin typeface="Calibri" panose="020F0502020204030204" pitchFamily="34" charset="0"/>
              </a:rPr>
              <a:t>Mosiah 13:29-30</a:t>
            </a:r>
          </a:p>
        </p:txBody>
      </p:sp>
      <p:pic>
        <p:nvPicPr>
          <p:cNvPr id="4098" name="Picture 2" descr="http://www.gaychristian101.com/images/Tora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938" y="1245764"/>
            <a:ext cx="3361476" cy="218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98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4262" y="1368748"/>
            <a:ext cx="4658763" cy="1938992"/>
          </a:xfrm>
          <a:prstGeom prst="rect">
            <a:avLst/>
          </a:prstGeom>
          <a:noFill/>
        </p:spPr>
        <p:txBody>
          <a:bodyPr wrap="square" rtlCol="0">
            <a:spAutoFit/>
          </a:bodyPr>
          <a:lstStyle/>
          <a:p>
            <a:r>
              <a:rPr lang="en-US" sz="2400" dirty="0">
                <a:solidFill>
                  <a:schemeClr val="bg1"/>
                </a:solidFill>
              </a:rPr>
              <a:t>“The term </a:t>
            </a:r>
            <a:r>
              <a:rPr lang="en-US" sz="2400" i="1" dirty="0">
                <a:solidFill>
                  <a:schemeClr val="bg1"/>
                </a:solidFill>
              </a:rPr>
              <a:t>unclean</a:t>
            </a:r>
            <a:r>
              <a:rPr lang="en-US" sz="2400" dirty="0">
                <a:solidFill>
                  <a:schemeClr val="bg1"/>
                </a:solidFill>
              </a:rPr>
              <a:t> in this and the following cases, is generally understood in a mere </a:t>
            </a:r>
            <a:r>
              <a:rPr lang="en-US" sz="2400" i="1" dirty="0">
                <a:solidFill>
                  <a:schemeClr val="bg1"/>
                </a:solidFill>
              </a:rPr>
              <a:t>legal</a:t>
            </a:r>
            <a:r>
              <a:rPr lang="en-US" sz="2400" dirty="0">
                <a:solidFill>
                  <a:schemeClr val="bg1"/>
                </a:solidFill>
              </a:rPr>
              <a:t> sense, the rendering a person </a:t>
            </a:r>
            <a:r>
              <a:rPr lang="en-US" sz="2400" i="1" dirty="0">
                <a:solidFill>
                  <a:schemeClr val="bg1"/>
                </a:solidFill>
              </a:rPr>
              <a:t>unfit for sacred ordinances”</a:t>
            </a:r>
            <a:r>
              <a:rPr lang="en-US" sz="2400" dirty="0">
                <a:solidFill>
                  <a:schemeClr val="bg1"/>
                </a:solidFill>
              </a:rPr>
              <a:t> (3)  </a:t>
            </a:r>
          </a:p>
        </p:txBody>
      </p:sp>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Unclean</a:t>
            </a:r>
          </a:p>
        </p:txBody>
      </p:sp>
      <p:sp>
        <p:nvSpPr>
          <p:cNvPr id="3" name="Rectangle 2"/>
          <p:cNvSpPr/>
          <p:nvPr/>
        </p:nvSpPr>
        <p:spPr>
          <a:xfrm>
            <a:off x="99590" y="6480545"/>
            <a:ext cx="3005750" cy="369332"/>
          </a:xfrm>
          <a:prstGeom prst="rect">
            <a:avLst/>
          </a:prstGeom>
        </p:spPr>
        <p:txBody>
          <a:bodyPr wrap="square">
            <a:spAutoFit/>
          </a:bodyPr>
          <a:lstStyle/>
          <a:p>
            <a:r>
              <a:rPr lang="en-US" dirty="0">
                <a:solidFill>
                  <a:schemeClr val="bg1"/>
                </a:solidFill>
                <a:latin typeface="Calibri" panose="020F0502020204030204" pitchFamily="34" charset="0"/>
              </a:rPr>
              <a:t>Leviticus 12-15</a:t>
            </a:r>
            <a:endParaRPr lang="en-US" dirty="0">
              <a:solidFill>
                <a:schemeClr val="bg1"/>
              </a:solidFill>
            </a:endParaRPr>
          </a:p>
        </p:txBody>
      </p:sp>
      <p:sp>
        <p:nvSpPr>
          <p:cNvPr id="6" name="Rectangle 5"/>
          <p:cNvSpPr/>
          <p:nvPr/>
        </p:nvSpPr>
        <p:spPr>
          <a:xfrm>
            <a:off x="4125362" y="4921082"/>
            <a:ext cx="6096000" cy="1200329"/>
          </a:xfrm>
          <a:prstGeom prst="rect">
            <a:avLst/>
          </a:prstGeom>
        </p:spPr>
        <p:txBody>
          <a:bodyPr>
            <a:spAutoFit/>
          </a:bodyPr>
          <a:lstStyle/>
          <a:p>
            <a:r>
              <a:rPr lang="en-US" dirty="0">
                <a:solidFill>
                  <a:schemeClr val="bg1"/>
                </a:solidFill>
                <a:latin typeface="Calibri" panose="020F0502020204030204" pitchFamily="34" charset="0"/>
              </a:rPr>
              <a:t>The ordinances of the Mosaic law were all designed to symbolize spiritual truths. The more nearly one approached perfection in the performance of the law, the more closely one approached the true symbolic meaning of the ordinance. (2)</a:t>
            </a:r>
            <a:endParaRPr lang="en-US" dirty="0">
              <a:solidFill>
                <a:schemeClr val="bg1"/>
              </a:solidFill>
            </a:endParaRPr>
          </a:p>
        </p:txBody>
      </p:sp>
      <p:pic>
        <p:nvPicPr>
          <p:cNvPr id="10" name="Picture 9">
            <a:extLst>
              <a:ext uri="{FF2B5EF4-FFF2-40B4-BE49-F238E27FC236}">
                <a16:creationId xmlns:a16="http://schemas.microsoft.com/office/drawing/2014/main" id="{2FAEC1C7-BB3A-8787-EF33-0198CAED1CC2}"/>
              </a:ext>
            </a:extLst>
          </p:cNvPr>
          <p:cNvPicPr>
            <a:picLocks noChangeAspect="1"/>
          </p:cNvPicPr>
          <p:nvPr/>
        </p:nvPicPr>
        <p:blipFill>
          <a:blip r:embed="rId3"/>
          <a:stretch>
            <a:fillRect/>
          </a:stretch>
        </p:blipFill>
        <p:spPr>
          <a:xfrm>
            <a:off x="5423025" y="1263159"/>
            <a:ext cx="4934639" cy="3410426"/>
          </a:xfrm>
          <a:prstGeom prst="rect">
            <a:avLst/>
          </a:prstGeom>
        </p:spPr>
      </p:pic>
    </p:spTree>
    <p:extLst>
      <p:ext uri="{BB962C8B-B14F-4D97-AF65-F5344CB8AC3E}">
        <p14:creationId xmlns:p14="http://schemas.microsoft.com/office/powerpoint/2010/main" val="40102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newtrackmedia.com/media/catalog/product/cache/3/image/9df78eab33525d08d6e5fb8d27136e95/1/0/100024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5958" y="1015663"/>
            <a:ext cx="4658763" cy="1477328"/>
          </a:xfrm>
          <a:prstGeom prst="rect">
            <a:avLst/>
          </a:prstGeom>
          <a:noFill/>
        </p:spPr>
        <p:txBody>
          <a:bodyPr wrap="square" rtlCol="0">
            <a:spAutoFit/>
          </a:bodyPr>
          <a:lstStyle/>
          <a:p>
            <a:r>
              <a:rPr lang="en-US" dirty="0">
                <a:solidFill>
                  <a:schemeClr val="bg1"/>
                </a:solidFill>
              </a:rPr>
              <a:t>The Hebrew root </a:t>
            </a:r>
            <a:r>
              <a:rPr lang="en-US" i="1" dirty="0" err="1">
                <a:solidFill>
                  <a:schemeClr val="bg1"/>
                </a:solidFill>
              </a:rPr>
              <a:t>tzarah</a:t>
            </a:r>
            <a:r>
              <a:rPr lang="en-US" i="1" dirty="0">
                <a:solidFill>
                  <a:schemeClr val="bg1"/>
                </a:solidFill>
              </a:rPr>
              <a:t>,</a:t>
            </a:r>
            <a:r>
              <a:rPr lang="en-US" dirty="0">
                <a:solidFill>
                  <a:schemeClr val="bg1"/>
                </a:solidFill>
              </a:rPr>
              <a:t> which is translated into the English words </a:t>
            </a:r>
            <a:r>
              <a:rPr lang="en-US" i="1" dirty="0">
                <a:solidFill>
                  <a:schemeClr val="bg1"/>
                </a:solidFill>
              </a:rPr>
              <a:t>leper</a:t>
            </a:r>
            <a:r>
              <a:rPr lang="en-US" dirty="0">
                <a:solidFill>
                  <a:schemeClr val="bg1"/>
                </a:solidFill>
              </a:rPr>
              <a:t> and </a:t>
            </a:r>
            <a:r>
              <a:rPr lang="en-US" i="1" dirty="0">
                <a:solidFill>
                  <a:schemeClr val="bg1"/>
                </a:solidFill>
              </a:rPr>
              <a:t>leprosy,</a:t>
            </a:r>
            <a:r>
              <a:rPr lang="en-US" dirty="0">
                <a:solidFill>
                  <a:schemeClr val="bg1"/>
                </a:solidFill>
              </a:rPr>
              <a:t> means “to smite heavily, to strike,” because a leprous person was thought to have been “smitten, scourged of God” (7)</a:t>
            </a:r>
          </a:p>
        </p:txBody>
      </p:sp>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Leprosy</a:t>
            </a:r>
          </a:p>
        </p:txBody>
      </p:sp>
      <p:sp>
        <p:nvSpPr>
          <p:cNvPr id="3" name="Rectangle 2"/>
          <p:cNvSpPr/>
          <p:nvPr/>
        </p:nvSpPr>
        <p:spPr>
          <a:xfrm>
            <a:off x="99590" y="6480545"/>
            <a:ext cx="3005750" cy="369332"/>
          </a:xfrm>
          <a:prstGeom prst="rect">
            <a:avLst/>
          </a:prstGeom>
        </p:spPr>
        <p:txBody>
          <a:bodyPr wrap="square">
            <a:spAutoFit/>
          </a:bodyPr>
          <a:lstStyle/>
          <a:p>
            <a:r>
              <a:rPr lang="en-US" dirty="0">
                <a:solidFill>
                  <a:schemeClr val="bg1"/>
                </a:solidFill>
                <a:latin typeface="Calibri" panose="020F0502020204030204" pitchFamily="34" charset="0"/>
              </a:rPr>
              <a:t>Leviticus 13</a:t>
            </a:r>
            <a:endParaRPr lang="en-US" dirty="0">
              <a:solidFill>
                <a:schemeClr val="bg1"/>
              </a:solidFill>
            </a:endParaRPr>
          </a:p>
        </p:txBody>
      </p:sp>
      <p:sp>
        <p:nvSpPr>
          <p:cNvPr id="5" name="Rectangle 4"/>
          <p:cNvSpPr/>
          <p:nvPr/>
        </p:nvSpPr>
        <p:spPr>
          <a:xfrm>
            <a:off x="5750458" y="3511141"/>
            <a:ext cx="6096000" cy="1754326"/>
          </a:xfrm>
          <a:prstGeom prst="rect">
            <a:avLst/>
          </a:prstGeom>
        </p:spPr>
        <p:txBody>
          <a:bodyPr>
            <a:spAutoFit/>
          </a:bodyPr>
          <a:lstStyle/>
          <a:p>
            <a:r>
              <a:rPr lang="en-US" dirty="0">
                <a:solidFill>
                  <a:schemeClr val="bg1"/>
                </a:solidFill>
                <a:latin typeface="Calibri" panose="020F0502020204030204" pitchFamily="34" charset="0"/>
              </a:rPr>
              <a:t>Although it included modern leprosy (Hansen’s disease), leprosy also seems to have designated a wide range of diseases and even such physical decay as mildew or dry rot. The common characteristic seems to be decay and putrefaction, and thus leprosy became a type or a symbol of sin or the sinful man.</a:t>
            </a:r>
            <a:endParaRPr lang="en-US" dirty="0">
              <a:solidFill>
                <a:schemeClr val="bg1"/>
              </a:solidFill>
            </a:endParaRPr>
          </a:p>
        </p:txBody>
      </p:sp>
      <p:sp>
        <p:nvSpPr>
          <p:cNvPr id="7" name="Rectangle 6"/>
          <p:cNvSpPr/>
          <p:nvPr/>
        </p:nvSpPr>
        <p:spPr>
          <a:xfrm>
            <a:off x="2178867" y="6065046"/>
            <a:ext cx="6096000" cy="646331"/>
          </a:xfrm>
          <a:prstGeom prst="rect">
            <a:avLst/>
          </a:prstGeom>
        </p:spPr>
        <p:txBody>
          <a:bodyPr>
            <a:spAutoFit/>
          </a:bodyPr>
          <a:lstStyle/>
          <a:p>
            <a:r>
              <a:rPr lang="en-US" dirty="0">
                <a:solidFill>
                  <a:schemeClr val="bg1"/>
                </a:solidFill>
                <a:latin typeface="Calibri" panose="020F0502020204030204" pitchFamily="34" charset="0"/>
              </a:rPr>
              <a:t>Classical leprosy was a dreaded disease that required exile from society and isolation (13:45)</a:t>
            </a:r>
            <a:endParaRPr lang="en-US" dirty="0">
              <a:solidFill>
                <a:schemeClr val="bg1"/>
              </a:solidFill>
            </a:endParaRPr>
          </a:p>
        </p:txBody>
      </p:sp>
      <p:pic>
        <p:nvPicPr>
          <p:cNvPr id="6146" name="Picture 2" descr="http://www.artandmedicine.com/wood/images/Leprosy.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13" t="10031" r="16525" b="11508"/>
          <a:stretch/>
        </p:blipFill>
        <p:spPr bwMode="auto">
          <a:xfrm>
            <a:off x="2178867" y="2980397"/>
            <a:ext cx="1801637" cy="266064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listverse.com/wp-content/uploads/2014/07/Leprosy.jpg"/>
          <p:cNvPicPr>
            <a:picLocks noChangeAspect="1" noChangeArrowheads="1"/>
          </p:cNvPicPr>
          <p:nvPr/>
        </p:nvPicPr>
        <p:blipFill rotWithShape="1">
          <a:blip r:embed="rId4">
            <a:extLst>
              <a:ext uri="{28A0092B-C50C-407E-A947-70E740481C1C}">
                <a14:useLocalDpi xmlns:a14="http://schemas.microsoft.com/office/drawing/2010/main" val="0"/>
              </a:ext>
            </a:extLst>
          </a:blip>
          <a:srcRect l="4612" b="5523"/>
          <a:stretch/>
        </p:blipFill>
        <p:spPr bwMode="auto">
          <a:xfrm>
            <a:off x="6699562" y="1320934"/>
            <a:ext cx="3967681" cy="206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9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5043</Words>
  <Application>Microsoft Office PowerPoint</Application>
  <PresentationFormat>Widescreen</PresentationFormat>
  <Paragraphs>334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 Light</vt:lpstr>
      <vt:lpstr>Calibri</vt:lpstr>
      <vt:lpstr>Arial</vt:lpstr>
      <vt:lpstr>David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47</cp:revision>
  <dcterms:created xsi:type="dcterms:W3CDTF">2015-10-23T13:41:38Z</dcterms:created>
  <dcterms:modified xsi:type="dcterms:W3CDTF">2025-08-31T16:47:16Z</dcterms:modified>
</cp:coreProperties>
</file>