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0" r:id="rId4"/>
    <p:sldId id="262" r:id="rId5"/>
    <p:sldId id="261" r:id="rId6"/>
    <p:sldId id="266" r:id="rId7"/>
    <p:sldId id="265" r:id="rId8"/>
    <p:sldId id="267" r:id="rId9"/>
    <p:sldId id="268" r:id="rId10"/>
    <p:sldId id="263" r:id="rId11"/>
    <p:sldId id="269" r:id="rId12"/>
    <p:sldId id="270" r:id="rId13"/>
    <p:sldId id="271" r:id="rId14"/>
    <p:sldId id="272" r:id="rId15"/>
    <p:sldId id="273" r:id="rId16"/>
    <p:sldId id="275" r:id="rId17"/>
    <p:sldId id="274" r:id="rId18"/>
    <p:sldId id="277" r:id="rId19"/>
    <p:sldId id="257" r:id="rId20"/>
    <p:sldId id="258" r:id="rId21"/>
    <p:sldId id="276" r:id="rId22"/>
    <p:sldId id="259" r:id="rId23"/>
  </p:sldIdLst>
  <p:sldSz cx="12192000" cy="6858000"/>
  <p:notesSz cx="6858000" cy="9144000"/>
  <p:embeddedFontLst>
    <p:embeddedFont>
      <p:font typeface="Algerian" panose="04020705040A02060702" pitchFamily="8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AC6330-DCE9-432B-857A-EB2DD883A70B}"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17560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4607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6163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C6330-DCE9-432B-857A-EB2DD883A70B}"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52160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AC6330-DCE9-432B-857A-EB2DD883A70B}"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95043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AC6330-DCE9-432B-857A-EB2DD883A70B}"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8015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AC6330-DCE9-432B-857A-EB2DD883A70B}"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15855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AC6330-DCE9-432B-857A-EB2DD883A70B}"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60362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C6330-DCE9-432B-857A-EB2DD883A70B}"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3379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AC6330-DCE9-432B-857A-EB2DD883A70B}"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336070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AC6330-DCE9-432B-857A-EB2DD883A70B}"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E96F3-8365-4656-9A33-3D7C8AEAD5C0}" type="slidenum">
              <a:rPr lang="en-US" smtClean="0"/>
              <a:t>‹#›</a:t>
            </a:fld>
            <a:endParaRPr lang="en-US"/>
          </a:p>
        </p:txBody>
      </p:sp>
    </p:spTree>
    <p:extLst>
      <p:ext uri="{BB962C8B-B14F-4D97-AF65-F5344CB8AC3E}">
        <p14:creationId xmlns:p14="http://schemas.microsoft.com/office/powerpoint/2010/main" val="2455722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C6330-DCE9-432B-857A-EB2DD883A70B}" type="datetimeFigureOut">
              <a:rPr lang="en-US" smtClean="0"/>
              <a:t>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E96F3-8365-4656-9A33-3D7C8AEAD5C0}" type="slidenum">
              <a:rPr lang="en-US" smtClean="0"/>
              <a:t>‹#›</a:t>
            </a:fld>
            <a:endParaRPr lang="en-US"/>
          </a:p>
        </p:txBody>
      </p:sp>
    </p:spTree>
    <p:extLst>
      <p:ext uri="{BB962C8B-B14F-4D97-AF65-F5344CB8AC3E}">
        <p14:creationId xmlns:p14="http://schemas.microsoft.com/office/powerpoint/2010/main" val="299426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232180" y="459710"/>
            <a:ext cx="12065252" cy="1692771"/>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Travel in the wilderness </a:t>
            </a:r>
          </a:p>
          <a:p>
            <a:pPr algn="ctr"/>
            <a:r>
              <a:rPr lang="en-US" sz="4400" dirty="0">
                <a:solidFill>
                  <a:schemeClr val="bg1"/>
                </a:solidFill>
                <a:latin typeface="Algerian" panose="04020705040A02060702" pitchFamily="82" charset="0"/>
                <a:cs typeface="Aharoni" panose="02010803020104030203" pitchFamily="2" charset="-79"/>
              </a:rPr>
              <a:t>Numbers 11-12</a:t>
            </a:r>
          </a:p>
        </p:txBody>
      </p:sp>
      <p:sp>
        <p:nvSpPr>
          <p:cNvPr id="7" name="Rectangle 6"/>
          <p:cNvSpPr/>
          <p:nvPr/>
        </p:nvSpPr>
        <p:spPr>
          <a:xfrm>
            <a:off x="2543752" y="5292032"/>
            <a:ext cx="7341350" cy="1200329"/>
          </a:xfrm>
          <a:prstGeom prst="rect">
            <a:avLst/>
          </a:prstGeom>
        </p:spPr>
        <p:txBody>
          <a:bodyPr wrap="square">
            <a:spAutoFit/>
          </a:bodyPr>
          <a:lstStyle/>
          <a:p>
            <a:r>
              <a:rPr lang="en-US" b="1" i="1" dirty="0">
                <a:solidFill>
                  <a:schemeClr val="bg1"/>
                </a:solidFill>
                <a:effectLst/>
                <a:latin typeface="Calibri" panose="020F0502020204030204" pitchFamily="34" charset="0"/>
              </a:rPr>
              <a:t>I am the living bread which came down from heaven: if any man eat of this bread, he shall live for ever: and the bread that I will give is my flesh, which I will give for the life of the world.</a:t>
            </a:r>
          </a:p>
          <a:p>
            <a:r>
              <a:rPr lang="en-US" b="1" i="1" dirty="0">
                <a:solidFill>
                  <a:schemeClr val="bg1"/>
                </a:solidFill>
                <a:latin typeface="Calibri" panose="020F0502020204030204" pitchFamily="34" charset="0"/>
              </a:rPr>
              <a:t>John 6:51</a:t>
            </a:r>
            <a:endParaRPr lang="en-US" b="1" i="1" dirty="0">
              <a:solidFill>
                <a:schemeClr val="bg1"/>
              </a:solidFill>
            </a:endParaRPr>
          </a:p>
        </p:txBody>
      </p:sp>
      <p:grpSp>
        <p:nvGrpSpPr>
          <p:cNvPr id="2" name="Group 1"/>
          <p:cNvGrpSpPr/>
          <p:nvPr/>
        </p:nvGrpSpPr>
        <p:grpSpPr>
          <a:xfrm>
            <a:off x="4678845" y="3120235"/>
            <a:ext cx="2990572" cy="1579195"/>
            <a:chOff x="4302857" y="2936006"/>
            <a:chExt cx="2990572" cy="1579195"/>
          </a:xfrm>
        </p:grpSpPr>
        <p:grpSp>
          <p:nvGrpSpPr>
            <p:cNvPr id="27" name="Group 26"/>
            <p:cNvGrpSpPr/>
            <p:nvPr/>
          </p:nvGrpSpPr>
          <p:grpSpPr>
            <a:xfrm>
              <a:off x="4572000" y="3112635"/>
              <a:ext cx="2596152" cy="1402566"/>
              <a:chOff x="3255330" y="3319600"/>
              <a:chExt cx="6056768" cy="3272157"/>
            </a:xfrm>
          </p:grpSpPr>
          <p:sp>
            <p:nvSpPr>
              <p:cNvPr id="28" name="Rounded Rectangle 27"/>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219996" y="4374494"/>
                <a:ext cx="4137434" cy="301780"/>
                <a:chOff x="5368705" y="2667757"/>
                <a:chExt cx="7629055" cy="700132"/>
              </a:xfrm>
            </p:grpSpPr>
            <p:grpSp>
              <p:nvGrpSpPr>
                <p:cNvPr id="132" name="Group 131"/>
                <p:cNvGrpSpPr/>
                <p:nvPr/>
              </p:nvGrpSpPr>
              <p:grpSpPr>
                <a:xfrm>
                  <a:off x="5368705" y="2743200"/>
                  <a:ext cx="841972" cy="624689"/>
                  <a:chOff x="5368705" y="2743200"/>
                  <a:chExt cx="841972" cy="624689"/>
                </a:xfrm>
              </p:grpSpPr>
              <p:sp>
                <p:nvSpPr>
                  <p:cNvPr id="157" name="Hexagon 15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Hexagon 15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209169" y="2741691"/>
                  <a:ext cx="841972" cy="624689"/>
                  <a:chOff x="5368705" y="2743200"/>
                  <a:chExt cx="841972" cy="624689"/>
                </a:xfrm>
              </p:grpSpPr>
              <p:sp>
                <p:nvSpPr>
                  <p:cNvPr id="155" name="Hexagon 15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5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058686" y="2731129"/>
                  <a:ext cx="841972" cy="624689"/>
                  <a:chOff x="5368705" y="2743200"/>
                  <a:chExt cx="841972" cy="624689"/>
                </a:xfrm>
              </p:grpSpPr>
              <p:sp>
                <p:nvSpPr>
                  <p:cNvPr id="153" name="Hexagon 15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908203" y="2720567"/>
                  <a:ext cx="841972" cy="624689"/>
                  <a:chOff x="5368705" y="2743200"/>
                  <a:chExt cx="841972" cy="624689"/>
                </a:xfrm>
              </p:grpSpPr>
              <p:sp>
                <p:nvSpPr>
                  <p:cNvPr id="151" name="Hexagon 15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8757720" y="2710005"/>
                  <a:ext cx="841972" cy="624689"/>
                  <a:chOff x="5368705" y="2743200"/>
                  <a:chExt cx="841972" cy="624689"/>
                </a:xfrm>
              </p:grpSpPr>
              <p:sp>
                <p:nvSpPr>
                  <p:cNvPr id="149" name="Hexagon 14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9607237" y="2699443"/>
                  <a:ext cx="841972" cy="624689"/>
                  <a:chOff x="5368705" y="2743200"/>
                  <a:chExt cx="841972" cy="624689"/>
                </a:xfrm>
              </p:grpSpPr>
              <p:sp>
                <p:nvSpPr>
                  <p:cNvPr id="147" name="Hexagon 14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Hexagon 14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0456754" y="2688881"/>
                  <a:ext cx="841972" cy="624689"/>
                  <a:chOff x="5368705" y="2743200"/>
                  <a:chExt cx="841972" cy="624689"/>
                </a:xfrm>
              </p:grpSpPr>
              <p:sp>
                <p:nvSpPr>
                  <p:cNvPr id="145" name="Hexagon 14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Hexagon 14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1306271" y="2678319"/>
                  <a:ext cx="841972" cy="624689"/>
                  <a:chOff x="5368705" y="2743200"/>
                  <a:chExt cx="841972" cy="624689"/>
                </a:xfrm>
              </p:grpSpPr>
              <p:sp>
                <p:nvSpPr>
                  <p:cNvPr id="143" name="Hexagon 14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12155788" y="2667757"/>
                  <a:ext cx="841972" cy="624689"/>
                  <a:chOff x="5368705" y="2743200"/>
                  <a:chExt cx="841972" cy="624689"/>
                </a:xfrm>
              </p:grpSpPr>
              <p:sp>
                <p:nvSpPr>
                  <p:cNvPr id="141" name="Hexagon 14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Rounded Rectangle 32"/>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907854" y="4897042"/>
                <a:ext cx="2588124" cy="240958"/>
                <a:chOff x="5368705" y="2667757"/>
                <a:chExt cx="7629055" cy="700132"/>
              </a:xfrm>
              <a:solidFill>
                <a:srgbClr val="D3A77B"/>
              </a:solidFill>
            </p:grpSpPr>
            <p:grpSp>
              <p:nvGrpSpPr>
                <p:cNvPr id="105" name="Group 104"/>
                <p:cNvGrpSpPr/>
                <p:nvPr/>
              </p:nvGrpSpPr>
              <p:grpSpPr>
                <a:xfrm>
                  <a:off x="5368705" y="2743200"/>
                  <a:ext cx="841972" cy="624689"/>
                  <a:chOff x="5368705" y="2743200"/>
                  <a:chExt cx="841972" cy="624689"/>
                </a:xfrm>
                <a:grpFill/>
              </p:grpSpPr>
              <p:sp>
                <p:nvSpPr>
                  <p:cNvPr id="130" name="Hexagon 12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209169" y="2741691"/>
                  <a:ext cx="841972" cy="624689"/>
                  <a:chOff x="5368705" y="2743200"/>
                  <a:chExt cx="841972" cy="624689"/>
                </a:xfrm>
                <a:grpFill/>
              </p:grpSpPr>
              <p:sp>
                <p:nvSpPr>
                  <p:cNvPr id="128" name="Hexagon 12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Hexagon 12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7058686" y="2731129"/>
                  <a:ext cx="841972" cy="624689"/>
                  <a:chOff x="5368705" y="2743200"/>
                  <a:chExt cx="841972" cy="624689"/>
                </a:xfrm>
                <a:grpFill/>
              </p:grpSpPr>
              <p:sp>
                <p:nvSpPr>
                  <p:cNvPr id="126" name="Hexagon 12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Hexagon 12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908203" y="2720567"/>
                  <a:ext cx="841972" cy="624689"/>
                  <a:chOff x="5368705" y="2743200"/>
                  <a:chExt cx="841972" cy="624689"/>
                </a:xfrm>
                <a:grpFill/>
              </p:grpSpPr>
              <p:sp>
                <p:nvSpPr>
                  <p:cNvPr id="124" name="Hexagon 12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757720" y="2710005"/>
                  <a:ext cx="841972" cy="624689"/>
                  <a:chOff x="5368705" y="2743200"/>
                  <a:chExt cx="841972" cy="624689"/>
                </a:xfrm>
                <a:grpFill/>
              </p:grpSpPr>
              <p:sp>
                <p:nvSpPr>
                  <p:cNvPr id="122" name="Hexagon 12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9607237" y="2699443"/>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10456754" y="2688881"/>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11306271" y="2678319"/>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12155788" y="2667757"/>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4907854" y="5621719"/>
                <a:ext cx="2616588" cy="240958"/>
                <a:chOff x="5368705" y="2667757"/>
                <a:chExt cx="7629055" cy="700132"/>
              </a:xfrm>
              <a:solidFill>
                <a:srgbClr val="D3A77B"/>
              </a:solidFill>
            </p:grpSpPr>
            <p:grpSp>
              <p:nvGrpSpPr>
                <p:cNvPr id="78" name="Group 77"/>
                <p:cNvGrpSpPr/>
                <p:nvPr/>
              </p:nvGrpSpPr>
              <p:grpSpPr>
                <a:xfrm>
                  <a:off x="5368705" y="2743200"/>
                  <a:ext cx="841972" cy="624689"/>
                  <a:chOff x="5368705" y="2743200"/>
                  <a:chExt cx="841972" cy="624689"/>
                </a:xfrm>
                <a:grpFill/>
              </p:grpSpPr>
              <p:sp>
                <p:nvSpPr>
                  <p:cNvPr id="103" name="Hexagon 10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209169" y="2741691"/>
                  <a:ext cx="841972" cy="624689"/>
                  <a:chOff x="5368705" y="2743200"/>
                  <a:chExt cx="841972" cy="624689"/>
                </a:xfrm>
                <a:grpFill/>
              </p:grpSpPr>
              <p:sp>
                <p:nvSpPr>
                  <p:cNvPr id="101" name="Hexagon 10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Hexagon 10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058686" y="2731129"/>
                  <a:ext cx="841972" cy="624689"/>
                  <a:chOff x="5368705" y="2743200"/>
                  <a:chExt cx="841972" cy="624689"/>
                </a:xfrm>
                <a:grpFill/>
              </p:grpSpPr>
              <p:sp>
                <p:nvSpPr>
                  <p:cNvPr id="99" name="Hexagon 9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908203" y="2720567"/>
                  <a:ext cx="841972" cy="624689"/>
                  <a:chOff x="5368705" y="2743200"/>
                  <a:chExt cx="841972" cy="624689"/>
                </a:xfrm>
                <a:grpFill/>
              </p:grpSpPr>
              <p:sp>
                <p:nvSpPr>
                  <p:cNvPr id="97" name="Hexagon 9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8757720" y="2710005"/>
                  <a:ext cx="841972" cy="624689"/>
                  <a:chOff x="5368705" y="2743200"/>
                  <a:chExt cx="841972" cy="624689"/>
                </a:xfrm>
                <a:grpFill/>
              </p:grpSpPr>
              <p:sp>
                <p:nvSpPr>
                  <p:cNvPr id="95" name="Hexagon 9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9607237" y="2699443"/>
                  <a:ext cx="841972" cy="624689"/>
                  <a:chOff x="5368705" y="2743200"/>
                  <a:chExt cx="841972" cy="624689"/>
                </a:xfrm>
                <a:grpFill/>
              </p:grpSpPr>
              <p:sp>
                <p:nvSpPr>
                  <p:cNvPr id="93" name="Hexagon 9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10456754" y="2688881"/>
                  <a:ext cx="841972" cy="624689"/>
                  <a:chOff x="5368705" y="2743200"/>
                  <a:chExt cx="841972" cy="624689"/>
                </a:xfrm>
                <a:grpFill/>
              </p:grpSpPr>
              <p:sp>
                <p:nvSpPr>
                  <p:cNvPr id="91" name="Hexagon 9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1306271" y="2678319"/>
                  <a:ext cx="841972" cy="624689"/>
                  <a:chOff x="5368705" y="2743200"/>
                  <a:chExt cx="841972" cy="624689"/>
                </a:xfrm>
                <a:grpFill/>
              </p:grpSpPr>
              <p:sp>
                <p:nvSpPr>
                  <p:cNvPr id="89" name="Hexagon 8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xagon 8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12155788" y="2667757"/>
                  <a:ext cx="841972" cy="624689"/>
                  <a:chOff x="5368705" y="2743200"/>
                  <a:chExt cx="841972" cy="624689"/>
                </a:xfrm>
                <a:grpFill/>
              </p:grpSpPr>
              <p:sp>
                <p:nvSpPr>
                  <p:cNvPr id="87" name="Hexagon 8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rot="5400000">
                <a:off x="7072728" y="5269803"/>
                <a:ext cx="990098" cy="219148"/>
                <a:chOff x="5368705" y="2731129"/>
                <a:chExt cx="2531953" cy="636760"/>
              </a:xfrm>
              <a:solidFill>
                <a:srgbClr val="D3A77B"/>
              </a:solidFill>
            </p:grpSpPr>
            <p:grpSp>
              <p:nvGrpSpPr>
                <p:cNvPr id="69" name="Group 68"/>
                <p:cNvGrpSpPr/>
                <p:nvPr/>
              </p:nvGrpSpPr>
              <p:grpSpPr>
                <a:xfrm>
                  <a:off x="5368705" y="2743200"/>
                  <a:ext cx="841972" cy="624689"/>
                  <a:chOff x="5368705" y="2743200"/>
                  <a:chExt cx="841972" cy="624689"/>
                </a:xfrm>
                <a:grpFill/>
              </p:grpSpPr>
              <p:sp>
                <p:nvSpPr>
                  <p:cNvPr id="76" name="Hexagon 7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xagon 7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209169" y="2741691"/>
                  <a:ext cx="841972" cy="624689"/>
                  <a:chOff x="5368705" y="2743200"/>
                  <a:chExt cx="841972" cy="624689"/>
                </a:xfrm>
                <a:grpFill/>
              </p:grpSpPr>
              <p:sp>
                <p:nvSpPr>
                  <p:cNvPr id="74" name="Hexagon 7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7058686" y="2731129"/>
                  <a:ext cx="841972" cy="624689"/>
                  <a:chOff x="5368705" y="2743200"/>
                  <a:chExt cx="841972" cy="624689"/>
                </a:xfrm>
                <a:grpFill/>
              </p:grpSpPr>
              <p:sp>
                <p:nvSpPr>
                  <p:cNvPr id="72" name="Hexagon 7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rot="5400000">
                <a:off x="4372362" y="5279328"/>
                <a:ext cx="954639" cy="219148"/>
                <a:chOff x="5368705" y="2731129"/>
                <a:chExt cx="2531953" cy="636760"/>
              </a:xfrm>
              <a:solidFill>
                <a:srgbClr val="D3A77B"/>
              </a:solidFill>
            </p:grpSpPr>
            <p:grpSp>
              <p:nvGrpSpPr>
                <p:cNvPr id="60" name="Group 59"/>
                <p:cNvGrpSpPr/>
                <p:nvPr/>
              </p:nvGrpSpPr>
              <p:grpSpPr>
                <a:xfrm>
                  <a:off x="5368705" y="2743200"/>
                  <a:ext cx="841972" cy="624689"/>
                  <a:chOff x="5368705" y="2743200"/>
                  <a:chExt cx="841972" cy="624689"/>
                </a:xfrm>
                <a:grpFill/>
              </p:grpSpPr>
              <p:sp>
                <p:nvSpPr>
                  <p:cNvPr id="67" name="Hexagon 6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209169" y="2741691"/>
                  <a:ext cx="841972" cy="624689"/>
                  <a:chOff x="5368705" y="2743200"/>
                  <a:chExt cx="841972" cy="624689"/>
                </a:xfrm>
                <a:grpFill/>
              </p:grpSpPr>
              <p:sp>
                <p:nvSpPr>
                  <p:cNvPr id="65" name="Hexagon 6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058686" y="2731129"/>
                  <a:ext cx="841972" cy="624689"/>
                  <a:chOff x="5368705" y="2743200"/>
                  <a:chExt cx="841972" cy="624689"/>
                </a:xfrm>
                <a:grpFill/>
              </p:grpSpPr>
              <p:sp>
                <p:nvSpPr>
                  <p:cNvPr id="63" name="Hexagon 6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Block Arc 37"/>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lock Arc 38"/>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6674677" y="3319600"/>
                <a:ext cx="1231541" cy="981076"/>
                <a:chOff x="3961273" y="3116141"/>
                <a:chExt cx="1231541" cy="981076"/>
              </a:xfrm>
            </p:grpSpPr>
            <p:grpSp>
              <p:nvGrpSpPr>
                <p:cNvPr id="52" name="Group 51"/>
                <p:cNvGrpSpPr/>
                <p:nvPr/>
              </p:nvGrpSpPr>
              <p:grpSpPr>
                <a:xfrm flipH="1">
                  <a:off x="3961273" y="3341092"/>
                  <a:ext cx="997785" cy="500555"/>
                  <a:chOff x="8978237" y="1703899"/>
                  <a:chExt cx="997785" cy="500555"/>
                </a:xfrm>
              </p:grpSpPr>
              <p:sp>
                <p:nvSpPr>
                  <p:cNvPr id="57" name="Moon 56"/>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472237" y="3116141"/>
                  <a:ext cx="720577" cy="981076"/>
                  <a:chOff x="4481465" y="3115879"/>
                  <a:chExt cx="720577" cy="981076"/>
                </a:xfrm>
              </p:grpSpPr>
              <p:sp>
                <p:nvSpPr>
                  <p:cNvPr id="54" name="Isosceles Triangle 53"/>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p:cNvGrpSpPr/>
              <p:nvPr/>
            </p:nvGrpSpPr>
            <p:grpSpPr>
              <a:xfrm flipH="1">
                <a:off x="4739831" y="3341676"/>
                <a:ext cx="1231541" cy="981076"/>
                <a:chOff x="3961273" y="3116141"/>
                <a:chExt cx="1231541" cy="981076"/>
              </a:xfrm>
            </p:grpSpPr>
            <p:grpSp>
              <p:nvGrpSpPr>
                <p:cNvPr id="44" name="Group 43"/>
                <p:cNvGrpSpPr/>
                <p:nvPr/>
              </p:nvGrpSpPr>
              <p:grpSpPr>
                <a:xfrm flipH="1">
                  <a:off x="3961273" y="3341092"/>
                  <a:ext cx="997785" cy="500555"/>
                  <a:chOff x="8978237" y="1703899"/>
                  <a:chExt cx="997785" cy="500555"/>
                </a:xfrm>
              </p:grpSpPr>
              <p:sp>
                <p:nvSpPr>
                  <p:cNvPr id="49" name="Moon 48"/>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472237" y="3116141"/>
                  <a:ext cx="720577" cy="981076"/>
                  <a:chOff x="4481465" y="3115879"/>
                  <a:chExt cx="720577" cy="981076"/>
                </a:xfrm>
              </p:grpSpPr>
              <p:sp>
                <p:nvSpPr>
                  <p:cNvPr id="46" name="Isosceles Triangle 45"/>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Hexagon 41"/>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Freeform 158"/>
            <p:cNvSpPr/>
            <p:nvPr/>
          </p:nvSpPr>
          <p:spPr>
            <a:xfrm>
              <a:off x="4302857" y="2936006"/>
              <a:ext cx="2990572" cy="1353347"/>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2633543" y="2118432"/>
            <a:ext cx="1057105" cy="2825725"/>
            <a:chOff x="3240759" y="423073"/>
            <a:chExt cx="1183489" cy="3163558"/>
          </a:xfrm>
        </p:grpSpPr>
        <p:sp>
          <p:nvSpPr>
            <p:cNvPr id="161"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p:cNvGrpSpPr/>
            <p:nvPr/>
          </p:nvGrpSpPr>
          <p:grpSpPr>
            <a:xfrm>
              <a:off x="3554920" y="2485012"/>
              <a:ext cx="575682" cy="644855"/>
              <a:chOff x="2844053" y="4025184"/>
              <a:chExt cx="601654" cy="761301"/>
            </a:xfrm>
          </p:grpSpPr>
          <p:sp>
            <p:nvSpPr>
              <p:cNvPr id="177" name="Trapezoid 176"/>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3347911" y="423073"/>
              <a:ext cx="1037557" cy="1041066"/>
              <a:chOff x="3347911" y="423073"/>
              <a:chExt cx="1037557" cy="1041066"/>
            </a:xfrm>
          </p:grpSpPr>
          <p:sp>
            <p:nvSpPr>
              <p:cNvPr id="174" name="Chord 17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hord 17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8519786" y="2096384"/>
            <a:ext cx="1183487" cy="2892478"/>
            <a:chOff x="6279822" y="2694141"/>
            <a:chExt cx="1183487" cy="2892478"/>
          </a:xfrm>
        </p:grpSpPr>
        <p:grpSp>
          <p:nvGrpSpPr>
            <p:cNvPr id="182" name="Group 181"/>
            <p:cNvGrpSpPr/>
            <p:nvPr/>
          </p:nvGrpSpPr>
          <p:grpSpPr>
            <a:xfrm>
              <a:off x="6279822" y="3708687"/>
              <a:ext cx="1183487" cy="1877932"/>
              <a:chOff x="6279822" y="3708687"/>
              <a:chExt cx="1183487" cy="1877932"/>
            </a:xfrm>
          </p:grpSpPr>
          <p:sp>
            <p:nvSpPr>
              <p:cNvPr id="194"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6593983" y="4554423"/>
                <a:ext cx="575682" cy="644855"/>
                <a:chOff x="2844053" y="4025184"/>
                <a:chExt cx="601654" cy="761301"/>
              </a:xfrm>
            </p:grpSpPr>
            <p:sp>
              <p:nvSpPr>
                <p:cNvPr id="203" name="Trapezoid 20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182"/>
            <p:cNvGrpSpPr/>
            <p:nvPr/>
          </p:nvGrpSpPr>
          <p:grpSpPr>
            <a:xfrm>
              <a:off x="6380746" y="2821754"/>
              <a:ext cx="1000530" cy="1023322"/>
              <a:chOff x="5324358" y="344575"/>
              <a:chExt cx="1000530" cy="1023322"/>
            </a:xfrm>
          </p:grpSpPr>
          <p:sp>
            <p:nvSpPr>
              <p:cNvPr id="188" name="Round Diagonal Corner Rectangle 187"/>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188"/>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190"/>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191"/>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6438967" y="2694141"/>
              <a:ext cx="897987" cy="901024"/>
              <a:chOff x="3347911" y="423073"/>
              <a:chExt cx="1037557" cy="1041066"/>
            </a:xfrm>
          </p:grpSpPr>
          <p:sp>
            <p:nvSpPr>
              <p:cNvPr id="185" name="Chord 184"/>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hord 185"/>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7" name="Footer Placeholder 14">
            <a:extLst>
              <a:ext uri="{FF2B5EF4-FFF2-40B4-BE49-F238E27FC236}">
                <a16:creationId xmlns:a16="http://schemas.microsoft.com/office/drawing/2014/main" id="{B15E5890-4E95-495E-B10F-2137E56C7D3F}"/>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7825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Bring it to the lord</a:t>
            </a:r>
            <a:endParaRPr lang="en-US" sz="5400" dirty="0">
              <a:solidFill>
                <a:schemeClr val="bg1"/>
              </a:solidFill>
              <a:latin typeface="Algerian" panose="04020705040A02060702" pitchFamily="82" charset="0"/>
              <a:cs typeface="Aharoni" panose="02010803020104030203" pitchFamily="2" charset="-79"/>
            </a:endParaRPr>
          </a:p>
        </p:txBody>
      </p:sp>
      <p:sp>
        <p:nvSpPr>
          <p:cNvPr id="3" name="Rectangle 2"/>
          <p:cNvSpPr/>
          <p:nvPr/>
        </p:nvSpPr>
        <p:spPr>
          <a:xfrm>
            <a:off x="345972" y="4105655"/>
            <a:ext cx="4176665" cy="1200329"/>
          </a:xfrm>
          <a:prstGeom prst="rect">
            <a:avLst/>
          </a:prstGeom>
        </p:spPr>
        <p:txBody>
          <a:bodyPr wrap="square">
            <a:spAutoFit/>
          </a:bodyPr>
          <a:lstStyle/>
          <a:p>
            <a:r>
              <a:rPr lang="en-US" dirty="0">
                <a:solidFill>
                  <a:schemeClr val="bg1"/>
                </a:solidFill>
                <a:latin typeface="Calibri" panose="020F0502020204030204" pitchFamily="34" charset="0"/>
              </a:rPr>
              <a:t>Our prayers are not always answered immediately and that the Lord can strengthen us to endure as we patiently seek His help to obtain solutions</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(10)</a:t>
            </a:r>
            <a:endParaRPr lang="en-US" dirty="0">
              <a:solidFill>
                <a:schemeClr val="bg1"/>
              </a:solidFill>
            </a:endParaRPr>
          </a:p>
        </p:txBody>
      </p:sp>
      <p:grpSp>
        <p:nvGrpSpPr>
          <p:cNvPr id="10" name="Group 9"/>
          <p:cNvGrpSpPr/>
          <p:nvPr/>
        </p:nvGrpSpPr>
        <p:grpSpPr>
          <a:xfrm>
            <a:off x="4307250" y="1015663"/>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42492" y="972693"/>
              <a:ext cx="2293346" cy="1323439"/>
            </a:xfrm>
            <a:prstGeom prst="rect">
              <a:avLst/>
            </a:prstGeom>
          </p:spPr>
          <p:txBody>
            <a:bodyPr wrap="square">
              <a:spAutoFit/>
            </a:bodyPr>
            <a:lstStyle/>
            <a:p>
              <a:pPr algn="ctr"/>
              <a:r>
                <a:rPr lang="en-US" sz="1600" b="1" dirty="0">
                  <a:latin typeface="Calibri" panose="020F0502020204030204" pitchFamily="34" charset="0"/>
                </a:rPr>
                <a:t>Those who stand faithful to their priesthood are often those who bear some weight of responsibility</a:t>
              </a:r>
              <a:endParaRPr lang="en-US" sz="1600" b="1" i="1" dirty="0">
                <a:latin typeface="Calibri" panose="020F0502020204030204" pitchFamily="34" charset="0"/>
              </a:endParaRPr>
            </a:p>
          </p:txBody>
        </p:sp>
      </p:grpSp>
      <p:sp>
        <p:nvSpPr>
          <p:cNvPr id="9" name="Rectangle 8"/>
          <p:cNvSpPr/>
          <p:nvPr/>
        </p:nvSpPr>
        <p:spPr>
          <a:xfrm>
            <a:off x="6803571" y="4216628"/>
            <a:ext cx="4873890" cy="2031325"/>
          </a:xfrm>
          <a:prstGeom prst="rect">
            <a:avLst/>
          </a:prstGeom>
        </p:spPr>
        <p:txBody>
          <a:bodyPr wrap="square">
            <a:spAutoFit/>
          </a:bodyPr>
          <a:lstStyle/>
          <a:p>
            <a:r>
              <a:rPr lang="en-US" dirty="0">
                <a:solidFill>
                  <a:schemeClr val="bg1"/>
                </a:solidFill>
                <a:latin typeface="Calibri" panose="020F0502020204030204" pitchFamily="34" charset="0"/>
              </a:rPr>
              <a:t>Should you ever feel distanced from our Father, it could be for many reasons. Whatever the cause, as you continue to plead for help, He will guide you to do that which will restore your confidence that He is near. Pray even when you have no desire to pray. That is when you most need to pray. Never feel you are too unworthy to pray. </a:t>
            </a:r>
            <a:endParaRPr lang="en-US" dirty="0">
              <a:solidFill>
                <a:schemeClr val="bg1"/>
              </a:solidFill>
            </a:endParaRPr>
          </a:p>
        </p:txBody>
      </p:sp>
      <p:pic>
        <p:nvPicPr>
          <p:cNvPr id="5124" name="Picture 4" descr="http://utahvalley360.com/wp-content/uploads/2014/09/thenandnow.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20" t="286"/>
          <a:stretch/>
        </p:blipFill>
        <p:spPr bwMode="auto">
          <a:xfrm>
            <a:off x="5083103" y="4365388"/>
            <a:ext cx="1531778" cy="20538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46AA9ED-F775-4846-0EB3-64902AC7FDB7}"/>
              </a:ext>
            </a:extLst>
          </p:cNvPr>
          <p:cNvPicPr>
            <a:picLocks noChangeAspect="1"/>
          </p:cNvPicPr>
          <p:nvPr/>
        </p:nvPicPr>
        <p:blipFill>
          <a:blip r:embed="rId4"/>
          <a:stretch>
            <a:fillRect/>
          </a:stretch>
        </p:blipFill>
        <p:spPr>
          <a:xfrm>
            <a:off x="1665482" y="1162868"/>
            <a:ext cx="1800476" cy="2695951"/>
          </a:xfrm>
          <a:prstGeom prst="rect">
            <a:avLst/>
          </a:prstGeom>
        </p:spPr>
      </p:pic>
      <p:pic>
        <p:nvPicPr>
          <p:cNvPr id="28" name="Picture 27">
            <a:extLst>
              <a:ext uri="{FF2B5EF4-FFF2-40B4-BE49-F238E27FC236}">
                <a16:creationId xmlns:a16="http://schemas.microsoft.com/office/drawing/2014/main" id="{0439A668-A47F-0FC5-5725-0163F68E799C}"/>
              </a:ext>
            </a:extLst>
          </p:cNvPr>
          <p:cNvPicPr>
            <a:picLocks noChangeAspect="1"/>
          </p:cNvPicPr>
          <p:nvPr/>
        </p:nvPicPr>
        <p:blipFill>
          <a:blip r:embed="rId5"/>
          <a:stretch>
            <a:fillRect/>
          </a:stretch>
        </p:blipFill>
        <p:spPr>
          <a:xfrm>
            <a:off x="8053198" y="1309033"/>
            <a:ext cx="2591162" cy="2715004"/>
          </a:xfrm>
          <a:prstGeom prst="rect">
            <a:avLst/>
          </a:prstGeom>
        </p:spPr>
      </p:pic>
    </p:spTree>
    <p:extLst>
      <p:ext uri="{BB962C8B-B14F-4D97-AF65-F5344CB8AC3E}">
        <p14:creationId xmlns:p14="http://schemas.microsoft.com/office/powerpoint/2010/main" val="42383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Gift of Prophesy</a:t>
            </a:r>
            <a:endParaRPr lang="en-US" sz="5400" dirty="0">
              <a:solidFill>
                <a:schemeClr val="bg1"/>
              </a:solidFill>
              <a:latin typeface="Algerian" panose="04020705040A02060702" pitchFamily="82" charset="0"/>
              <a:cs typeface="Aharoni" panose="02010803020104030203" pitchFamily="2" charset="-79"/>
            </a:endParaRPr>
          </a:p>
        </p:txBody>
      </p:sp>
      <p:sp>
        <p:nvSpPr>
          <p:cNvPr id="3" name="Rectangle 2"/>
          <p:cNvSpPr/>
          <p:nvPr/>
        </p:nvSpPr>
        <p:spPr>
          <a:xfrm>
            <a:off x="539222" y="4349102"/>
            <a:ext cx="5106133" cy="1477328"/>
          </a:xfrm>
          <a:prstGeom prst="rect">
            <a:avLst/>
          </a:prstGeom>
        </p:spPr>
        <p:txBody>
          <a:bodyPr wrap="square">
            <a:spAutoFit/>
          </a:bodyPr>
          <a:lstStyle/>
          <a:p>
            <a:r>
              <a:rPr lang="en-US" dirty="0">
                <a:solidFill>
                  <a:schemeClr val="bg1"/>
                </a:solidFill>
                <a:latin typeface="Calibri" panose="020F0502020204030204" pitchFamily="34" charset="0"/>
              </a:rPr>
              <a:t>Moses was not saying that he wanted everyone to be a prophet to lead and receive revelation for the Church. Rather, he likely meant that he would like it if all people lived worthy to receive revelation for their own lives, callings, and responsibilities.</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(10)</a:t>
            </a:r>
            <a:endParaRPr lang="en-US" dirty="0">
              <a:solidFill>
                <a:schemeClr val="bg1"/>
              </a:solidFill>
            </a:endParaRPr>
          </a:p>
        </p:txBody>
      </p:sp>
      <p:sp>
        <p:nvSpPr>
          <p:cNvPr id="5" name="Rectangle 4"/>
          <p:cNvSpPr/>
          <p:nvPr/>
        </p:nvSpPr>
        <p:spPr>
          <a:xfrm>
            <a:off x="5581461" y="1116509"/>
            <a:ext cx="6096000" cy="2862322"/>
          </a:xfrm>
          <a:prstGeom prst="rect">
            <a:avLst/>
          </a:prstGeom>
        </p:spPr>
        <p:txBody>
          <a:bodyPr>
            <a:spAutoFit/>
          </a:bodyPr>
          <a:lstStyle/>
          <a:p>
            <a:r>
              <a:rPr lang="en-US" dirty="0" err="1">
                <a:solidFill>
                  <a:schemeClr val="bg1"/>
                </a:solidFill>
                <a:latin typeface="Arial" panose="020B0604020202020204" pitchFamily="34" charset="0"/>
              </a:rPr>
              <a:t>Eldad</a:t>
            </a:r>
            <a:r>
              <a:rPr lang="en-US" dirty="0">
                <a:solidFill>
                  <a:schemeClr val="bg1"/>
                </a:solidFill>
                <a:latin typeface="Arial" panose="020B0604020202020204" pitchFamily="34" charset="0"/>
              </a:rPr>
              <a:t> and </a:t>
            </a:r>
            <a:r>
              <a:rPr lang="en-US" dirty="0" err="1">
                <a:solidFill>
                  <a:schemeClr val="bg1"/>
                </a:solidFill>
                <a:latin typeface="Arial" panose="020B0604020202020204" pitchFamily="34" charset="0"/>
              </a:rPr>
              <a:t>Medad</a:t>
            </a:r>
            <a:r>
              <a:rPr lang="en-US" dirty="0">
                <a:solidFill>
                  <a:schemeClr val="bg1"/>
                </a:solidFill>
                <a:latin typeface="Arial" panose="020B0604020202020204" pitchFamily="34" charset="0"/>
              </a:rPr>
              <a:t> are described as having prophesied among the Israelites, despite the fact that they had remained in the camp, while 70 elders had gone to the tabernacle outside the camp to receive the ability to prophesy from God. </a:t>
            </a:r>
          </a:p>
          <a:p>
            <a:endParaRPr lang="en-US" dirty="0">
              <a:solidFill>
                <a:schemeClr val="bg1"/>
              </a:solidFill>
              <a:latin typeface="Arial" panose="020B0604020202020204" pitchFamily="34" charset="0"/>
            </a:endParaRPr>
          </a:p>
          <a:p>
            <a:r>
              <a:rPr lang="en-US" dirty="0">
                <a:solidFill>
                  <a:schemeClr val="bg1"/>
                </a:solidFill>
                <a:latin typeface="Arial" panose="020B0604020202020204" pitchFamily="34" charset="0"/>
              </a:rPr>
              <a:t>According to the narrative, Joshua asked Moses to forbid </a:t>
            </a:r>
            <a:r>
              <a:rPr lang="en-US" dirty="0" err="1">
                <a:solidFill>
                  <a:schemeClr val="bg1"/>
                </a:solidFill>
                <a:latin typeface="Arial" panose="020B0604020202020204" pitchFamily="34" charset="0"/>
              </a:rPr>
              <a:t>Eldad</a:t>
            </a:r>
            <a:r>
              <a:rPr lang="en-US" dirty="0">
                <a:solidFill>
                  <a:schemeClr val="bg1"/>
                </a:solidFill>
                <a:latin typeface="Arial" panose="020B0604020202020204" pitchFamily="34" charset="0"/>
              </a:rPr>
              <a:t> and </a:t>
            </a:r>
            <a:r>
              <a:rPr lang="en-US" dirty="0" err="1">
                <a:solidFill>
                  <a:schemeClr val="bg1"/>
                </a:solidFill>
                <a:latin typeface="Arial" panose="020B0604020202020204" pitchFamily="34" charset="0"/>
              </a:rPr>
              <a:t>Medad</a:t>
            </a:r>
            <a:r>
              <a:rPr lang="en-US" dirty="0">
                <a:solidFill>
                  <a:schemeClr val="bg1"/>
                </a:solidFill>
                <a:latin typeface="Arial" panose="020B0604020202020204" pitchFamily="34" charset="0"/>
              </a:rPr>
              <a:t> from prophecy, but Moses argued that it was a good thing that others could prophesy, and that ideally all the Israelites would prophesy.</a:t>
            </a:r>
            <a:endParaRPr lang="en-US" dirty="0">
              <a:solidFill>
                <a:schemeClr val="bg1"/>
              </a:solidFill>
            </a:endParaRPr>
          </a:p>
        </p:txBody>
      </p:sp>
      <p:grpSp>
        <p:nvGrpSpPr>
          <p:cNvPr id="24" name="Group 23"/>
          <p:cNvGrpSpPr/>
          <p:nvPr/>
        </p:nvGrpSpPr>
        <p:grpSpPr>
          <a:xfrm>
            <a:off x="449489" y="907881"/>
            <a:ext cx="4457700" cy="3035620"/>
            <a:chOff x="449489" y="907881"/>
            <a:chExt cx="4457700" cy="3035620"/>
          </a:xfrm>
        </p:grpSpPr>
        <p:pic>
          <p:nvPicPr>
            <p:cNvPr id="8194" name="Picture 2" descr="https://ammaguthrie.files.wordpress.com/2012/09/eldadmedadstudy-for-two-heads-for-boston-mural-the-prophets-john-singer-sar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89" y="907881"/>
              <a:ext cx="4457700"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90893" y="3712669"/>
              <a:ext cx="1107996" cy="230832"/>
            </a:xfrm>
            <a:prstGeom prst="rect">
              <a:avLst/>
            </a:prstGeom>
          </p:spPr>
          <p:txBody>
            <a:bodyPr wrap="none">
              <a:spAutoFit/>
            </a:bodyPr>
            <a:lstStyle/>
            <a:p>
              <a:r>
                <a:rPr lang="en-US" sz="900" dirty="0">
                  <a:solidFill>
                    <a:srgbClr val="333333"/>
                  </a:solidFill>
                  <a:latin typeface="Calibri" panose="020F0502020204030204" pitchFamily="34" charset="0"/>
                </a:rPr>
                <a:t>John Singer Sargent</a:t>
              </a:r>
              <a:endParaRPr lang="en-US" sz="900" dirty="0"/>
            </a:p>
          </p:txBody>
        </p:sp>
      </p:grpSp>
      <p:grpSp>
        <p:nvGrpSpPr>
          <p:cNvPr id="29" name="Group 28"/>
          <p:cNvGrpSpPr/>
          <p:nvPr/>
        </p:nvGrpSpPr>
        <p:grpSpPr>
          <a:xfrm>
            <a:off x="6059784" y="4167650"/>
            <a:ext cx="3505068" cy="2501531"/>
            <a:chOff x="228600" y="381000"/>
            <a:chExt cx="3505068" cy="2501531"/>
          </a:xfrm>
        </p:grpSpPr>
        <p:grpSp>
          <p:nvGrpSpPr>
            <p:cNvPr id="30" name="Group 29"/>
            <p:cNvGrpSpPr/>
            <p:nvPr/>
          </p:nvGrpSpPr>
          <p:grpSpPr>
            <a:xfrm>
              <a:off x="228600" y="381000"/>
              <a:ext cx="3505068" cy="2501531"/>
              <a:chOff x="534986" y="381000"/>
              <a:chExt cx="2637111" cy="2501531"/>
            </a:xfrm>
          </p:grpSpPr>
          <p:sp>
            <p:nvSpPr>
              <p:cNvPr id="32" name="Rectangle 3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34986" y="384805"/>
                <a:ext cx="457200"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714897" y="381000"/>
                <a:ext cx="457200"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p:cNvSpPr/>
            <p:nvPr/>
          </p:nvSpPr>
          <p:spPr>
            <a:xfrm>
              <a:off x="908708" y="1120140"/>
              <a:ext cx="2293346" cy="1077218"/>
            </a:xfrm>
            <a:prstGeom prst="rect">
              <a:avLst/>
            </a:prstGeom>
          </p:spPr>
          <p:txBody>
            <a:bodyPr wrap="square">
              <a:spAutoFit/>
            </a:bodyPr>
            <a:lstStyle/>
            <a:p>
              <a:pPr algn="ctr"/>
              <a:r>
                <a:rPr lang="en-US" sz="1600" b="1" dirty="0"/>
                <a:t>If we are spiritually prepared and worthy, we can receive (personal) revelation</a:t>
              </a:r>
              <a:endParaRPr lang="en-US" sz="1600" i="1" dirty="0"/>
            </a:p>
          </p:txBody>
        </p:sp>
      </p:gr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11:26-30</a:t>
            </a:r>
          </a:p>
        </p:txBody>
      </p:sp>
    </p:spTree>
    <p:extLst>
      <p:ext uri="{BB962C8B-B14F-4D97-AF65-F5344CB8AC3E}">
        <p14:creationId xmlns:p14="http://schemas.microsoft.com/office/powerpoint/2010/main" val="13754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out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Kibroth-hattaavah</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11:31-35</a:t>
            </a:r>
          </a:p>
        </p:txBody>
      </p:sp>
      <p:sp>
        <p:nvSpPr>
          <p:cNvPr id="2" name="Rectangle 1"/>
          <p:cNvSpPr/>
          <p:nvPr/>
        </p:nvSpPr>
        <p:spPr>
          <a:xfrm>
            <a:off x="4952841" y="830998"/>
            <a:ext cx="2479590" cy="369332"/>
          </a:xfrm>
          <a:prstGeom prst="rect">
            <a:avLst/>
          </a:prstGeom>
        </p:spPr>
        <p:txBody>
          <a:bodyPr wrap="none">
            <a:spAutoFit/>
          </a:bodyPr>
          <a:lstStyle/>
          <a:p>
            <a:r>
              <a:rPr lang="en-US" dirty="0">
                <a:solidFill>
                  <a:srgbClr val="FFFF00"/>
                </a:solidFill>
                <a:latin typeface="Calibri" panose="020F0502020204030204" pitchFamily="34" charset="0"/>
              </a:rPr>
              <a:t>Graves of Lust--</a:t>
            </a:r>
            <a:r>
              <a:rPr lang="en-US" dirty="0" err="1">
                <a:solidFill>
                  <a:srgbClr val="FFFF00"/>
                </a:solidFill>
                <a:latin typeface="Calibri" panose="020F0502020204030204" pitchFamily="34" charset="0"/>
              </a:rPr>
              <a:t>Glutten</a:t>
            </a:r>
            <a:r>
              <a:rPr lang="en-US" dirty="0">
                <a:solidFill>
                  <a:srgbClr val="FFFF00"/>
                </a:solidFill>
                <a:latin typeface="Calibri" panose="020F0502020204030204" pitchFamily="34" charset="0"/>
              </a:rPr>
              <a:t> </a:t>
            </a:r>
            <a:endParaRPr lang="en-US" dirty="0">
              <a:solidFill>
                <a:srgbClr val="FFFF00"/>
              </a:solidFill>
            </a:endParaRPr>
          </a:p>
        </p:txBody>
      </p:sp>
      <p:sp>
        <p:nvSpPr>
          <p:cNvPr id="9" name="Rectangle 8"/>
          <p:cNvSpPr/>
          <p:nvPr/>
        </p:nvSpPr>
        <p:spPr>
          <a:xfrm>
            <a:off x="502772" y="1347148"/>
            <a:ext cx="6786670" cy="4031873"/>
          </a:xfrm>
          <a:prstGeom prst="rect">
            <a:avLst/>
          </a:prstGeom>
        </p:spPr>
        <p:txBody>
          <a:bodyPr wrap="square">
            <a:spAutoFit/>
          </a:bodyPr>
          <a:lstStyle/>
          <a:p>
            <a:r>
              <a:rPr lang="en-US" sz="2400" dirty="0">
                <a:solidFill>
                  <a:schemeClr val="bg1"/>
                </a:solidFill>
                <a:latin typeface="Calibri" panose="020F0502020204030204" pitchFamily="34" charset="0"/>
              </a:rPr>
              <a:t>It was at this place, that the Israelites loudly complained about constantly eating only </a:t>
            </a:r>
            <a:r>
              <a:rPr lang="en-US" sz="2400" i="1" dirty="0">
                <a:solidFill>
                  <a:schemeClr val="bg1"/>
                </a:solidFill>
                <a:latin typeface="Calibri" panose="020F0502020204030204" pitchFamily="34" charset="0"/>
              </a:rPr>
              <a:t>manna</a:t>
            </a:r>
            <a:r>
              <a:rPr lang="en-US" sz="2400" dirty="0">
                <a:solidFill>
                  <a:schemeClr val="bg1"/>
                </a:solidFill>
                <a:latin typeface="Calibri" panose="020F0502020204030204" pitchFamily="34" charset="0"/>
              </a:rPr>
              <a:t>, and that they had had a much more varied diet, of fish, vegetables, fruit, and meat, when they lived in Egypt; </a:t>
            </a:r>
            <a:r>
              <a:rPr lang="en-US" sz="2400" baseline="30000"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who then promised them so much meat that 'they would vomit it through their nostrils'.</a:t>
            </a:r>
            <a:r>
              <a:rPr lang="en-US" sz="2400" baseline="30000" dirty="0">
                <a:solidFill>
                  <a:schemeClr val="bg1"/>
                </a:solidFill>
                <a:latin typeface="Calibri" panose="020F0502020204030204" pitchFamily="34" charset="0"/>
              </a:rPr>
              <a:t> </a:t>
            </a:r>
          </a:p>
          <a:p>
            <a:endParaRPr lang="en-US" sz="2400" baseline="300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 huge number of quails brought by the winds to both sides of the Israelite encampment, which the people gathered, but the Lord sent a plague as they were chewing the meat. </a:t>
            </a:r>
          </a:p>
        </p:txBody>
      </p:sp>
      <p:pic>
        <p:nvPicPr>
          <p:cNvPr id="9218" name="Picture 2" descr="http://www.nearingkolob.com/wp-content/uploads/2014/04/qu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719" y="1338943"/>
            <a:ext cx="365721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Miriam and Aaron</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12:1-3</a:t>
            </a:r>
          </a:p>
        </p:txBody>
      </p:sp>
      <p:sp>
        <p:nvSpPr>
          <p:cNvPr id="9" name="Rectangle 8"/>
          <p:cNvSpPr/>
          <p:nvPr/>
        </p:nvSpPr>
        <p:spPr>
          <a:xfrm>
            <a:off x="2915590" y="952753"/>
            <a:ext cx="6360819" cy="369332"/>
          </a:xfrm>
          <a:prstGeom prst="rect">
            <a:avLst/>
          </a:prstGeom>
        </p:spPr>
        <p:txBody>
          <a:bodyPr wrap="square">
            <a:spAutoFit/>
          </a:bodyPr>
          <a:lstStyle/>
          <a:p>
            <a:r>
              <a:rPr lang="en-US" i="1" dirty="0">
                <a:solidFill>
                  <a:srgbClr val="FFFF00"/>
                </a:solidFill>
                <a:latin typeface="Calibri" panose="020F0502020204030204" pitchFamily="34" charset="0"/>
              </a:rPr>
              <a:t>And Miriam the prophetess, the sister of Aaron (Ex. 15:20) </a:t>
            </a:r>
          </a:p>
        </p:txBody>
      </p:sp>
      <p:sp>
        <p:nvSpPr>
          <p:cNvPr id="7" name="Rectangle 6"/>
          <p:cNvSpPr/>
          <p:nvPr/>
        </p:nvSpPr>
        <p:spPr>
          <a:xfrm>
            <a:off x="3682238" y="1861287"/>
            <a:ext cx="4486329" cy="2308324"/>
          </a:xfrm>
          <a:prstGeom prst="rect">
            <a:avLst/>
          </a:prstGeom>
        </p:spPr>
        <p:txBody>
          <a:bodyPr wrap="square">
            <a:spAutoFit/>
          </a:bodyPr>
          <a:lstStyle/>
          <a:p>
            <a:r>
              <a:rPr lang="en-US" sz="2400" dirty="0">
                <a:solidFill>
                  <a:schemeClr val="bg1"/>
                </a:solidFill>
                <a:latin typeface="Calibri" panose="020F0502020204030204" pitchFamily="34" charset="0"/>
              </a:rPr>
              <a:t>The Lord authorized Moses’s marriage to the Ethiopian woman.</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Therefore, Miriam and Aaron had no basis to criticize Moses for the marriage. </a:t>
            </a:r>
            <a:r>
              <a:rPr lang="en-US" sz="1200" dirty="0">
                <a:solidFill>
                  <a:schemeClr val="bg1"/>
                </a:solidFill>
                <a:latin typeface="Calibri" panose="020F0502020204030204" pitchFamily="34" charset="0"/>
              </a:rPr>
              <a:t>(D&amp;C 132:1, 38)</a:t>
            </a:r>
            <a:endParaRPr lang="en-US" sz="1200" dirty="0">
              <a:solidFill>
                <a:schemeClr val="bg1"/>
              </a:solidFill>
            </a:endParaRPr>
          </a:p>
        </p:txBody>
      </p:sp>
      <p:grpSp>
        <p:nvGrpSpPr>
          <p:cNvPr id="15" name="Group 14"/>
          <p:cNvGrpSpPr/>
          <p:nvPr/>
        </p:nvGrpSpPr>
        <p:grpSpPr>
          <a:xfrm>
            <a:off x="1266223" y="2116342"/>
            <a:ext cx="1633177" cy="3640979"/>
            <a:chOff x="3610777" y="2062249"/>
            <a:chExt cx="1697920" cy="3785316"/>
          </a:xfrm>
        </p:grpSpPr>
        <p:sp>
          <p:nvSpPr>
            <p:cNvPr id="16" name="Rounded Rectangle 15"/>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Rounded Rectangle 16"/>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3835699" y="2191629"/>
              <a:ext cx="1260515" cy="362268"/>
              <a:chOff x="1559695" y="1297064"/>
              <a:chExt cx="1260515" cy="362268"/>
            </a:xfrm>
          </p:grpSpPr>
          <p:sp>
            <p:nvSpPr>
              <p:cNvPr id="61" name="Rounded Rectangle 60"/>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786715" y="4208374"/>
              <a:ext cx="1080696" cy="681033"/>
              <a:chOff x="3352800" y="2487123"/>
              <a:chExt cx="2022718" cy="1301537"/>
            </a:xfrm>
            <a:solidFill>
              <a:srgbClr val="BA7816"/>
            </a:solidFill>
          </p:grpSpPr>
          <p:sp>
            <p:nvSpPr>
              <p:cNvPr id="56" name="Diagonal Stripe 55"/>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p:cNvGrpSpPr/>
              <p:nvPr/>
            </p:nvGrpSpPr>
            <p:grpSpPr>
              <a:xfrm>
                <a:off x="3690767" y="2487123"/>
                <a:ext cx="1684751" cy="1301537"/>
                <a:chOff x="3690767" y="2487123"/>
                <a:chExt cx="1684751" cy="1301537"/>
              </a:xfrm>
              <a:grpFill/>
            </p:grpSpPr>
            <p:sp>
              <p:nvSpPr>
                <p:cNvPr id="58" name="Diagonal Stripe 57"/>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3960158" y="5309350"/>
              <a:ext cx="977013" cy="192313"/>
              <a:chOff x="1715907" y="5762892"/>
              <a:chExt cx="1723504" cy="641391"/>
            </a:xfrm>
          </p:grpSpPr>
          <p:sp>
            <p:nvSpPr>
              <p:cNvPr id="45" name="Isosceles Triangle 44"/>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928834" y="2345087"/>
              <a:ext cx="977013" cy="192313"/>
              <a:chOff x="1715907" y="5762892"/>
              <a:chExt cx="1723504" cy="641391"/>
            </a:xfrm>
          </p:grpSpPr>
          <p:sp>
            <p:nvSpPr>
              <p:cNvPr id="33" name="Isosceles Triangle 32"/>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p:cNvGrpSpPr/>
          <p:nvPr/>
        </p:nvGrpSpPr>
        <p:grpSpPr>
          <a:xfrm>
            <a:off x="8599714" y="1771628"/>
            <a:ext cx="1860879" cy="4083783"/>
            <a:chOff x="457200" y="609600"/>
            <a:chExt cx="2569462" cy="5638800"/>
          </a:xfrm>
        </p:grpSpPr>
        <p:grpSp>
          <p:nvGrpSpPr>
            <p:cNvPr id="64" name="Group 63"/>
            <p:cNvGrpSpPr/>
            <p:nvPr/>
          </p:nvGrpSpPr>
          <p:grpSpPr>
            <a:xfrm>
              <a:off x="457200" y="609600"/>
              <a:ext cx="2569462" cy="5638800"/>
              <a:chOff x="3048000" y="304800"/>
              <a:chExt cx="2569462" cy="5638800"/>
            </a:xfrm>
          </p:grpSpPr>
          <p:sp>
            <p:nvSpPr>
              <p:cNvPr id="73" name="Oval 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3"/>
              <p:cNvGrpSpPr/>
              <p:nvPr/>
            </p:nvGrpSpPr>
            <p:grpSpPr>
              <a:xfrm>
                <a:off x="4667079" y="1886593"/>
                <a:ext cx="950383" cy="2102643"/>
                <a:chOff x="4743279" y="2800993"/>
                <a:chExt cx="950383" cy="2102643"/>
              </a:xfrm>
            </p:grpSpPr>
            <p:sp>
              <p:nvSpPr>
                <p:cNvPr id="88" name="Oval 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rapezoid 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342721">
              <a:off x="753773" y="5111242"/>
              <a:ext cx="605597" cy="534729"/>
              <a:chOff x="152400" y="1820740"/>
              <a:chExt cx="605597" cy="534729"/>
            </a:xfrm>
          </p:grpSpPr>
          <p:sp>
            <p:nvSpPr>
              <p:cNvPr id="70" name="Diamond 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1000115">
              <a:off x="2177624" y="5211390"/>
              <a:ext cx="605597" cy="534729"/>
              <a:chOff x="152400" y="1820740"/>
              <a:chExt cx="605597" cy="534729"/>
            </a:xfrm>
          </p:grpSpPr>
          <p:sp>
            <p:nvSpPr>
              <p:cNvPr id="67" name="Diamond 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2779645" y="5616906"/>
            <a:ext cx="6096000" cy="923330"/>
          </a:xfrm>
          <a:prstGeom prst="rect">
            <a:avLst/>
          </a:prstGeom>
        </p:spPr>
        <p:txBody>
          <a:bodyPr>
            <a:spAutoFit/>
          </a:bodyPr>
          <a:lstStyle/>
          <a:p>
            <a:r>
              <a:rPr lang="en-US" dirty="0">
                <a:solidFill>
                  <a:schemeClr val="bg1"/>
                </a:solidFill>
                <a:latin typeface="Calibri" panose="020F0502020204030204" pitchFamily="34" charset="0"/>
              </a:rPr>
              <a:t>Their words might suggest that because the Lord had also spoken by them, or given them revelation, they thought they were equal in status to the prophet Moses.</a:t>
            </a:r>
            <a:endParaRPr lang="en-US" dirty="0">
              <a:solidFill>
                <a:schemeClr val="bg1"/>
              </a:solidFill>
            </a:endParaRPr>
          </a:p>
        </p:txBody>
      </p:sp>
    </p:spTree>
    <p:extLst>
      <p:ext uri="{BB962C8B-B14F-4D97-AF65-F5344CB8AC3E}">
        <p14:creationId xmlns:p14="http://schemas.microsoft.com/office/powerpoint/2010/main" val="40730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Criticism</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29941571"/>
              </p:ext>
            </p:extLst>
          </p:nvPr>
        </p:nvGraphicFramePr>
        <p:xfrm>
          <a:off x="878114" y="1015663"/>
          <a:ext cx="10094685" cy="5140960"/>
        </p:xfrm>
        <a:graphic>
          <a:graphicData uri="http://schemas.openxmlformats.org/drawingml/2006/table">
            <a:tbl>
              <a:tblPr firstRow="1" bandRow="1">
                <a:tableStyleId>{93296810-A885-4BE3-A3E7-6D5BEEA58F35}</a:tableStyleId>
              </a:tblPr>
              <a:tblGrid>
                <a:gridCol w="3364895">
                  <a:extLst>
                    <a:ext uri="{9D8B030D-6E8A-4147-A177-3AD203B41FA5}">
                      <a16:colId xmlns:a16="http://schemas.microsoft.com/office/drawing/2014/main" val="20000"/>
                    </a:ext>
                  </a:extLst>
                </a:gridCol>
                <a:gridCol w="3364895">
                  <a:extLst>
                    <a:ext uri="{9D8B030D-6E8A-4147-A177-3AD203B41FA5}">
                      <a16:colId xmlns:a16="http://schemas.microsoft.com/office/drawing/2014/main" val="20001"/>
                    </a:ext>
                  </a:extLst>
                </a:gridCol>
                <a:gridCol w="3364895">
                  <a:extLst>
                    <a:ext uri="{9D8B030D-6E8A-4147-A177-3AD203B41FA5}">
                      <a16:colId xmlns:a16="http://schemas.microsoft.com/office/drawing/2014/main" val="20002"/>
                    </a:ext>
                  </a:extLst>
                </a:gridCol>
              </a:tblGrid>
              <a:tr h="370840">
                <a:tc>
                  <a:txBody>
                    <a:bodyPr/>
                    <a:lstStyle/>
                    <a:p>
                      <a:r>
                        <a:rPr lang="en-US" dirty="0"/>
                        <a:t>Who was criticized </a:t>
                      </a:r>
                    </a:p>
                  </a:txBody>
                  <a:tcPr/>
                </a:tc>
                <a:tc>
                  <a:txBody>
                    <a:bodyPr/>
                    <a:lstStyle/>
                    <a:p>
                      <a:r>
                        <a:rPr lang="en-US" dirty="0"/>
                        <a:t>The Criticism</a:t>
                      </a:r>
                    </a:p>
                  </a:txBody>
                  <a:tcPr/>
                </a:tc>
                <a:tc>
                  <a:txBody>
                    <a:bodyPr/>
                    <a:lstStyle/>
                    <a:p>
                      <a:r>
                        <a:rPr lang="en-US" dirty="0"/>
                        <a:t>Source</a:t>
                      </a:r>
                    </a:p>
                  </a:txBody>
                  <a:tcPr/>
                </a:tc>
                <a:extLst>
                  <a:ext uri="{0D108BD9-81ED-4DB2-BD59-A6C34878D82A}">
                    <a16:rowId xmlns:a16="http://schemas.microsoft.com/office/drawing/2014/main" val="10000"/>
                  </a:ext>
                </a:extLst>
              </a:tr>
              <a:tr h="370840">
                <a:tc>
                  <a:txBody>
                    <a:bodyPr/>
                    <a:lstStyle/>
                    <a:p>
                      <a:r>
                        <a:rPr lang="en-US" dirty="0"/>
                        <a:t>Savior</a:t>
                      </a:r>
                    </a:p>
                  </a:txBody>
                  <a:tcPr/>
                </a:tc>
                <a:tc>
                  <a:txBody>
                    <a:bodyPr/>
                    <a:lstStyle/>
                    <a:p>
                      <a:r>
                        <a:rPr lang="en-US" dirty="0"/>
                        <a:t>For eating with sinners </a:t>
                      </a:r>
                    </a:p>
                  </a:txBody>
                  <a:tcPr/>
                </a:tc>
                <a:tc>
                  <a:txBody>
                    <a:bodyPr/>
                    <a:lstStyle/>
                    <a:p>
                      <a:r>
                        <a:rPr lang="en-US" dirty="0"/>
                        <a:t>Luke 15:2</a:t>
                      </a:r>
                    </a:p>
                  </a:txBody>
                  <a:tcPr/>
                </a:tc>
                <a:extLst>
                  <a:ext uri="{0D108BD9-81ED-4DB2-BD59-A6C34878D82A}">
                    <a16:rowId xmlns:a16="http://schemas.microsoft.com/office/drawing/2014/main" val="10001"/>
                  </a:ext>
                </a:extLst>
              </a:tr>
              <a:tr h="370840">
                <a:tc>
                  <a:txBody>
                    <a:bodyPr/>
                    <a:lstStyle/>
                    <a:p>
                      <a:r>
                        <a:rPr lang="en-US" dirty="0"/>
                        <a:t>Savior</a:t>
                      </a:r>
                    </a:p>
                  </a:txBody>
                  <a:tcPr/>
                </a:tc>
                <a:tc>
                  <a:txBody>
                    <a:bodyPr/>
                    <a:lstStyle/>
                    <a:p>
                      <a:r>
                        <a:rPr lang="en-US" dirty="0"/>
                        <a:t>Accused of being in league with Beelzebub</a:t>
                      </a:r>
                    </a:p>
                  </a:txBody>
                  <a:tcPr/>
                </a:tc>
                <a:tc>
                  <a:txBody>
                    <a:bodyPr/>
                    <a:lstStyle/>
                    <a:p>
                      <a:r>
                        <a:rPr lang="en-US" dirty="0"/>
                        <a:t>Luke 11:14-15</a:t>
                      </a:r>
                    </a:p>
                  </a:txBody>
                  <a:tcPr/>
                </a:tc>
                <a:extLst>
                  <a:ext uri="{0D108BD9-81ED-4DB2-BD59-A6C34878D82A}">
                    <a16:rowId xmlns:a16="http://schemas.microsoft.com/office/drawing/2014/main" val="10002"/>
                  </a:ext>
                </a:extLst>
              </a:tr>
              <a:tr h="370840">
                <a:tc>
                  <a:txBody>
                    <a:bodyPr/>
                    <a:lstStyle/>
                    <a:p>
                      <a:r>
                        <a:rPr lang="en-US" dirty="0"/>
                        <a:t>Abinadi</a:t>
                      </a:r>
                    </a:p>
                  </a:txBody>
                  <a:tcPr/>
                </a:tc>
                <a:tc>
                  <a:txBody>
                    <a:bodyPr/>
                    <a:lstStyle/>
                    <a:p>
                      <a:r>
                        <a:rPr lang="en-US" dirty="0"/>
                        <a:t>Judged of being insane</a:t>
                      </a:r>
                    </a:p>
                  </a:txBody>
                  <a:tcPr/>
                </a:tc>
                <a:tc>
                  <a:txBody>
                    <a:bodyPr/>
                    <a:lstStyle/>
                    <a:p>
                      <a:r>
                        <a:rPr lang="en-US" dirty="0"/>
                        <a:t>Mosiah 13:1</a:t>
                      </a:r>
                    </a:p>
                  </a:txBody>
                  <a:tcPr/>
                </a:tc>
                <a:extLst>
                  <a:ext uri="{0D108BD9-81ED-4DB2-BD59-A6C34878D82A}">
                    <a16:rowId xmlns:a16="http://schemas.microsoft.com/office/drawing/2014/main" val="10003"/>
                  </a:ext>
                </a:extLst>
              </a:tr>
              <a:tr h="370840">
                <a:tc>
                  <a:txBody>
                    <a:bodyPr/>
                    <a:lstStyle/>
                    <a:p>
                      <a:r>
                        <a:rPr lang="en-US" dirty="0"/>
                        <a:t>Paul</a:t>
                      </a:r>
                    </a:p>
                  </a:txBody>
                  <a:tcPr/>
                </a:tc>
                <a:tc>
                  <a:txBody>
                    <a:bodyPr/>
                    <a:lstStyle/>
                    <a:p>
                      <a:r>
                        <a:rPr lang="en-US" dirty="0"/>
                        <a:t>Judged of being insane</a:t>
                      </a:r>
                    </a:p>
                  </a:txBody>
                  <a:tcPr/>
                </a:tc>
                <a:tc>
                  <a:txBody>
                    <a:bodyPr/>
                    <a:lstStyle/>
                    <a:p>
                      <a:r>
                        <a:rPr lang="en-US" dirty="0"/>
                        <a:t>Acts 26:24</a:t>
                      </a:r>
                    </a:p>
                  </a:txBody>
                  <a:tcPr/>
                </a:tc>
                <a:extLst>
                  <a:ext uri="{0D108BD9-81ED-4DB2-BD59-A6C34878D82A}">
                    <a16:rowId xmlns:a16="http://schemas.microsoft.com/office/drawing/2014/main" val="10004"/>
                  </a:ext>
                </a:extLst>
              </a:tr>
              <a:tr h="370840">
                <a:tc>
                  <a:txBody>
                    <a:bodyPr/>
                    <a:lstStyle/>
                    <a:p>
                      <a:r>
                        <a:rPr lang="en-US" dirty="0"/>
                        <a:t>Nephi</a:t>
                      </a:r>
                    </a:p>
                  </a:txBody>
                  <a:tcPr/>
                </a:tc>
                <a:tc>
                  <a:txBody>
                    <a:bodyPr/>
                    <a:lstStyle/>
                    <a:p>
                      <a:r>
                        <a:rPr lang="en-US" dirty="0"/>
                        <a:t>Mocked</a:t>
                      </a:r>
                      <a:r>
                        <a:rPr lang="en-US" baseline="0" dirty="0"/>
                        <a:t> by brothers when building the ship</a:t>
                      </a:r>
                      <a:endParaRPr lang="en-US" dirty="0"/>
                    </a:p>
                  </a:txBody>
                  <a:tcPr/>
                </a:tc>
                <a:tc>
                  <a:txBody>
                    <a:bodyPr/>
                    <a:lstStyle/>
                    <a:p>
                      <a:r>
                        <a:rPr lang="en-US" dirty="0"/>
                        <a:t>1 Nephi 17:17-18</a:t>
                      </a:r>
                    </a:p>
                  </a:txBody>
                  <a:tcPr/>
                </a:tc>
                <a:extLst>
                  <a:ext uri="{0D108BD9-81ED-4DB2-BD59-A6C34878D82A}">
                    <a16:rowId xmlns:a16="http://schemas.microsoft.com/office/drawing/2014/main" val="10005"/>
                  </a:ext>
                </a:extLst>
              </a:tr>
              <a:tr h="370840">
                <a:tc>
                  <a:txBody>
                    <a:bodyPr/>
                    <a:lstStyle/>
                    <a:p>
                      <a:r>
                        <a:rPr lang="en-US" dirty="0"/>
                        <a:t>Samuel</a:t>
                      </a:r>
                    </a:p>
                  </a:txBody>
                  <a:tcPr/>
                </a:tc>
                <a:tc>
                  <a:txBody>
                    <a:bodyPr/>
                    <a:lstStyle/>
                    <a:p>
                      <a:r>
                        <a:rPr lang="en-US" dirty="0"/>
                        <a:t>Cast out of the land of Zarahemla because he was a Lamanite and</a:t>
                      </a:r>
                      <a:r>
                        <a:rPr lang="en-US" baseline="0" dirty="0"/>
                        <a:t> his prophecies offended the wicked</a:t>
                      </a:r>
                      <a:endParaRPr lang="en-US" dirty="0"/>
                    </a:p>
                  </a:txBody>
                  <a:tcPr/>
                </a:tc>
                <a:tc>
                  <a:txBody>
                    <a:bodyPr/>
                    <a:lstStyle/>
                    <a:p>
                      <a:r>
                        <a:rPr lang="en-US" dirty="0"/>
                        <a:t>Helaman 13:2; 14:10</a:t>
                      </a:r>
                    </a:p>
                  </a:txBody>
                  <a:tcPr/>
                </a:tc>
                <a:extLst>
                  <a:ext uri="{0D108BD9-81ED-4DB2-BD59-A6C34878D82A}">
                    <a16:rowId xmlns:a16="http://schemas.microsoft.com/office/drawing/2014/main" val="10006"/>
                  </a:ext>
                </a:extLst>
              </a:tr>
              <a:tr h="370840">
                <a:tc>
                  <a:txBody>
                    <a:bodyPr/>
                    <a:lstStyle/>
                    <a:p>
                      <a:r>
                        <a:rPr lang="en-US" dirty="0"/>
                        <a:t>Joseph Smith</a:t>
                      </a:r>
                    </a:p>
                  </a:txBody>
                  <a:tcPr/>
                </a:tc>
                <a:tc>
                  <a:txBody>
                    <a:bodyPr/>
                    <a:lstStyle/>
                    <a:p>
                      <a:r>
                        <a:rPr lang="en-US" dirty="0"/>
                        <a:t>Accused of deserting the Saints when, in June 1844, he crossed</a:t>
                      </a:r>
                      <a:r>
                        <a:rPr lang="en-US" baseline="0" dirty="0"/>
                        <a:t> the river into Iowa to avoid being taken to Carthage</a:t>
                      </a:r>
                      <a:endParaRPr lang="en-US" dirty="0"/>
                    </a:p>
                  </a:txBody>
                  <a:tcPr/>
                </a:tc>
                <a:tc>
                  <a:txBody>
                    <a:bodyPr/>
                    <a:lstStyle/>
                    <a:p>
                      <a:r>
                        <a:rPr lang="en-US" dirty="0"/>
                        <a:t>History of the Church 6:549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092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Complaints From Saints</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3" name="Rectangle 2"/>
          <p:cNvSpPr/>
          <p:nvPr/>
        </p:nvSpPr>
        <p:spPr>
          <a:xfrm>
            <a:off x="510363" y="1305342"/>
            <a:ext cx="6096000" cy="5262979"/>
          </a:xfrm>
          <a:prstGeom prst="rect">
            <a:avLst/>
          </a:prstGeom>
        </p:spPr>
        <p:txBody>
          <a:bodyPr>
            <a:spAutoFit/>
          </a:bodyPr>
          <a:lstStyle/>
          <a:p>
            <a:r>
              <a:rPr lang="en-US" sz="2400" dirty="0">
                <a:solidFill>
                  <a:schemeClr val="bg1"/>
                </a:solidFill>
                <a:latin typeface="Calibri" panose="020F0502020204030204" pitchFamily="34" charset="0"/>
              </a:rPr>
              <a:t>Among Church members rebellion frequently takes the form of criticism of authorities and leaders.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complain of the programs, belittle the constituted authorities, and generally set themselves up as judges.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After a while they absent themselves from Church meetings for imagined offenses, and fail to pay their tithes and meet their other Church obligations. In a word, they have the spirit of apostasy,  which is almost always the harvest of the seeds of criticism.</a:t>
            </a:r>
          </a:p>
        </p:txBody>
      </p:sp>
      <p:pic>
        <p:nvPicPr>
          <p:cNvPr id="10242" name="Picture 2" descr="http://1.bp.blogspot.com/-9ucMv89oMGg/U8RemBLJFeI/AAAAAAAAl2A/dluddLeqtdg/s1600/complaining+challen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858" y="1671268"/>
            <a:ext cx="3286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1000"/>
                                        <p:tgtEl>
                                          <p:spTgt spid="10242"/>
                                        </p:tgtEl>
                                      </p:cBhvr>
                                    </p:animEffect>
                                    <p:anim calcmode="lin" valueType="num">
                                      <p:cBhvr>
                                        <p:cTn id="16" dur="1000" fill="hold"/>
                                        <p:tgtEl>
                                          <p:spTgt spid="10242"/>
                                        </p:tgtEl>
                                        <p:attrNameLst>
                                          <p:attrName>ppt_x</p:attrName>
                                        </p:attrNameLst>
                                      </p:cBhvr>
                                      <p:tavLst>
                                        <p:tav tm="0">
                                          <p:val>
                                            <p:strVal val="#ppt_x"/>
                                          </p:val>
                                        </p:tav>
                                        <p:tav tm="100000">
                                          <p:val>
                                            <p:strVal val="#ppt_x"/>
                                          </p:val>
                                        </p:tav>
                                      </p:tavLst>
                                    </p:anim>
                                    <p:anim calcmode="lin" valueType="num">
                                      <p:cBhvr>
                                        <p:cTn id="17"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12:3</a:t>
            </a:r>
          </a:p>
        </p:txBody>
      </p:sp>
      <p:sp>
        <p:nvSpPr>
          <p:cNvPr id="11" name="Rectangle 10"/>
          <p:cNvSpPr/>
          <p:nvPr/>
        </p:nvSpPr>
        <p:spPr>
          <a:xfrm>
            <a:off x="296849" y="939971"/>
            <a:ext cx="7492930" cy="5693866"/>
          </a:xfrm>
          <a:prstGeom prst="rect">
            <a:avLst/>
          </a:prstGeom>
        </p:spPr>
        <p:txBody>
          <a:bodyPr wrap="square">
            <a:spAutoFit/>
          </a:bodyPr>
          <a:lstStyle/>
          <a:p>
            <a:pPr fontAlgn="base"/>
            <a:r>
              <a:rPr lang="en-US" sz="2800" dirty="0">
                <a:solidFill>
                  <a:schemeClr val="bg1"/>
                </a:solidFill>
                <a:latin typeface="Calibri" panose="020F0502020204030204" pitchFamily="34" charset="0"/>
              </a:rPr>
              <a:t>Meekness is one of those attributes acquired only by experience, some of it painful, for it is developed "according to the flesh."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It is not an attribute achieved overnight, nor is it certified to in only one exam-but, rather, "in process of time."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The Savior said we are to "take up [the] cross daily"-not just once or occasionally. His rigorous requirement places a premium upon our having meekness. (3)</a:t>
            </a:r>
          </a:p>
          <a:p>
            <a:pPr fontAlgn="base"/>
            <a:r>
              <a:rPr lang="en-US" sz="2800" dirty="0">
                <a:solidFill>
                  <a:schemeClr val="bg1"/>
                </a:solidFill>
                <a:latin typeface="Calibri" panose="020F0502020204030204" pitchFamily="34" charset="0"/>
              </a:rPr>
              <a:t> </a:t>
            </a:r>
          </a:p>
        </p:txBody>
      </p:sp>
      <p:pic>
        <p:nvPicPr>
          <p:cNvPr id="12" name="Picture 2" descr="http://mormonsoprano.files.wordpress.com/2008/11/neala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628" y="1426854"/>
            <a:ext cx="3073463" cy="384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White As Snow</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12:10-15</a:t>
            </a:r>
          </a:p>
        </p:txBody>
      </p:sp>
      <p:pic>
        <p:nvPicPr>
          <p:cNvPr id="7" name="Picture 2" descr="http://www.womeninthebible.net/leprosy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235" y="2482837"/>
            <a:ext cx="29718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3.bp.blogspot.com/-R2cIELUJfrU/VBiommww6vI/AAAAAAAAIDs/lYg9IqrQKt0/s1600/iStock_000003220380X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85" y="3971163"/>
            <a:ext cx="30480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ithgreatexpectation.com/wp-content/uploads/2013/05/wom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16" t="2152" r="2971" b="51677"/>
          <a:stretch/>
        </p:blipFill>
        <p:spPr bwMode="auto">
          <a:xfrm>
            <a:off x="9226104" y="1362646"/>
            <a:ext cx="2177143" cy="21989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68584" y="1362646"/>
            <a:ext cx="6096000" cy="923330"/>
          </a:xfrm>
          <a:prstGeom prst="rect">
            <a:avLst/>
          </a:prstGeom>
        </p:spPr>
        <p:txBody>
          <a:bodyPr>
            <a:spAutoFit/>
          </a:bodyPr>
          <a:lstStyle/>
          <a:p>
            <a:r>
              <a:rPr lang="en-US" dirty="0">
                <a:solidFill>
                  <a:schemeClr val="bg1"/>
                </a:solidFill>
                <a:latin typeface="Calibri" panose="020F0502020204030204" pitchFamily="34" charset="0"/>
              </a:rPr>
              <a:t>Miriam’s sin was not in seeking to be like Moses in terms of spiritual gifts but rather in seeking to share with him the calling of presiding priesthood officer</a:t>
            </a:r>
            <a:endParaRPr lang="en-US" dirty="0">
              <a:solidFill>
                <a:schemeClr val="bg1"/>
              </a:solidFill>
            </a:endParaRPr>
          </a:p>
        </p:txBody>
      </p:sp>
      <p:sp>
        <p:nvSpPr>
          <p:cNvPr id="12" name="Rectangle 11"/>
          <p:cNvSpPr/>
          <p:nvPr/>
        </p:nvSpPr>
        <p:spPr>
          <a:xfrm>
            <a:off x="2935584" y="825920"/>
            <a:ext cx="6096000" cy="369332"/>
          </a:xfrm>
          <a:prstGeom prst="rect">
            <a:avLst/>
          </a:prstGeom>
        </p:spPr>
        <p:txBody>
          <a:bodyPr>
            <a:spAutoFit/>
          </a:bodyPr>
          <a:lstStyle/>
          <a:p>
            <a:pPr algn="ctr"/>
            <a:r>
              <a:rPr lang="en-US" dirty="0">
                <a:solidFill>
                  <a:srgbClr val="FFFF00"/>
                </a:solidFill>
                <a:latin typeface="Calibri" panose="020F0502020204030204" pitchFamily="34" charset="0"/>
              </a:rPr>
              <a:t>Leprosy</a:t>
            </a:r>
            <a:endParaRPr lang="en-US" dirty="0">
              <a:solidFill>
                <a:srgbClr val="FFFF00"/>
              </a:solidFill>
            </a:endParaRPr>
          </a:p>
        </p:txBody>
      </p:sp>
      <p:sp>
        <p:nvSpPr>
          <p:cNvPr id="2" name="Rectangle 1"/>
          <p:cNvSpPr/>
          <p:nvPr/>
        </p:nvSpPr>
        <p:spPr>
          <a:xfrm>
            <a:off x="4951498" y="5926338"/>
            <a:ext cx="6096000" cy="646331"/>
          </a:xfrm>
          <a:prstGeom prst="rect">
            <a:avLst/>
          </a:prstGeom>
        </p:spPr>
        <p:txBody>
          <a:bodyPr>
            <a:spAutoFit/>
          </a:bodyPr>
          <a:lstStyle/>
          <a:p>
            <a:r>
              <a:rPr lang="en-US" i="1" dirty="0">
                <a:solidFill>
                  <a:srgbClr val="FFFF00"/>
                </a:solidFill>
                <a:latin typeface="Calibri" panose="020F0502020204030204" pitchFamily="34" charset="0"/>
              </a:rPr>
              <a:t>And Miriam was shut out from the camp seven days: and the people journeyed not till Miriam was brought in again.</a:t>
            </a:r>
            <a:endParaRPr lang="en-US" i="1" dirty="0">
              <a:solidFill>
                <a:srgbClr val="FFFF00"/>
              </a:solidFill>
            </a:endParaRPr>
          </a:p>
        </p:txBody>
      </p:sp>
    </p:spTree>
    <p:extLst>
      <p:ext uri="{BB962C8B-B14F-4D97-AF65-F5344CB8AC3E}">
        <p14:creationId xmlns:p14="http://schemas.microsoft.com/office/powerpoint/2010/main" val="38759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Hazeroth</a:t>
            </a:r>
            <a:endParaRPr lang="en-US" sz="5400" dirty="0">
              <a:solidFill>
                <a:schemeClr val="bg1"/>
              </a:solidFill>
              <a:latin typeface="Algerian" panose="04020705040A02060702" pitchFamily="82" charset="0"/>
              <a:cs typeface="Aharoni" panose="02010803020104030203" pitchFamily="2" charset="-79"/>
            </a:endParaRPr>
          </a:p>
        </p:txBody>
      </p:sp>
      <p:sp>
        <p:nvSpPr>
          <p:cNvPr id="8" name="Rectangle 7"/>
          <p:cNvSpPr/>
          <p:nvPr/>
        </p:nvSpPr>
        <p:spPr>
          <a:xfrm>
            <a:off x="11468477" y="6388003"/>
            <a:ext cx="722768" cy="369332"/>
          </a:xfrm>
          <a:prstGeom prst="rect">
            <a:avLst/>
          </a:prstGeom>
        </p:spPr>
        <p:txBody>
          <a:bodyPr wrap="square">
            <a:spAutoFit/>
          </a:bodyPr>
          <a:lstStyle/>
          <a:p>
            <a:pPr algn="r"/>
            <a:endParaRPr lang="en-US" dirty="0">
              <a:solidFill>
                <a:schemeClr val="bg1"/>
              </a:solidFill>
            </a:endParaRPr>
          </a:p>
        </p:txBody>
      </p:sp>
      <p:sp>
        <p:nvSpPr>
          <p:cNvPr id="43" name="TextBox 42"/>
          <p:cNvSpPr txBox="1"/>
          <p:nvPr/>
        </p:nvSpPr>
        <p:spPr>
          <a:xfrm>
            <a:off x="67219" y="6449171"/>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12:16</a:t>
            </a:r>
          </a:p>
        </p:txBody>
      </p:sp>
      <p:sp>
        <p:nvSpPr>
          <p:cNvPr id="12" name="Rectangle 11"/>
          <p:cNvSpPr/>
          <p:nvPr/>
        </p:nvSpPr>
        <p:spPr>
          <a:xfrm>
            <a:off x="2935584" y="825920"/>
            <a:ext cx="6096000" cy="369332"/>
          </a:xfrm>
          <a:prstGeom prst="rect">
            <a:avLst/>
          </a:prstGeom>
        </p:spPr>
        <p:txBody>
          <a:bodyPr>
            <a:spAutoFit/>
          </a:bodyPr>
          <a:lstStyle/>
          <a:p>
            <a:pPr algn="ctr"/>
            <a:r>
              <a:rPr lang="en-US" dirty="0">
                <a:solidFill>
                  <a:srgbClr val="FFFF00"/>
                </a:solidFill>
                <a:latin typeface="Calibri" panose="020F0502020204030204" pitchFamily="34" charset="0"/>
              </a:rPr>
              <a:t>Wilderness of </a:t>
            </a:r>
            <a:r>
              <a:rPr lang="en-US" dirty="0" err="1">
                <a:solidFill>
                  <a:srgbClr val="FFFF00"/>
                </a:solidFill>
                <a:latin typeface="Calibri" panose="020F0502020204030204" pitchFamily="34" charset="0"/>
              </a:rPr>
              <a:t>Paran</a:t>
            </a:r>
            <a:endParaRPr lang="en-US" dirty="0">
              <a:solidFill>
                <a:srgbClr val="FFFF00"/>
              </a:solidFill>
            </a:endParaRPr>
          </a:p>
        </p:txBody>
      </p:sp>
      <p:pic>
        <p:nvPicPr>
          <p:cNvPr id="14338" name="Picture 2" descr="http://bibleatlas.org/region/hazer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110" y="1340456"/>
            <a:ext cx="5192751" cy="51927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keyway.ca/gif/paran.gif"/>
          <p:cNvPicPr>
            <a:picLocks noChangeAspect="1" noChangeArrowheads="1"/>
          </p:cNvPicPr>
          <p:nvPr/>
        </p:nvPicPr>
        <p:blipFill rotWithShape="1">
          <a:blip r:embed="rId4">
            <a:extLst>
              <a:ext uri="{28A0092B-C50C-407E-A947-70E740481C1C}">
                <a14:useLocalDpi xmlns:a14="http://schemas.microsoft.com/office/drawing/2010/main" val="0"/>
              </a:ext>
            </a:extLst>
          </a:blip>
          <a:srcRect r="-413" b="13747"/>
          <a:stretch/>
        </p:blipFill>
        <p:spPr bwMode="auto">
          <a:xfrm>
            <a:off x="1173458" y="2248519"/>
            <a:ext cx="3844855" cy="337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4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126749" y="63374"/>
            <a:ext cx="11977734" cy="4524315"/>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 Cleon Skousen </a:t>
            </a:r>
            <a:r>
              <a:rPr lang="en-US" i="1" dirty="0">
                <a:solidFill>
                  <a:schemeClr val="bg1"/>
                </a:solidFill>
                <a:latin typeface="Calibri" panose="020F0502020204030204" pitchFamily="34" charset="0"/>
              </a:rPr>
              <a:t>The Third Thousand Years </a:t>
            </a:r>
            <a:r>
              <a:rPr lang="en-US" dirty="0">
                <a:solidFill>
                  <a:schemeClr val="bg1"/>
                </a:solidFill>
                <a:latin typeface="Calibri" panose="020F0502020204030204" pitchFamily="34" charset="0"/>
              </a:rPr>
              <a:t> p. 369</a:t>
            </a:r>
          </a:p>
          <a:p>
            <a:pPr marL="342900" indent="-342900">
              <a:buAutoNum type="arabicPeriod"/>
            </a:pPr>
            <a:r>
              <a:rPr lang="en-US" dirty="0">
                <a:solidFill>
                  <a:schemeClr val="bg1"/>
                </a:solidFill>
                <a:latin typeface="Calibri" panose="020F0502020204030204" pitchFamily="34" charset="0"/>
              </a:rPr>
              <a:t>Edward J. Brandt excerpts from: </a:t>
            </a:r>
            <a:r>
              <a:rPr lang="en-US" i="1" dirty="0">
                <a:solidFill>
                  <a:schemeClr val="bg1"/>
                </a:solidFill>
                <a:latin typeface="Calibri" panose="020F0502020204030204" pitchFamily="34" charset="0"/>
              </a:rPr>
              <a:t>Journeys and Events in the Life of Moses </a:t>
            </a:r>
            <a:r>
              <a:rPr lang="en-US" dirty="0">
                <a:solidFill>
                  <a:schemeClr val="bg1"/>
                </a:solidFill>
                <a:latin typeface="Calibri" panose="020F0502020204030204" pitchFamily="34" charset="0"/>
              </a:rPr>
              <a:t> Oct 1973 Ensign</a:t>
            </a:r>
          </a:p>
          <a:p>
            <a:pPr fontAlgn="base"/>
            <a:r>
              <a:rPr lang="en-US" dirty="0">
                <a:solidFill>
                  <a:schemeClr val="bg1"/>
                </a:solidFill>
                <a:latin typeface="Calibri" panose="020F0502020204030204" pitchFamily="34" charset="0"/>
              </a:rPr>
              <a:t>3.   Elder Larry R. Lawrence </a:t>
            </a:r>
            <a:r>
              <a:rPr lang="en-US" i="1" dirty="0">
                <a:solidFill>
                  <a:schemeClr val="bg1"/>
                </a:solidFill>
                <a:latin typeface="Calibri" panose="020F0502020204030204" pitchFamily="34" charset="0"/>
              </a:rPr>
              <a:t>What Lack I Yet? </a:t>
            </a:r>
            <a:r>
              <a:rPr lang="en-US" dirty="0">
                <a:solidFill>
                  <a:schemeClr val="bg1"/>
                </a:solidFill>
                <a:latin typeface="Calibri" panose="020F0502020204030204" pitchFamily="34" charset="0"/>
              </a:rPr>
              <a:t>Oct. 2015 Gen. Conf.</a:t>
            </a:r>
          </a:p>
          <a:p>
            <a:pPr fontAlgn="base"/>
            <a:r>
              <a:rPr lang="en-US" dirty="0">
                <a:solidFill>
                  <a:schemeClr val="bg1"/>
                </a:solidFill>
                <a:latin typeface="Calibri" panose="020F0502020204030204" pitchFamily="34" charset="0"/>
              </a:rPr>
              <a:t>4.   William George Jordan: </a:t>
            </a:r>
            <a:r>
              <a:rPr lang="en-US" i="1" dirty="0">
                <a:solidFill>
                  <a:schemeClr val="bg1"/>
                </a:solidFill>
                <a:latin typeface="Calibri" panose="020F0502020204030204" pitchFamily="34" charset="0"/>
              </a:rPr>
              <a:t>The Royal Road to Happiness</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Majesty of Calmness </a:t>
            </a:r>
            <a:r>
              <a:rPr lang="en-US" dirty="0">
                <a:solidFill>
                  <a:schemeClr val="bg1"/>
                </a:solidFill>
                <a:latin typeface="Calibri" panose="020F0502020204030204" pitchFamily="34" charset="0"/>
              </a:rPr>
              <a:t>(Old Tappan, New Jersey: Fleming H. </a:t>
            </a:r>
            <a:r>
              <a:rPr lang="en-US" dirty="0" err="1">
                <a:solidFill>
                  <a:schemeClr val="bg1"/>
                </a:solidFill>
                <a:latin typeface="Calibri" panose="020F0502020204030204" pitchFamily="34" charset="0"/>
              </a:rPr>
              <a:t>Revell</a:t>
            </a:r>
            <a:r>
              <a:rPr lang="en-US" dirty="0">
                <a:solidFill>
                  <a:schemeClr val="bg1"/>
                </a:solidFill>
                <a:latin typeface="Calibri" panose="020F0502020204030204" pitchFamily="34" charset="0"/>
              </a:rPr>
              <a:t> Company, 1900), p. 54; see David O. McKay, </a:t>
            </a:r>
            <a:r>
              <a:rPr lang="en-US" i="1" dirty="0">
                <a:solidFill>
                  <a:schemeClr val="bg1"/>
                </a:solidFill>
                <a:latin typeface="Calibri" panose="020F0502020204030204" pitchFamily="34" charset="0"/>
              </a:rPr>
              <a:t>CR, </a:t>
            </a:r>
            <a:r>
              <a:rPr lang="en-US" dirty="0">
                <a:solidFill>
                  <a:schemeClr val="bg1"/>
                </a:solidFill>
                <a:latin typeface="Calibri" panose="020F0502020204030204" pitchFamily="34" charset="0"/>
              </a:rPr>
              <a:t>October 1955, p. 8]</a:t>
            </a:r>
          </a:p>
          <a:p>
            <a:pPr marL="342900" indent="-342900" fontAlgn="base">
              <a:buAutoNum type="arabicPeriod" startAt="5"/>
            </a:pPr>
            <a:r>
              <a:rPr lang="en-US" dirty="0">
                <a:solidFill>
                  <a:schemeClr val="bg1"/>
                </a:solidFill>
                <a:latin typeface="Calibri" panose="020F0502020204030204" pitchFamily="34" charset="0"/>
              </a:rPr>
              <a:t>George Albert Smith [</a:t>
            </a:r>
            <a:r>
              <a:rPr lang="en-US" i="1" dirty="0">
                <a:solidFill>
                  <a:schemeClr val="bg1"/>
                </a:solidFill>
                <a:latin typeface="Calibri" panose="020F0502020204030204" pitchFamily="34" charset="0"/>
              </a:rPr>
              <a:t>Sharing the Gospel with Others </a:t>
            </a:r>
            <a:r>
              <a:rPr lang="en-US" dirty="0">
                <a:solidFill>
                  <a:schemeClr val="bg1"/>
                </a:solidFill>
                <a:latin typeface="Calibri" panose="020F0502020204030204" pitchFamily="34" charset="0"/>
              </a:rPr>
              <a:t>(Salt Lake City: Deseret Book Company, 1948), p. 50]</a:t>
            </a:r>
          </a:p>
          <a:p>
            <a:pPr fontAlgn="base"/>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marL="342900" indent="-342900" fontAlgn="base">
              <a:buAutoNum type="arabicPeriod" startAt="6"/>
            </a:pPr>
            <a:r>
              <a:rPr lang="en-US" dirty="0">
                <a:solidFill>
                  <a:schemeClr val="bg1"/>
                </a:solidFill>
                <a:latin typeface="Calibri" panose="020F0502020204030204" pitchFamily="34" charset="0"/>
              </a:rPr>
              <a:t>Neal A. Maxwell </a:t>
            </a:r>
            <a:r>
              <a:rPr lang="en-US" i="1" dirty="0">
                <a:solidFill>
                  <a:schemeClr val="bg1"/>
                </a:solidFill>
                <a:latin typeface="Calibri" panose="020F0502020204030204" pitchFamily="34" charset="0"/>
              </a:rPr>
              <a:t>Murmur Not</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Nov. 1989, 82-83)</a:t>
            </a:r>
          </a:p>
          <a:p>
            <a:pPr fontAlgn="base"/>
            <a:r>
              <a:rPr lang="en-US" dirty="0">
                <a:solidFill>
                  <a:schemeClr val="bg1"/>
                </a:solidFill>
                <a:latin typeface="Calibri" panose="020F0502020204030204" pitchFamily="34" charset="0"/>
              </a:rPr>
              <a:t>	 "Meekness-A Dimension of True Discipleship,"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Mar. 1983, 71</a:t>
            </a:r>
          </a:p>
          <a:p>
            <a:pPr fontAlgn="base"/>
            <a:r>
              <a:rPr lang="en-US" dirty="0">
                <a:solidFill>
                  <a:schemeClr val="bg1"/>
                </a:solidFill>
                <a:latin typeface="Calibri" panose="020F0502020204030204" pitchFamily="34" charset="0"/>
              </a:rPr>
              <a:t>7.  Old Testament Institute Manual</a:t>
            </a:r>
          </a:p>
          <a:p>
            <a:pPr marL="342900" indent="-342900" fontAlgn="base">
              <a:buAutoNum type="arabicPeriod" startAt="8"/>
            </a:pPr>
            <a:r>
              <a:rPr lang="en-US" dirty="0">
                <a:solidFill>
                  <a:schemeClr val="bg1"/>
                </a:solidFill>
                <a:latin typeface="Calibri" panose="020F0502020204030204" pitchFamily="34" charset="0"/>
              </a:rPr>
              <a:t>President James E. Faust </a:t>
            </a:r>
            <a:r>
              <a:rPr lang="en-US" i="1" dirty="0">
                <a:solidFill>
                  <a:schemeClr val="bg1"/>
                </a:solidFill>
                <a:latin typeface="Calibri" panose="020F0502020204030204" pitchFamily="34" charset="0"/>
              </a:rPr>
              <a:t>These I Will Make My Leaders </a:t>
            </a:r>
            <a:r>
              <a:rPr lang="en-US" dirty="0">
                <a:solidFill>
                  <a:schemeClr val="bg1"/>
                </a:solidFill>
                <a:latin typeface="Calibri" panose="020F0502020204030204" pitchFamily="34" charset="0"/>
              </a:rPr>
              <a:t>Oct. 1980 Gen. Conf.</a:t>
            </a:r>
          </a:p>
          <a:p>
            <a:pPr marL="342900" indent="-342900" fontAlgn="base">
              <a:buAutoNum type="arabicPeriod" startAt="8"/>
            </a:pPr>
            <a:r>
              <a:rPr lang="en-US" dirty="0">
                <a:solidFill>
                  <a:schemeClr val="bg1"/>
                </a:solidFill>
                <a:latin typeface="Calibri" panose="020F0502020204030204" pitchFamily="34" charset="0"/>
              </a:rPr>
              <a:t>Strength for the Youth (Richard G. Scott)</a:t>
            </a:r>
          </a:p>
          <a:p>
            <a:pPr fontAlgn="base"/>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17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496325" y="2124341"/>
            <a:ext cx="4037845" cy="2585323"/>
          </a:xfrm>
          <a:prstGeom prst="rect">
            <a:avLst/>
          </a:prstGeom>
          <a:noFill/>
        </p:spPr>
        <p:txBody>
          <a:bodyPr wrap="square" rtlCol="0">
            <a:spAutoFit/>
          </a:bodyPr>
          <a:lstStyle/>
          <a:p>
            <a:r>
              <a:rPr lang="en-US" dirty="0">
                <a:solidFill>
                  <a:schemeClr val="bg1"/>
                </a:solidFill>
                <a:latin typeface="Calibri" panose="020F0502020204030204" pitchFamily="34" charset="0"/>
              </a:rPr>
              <a:t>Orally giving them the Ten Commandments of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them the criminal and civil code for a political government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Receiving the fullness of the priesthood (yet they were worshipping idols and lost those blessings and ordinances)</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Recap—At Mt. Sinai</a:t>
            </a:r>
            <a:endParaRPr lang="en-US" sz="5400" dirty="0">
              <a:solidFill>
                <a:schemeClr val="bg1"/>
              </a:solidFill>
              <a:latin typeface="Algerian" panose="04020705040A02060702" pitchFamily="82" charset="0"/>
              <a:cs typeface="Aharoni" panose="02010803020104030203" pitchFamily="2" charset="-79"/>
            </a:endParaRPr>
          </a:p>
        </p:txBody>
      </p:sp>
      <p:sp>
        <p:nvSpPr>
          <p:cNvPr id="7" name="TextBox 6"/>
          <p:cNvSpPr txBox="1"/>
          <p:nvPr/>
        </p:nvSpPr>
        <p:spPr>
          <a:xfrm>
            <a:off x="7035102" y="2262840"/>
            <a:ext cx="4996167" cy="2585323"/>
          </a:xfrm>
          <a:prstGeom prst="rect">
            <a:avLst/>
          </a:prstGeom>
          <a:noFill/>
        </p:spPr>
        <p:txBody>
          <a:bodyPr wrap="square" rtlCol="0">
            <a:spAutoFit/>
          </a:bodyPr>
          <a:lstStyle/>
          <a:p>
            <a:r>
              <a:rPr lang="en-US" dirty="0">
                <a:solidFill>
                  <a:schemeClr val="bg1"/>
                </a:solidFill>
                <a:latin typeface="Calibri" panose="020F0502020204030204" pitchFamily="34" charset="0"/>
              </a:rPr>
              <a:t>Giving them the instructions on how to build and operate the tabernacle (portable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 Law of Moses (The Mosaic Law)</a:t>
            </a:r>
          </a:p>
          <a:p>
            <a:r>
              <a:rPr lang="en-US" dirty="0">
                <a:solidFill>
                  <a:schemeClr val="bg1"/>
                </a:solidFill>
                <a:latin typeface="Calibri" panose="020F0502020204030204" pitchFamily="34" charset="0"/>
              </a:rPr>
              <a:t> the law of carnal or temporal order of things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Giving them the Levitical Priesthood and the organization of it along with the rituals pertaining to it</a:t>
            </a:r>
          </a:p>
        </p:txBody>
      </p:sp>
      <p:sp>
        <p:nvSpPr>
          <p:cNvPr id="8" name="TextBox 7"/>
          <p:cNvSpPr txBox="1"/>
          <p:nvPr/>
        </p:nvSpPr>
        <p:spPr>
          <a:xfrm>
            <a:off x="8154154" y="6433799"/>
            <a:ext cx="4037845"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(2)</a:t>
            </a:r>
          </a:p>
        </p:txBody>
      </p:sp>
      <p:sp>
        <p:nvSpPr>
          <p:cNvPr id="2" name="Rectangle 1"/>
          <p:cNvSpPr/>
          <p:nvPr/>
        </p:nvSpPr>
        <p:spPr>
          <a:xfrm>
            <a:off x="4146604" y="830997"/>
            <a:ext cx="3704540" cy="369332"/>
          </a:xfrm>
          <a:prstGeom prst="rect">
            <a:avLst/>
          </a:prstGeom>
        </p:spPr>
        <p:txBody>
          <a:bodyPr wrap="none">
            <a:spAutoFit/>
          </a:bodyPr>
          <a:lstStyle/>
          <a:p>
            <a:r>
              <a:rPr lang="en-US" dirty="0">
                <a:solidFill>
                  <a:schemeClr val="bg1"/>
                </a:solidFill>
                <a:latin typeface="Calibri" panose="020F0502020204030204" pitchFamily="34" charset="0"/>
              </a:rPr>
              <a:t>Moses tried to prepare the nation by:</a:t>
            </a:r>
          </a:p>
        </p:txBody>
      </p:sp>
      <p:grpSp>
        <p:nvGrpSpPr>
          <p:cNvPr id="9" name="Group 326"/>
          <p:cNvGrpSpPr/>
          <p:nvPr/>
        </p:nvGrpSpPr>
        <p:grpSpPr>
          <a:xfrm>
            <a:off x="4929230" y="1846660"/>
            <a:ext cx="1710812" cy="3780375"/>
            <a:chOff x="3937483" y="513080"/>
            <a:chExt cx="681026" cy="1754293"/>
          </a:xfrm>
        </p:grpSpPr>
        <p:sp>
          <p:nvSpPr>
            <p:cNvPr id="10"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4342580" y="1037026"/>
              <a:ext cx="275929" cy="637681"/>
              <a:chOff x="4755948" y="2903312"/>
              <a:chExt cx="1111452" cy="2049688"/>
            </a:xfrm>
          </p:grpSpPr>
          <p:sp>
            <p:nvSpPr>
              <p:cNvPr id="25" name="Oval 2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225831">
              <a:off x="4245038" y="865418"/>
              <a:ext cx="60002" cy="110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69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601200" cy="1015663"/>
          </a:xfrm>
          <a:prstGeom prst="rect">
            <a:avLst/>
          </a:prstGeom>
          <a:ln>
            <a:solidFill>
              <a:schemeClr val="tx1"/>
            </a:solidFill>
          </a:ln>
        </p:spPr>
        <p:txBody>
          <a:bodyPr wrap="square">
            <a:spAutoFit/>
          </a:bodyPr>
          <a:lstStyle/>
          <a:p>
            <a:r>
              <a:rPr lang="en-US" sz="1200" b="1" i="1" dirty="0"/>
              <a:t>Time spent at the foot of Mt. Sinai:</a:t>
            </a:r>
          </a:p>
          <a:p>
            <a:r>
              <a:rPr lang="en-US" sz="1200" b="0" i="1" dirty="0">
                <a:effectLst/>
              </a:rPr>
              <a:t>In the third month, when the children of Israel were gone forth out of the land of Egypt, the same day came they into the wilderness of Sinai. Exodus 19:1</a:t>
            </a:r>
          </a:p>
          <a:p>
            <a:r>
              <a:rPr lang="en-US" sz="1200" i="1" dirty="0"/>
              <a:t>And</a:t>
            </a:r>
          </a:p>
          <a:p>
            <a:r>
              <a:rPr lang="en-US" sz="1200" i="1" dirty="0"/>
              <a:t>And the </a:t>
            </a:r>
            <a:r>
              <a:rPr lang="en-US" sz="1200" i="1" cap="small" dirty="0"/>
              <a:t>Lord</a:t>
            </a:r>
            <a:r>
              <a:rPr lang="en-US" sz="1200" i="1" dirty="0"/>
              <a:t> </a:t>
            </a:r>
            <a:r>
              <a:rPr lang="en-US" sz="1200" i="1" dirty="0" err="1"/>
              <a:t>spake</a:t>
            </a:r>
            <a:r>
              <a:rPr lang="en-US" sz="1200" i="1" dirty="0"/>
              <a:t> unto Moses in the wilderness of Sinai, in the tabernacle of the congregation, on the first day of the second month, in the second year after they were come out of the land of Egypt, saying, Numbers 1:1</a:t>
            </a:r>
          </a:p>
        </p:txBody>
      </p:sp>
      <p:sp>
        <p:nvSpPr>
          <p:cNvPr id="4" name="Rectangle 3"/>
          <p:cNvSpPr/>
          <p:nvPr/>
        </p:nvSpPr>
        <p:spPr>
          <a:xfrm>
            <a:off x="0" y="1015663"/>
            <a:ext cx="9601200" cy="5632311"/>
          </a:xfrm>
          <a:prstGeom prst="rect">
            <a:avLst/>
          </a:prstGeom>
          <a:ln>
            <a:solidFill>
              <a:schemeClr val="tx1"/>
            </a:solidFill>
          </a:ln>
        </p:spPr>
        <p:txBody>
          <a:bodyPr wrap="square">
            <a:spAutoFit/>
          </a:bodyPr>
          <a:lstStyle/>
          <a:p>
            <a:r>
              <a:rPr lang="en-US" sz="1200" b="1" dirty="0"/>
              <a:t>70 Elders and their Priesthood:</a:t>
            </a:r>
          </a:p>
          <a:p>
            <a:r>
              <a:rPr lang="en-US" sz="1200" dirty="0"/>
              <a:t>The seventy elders of Israel were called to perform </a:t>
            </a:r>
            <a:r>
              <a:rPr lang="en-US" sz="1200" i="1" dirty="0"/>
              <a:t>administrative </a:t>
            </a:r>
            <a:r>
              <a:rPr lang="en-US" sz="1200" dirty="0"/>
              <a:t>duties. The Seventy sent by the Master were called to perform </a:t>
            </a:r>
            <a:r>
              <a:rPr lang="en-US" sz="1200" i="1" dirty="0"/>
              <a:t>missionary</a:t>
            </a:r>
            <a:r>
              <a:rPr lang="en-US" sz="1200" dirty="0"/>
              <a:t> duties. Today's quorums of the Seventy are tasked with </a:t>
            </a:r>
            <a:r>
              <a:rPr lang="en-US" sz="1200" i="1" dirty="0"/>
              <a:t>both</a:t>
            </a:r>
            <a:r>
              <a:rPr lang="en-US" sz="1200" dirty="0"/>
              <a:t> administrative and missionary duties.</a:t>
            </a:r>
          </a:p>
          <a:p>
            <a:endParaRPr lang="en-US" sz="1200" dirty="0"/>
          </a:p>
          <a:p>
            <a:pPr fontAlgn="base"/>
            <a:r>
              <a:rPr lang="en-US" sz="1200" dirty="0"/>
              <a:t>The Seventy are to act in the name of the Lord, under the direction of the Twelve... in building up the church and regulating all the affairs of the same...</a:t>
            </a:r>
          </a:p>
          <a:p>
            <a:pPr fontAlgn="base"/>
            <a:r>
              <a:rPr lang="en-US" sz="1200" dirty="0"/>
              <a:t>The Seventy are also called to preach the gospel, and to be especial witnesses unto the Gentiles and in all the world... (D&amp;C 107: 34, 25)</a:t>
            </a:r>
          </a:p>
          <a:p>
            <a:pPr fontAlgn="base"/>
            <a:endParaRPr lang="en-US" sz="1200" dirty="0"/>
          </a:p>
          <a:p>
            <a:pPr fontAlgn="base"/>
            <a:r>
              <a:rPr lang="en-US" sz="1200" dirty="0"/>
              <a:t>The thoughtful student asks, "Did these seventy men hold the priesthood? And if so, was it Aaronic or Melchizedek?" The answer is that they were not all Levites, so they could not hold the Aaronic-besides they were not ministering under Aaron's authority. Secondly, they couldn't possibly minister for Moses without Moses' priesthood. If the Lord took "of the spirit which is upon [Moses], and... put it upon them," they must have had the higher priesthood.</a:t>
            </a:r>
          </a:p>
          <a:p>
            <a:pPr fontAlgn="base"/>
            <a:r>
              <a:rPr lang="en-US" sz="1200" dirty="0"/>
              <a:t> </a:t>
            </a:r>
          </a:p>
          <a:p>
            <a:pPr fontAlgn="base"/>
            <a:r>
              <a:rPr lang="en-US" sz="1200" dirty="0"/>
              <a:t>"The Melchizedek Priesthood was never fully taken. The difficulty of untangling the pre-Mosaic ritual from that which was given as a part of the carnal law is further complicated by the fact that the Melchizedek Priesthood, though taken from the people generally, was always had in Old Testament times. </a:t>
            </a:r>
            <a:r>
              <a:rPr lang="en-US" sz="1200" b="1" dirty="0"/>
              <a:t>Joseph Smith</a:t>
            </a:r>
            <a:r>
              <a:rPr lang="en-US" sz="1200" dirty="0"/>
              <a:t> said, 'All the prophets had the Melchizedek Priesthood and were ordained by God himself' (Smith, Joseph. </a:t>
            </a:r>
            <a:r>
              <a:rPr lang="en-US" sz="1200" i="1" dirty="0"/>
              <a:t>Teachings of the Prophet Joseph Smith</a:t>
            </a:r>
            <a:r>
              <a:rPr lang="en-US" sz="1200" dirty="0"/>
              <a:t>. Joseph F. Smith, comp. Salt Lake City: Deseret Book Co., 1976., p. 181). Moses, Aaron, and at least the quorum of the seventy all held that priesthood. Certainly Joshua held the Melchizedek Priesthood when he succeeded Moses as prophet, seer, and revelator." (Joseph Fielding McConkie, </a:t>
            </a:r>
            <a:r>
              <a:rPr lang="en-US" sz="1200" i="1" dirty="0"/>
              <a:t>Gospel Symbolism </a:t>
            </a:r>
            <a:r>
              <a:rPr lang="en-US" sz="1200" dirty="0"/>
              <a:t>[Salt Lake City: </a:t>
            </a:r>
            <a:r>
              <a:rPr lang="en-US" sz="1200" dirty="0" err="1"/>
              <a:t>Bookcraft</a:t>
            </a:r>
            <a:r>
              <a:rPr lang="en-US" sz="1200" dirty="0"/>
              <a:t>, 1999], 79)</a:t>
            </a:r>
          </a:p>
          <a:p>
            <a:pPr fontAlgn="base"/>
            <a:endParaRPr lang="en-US" sz="1200" dirty="0"/>
          </a:p>
          <a:p>
            <a:pPr fontAlgn="base"/>
            <a:r>
              <a:rPr lang="en-US" sz="1200" dirty="0"/>
              <a:t>"The religious involvement of the seventy is... impressively documented. One must recall initially that the gathering of the seventy on the mountain with Moses and Aaron was specifically done to ratify the covenant made by Israel at Mt. Sinai, this in response to God's invitation (see Exodus 19:5-6). In this extremely important ceremony, the seventy-plus Moses and others-served not only as agents acting on behalf of the larger Israelite nation but also as the guarantors of the covenant by acting as witnesses of the Lord's ratifying presence. In the passage that concerns the appointment of the seventy to assist Moses with the affairs of the camp, the spiritual dimensions were highlighted when the Lord both said to Moses, 'I will take of the spirit which is upon thee, and will put it upon them [the seventy]' (Numbers 11:17) and then instructed the people to sanctify themselves in preparation for receiving this special spiritual endowment (Numbers 11:18). The entire event, of course, was set in its proper spiritual perspective when the spirit of prophecy fell upon them all 'and did not cease' (Numbers 11:25)." (John M. Lundquist and Stephen D. Ricks, eds., </a:t>
            </a:r>
            <a:r>
              <a:rPr lang="en-US" sz="1200" i="1" dirty="0"/>
              <a:t>By Study and Also by Faith: Essays in Honor of Hugh W. Nibley on the Occasion of His Eightieth Birthday</a:t>
            </a:r>
            <a:r>
              <a:rPr lang="en-US" sz="1200" dirty="0"/>
              <a:t>, 27 March 1990, 2 vols. [Salt Lake City and Provo: Deseret Book Co., Foundation for Ancient Research and Mormon Studies, 1990], 1: 36) gospeldoctrine.com (Numbers 11:16)</a:t>
            </a:r>
          </a:p>
          <a:p>
            <a:endParaRPr lang="en-US" sz="1200" i="1" dirty="0"/>
          </a:p>
        </p:txBody>
      </p:sp>
      <p:sp>
        <p:nvSpPr>
          <p:cNvPr id="3" name="Rectangle 2"/>
          <p:cNvSpPr/>
          <p:nvPr/>
        </p:nvSpPr>
        <p:spPr>
          <a:xfrm>
            <a:off x="9601200" y="0"/>
            <a:ext cx="2590800" cy="5816977"/>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Lifting the heavy burdens of the leaders:</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strength of the kingdom of God at any time is not to be found alone in the power and strength of its leaders, but more important in the individual testimonies of the members. Members who gain the witness and enjoy the gifts lift heavy burdens from the shoulders of the leaders, for they now perform their labors in the Church with intelligent obedience. They are more converted and more motivated. (gospeldoctrine.com)</a:t>
            </a:r>
          </a:p>
          <a:p>
            <a:endParaRPr lang="en-US" sz="1200" b="1" dirty="0">
              <a:solidFill>
                <a:srgbClr val="333333"/>
              </a:solidFill>
              <a:latin typeface="Calibri" panose="020F0502020204030204" pitchFamily="34" charset="0"/>
            </a:endParaRPr>
          </a:p>
          <a:p>
            <a:r>
              <a:rPr lang="en-US" sz="1200" b="1" dirty="0">
                <a:solidFill>
                  <a:srgbClr val="333333"/>
                </a:solidFill>
                <a:latin typeface="Calibri" panose="020F0502020204030204" pitchFamily="34" charset="0"/>
              </a:rPr>
              <a:t>President Brigham Young</a:t>
            </a:r>
            <a:r>
              <a:rPr lang="en-US" sz="1200" dirty="0">
                <a:solidFill>
                  <a:srgbClr val="333333"/>
                </a:solidFill>
                <a:latin typeface="Calibri" panose="020F0502020204030204" pitchFamily="34" charset="0"/>
              </a:rPr>
              <a:t> observed: 'I am like Moses when a messenger came to him saying, `The people are prophesying in their tents.` Said Moses, Well, what of that? I would to God that the Lord's people were all prophets! I would to God that they all had revelation! When they receive revelation from heaven the story is told, they know for themselves.'"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(Kent P. Jackson and Robert L. Millet, eds., </a:t>
            </a:r>
            <a:r>
              <a:rPr lang="en-US" sz="1200" i="1" dirty="0">
                <a:solidFill>
                  <a:srgbClr val="333333"/>
                </a:solidFill>
                <a:latin typeface="Calibri" panose="020F0502020204030204" pitchFamily="34" charset="0"/>
              </a:rPr>
              <a:t>Studies in Scripture, Vol. 3: Genesis to 2</a:t>
            </a:r>
            <a:r>
              <a:rPr lang="en-US" sz="1200" dirty="0">
                <a:solidFill>
                  <a:srgbClr val="333333"/>
                </a:solidFill>
                <a:latin typeface="Calibri" panose="020F0502020204030204" pitchFamily="34" charset="0"/>
              </a:rPr>
              <a:t> Samuel [Salt Lake City: Randall Book, 1985], 203 - 204)</a:t>
            </a:r>
            <a:endParaRPr lang="en-US" sz="1200" dirty="0"/>
          </a:p>
        </p:txBody>
      </p:sp>
    </p:spTree>
    <p:extLst>
      <p:ext uri="{BB962C8B-B14F-4D97-AF65-F5344CB8AC3E}">
        <p14:creationId xmlns:p14="http://schemas.microsoft.com/office/powerpoint/2010/main" val="394022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115800" cy="1600438"/>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Receiving Revelation:</a:t>
            </a:r>
          </a:p>
          <a:p>
            <a:pPr fontAlgn="base"/>
            <a:r>
              <a:rPr lang="en-US" sz="1400" dirty="0">
                <a:latin typeface="Calibri" panose="020F0502020204030204" pitchFamily="34" charset="0"/>
              </a:rPr>
              <a:t>“The Lord’s house is a house of order. The Prophet Joseph Smith taught that ‘it is contrary to the economy of God for any member of the Church, or any one [else], to receive instruction for those in authority, higher than themselves’ [</a:t>
            </a:r>
            <a:r>
              <a:rPr lang="en-US" sz="1400" i="1" dirty="0">
                <a:latin typeface="Calibri" panose="020F0502020204030204" pitchFamily="34" charset="0"/>
              </a:rPr>
              <a:t>Teachings of the Prophet Joseph Smith,</a:t>
            </a:r>
            <a:r>
              <a:rPr lang="en-US" sz="1400" dirty="0">
                <a:latin typeface="Calibri" panose="020F0502020204030204" pitchFamily="34" charset="0"/>
              </a:rPr>
              <a:t> p. 21].</a:t>
            </a:r>
          </a:p>
          <a:p>
            <a:pPr fontAlgn="base"/>
            <a:r>
              <a:rPr lang="en-US" sz="1400" dirty="0">
                <a:latin typeface="Calibri" panose="020F0502020204030204" pitchFamily="34" charset="0"/>
              </a:rPr>
              <a:t>“You may receive revelation individually, as a parent for your family, or for those for whom you are responsible as a leader or teacher, having been properly called and set apart.</a:t>
            </a:r>
          </a:p>
          <a:p>
            <a:pPr fontAlgn="base"/>
            <a:r>
              <a:rPr lang="en-US" sz="1400" dirty="0">
                <a:latin typeface="Calibri" panose="020F0502020204030204" pitchFamily="34" charset="0"/>
              </a:rPr>
              <a:t>“If one becomes critical and harbors negative feelings, the Spirit will withdraw. Only when they repent will the Spirit return. My experience is that the channels of inspiration always follow that order. You are safe following your leaders” (“Personal Revelation: The Gift, the Test, and the Promise,”</a:t>
            </a:r>
            <a:r>
              <a:rPr lang="en-US" sz="1400" i="1" dirty="0">
                <a:latin typeface="Calibri" panose="020F0502020204030204" pitchFamily="34" charset="0"/>
              </a:rPr>
              <a:t> Ensign,</a:t>
            </a:r>
            <a:r>
              <a:rPr lang="en-US" sz="1400" dirty="0">
                <a:latin typeface="Calibri" panose="020F0502020204030204" pitchFamily="34" charset="0"/>
              </a:rPr>
              <a:t> Nov. 1994, 61).</a:t>
            </a:r>
          </a:p>
        </p:txBody>
      </p:sp>
      <p:sp>
        <p:nvSpPr>
          <p:cNvPr id="3" name="Rectangle 2"/>
          <p:cNvSpPr/>
          <p:nvPr/>
        </p:nvSpPr>
        <p:spPr>
          <a:xfrm>
            <a:off x="38100" y="1598153"/>
            <a:ext cx="12115800" cy="954107"/>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The Spirit of Revelation:</a:t>
            </a:r>
          </a:p>
          <a:p>
            <a:pPr fontAlgn="base"/>
            <a:r>
              <a:rPr lang="en-US" sz="1400" dirty="0"/>
              <a:t>“The spirit of revelation is available to every person. … This blessing is not restricted to the presiding authorities of the Church; rather, it belongs to and should be operative in the life of every man, woman, and child who reaches the age of accountability and enters into sacred covenants. Sincere desire and worthiness invite the spirit of revelation into our lives” (“The Spirit of Revelation,”</a:t>
            </a:r>
            <a:r>
              <a:rPr lang="en-US" sz="1400" i="1" dirty="0"/>
              <a:t> Ensign</a:t>
            </a:r>
            <a:r>
              <a:rPr lang="en-US" sz="1400" dirty="0"/>
              <a:t> or </a:t>
            </a:r>
            <a:r>
              <a:rPr lang="en-US" sz="1400" i="1" dirty="0"/>
              <a:t>Liahona,</a:t>
            </a:r>
            <a:r>
              <a:rPr lang="en-US" sz="1400" dirty="0"/>
              <a:t> May 2011, 87).</a:t>
            </a:r>
            <a:endParaRPr lang="en-US" sz="1400" dirty="0">
              <a:latin typeface="Calibri" panose="020F0502020204030204" pitchFamily="34" charset="0"/>
            </a:endParaRPr>
          </a:p>
        </p:txBody>
      </p:sp>
      <p:sp>
        <p:nvSpPr>
          <p:cNvPr id="4" name="Rectangle 3"/>
          <p:cNvSpPr/>
          <p:nvPr/>
        </p:nvSpPr>
        <p:spPr>
          <a:xfrm>
            <a:off x="38100" y="2544866"/>
            <a:ext cx="12115800" cy="1600438"/>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Meekness:</a:t>
            </a:r>
          </a:p>
          <a:p>
            <a:pPr fontAlgn="base"/>
            <a:r>
              <a:rPr lang="en-US" sz="1400" dirty="0">
                <a:latin typeface="Calibri" panose="020F0502020204030204" pitchFamily="34" charset="0"/>
              </a:rPr>
              <a:t>“Meekness is vital for us to become more </a:t>
            </a:r>
            <a:r>
              <a:rPr lang="en-US" sz="1400" dirty="0" err="1">
                <a:latin typeface="Calibri" panose="020F0502020204030204" pitchFamily="34" charset="0"/>
              </a:rPr>
              <a:t>Christlike</a:t>
            </a:r>
            <a:r>
              <a:rPr lang="en-US" sz="1400" dirty="0">
                <a:latin typeface="Calibri" panose="020F0502020204030204" pitchFamily="34" charset="0"/>
              </a:rPr>
              <a:t>. Without it we won’t be able to develop other important virtues. Being meek does not mean weakness, but it does mean behaving with goodness and kindness, showing strength, serenity, healthy self-worth, and self-control.</a:t>
            </a:r>
          </a:p>
          <a:p>
            <a:pPr fontAlgn="base"/>
            <a:r>
              <a:rPr lang="en-US" sz="1400" dirty="0">
                <a:latin typeface="Calibri" panose="020F0502020204030204" pitchFamily="34" charset="0"/>
              </a:rPr>
              <a:t>“Meekness was one of the most abundant attributes in the Savior’s life. He Himself taught His disciples, ‘Learn of me; for I am meek and lowly in heart’ [Matthew 11:29]” Elder </a:t>
            </a:r>
            <a:r>
              <a:rPr lang="en-US" sz="1400" dirty="0" err="1">
                <a:latin typeface="Calibri" panose="020F0502020204030204" pitchFamily="34" charset="0"/>
              </a:rPr>
              <a:t>Ulisses</a:t>
            </a:r>
            <a:r>
              <a:rPr lang="en-US" sz="1400" dirty="0">
                <a:latin typeface="Calibri" panose="020F0502020204030204" pitchFamily="34" charset="0"/>
              </a:rPr>
              <a:t> </a:t>
            </a:r>
            <a:r>
              <a:rPr lang="en-US" sz="1400" dirty="0" err="1">
                <a:latin typeface="Calibri" panose="020F0502020204030204" pitchFamily="34" charset="0"/>
              </a:rPr>
              <a:t>Soares</a:t>
            </a:r>
            <a:r>
              <a:rPr lang="en-US" sz="1400" dirty="0">
                <a:latin typeface="Calibri" panose="020F0502020204030204" pitchFamily="34" charset="0"/>
              </a:rPr>
              <a:t> of the Seventy taught:</a:t>
            </a:r>
          </a:p>
          <a:p>
            <a:pPr fontAlgn="base"/>
            <a:r>
              <a:rPr lang="en-US" sz="1400" dirty="0">
                <a:latin typeface="Calibri" panose="020F0502020204030204" pitchFamily="34" charset="0"/>
              </a:rPr>
              <a:t>(“Be Meek and Lowly of Heart,”</a:t>
            </a:r>
            <a:r>
              <a:rPr lang="en-US" sz="1400" i="1" dirty="0">
                <a:latin typeface="Calibri" panose="020F0502020204030204" pitchFamily="34" charset="0"/>
              </a:rPr>
              <a:t> Ensign</a:t>
            </a:r>
            <a:r>
              <a:rPr lang="en-US" sz="1400" dirty="0">
                <a:latin typeface="Calibri" panose="020F0502020204030204" pitchFamily="34" charset="0"/>
              </a:rPr>
              <a:t> or </a:t>
            </a:r>
            <a:r>
              <a:rPr lang="en-US" sz="1400" i="1" dirty="0">
                <a:latin typeface="Calibri" panose="020F0502020204030204" pitchFamily="34" charset="0"/>
              </a:rPr>
              <a:t>Liahona,</a:t>
            </a:r>
            <a:r>
              <a:rPr lang="en-US" sz="1400" dirty="0">
                <a:latin typeface="Calibri" panose="020F0502020204030204" pitchFamily="34" charset="0"/>
              </a:rPr>
              <a:t> Nov. 2013, 9).</a:t>
            </a:r>
          </a:p>
          <a:p>
            <a:pPr fontAlgn="base"/>
            <a:endParaRPr lang="en-US" sz="1400" dirty="0">
              <a:latin typeface="Calibri" panose="020F0502020204030204" pitchFamily="34" charset="0"/>
            </a:endParaRPr>
          </a:p>
        </p:txBody>
      </p:sp>
      <p:sp>
        <p:nvSpPr>
          <p:cNvPr id="5" name="Rectangle 4"/>
          <p:cNvSpPr/>
          <p:nvPr/>
        </p:nvSpPr>
        <p:spPr>
          <a:xfrm>
            <a:off x="76200" y="4156382"/>
            <a:ext cx="12115800" cy="1384995"/>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 Punishment for criticism:</a:t>
            </a:r>
          </a:p>
          <a:p>
            <a:pPr fontAlgn="base"/>
            <a:r>
              <a:rPr lang="en-US" sz="1400" dirty="0">
                <a:latin typeface="Calibri" panose="020F0502020204030204" pitchFamily="34" charset="0"/>
              </a:rPr>
              <a:t>"It may seem to some that Jehovah treated Miriam and Aaron harshly by using a temporary case of leprosy in making his point. They were not blatantly wicked or rebellious. They felt justified in their criticism and attempted correction of the prophet. From this episode we see that criticizing the prophets of God, whatever the issue, is no light matter to the Lord-even if one feels right or justified in the criticism. Today some murmur against, criticize, and/or reject living prophets by virtue of some similarly misconceived justification-the obscurity of the prophets' background, their lack of academic credentials or professional training, a familiarity with their failings, or any other supposed deficiency." (Brent L. Top, Larry E. Dahl, and Walter D. Bowen, </a:t>
            </a:r>
            <a:r>
              <a:rPr lang="en-US" sz="1400" i="1" dirty="0">
                <a:latin typeface="Calibri" panose="020F0502020204030204" pitchFamily="34" charset="0"/>
              </a:rPr>
              <a:t>Follow the Living Prophets </a:t>
            </a:r>
            <a:r>
              <a:rPr lang="en-US" sz="1400" dirty="0">
                <a:latin typeface="Calibri" panose="020F0502020204030204" pitchFamily="34" charset="0"/>
              </a:rPr>
              <a:t>[Salt Lake City: </a:t>
            </a:r>
            <a:r>
              <a:rPr lang="en-US" sz="1400" dirty="0" err="1">
                <a:latin typeface="Calibri" panose="020F0502020204030204" pitchFamily="34" charset="0"/>
              </a:rPr>
              <a:t>Bookcraft</a:t>
            </a:r>
            <a:r>
              <a:rPr lang="en-US" sz="1400" dirty="0">
                <a:latin typeface="Calibri" panose="020F0502020204030204" pitchFamily="34" charset="0"/>
              </a:rPr>
              <a:t>, 1993], 166)</a:t>
            </a:r>
          </a:p>
        </p:txBody>
      </p:sp>
    </p:spTree>
    <p:extLst>
      <p:ext uri="{BB962C8B-B14F-4D97-AF65-F5344CB8AC3E}">
        <p14:creationId xmlns:p14="http://schemas.microsoft.com/office/powerpoint/2010/main" val="474416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74303463"/>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accent2">
                        <a:lumMod val="60000"/>
                        <a:lumOff val="40000"/>
                      </a:schemeClr>
                    </a:solidFill>
                  </a:tcPr>
                </a:tc>
                <a:tc>
                  <a:txBody>
                    <a:bodyPr/>
                    <a:lstStyle/>
                    <a:p>
                      <a:r>
                        <a:rPr lang="en-US" sz="1600" dirty="0"/>
                        <a:t>Chapters 13-20 </a:t>
                      </a:r>
                    </a:p>
                  </a:txBody>
                  <a:tcPr>
                    <a:solidFill>
                      <a:schemeClr val="bg1"/>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accent2">
                        <a:lumMod val="40000"/>
                        <a:lumOff val="60000"/>
                      </a:schemeClr>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131884620"/>
              </p:ext>
            </p:extLst>
          </p:nvPr>
        </p:nvGraphicFramePr>
        <p:xfrm>
          <a:off x="1508402" y="2820634"/>
          <a:ext cx="9147526" cy="1894840"/>
        </p:xfrm>
        <a:graphic>
          <a:graphicData uri="http://schemas.openxmlformats.org/drawingml/2006/table">
            <a:tbl>
              <a:tblPr firstRow="1" bandRow="1">
                <a:tableStyleId>{5940675A-B579-460E-94D1-54222C63F5DA}</a:tableStyleId>
              </a:tblPr>
              <a:tblGrid>
                <a:gridCol w="4573763">
                  <a:extLst>
                    <a:ext uri="{9D8B030D-6E8A-4147-A177-3AD203B41FA5}">
                      <a16:colId xmlns:a16="http://schemas.microsoft.com/office/drawing/2014/main" val="20000"/>
                    </a:ext>
                  </a:extLst>
                </a:gridCol>
                <a:gridCol w="4573763">
                  <a:extLst>
                    <a:ext uri="{9D8B030D-6E8A-4147-A177-3AD203B41FA5}">
                      <a16:colId xmlns:a16="http://schemas.microsoft.com/office/drawing/2014/main" val="20001"/>
                    </a:ext>
                  </a:extLst>
                </a:gridCol>
              </a:tblGrid>
              <a:tr h="291800">
                <a:tc>
                  <a:txBody>
                    <a:bodyPr/>
                    <a:lstStyle/>
                    <a:p>
                      <a:pPr algn="ctr"/>
                      <a:r>
                        <a:rPr lang="en-US" dirty="0"/>
                        <a:t>Numbers</a:t>
                      </a:r>
                      <a:r>
                        <a:rPr lang="en-US" baseline="0" dirty="0"/>
                        <a:t> 11</a:t>
                      </a:r>
                      <a:endParaRPr lang="en-US" dirty="0"/>
                    </a:p>
                  </a:txBody>
                  <a:tcPr>
                    <a:solidFill>
                      <a:schemeClr val="accent2">
                        <a:lumMod val="60000"/>
                        <a:lumOff val="40000"/>
                      </a:schemeClr>
                    </a:solidFill>
                  </a:tcPr>
                </a:tc>
                <a:tc>
                  <a:txBody>
                    <a:bodyPr/>
                    <a:lstStyle/>
                    <a:p>
                      <a:pPr algn="ctr"/>
                      <a:r>
                        <a:rPr lang="en-US" dirty="0"/>
                        <a:t>Numbers 12</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Failure of the People</a:t>
                      </a:r>
                    </a:p>
                  </a:txBody>
                  <a:tcPr/>
                </a:tc>
                <a:tc>
                  <a:txBody>
                    <a:bodyPr/>
                    <a:lstStyle/>
                    <a:p>
                      <a:pPr algn="ctr"/>
                      <a:r>
                        <a:rPr lang="en-US" dirty="0"/>
                        <a:t>Failure of Miriam</a:t>
                      </a:r>
                      <a:r>
                        <a:rPr lang="en-US" baseline="0" dirty="0"/>
                        <a:t> and Aaron</a:t>
                      </a:r>
                      <a:endParaRPr lang="en-US" dirty="0"/>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Depart</a:t>
                      </a:r>
                      <a:r>
                        <a:rPr lang="en-US" sz="1400" b="0" i="1" kern="1200" baseline="0" dirty="0">
                          <a:solidFill>
                            <a:schemeClr val="tx1"/>
                          </a:solidFill>
                          <a:effectLst/>
                          <a:latin typeface="+mn-lt"/>
                          <a:ea typeface="+mn-ea"/>
                          <a:cs typeface="+mn-cs"/>
                        </a:rPr>
                        <a:t> Mt. Sinai</a:t>
                      </a:r>
                    </a:p>
                    <a:p>
                      <a:r>
                        <a:rPr lang="en-US" sz="1400" b="0" i="1" kern="1200" baseline="0" dirty="0">
                          <a:solidFill>
                            <a:schemeClr val="tx1"/>
                          </a:solidFill>
                          <a:effectLst/>
                          <a:latin typeface="+mn-lt"/>
                          <a:ea typeface="+mn-ea"/>
                          <a:cs typeface="+mn-cs"/>
                        </a:rPr>
                        <a:t>People Complain</a:t>
                      </a:r>
                    </a:p>
                    <a:p>
                      <a:r>
                        <a:rPr lang="en-US" sz="1400" b="0" i="1" kern="1200" baseline="0" dirty="0">
                          <a:solidFill>
                            <a:schemeClr val="tx1"/>
                          </a:solidFill>
                          <a:effectLst/>
                          <a:latin typeface="+mn-lt"/>
                          <a:ea typeface="+mn-ea"/>
                          <a:cs typeface="+mn-cs"/>
                        </a:rPr>
                        <a:t>Moses Complains</a:t>
                      </a:r>
                    </a:p>
                    <a:p>
                      <a:r>
                        <a:rPr lang="en-US" sz="1400" b="0" i="1" kern="1200" baseline="0" dirty="0">
                          <a:solidFill>
                            <a:schemeClr val="tx1"/>
                          </a:solidFill>
                          <a:effectLst/>
                          <a:latin typeface="+mn-lt"/>
                          <a:ea typeface="+mn-ea"/>
                          <a:cs typeface="+mn-cs"/>
                        </a:rPr>
                        <a:t>The Lord Provides for Moses and People—quail</a:t>
                      </a:r>
                    </a:p>
                    <a:p>
                      <a:r>
                        <a:rPr lang="en-US" sz="1400" b="0" i="1" kern="1200" baseline="0" dirty="0">
                          <a:solidFill>
                            <a:schemeClr val="tx1"/>
                          </a:solidFill>
                          <a:effectLst/>
                          <a:latin typeface="+mn-lt"/>
                          <a:ea typeface="+mn-ea"/>
                          <a:cs typeface="+mn-cs"/>
                        </a:rPr>
                        <a:t>The Lord sends plagues</a:t>
                      </a:r>
                      <a:endParaRPr lang="en-US" sz="1400" dirty="0"/>
                    </a:p>
                  </a:txBody>
                  <a:tcPr/>
                </a:tc>
                <a:tc>
                  <a:txBody>
                    <a:bodyPr/>
                    <a:lstStyle/>
                    <a:p>
                      <a:r>
                        <a:rPr lang="en-US" sz="1400" i="1" dirty="0"/>
                        <a:t>Rebellion of Aaron and Miriam</a:t>
                      </a:r>
                    </a:p>
                    <a:p>
                      <a:r>
                        <a:rPr lang="en-US" sz="1400" i="1" baseline="0" dirty="0"/>
                        <a:t>Miriam punished</a:t>
                      </a:r>
                    </a:p>
                    <a:p>
                      <a:r>
                        <a:rPr lang="en-US" sz="1400" i="1" baseline="0" dirty="0"/>
                        <a:t>Miriam restored</a:t>
                      </a:r>
                    </a:p>
                    <a:p>
                      <a:endParaRPr lang="en-US" sz="1400" i="1" dirty="0"/>
                    </a:p>
                    <a:p>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632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398353" y="1275256"/>
            <a:ext cx="4037845" cy="2308324"/>
          </a:xfrm>
          <a:prstGeom prst="rect">
            <a:avLst/>
          </a:prstGeom>
          <a:noFill/>
        </p:spPr>
        <p:txBody>
          <a:bodyPr wrap="square" rtlCol="0">
            <a:spAutoFit/>
          </a:bodyPr>
          <a:lstStyle/>
          <a:p>
            <a:r>
              <a:rPr lang="en-US" dirty="0">
                <a:solidFill>
                  <a:schemeClr val="bg1"/>
                </a:solidFill>
                <a:latin typeface="Calibri" panose="020F0502020204030204" pitchFamily="34" charset="0"/>
              </a:rPr>
              <a:t>After 10 months of camping at the foot of Mt. Sinai the Lord told Moses to continue their journey to the Promised land. (Deuteronomy 1:6,8)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Traditionally “</a:t>
            </a:r>
            <a:r>
              <a:rPr lang="en-US" dirty="0" err="1">
                <a:solidFill>
                  <a:schemeClr val="bg1"/>
                </a:solidFill>
                <a:latin typeface="Calibri" panose="020F0502020204030204" pitchFamily="34" charset="0"/>
              </a:rPr>
              <a:t>Horeb</a:t>
            </a:r>
            <a:r>
              <a:rPr lang="en-US" dirty="0">
                <a:solidFill>
                  <a:schemeClr val="bg1"/>
                </a:solidFill>
                <a:latin typeface="Calibri" panose="020F0502020204030204" pitchFamily="34" charset="0"/>
              </a:rPr>
              <a:t>” is believed to be the general range of mountains and Sinai being one of  the major peaks.</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The Move</a:t>
            </a:r>
            <a:endParaRPr lang="en-US" sz="5400" dirty="0">
              <a:solidFill>
                <a:schemeClr val="bg1"/>
              </a:solidFill>
              <a:latin typeface="Algerian" panose="04020705040A02060702" pitchFamily="82" charset="0"/>
              <a:cs typeface="Aharoni" panose="02010803020104030203" pitchFamily="2" charset="-79"/>
            </a:endParaRPr>
          </a:p>
        </p:txBody>
      </p:sp>
      <p:pic>
        <p:nvPicPr>
          <p:cNvPr id="1026" name="Picture 2" descr="https://upload.wikimedia.org/wikipedia/commons/a/a4/Francis_Frith_(English_-_Mount_Horeb,_Sinai_-_Google_Art_Project_(6787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112" y="1178949"/>
            <a:ext cx="6408223" cy="50259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472" y="5754468"/>
            <a:ext cx="4996167"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 Thought: It must have taken about 2 months to prepare for the journey</a:t>
            </a:r>
          </a:p>
        </p:txBody>
      </p:sp>
      <p:sp>
        <p:nvSpPr>
          <p:cNvPr id="8" name="TextBox 7"/>
          <p:cNvSpPr txBox="1"/>
          <p:nvPr/>
        </p:nvSpPr>
        <p:spPr>
          <a:xfrm>
            <a:off x="8154154" y="6433799"/>
            <a:ext cx="4037845"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40702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485439" y="1623598"/>
            <a:ext cx="4674390" cy="2862322"/>
          </a:xfrm>
          <a:prstGeom prst="rect">
            <a:avLst/>
          </a:prstGeom>
          <a:noFill/>
        </p:spPr>
        <p:txBody>
          <a:bodyPr wrap="square" rtlCol="0">
            <a:spAutoFit/>
          </a:bodyPr>
          <a:lstStyle/>
          <a:p>
            <a:r>
              <a:rPr lang="en-US" sz="2400" dirty="0">
                <a:solidFill>
                  <a:schemeClr val="bg1"/>
                </a:solidFill>
                <a:latin typeface="Calibri" panose="020F0502020204030204" pitchFamily="34" charset="0"/>
              </a:rPr>
              <a:t>One of the locations which the Israelites passed through during their Exodus journey. </a:t>
            </a:r>
          </a:p>
          <a:p>
            <a:endParaRPr lang="en-US" sz="2400" dirty="0">
              <a:solidFill>
                <a:schemeClr val="bg1"/>
              </a:solidFill>
              <a:latin typeface="Calibri" panose="020F0502020204030204" pitchFamily="34" charset="0"/>
            </a:endParaRPr>
          </a:p>
          <a:p>
            <a:r>
              <a:rPr lang="en-US" sz="2400" dirty="0" err="1">
                <a:solidFill>
                  <a:schemeClr val="bg1"/>
                </a:solidFill>
                <a:latin typeface="Calibri" panose="020F0502020204030204" pitchFamily="34" charset="0"/>
              </a:rPr>
              <a:t>Taberah</a:t>
            </a:r>
            <a:r>
              <a:rPr lang="en-US" sz="2400" dirty="0">
                <a:solidFill>
                  <a:schemeClr val="bg1"/>
                </a:solidFill>
                <a:latin typeface="Calibri" panose="020F0502020204030204" pitchFamily="34" charset="0"/>
              </a:rPr>
              <a:t> is described by the Torah as being a three days' journey from Mount Sinai.</a:t>
            </a:r>
          </a:p>
          <a:p>
            <a:r>
              <a:rPr lang="en-US" sz="1200" dirty="0">
                <a:solidFill>
                  <a:schemeClr val="bg1"/>
                </a:solidFill>
                <a:latin typeface="Calibri" panose="020F0502020204030204" pitchFamily="34" charset="0"/>
              </a:rPr>
              <a:t>Wikipedia</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err="1">
                <a:solidFill>
                  <a:schemeClr val="bg1"/>
                </a:solidFill>
                <a:latin typeface="Algerian" panose="04020705040A02060702" pitchFamily="82" charset="0"/>
                <a:cs typeface="Aharoni" panose="02010803020104030203" pitchFamily="2" charset="-79"/>
              </a:rPr>
              <a:t>Taberah</a:t>
            </a:r>
            <a:endParaRPr lang="en-US" sz="5400" dirty="0">
              <a:solidFill>
                <a:schemeClr val="bg1"/>
              </a:solidFill>
              <a:latin typeface="Algerian" panose="04020705040A02060702" pitchFamily="82" charset="0"/>
              <a:cs typeface="Aharoni" panose="02010803020104030203" pitchFamily="2" charset="-79"/>
            </a:endParaRPr>
          </a:p>
        </p:txBody>
      </p:sp>
      <p:sp>
        <p:nvSpPr>
          <p:cNvPr id="7" name="TextBox 6"/>
          <p:cNvSpPr txBox="1"/>
          <p:nvPr/>
        </p:nvSpPr>
        <p:spPr>
          <a:xfrm>
            <a:off x="5471097" y="834290"/>
            <a:ext cx="1735245" cy="461665"/>
          </a:xfrm>
          <a:prstGeom prst="rect">
            <a:avLst/>
          </a:prstGeom>
          <a:noFill/>
        </p:spPr>
        <p:txBody>
          <a:bodyPr wrap="square" rtlCol="0">
            <a:spAutoFit/>
          </a:bodyPr>
          <a:lstStyle/>
          <a:p>
            <a:r>
              <a:rPr lang="en-US" sz="2400" dirty="0">
                <a:solidFill>
                  <a:srgbClr val="FFFF00"/>
                </a:solidFill>
                <a:latin typeface="Calibri" panose="020F0502020204030204" pitchFamily="34" charset="0"/>
              </a:rPr>
              <a:t>Burning</a:t>
            </a:r>
          </a:p>
        </p:txBody>
      </p:sp>
      <p:pic>
        <p:nvPicPr>
          <p:cNvPr id="2050" name="Picture 2" descr="http://www.texturex.com/albums/Fire-Textures/fire%20texture%20faming%20hot%20burn%20furnace%20place%20burning%20stock%20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784" y="1967523"/>
            <a:ext cx="4785200" cy="31901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0220" y="5484608"/>
            <a:ext cx="8670259" cy="523220"/>
          </a:xfrm>
          <a:prstGeom prst="rect">
            <a:avLst/>
          </a:prstGeom>
        </p:spPr>
        <p:txBody>
          <a:bodyPr wrap="none">
            <a:spAutoFit/>
          </a:bodyPr>
          <a:lstStyle/>
          <a:p>
            <a:r>
              <a:rPr lang="en-US" sz="2800" b="0" i="0" dirty="0">
                <a:solidFill>
                  <a:schemeClr val="bg1"/>
                </a:solidFill>
                <a:effectLst/>
                <a:latin typeface="Calibri" panose="020F0502020204030204" pitchFamily="34" charset="0"/>
              </a:rPr>
              <a:t> A fiery judgment consumed those who were complainers.</a:t>
            </a:r>
            <a:endParaRPr lang="en-US" sz="2800" dirty="0">
              <a:solidFill>
                <a:schemeClr val="bg1"/>
              </a:solidFill>
            </a:endParaRPr>
          </a:p>
        </p:txBody>
      </p:sp>
      <p:sp>
        <p:nvSpPr>
          <p:cNvPr id="9" name="TextBox 8"/>
          <p:cNvSpPr txBox="1"/>
          <p:nvPr/>
        </p:nvSpPr>
        <p:spPr>
          <a:xfrm>
            <a:off x="137096" y="6488668"/>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11:1-3</a:t>
            </a:r>
          </a:p>
        </p:txBody>
      </p:sp>
    </p:spTree>
    <p:extLst>
      <p:ext uri="{BB962C8B-B14F-4D97-AF65-F5344CB8AC3E}">
        <p14:creationId xmlns:p14="http://schemas.microsoft.com/office/powerpoint/2010/main" val="800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cs typeface="Aharoni" panose="02010803020104030203" pitchFamily="2" charset="-79"/>
              </a:rPr>
              <a:t>Complaining</a:t>
            </a:r>
          </a:p>
        </p:txBody>
      </p:sp>
      <p:sp>
        <p:nvSpPr>
          <p:cNvPr id="2" name="Rectangle 1"/>
          <p:cNvSpPr/>
          <p:nvPr/>
        </p:nvSpPr>
        <p:spPr>
          <a:xfrm>
            <a:off x="626851" y="1096362"/>
            <a:ext cx="8273167" cy="369332"/>
          </a:xfrm>
          <a:prstGeom prst="rect">
            <a:avLst/>
          </a:prstGeom>
        </p:spPr>
        <p:txBody>
          <a:bodyPr wrap="square">
            <a:spAutoFit/>
          </a:bodyPr>
          <a:lstStyle/>
          <a:p>
            <a:r>
              <a:rPr lang="en-US" dirty="0">
                <a:solidFill>
                  <a:schemeClr val="bg1"/>
                </a:solidFill>
                <a:latin typeface="Calibri" panose="020F0502020204030204" pitchFamily="34" charset="0"/>
              </a:rPr>
              <a:t>Complaining shows an ingratitude for all the Lord had done for the us.</a:t>
            </a:r>
            <a:endParaRPr lang="en-US" dirty="0">
              <a:solidFill>
                <a:schemeClr val="bg1"/>
              </a:solidFill>
            </a:endParaRPr>
          </a:p>
        </p:txBody>
      </p:sp>
      <p:sp>
        <p:nvSpPr>
          <p:cNvPr id="3" name="Rectangle 2"/>
          <p:cNvSpPr/>
          <p:nvPr/>
        </p:nvSpPr>
        <p:spPr>
          <a:xfrm>
            <a:off x="5528649" y="2535839"/>
            <a:ext cx="6096000" cy="3139321"/>
          </a:xfrm>
          <a:prstGeom prst="rect">
            <a:avLst/>
          </a:prstGeom>
        </p:spPr>
        <p:txBody>
          <a:bodyPr>
            <a:spAutoFit/>
          </a:bodyPr>
          <a:lstStyle/>
          <a:p>
            <a:r>
              <a:rPr lang="en-US" dirty="0">
                <a:solidFill>
                  <a:schemeClr val="bg1"/>
                </a:solidFill>
                <a:latin typeface="Calibri" panose="020F0502020204030204" pitchFamily="34" charset="0"/>
              </a:rPr>
              <a:t>I knew a faithful mother who humbled herself and asked, “What is keeping me from progressing?” In her case, the response from the Spirit came immediately: “Stop complaining.”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answer surprised her; she had never thought of herself as a complainer. However, the message from the Holy Ghost was very clear. In the days that followed, she became conscious of her habit of complaining. Grateful for the prompting to improve, she determined to count her blessings instead of her challenges…” (3)</a:t>
            </a:r>
            <a:endParaRPr lang="en-US" dirty="0">
              <a:solidFill>
                <a:schemeClr val="bg1"/>
              </a:solidFill>
            </a:endParaRPr>
          </a:p>
        </p:txBody>
      </p:sp>
      <p:pic>
        <p:nvPicPr>
          <p:cNvPr id="1026" name="Picture 2" descr="http://cdn2.mommyish.com/wp-content/uploads/2014/03/shutterstock_162830894__1394199854_142.196.167.223.jpg"/>
          <p:cNvPicPr>
            <a:picLocks noChangeAspect="1" noChangeArrowheads="1"/>
          </p:cNvPicPr>
          <p:nvPr/>
        </p:nvPicPr>
        <p:blipFill rotWithShape="1">
          <a:blip r:embed="rId3">
            <a:extLst>
              <a:ext uri="{28A0092B-C50C-407E-A947-70E740481C1C}">
                <a14:useLocalDpi xmlns:a14="http://schemas.microsoft.com/office/drawing/2010/main" val="0"/>
              </a:ext>
            </a:extLst>
          </a:blip>
          <a:srcRect l="40517" t="8582"/>
          <a:stretch/>
        </p:blipFill>
        <p:spPr bwMode="auto">
          <a:xfrm>
            <a:off x="1137365" y="2279202"/>
            <a:ext cx="3626070" cy="3395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ds.org/bc/content/shared/content/images/leaders/larry-r-lawrenc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482" y="273351"/>
            <a:ext cx="1215582" cy="15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707886"/>
          </a:xfrm>
          <a:prstGeom prst="rect">
            <a:avLst/>
          </a:prstGeom>
          <a:noFill/>
        </p:spPr>
        <p:txBody>
          <a:bodyPr wrap="square" rtlCol="0">
            <a:spAutoFit/>
          </a:bodyPr>
          <a:lstStyle/>
          <a:p>
            <a:pPr algn="ctr"/>
            <a:r>
              <a:rPr lang="en-US" sz="4000" dirty="0">
                <a:solidFill>
                  <a:schemeClr val="bg1"/>
                </a:solidFill>
                <a:latin typeface="Algerian" panose="04020705040A02060702" pitchFamily="82" charset="0"/>
                <a:cs typeface="Aharoni" panose="02010803020104030203" pitchFamily="2" charset="-79"/>
              </a:rPr>
              <a:t>Short Memories—longest Lists of Demands</a:t>
            </a:r>
          </a:p>
        </p:txBody>
      </p:sp>
      <p:sp>
        <p:nvSpPr>
          <p:cNvPr id="7" name="Rectangle 6"/>
          <p:cNvSpPr/>
          <p:nvPr/>
        </p:nvSpPr>
        <p:spPr>
          <a:xfrm>
            <a:off x="156927" y="643621"/>
            <a:ext cx="4420544"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Murmuring seems to come so naturally to the natural man.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It crosses the scriptural spectrum of recorded complaints. </a:t>
            </a:r>
          </a:p>
          <a:p>
            <a:pPr fontAlgn="base"/>
            <a:r>
              <a:rPr lang="en-US" dirty="0">
                <a:solidFill>
                  <a:schemeClr val="bg1"/>
                </a:solidFill>
                <a:latin typeface="Calibri" panose="020F0502020204030204" pitchFamily="34" charset="0"/>
              </a:rPr>
              <a:t> </a:t>
            </a:r>
          </a:p>
        </p:txBody>
      </p:sp>
      <p:sp>
        <p:nvSpPr>
          <p:cNvPr id="5" name="Rectangle 4"/>
          <p:cNvSpPr/>
          <p:nvPr/>
        </p:nvSpPr>
        <p:spPr>
          <a:xfrm>
            <a:off x="4572480" y="1388851"/>
            <a:ext cx="5450185" cy="5078313"/>
          </a:xfrm>
          <a:prstGeom prst="rect">
            <a:avLst/>
          </a:prstGeom>
        </p:spPr>
        <p:txBody>
          <a:bodyPr wrap="square">
            <a:spAutoFit/>
          </a:bodyPr>
          <a:lstStyle/>
          <a:p>
            <a:pPr fontAlgn="base"/>
            <a:r>
              <a:rPr lang="en-US" dirty="0">
                <a:solidFill>
                  <a:schemeClr val="bg1"/>
                </a:solidFill>
                <a:latin typeface="Calibri" panose="020F0502020204030204" pitchFamily="34" charset="0"/>
              </a:rPr>
              <a:t>“A basic cause of murmuring is that too many of us seem to expect that life will flow ever smoothly, featuring an unbroken chain of green lights with empty parking places just in front of our destinations!</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...murmurers have short memories. Israel arrived in Sinai, then journeyed on to the Holy Land though they were sometimes hungry and thirsty. But the Lord rescued them, whether by the miraculous appearance by quail or by water struck from a rock.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Strange, isn't it, brothers and sisters, how those with the shortest memories have the longest lists of </a:t>
            </a:r>
          </a:p>
          <a:p>
            <a:pPr fontAlgn="base"/>
            <a:r>
              <a:rPr lang="en-US" dirty="0">
                <a:solidFill>
                  <a:schemeClr val="bg1"/>
                </a:solidFill>
                <a:latin typeface="Calibri" panose="020F0502020204030204" pitchFamily="34" charset="0"/>
              </a:rPr>
              <a:t>demands!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However, with no remembrance </a:t>
            </a:r>
          </a:p>
          <a:p>
            <a:pPr fontAlgn="base"/>
            <a:r>
              <a:rPr lang="en-US" dirty="0">
                <a:solidFill>
                  <a:schemeClr val="bg1"/>
                </a:solidFill>
                <a:latin typeface="Calibri" panose="020F0502020204030204" pitchFamily="34" charset="0"/>
              </a:rPr>
              <a:t>of past blessings, there is no perspective about </a:t>
            </a:r>
          </a:p>
          <a:p>
            <a:pPr fontAlgn="base"/>
            <a:r>
              <a:rPr lang="en-US" dirty="0">
                <a:solidFill>
                  <a:schemeClr val="bg1"/>
                </a:solidFill>
                <a:latin typeface="Calibri" panose="020F0502020204030204" pitchFamily="34" charset="0"/>
              </a:rPr>
              <a:t>what is really going on.”</a:t>
            </a:r>
          </a:p>
        </p:txBody>
      </p:sp>
      <p:sp>
        <p:nvSpPr>
          <p:cNvPr id="2048" name="Rectangle 2047"/>
          <p:cNvSpPr/>
          <p:nvPr/>
        </p:nvSpPr>
        <p:spPr>
          <a:xfrm>
            <a:off x="17235" y="6438370"/>
            <a:ext cx="2155590" cy="369332"/>
          </a:xfrm>
          <a:prstGeom prst="rect">
            <a:avLst/>
          </a:prstGeom>
        </p:spPr>
        <p:txBody>
          <a:bodyPr wrap="none">
            <a:spAutoFit/>
          </a:bodyPr>
          <a:lstStyle/>
          <a:p>
            <a:r>
              <a:rPr lang="en-US" dirty="0">
                <a:solidFill>
                  <a:schemeClr val="bg1"/>
                </a:solidFill>
              </a:rPr>
              <a:t>Numbers 21:5; 11:20</a:t>
            </a:r>
            <a:endParaRPr lang="en-US" dirty="0"/>
          </a:p>
        </p:txBody>
      </p:sp>
      <p:grpSp>
        <p:nvGrpSpPr>
          <p:cNvPr id="2049" name="Group 2048"/>
          <p:cNvGrpSpPr/>
          <p:nvPr/>
        </p:nvGrpSpPr>
        <p:grpSpPr>
          <a:xfrm>
            <a:off x="156927" y="2464085"/>
            <a:ext cx="4304665" cy="2834196"/>
            <a:chOff x="271604" y="3424686"/>
            <a:chExt cx="4304665" cy="2834196"/>
          </a:xfrm>
        </p:grpSpPr>
        <p:grpSp>
          <p:nvGrpSpPr>
            <p:cNvPr id="21" name="Group 91"/>
            <p:cNvGrpSpPr/>
            <p:nvPr/>
          </p:nvGrpSpPr>
          <p:grpSpPr>
            <a:xfrm>
              <a:off x="583960" y="4183568"/>
              <a:ext cx="817895" cy="1981460"/>
              <a:chOff x="4038600" y="2362200"/>
              <a:chExt cx="1380536" cy="3344532"/>
            </a:xfrm>
          </p:grpSpPr>
          <p:sp>
            <p:nvSpPr>
              <p:cNvPr id="22" name="Round Diagonal Corner Rectangle 2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45"/>
            <p:cNvGrpSpPr/>
            <p:nvPr/>
          </p:nvGrpSpPr>
          <p:grpSpPr>
            <a:xfrm>
              <a:off x="2871301" y="4317668"/>
              <a:ext cx="942396" cy="1941214"/>
              <a:chOff x="634635" y="609600"/>
              <a:chExt cx="2404519" cy="4953000"/>
            </a:xfrm>
          </p:grpSpPr>
          <p:sp>
            <p:nvSpPr>
              <p:cNvPr id="39" name="Rounded Rectangle 38"/>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ular Callout 1"/>
            <p:cNvSpPr/>
            <p:nvPr/>
          </p:nvSpPr>
          <p:spPr>
            <a:xfrm>
              <a:off x="271604" y="3428999"/>
              <a:ext cx="1510727" cy="666411"/>
            </a:xfrm>
            <a:prstGeom prst="wedgeRoundRectCallou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 need water and bread</a:t>
              </a:r>
            </a:p>
          </p:txBody>
        </p:sp>
        <p:sp>
          <p:nvSpPr>
            <p:cNvPr id="69" name="Rounded Rectangular Callout 68"/>
            <p:cNvSpPr/>
            <p:nvPr/>
          </p:nvSpPr>
          <p:spPr>
            <a:xfrm>
              <a:off x="2637100" y="3424686"/>
              <a:ext cx="1939169" cy="666411"/>
            </a:xfrm>
            <a:prstGeom prst="wedgeRoundRectCallou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Why did we ever leave Egypt</a:t>
              </a:r>
            </a:p>
          </p:txBody>
        </p:sp>
      </p:grpSp>
      <p:pic>
        <p:nvPicPr>
          <p:cNvPr id="3074" name="Picture 2" descr="http://mormonsoprano.files.wordpress.com/2008/11/neala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171" y="5126379"/>
            <a:ext cx="1213321" cy="15166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lovelabut.com/wp-content/uploads/2013/11/traffic-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0797" y="1255678"/>
            <a:ext cx="2055483" cy="154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1000"/>
                                        <p:tgtEl>
                                          <p:spTgt spid="2049"/>
                                        </p:tgtEl>
                                      </p:cBhvr>
                                    </p:animEffect>
                                    <p:anim calcmode="lin" valueType="num">
                                      <p:cBhvr>
                                        <p:cTn id="12" dur="1000" fill="hold"/>
                                        <p:tgtEl>
                                          <p:spTgt spid="2049"/>
                                        </p:tgtEl>
                                        <p:attrNameLst>
                                          <p:attrName>ppt_x</p:attrName>
                                        </p:attrNameLst>
                                      </p:cBhvr>
                                      <p:tavLst>
                                        <p:tav tm="0">
                                          <p:val>
                                            <p:strVal val="#ppt_x"/>
                                          </p:val>
                                        </p:tav>
                                        <p:tav tm="100000">
                                          <p:val>
                                            <p:strVal val="#ppt_x"/>
                                          </p:val>
                                        </p:tav>
                                      </p:tavLst>
                                    </p:anim>
                                    <p:anim calcmode="lin" valueType="num">
                                      <p:cBhvr>
                                        <p:cTn id="13"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6" name="TextBox 5"/>
          <p:cNvSpPr txBox="1"/>
          <p:nvPr/>
        </p:nvSpPr>
        <p:spPr>
          <a:xfrm>
            <a:off x="-72430" y="0"/>
            <a:ext cx="12264429"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cs typeface="Aharoni" panose="02010803020104030203" pitchFamily="2" charset="-79"/>
              </a:rPr>
              <a:t>Happiness With the Way Things Are</a:t>
            </a:r>
          </a:p>
        </p:txBody>
      </p:sp>
      <p:sp>
        <p:nvSpPr>
          <p:cNvPr id="3" name="Rectangle 2"/>
          <p:cNvSpPr/>
          <p:nvPr/>
        </p:nvSpPr>
        <p:spPr>
          <a:xfrm>
            <a:off x="5927002" y="1821204"/>
            <a:ext cx="6096000" cy="2585323"/>
          </a:xfrm>
          <a:prstGeom prst="rect">
            <a:avLst/>
          </a:prstGeom>
        </p:spPr>
        <p:txBody>
          <a:bodyPr>
            <a:spAutoFit/>
          </a:bodyPr>
          <a:lstStyle/>
          <a:p>
            <a:r>
              <a:rPr lang="en-US" dirty="0">
                <a:solidFill>
                  <a:schemeClr val="bg1"/>
                </a:solidFill>
                <a:latin typeface="Calibri" panose="020F0502020204030204" pitchFamily="34" charset="0"/>
              </a:rPr>
              <a:t>Happiness is a state of being contented or satisfied. But sometimes it’s hard to be content and satisfied—to have enough.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will always be a newer watch, a more powerful computer, a fancier car or closet organizer.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you can never get enough of what you don’t need, because what you don’t need never satisfies. </a:t>
            </a:r>
          </a:p>
        </p:txBody>
      </p:sp>
      <p:sp>
        <p:nvSpPr>
          <p:cNvPr id="7" name="Rectangle 6"/>
          <p:cNvSpPr/>
          <p:nvPr/>
        </p:nvSpPr>
        <p:spPr>
          <a:xfrm>
            <a:off x="464745" y="935188"/>
            <a:ext cx="6096000" cy="923330"/>
          </a:xfrm>
          <a:prstGeom prst="rect">
            <a:avLst/>
          </a:prstGeom>
        </p:spPr>
        <p:txBody>
          <a:bodyPr>
            <a:spAutoFit/>
          </a:bodyPr>
          <a:lstStyle/>
          <a:p>
            <a:r>
              <a:rPr lang="en-US" i="1" dirty="0">
                <a:solidFill>
                  <a:schemeClr val="bg1"/>
                </a:solidFill>
                <a:latin typeface="Calibri" panose="020F0502020204030204" pitchFamily="34" charset="0"/>
              </a:rPr>
              <a:t>“Happiness consists not of having, but of being; not of possessing, but of enjoying. It is the warm glow of a heart at peace with itself.” (4)</a:t>
            </a:r>
            <a:endParaRPr lang="en-US" dirty="0">
              <a:solidFill>
                <a:schemeClr val="bg1"/>
              </a:solidFill>
              <a:latin typeface="Calibri" panose="020F0502020204030204" pitchFamily="34" charset="0"/>
            </a:endParaRPr>
          </a:p>
        </p:txBody>
      </p:sp>
      <p:sp>
        <p:nvSpPr>
          <p:cNvPr id="5" name="Rectangle 4"/>
          <p:cNvSpPr/>
          <p:nvPr/>
        </p:nvSpPr>
        <p:spPr>
          <a:xfrm>
            <a:off x="232372" y="4841930"/>
            <a:ext cx="6096000" cy="1477328"/>
          </a:xfrm>
          <a:prstGeom prst="rect">
            <a:avLst/>
          </a:prstGeom>
        </p:spPr>
        <p:txBody>
          <a:bodyPr>
            <a:spAutoFit/>
          </a:bodyPr>
          <a:lstStyle/>
          <a:p>
            <a:r>
              <a:rPr lang="en-US" i="1" dirty="0">
                <a:solidFill>
                  <a:schemeClr val="bg1"/>
                </a:solidFill>
                <a:latin typeface="Calibri" panose="020F0502020204030204" pitchFamily="34" charset="0"/>
              </a:rPr>
              <a:t>I was impressed with the idea that our Heavenly Father loves us and that his commandments were not intended to deprive us of true pleasure, </a:t>
            </a:r>
            <a:r>
              <a:rPr lang="en-US" dirty="0">
                <a:solidFill>
                  <a:schemeClr val="bg1"/>
                </a:solidFill>
                <a:latin typeface="Calibri" panose="020F0502020204030204" pitchFamily="34" charset="0"/>
              </a:rPr>
              <a:t>[but rather,] </a:t>
            </a:r>
            <a:r>
              <a:rPr lang="en-US" i="1" dirty="0">
                <a:solidFill>
                  <a:schemeClr val="bg1"/>
                </a:solidFill>
                <a:latin typeface="Calibri" panose="020F0502020204030204" pitchFamily="34" charset="0"/>
              </a:rPr>
              <a:t>if observed, would add to our peace and contentment here and prepare us for eternal happiness.</a:t>
            </a:r>
            <a:r>
              <a:rPr lang="en-US" dirty="0">
                <a:solidFill>
                  <a:schemeClr val="bg1"/>
                </a:solidFill>
                <a:latin typeface="Calibri" panose="020F0502020204030204" pitchFamily="34" charset="0"/>
              </a:rPr>
              <a:t>” (5)</a:t>
            </a:r>
          </a:p>
        </p:txBody>
      </p:sp>
      <p:pic>
        <p:nvPicPr>
          <p:cNvPr id="2050" name="Picture 2" descr="https://www.lds.org/churchhistory/presidents/images/presidents/GAS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745" y="4628094"/>
            <a:ext cx="1524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210967" y="2099458"/>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68059" y="1235437"/>
              <a:ext cx="2293346" cy="830997"/>
            </a:xfrm>
            <a:prstGeom prst="rect">
              <a:avLst/>
            </a:prstGeom>
          </p:spPr>
          <p:txBody>
            <a:bodyPr wrap="square">
              <a:spAutoFit/>
            </a:bodyPr>
            <a:lstStyle/>
            <a:p>
              <a:r>
                <a:rPr lang="en-US" sz="1600" b="1" dirty="0"/>
                <a:t>Failing to recognize our blessings can lead us to be ungrateful to the Lord</a:t>
              </a:r>
              <a:endParaRPr lang="en-US" sz="1600" i="1" dirty="0"/>
            </a:p>
          </p:txBody>
        </p:sp>
      </p:grpSp>
    </p:spTree>
    <p:extLst>
      <p:ext uri="{BB962C8B-B14F-4D97-AF65-F5344CB8AC3E}">
        <p14:creationId xmlns:p14="http://schemas.microsoft.com/office/powerpoint/2010/main" val="16299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1000"/>
                                        <p:tgtEl>
                                          <p:spTgt spid="2050"/>
                                        </p:tgtEl>
                                      </p:cBhvr>
                                    </p:animEffect>
                                    <p:anim calcmode="lin" valueType="num">
                                      <p:cBhvr>
                                        <p:cTn id="34" dur="1000" fill="hold"/>
                                        <p:tgtEl>
                                          <p:spTgt spid="2050"/>
                                        </p:tgtEl>
                                        <p:attrNameLst>
                                          <p:attrName>ppt_x</p:attrName>
                                        </p:attrNameLst>
                                      </p:cBhvr>
                                      <p:tavLst>
                                        <p:tav tm="0">
                                          <p:val>
                                            <p:strVal val="#ppt_x"/>
                                          </p:val>
                                        </p:tav>
                                        <p:tav tm="100000">
                                          <p:val>
                                            <p:strVal val="#ppt_x"/>
                                          </p:val>
                                        </p:tav>
                                      </p:tavLst>
                                    </p:anim>
                                    <p:anim calcmode="lin" valueType="num">
                                      <p:cBhvr>
                                        <p:cTn id="3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0" y="6390464"/>
            <a:ext cx="4037845" cy="369332"/>
          </a:xfrm>
          <a:prstGeom prst="rect">
            <a:avLst/>
          </a:prstGeom>
          <a:noFill/>
        </p:spPr>
        <p:txBody>
          <a:bodyPr wrap="square" rtlCol="0">
            <a:spAutoFit/>
          </a:bodyPr>
          <a:lstStyle/>
          <a:p>
            <a:r>
              <a:rPr lang="en-US" dirty="0">
                <a:solidFill>
                  <a:schemeClr val="bg1"/>
                </a:solidFill>
                <a:latin typeface="Calibri" panose="020F0502020204030204" pitchFamily="34" charset="0"/>
              </a:rPr>
              <a:t>Numbers 11:11-23</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The Lord’s solution…</a:t>
            </a:r>
            <a:endParaRPr lang="en-US" sz="5400" dirty="0">
              <a:solidFill>
                <a:schemeClr val="bg1"/>
              </a:solidFill>
              <a:latin typeface="Algerian" panose="04020705040A02060702" pitchFamily="82" charset="0"/>
              <a:cs typeface="Aharoni" panose="02010803020104030203" pitchFamily="2" charset="-79"/>
            </a:endParaRPr>
          </a:p>
        </p:txBody>
      </p:sp>
      <p:sp>
        <p:nvSpPr>
          <p:cNvPr id="2" name="Rectangle 1"/>
          <p:cNvSpPr/>
          <p:nvPr/>
        </p:nvSpPr>
        <p:spPr>
          <a:xfrm>
            <a:off x="359121" y="1558545"/>
            <a:ext cx="3570083" cy="1477328"/>
          </a:xfrm>
          <a:prstGeom prst="rect">
            <a:avLst/>
          </a:prstGeom>
        </p:spPr>
        <p:txBody>
          <a:bodyPr wrap="square">
            <a:spAutoFit/>
          </a:bodyPr>
          <a:lstStyle/>
          <a:p>
            <a:r>
              <a:rPr lang="en-US" dirty="0">
                <a:solidFill>
                  <a:schemeClr val="bg1"/>
                </a:solidFill>
                <a:latin typeface="Calibri" panose="020F0502020204030204" pitchFamily="34" charset="0"/>
              </a:rPr>
              <a:t>Moses felt overwhelmed trying to lead a large number of people who were selfish and ungrateful, and there was no meat (</a:t>
            </a:r>
            <a:r>
              <a:rPr lang="en-US" i="1" dirty="0">
                <a:solidFill>
                  <a:schemeClr val="bg1"/>
                </a:solidFill>
                <a:latin typeface="Calibri" panose="020F0502020204030204" pitchFamily="34" charset="0"/>
              </a:rPr>
              <a:t>flesh</a:t>
            </a:r>
            <a:r>
              <a:rPr lang="en-US" dirty="0">
                <a:solidFill>
                  <a:schemeClr val="bg1"/>
                </a:solidFill>
                <a:latin typeface="Calibri" panose="020F0502020204030204" pitchFamily="34" charset="0"/>
              </a:rPr>
              <a:t>) for the people to eat.</a:t>
            </a:r>
            <a:endParaRPr lang="en-US" dirty="0">
              <a:solidFill>
                <a:schemeClr val="bg1"/>
              </a:solidFill>
            </a:endParaRPr>
          </a:p>
        </p:txBody>
      </p:sp>
      <p:sp>
        <p:nvSpPr>
          <p:cNvPr id="7" name="Rectangle 6"/>
          <p:cNvSpPr/>
          <p:nvPr/>
        </p:nvSpPr>
        <p:spPr>
          <a:xfrm>
            <a:off x="2279253" y="1007290"/>
            <a:ext cx="7561061" cy="369332"/>
          </a:xfrm>
          <a:prstGeom prst="rect">
            <a:avLst/>
          </a:prstGeom>
        </p:spPr>
        <p:txBody>
          <a:bodyPr wrap="square">
            <a:spAutoFit/>
          </a:bodyPr>
          <a:lstStyle/>
          <a:p>
            <a:r>
              <a:rPr lang="en-US" i="1" dirty="0">
                <a:solidFill>
                  <a:srgbClr val="FFFF00"/>
                </a:solidFill>
                <a:latin typeface="Calibri" panose="020F0502020204030204" pitchFamily="34" charset="0"/>
              </a:rPr>
              <a:t>I am not able to bear all this people alone, because it is too heavy for me</a:t>
            </a:r>
            <a:endParaRPr lang="en-US" i="1" dirty="0">
              <a:solidFill>
                <a:srgbClr val="FFFF00"/>
              </a:solidFill>
            </a:endParaRPr>
          </a:p>
        </p:txBody>
      </p:sp>
      <p:sp>
        <p:nvSpPr>
          <p:cNvPr id="9" name="Rectangle 8"/>
          <p:cNvSpPr/>
          <p:nvPr/>
        </p:nvSpPr>
        <p:spPr>
          <a:xfrm>
            <a:off x="7593372" y="1743211"/>
            <a:ext cx="3570083" cy="2585323"/>
          </a:xfrm>
          <a:prstGeom prst="rect">
            <a:avLst/>
          </a:prstGeom>
        </p:spPr>
        <p:txBody>
          <a:bodyPr wrap="square">
            <a:spAutoFit/>
          </a:bodyPr>
          <a:lstStyle/>
          <a:p>
            <a:r>
              <a:rPr lang="en-US" dirty="0">
                <a:solidFill>
                  <a:schemeClr val="bg1"/>
                </a:solidFill>
                <a:latin typeface="Calibri" panose="020F0502020204030204" pitchFamily="34" charset="0"/>
              </a:rPr>
              <a:t>70 elders—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Met at the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Shared the burden with Moses.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seventy elders of Israel were granted one of the gifts of the Spirit, the gift of prophecy.</a:t>
            </a:r>
          </a:p>
        </p:txBody>
      </p:sp>
      <p:sp>
        <p:nvSpPr>
          <p:cNvPr id="10" name="Rectangle 9"/>
          <p:cNvSpPr/>
          <p:nvPr/>
        </p:nvSpPr>
        <p:spPr>
          <a:xfrm>
            <a:off x="740604" y="4131048"/>
            <a:ext cx="5138819" cy="1200329"/>
          </a:xfrm>
          <a:prstGeom prst="rect">
            <a:avLst/>
          </a:prstGeom>
        </p:spPr>
        <p:txBody>
          <a:bodyPr wrap="square">
            <a:spAutoFit/>
          </a:bodyPr>
          <a:lstStyle/>
          <a:p>
            <a:r>
              <a:rPr lang="en-US" dirty="0">
                <a:solidFill>
                  <a:schemeClr val="bg1"/>
                </a:solidFill>
                <a:latin typeface="Calibri" panose="020F0502020204030204" pitchFamily="34" charset="0"/>
              </a:rPr>
              <a:t>The Lord eventually gave Israel their wish and provided the flesh of quail for them, but before doing so He granted Moses his wish for help in the burdens of leadership. (7)</a:t>
            </a:r>
            <a:endParaRPr lang="en-US" dirty="0">
              <a:solidFill>
                <a:schemeClr val="bg1"/>
              </a:solidFill>
            </a:endParaRPr>
          </a:p>
        </p:txBody>
      </p:sp>
      <p:sp>
        <p:nvSpPr>
          <p:cNvPr id="11" name="Rectangle 10"/>
          <p:cNvSpPr/>
          <p:nvPr/>
        </p:nvSpPr>
        <p:spPr>
          <a:xfrm>
            <a:off x="4601203" y="5123797"/>
            <a:ext cx="6869537" cy="1569660"/>
          </a:xfrm>
          <a:prstGeom prst="rect">
            <a:avLst/>
          </a:prstGeom>
        </p:spPr>
        <p:txBody>
          <a:bodyPr wrap="square">
            <a:spAutoFit/>
          </a:bodyPr>
          <a:lstStyle/>
          <a:p>
            <a:pPr algn="ctr"/>
            <a:r>
              <a:rPr lang="en-US" sz="4800" dirty="0">
                <a:solidFill>
                  <a:schemeClr val="bg1"/>
                </a:solidFill>
                <a:latin typeface="Calibri" panose="020F0502020204030204" pitchFamily="34" charset="0"/>
              </a:rPr>
              <a:t>Does only one person run the Church?</a:t>
            </a:r>
            <a:endParaRPr lang="en-US" sz="4800" dirty="0">
              <a:solidFill>
                <a:schemeClr val="bg1"/>
              </a:solidFill>
            </a:endParaRPr>
          </a:p>
        </p:txBody>
      </p:sp>
      <p:pic>
        <p:nvPicPr>
          <p:cNvPr id="4098" name="Picture 2" descr="https://upload.wikimedia.org/wikipedia/commons/4/49/The_Giving_of_Qu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733" y="1481803"/>
            <a:ext cx="2319907" cy="264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35317" cy="6858001"/>
          </a:xfrm>
          <a:prstGeom prst="rect">
            <a:avLst/>
          </a:prstGeom>
        </p:spPr>
      </p:pic>
      <p:sp>
        <p:nvSpPr>
          <p:cNvPr id="5" name="TextBox 4"/>
          <p:cNvSpPr txBox="1"/>
          <p:nvPr/>
        </p:nvSpPr>
        <p:spPr>
          <a:xfrm>
            <a:off x="398353" y="1275256"/>
            <a:ext cx="4037845" cy="1754326"/>
          </a:xfrm>
          <a:prstGeom prst="rect">
            <a:avLst/>
          </a:prstGeom>
          <a:noFill/>
        </p:spPr>
        <p:txBody>
          <a:bodyPr wrap="square" rtlCol="0">
            <a:spAutoFit/>
          </a:bodyPr>
          <a:lstStyle/>
          <a:p>
            <a:r>
              <a:rPr lang="en-US" dirty="0">
                <a:solidFill>
                  <a:schemeClr val="bg1"/>
                </a:solidFill>
                <a:latin typeface="Calibri" panose="020F0502020204030204" pitchFamily="34" charset="0"/>
              </a:rPr>
              <a:t>“One of the first principles we must keep in mind is that the work of the Lord goes forward through assignments. Leaders receive and give assignments. This is an important part of the necessary principle of delegating.”</a:t>
            </a:r>
          </a:p>
        </p:txBody>
      </p:sp>
      <p:sp>
        <p:nvSpPr>
          <p:cNvPr id="6" name="TextBox 5"/>
          <p:cNvSpPr txBox="1"/>
          <p:nvPr/>
        </p:nvSpPr>
        <p:spPr>
          <a:xfrm>
            <a:off x="-72430" y="0"/>
            <a:ext cx="12264429"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cs typeface="Aharoni" panose="02010803020104030203" pitchFamily="2" charset="-79"/>
              </a:rPr>
              <a:t>Dispersing Responsibility</a:t>
            </a:r>
            <a:endParaRPr lang="en-US" sz="5400" dirty="0">
              <a:solidFill>
                <a:schemeClr val="bg1"/>
              </a:solidFill>
              <a:latin typeface="Algerian" panose="04020705040A02060702" pitchFamily="82" charset="0"/>
              <a:cs typeface="Aharoni" panose="02010803020104030203" pitchFamily="2" charset="-79"/>
            </a:endParaRPr>
          </a:p>
        </p:txBody>
      </p:sp>
      <p:sp>
        <p:nvSpPr>
          <p:cNvPr id="2" name="Rectangle 1"/>
          <p:cNvSpPr/>
          <p:nvPr/>
        </p:nvSpPr>
        <p:spPr>
          <a:xfrm>
            <a:off x="7921782" y="1382631"/>
            <a:ext cx="3666653" cy="923330"/>
          </a:xfrm>
          <a:prstGeom prst="rect">
            <a:avLst/>
          </a:prstGeom>
        </p:spPr>
        <p:txBody>
          <a:bodyPr wrap="square">
            <a:spAutoFit/>
          </a:bodyPr>
          <a:lstStyle/>
          <a:p>
            <a:r>
              <a:rPr lang="en-US" dirty="0">
                <a:solidFill>
                  <a:schemeClr val="bg1"/>
                </a:solidFill>
                <a:latin typeface="Calibri" panose="020F0502020204030204" pitchFamily="34" charset="0"/>
              </a:rPr>
              <a:t>“Those who stand faithful to their priesthood are often those who bear some weight of responsibility.”</a:t>
            </a:r>
          </a:p>
        </p:txBody>
      </p:sp>
      <p:sp>
        <p:nvSpPr>
          <p:cNvPr id="3" name="Rectangle 2"/>
          <p:cNvSpPr/>
          <p:nvPr/>
        </p:nvSpPr>
        <p:spPr>
          <a:xfrm>
            <a:off x="585458" y="4402843"/>
            <a:ext cx="4176665" cy="1754326"/>
          </a:xfrm>
          <a:prstGeom prst="rect">
            <a:avLst/>
          </a:prstGeom>
        </p:spPr>
        <p:txBody>
          <a:bodyPr wrap="square">
            <a:spAutoFit/>
          </a:bodyPr>
          <a:lstStyle/>
          <a:p>
            <a:r>
              <a:rPr lang="en-US" dirty="0">
                <a:solidFill>
                  <a:schemeClr val="bg1"/>
                </a:solidFill>
                <a:latin typeface="Calibri" panose="020F0502020204030204" pitchFamily="34" charset="0"/>
              </a:rPr>
              <a:t>“A leader cannot ask of others what he is not willing to do himself. Our safest course is to follow the example of the Savior, and our security is to listen to and follow the direction of his prophet, the President of the Church.”</a:t>
            </a:r>
          </a:p>
        </p:txBody>
      </p:sp>
      <p:sp>
        <p:nvSpPr>
          <p:cNvPr id="7" name="Rectangle 6"/>
          <p:cNvSpPr/>
          <p:nvPr/>
        </p:nvSpPr>
        <p:spPr>
          <a:xfrm>
            <a:off x="7523430" y="3987345"/>
            <a:ext cx="4234002" cy="2308324"/>
          </a:xfrm>
          <a:prstGeom prst="rect">
            <a:avLst/>
          </a:prstGeom>
        </p:spPr>
        <p:txBody>
          <a:bodyPr wrap="square">
            <a:spAutoFit/>
          </a:bodyPr>
          <a:lstStyle/>
          <a:p>
            <a:r>
              <a:rPr lang="en-US" dirty="0">
                <a:solidFill>
                  <a:schemeClr val="bg1"/>
                </a:solidFill>
                <a:latin typeface="Calibri" panose="020F0502020204030204" pitchFamily="34" charset="0"/>
              </a:rPr>
              <a:t>Most of us who are called to leadership in the Church feel that we are inadequate because of inexperience, lack of ability, or meager learning and education. Of the many descriptions of Moses is the following: “Now the man Moses was very meek, above all the men which were upon the face of the earth” (Num. 12:3)</a:t>
            </a:r>
          </a:p>
        </p:txBody>
      </p:sp>
      <p:sp>
        <p:nvSpPr>
          <p:cNvPr id="8" name="Rectangle 7"/>
          <p:cNvSpPr/>
          <p:nvPr/>
        </p:nvSpPr>
        <p:spPr>
          <a:xfrm>
            <a:off x="11468477" y="6388003"/>
            <a:ext cx="722768" cy="369332"/>
          </a:xfrm>
          <a:prstGeom prst="rect">
            <a:avLst/>
          </a:prstGeom>
        </p:spPr>
        <p:txBody>
          <a:bodyPr wrap="square">
            <a:spAutoFit/>
          </a:bodyPr>
          <a:lstStyle/>
          <a:p>
            <a:pPr algn="r"/>
            <a:r>
              <a:rPr lang="en-US" dirty="0">
                <a:solidFill>
                  <a:schemeClr val="bg1"/>
                </a:solidFill>
                <a:latin typeface="Calibri" panose="020F0502020204030204" pitchFamily="34" charset="0"/>
              </a:rPr>
              <a:t>(8)</a:t>
            </a:r>
            <a:endParaRPr lang="en-US" dirty="0">
              <a:solidFill>
                <a:schemeClr val="bg1"/>
              </a:solidFill>
            </a:endParaRPr>
          </a:p>
        </p:txBody>
      </p:sp>
      <p:pic>
        <p:nvPicPr>
          <p:cNvPr id="5122" name="Picture 2" descr="https://www.lds.org/scriptures/bc/scriptures/ot/ex/28/images/015-015-moses-gives-aaron-the-priesthood-full.jpg?download=tru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86" t="8395" r="4039" b="46845"/>
          <a:stretch/>
        </p:blipFill>
        <p:spPr bwMode="auto">
          <a:xfrm>
            <a:off x="4425930" y="1944462"/>
            <a:ext cx="3129170" cy="2273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211" y="2580350"/>
            <a:ext cx="1014532" cy="1222328"/>
          </a:xfrm>
          <a:prstGeom prst="rect">
            <a:avLst/>
          </a:prstGeom>
        </p:spPr>
      </p:pic>
    </p:spTree>
    <p:extLst>
      <p:ext uri="{BB962C8B-B14F-4D97-AF65-F5344CB8AC3E}">
        <p14:creationId xmlns:p14="http://schemas.microsoft.com/office/powerpoint/2010/main" val="4857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3644</Words>
  <Application>Microsoft Office PowerPoint</Application>
  <PresentationFormat>Widescreen</PresentationFormat>
  <Paragraphs>230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Algerian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41</cp:revision>
  <dcterms:created xsi:type="dcterms:W3CDTF">2015-10-31T14:29:41Z</dcterms:created>
  <dcterms:modified xsi:type="dcterms:W3CDTF">2025-09-01T13:42:18Z</dcterms:modified>
</cp:coreProperties>
</file>