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1" r:id="rId6"/>
    <p:sldId id="267" r:id="rId7"/>
    <p:sldId id="264" r:id="rId8"/>
    <p:sldId id="266" r:id="rId9"/>
    <p:sldId id="268" r:id="rId10"/>
    <p:sldId id="272" r:id="rId11"/>
    <p:sldId id="269" r:id="rId12"/>
    <p:sldId id="271" r:id="rId13"/>
    <p:sldId id="273" r:id="rId14"/>
    <p:sldId id="274" r:id="rId15"/>
    <p:sldId id="275" r:id="rId16"/>
    <p:sldId id="276" r:id="rId17"/>
    <p:sldId id="278" r:id="rId18"/>
    <p:sldId id="277" r:id="rId19"/>
    <p:sldId id="279" r:id="rId20"/>
    <p:sldId id="280" r:id="rId21"/>
    <p:sldId id="281" r:id="rId22"/>
    <p:sldId id="282" r:id="rId23"/>
    <p:sldId id="283" r:id="rId24"/>
    <p:sldId id="286" r:id="rId25"/>
    <p:sldId id="258" r:id="rId26"/>
    <p:sldId id="257" r:id="rId27"/>
    <p:sldId id="265" r:id="rId28"/>
    <p:sldId id="270" r:id="rId29"/>
    <p:sldId id="284" r:id="rId30"/>
    <p:sldId id="285" r:id="rId31"/>
  </p:sldIdLst>
  <p:sldSz cx="12192000" cy="6858000"/>
  <p:notesSz cx="6858000" cy="9144000"/>
  <p:embeddedFontLst>
    <p:embeddedFont>
      <p:font typeface="Cambria" panose="02040503050406030204" pitchFamily="18" charset="0"/>
      <p:regular r:id="rId32"/>
      <p:bold r:id="rId33"/>
      <p:italic r:id="rId34"/>
      <p:boldItalic r:id="rId35"/>
    </p:embeddedFont>
    <p:embeddedFont>
      <p:font typeface="Palatino" panose="020B0604020202020204"/>
      <p:regular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969284-2226-4299-BB1E-9815A88187A7}"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199065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02223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419224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71996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69284-2226-4299-BB1E-9815A88187A7}"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8793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69284-2226-4299-BB1E-9815A88187A7}"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47714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69284-2226-4299-BB1E-9815A88187A7}"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87822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69284-2226-4299-BB1E-9815A88187A7}"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86749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69284-2226-4299-BB1E-9815A88187A7}"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61829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69284-2226-4299-BB1E-9815A88187A7}"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42927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69284-2226-4299-BB1E-9815A88187A7}"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58768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69284-2226-4299-BB1E-9815A88187A7}" type="datetimeFigureOut">
              <a:rPr lang="en-US" smtClean="0"/>
              <a:t>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FBDA6-50EF-4B0D-AE1C-7893A59EA0F1}" type="slidenum">
              <a:rPr lang="en-US" smtClean="0"/>
              <a:t>‹#›</a:t>
            </a:fld>
            <a:endParaRPr lang="en-US"/>
          </a:p>
        </p:txBody>
      </p:sp>
    </p:spTree>
    <p:extLst>
      <p:ext uri="{BB962C8B-B14F-4D97-AF65-F5344CB8AC3E}">
        <p14:creationId xmlns:p14="http://schemas.microsoft.com/office/powerpoint/2010/main" val="30199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1.png"/><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919" y="586966"/>
            <a:ext cx="12006404" cy="1938992"/>
          </a:xfrm>
          <a:prstGeom prst="rect">
            <a:avLst/>
          </a:prstGeom>
          <a:noFill/>
        </p:spPr>
        <p:txBody>
          <a:bodyPr wrap="square" rtlCol="0">
            <a:spAutoFit/>
          </a:bodyPr>
          <a:lstStyle/>
          <a:p>
            <a:pPr algn="ctr"/>
            <a:r>
              <a:rPr lang="en-US" sz="6000" dirty="0"/>
              <a:t>Tragedy in the Wilderness</a:t>
            </a:r>
          </a:p>
          <a:p>
            <a:pPr algn="ctr"/>
            <a:r>
              <a:rPr lang="en-US" sz="6000" dirty="0"/>
              <a:t>Numbers 15-19</a:t>
            </a:r>
          </a:p>
        </p:txBody>
      </p:sp>
      <p:sp>
        <p:nvSpPr>
          <p:cNvPr id="5" name="TextBox 4"/>
          <p:cNvSpPr txBox="1"/>
          <p:nvPr/>
        </p:nvSpPr>
        <p:spPr>
          <a:xfrm>
            <a:off x="3628890" y="2727993"/>
            <a:ext cx="5332491" cy="923330"/>
          </a:xfrm>
          <a:prstGeom prst="rect">
            <a:avLst/>
          </a:prstGeom>
          <a:noFill/>
        </p:spPr>
        <p:txBody>
          <a:bodyPr wrap="square" rtlCol="0">
            <a:spAutoFit/>
          </a:bodyPr>
          <a:lstStyle/>
          <a:p>
            <a:r>
              <a:rPr lang="en-US" dirty="0"/>
              <a:t>“…they (Israelites) were more than unusually angry, both against one another and against their leader.”</a:t>
            </a:r>
          </a:p>
          <a:p>
            <a:r>
              <a:rPr lang="en-US" dirty="0"/>
              <a:t>--Josephus</a:t>
            </a:r>
          </a:p>
        </p:txBody>
      </p:sp>
      <p:grpSp>
        <p:nvGrpSpPr>
          <p:cNvPr id="8" name="Group 7"/>
          <p:cNvGrpSpPr/>
          <p:nvPr/>
        </p:nvGrpSpPr>
        <p:grpSpPr>
          <a:xfrm>
            <a:off x="683233" y="6315130"/>
            <a:ext cx="3530851" cy="433177"/>
            <a:chOff x="6004435" y="5124422"/>
            <a:chExt cx="2755911" cy="179672"/>
          </a:xfrm>
          <a:solidFill>
            <a:schemeClr val="accent1">
              <a:lumMod val="75000"/>
            </a:schemeClr>
          </a:solidFill>
        </p:grpSpPr>
        <p:grpSp>
          <p:nvGrpSpPr>
            <p:cNvPr id="9" name="Group 8"/>
            <p:cNvGrpSpPr/>
            <p:nvPr/>
          </p:nvGrpSpPr>
          <p:grpSpPr>
            <a:xfrm>
              <a:off x="6004435" y="5124422"/>
              <a:ext cx="1415464" cy="179672"/>
              <a:chOff x="5241313" y="4637314"/>
              <a:chExt cx="4730322" cy="600444"/>
            </a:xfrm>
            <a:grpFill/>
          </p:grpSpPr>
          <p:sp>
            <p:nvSpPr>
              <p:cNvPr id="31" name="Oval 30"/>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263924" y="4659086"/>
                <a:ext cx="490821" cy="578672"/>
                <a:chOff x="6263924" y="4659086"/>
                <a:chExt cx="490821" cy="578672"/>
              </a:xfrm>
              <a:grpFill/>
            </p:grpSpPr>
            <p:sp>
              <p:nvSpPr>
                <p:cNvPr id="52" name="Trapezoid 5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353137" y="4659086"/>
                <a:ext cx="490821" cy="578672"/>
                <a:chOff x="6263924" y="4659086"/>
                <a:chExt cx="490821" cy="578672"/>
              </a:xfrm>
              <a:grpFill/>
            </p:grpSpPr>
            <p:sp>
              <p:nvSpPr>
                <p:cNvPr id="49" name="Trapezoid 4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8419290" y="4659086"/>
                <a:ext cx="490821" cy="578672"/>
                <a:chOff x="6263924" y="4659086"/>
                <a:chExt cx="490821" cy="578672"/>
              </a:xfrm>
              <a:grpFill/>
            </p:grpSpPr>
            <p:sp>
              <p:nvSpPr>
                <p:cNvPr id="46" name="Trapezoid 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9480814" y="4659086"/>
                <a:ext cx="490821" cy="578672"/>
                <a:chOff x="6263924" y="4659086"/>
                <a:chExt cx="490821" cy="578672"/>
              </a:xfrm>
              <a:grpFill/>
            </p:grpSpPr>
            <p:sp>
              <p:nvSpPr>
                <p:cNvPr id="43" name="Trapezoid 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241313" y="4637314"/>
                <a:ext cx="490821" cy="578672"/>
                <a:chOff x="6263924" y="4659086"/>
                <a:chExt cx="490821" cy="578672"/>
              </a:xfrm>
              <a:grpFill/>
            </p:grpSpPr>
            <p:sp>
              <p:nvSpPr>
                <p:cNvPr id="40" name="Trapezoid 3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7502911" y="5124422"/>
              <a:ext cx="1257435" cy="173157"/>
              <a:chOff x="5769429" y="4659086"/>
              <a:chExt cx="4202206" cy="578672"/>
            </a:xfrm>
            <a:grpFill/>
          </p:grpSpPr>
          <p:sp>
            <p:nvSpPr>
              <p:cNvPr id="11" name="Oval 10"/>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63924" y="4659086"/>
                <a:ext cx="490821" cy="578672"/>
                <a:chOff x="6263924" y="4659086"/>
                <a:chExt cx="490821" cy="578672"/>
              </a:xfrm>
              <a:grpFill/>
            </p:grpSpPr>
            <p:sp>
              <p:nvSpPr>
                <p:cNvPr id="28" name="Trapezoid 27"/>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353137" y="4659086"/>
                <a:ext cx="490821" cy="578672"/>
                <a:chOff x="6263924" y="4659086"/>
                <a:chExt cx="490821" cy="578672"/>
              </a:xfrm>
              <a:grpFill/>
            </p:grpSpPr>
            <p:sp>
              <p:nvSpPr>
                <p:cNvPr id="25" name="Trapezoid 24"/>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419290" y="4659086"/>
                <a:ext cx="490821" cy="578672"/>
                <a:chOff x="6263924" y="4659086"/>
                <a:chExt cx="490821" cy="578672"/>
              </a:xfrm>
              <a:grpFill/>
            </p:grpSpPr>
            <p:sp>
              <p:nvSpPr>
                <p:cNvPr id="22" name="Trapezoid 2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480814" y="4659086"/>
                <a:ext cx="490821" cy="578672"/>
                <a:chOff x="6263924" y="4659086"/>
                <a:chExt cx="490821" cy="578672"/>
              </a:xfrm>
              <a:grpFill/>
            </p:grpSpPr>
            <p:sp>
              <p:nvSpPr>
                <p:cNvPr id="19" name="Trapezoid 1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p:cNvGrpSpPr/>
          <p:nvPr/>
        </p:nvGrpSpPr>
        <p:grpSpPr>
          <a:xfrm>
            <a:off x="4360017" y="6306488"/>
            <a:ext cx="3530851" cy="433177"/>
            <a:chOff x="6004435" y="5124422"/>
            <a:chExt cx="2755911" cy="179672"/>
          </a:xfrm>
          <a:solidFill>
            <a:schemeClr val="accent1">
              <a:lumMod val="75000"/>
            </a:schemeClr>
          </a:solidFill>
        </p:grpSpPr>
        <p:grpSp>
          <p:nvGrpSpPr>
            <p:cNvPr id="56" name="Group 55"/>
            <p:cNvGrpSpPr/>
            <p:nvPr/>
          </p:nvGrpSpPr>
          <p:grpSpPr>
            <a:xfrm>
              <a:off x="6004435" y="5124422"/>
              <a:ext cx="1415464" cy="179672"/>
              <a:chOff x="5241313" y="4637314"/>
              <a:chExt cx="4730322" cy="600444"/>
            </a:xfrm>
            <a:grpFill/>
          </p:grpSpPr>
          <p:sp>
            <p:nvSpPr>
              <p:cNvPr id="78" name="Oval 77"/>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263924" y="4659086"/>
                <a:ext cx="490821" cy="578672"/>
                <a:chOff x="6263924" y="4659086"/>
                <a:chExt cx="490821" cy="578672"/>
              </a:xfrm>
              <a:grpFill/>
            </p:grpSpPr>
            <p:sp>
              <p:nvSpPr>
                <p:cNvPr id="99" name="Trapezoid 9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7353137" y="4659086"/>
                <a:ext cx="490821" cy="578672"/>
                <a:chOff x="6263924" y="4659086"/>
                <a:chExt cx="490821" cy="578672"/>
              </a:xfrm>
              <a:grpFill/>
            </p:grpSpPr>
            <p:sp>
              <p:nvSpPr>
                <p:cNvPr id="96" name="Trapezoid 9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8419290" y="4659086"/>
                <a:ext cx="490821" cy="578672"/>
                <a:chOff x="6263924" y="4659086"/>
                <a:chExt cx="490821" cy="578672"/>
              </a:xfrm>
              <a:grpFill/>
            </p:grpSpPr>
            <p:sp>
              <p:nvSpPr>
                <p:cNvPr id="93" name="Trapezoid 9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480814" y="4659086"/>
                <a:ext cx="490821" cy="578672"/>
                <a:chOff x="6263924" y="4659086"/>
                <a:chExt cx="490821" cy="578672"/>
              </a:xfrm>
              <a:grpFill/>
            </p:grpSpPr>
            <p:sp>
              <p:nvSpPr>
                <p:cNvPr id="90" name="Trapezoid 8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241313" y="4637314"/>
                <a:ext cx="490821" cy="578672"/>
                <a:chOff x="6263924" y="4659086"/>
                <a:chExt cx="490821" cy="578672"/>
              </a:xfrm>
              <a:grpFill/>
            </p:grpSpPr>
            <p:sp>
              <p:nvSpPr>
                <p:cNvPr id="87" name="Trapezoid 8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7502911" y="5124422"/>
              <a:ext cx="1257435" cy="173157"/>
              <a:chOff x="5769429" y="4659086"/>
              <a:chExt cx="4202206" cy="578672"/>
            </a:xfrm>
            <a:grpFill/>
          </p:grpSpPr>
          <p:sp>
            <p:nvSpPr>
              <p:cNvPr id="58" name="Oval 57"/>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263924" y="4659086"/>
                <a:ext cx="490821" cy="578672"/>
                <a:chOff x="6263924" y="4659086"/>
                <a:chExt cx="490821" cy="578672"/>
              </a:xfrm>
              <a:grpFill/>
            </p:grpSpPr>
            <p:sp>
              <p:nvSpPr>
                <p:cNvPr id="75" name="Trapezoid 74"/>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7353137" y="4659086"/>
                <a:ext cx="490821" cy="578672"/>
                <a:chOff x="6263924" y="4659086"/>
                <a:chExt cx="490821" cy="578672"/>
              </a:xfrm>
              <a:grpFill/>
            </p:grpSpPr>
            <p:sp>
              <p:nvSpPr>
                <p:cNvPr id="72" name="Trapezoid 7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8419290" y="4659086"/>
                <a:ext cx="490821" cy="578672"/>
                <a:chOff x="6263924" y="4659086"/>
                <a:chExt cx="490821" cy="578672"/>
              </a:xfrm>
              <a:grpFill/>
            </p:grpSpPr>
            <p:sp>
              <p:nvSpPr>
                <p:cNvPr id="69" name="Trapezoid 6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9480814" y="4659086"/>
                <a:ext cx="490821" cy="578672"/>
                <a:chOff x="6263924" y="4659086"/>
                <a:chExt cx="490821" cy="578672"/>
              </a:xfrm>
              <a:grpFill/>
            </p:grpSpPr>
            <p:sp>
              <p:nvSpPr>
                <p:cNvPr id="66" name="Trapezoid 6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01"/>
          <p:cNvGrpSpPr/>
          <p:nvPr/>
        </p:nvGrpSpPr>
        <p:grpSpPr>
          <a:xfrm>
            <a:off x="8028713" y="6290781"/>
            <a:ext cx="3530851" cy="433177"/>
            <a:chOff x="6004435" y="5124422"/>
            <a:chExt cx="2755911" cy="179672"/>
          </a:xfrm>
          <a:solidFill>
            <a:schemeClr val="accent1">
              <a:lumMod val="75000"/>
            </a:schemeClr>
          </a:solidFill>
        </p:grpSpPr>
        <p:grpSp>
          <p:nvGrpSpPr>
            <p:cNvPr id="103" name="Group 102"/>
            <p:cNvGrpSpPr/>
            <p:nvPr/>
          </p:nvGrpSpPr>
          <p:grpSpPr>
            <a:xfrm>
              <a:off x="6004435" y="5124422"/>
              <a:ext cx="1415464" cy="179672"/>
              <a:chOff x="5241313" y="4637314"/>
              <a:chExt cx="4730322" cy="600444"/>
            </a:xfrm>
            <a:grpFill/>
          </p:grpSpPr>
          <p:sp>
            <p:nvSpPr>
              <p:cNvPr id="125" name="Oval 12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6263924" y="4659086"/>
                <a:ext cx="490821" cy="578672"/>
                <a:chOff x="6263924" y="4659086"/>
                <a:chExt cx="490821" cy="578672"/>
              </a:xfrm>
              <a:grpFill/>
            </p:grpSpPr>
            <p:sp>
              <p:nvSpPr>
                <p:cNvPr id="146" name="Trapezoid 1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353137" y="4659086"/>
                <a:ext cx="490821" cy="578672"/>
                <a:chOff x="6263924" y="4659086"/>
                <a:chExt cx="490821" cy="578672"/>
              </a:xfrm>
              <a:grpFill/>
            </p:grpSpPr>
            <p:sp>
              <p:nvSpPr>
                <p:cNvPr id="143" name="Trapezoid 1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8419290" y="4659086"/>
                <a:ext cx="490821" cy="578672"/>
                <a:chOff x="6263924" y="4659086"/>
                <a:chExt cx="490821" cy="578672"/>
              </a:xfrm>
              <a:grpFill/>
            </p:grpSpPr>
            <p:sp>
              <p:nvSpPr>
                <p:cNvPr id="140" name="Trapezoid 13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3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9480814" y="4659086"/>
                <a:ext cx="490821" cy="578672"/>
                <a:chOff x="6263924" y="4659086"/>
                <a:chExt cx="490821" cy="578672"/>
              </a:xfrm>
              <a:grpFill/>
            </p:grpSpPr>
            <p:sp>
              <p:nvSpPr>
                <p:cNvPr id="137" name="Trapezoid 13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241313" y="4637314"/>
                <a:ext cx="490821" cy="578672"/>
                <a:chOff x="6263924" y="4659086"/>
                <a:chExt cx="490821" cy="578672"/>
              </a:xfrm>
              <a:grpFill/>
            </p:grpSpPr>
            <p:sp>
              <p:nvSpPr>
                <p:cNvPr id="134" name="Trapezoid 133"/>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p:cNvGrpSpPr/>
            <p:nvPr/>
          </p:nvGrpSpPr>
          <p:grpSpPr>
            <a:xfrm>
              <a:off x="7502911" y="5124422"/>
              <a:ext cx="1257435" cy="173157"/>
              <a:chOff x="5769429" y="4659086"/>
              <a:chExt cx="4202206" cy="578672"/>
            </a:xfrm>
            <a:grpFill/>
          </p:grpSpPr>
          <p:sp>
            <p:nvSpPr>
              <p:cNvPr id="105" name="Oval 10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6263924" y="4659086"/>
                <a:ext cx="490821" cy="578672"/>
                <a:chOff x="6263924" y="4659086"/>
                <a:chExt cx="490821" cy="578672"/>
              </a:xfrm>
              <a:grpFill/>
            </p:grpSpPr>
            <p:sp>
              <p:nvSpPr>
                <p:cNvPr id="122" name="Trapezoid 12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7353137" y="4659086"/>
                <a:ext cx="490821" cy="578672"/>
                <a:chOff x="6263924" y="4659086"/>
                <a:chExt cx="490821" cy="578672"/>
              </a:xfrm>
              <a:grpFill/>
            </p:grpSpPr>
            <p:sp>
              <p:nvSpPr>
                <p:cNvPr id="119" name="Trapezoid 11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419290" y="4659086"/>
                <a:ext cx="490821" cy="578672"/>
                <a:chOff x="6263924" y="4659086"/>
                <a:chExt cx="490821" cy="578672"/>
              </a:xfrm>
              <a:grpFill/>
            </p:grpSpPr>
            <p:sp>
              <p:nvSpPr>
                <p:cNvPr id="116" name="Trapezoid 11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9480814" y="4659086"/>
                <a:ext cx="490821" cy="578672"/>
                <a:chOff x="6263924" y="4659086"/>
                <a:chExt cx="490821" cy="578672"/>
              </a:xfrm>
              <a:grpFill/>
            </p:grpSpPr>
            <p:sp>
              <p:nvSpPr>
                <p:cNvPr id="113" name="Trapezoid 11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a:off x="9197515" y="2028505"/>
            <a:ext cx="1770901" cy="3901515"/>
            <a:chOff x="4191000" y="1313281"/>
            <a:chExt cx="1585779" cy="3511933"/>
          </a:xfrm>
        </p:grpSpPr>
        <p:sp>
          <p:nvSpPr>
            <p:cNvPr id="150" name="Cloud 149"/>
            <p:cNvSpPr/>
            <p:nvPr/>
          </p:nvSpPr>
          <p:spPr>
            <a:xfrm flipH="1">
              <a:off x="4681509" y="169032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4364378" y="157568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671902">
              <a:off x="5462998" y="3154422"/>
              <a:ext cx="313781"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4191000" y="3103679"/>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9352409">
              <a:off x="5068641" y="4244903"/>
              <a:ext cx="293200" cy="5803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647766">
              <a:off x="4731569" y="4233425"/>
              <a:ext cx="291797" cy="58031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169292">
              <a:off x="5034684" y="2507536"/>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790291">
              <a:off x="4351231" y="2473621"/>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rapezoid 157"/>
            <p:cNvSpPr/>
            <p:nvPr/>
          </p:nvSpPr>
          <p:spPr>
            <a:xfrm>
              <a:off x="4535440" y="2640741"/>
              <a:ext cx="934153" cy="1891292"/>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687368" y="2294280"/>
              <a:ext cx="5419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66327">
              <a:off x="4469564" y="2555035"/>
              <a:ext cx="430765" cy="198288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rapezoid 160"/>
            <p:cNvSpPr/>
            <p:nvPr/>
          </p:nvSpPr>
          <p:spPr>
            <a:xfrm rot="21203302">
              <a:off x="5045062" y="2633262"/>
              <a:ext cx="430765" cy="1894061"/>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4535440" y="1651605"/>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a:off x="4485031" y="1485440"/>
              <a:ext cx="913647" cy="70572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4436482" y="1313281"/>
              <a:ext cx="997735" cy="646166"/>
              <a:chOff x="4289358" y="1092720"/>
              <a:chExt cx="1503201" cy="909932"/>
            </a:xfrm>
            <a:solidFill>
              <a:schemeClr val="bg2"/>
            </a:solidFill>
          </p:grpSpPr>
          <p:sp>
            <p:nvSpPr>
              <p:cNvPr id="201" name="Moon 200"/>
              <p:cNvSpPr/>
              <p:nvPr/>
            </p:nvSpPr>
            <p:spPr>
              <a:xfrm rot="5400000">
                <a:off x="4585993" y="796085"/>
                <a:ext cx="909932" cy="1503201"/>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5400000">
                <a:off x="4746964" y="925857"/>
                <a:ext cx="609601" cy="1481587"/>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369666">
              <a:off x="4558210" y="2833640"/>
              <a:ext cx="212762" cy="1596902"/>
              <a:chOff x="6371743" y="2388286"/>
              <a:chExt cx="374191" cy="2367720"/>
            </a:xfrm>
          </p:grpSpPr>
          <p:grpSp>
            <p:nvGrpSpPr>
              <p:cNvPr id="189" name="Group 188"/>
              <p:cNvGrpSpPr/>
              <p:nvPr/>
            </p:nvGrpSpPr>
            <p:grpSpPr>
              <a:xfrm>
                <a:off x="6403034" y="4220773"/>
                <a:ext cx="342900" cy="535233"/>
                <a:chOff x="6403034" y="4220773"/>
                <a:chExt cx="342900" cy="535233"/>
              </a:xfrm>
            </p:grpSpPr>
            <p:sp>
              <p:nvSpPr>
                <p:cNvPr id="199" name="Frame 198"/>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iamond 199"/>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6397646" y="3617387"/>
                <a:ext cx="342900" cy="535233"/>
                <a:chOff x="6403034" y="4220773"/>
                <a:chExt cx="342900" cy="535233"/>
              </a:xfrm>
            </p:grpSpPr>
            <p:sp>
              <p:nvSpPr>
                <p:cNvPr id="197" name="Frame 19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iamond 19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6389049" y="3002836"/>
                <a:ext cx="342900" cy="535233"/>
                <a:chOff x="6403034" y="4220773"/>
                <a:chExt cx="342900" cy="535233"/>
              </a:xfrm>
            </p:grpSpPr>
            <p:sp>
              <p:nvSpPr>
                <p:cNvPr id="195" name="Frame 19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mond 19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6371743" y="2388286"/>
                <a:ext cx="342900" cy="535233"/>
                <a:chOff x="6403034" y="4220773"/>
                <a:chExt cx="342900" cy="535233"/>
              </a:xfrm>
            </p:grpSpPr>
            <p:sp>
              <p:nvSpPr>
                <p:cNvPr id="193" name="Frame 19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iamond 19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p:cNvGrpSpPr/>
            <p:nvPr/>
          </p:nvGrpSpPr>
          <p:grpSpPr>
            <a:xfrm rot="21201297">
              <a:off x="5163457" y="2837994"/>
              <a:ext cx="212762" cy="1596902"/>
              <a:chOff x="6371743" y="2388286"/>
              <a:chExt cx="374191" cy="2367720"/>
            </a:xfrm>
          </p:grpSpPr>
          <p:grpSp>
            <p:nvGrpSpPr>
              <p:cNvPr id="177" name="Group 176"/>
              <p:cNvGrpSpPr/>
              <p:nvPr/>
            </p:nvGrpSpPr>
            <p:grpSpPr>
              <a:xfrm>
                <a:off x="6403034" y="4220773"/>
                <a:ext cx="342900" cy="535233"/>
                <a:chOff x="6403034" y="4220773"/>
                <a:chExt cx="342900" cy="535233"/>
              </a:xfrm>
            </p:grpSpPr>
            <p:sp>
              <p:nvSpPr>
                <p:cNvPr id="187" name="Frame 18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397646" y="3617387"/>
                <a:ext cx="342900" cy="535233"/>
                <a:chOff x="6403034" y="4220773"/>
                <a:chExt cx="342900" cy="535233"/>
              </a:xfrm>
            </p:grpSpPr>
            <p:sp>
              <p:nvSpPr>
                <p:cNvPr id="185" name="Frame 18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iamond 18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389049" y="3002836"/>
                <a:ext cx="342900" cy="535233"/>
                <a:chOff x="6403034" y="4220773"/>
                <a:chExt cx="342900" cy="535233"/>
              </a:xfrm>
            </p:grpSpPr>
            <p:sp>
              <p:nvSpPr>
                <p:cNvPr id="183" name="Frame 18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mond 18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6371743" y="2388286"/>
                <a:ext cx="342900" cy="535233"/>
                <a:chOff x="6403034" y="4220773"/>
                <a:chExt cx="342900" cy="535233"/>
              </a:xfrm>
            </p:grpSpPr>
            <p:sp>
              <p:nvSpPr>
                <p:cNvPr id="181" name="Frame 18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mond 18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p:cNvGrpSpPr/>
            <p:nvPr/>
          </p:nvGrpSpPr>
          <p:grpSpPr>
            <a:xfrm rot="5400000">
              <a:off x="4879017" y="1412016"/>
              <a:ext cx="153636" cy="623155"/>
              <a:chOff x="6389049" y="3002836"/>
              <a:chExt cx="356885" cy="1753170"/>
            </a:xfrm>
          </p:grpSpPr>
          <p:grpSp>
            <p:nvGrpSpPr>
              <p:cNvPr id="168" name="Group 167"/>
              <p:cNvGrpSpPr/>
              <p:nvPr/>
            </p:nvGrpSpPr>
            <p:grpSpPr>
              <a:xfrm>
                <a:off x="6403034" y="4220773"/>
                <a:ext cx="342900" cy="535233"/>
                <a:chOff x="6403034" y="4220773"/>
                <a:chExt cx="342900" cy="535233"/>
              </a:xfrm>
            </p:grpSpPr>
            <p:sp>
              <p:nvSpPr>
                <p:cNvPr id="175" name="Frame 17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iamond 17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6397646" y="3617387"/>
                <a:ext cx="342900" cy="535233"/>
                <a:chOff x="6403034" y="4220773"/>
                <a:chExt cx="342900" cy="535233"/>
              </a:xfrm>
            </p:grpSpPr>
            <p:sp>
              <p:nvSpPr>
                <p:cNvPr id="173" name="Frame 17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iamond 17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6389049" y="3002836"/>
                <a:ext cx="342900" cy="535233"/>
                <a:chOff x="6403034" y="4220773"/>
                <a:chExt cx="342900" cy="535233"/>
              </a:xfrm>
            </p:grpSpPr>
            <p:sp>
              <p:nvSpPr>
                <p:cNvPr id="171" name="Frame 17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mond 17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3" name="Lightning Bolt 202"/>
          <p:cNvSpPr/>
          <p:nvPr/>
        </p:nvSpPr>
        <p:spPr>
          <a:xfrm>
            <a:off x="698025" y="1510408"/>
            <a:ext cx="1631372" cy="1685465"/>
          </a:xfrm>
          <a:prstGeom prst="lightningBol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rot="18879178">
            <a:off x="936598" y="3568427"/>
            <a:ext cx="2151860" cy="1837354"/>
            <a:chOff x="6592120" y="2543038"/>
            <a:chExt cx="1180280" cy="1190762"/>
          </a:xfrm>
        </p:grpSpPr>
        <p:sp>
          <p:nvSpPr>
            <p:cNvPr id="205" name="Moon 20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290482" y="3649724"/>
            <a:ext cx="1068662" cy="2367729"/>
            <a:chOff x="2773167" y="2451394"/>
            <a:chExt cx="1068662" cy="2367729"/>
          </a:xfrm>
        </p:grpSpPr>
        <p:grpSp>
          <p:nvGrpSpPr>
            <p:cNvPr id="212" name="Group 211"/>
            <p:cNvGrpSpPr/>
            <p:nvPr/>
          </p:nvGrpSpPr>
          <p:grpSpPr>
            <a:xfrm>
              <a:off x="3042141" y="2619810"/>
              <a:ext cx="435628" cy="2199313"/>
              <a:chOff x="7175666" y="3979817"/>
              <a:chExt cx="435628" cy="2199313"/>
            </a:xfrm>
          </p:grpSpPr>
          <p:sp>
            <p:nvSpPr>
              <p:cNvPr id="213" name="Freeform 212"/>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7279180" y="4255451"/>
                <a:ext cx="228600" cy="1200329"/>
              </a:xfrm>
              <a:prstGeom prst="rect">
                <a:avLst/>
              </a:prstGeom>
              <a:noFill/>
            </p:spPr>
            <p:txBody>
              <a:bodyPr wrap="square" rtlCol="0">
                <a:spAutoFit/>
              </a:bodyPr>
              <a:lstStyle/>
              <a:p>
                <a:r>
                  <a:rPr lang="en-US" dirty="0">
                    <a:solidFill>
                      <a:schemeClr val="bg1"/>
                    </a:solidFill>
                  </a:rPr>
                  <a:t>Levi</a:t>
                </a:r>
              </a:p>
            </p:txBody>
          </p:sp>
        </p:grpSp>
        <p:grpSp>
          <p:nvGrpSpPr>
            <p:cNvPr id="215" name="Group 214"/>
            <p:cNvGrpSpPr/>
            <p:nvPr/>
          </p:nvGrpSpPr>
          <p:grpSpPr>
            <a:xfrm>
              <a:off x="2773167" y="2451394"/>
              <a:ext cx="1068662" cy="1365005"/>
              <a:chOff x="7461547" y="2617678"/>
              <a:chExt cx="1068662" cy="1365005"/>
            </a:xfrm>
          </p:grpSpPr>
          <p:sp>
            <p:nvSpPr>
              <p:cNvPr id="216" name="Round Diagonal Corner Rectangle 215"/>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7567656" y="2834439"/>
                <a:ext cx="406092" cy="334698"/>
                <a:chOff x="7690106" y="1509269"/>
                <a:chExt cx="406092" cy="334698"/>
              </a:xfrm>
            </p:grpSpPr>
            <p:sp>
              <p:nvSpPr>
                <p:cNvPr id="228" name="Round Diagonal Corner Rectangle 227"/>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Diagonal Corner Rectangle 228"/>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229"/>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117839" y="3560624"/>
                <a:ext cx="406092" cy="334698"/>
                <a:chOff x="7690106" y="1509269"/>
                <a:chExt cx="406092" cy="334698"/>
              </a:xfrm>
            </p:grpSpPr>
            <p:sp>
              <p:nvSpPr>
                <p:cNvPr id="224" name="Round Diagonal Corner Rectangle 223"/>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22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225"/>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7647854" y="3756709"/>
                <a:ext cx="242053" cy="183149"/>
                <a:chOff x="7854145" y="1567476"/>
                <a:chExt cx="242053" cy="183149"/>
              </a:xfrm>
            </p:grpSpPr>
            <p:sp>
              <p:nvSpPr>
                <p:cNvPr id="222" name="Round Diagonal Corner Rectangle 22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2" name="Footer Placeholder 14">
            <a:extLst>
              <a:ext uri="{FF2B5EF4-FFF2-40B4-BE49-F238E27FC236}">
                <a16:creationId xmlns:a16="http://schemas.microsoft.com/office/drawing/2014/main" id="{FE54F56F-FFE2-41E3-9A15-5E97B1945A93}"/>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3193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02036" y="3813131"/>
            <a:ext cx="5517164" cy="2862322"/>
          </a:xfrm>
          <a:prstGeom prst="rect">
            <a:avLst/>
          </a:prstGeom>
        </p:spPr>
        <p:txBody>
          <a:bodyPr wrap="square">
            <a:spAutoFit/>
          </a:bodyPr>
          <a:lstStyle/>
          <a:p>
            <a:r>
              <a:rPr lang="en-US" dirty="0"/>
              <a:t>“We do not call ourselves to offices in the Church. Rather we respond to the call of those who preside over us. </a:t>
            </a:r>
          </a:p>
          <a:p>
            <a:endParaRPr lang="en-US" dirty="0"/>
          </a:p>
          <a:p>
            <a:r>
              <a:rPr lang="en-US" dirty="0"/>
              <a:t>It is the responsibility of those who preside to prayerfully consult the Lord as to His will concerning a position in the Church. </a:t>
            </a:r>
          </a:p>
          <a:p>
            <a:endParaRPr lang="en-US" dirty="0"/>
          </a:p>
          <a:p>
            <a:r>
              <a:rPr lang="en-US" dirty="0"/>
              <a:t>Then the principle of revelation is at work. The call is then delivered by the presiding officer who is acting for the Lord.”</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(5)</a:t>
            </a:r>
          </a:p>
        </p:txBody>
      </p:sp>
      <p:sp>
        <p:nvSpPr>
          <p:cNvPr id="7" name="Rectangle 6"/>
          <p:cNvSpPr/>
          <p:nvPr/>
        </p:nvSpPr>
        <p:spPr>
          <a:xfrm>
            <a:off x="377228" y="747500"/>
            <a:ext cx="6096000" cy="2585323"/>
          </a:xfrm>
          <a:prstGeom prst="rect">
            <a:avLst/>
          </a:prstGeom>
        </p:spPr>
        <p:txBody>
          <a:bodyPr>
            <a:spAutoFit/>
          </a:bodyPr>
          <a:lstStyle/>
          <a:p>
            <a:r>
              <a:rPr lang="en-US" dirty="0">
                <a:latin typeface="Calibri" panose="020F0502020204030204" pitchFamily="34" charset="0"/>
              </a:rPr>
              <a:t>“The priesthood is not divisible. An elder holds as much priesthood as an Apostle. </a:t>
            </a:r>
          </a:p>
          <a:p>
            <a:endParaRPr lang="en-US" dirty="0">
              <a:latin typeface="Calibri" panose="020F0502020204030204" pitchFamily="34" charset="0"/>
            </a:endParaRPr>
          </a:p>
          <a:p>
            <a:r>
              <a:rPr lang="en-US" dirty="0">
                <a:latin typeface="Calibri" panose="020F0502020204030204" pitchFamily="34" charset="0"/>
              </a:rPr>
              <a:t>When a man receives the priesthood, he receives all of it. However, there are offices within the priesthood—divisions of authority and responsibility. </a:t>
            </a:r>
          </a:p>
          <a:p>
            <a:endParaRPr lang="en-US" dirty="0">
              <a:latin typeface="Calibri" panose="020F0502020204030204" pitchFamily="34" charset="0"/>
            </a:endParaRPr>
          </a:p>
          <a:p>
            <a:r>
              <a:rPr lang="en-US" dirty="0">
                <a:latin typeface="Calibri" panose="020F0502020204030204" pitchFamily="34" charset="0"/>
              </a:rPr>
              <a:t>One may exercise his priesthood according to the rights of the office to which he is ordained or set apart.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70" y="835248"/>
            <a:ext cx="1933575" cy="2409825"/>
          </a:xfrm>
          <a:prstGeom prst="rect">
            <a:avLst/>
          </a:prstGeom>
        </p:spPr>
      </p:pic>
      <p:pic>
        <p:nvPicPr>
          <p:cNvPr id="9" name="Picture 2" descr="http://static.planetminecraft.com/files/resource_media/screenshot/1310/explore_characters_pickme_05-01-2009-10-19-37_large_4982879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9" y="3813131"/>
            <a:ext cx="4231898" cy="23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xit" presetSubtype="0" fill="hold"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Censers</a:t>
            </a:r>
          </a:p>
        </p:txBody>
      </p:sp>
      <p:sp>
        <p:nvSpPr>
          <p:cNvPr id="3" name="Rectangle 2"/>
          <p:cNvSpPr/>
          <p:nvPr/>
        </p:nvSpPr>
        <p:spPr>
          <a:xfrm>
            <a:off x="430633" y="938282"/>
            <a:ext cx="5294760" cy="369332"/>
          </a:xfrm>
          <a:prstGeom prst="rect">
            <a:avLst/>
          </a:prstGeom>
        </p:spPr>
        <p:txBody>
          <a:bodyPr wrap="square">
            <a:spAutoFit/>
          </a:bodyPr>
          <a:lstStyle/>
          <a:p>
            <a:r>
              <a:rPr lang="en-US" dirty="0"/>
              <a:t>Any type of vessel made for burning incense</a:t>
            </a:r>
          </a:p>
        </p:txBody>
      </p:sp>
      <p:sp>
        <p:nvSpPr>
          <p:cNvPr id="16" name="Rectangle 15"/>
          <p:cNvSpPr/>
          <p:nvPr/>
        </p:nvSpPr>
        <p:spPr>
          <a:xfrm>
            <a:off x="106828" y="6445804"/>
            <a:ext cx="2967479" cy="369332"/>
          </a:xfrm>
          <a:prstGeom prst="rect">
            <a:avLst/>
          </a:prstGeom>
        </p:spPr>
        <p:txBody>
          <a:bodyPr wrap="none">
            <a:spAutoFit/>
          </a:bodyPr>
          <a:lstStyle/>
          <a:p>
            <a:r>
              <a:rPr lang="en-US" b="0" i="0" dirty="0">
                <a:effectLst/>
                <a:latin typeface="Verdana" panose="020B0604030504040204" pitchFamily="34" charset="0"/>
              </a:rPr>
              <a:t>Numbers 16:5-7, 16-18</a:t>
            </a:r>
            <a:endParaRPr lang="en-US"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pic>
        <p:nvPicPr>
          <p:cNvPr id="2" name="Picture 2" descr="http://propheticverses.com/images/img01/img0103/img0103j/04num0433ithamar-the-son-of-aaron-the-pri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36911" r="73393" b="12721"/>
          <a:stretch/>
        </p:blipFill>
        <p:spPr bwMode="auto">
          <a:xfrm>
            <a:off x="10187065" y="1283015"/>
            <a:ext cx="1219200" cy="4477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rlv.zcache.com/priests_with_censers_6th_century_jigsaw_puzzle-r7e75a16695ed45cf972fea0a90bb3dcb_amb0f_8byvr_324.jpg"/>
          <p:cNvPicPr>
            <a:picLocks noChangeAspect="1" noChangeArrowheads="1"/>
          </p:cNvPicPr>
          <p:nvPr/>
        </p:nvPicPr>
        <p:blipFill rotWithShape="1">
          <a:blip r:embed="rId4">
            <a:extLst>
              <a:ext uri="{28A0092B-C50C-407E-A947-70E740481C1C}">
                <a14:useLocalDpi xmlns:a14="http://schemas.microsoft.com/office/drawing/2010/main" val="0"/>
              </a:ext>
            </a:extLst>
          </a:blip>
          <a:srcRect l="9974" t="14572" r="13835" b="14530"/>
          <a:stretch/>
        </p:blipFill>
        <p:spPr bwMode="auto">
          <a:xfrm>
            <a:off x="2131264" y="1584930"/>
            <a:ext cx="3393912" cy="31582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8823" y="1370878"/>
            <a:ext cx="782075" cy="2458738"/>
            <a:chOff x="5845629" y="884120"/>
            <a:chExt cx="1644450" cy="4460766"/>
          </a:xfrm>
        </p:grpSpPr>
        <p:grpSp>
          <p:nvGrpSpPr>
            <p:cNvPr id="12" name="Group 11"/>
            <p:cNvGrpSpPr/>
            <p:nvPr/>
          </p:nvGrpSpPr>
          <p:grpSpPr>
            <a:xfrm>
              <a:off x="5891997" y="1306563"/>
              <a:ext cx="633429" cy="2568751"/>
              <a:chOff x="8244903" y="1045306"/>
              <a:chExt cx="1175659" cy="4767661"/>
            </a:xfrm>
          </p:grpSpPr>
          <p:sp>
            <p:nvSpPr>
              <p:cNvPr id="34" name="Donut 33"/>
              <p:cNvSpPr/>
              <p:nvPr/>
            </p:nvSpPr>
            <p:spPr>
              <a:xfrm rot="1533019">
                <a:off x="8843619" y="1045306"/>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1092052">
                <a:off x="8495275" y="18941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80204">
                <a:off x="8310217" y="2786740"/>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289311">
                <a:off x="8244903" y="36467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8244903" y="4441367"/>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flipH="1">
              <a:off x="6856650" y="1294170"/>
              <a:ext cx="633429" cy="2568751"/>
              <a:chOff x="8244903" y="1045306"/>
              <a:chExt cx="1175659" cy="4767661"/>
            </a:xfrm>
          </p:grpSpPr>
          <p:sp>
            <p:nvSpPr>
              <p:cNvPr id="29" name="Donut 28"/>
              <p:cNvSpPr/>
              <p:nvPr/>
            </p:nvSpPr>
            <p:spPr>
              <a:xfrm rot="1533019">
                <a:off x="8843619" y="1045306"/>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1092052">
                <a:off x="8495275" y="18941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rot="380204">
                <a:off x="8310217" y="2786740"/>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rot="289311">
                <a:off x="8244903" y="36467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8244903" y="4441367"/>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Snip Same Side Corner Rectangle 13"/>
            <p:cNvSpPr/>
            <p:nvPr/>
          </p:nvSpPr>
          <p:spPr>
            <a:xfrm>
              <a:off x="5994794" y="2770413"/>
              <a:ext cx="1341770" cy="1186543"/>
            </a:xfrm>
            <a:prstGeom prst="snip2SameRect">
              <a:avLst>
                <a:gd name="adj1" fmla="val 50000"/>
                <a:gd name="adj2" fmla="val 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45629" y="3907971"/>
              <a:ext cx="1585002" cy="1404258"/>
            </a:xfrm>
            <a:prstGeom prst="ellipse">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910942" y="5116287"/>
              <a:ext cx="1509474" cy="228599"/>
            </a:xfrm>
            <a:prstGeom prst="roundRect">
              <a:avLst>
                <a:gd name="adj" fmla="val 5000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929887" y="3842657"/>
              <a:ext cx="1509474" cy="228599"/>
            </a:xfrm>
            <a:prstGeom prst="roundRect">
              <a:avLst>
                <a:gd name="adj" fmla="val 5000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45380" y="884120"/>
              <a:ext cx="405657" cy="947057"/>
            </a:xfrm>
            <a:prstGeom prst="roundRect">
              <a:avLst>
                <a:gd name="adj" fmla="val 25862"/>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5910942" y="4406006"/>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161313" y="4406006"/>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6444342" y="4416892"/>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694713" y="4416892"/>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966856" y="4416891"/>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7217227" y="4416891"/>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5"/>
            <p:cNvSpPr/>
            <p:nvPr/>
          </p:nvSpPr>
          <p:spPr>
            <a:xfrm>
              <a:off x="6202846"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4-Point Star 26"/>
            <p:cNvSpPr/>
            <p:nvPr/>
          </p:nvSpPr>
          <p:spPr>
            <a:xfrm>
              <a:off x="6540303"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6845104"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6106340" y="1091478"/>
            <a:ext cx="4011954" cy="2031325"/>
          </a:xfrm>
          <a:prstGeom prst="rect">
            <a:avLst/>
          </a:prstGeom>
        </p:spPr>
        <p:txBody>
          <a:bodyPr wrap="square">
            <a:spAutoFit/>
          </a:bodyPr>
          <a:lstStyle/>
          <a:p>
            <a:r>
              <a:rPr lang="en-US" dirty="0"/>
              <a:t>Moses demanded that Aaron and all the rebellious Levites and the princes of the congregation meet him the following day before the Tabernacle. They were to bring their censers, lighted with fire, and they would see who would be accepted by the Lord.</a:t>
            </a:r>
          </a:p>
        </p:txBody>
      </p:sp>
      <p:sp>
        <p:nvSpPr>
          <p:cNvPr id="5" name="Rectangle 4"/>
          <p:cNvSpPr/>
          <p:nvPr/>
        </p:nvSpPr>
        <p:spPr>
          <a:xfrm>
            <a:off x="1892090" y="4783811"/>
            <a:ext cx="6096000" cy="1477328"/>
          </a:xfrm>
          <a:prstGeom prst="rect">
            <a:avLst/>
          </a:prstGeom>
        </p:spPr>
        <p:txBody>
          <a:bodyPr>
            <a:spAutoFit/>
          </a:bodyPr>
          <a:lstStyle/>
          <a:p>
            <a:r>
              <a:rPr lang="en-US" dirty="0">
                <a:latin typeface="Calibri" panose="020F0502020204030204" pitchFamily="34" charset="0"/>
              </a:rPr>
              <a:t>Elijah’s contest with priest of Baal: In that instance, false worshipers were asked to call upon God for a sign that Baal had power. When they failed, the Lord gave a dramatic physical witness that He was God—fire from heaven consumed not just the sacrifice but also the altar. </a:t>
            </a:r>
            <a:r>
              <a:rPr lang="en-US" sz="1200" dirty="0">
                <a:latin typeface="Calibri" panose="020F0502020204030204" pitchFamily="34" charset="0"/>
              </a:rPr>
              <a:t>(1 Kings 18:17-40)</a:t>
            </a:r>
            <a:endParaRPr lang="en-US" sz="1200" dirty="0"/>
          </a:p>
        </p:txBody>
      </p:sp>
      <p:pic>
        <p:nvPicPr>
          <p:cNvPr id="7" name="Picture 2" descr="http://imgc.allpostersimages.com/images/P-473-488-90/37/3762/Q8MZF00Z/posters/prophet-elijah-invoking-yahweh-over-baal-s-priests-on-mount-carmel.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9" t="9669" r="9633" b="8331"/>
          <a:stretch/>
        </p:blipFill>
        <p:spPr bwMode="auto">
          <a:xfrm>
            <a:off x="7757089" y="3122804"/>
            <a:ext cx="2183962" cy="30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err="1"/>
              <a:t>Dathan</a:t>
            </a:r>
            <a:r>
              <a:rPr lang="en-US" sz="6000" dirty="0"/>
              <a:t> and </a:t>
            </a:r>
            <a:r>
              <a:rPr lang="en-US" sz="6000" dirty="0" err="1"/>
              <a:t>Abiram</a:t>
            </a:r>
            <a:endParaRPr lang="en-US" sz="6000" dirty="0"/>
          </a:p>
        </p:txBody>
      </p:sp>
      <p:sp>
        <p:nvSpPr>
          <p:cNvPr id="16" name="Rectangle 15"/>
          <p:cNvSpPr/>
          <p:nvPr/>
        </p:nvSpPr>
        <p:spPr>
          <a:xfrm>
            <a:off x="0" y="6505873"/>
            <a:ext cx="2151551" cy="338554"/>
          </a:xfrm>
          <a:prstGeom prst="rect">
            <a:avLst/>
          </a:prstGeom>
        </p:spPr>
        <p:txBody>
          <a:bodyPr wrap="none">
            <a:spAutoFit/>
          </a:bodyPr>
          <a:lstStyle/>
          <a:p>
            <a:r>
              <a:rPr lang="en-US" sz="1600" b="0" i="0" dirty="0">
                <a:effectLst/>
                <a:latin typeface="Verdana" panose="020B0604030504040204" pitchFamily="34" charset="0"/>
              </a:rPr>
              <a:t>Numbers 16:12-14</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39" name="Rectangle 38"/>
          <p:cNvSpPr/>
          <p:nvPr/>
        </p:nvSpPr>
        <p:spPr>
          <a:xfrm>
            <a:off x="815270" y="1388649"/>
            <a:ext cx="5294760" cy="923330"/>
          </a:xfrm>
          <a:prstGeom prst="rect">
            <a:avLst/>
          </a:prstGeom>
        </p:spPr>
        <p:txBody>
          <a:bodyPr wrap="square">
            <a:spAutoFit/>
          </a:bodyPr>
          <a:lstStyle/>
          <a:p>
            <a:r>
              <a:rPr lang="en-US" dirty="0">
                <a:latin typeface="Calibri" panose="020F0502020204030204" pitchFamily="34" charset="0"/>
              </a:rPr>
              <a:t>Two conspirators of the tribe of Reuben were not present when Moses asked the priests to bring their censers.</a:t>
            </a:r>
          </a:p>
        </p:txBody>
      </p:sp>
      <p:sp>
        <p:nvSpPr>
          <p:cNvPr id="8" name="Rectangle 7"/>
          <p:cNvSpPr/>
          <p:nvPr/>
        </p:nvSpPr>
        <p:spPr>
          <a:xfrm>
            <a:off x="5874649" y="3917226"/>
            <a:ext cx="5294760" cy="923330"/>
          </a:xfrm>
          <a:prstGeom prst="rect">
            <a:avLst/>
          </a:prstGeom>
        </p:spPr>
        <p:txBody>
          <a:bodyPr wrap="square">
            <a:spAutoFit/>
          </a:bodyPr>
          <a:lstStyle/>
          <a:p>
            <a:r>
              <a:rPr lang="en-US" dirty="0">
                <a:latin typeface="Calibri" panose="020F0502020204030204" pitchFamily="34" charset="0"/>
              </a:rPr>
              <a:t>“They were so bitter in their denunciation of Moses that they even blamed him because Israel had not yet obtained the promised land.”</a:t>
            </a:r>
          </a:p>
        </p:txBody>
      </p:sp>
      <p:pic>
        <p:nvPicPr>
          <p:cNvPr id="2050" name="Picture 2" descr="http://2.bp.blogspot.com/_IM9Blz0yVvc/TU2sa08oIGI/AAAAAAAABA0/jlKXsRzW7Ks/s1600/110_06_0299_BiblePaintings.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79" t="11663" r="27429" b="10173"/>
          <a:stretch/>
        </p:blipFill>
        <p:spPr bwMode="auto">
          <a:xfrm>
            <a:off x="1308439" y="2346388"/>
            <a:ext cx="4327557" cy="40650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S_FUiVR5pFFhjqpUSalXWhF6FKdRsdtXqTswbwVtKqI9zV_k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863" y="1174490"/>
            <a:ext cx="2884332" cy="238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Separate Yourselves</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16:19-22</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340719" y="942397"/>
            <a:ext cx="6096000" cy="923330"/>
          </a:xfrm>
          <a:prstGeom prst="rect">
            <a:avLst/>
          </a:prstGeom>
        </p:spPr>
        <p:txBody>
          <a:bodyPr>
            <a:spAutoFit/>
          </a:bodyPr>
          <a:lstStyle/>
          <a:p>
            <a:r>
              <a:rPr lang="en-US" i="1" dirty="0">
                <a:solidFill>
                  <a:srgbClr val="FFFF00"/>
                </a:solidFill>
                <a:latin typeface="Palatino"/>
              </a:rPr>
              <a:t>And </a:t>
            </a:r>
            <a:r>
              <a:rPr lang="en-US" i="1" dirty="0" err="1">
                <a:solidFill>
                  <a:srgbClr val="FFFF00"/>
                </a:solidFill>
                <a:latin typeface="Palatino"/>
              </a:rPr>
              <a:t>Korah</a:t>
            </a:r>
            <a:r>
              <a:rPr lang="en-US" i="1" dirty="0">
                <a:solidFill>
                  <a:srgbClr val="FFFF00"/>
                </a:solidFill>
                <a:latin typeface="Palatino"/>
              </a:rPr>
              <a:t> gathered all the congregation against them unto the door of the tabernacle of the congregation: and the glory of the </a:t>
            </a:r>
            <a:r>
              <a:rPr lang="en-US" i="1" cap="small" dirty="0">
                <a:solidFill>
                  <a:srgbClr val="FFFF00"/>
                </a:solidFill>
                <a:latin typeface="Palatino"/>
              </a:rPr>
              <a:t>Lord</a:t>
            </a:r>
            <a:r>
              <a:rPr lang="en-US" i="1" dirty="0">
                <a:solidFill>
                  <a:srgbClr val="FFFF00"/>
                </a:solidFill>
                <a:latin typeface="Palatino"/>
              </a:rPr>
              <a:t> appeared unto all the congregation.</a:t>
            </a:r>
            <a:endParaRPr lang="en-US" i="1" dirty="0">
              <a:solidFill>
                <a:srgbClr val="FFFF00"/>
              </a:solidFill>
            </a:endParaRPr>
          </a:p>
        </p:txBody>
      </p:sp>
      <p:grpSp>
        <p:nvGrpSpPr>
          <p:cNvPr id="4" name="Group 3"/>
          <p:cNvGrpSpPr/>
          <p:nvPr/>
        </p:nvGrpSpPr>
        <p:grpSpPr>
          <a:xfrm>
            <a:off x="4077581" y="1863464"/>
            <a:ext cx="4098957" cy="2501531"/>
            <a:chOff x="2129828" y="3631194"/>
            <a:chExt cx="3505068" cy="2501531"/>
          </a:xfrm>
        </p:grpSpPr>
        <p:grpSp>
          <p:nvGrpSpPr>
            <p:cNvPr id="8" name="Group 7"/>
            <p:cNvGrpSpPr/>
            <p:nvPr/>
          </p:nvGrpSpPr>
          <p:grpSpPr>
            <a:xfrm>
              <a:off x="2129828" y="3631194"/>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972693"/>
                <a:ext cx="2293346" cy="338554"/>
              </a:xfrm>
              <a:prstGeom prst="rect">
                <a:avLst/>
              </a:prstGeom>
            </p:spPr>
            <p:txBody>
              <a:bodyPr wrap="square">
                <a:spAutoFit/>
              </a:bodyPr>
              <a:lstStyle/>
              <a:p>
                <a:endParaRPr lang="en-US" sz="1600" i="1" dirty="0"/>
              </a:p>
            </p:txBody>
          </p:sp>
        </p:grpSp>
        <p:sp>
          <p:nvSpPr>
            <p:cNvPr id="3" name="Rectangle 2"/>
            <p:cNvSpPr/>
            <p:nvPr/>
          </p:nvSpPr>
          <p:spPr>
            <a:xfrm>
              <a:off x="2695537" y="4249120"/>
              <a:ext cx="2337892" cy="1477328"/>
            </a:xfrm>
            <a:prstGeom prst="rect">
              <a:avLst/>
            </a:prstGeom>
          </p:spPr>
          <p:txBody>
            <a:bodyPr wrap="square">
              <a:spAutoFit/>
            </a:bodyPr>
            <a:lstStyle/>
            <a:p>
              <a:pPr algn="ctr"/>
              <a:r>
                <a:rPr lang="en-US" b="1" dirty="0"/>
                <a:t>If we separate ourselves from evil influences, then we may avoid the Lord’s judgments that come upon the wicked</a:t>
              </a:r>
              <a:endParaRPr lang="en-US" dirty="0"/>
            </a:p>
          </p:txBody>
        </p:sp>
      </p:grpSp>
      <p:sp>
        <p:nvSpPr>
          <p:cNvPr id="5" name="Cloud 4"/>
          <p:cNvSpPr/>
          <p:nvPr/>
        </p:nvSpPr>
        <p:spPr>
          <a:xfrm>
            <a:off x="8380803" y="774620"/>
            <a:ext cx="2881976" cy="1576591"/>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Illumination of Cloud—immediate presence of God</a:t>
            </a:r>
            <a:endParaRPr lang="en-US" dirty="0"/>
          </a:p>
        </p:txBody>
      </p:sp>
      <p:grpSp>
        <p:nvGrpSpPr>
          <p:cNvPr id="23" name="Group 22"/>
          <p:cNvGrpSpPr/>
          <p:nvPr/>
        </p:nvGrpSpPr>
        <p:grpSpPr>
          <a:xfrm>
            <a:off x="325029" y="4256438"/>
            <a:ext cx="4159954" cy="2182605"/>
            <a:chOff x="325029" y="4256438"/>
            <a:chExt cx="4159954" cy="2182605"/>
          </a:xfrm>
        </p:grpSpPr>
        <p:grpSp>
          <p:nvGrpSpPr>
            <p:cNvPr id="26" name="Group 25"/>
            <p:cNvGrpSpPr/>
            <p:nvPr/>
          </p:nvGrpSpPr>
          <p:grpSpPr>
            <a:xfrm>
              <a:off x="996526" y="4256438"/>
              <a:ext cx="1076099" cy="1455070"/>
              <a:chOff x="6696052" y="1382055"/>
              <a:chExt cx="1076099" cy="1455070"/>
            </a:xfrm>
            <a:solidFill>
              <a:schemeClr val="accent1">
                <a:lumMod val="60000"/>
                <a:lumOff val="40000"/>
              </a:schemeClr>
            </a:solidFill>
          </p:grpSpPr>
          <p:sp>
            <p:nvSpPr>
              <p:cNvPr id="61" name="Oval 6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215935" y="4256438"/>
              <a:ext cx="1076099" cy="1455070"/>
              <a:chOff x="6696052" y="1382055"/>
              <a:chExt cx="1076099" cy="1455070"/>
            </a:xfrm>
            <a:solidFill>
              <a:schemeClr val="accent1">
                <a:lumMod val="60000"/>
                <a:lumOff val="40000"/>
              </a:schemeClr>
            </a:solidFill>
          </p:grpSpPr>
          <p:sp>
            <p:nvSpPr>
              <p:cNvPr id="59" name="Oval 5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408884" y="4256438"/>
              <a:ext cx="1076099" cy="1455070"/>
              <a:chOff x="6696052" y="1382055"/>
              <a:chExt cx="1076099" cy="1455070"/>
            </a:xfrm>
            <a:solidFill>
              <a:schemeClr val="accent1">
                <a:lumMod val="60000"/>
                <a:lumOff val="40000"/>
              </a:schemeClr>
            </a:solidFill>
          </p:grpSpPr>
          <p:sp>
            <p:nvSpPr>
              <p:cNvPr id="57" name="Oval 5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66442" y="4983973"/>
              <a:ext cx="1076099" cy="1455070"/>
              <a:chOff x="6696052" y="1382055"/>
              <a:chExt cx="1076099" cy="1455070"/>
            </a:xfrm>
            <a:solidFill>
              <a:schemeClr val="accent1">
                <a:lumMod val="60000"/>
                <a:lumOff val="4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629889" y="4983973"/>
              <a:ext cx="1076099" cy="1455070"/>
              <a:chOff x="6696052" y="1382055"/>
              <a:chExt cx="1076099" cy="1455070"/>
            </a:xfrm>
            <a:solidFill>
              <a:schemeClr val="accent1">
                <a:lumMod val="60000"/>
                <a:lumOff val="40000"/>
              </a:schemeClr>
            </a:solidFill>
          </p:grpSpPr>
          <p:sp>
            <p:nvSpPr>
              <p:cNvPr id="38" name="Oval 3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25029" y="4962283"/>
              <a:ext cx="1076099" cy="1455070"/>
              <a:chOff x="6696052" y="1382055"/>
              <a:chExt cx="1076099" cy="1455070"/>
            </a:xfrm>
            <a:solidFill>
              <a:schemeClr val="accent1">
                <a:lumMod val="60000"/>
                <a:lumOff val="40000"/>
              </a:schemeClr>
            </a:solidFill>
          </p:grpSpPr>
          <p:sp>
            <p:nvSpPr>
              <p:cNvPr id="65" name="Oval 6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4123448" y="4256438"/>
            <a:ext cx="4701818" cy="2215889"/>
            <a:chOff x="4123448" y="4256438"/>
            <a:chExt cx="4701818" cy="2215889"/>
          </a:xfrm>
        </p:grpSpPr>
        <p:grpSp>
          <p:nvGrpSpPr>
            <p:cNvPr id="29" name="Group 28"/>
            <p:cNvGrpSpPr/>
            <p:nvPr/>
          </p:nvGrpSpPr>
          <p:grpSpPr>
            <a:xfrm>
              <a:off x="4601833" y="4256438"/>
              <a:ext cx="1076099" cy="1455070"/>
              <a:chOff x="6696052" y="1382055"/>
              <a:chExt cx="1076099" cy="1455070"/>
            </a:xfrm>
            <a:solidFill>
              <a:schemeClr val="accent1">
                <a:lumMod val="60000"/>
                <a:lumOff val="40000"/>
              </a:schemeClr>
            </a:solid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794782" y="4256438"/>
              <a:ext cx="1076099" cy="1455070"/>
              <a:chOff x="6696052" y="1382055"/>
              <a:chExt cx="1076099" cy="1455070"/>
            </a:xfrm>
            <a:solidFill>
              <a:schemeClr val="accent1">
                <a:lumMod val="60000"/>
                <a:lumOff val="40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7731" y="4256438"/>
              <a:ext cx="1076099" cy="1455070"/>
              <a:chOff x="6696052" y="1382055"/>
              <a:chExt cx="1076099" cy="1455070"/>
            </a:xfrm>
            <a:solidFill>
              <a:schemeClr val="accent1">
                <a:lumMod val="60000"/>
                <a:lumOff val="40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03715" y="5017257"/>
              <a:ext cx="1076099" cy="1455070"/>
              <a:chOff x="6696052" y="1382055"/>
              <a:chExt cx="1076099" cy="1455070"/>
            </a:xfrm>
            <a:solidFill>
              <a:schemeClr val="accent1">
                <a:lumMod val="60000"/>
                <a:lumOff val="40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320244" y="5017257"/>
              <a:ext cx="1076099" cy="1455070"/>
              <a:chOff x="6696052" y="1382055"/>
              <a:chExt cx="1076099" cy="1455070"/>
            </a:xfrm>
            <a:solidFill>
              <a:schemeClr val="accent1">
                <a:lumMod val="60000"/>
                <a:lumOff val="40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123448" y="4983973"/>
              <a:ext cx="1076099" cy="1455070"/>
              <a:chOff x="6696052" y="1382055"/>
              <a:chExt cx="1076099" cy="1455070"/>
            </a:xfrm>
            <a:solidFill>
              <a:schemeClr val="accent1">
                <a:lumMod val="60000"/>
                <a:lumOff val="4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749167" y="4983973"/>
              <a:ext cx="1076099" cy="1455070"/>
              <a:chOff x="6696052" y="1382055"/>
              <a:chExt cx="1076099" cy="1455070"/>
            </a:xfrm>
            <a:solidFill>
              <a:schemeClr val="accent1">
                <a:lumMod val="60000"/>
                <a:lumOff val="40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605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par>
                                <p:cTn id="15" presetID="63" presetClass="path" presetSubtype="0" accel="50000" decel="50000" fill="hold" nodeType="withEffect">
                                  <p:stCondLst>
                                    <p:cond delay="0"/>
                                  </p:stCondLst>
                                  <p:childTnLst>
                                    <p:animMotion origin="layout" path="M 0 0 L 0.25 0 E" pathEditMode="relative" ptsTypes="">
                                      <p:cBhvr>
                                        <p:cTn id="1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Separate Ourselves</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16:19-22</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(6)</a:t>
            </a:r>
          </a:p>
        </p:txBody>
      </p:sp>
      <p:grpSp>
        <p:nvGrpSpPr>
          <p:cNvPr id="23" name="Group 22"/>
          <p:cNvGrpSpPr/>
          <p:nvPr/>
        </p:nvGrpSpPr>
        <p:grpSpPr>
          <a:xfrm>
            <a:off x="387704" y="4256438"/>
            <a:ext cx="4159954" cy="2182605"/>
            <a:chOff x="325029" y="4256438"/>
            <a:chExt cx="4159954" cy="2182605"/>
          </a:xfrm>
        </p:grpSpPr>
        <p:grpSp>
          <p:nvGrpSpPr>
            <p:cNvPr id="26" name="Group 25"/>
            <p:cNvGrpSpPr/>
            <p:nvPr/>
          </p:nvGrpSpPr>
          <p:grpSpPr>
            <a:xfrm>
              <a:off x="996526" y="4256438"/>
              <a:ext cx="1076099" cy="1455070"/>
              <a:chOff x="6696052" y="1382055"/>
              <a:chExt cx="1076099" cy="1455070"/>
            </a:xfrm>
            <a:solidFill>
              <a:schemeClr val="accent1">
                <a:lumMod val="60000"/>
                <a:lumOff val="40000"/>
              </a:schemeClr>
            </a:solidFill>
          </p:grpSpPr>
          <p:sp>
            <p:nvSpPr>
              <p:cNvPr id="61" name="Oval 6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215935" y="4256438"/>
              <a:ext cx="1076099" cy="1455070"/>
              <a:chOff x="6696052" y="1382055"/>
              <a:chExt cx="1076099" cy="1455070"/>
            </a:xfrm>
            <a:solidFill>
              <a:schemeClr val="accent1">
                <a:lumMod val="60000"/>
                <a:lumOff val="40000"/>
              </a:schemeClr>
            </a:solidFill>
          </p:grpSpPr>
          <p:sp>
            <p:nvSpPr>
              <p:cNvPr id="59" name="Oval 5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408884" y="4256438"/>
              <a:ext cx="1076099" cy="1455070"/>
              <a:chOff x="6696052" y="1382055"/>
              <a:chExt cx="1076099" cy="1455070"/>
            </a:xfrm>
            <a:solidFill>
              <a:schemeClr val="accent1">
                <a:lumMod val="60000"/>
                <a:lumOff val="40000"/>
              </a:schemeClr>
            </a:solidFill>
          </p:grpSpPr>
          <p:sp>
            <p:nvSpPr>
              <p:cNvPr id="57" name="Oval 5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66442" y="4983973"/>
              <a:ext cx="1076099" cy="1455070"/>
              <a:chOff x="6696052" y="1382055"/>
              <a:chExt cx="1076099" cy="1455070"/>
            </a:xfrm>
            <a:solidFill>
              <a:schemeClr val="accent1">
                <a:lumMod val="60000"/>
                <a:lumOff val="4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629889" y="4983973"/>
              <a:ext cx="1076099" cy="1455070"/>
              <a:chOff x="6696052" y="1382055"/>
              <a:chExt cx="1076099" cy="1455070"/>
            </a:xfrm>
            <a:solidFill>
              <a:schemeClr val="accent1">
                <a:lumMod val="60000"/>
                <a:lumOff val="40000"/>
              </a:schemeClr>
            </a:solidFill>
          </p:grpSpPr>
          <p:sp>
            <p:nvSpPr>
              <p:cNvPr id="38" name="Oval 3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25029" y="4962283"/>
              <a:ext cx="1076099" cy="1455070"/>
              <a:chOff x="6696052" y="1382055"/>
              <a:chExt cx="1076099" cy="1455070"/>
            </a:xfrm>
            <a:solidFill>
              <a:schemeClr val="accent1">
                <a:lumMod val="60000"/>
                <a:lumOff val="40000"/>
              </a:schemeClr>
            </a:solidFill>
          </p:grpSpPr>
          <p:sp>
            <p:nvSpPr>
              <p:cNvPr id="65" name="Oval 6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6712311" y="4223154"/>
            <a:ext cx="4701818" cy="2215889"/>
            <a:chOff x="4123448" y="4256438"/>
            <a:chExt cx="4701818" cy="2215889"/>
          </a:xfrm>
        </p:grpSpPr>
        <p:grpSp>
          <p:nvGrpSpPr>
            <p:cNvPr id="29" name="Group 28"/>
            <p:cNvGrpSpPr/>
            <p:nvPr/>
          </p:nvGrpSpPr>
          <p:grpSpPr>
            <a:xfrm>
              <a:off x="4601833" y="4256438"/>
              <a:ext cx="1076099" cy="1455070"/>
              <a:chOff x="6696052" y="1382055"/>
              <a:chExt cx="1076099" cy="1455070"/>
            </a:xfrm>
            <a:solidFill>
              <a:schemeClr val="accent1">
                <a:lumMod val="60000"/>
                <a:lumOff val="40000"/>
              </a:schemeClr>
            </a:solid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794782" y="4256438"/>
              <a:ext cx="1076099" cy="1455070"/>
              <a:chOff x="6696052" y="1382055"/>
              <a:chExt cx="1076099" cy="1455070"/>
            </a:xfrm>
            <a:solidFill>
              <a:schemeClr val="accent1">
                <a:lumMod val="60000"/>
                <a:lumOff val="40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7731" y="4256438"/>
              <a:ext cx="1076099" cy="1455070"/>
              <a:chOff x="6696052" y="1382055"/>
              <a:chExt cx="1076099" cy="1455070"/>
            </a:xfrm>
            <a:solidFill>
              <a:schemeClr val="accent1">
                <a:lumMod val="60000"/>
                <a:lumOff val="40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03715" y="5017257"/>
              <a:ext cx="1076099" cy="1455070"/>
              <a:chOff x="6696052" y="1382055"/>
              <a:chExt cx="1076099" cy="1455070"/>
            </a:xfrm>
            <a:solidFill>
              <a:schemeClr val="accent1">
                <a:lumMod val="60000"/>
                <a:lumOff val="40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320244" y="5017257"/>
              <a:ext cx="1076099" cy="1455070"/>
              <a:chOff x="6696052" y="1382055"/>
              <a:chExt cx="1076099" cy="1455070"/>
            </a:xfrm>
            <a:solidFill>
              <a:schemeClr val="accent1">
                <a:lumMod val="60000"/>
                <a:lumOff val="40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123448" y="4983973"/>
              <a:ext cx="1076099" cy="1455070"/>
              <a:chOff x="6696052" y="1382055"/>
              <a:chExt cx="1076099" cy="1455070"/>
            </a:xfrm>
            <a:solidFill>
              <a:schemeClr val="accent1">
                <a:lumMod val="60000"/>
                <a:lumOff val="4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749167" y="4983973"/>
              <a:ext cx="1076099" cy="1455070"/>
              <a:chOff x="6696052" y="1382055"/>
              <a:chExt cx="1076099" cy="1455070"/>
            </a:xfrm>
            <a:solidFill>
              <a:schemeClr val="accent1">
                <a:lumMod val="60000"/>
                <a:lumOff val="40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2194631" y="980893"/>
            <a:ext cx="8458063" cy="369332"/>
          </a:xfrm>
          <a:prstGeom prst="rect">
            <a:avLst/>
          </a:prstGeom>
        </p:spPr>
        <p:txBody>
          <a:bodyPr wrap="square">
            <a:spAutoFit/>
          </a:bodyPr>
          <a:lstStyle/>
          <a:p>
            <a:r>
              <a:rPr lang="en-US" dirty="0">
                <a:solidFill>
                  <a:srgbClr val="333333"/>
                </a:solidFill>
                <a:latin typeface="Calibri" panose="020F0502020204030204" pitchFamily="34" charset="0"/>
              </a:rPr>
              <a:t>Separation from the evils of the world needs to be accompanied by holiness. </a:t>
            </a:r>
            <a:endParaRPr lang="en-US" dirty="0"/>
          </a:p>
        </p:txBody>
      </p:sp>
      <p:sp>
        <p:nvSpPr>
          <p:cNvPr id="25" name="Rectangle 24"/>
          <p:cNvSpPr/>
          <p:nvPr/>
        </p:nvSpPr>
        <p:spPr>
          <a:xfrm>
            <a:off x="198646" y="1594405"/>
            <a:ext cx="3698507" cy="1477328"/>
          </a:xfrm>
          <a:prstGeom prst="rect">
            <a:avLst/>
          </a:prstGeom>
        </p:spPr>
        <p:txBody>
          <a:bodyPr wrap="square">
            <a:spAutoFit/>
          </a:bodyPr>
          <a:lstStyle/>
          <a:p>
            <a:r>
              <a:rPr lang="en-US" dirty="0">
                <a:solidFill>
                  <a:srgbClr val="333333"/>
                </a:solidFill>
                <a:latin typeface="Calibri" panose="020F0502020204030204" pitchFamily="34" charset="0"/>
              </a:rPr>
              <a:t>Is the way we live consistent with what we believe, and would our friends and associates recognize </a:t>
            </a:r>
            <a:r>
              <a:rPr lang="en-US" dirty="0"/>
              <a:t>that we have separated ourselves from worldly evils?</a:t>
            </a:r>
          </a:p>
        </p:txBody>
      </p:sp>
      <p:sp>
        <p:nvSpPr>
          <p:cNvPr id="39" name="Rectangle 38"/>
          <p:cNvSpPr/>
          <p:nvPr/>
        </p:nvSpPr>
        <p:spPr>
          <a:xfrm>
            <a:off x="4168623" y="2951040"/>
            <a:ext cx="3990109" cy="1200329"/>
          </a:xfrm>
          <a:prstGeom prst="rect">
            <a:avLst/>
          </a:prstGeom>
        </p:spPr>
        <p:txBody>
          <a:bodyPr wrap="square">
            <a:spAutoFit/>
          </a:bodyPr>
          <a:lstStyle/>
          <a:p>
            <a:r>
              <a:rPr lang="en-US" dirty="0">
                <a:solidFill>
                  <a:srgbClr val="333333"/>
                </a:solidFill>
                <a:latin typeface="Calibri" panose="020F0502020204030204" pitchFamily="34" charset="0"/>
              </a:rPr>
              <a:t>Are worldly pleasures, profits, and similar pursuits distracting us from following, worshiping, and serving the Savior in our daily lives?</a:t>
            </a:r>
            <a:endParaRPr lang="en-US" dirty="0"/>
          </a:p>
        </p:txBody>
      </p:sp>
      <p:sp>
        <p:nvSpPr>
          <p:cNvPr id="67" name="Rectangle 66"/>
          <p:cNvSpPr/>
          <p:nvPr/>
        </p:nvSpPr>
        <p:spPr>
          <a:xfrm>
            <a:off x="8310742" y="1863359"/>
            <a:ext cx="3456630" cy="923330"/>
          </a:xfrm>
          <a:prstGeom prst="rect">
            <a:avLst/>
          </a:prstGeom>
        </p:spPr>
        <p:txBody>
          <a:bodyPr wrap="square">
            <a:spAutoFit/>
          </a:bodyPr>
          <a:lstStyle/>
          <a:p>
            <a:r>
              <a:rPr lang="en-US" dirty="0">
                <a:solidFill>
                  <a:srgbClr val="333333"/>
                </a:solidFill>
                <a:latin typeface="Calibri" panose="020F0502020204030204" pitchFamily="34" charset="0"/>
              </a:rPr>
              <a:t>In order to serve God and be holy, are we making sacrifices consistent with our covenants?</a:t>
            </a:r>
            <a:endParaRPr lang="en-US" dirty="0"/>
          </a:p>
        </p:txBody>
      </p:sp>
    </p:spTree>
    <p:extLst>
      <p:ext uri="{BB962C8B-B14F-4D97-AF65-F5344CB8AC3E}">
        <p14:creationId xmlns:p14="http://schemas.microsoft.com/office/powerpoint/2010/main" val="36159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The Warning</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16:27-30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5" name="Rectangle 24"/>
          <p:cNvSpPr/>
          <p:nvPr/>
        </p:nvSpPr>
        <p:spPr>
          <a:xfrm>
            <a:off x="421091" y="934824"/>
            <a:ext cx="3674576" cy="1938992"/>
          </a:xfrm>
          <a:prstGeom prst="rect">
            <a:avLst/>
          </a:prstGeom>
        </p:spPr>
        <p:txBody>
          <a:bodyPr wrap="square">
            <a:spAutoFit/>
          </a:bodyPr>
          <a:lstStyle/>
          <a:p>
            <a:r>
              <a:rPr lang="en-US" sz="2400" dirty="0">
                <a:latin typeface="Calibri" panose="020F0502020204030204" pitchFamily="34" charset="0"/>
              </a:rPr>
              <a:t>“The people immediately began to gather their belongings and flee from the place where God’s wrath was about to strike.</a:t>
            </a:r>
          </a:p>
        </p:txBody>
      </p:sp>
      <p:sp>
        <p:nvSpPr>
          <p:cNvPr id="39" name="Rectangle 38"/>
          <p:cNvSpPr/>
          <p:nvPr/>
        </p:nvSpPr>
        <p:spPr>
          <a:xfrm>
            <a:off x="2302645" y="3152001"/>
            <a:ext cx="3807385" cy="1569660"/>
          </a:xfrm>
          <a:prstGeom prst="rect">
            <a:avLst/>
          </a:prstGeom>
        </p:spPr>
        <p:txBody>
          <a:bodyPr wrap="square">
            <a:spAutoFit/>
          </a:bodyPr>
          <a:lstStyle/>
          <a:p>
            <a:r>
              <a:rPr lang="en-US" sz="2400" dirty="0">
                <a:latin typeface="Calibri" panose="020F0502020204030204" pitchFamily="34" charset="0"/>
              </a:rPr>
              <a:t> ”But </a:t>
            </a:r>
            <a:r>
              <a:rPr lang="en-US" sz="2400" dirty="0" err="1">
                <a:latin typeface="Calibri" panose="020F0502020204030204" pitchFamily="34" charset="0"/>
              </a:rPr>
              <a:t>Dathan</a:t>
            </a:r>
            <a:r>
              <a:rPr lang="en-US" sz="2400" dirty="0">
                <a:latin typeface="Calibri" panose="020F0502020204030204" pitchFamily="34" charset="0"/>
              </a:rPr>
              <a:t> and </a:t>
            </a:r>
            <a:r>
              <a:rPr lang="en-US" sz="2400" dirty="0" err="1">
                <a:latin typeface="Calibri" panose="020F0502020204030204" pitchFamily="34" charset="0"/>
              </a:rPr>
              <a:t>Abiram</a:t>
            </a:r>
            <a:r>
              <a:rPr lang="en-US" sz="2400" dirty="0">
                <a:latin typeface="Calibri" panose="020F0502020204030204" pitchFamily="34" charset="0"/>
              </a:rPr>
              <a:t> stood contemptuously with their families at the door of their tents.</a:t>
            </a:r>
          </a:p>
        </p:txBody>
      </p:sp>
      <p:sp>
        <p:nvSpPr>
          <p:cNvPr id="67" name="Rectangle 66"/>
          <p:cNvSpPr/>
          <p:nvPr/>
        </p:nvSpPr>
        <p:spPr>
          <a:xfrm>
            <a:off x="5593701" y="4411176"/>
            <a:ext cx="6474450" cy="2308324"/>
          </a:xfrm>
          <a:prstGeom prst="rect">
            <a:avLst/>
          </a:prstGeom>
        </p:spPr>
        <p:txBody>
          <a:bodyPr wrap="square">
            <a:spAutoFit/>
          </a:bodyPr>
          <a:lstStyle/>
          <a:p>
            <a:r>
              <a:rPr lang="en-US" sz="2400" dirty="0">
                <a:latin typeface="Calibri" panose="020F0502020204030204" pitchFamily="34" charset="0"/>
              </a:rPr>
              <a:t>“When Moses had assembled the multitude at a safe distance, he gave the people a warning and a prophecy. He warned them that what was about to happen would be proof that he, Moses, was a true prophet…and prophesied that </a:t>
            </a:r>
            <a:r>
              <a:rPr lang="en-US" sz="2400" dirty="0" err="1">
                <a:latin typeface="Calibri" panose="020F0502020204030204" pitchFamily="34" charset="0"/>
              </a:rPr>
              <a:t>Korah</a:t>
            </a:r>
            <a:r>
              <a:rPr lang="en-US" sz="2400" dirty="0">
                <a:latin typeface="Calibri" panose="020F0502020204030204" pitchFamily="34" charset="0"/>
              </a:rPr>
              <a:t>, </a:t>
            </a:r>
            <a:r>
              <a:rPr lang="en-US" sz="2400" dirty="0" err="1">
                <a:latin typeface="Calibri" panose="020F0502020204030204" pitchFamily="34" charset="0"/>
              </a:rPr>
              <a:t>Dathan</a:t>
            </a:r>
            <a:r>
              <a:rPr lang="en-US" sz="2400" dirty="0">
                <a:latin typeface="Calibri" panose="020F0502020204030204" pitchFamily="34" charset="0"/>
              </a:rPr>
              <a:t>, and </a:t>
            </a:r>
            <a:r>
              <a:rPr lang="en-US" sz="2400" dirty="0" err="1">
                <a:latin typeface="Calibri" panose="020F0502020204030204" pitchFamily="34" charset="0"/>
              </a:rPr>
              <a:t>Abiram</a:t>
            </a:r>
            <a:r>
              <a:rPr lang="en-US" sz="2400" dirty="0">
                <a:latin typeface="Calibri" panose="020F0502020204030204" pitchFamily="34" charset="0"/>
              </a:rPr>
              <a:t> would die.</a:t>
            </a:r>
          </a:p>
        </p:txBody>
      </p:sp>
      <p:pic>
        <p:nvPicPr>
          <p:cNvPr id="115" name="Picture 2" descr="http://www.finaltrump.com/wp-content/uploads/korahs-rebel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792" y="983225"/>
            <a:ext cx="4106159" cy="307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Fate of </a:t>
            </a:r>
            <a:r>
              <a:rPr lang="en-US" sz="5400" dirty="0" err="1"/>
              <a:t>Korah</a:t>
            </a:r>
            <a:r>
              <a:rPr lang="en-US" sz="5400" dirty="0"/>
              <a:t>, </a:t>
            </a:r>
            <a:r>
              <a:rPr lang="en-US" sz="5400" dirty="0" err="1"/>
              <a:t>Dathan</a:t>
            </a:r>
            <a:r>
              <a:rPr lang="en-US" sz="5400" dirty="0"/>
              <a:t>, and </a:t>
            </a:r>
            <a:r>
              <a:rPr lang="en-US" sz="5400" dirty="0" err="1"/>
              <a:t>Abiram</a:t>
            </a:r>
            <a:endParaRPr lang="en-US" sz="5400" dirty="0"/>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16:31-35</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3" name="Lightning Bolt 2"/>
          <p:cNvSpPr/>
          <p:nvPr/>
        </p:nvSpPr>
        <p:spPr>
          <a:xfrm>
            <a:off x="0" y="398643"/>
            <a:ext cx="1631372" cy="1685465"/>
          </a:xfrm>
          <a:prstGeom prst="lightningBol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http://www.psalm11918.org/images/articles/parashah/38korach/110_06_0300_BiblePain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398" y="1505403"/>
            <a:ext cx="5466877" cy="38563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5236" y="2413337"/>
            <a:ext cx="4450772" cy="2031325"/>
          </a:xfrm>
          <a:prstGeom prst="rect">
            <a:avLst/>
          </a:prstGeom>
        </p:spPr>
        <p:txBody>
          <a:bodyPr wrap="square">
            <a:spAutoFit/>
          </a:bodyPr>
          <a:lstStyle/>
          <a:p>
            <a:r>
              <a:rPr lang="en-US" dirty="0">
                <a:latin typeface="Palatino"/>
              </a:rPr>
              <a:t>In and instant a terrible earthquake shook the camp. </a:t>
            </a:r>
          </a:p>
          <a:p>
            <a:endParaRPr lang="en-US" dirty="0">
              <a:latin typeface="Palatino"/>
            </a:endParaRPr>
          </a:p>
          <a:p>
            <a:r>
              <a:rPr lang="en-US" dirty="0">
                <a:latin typeface="Palatino"/>
              </a:rPr>
              <a:t>“the earth opened her mouth, and swallowed them up, and all that were with them….that they “go down quick into the pit.”</a:t>
            </a:r>
            <a:endParaRPr lang="en-US" dirty="0"/>
          </a:p>
        </p:txBody>
      </p:sp>
    </p:spTree>
    <p:extLst>
      <p:ext uri="{BB962C8B-B14F-4D97-AF65-F5344CB8AC3E}">
        <p14:creationId xmlns:p14="http://schemas.microsoft.com/office/powerpoint/2010/main" val="34788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Fate of the 250 </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16:31-35</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682336" y="1550891"/>
            <a:ext cx="4450772" cy="3416320"/>
          </a:xfrm>
          <a:prstGeom prst="rect">
            <a:avLst/>
          </a:prstGeom>
        </p:spPr>
        <p:txBody>
          <a:bodyPr wrap="square">
            <a:spAutoFit/>
          </a:bodyPr>
          <a:lstStyle/>
          <a:p>
            <a:r>
              <a:rPr lang="en-US" sz="2400" dirty="0">
                <a:latin typeface="Calibri" panose="020F0502020204030204" pitchFamily="34" charset="0"/>
              </a:rPr>
              <a:t>Those who were waiting at the Tabernacle to prove their acceptance by the Lord with their censers found them selves caught in the same vortex of God’s vengeance. </a:t>
            </a:r>
          </a:p>
          <a:p>
            <a:endParaRPr lang="en-US" sz="2400" dirty="0">
              <a:latin typeface="Calibri" panose="020F0502020204030204" pitchFamily="34" charset="0"/>
            </a:endParaRPr>
          </a:p>
          <a:p>
            <a:r>
              <a:rPr lang="en-US" sz="2400" dirty="0">
                <a:latin typeface="Calibri" panose="020F0502020204030204" pitchFamily="34" charset="0"/>
              </a:rPr>
              <a:t>Their death came through a consuming of fire.</a:t>
            </a:r>
          </a:p>
        </p:txBody>
      </p:sp>
      <p:pic>
        <p:nvPicPr>
          <p:cNvPr id="3074" name="Picture 2" descr="https://encrypted-tbn1.gstatic.com/images?q=tbn:ANd9GcRKoC2bQgiUbYgYYv0itx_LG-31duhgZzSIqMjA4PiY5vsW8u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93" y="1603900"/>
            <a:ext cx="5268480" cy="39310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rot="18879178">
            <a:off x="4969894" y="4624779"/>
            <a:ext cx="1531197" cy="1307404"/>
            <a:chOff x="6592120" y="2543038"/>
            <a:chExt cx="1180280" cy="1190762"/>
          </a:xfrm>
        </p:grpSpPr>
        <p:sp>
          <p:nvSpPr>
            <p:cNvPr id="12" name="Moon 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70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err="1"/>
              <a:t>Eleazar</a:t>
            </a:r>
            <a:endParaRPr lang="en-US" sz="5400" dirty="0"/>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16:31-40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5371019" y="738664"/>
            <a:ext cx="4450772" cy="369332"/>
          </a:xfrm>
          <a:prstGeom prst="rect">
            <a:avLst/>
          </a:prstGeom>
        </p:spPr>
        <p:txBody>
          <a:bodyPr wrap="square">
            <a:spAutoFit/>
          </a:bodyPr>
          <a:lstStyle/>
          <a:p>
            <a:r>
              <a:rPr lang="en-US" dirty="0">
                <a:latin typeface="Palatino"/>
              </a:rPr>
              <a:t>Son of Aaron</a:t>
            </a:r>
            <a:endParaRPr lang="en-US" dirty="0"/>
          </a:p>
        </p:txBody>
      </p:sp>
      <p:sp>
        <p:nvSpPr>
          <p:cNvPr id="4" name="Rectangle 3"/>
          <p:cNvSpPr/>
          <p:nvPr/>
        </p:nvSpPr>
        <p:spPr>
          <a:xfrm>
            <a:off x="4548405" y="1521806"/>
            <a:ext cx="6096000" cy="1200329"/>
          </a:xfrm>
          <a:prstGeom prst="rect">
            <a:avLst/>
          </a:prstGeom>
        </p:spPr>
        <p:txBody>
          <a:bodyPr>
            <a:spAutoFit/>
          </a:bodyPr>
          <a:lstStyle/>
          <a:p>
            <a:r>
              <a:rPr lang="en-US" dirty="0">
                <a:latin typeface="Calibri" panose="020F0502020204030204" pitchFamily="34" charset="0"/>
              </a:rPr>
              <a:t>The Lord commanded Moses to tell </a:t>
            </a:r>
            <a:r>
              <a:rPr lang="en-US" dirty="0" err="1">
                <a:latin typeface="Calibri" panose="020F0502020204030204" pitchFamily="34" charset="0"/>
              </a:rPr>
              <a:t>Eleazar</a:t>
            </a:r>
            <a:r>
              <a:rPr lang="en-US" dirty="0">
                <a:latin typeface="Calibri" panose="020F0502020204030204" pitchFamily="34" charset="0"/>
              </a:rPr>
              <a:t> to go out among the 250 dead princes and gather up all their bras censers, melt them into flat plates and cover the alar of sacrifice which stood before the Tabernacle</a:t>
            </a:r>
          </a:p>
        </p:txBody>
      </p:sp>
      <p:pic>
        <p:nvPicPr>
          <p:cNvPr id="10" name="Picture 2" descr="http://www.toywonders.com/new_arrivals/images/altar-for-offering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3722009"/>
            <a:ext cx="3792022" cy="25737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dw-inductionheater.com/wp-content/uploads/2015/04/gold-induction-mel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9" y="1107996"/>
            <a:ext cx="2980543" cy="29805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882" y="4919271"/>
            <a:ext cx="4677563" cy="369332"/>
          </a:xfrm>
          <a:prstGeom prst="rect">
            <a:avLst/>
          </a:prstGeom>
        </p:spPr>
        <p:txBody>
          <a:bodyPr wrap="none">
            <a:spAutoFit/>
          </a:bodyPr>
          <a:lstStyle/>
          <a:p>
            <a:r>
              <a:rPr lang="en-US" i="1" dirty="0">
                <a:latin typeface="Palatino"/>
              </a:rPr>
              <a:t>To be</a:t>
            </a:r>
            <a:r>
              <a:rPr lang="en-US" dirty="0">
                <a:latin typeface="Palatino"/>
              </a:rPr>
              <a:t> a memorial unto the children of Israel,</a:t>
            </a:r>
            <a:endParaRPr lang="en-US" dirty="0"/>
          </a:p>
        </p:txBody>
      </p:sp>
    </p:spTree>
    <p:extLst>
      <p:ext uri="{BB962C8B-B14F-4D97-AF65-F5344CB8AC3E}">
        <p14:creationId xmlns:p14="http://schemas.microsoft.com/office/powerpoint/2010/main" val="1864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Wrath—The Plague</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16:41-50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6107544" y="2661391"/>
            <a:ext cx="4450772" cy="830997"/>
          </a:xfrm>
          <a:prstGeom prst="rect">
            <a:avLst/>
          </a:prstGeom>
        </p:spPr>
        <p:txBody>
          <a:bodyPr wrap="square">
            <a:spAutoFit/>
          </a:bodyPr>
          <a:lstStyle/>
          <a:p>
            <a:r>
              <a:rPr lang="en-US" sz="2400" dirty="0">
                <a:latin typeface="Palatino"/>
              </a:rPr>
              <a:t>Aaron made an atonement for the congregation.</a:t>
            </a:r>
            <a:endParaRPr lang="en-US" sz="2400" dirty="0"/>
          </a:p>
        </p:txBody>
      </p:sp>
      <p:sp>
        <p:nvSpPr>
          <p:cNvPr id="4" name="Rectangle 3"/>
          <p:cNvSpPr/>
          <p:nvPr/>
        </p:nvSpPr>
        <p:spPr>
          <a:xfrm>
            <a:off x="314646" y="1030688"/>
            <a:ext cx="7478535" cy="830997"/>
          </a:xfrm>
          <a:prstGeom prst="rect">
            <a:avLst/>
          </a:prstGeom>
        </p:spPr>
        <p:txBody>
          <a:bodyPr wrap="square">
            <a:spAutoFit/>
          </a:bodyPr>
          <a:lstStyle/>
          <a:p>
            <a:r>
              <a:rPr lang="en-US" sz="2400" dirty="0">
                <a:latin typeface="Calibri" panose="020F0502020204030204" pitchFamily="34" charset="0"/>
              </a:rPr>
              <a:t>On the next day, the Israelites continued to murmur and speak out against Aaron and Moses.</a:t>
            </a:r>
          </a:p>
        </p:txBody>
      </p:sp>
      <p:sp>
        <p:nvSpPr>
          <p:cNvPr id="5" name="Rectangle 4"/>
          <p:cNvSpPr/>
          <p:nvPr/>
        </p:nvSpPr>
        <p:spPr>
          <a:xfrm>
            <a:off x="5590308" y="4897612"/>
            <a:ext cx="5114471" cy="1200329"/>
          </a:xfrm>
          <a:prstGeom prst="rect">
            <a:avLst/>
          </a:prstGeom>
        </p:spPr>
        <p:txBody>
          <a:bodyPr wrap="square">
            <a:spAutoFit/>
          </a:bodyPr>
          <a:lstStyle/>
          <a:p>
            <a:r>
              <a:rPr lang="en-US" sz="2400" i="1" dirty="0">
                <a:latin typeface="Palatino"/>
              </a:rPr>
              <a:t>However the plague had begun and 14,700 died beside those that died about the matter of </a:t>
            </a:r>
            <a:r>
              <a:rPr lang="en-US" sz="2400" i="1" dirty="0" err="1">
                <a:latin typeface="Palatino"/>
              </a:rPr>
              <a:t>Korah</a:t>
            </a:r>
            <a:endParaRPr lang="en-US" sz="2400" dirty="0"/>
          </a:p>
        </p:txBody>
      </p:sp>
      <p:pic>
        <p:nvPicPr>
          <p:cNvPr id="5122" name="Picture 2" descr="http://3.bp.blogspot.com/_lFsiqSfME0E/TBDyolBqgAI/AAAAAAAAA_w/udKj9prlkIE/s1600/Pictur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47" y="1946663"/>
            <a:ext cx="45910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Wander</a:t>
            </a:r>
          </a:p>
        </p:txBody>
      </p:sp>
      <p:sp>
        <p:nvSpPr>
          <p:cNvPr id="5" name="TextBox 4"/>
          <p:cNvSpPr txBox="1"/>
          <p:nvPr/>
        </p:nvSpPr>
        <p:spPr>
          <a:xfrm>
            <a:off x="425513" y="1176950"/>
            <a:ext cx="9388443" cy="1846659"/>
          </a:xfrm>
          <a:prstGeom prst="rect">
            <a:avLst/>
          </a:prstGeom>
          <a:noFill/>
        </p:spPr>
        <p:txBody>
          <a:bodyPr wrap="square" rtlCol="0">
            <a:spAutoFit/>
          </a:bodyPr>
          <a:lstStyle/>
          <a:p>
            <a:r>
              <a:rPr lang="en-US" sz="3200" dirty="0"/>
              <a:t>“For 38 years the Israelite would wander up and down the region of the Arabah—the valley connecting the Dead Sea with the </a:t>
            </a:r>
            <a:r>
              <a:rPr lang="en-US" sz="3200" dirty="0" err="1"/>
              <a:t>Akaba</a:t>
            </a:r>
            <a:r>
              <a:rPr lang="en-US" sz="3200" dirty="0"/>
              <a:t> gulf of the Red Sea.”</a:t>
            </a:r>
          </a:p>
          <a:p>
            <a:r>
              <a:rPr lang="en-US" dirty="0"/>
              <a:t>(1)</a:t>
            </a:r>
          </a:p>
        </p:txBody>
      </p:sp>
      <p:pic>
        <p:nvPicPr>
          <p:cNvPr id="2050" name="Picture 2" descr="https://upload.wikimedia.org/wikipedia/en/3/34/Skou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415" y="258939"/>
            <a:ext cx="1218692" cy="1528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ristianhistoryproject.org/wp-content/uploads/2012/11/joseph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659" y="3400340"/>
            <a:ext cx="2286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87924" y="3454073"/>
            <a:ext cx="5332491" cy="2339102"/>
          </a:xfrm>
          <a:prstGeom prst="rect">
            <a:avLst/>
          </a:prstGeom>
          <a:noFill/>
        </p:spPr>
        <p:txBody>
          <a:bodyPr wrap="square" rtlCol="0">
            <a:spAutoFit/>
          </a:bodyPr>
          <a:lstStyle/>
          <a:p>
            <a:r>
              <a:rPr lang="en-US" sz="3200" dirty="0"/>
              <a:t>“…they (Israelites) were more than unusually angry, both against one another and against their leader.”</a:t>
            </a:r>
          </a:p>
          <a:p>
            <a:r>
              <a:rPr lang="en-US" dirty="0"/>
              <a:t>(2)</a:t>
            </a:r>
          </a:p>
        </p:txBody>
      </p:sp>
      <p:sp>
        <p:nvSpPr>
          <p:cNvPr id="2" name="Rectangle 1"/>
          <p:cNvSpPr/>
          <p:nvPr/>
        </p:nvSpPr>
        <p:spPr>
          <a:xfrm>
            <a:off x="106828" y="6445804"/>
            <a:ext cx="1604927" cy="369332"/>
          </a:xfrm>
          <a:prstGeom prst="rect">
            <a:avLst/>
          </a:prstGeom>
        </p:spPr>
        <p:txBody>
          <a:bodyPr wrap="none">
            <a:spAutoFit/>
          </a:bodyPr>
          <a:lstStyle/>
          <a:p>
            <a:r>
              <a:rPr lang="en-US" b="0" i="0" dirty="0">
                <a:effectLst/>
                <a:latin typeface="Verdana" panose="020B0604030504040204" pitchFamily="34" charset="0"/>
              </a:rPr>
              <a:t>Numbers 14</a:t>
            </a:r>
            <a:endParaRPr lang="en-US" dirty="0"/>
          </a:p>
        </p:txBody>
      </p:sp>
    </p:spTree>
    <p:extLst>
      <p:ext uri="{BB962C8B-B14F-4D97-AF65-F5344CB8AC3E}">
        <p14:creationId xmlns:p14="http://schemas.microsoft.com/office/powerpoint/2010/main" val="14077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Miracle of the Rod</a:t>
            </a:r>
          </a:p>
        </p:txBody>
      </p:sp>
      <p:sp>
        <p:nvSpPr>
          <p:cNvPr id="16" name="Rectangle 15"/>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17</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4" name="Rectangle 3"/>
          <p:cNvSpPr/>
          <p:nvPr/>
        </p:nvSpPr>
        <p:spPr>
          <a:xfrm>
            <a:off x="355431" y="864036"/>
            <a:ext cx="7478535" cy="1569660"/>
          </a:xfrm>
          <a:prstGeom prst="rect">
            <a:avLst/>
          </a:prstGeom>
        </p:spPr>
        <p:txBody>
          <a:bodyPr wrap="square">
            <a:spAutoFit/>
          </a:bodyPr>
          <a:lstStyle/>
          <a:p>
            <a:r>
              <a:rPr lang="en-US" sz="2400" dirty="0">
                <a:latin typeface="Calibri" panose="020F0502020204030204" pitchFamily="34" charset="0"/>
              </a:rPr>
              <a:t>Verifying that Moses was the chosen prophet and that Aaron was the priest over the people, and that he or his sons were to minister at the altar of incense and within the veil.</a:t>
            </a:r>
          </a:p>
        </p:txBody>
      </p:sp>
      <p:sp>
        <p:nvSpPr>
          <p:cNvPr id="66" name="Rectangle 65"/>
          <p:cNvSpPr/>
          <p:nvPr/>
        </p:nvSpPr>
        <p:spPr>
          <a:xfrm>
            <a:off x="1553058" y="4908781"/>
            <a:ext cx="10147027" cy="1754326"/>
          </a:xfrm>
          <a:prstGeom prst="rect">
            <a:avLst/>
          </a:prstGeom>
        </p:spPr>
        <p:txBody>
          <a:bodyPr wrap="square">
            <a:spAutoFit/>
          </a:bodyPr>
          <a:lstStyle/>
          <a:p>
            <a:r>
              <a:rPr lang="en-US" dirty="0">
                <a:latin typeface="Calibri" panose="020F0502020204030204" pitchFamily="34" charset="0"/>
              </a:rPr>
              <a:t>“Moses had each tribe write its leader’s name upon a rod and place in the Holy of Holies before the Ark of the Covenant and they remained for a day.</a:t>
            </a:r>
          </a:p>
          <a:p>
            <a:endParaRPr lang="en-US" dirty="0">
              <a:latin typeface="Calibri" panose="020F0502020204030204" pitchFamily="34" charset="0"/>
            </a:endParaRPr>
          </a:p>
          <a:p>
            <a:r>
              <a:rPr lang="en-US" dirty="0">
                <a:latin typeface="Calibri" panose="020F0502020204030204" pitchFamily="34" charset="0"/>
              </a:rPr>
              <a:t>The following morning Moses brought forth the twelve rods. The rod of Aaron which had been inscribed with his insignia for the tribe of Levi, had burst into live growth overnight and produced bud, blossoms and matured almonds. </a:t>
            </a:r>
            <a:r>
              <a:rPr lang="en-US" b="1" dirty="0">
                <a:latin typeface="Calibri" panose="020F0502020204030204" pitchFamily="34" charset="0"/>
              </a:rPr>
              <a:t>Almonds-- Hebrew word “Awake”.</a:t>
            </a:r>
          </a:p>
        </p:txBody>
      </p:sp>
      <p:grpSp>
        <p:nvGrpSpPr>
          <p:cNvPr id="67" name="Group 66"/>
          <p:cNvGrpSpPr/>
          <p:nvPr/>
        </p:nvGrpSpPr>
        <p:grpSpPr>
          <a:xfrm>
            <a:off x="7707250" y="836444"/>
            <a:ext cx="3727131" cy="2013575"/>
            <a:chOff x="3255330" y="3319600"/>
            <a:chExt cx="6056768" cy="3272157"/>
          </a:xfrm>
        </p:grpSpPr>
        <p:sp>
          <p:nvSpPr>
            <p:cNvPr id="68" name="Rounded Rectangle 67"/>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219996" y="4374494"/>
              <a:ext cx="4137434" cy="301780"/>
              <a:chOff x="5368705" y="2667757"/>
              <a:chExt cx="7629055" cy="700132"/>
            </a:xfrm>
          </p:grpSpPr>
          <p:grpSp>
            <p:nvGrpSpPr>
              <p:cNvPr id="172" name="Group 171"/>
              <p:cNvGrpSpPr/>
              <p:nvPr/>
            </p:nvGrpSpPr>
            <p:grpSpPr>
              <a:xfrm>
                <a:off x="5368705" y="2743200"/>
                <a:ext cx="841972" cy="624689"/>
                <a:chOff x="5368705" y="2743200"/>
                <a:chExt cx="841972" cy="624689"/>
              </a:xfrm>
            </p:grpSpPr>
            <p:sp>
              <p:nvSpPr>
                <p:cNvPr id="197" name="Hexagon 19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209169" y="2741691"/>
                <a:ext cx="841972" cy="624689"/>
                <a:chOff x="5368705" y="2743200"/>
                <a:chExt cx="841972" cy="624689"/>
              </a:xfrm>
            </p:grpSpPr>
            <p:sp>
              <p:nvSpPr>
                <p:cNvPr id="195" name="Hexagon 19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Hexagon 19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7058686" y="2731129"/>
                <a:ext cx="841972" cy="624689"/>
                <a:chOff x="5368705" y="2743200"/>
                <a:chExt cx="841972" cy="624689"/>
              </a:xfrm>
            </p:grpSpPr>
            <p:sp>
              <p:nvSpPr>
                <p:cNvPr id="193" name="Hexagon 19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Hexagon 19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7908203" y="2720567"/>
                <a:ext cx="841972" cy="624689"/>
                <a:chOff x="5368705" y="2743200"/>
                <a:chExt cx="841972" cy="624689"/>
              </a:xfrm>
            </p:grpSpPr>
            <p:sp>
              <p:nvSpPr>
                <p:cNvPr id="191" name="Hexagon 19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Hexagon 19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757720" y="2710005"/>
                <a:ext cx="841972" cy="624689"/>
                <a:chOff x="5368705" y="2743200"/>
                <a:chExt cx="841972" cy="624689"/>
              </a:xfrm>
            </p:grpSpPr>
            <p:sp>
              <p:nvSpPr>
                <p:cNvPr id="189" name="Hexagon 18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Hexagon 18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9607237" y="2699443"/>
                <a:ext cx="841972" cy="624689"/>
                <a:chOff x="5368705" y="2743200"/>
                <a:chExt cx="841972" cy="624689"/>
              </a:xfrm>
            </p:grpSpPr>
            <p:sp>
              <p:nvSpPr>
                <p:cNvPr id="187" name="Hexagon 18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Hexagon 18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10456754" y="2688881"/>
                <a:ext cx="841972" cy="624689"/>
                <a:chOff x="5368705" y="2743200"/>
                <a:chExt cx="841972" cy="624689"/>
              </a:xfrm>
            </p:grpSpPr>
            <p:sp>
              <p:nvSpPr>
                <p:cNvPr id="185" name="Hexagon 18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xagon 18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11306271" y="2678319"/>
                <a:ext cx="841972" cy="624689"/>
                <a:chOff x="5368705" y="2743200"/>
                <a:chExt cx="841972" cy="624689"/>
              </a:xfrm>
            </p:grpSpPr>
            <p:sp>
              <p:nvSpPr>
                <p:cNvPr id="183" name="Hexagon 18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12155788" y="2667757"/>
                <a:ext cx="841972" cy="624689"/>
                <a:chOff x="5368705" y="2743200"/>
                <a:chExt cx="841972" cy="624689"/>
              </a:xfrm>
            </p:grpSpPr>
            <p:sp>
              <p:nvSpPr>
                <p:cNvPr id="181" name="Hexagon 18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ounded Rectangle 72"/>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907854" y="4897042"/>
              <a:ext cx="2588124" cy="240958"/>
              <a:chOff x="5368705" y="2667757"/>
              <a:chExt cx="7629055" cy="700132"/>
            </a:xfrm>
            <a:solidFill>
              <a:srgbClr val="D3A77B"/>
            </a:solidFill>
          </p:grpSpPr>
          <p:grpSp>
            <p:nvGrpSpPr>
              <p:cNvPr id="145" name="Group 144"/>
              <p:cNvGrpSpPr/>
              <p:nvPr/>
            </p:nvGrpSpPr>
            <p:grpSpPr>
              <a:xfrm>
                <a:off x="5368705" y="2743200"/>
                <a:ext cx="841972" cy="624689"/>
                <a:chOff x="5368705" y="2743200"/>
                <a:chExt cx="841972" cy="624689"/>
              </a:xfrm>
              <a:grpFill/>
            </p:grpSpPr>
            <p:sp>
              <p:nvSpPr>
                <p:cNvPr id="170" name="Hexagon 16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209169" y="2741691"/>
                <a:ext cx="841972" cy="624689"/>
                <a:chOff x="5368705" y="2743200"/>
                <a:chExt cx="841972" cy="624689"/>
              </a:xfrm>
              <a:grpFill/>
            </p:grpSpPr>
            <p:sp>
              <p:nvSpPr>
                <p:cNvPr id="168" name="Hexagon 1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058686" y="2731129"/>
                <a:ext cx="841972" cy="624689"/>
                <a:chOff x="5368705" y="2743200"/>
                <a:chExt cx="841972" cy="624689"/>
              </a:xfrm>
              <a:grpFill/>
            </p:grpSpPr>
            <p:sp>
              <p:nvSpPr>
                <p:cNvPr id="166" name="Hexagon 1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7908203" y="2720567"/>
                <a:ext cx="841972" cy="624689"/>
                <a:chOff x="5368705" y="2743200"/>
                <a:chExt cx="841972" cy="624689"/>
              </a:xfrm>
              <a:grpFill/>
            </p:grpSpPr>
            <p:sp>
              <p:nvSpPr>
                <p:cNvPr id="164" name="Hexagon 16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8757720" y="2710005"/>
                <a:ext cx="841972" cy="624689"/>
                <a:chOff x="5368705" y="2743200"/>
                <a:chExt cx="841972" cy="624689"/>
              </a:xfrm>
              <a:grpFill/>
            </p:grpSpPr>
            <p:sp>
              <p:nvSpPr>
                <p:cNvPr id="162" name="Hexagon 16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Hexagon 16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9607237" y="2699443"/>
                <a:ext cx="841972" cy="624689"/>
                <a:chOff x="5368705" y="2743200"/>
                <a:chExt cx="841972" cy="624689"/>
              </a:xfrm>
              <a:grpFill/>
            </p:grpSpPr>
            <p:sp>
              <p:nvSpPr>
                <p:cNvPr id="160" name="Hexagon 15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0456754" y="2688881"/>
                <a:ext cx="841972" cy="624689"/>
                <a:chOff x="5368705" y="2743200"/>
                <a:chExt cx="841972" cy="624689"/>
              </a:xfrm>
              <a:grpFill/>
            </p:grpSpPr>
            <p:sp>
              <p:nvSpPr>
                <p:cNvPr id="158" name="Hexagon 15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Hexagon 15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11306271" y="2678319"/>
                <a:ext cx="841972" cy="624689"/>
                <a:chOff x="5368705" y="2743200"/>
                <a:chExt cx="841972" cy="624689"/>
              </a:xfrm>
              <a:grpFill/>
            </p:grpSpPr>
            <p:sp>
              <p:nvSpPr>
                <p:cNvPr id="156" name="Hexagon 1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12155788" y="2667757"/>
                <a:ext cx="841972" cy="624689"/>
                <a:chOff x="5368705" y="2743200"/>
                <a:chExt cx="841972" cy="624689"/>
              </a:xfrm>
              <a:grpFill/>
            </p:grpSpPr>
            <p:sp>
              <p:nvSpPr>
                <p:cNvPr id="154" name="Hexagon 1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4907854" y="5621719"/>
              <a:ext cx="2616588" cy="240958"/>
              <a:chOff x="5368705" y="2667757"/>
              <a:chExt cx="7629055" cy="700132"/>
            </a:xfrm>
            <a:solidFill>
              <a:srgbClr val="D3A77B"/>
            </a:solidFill>
          </p:grpSpPr>
          <p:grpSp>
            <p:nvGrpSpPr>
              <p:cNvPr id="118" name="Group 117"/>
              <p:cNvGrpSpPr/>
              <p:nvPr/>
            </p:nvGrpSpPr>
            <p:grpSpPr>
              <a:xfrm>
                <a:off x="5368705" y="2743200"/>
                <a:ext cx="841972" cy="624689"/>
                <a:chOff x="5368705" y="2743200"/>
                <a:chExt cx="841972" cy="624689"/>
              </a:xfrm>
              <a:grpFill/>
            </p:grpSpPr>
            <p:sp>
              <p:nvSpPr>
                <p:cNvPr id="143" name="Hexagon 1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209169" y="2741691"/>
                <a:ext cx="841972" cy="624689"/>
                <a:chOff x="5368705" y="2743200"/>
                <a:chExt cx="841972" cy="624689"/>
              </a:xfrm>
              <a:grpFill/>
            </p:grpSpPr>
            <p:sp>
              <p:nvSpPr>
                <p:cNvPr id="141" name="Hexagon 14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058686" y="2731129"/>
                <a:ext cx="841972" cy="624689"/>
                <a:chOff x="5368705" y="2743200"/>
                <a:chExt cx="841972" cy="624689"/>
              </a:xfrm>
              <a:grpFill/>
            </p:grpSpPr>
            <p:sp>
              <p:nvSpPr>
                <p:cNvPr id="139" name="Hexagon 13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908203" y="2720567"/>
                <a:ext cx="841972" cy="624689"/>
                <a:chOff x="5368705" y="2743200"/>
                <a:chExt cx="841972" cy="624689"/>
              </a:xfrm>
              <a:grpFill/>
            </p:grpSpPr>
            <p:sp>
              <p:nvSpPr>
                <p:cNvPr id="137" name="Hexagon 13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8757720" y="2710005"/>
                <a:ext cx="841972" cy="624689"/>
                <a:chOff x="5368705" y="2743200"/>
                <a:chExt cx="841972" cy="624689"/>
              </a:xfrm>
              <a:grpFill/>
            </p:grpSpPr>
            <p:sp>
              <p:nvSpPr>
                <p:cNvPr id="135" name="Hexagon 13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9607237" y="2699443"/>
                <a:ext cx="841972" cy="624689"/>
                <a:chOff x="5368705" y="2743200"/>
                <a:chExt cx="841972" cy="624689"/>
              </a:xfrm>
              <a:grpFill/>
            </p:grpSpPr>
            <p:sp>
              <p:nvSpPr>
                <p:cNvPr id="133" name="Hexagon 13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exagon 13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10456754" y="2688881"/>
                <a:ext cx="841972" cy="624689"/>
                <a:chOff x="5368705" y="2743200"/>
                <a:chExt cx="841972" cy="624689"/>
              </a:xfrm>
              <a:grpFill/>
            </p:grpSpPr>
            <p:sp>
              <p:nvSpPr>
                <p:cNvPr id="131" name="Hexagon 13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1306271" y="2678319"/>
                <a:ext cx="841972" cy="624689"/>
                <a:chOff x="5368705" y="2743200"/>
                <a:chExt cx="841972" cy="624689"/>
              </a:xfrm>
              <a:grpFill/>
            </p:grpSpPr>
            <p:sp>
              <p:nvSpPr>
                <p:cNvPr id="129" name="Hexagon 1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Hexagon 1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2155788" y="2667757"/>
                <a:ext cx="841972" cy="624689"/>
                <a:chOff x="5368705" y="2743200"/>
                <a:chExt cx="841972" cy="624689"/>
              </a:xfrm>
              <a:grpFill/>
            </p:grpSpPr>
            <p:sp>
              <p:nvSpPr>
                <p:cNvPr id="127" name="Hexagon 12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Hexagon 12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5400000">
              <a:off x="7072728" y="5269803"/>
              <a:ext cx="990098" cy="219148"/>
              <a:chOff x="5368705" y="2731129"/>
              <a:chExt cx="2531953" cy="636760"/>
            </a:xfrm>
            <a:solidFill>
              <a:srgbClr val="D3A77B"/>
            </a:solidFill>
          </p:grpSpPr>
          <p:grpSp>
            <p:nvGrpSpPr>
              <p:cNvPr id="109" name="Group 108"/>
              <p:cNvGrpSpPr/>
              <p:nvPr/>
            </p:nvGrpSpPr>
            <p:grpSpPr>
              <a:xfrm>
                <a:off x="5368705" y="2743200"/>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6209169" y="2741691"/>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7058686" y="2731129"/>
                <a:ext cx="841972" cy="624689"/>
                <a:chOff x="5368705" y="2743200"/>
                <a:chExt cx="841972" cy="624689"/>
              </a:xfrm>
              <a:grpFill/>
            </p:grpSpPr>
            <p:sp>
              <p:nvSpPr>
                <p:cNvPr id="112" name="Hexagon 1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5400000">
              <a:off x="4372362" y="5279328"/>
              <a:ext cx="954639" cy="219148"/>
              <a:chOff x="5368705" y="2731129"/>
              <a:chExt cx="2531953" cy="636760"/>
            </a:xfrm>
            <a:solidFill>
              <a:srgbClr val="D3A77B"/>
            </a:solidFill>
          </p:grpSpPr>
          <p:grpSp>
            <p:nvGrpSpPr>
              <p:cNvPr id="100" name="Group 99"/>
              <p:cNvGrpSpPr/>
              <p:nvPr/>
            </p:nvGrpSpPr>
            <p:grpSpPr>
              <a:xfrm>
                <a:off x="5368705" y="2743200"/>
                <a:ext cx="841972" cy="624689"/>
                <a:chOff x="5368705" y="2743200"/>
                <a:chExt cx="841972" cy="624689"/>
              </a:xfrm>
              <a:grpFill/>
            </p:grpSpPr>
            <p:sp>
              <p:nvSpPr>
                <p:cNvPr id="107" name="Hexagon 10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209169" y="2741691"/>
                <a:ext cx="841972" cy="624689"/>
                <a:chOff x="5368705" y="2743200"/>
                <a:chExt cx="841972" cy="624689"/>
              </a:xfrm>
              <a:grpFill/>
            </p:grpSpPr>
            <p:sp>
              <p:nvSpPr>
                <p:cNvPr id="105" name="Hexagon 10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7058686" y="2731129"/>
                <a:ext cx="841972" cy="624689"/>
                <a:chOff x="5368705" y="2743200"/>
                <a:chExt cx="841972" cy="624689"/>
              </a:xfrm>
              <a:grpFill/>
            </p:grpSpPr>
            <p:sp>
              <p:nvSpPr>
                <p:cNvPr id="103" name="Hexagon 10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 name="Block Arc 77"/>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Block Arc 78"/>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0" name="Group 79"/>
            <p:cNvGrpSpPr/>
            <p:nvPr/>
          </p:nvGrpSpPr>
          <p:grpSpPr>
            <a:xfrm>
              <a:off x="6674677" y="3319600"/>
              <a:ext cx="1231541" cy="981076"/>
              <a:chOff x="3961273" y="3116141"/>
              <a:chExt cx="1231541" cy="981076"/>
            </a:xfrm>
          </p:grpSpPr>
          <p:grpSp>
            <p:nvGrpSpPr>
              <p:cNvPr id="92" name="Group 91"/>
              <p:cNvGrpSpPr/>
              <p:nvPr/>
            </p:nvGrpSpPr>
            <p:grpSpPr>
              <a:xfrm flipH="1">
                <a:off x="3961273" y="3341092"/>
                <a:ext cx="997785" cy="500555"/>
                <a:chOff x="8978237" y="1703899"/>
                <a:chExt cx="997785" cy="500555"/>
              </a:xfrm>
            </p:grpSpPr>
            <p:sp>
              <p:nvSpPr>
                <p:cNvPr id="97" name="Moon 96"/>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472237" y="3116141"/>
                <a:ext cx="720577" cy="981076"/>
                <a:chOff x="4481465" y="3115879"/>
                <a:chExt cx="720577" cy="981076"/>
              </a:xfrm>
            </p:grpSpPr>
            <p:sp>
              <p:nvSpPr>
                <p:cNvPr id="94" name="Isosceles Triangle 93"/>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p:cNvGrpSpPr/>
            <p:nvPr/>
          </p:nvGrpSpPr>
          <p:grpSpPr>
            <a:xfrm flipH="1">
              <a:off x="4739831" y="3341676"/>
              <a:ext cx="1231541" cy="981076"/>
              <a:chOff x="3961273" y="3116141"/>
              <a:chExt cx="1231541" cy="981076"/>
            </a:xfrm>
          </p:grpSpPr>
          <p:grpSp>
            <p:nvGrpSpPr>
              <p:cNvPr id="84" name="Group 83"/>
              <p:cNvGrpSpPr/>
              <p:nvPr/>
            </p:nvGrpSpPr>
            <p:grpSpPr>
              <a:xfrm flipH="1">
                <a:off x="3961273" y="3341092"/>
                <a:ext cx="997785" cy="500555"/>
                <a:chOff x="8978237" y="1703899"/>
                <a:chExt cx="997785" cy="500555"/>
              </a:xfrm>
            </p:grpSpPr>
            <p:sp>
              <p:nvSpPr>
                <p:cNvPr id="89" name="Moon 88"/>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472237" y="3116141"/>
                <a:ext cx="720577" cy="981076"/>
                <a:chOff x="4481465" y="3115879"/>
                <a:chExt cx="720577" cy="981076"/>
              </a:xfrm>
            </p:grpSpPr>
            <p:sp>
              <p:nvSpPr>
                <p:cNvPr id="86" name="Isosceles Triangle 85"/>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Hexagon 81"/>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974267" y="2313613"/>
            <a:ext cx="10287627" cy="2604355"/>
            <a:chOff x="974267" y="2313613"/>
            <a:chExt cx="10287627" cy="2604355"/>
          </a:xfrm>
        </p:grpSpPr>
        <p:grpSp>
          <p:nvGrpSpPr>
            <p:cNvPr id="11" name="Group 10"/>
            <p:cNvGrpSpPr/>
            <p:nvPr/>
          </p:nvGrpSpPr>
          <p:grpSpPr>
            <a:xfrm>
              <a:off x="974267" y="2383774"/>
              <a:ext cx="341027" cy="2534194"/>
              <a:chOff x="381000" y="3866606"/>
              <a:chExt cx="341027" cy="2534194"/>
            </a:xfrm>
          </p:grpSpPr>
          <p:sp>
            <p:nvSpPr>
              <p:cNvPr id="12" name="Freeform 11"/>
              <p:cNvSpPr/>
              <p:nvPr/>
            </p:nvSpPr>
            <p:spPr>
              <a:xfrm>
                <a:off x="381000" y="3866606"/>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4202310"/>
                <a:ext cx="228600" cy="1754326"/>
              </a:xfrm>
              <a:prstGeom prst="rect">
                <a:avLst/>
              </a:prstGeom>
              <a:noFill/>
            </p:spPr>
            <p:txBody>
              <a:bodyPr wrap="square" rtlCol="0">
                <a:spAutoFit/>
              </a:bodyPr>
              <a:lstStyle/>
              <a:p>
                <a:r>
                  <a:rPr lang="en-US" dirty="0"/>
                  <a:t>Reuben</a:t>
                </a:r>
              </a:p>
            </p:txBody>
          </p:sp>
        </p:grpSp>
        <p:grpSp>
          <p:nvGrpSpPr>
            <p:cNvPr id="14" name="Group 13"/>
            <p:cNvGrpSpPr/>
            <p:nvPr/>
          </p:nvGrpSpPr>
          <p:grpSpPr>
            <a:xfrm>
              <a:off x="2073327" y="2565381"/>
              <a:ext cx="299554" cy="2328072"/>
              <a:chOff x="3093384" y="3988526"/>
              <a:chExt cx="299554" cy="2328072"/>
            </a:xfrm>
          </p:grpSpPr>
          <p:sp>
            <p:nvSpPr>
              <p:cNvPr id="15" name="Freeform 14"/>
              <p:cNvSpPr/>
              <p:nvPr/>
            </p:nvSpPr>
            <p:spPr>
              <a:xfrm>
                <a:off x="3096279" y="3988526"/>
                <a:ext cx="296659"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93384" y="4238554"/>
                <a:ext cx="228600" cy="1754326"/>
              </a:xfrm>
              <a:prstGeom prst="rect">
                <a:avLst/>
              </a:prstGeom>
              <a:noFill/>
            </p:spPr>
            <p:txBody>
              <a:bodyPr wrap="square" rtlCol="0">
                <a:spAutoFit/>
              </a:bodyPr>
              <a:lstStyle/>
              <a:p>
                <a:r>
                  <a:rPr lang="en-US" dirty="0">
                    <a:solidFill>
                      <a:schemeClr val="bg1"/>
                    </a:solidFill>
                  </a:rPr>
                  <a:t>Simeon</a:t>
                </a:r>
              </a:p>
            </p:txBody>
          </p:sp>
        </p:grpSp>
        <p:grpSp>
          <p:nvGrpSpPr>
            <p:cNvPr id="18" name="Group 17"/>
            <p:cNvGrpSpPr/>
            <p:nvPr/>
          </p:nvGrpSpPr>
          <p:grpSpPr>
            <a:xfrm>
              <a:off x="4222083" y="2366953"/>
              <a:ext cx="286647" cy="2427514"/>
              <a:chOff x="1314994" y="3918857"/>
              <a:chExt cx="286647" cy="2427514"/>
            </a:xfrm>
          </p:grpSpPr>
          <p:sp>
            <p:nvSpPr>
              <p:cNvPr id="19" name="Freeform 18"/>
              <p:cNvSpPr/>
              <p:nvPr/>
            </p:nvSpPr>
            <p:spPr>
              <a:xfrm>
                <a:off x="1314994" y="3918857"/>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36323" y="4275399"/>
                <a:ext cx="228600" cy="1477328"/>
              </a:xfrm>
              <a:prstGeom prst="rect">
                <a:avLst/>
              </a:prstGeom>
              <a:noFill/>
            </p:spPr>
            <p:txBody>
              <a:bodyPr wrap="square" rtlCol="0">
                <a:spAutoFit/>
              </a:bodyPr>
              <a:lstStyle/>
              <a:p>
                <a:r>
                  <a:rPr lang="en-US" dirty="0">
                    <a:solidFill>
                      <a:schemeClr val="bg1"/>
                    </a:solidFill>
                  </a:rPr>
                  <a:t>Judah</a:t>
                </a:r>
              </a:p>
            </p:txBody>
          </p:sp>
        </p:grpSp>
        <p:grpSp>
          <p:nvGrpSpPr>
            <p:cNvPr id="27" name="Group 26"/>
            <p:cNvGrpSpPr/>
            <p:nvPr/>
          </p:nvGrpSpPr>
          <p:grpSpPr>
            <a:xfrm>
              <a:off x="5131820" y="2394086"/>
              <a:ext cx="329819" cy="2427514"/>
              <a:chOff x="4643765" y="3878934"/>
              <a:chExt cx="329819" cy="2427514"/>
            </a:xfrm>
          </p:grpSpPr>
          <p:sp>
            <p:nvSpPr>
              <p:cNvPr id="28" name="Freeform 27"/>
              <p:cNvSpPr/>
              <p:nvPr/>
            </p:nvSpPr>
            <p:spPr>
              <a:xfrm flipH="1">
                <a:off x="4686937" y="3878934"/>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43765" y="4340915"/>
                <a:ext cx="228600" cy="923330"/>
              </a:xfrm>
              <a:prstGeom prst="rect">
                <a:avLst/>
              </a:prstGeom>
              <a:noFill/>
            </p:spPr>
            <p:txBody>
              <a:bodyPr wrap="square" rtlCol="0">
                <a:spAutoFit/>
              </a:bodyPr>
              <a:lstStyle/>
              <a:p>
                <a:r>
                  <a:rPr lang="en-US" dirty="0"/>
                  <a:t>Dan</a:t>
                </a:r>
              </a:p>
            </p:txBody>
          </p:sp>
        </p:grpSp>
        <p:grpSp>
          <p:nvGrpSpPr>
            <p:cNvPr id="30" name="Group 29"/>
            <p:cNvGrpSpPr/>
            <p:nvPr/>
          </p:nvGrpSpPr>
          <p:grpSpPr>
            <a:xfrm>
              <a:off x="6707819" y="2420164"/>
              <a:ext cx="288444" cy="2427887"/>
              <a:chOff x="5300405" y="3901774"/>
              <a:chExt cx="288444" cy="2427887"/>
            </a:xfrm>
          </p:grpSpPr>
          <p:sp>
            <p:nvSpPr>
              <p:cNvPr id="31" name="Freeform 30"/>
              <p:cNvSpPr/>
              <p:nvPr/>
            </p:nvSpPr>
            <p:spPr>
              <a:xfrm flipH="1">
                <a:off x="5300405" y="3901774"/>
                <a:ext cx="288444" cy="2427887"/>
              </a:xfrm>
              <a:custGeom>
                <a:avLst/>
                <a:gdLst>
                  <a:gd name="connsiteX0" fmla="*/ 0 w 288444"/>
                  <a:gd name="connsiteY0" fmla="*/ 0 h 2427887"/>
                  <a:gd name="connsiteX1" fmla="*/ 0 w 288444"/>
                  <a:gd name="connsiteY1" fmla="*/ 0 h 2427887"/>
                  <a:gd name="connsiteX2" fmla="*/ 8708 w 288444"/>
                  <a:gd name="connsiteY2" fmla="*/ 226423 h 2427887"/>
                  <a:gd name="connsiteX3" fmla="*/ 17417 w 288444"/>
                  <a:gd name="connsiteY3" fmla="*/ 574766 h 2427887"/>
                  <a:gd name="connsiteX4" fmla="*/ 34834 w 288444"/>
                  <a:gd name="connsiteY4" fmla="*/ 714103 h 2427887"/>
                  <a:gd name="connsiteX5" fmla="*/ 43543 w 288444"/>
                  <a:gd name="connsiteY5" fmla="*/ 914400 h 2427887"/>
                  <a:gd name="connsiteX6" fmla="*/ 17417 w 288444"/>
                  <a:gd name="connsiteY6" fmla="*/ 1367246 h 2427887"/>
                  <a:gd name="connsiteX7" fmla="*/ 26125 w 288444"/>
                  <a:gd name="connsiteY7" fmla="*/ 1410789 h 2427887"/>
                  <a:gd name="connsiteX8" fmla="*/ 43543 w 288444"/>
                  <a:gd name="connsiteY8" fmla="*/ 1463040 h 2427887"/>
                  <a:gd name="connsiteX9" fmla="*/ 52251 w 288444"/>
                  <a:gd name="connsiteY9" fmla="*/ 1524000 h 2427887"/>
                  <a:gd name="connsiteX10" fmla="*/ 69668 w 288444"/>
                  <a:gd name="connsiteY10" fmla="*/ 1698172 h 2427887"/>
                  <a:gd name="connsiteX11" fmla="*/ 78377 w 288444"/>
                  <a:gd name="connsiteY11" fmla="*/ 1881052 h 2427887"/>
                  <a:gd name="connsiteX12" fmla="*/ 87085 w 288444"/>
                  <a:gd name="connsiteY12" fmla="*/ 2394857 h 2427887"/>
                  <a:gd name="connsiteX13" fmla="*/ 182880 w 288444"/>
                  <a:gd name="connsiteY13" fmla="*/ 2420983 h 2427887"/>
                  <a:gd name="connsiteX14" fmla="*/ 287383 w 288444"/>
                  <a:gd name="connsiteY14" fmla="*/ 2412274 h 2427887"/>
                  <a:gd name="connsiteX15" fmla="*/ 269965 w 288444"/>
                  <a:gd name="connsiteY15" fmla="*/ 2159726 h 2427887"/>
                  <a:gd name="connsiteX16" fmla="*/ 261257 w 288444"/>
                  <a:gd name="connsiteY16" fmla="*/ 2133600 h 2427887"/>
                  <a:gd name="connsiteX17" fmla="*/ 252548 w 288444"/>
                  <a:gd name="connsiteY17" fmla="*/ 1828800 h 2427887"/>
                  <a:gd name="connsiteX18" fmla="*/ 269965 w 288444"/>
                  <a:gd name="connsiteY18" fmla="*/ 1802674 h 2427887"/>
                  <a:gd name="connsiteX19" fmla="*/ 243840 w 288444"/>
                  <a:gd name="connsiteY19" fmla="*/ 1698172 h 2427887"/>
                  <a:gd name="connsiteX20" fmla="*/ 226423 w 288444"/>
                  <a:gd name="connsiteY20" fmla="*/ 1680754 h 2427887"/>
                  <a:gd name="connsiteX21" fmla="*/ 217714 w 288444"/>
                  <a:gd name="connsiteY21" fmla="*/ 1637212 h 2427887"/>
                  <a:gd name="connsiteX22" fmla="*/ 209005 w 288444"/>
                  <a:gd name="connsiteY22" fmla="*/ 1611086 h 2427887"/>
                  <a:gd name="connsiteX23" fmla="*/ 191588 w 288444"/>
                  <a:gd name="connsiteY23" fmla="*/ 1506583 h 2427887"/>
                  <a:gd name="connsiteX24" fmla="*/ 182880 w 288444"/>
                  <a:gd name="connsiteY24" fmla="*/ 966652 h 2427887"/>
                  <a:gd name="connsiteX25" fmla="*/ 200297 w 288444"/>
                  <a:gd name="connsiteY25" fmla="*/ 757646 h 2427887"/>
                  <a:gd name="connsiteX26" fmla="*/ 209005 w 288444"/>
                  <a:gd name="connsiteY26" fmla="*/ 609600 h 2427887"/>
                  <a:gd name="connsiteX27" fmla="*/ 217714 w 288444"/>
                  <a:gd name="connsiteY27" fmla="*/ 539932 h 2427887"/>
                  <a:gd name="connsiteX28" fmla="*/ 174171 w 288444"/>
                  <a:gd name="connsiteY28" fmla="*/ 69669 h 2427887"/>
                  <a:gd name="connsiteX29" fmla="*/ 139337 w 288444"/>
                  <a:gd name="connsiteY29" fmla="*/ 60960 h 2427887"/>
                  <a:gd name="connsiteX30" fmla="*/ 113211 w 288444"/>
                  <a:gd name="connsiteY30" fmla="*/ 52252 h 2427887"/>
                  <a:gd name="connsiteX31" fmla="*/ 60960 w 288444"/>
                  <a:gd name="connsiteY31" fmla="*/ 26126 h 2427887"/>
                  <a:gd name="connsiteX32" fmla="*/ 0 w 288444"/>
                  <a:gd name="connsiteY32" fmla="*/ 0 h 242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444" h="2427887">
                    <a:moveTo>
                      <a:pt x="0" y="0"/>
                    </a:moveTo>
                    <a:lnTo>
                      <a:pt x="0" y="0"/>
                    </a:lnTo>
                    <a:cubicBezTo>
                      <a:pt x="2903" y="75474"/>
                      <a:pt x="6420" y="150928"/>
                      <a:pt x="8708" y="226423"/>
                    </a:cubicBezTo>
                    <a:cubicBezTo>
                      <a:pt x="12226" y="342520"/>
                      <a:pt x="12680" y="458712"/>
                      <a:pt x="17417" y="574766"/>
                    </a:cubicBezTo>
                    <a:cubicBezTo>
                      <a:pt x="18672" y="605508"/>
                      <a:pt x="29997" y="680248"/>
                      <a:pt x="34834" y="714103"/>
                    </a:cubicBezTo>
                    <a:cubicBezTo>
                      <a:pt x="37737" y="780869"/>
                      <a:pt x="43543" y="847571"/>
                      <a:pt x="43543" y="914400"/>
                    </a:cubicBezTo>
                    <a:cubicBezTo>
                      <a:pt x="43543" y="1338200"/>
                      <a:pt x="113094" y="1223728"/>
                      <a:pt x="17417" y="1367246"/>
                    </a:cubicBezTo>
                    <a:cubicBezTo>
                      <a:pt x="20320" y="1381760"/>
                      <a:pt x="22230" y="1396509"/>
                      <a:pt x="26125" y="1410789"/>
                    </a:cubicBezTo>
                    <a:cubicBezTo>
                      <a:pt x="30956" y="1428501"/>
                      <a:pt x="43543" y="1463040"/>
                      <a:pt x="43543" y="1463040"/>
                    </a:cubicBezTo>
                    <a:cubicBezTo>
                      <a:pt x="46446" y="1483360"/>
                      <a:pt x="50473" y="1503551"/>
                      <a:pt x="52251" y="1524000"/>
                    </a:cubicBezTo>
                    <a:cubicBezTo>
                      <a:pt x="67379" y="1697974"/>
                      <a:pt x="48215" y="1612354"/>
                      <a:pt x="69668" y="1698172"/>
                    </a:cubicBezTo>
                    <a:cubicBezTo>
                      <a:pt x="72571" y="1759132"/>
                      <a:pt x="76852" y="1820042"/>
                      <a:pt x="78377" y="1881052"/>
                    </a:cubicBezTo>
                    <a:cubicBezTo>
                      <a:pt x="82658" y="2052291"/>
                      <a:pt x="67557" y="2224681"/>
                      <a:pt x="87085" y="2394857"/>
                    </a:cubicBezTo>
                    <a:cubicBezTo>
                      <a:pt x="88123" y="2403903"/>
                      <a:pt x="173945" y="2419196"/>
                      <a:pt x="182880" y="2420983"/>
                    </a:cubicBezTo>
                    <a:cubicBezTo>
                      <a:pt x="217714" y="2418080"/>
                      <a:pt x="271164" y="2443238"/>
                      <a:pt x="287383" y="2412274"/>
                    </a:cubicBezTo>
                    <a:cubicBezTo>
                      <a:pt x="292433" y="2402632"/>
                      <a:pt x="278278" y="2209604"/>
                      <a:pt x="269965" y="2159726"/>
                    </a:cubicBezTo>
                    <a:cubicBezTo>
                      <a:pt x="268456" y="2150671"/>
                      <a:pt x="264160" y="2142309"/>
                      <a:pt x="261257" y="2133600"/>
                    </a:cubicBezTo>
                    <a:cubicBezTo>
                      <a:pt x="246655" y="2002183"/>
                      <a:pt x="232973" y="1959305"/>
                      <a:pt x="252548" y="1828800"/>
                    </a:cubicBezTo>
                    <a:cubicBezTo>
                      <a:pt x="254101" y="1818449"/>
                      <a:pt x="264159" y="1811383"/>
                      <a:pt x="269965" y="1802674"/>
                    </a:cubicBezTo>
                    <a:cubicBezTo>
                      <a:pt x="262693" y="1737223"/>
                      <a:pt x="274806" y="1736880"/>
                      <a:pt x="243840" y="1698172"/>
                    </a:cubicBezTo>
                    <a:cubicBezTo>
                      <a:pt x="238711" y="1691761"/>
                      <a:pt x="232229" y="1686560"/>
                      <a:pt x="226423" y="1680754"/>
                    </a:cubicBezTo>
                    <a:cubicBezTo>
                      <a:pt x="223520" y="1666240"/>
                      <a:pt x="221304" y="1651571"/>
                      <a:pt x="217714" y="1637212"/>
                    </a:cubicBezTo>
                    <a:cubicBezTo>
                      <a:pt x="215487" y="1628306"/>
                      <a:pt x="210514" y="1620141"/>
                      <a:pt x="209005" y="1611086"/>
                    </a:cubicBezTo>
                    <a:cubicBezTo>
                      <a:pt x="189561" y="1494418"/>
                      <a:pt x="212005" y="1567832"/>
                      <a:pt x="191588" y="1506583"/>
                    </a:cubicBezTo>
                    <a:cubicBezTo>
                      <a:pt x="165044" y="1214591"/>
                      <a:pt x="170054" y="1351441"/>
                      <a:pt x="182880" y="966652"/>
                    </a:cubicBezTo>
                    <a:cubicBezTo>
                      <a:pt x="188607" y="794840"/>
                      <a:pt x="178226" y="845927"/>
                      <a:pt x="200297" y="757646"/>
                    </a:cubicBezTo>
                    <a:cubicBezTo>
                      <a:pt x="203200" y="708297"/>
                      <a:pt x="205063" y="658877"/>
                      <a:pt x="209005" y="609600"/>
                    </a:cubicBezTo>
                    <a:cubicBezTo>
                      <a:pt x="210871" y="586271"/>
                      <a:pt x="217714" y="563335"/>
                      <a:pt x="217714" y="539932"/>
                    </a:cubicBezTo>
                    <a:cubicBezTo>
                      <a:pt x="217714" y="476740"/>
                      <a:pt x="326584" y="145875"/>
                      <a:pt x="174171" y="69669"/>
                    </a:cubicBezTo>
                    <a:cubicBezTo>
                      <a:pt x="163466" y="64316"/>
                      <a:pt x="150845" y="64248"/>
                      <a:pt x="139337" y="60960"/>
                    </a:cubicBezTo>
                    <a:cubicBezTo>
                      <a:pt x="130511" y="58438"/>
                      <a:pt x="121920" y="55155"/>
                      <a:pt x="113211" y="52252"/>
                    </a:cubicBezTo>
                    <a:cubicBezTo>
                      <a:pt x="85771" y="33958"/>
                      <a:pt x="91469" y="34446"/>
                      <a:pt x="60960" y="26126"/>
                    </a:cubicBezTo>
                    <a:cubicBezTo>
                      <a:pt x="37866" y="19828"/>
                      <a:pt x="10160" y="4354"/>
                      <a:pt x="0" y="0"/>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26890" y="4351801"/>
                <a:ext cx="228600" cy="923330"/>
              </a:xfrm>
              <a:prstGeom prst="rect">
                <a:avLst/>
              </a:prstGeom>
              <a:noFill/>
            </p:spPr>
            <p:txBody>
              <a:bodyPr wrap="square" rtlCol="0">
                <a:spAutoFit/>
              </a:bodyPr>
              <a:lstStyle/>
              <a:p>
                <a:r>
                  <a:rPr lang="en-US" dirty="0"/>
                  <a:t>Gad</a:t>
                </a:r>
              </a:p>
            </p:txBody>
          </p:sp>
        </p:grpSp>
        <p:grpSp>
          <p:nvGrpSpPr>
            <p:cNvPr id="33" name="Group 32"/>
            <p:cNvGrpSpPr/>
            <p:nvPr/>
          </p:nvGrpSpPr>
          <p:grpSpPr>
            <a:xfrm>
              <a:off x="5811538" y="2520235"/>
              <a:ext cx="296659" cy="2328072"/>
              <a:chOff x="6031351" y="3968578"/>
              <a:chExt cx="296659" cy="2328072"/>
            </a:xfrm>
          </p:grpSpPr>
          <p:sp>
            <p:nvSpPr>
              <p:cNvPr id="34" name="Freeform 33"/>
              <p:cNvSpPr/>
              <p:nvPr/>
            </p:nvSpPr>
            <p:spPr>
              <a:xfrm flipH="1">
                <a:off x="6031351" y="3968578"/>
                <a:ext cx="296659"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58435" y="3987816"/>
                <a:ext cx="228600" cy="2308324"/>
              </a:xfrm>
              <a:prstGeom prst="rect">
                <a:avLst/>
              </a:prstGeom>
              <a:noFill/>
            </p:spPr>
            <p:txBody>
              <a:bodyPr wrap="square" rtlCol="0">
                <a:spAutoFit/>
              </a:bodyPr>
              <a:lstStyle/>
              <a:p>
                <a:r>
                  <a:rPr lang="en-US" dirty="0">
                    <a:solidFill>
                      <a:schemeClr val="bg1"/>
                    </a:solidFill>
                  </a:rPr>
                  <a:t>Naphtali</a:t>
                </a:r>
              </a:p>
            </p:txBody>
          </p:sp>
        </p:grpSp>
        <p:grpSp>
          <p:nvGrpSpPr>
            <p:cNvPr id="39" name="Group 38"/>
            <p:cNvGrpSpPr/>
            <p:nvPr/>
          </p:nvGrpSpPr>
          <p:grpSpPr>
            <a:xfrm>
              <a:off x="3042141" y="2619810"/>
              <a:ext cx="435628" cy="2199313"/>
              <a:chOff x="7175666" y="3979817"/>
              <a:chExt cx="435628" cy="2199313"/>
            </a:xfrm>
          </p:grpSpPr>
          <p:sp>
            <p:nvSpPr>
              <p:cNvPr id="40" name="Freeform 39"/>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79180" y="4255451"/>
                <a:ext cx="228600" cy="1200329"/>
              </a:xfrm>
              <a:prstGeom prst="rect">
                <a:avLst/>
              </a:prstGeom>
              <a:noFill/>
            </p:spPr>
            <p:txBody>
              <a:bodyPr wrap="square" rtlCol="0">
                <a:spAutoFit/>
              </a:bodyPr>
              <a:lstStyle/>
              <a:p>
                <a:r>
                  <a:rPr lang="en-US" dirty="0">
                    <a:solidFill>
                      <a:schemeClr val="bg1"/>
                    </a:solidFill>
                  </a:rPr>
                  <a:t>Levi</a:t>
                </a:r>
              </a:p>
            </p:txBody>
          </p:sp>
        </p:grpSp>
        <p:grpSp>
          <p:nvGrpSpPr>
            <p:cNvPr id="45" name="Group 44"/>
            <p:cNvGrpSpPr/>
            <p:nvPr/>
          </p:nvGrpSpPr>
          <p:grpSpPr>
            <a:xfrm>
              <a:off x="7436255" y="2629670"/>
              <a:ext cx="334172" cy="2152789"/>
              <a:chOff x="7797460" y="3953338"/>
              <a:chExt cx="334172" cy="2152789"/>
            </a:xfrm>
          </p:grpSpPr>
          <p:sp>
            <p:nvSpPr>
              <p:cNvPr id="46" name="Freeform 45"/>
              <p:cNvSpPr/>
              <p:nvPr/>
            </p:nvSpPr>
            <p:spPr>
              <a:xfrm>
                <a:off x="7797460" y="3953338"/>
                <a:ext cx="334172" cy="2152789"/>
              </a:xfrm>
              <a:custGeom>
                <a:avLst/>
                <a:gdLst>
                  <a:gd name="connsiteX0" fmla="*/ 43543 w 334172"/>
                  <a:gd name="connsiteY0" fmla="*/ 156755 h 1871223"/>
                  <a:gd name="connsiteX1" fmla="*/ 43543 w 334172"/>
                  <a:gd name="connsiteY1" fmla="*/ 156755 h 1871223"/>
                  <a:gd name="connsiteX2" fmla="*/ 52251 w 334172"/>
                  <a:gd name="connsiteY2" fmla="*/ 235132 h 1871223"/>
                  <a:gd name="connsiteX3" fmla="*/ 69668 w 334172"/>
                  <a:gd name="connsiteY3" fmla="*/ 513806 h 1871223"/>
                  <a:gd name="connsiteX4" fmla="*/ 60960 w 334172"/>
                  <a:gd name="connsiteY4" fmla="*/ 574766 h 1871223"/>
                  <a:gd name="connsiteX5" fmla="*/ 34834 w 334172"/>
                  <a:gd name="connsiteY5" fmla="*/ 583475 h 1871223"/>
                  <a:gd name="connsiteX6" fmla="*/ 26125 w 334172"/>
                  <a:gd name="connsiteY6" fmla="*/ 609600 h 1871223"/>
                  <a:gd name="connsiteX7" fmla="*/ 52251 w 334172"/>
                  <a:gd name="connsiteY7" fmla="*/ 679269 h 1871223"/>
                  <a:gd name="connsiteX8" fmla="*/ 78377 w 334172"/>
                  <a:gd name="connsiteY8" fmla="*/ 696686 h 1871223"/>
                  <a:gd name="connsiteX9" fmla="*/ 95794 w 334172"/>
                  <a:gd name="connsiteY9" fmla="*/ 1245326 h 1871223"/>
                  <a:gd name="connsiteX10" fmla="*/ 104503 w 334172"/>
                  <a:gd name="connsiteY10" fmla="*/ 1314995 h 1871223"/>
                  <a:gd name="connsiteX11" fmla="*/ 87085 w 334172"/>
                  <a:gd name="connsiteY11" fmla="*/ 1454332 h 1871223"/>
                  <a:gd name="connsiteX12" fmla="*/ 8708 w 334172"/>
                  <a:gd name="connsiteY12" fmla="*/ 1445623 h 1871223"/>
                  <a:gd name="connsiteX13" fmla="*/ 0 w 334172"/>
                  <a:gd name="connsiteY13" fmla="*/ 1515292 h 1871223"/>
                  <a:gd name="connsiteX14" fmla="*/ 8708 w 334172"/>
                  <a:gd name="connsiteY14" fmla="*/ 1576252 h 1871223"/>
                  <a:gd name="connsiteX15" fmla="*/ 69668 w 334172"/>
                  <a:gd name="connsiteY15" fmla="*/ 1645920 h 1871223"/>
                  <a:gd name="connsiteX16" fmla="*/ 95794 w 334172"/>
                  <a:gd name="connsiteY16" fmla="*/ 1654629 h 1871223"/>
                  <a:gd name="connsiteX17" fmla="*/ 113211 w 334172"/>
                  <a:gd name="connsiteY17" fmla="*/ 1680755 h 1871223"/>
                  <a:gd name="connsiteX18" fmla="*/ 130628 w 334172"/>
                  <a:gd name="connsiteY18" fmla="*/ 1785258 h 1871223"/>
                  <a:gd name="connsiteX19" fmla="*/ 139337 w 334172"/>
                  <a:gd name="connsiteY19" fmla="*/ 1837509 h 1871223"/>
                  <a:gd name="connsiteX20" fmla="*/ 191588 w 334172"/>
                  <a:gd name="connsiteY20" fmla="*/ 1863635 h 1871223"/>
                  <a:gd name="connsiteX21" fmla="*/ 296091 w 334172"/>
                  <a:gd name="connsiteY21" fmla="*/ 1854926 h 1871223"/>
                  <a:gd name="connsiteX22" fmla="*/ 269965 w 334172"/>
                  <a:gd name="connsiteY22" fmla="*/ 1602378 h 1871223"/>
                  <a:gd name="connsiteX23" fmla="*/ 252548 w 334172"/>
                  <a:gd name="connsiteY23" fmla="*/ 1541418 h 1871223"/>
                  <a:gd name="connsiteX24" fmla="*/ 243840 w 334172"/>
                  <a:gd name="connsiteY24" fmla="*/ 1480458 h 1871223"/>
                  <a:gd name="connsiteX25" fmla="*/ 226423 w 334172"/>
                  <a:gd name="connsiteY25" fmla="*/ 1428206 h 1871223"/>
                  <a:gd name="connsiteX26" fmla="*/ 235131 w 334172"/>
                  <a:gd name="connsiteY26" fmla="*/ 957943 h 1871223"/>
                  <a:gd name="connsiteX27" fmla="*/ 252548 w 334172"/>
                  <a:gd name="connsiteY27" fmla="*/ 923109 h 1871223"/>
                  <a:gd name="connsiteX28" fmla="*/ 287383 w 334172"/>
                  <a:gd name="connsiteY28" fmla="*/ 896983 h 1871223"/>
                  <a:gd name="connsiteX29" fmla="*/ 296091 w 334172"/>
                  <a:gd name="connsiteY29" fmla="*/ 862149 h 1871223"/>
                  <a:gd name="connsiteX30" fmla="*/ 313508 w 334172"/>
                  <a:gd name="connsiteY30" fmla="*/ 836023 h 1871223"/>
                  <a:gd name="connsiteX31" fmla="*/ 296091 w 334172"/>
                  <a:gd name="connsiteY31" fmla="*/ 766355 h 1871223"/>
                  <a:gd name="connsiteX32" fmla="*/ 287383 w 334172"/>
                  <a:gd name="connsiteY32" fmla="*/ 731520 h 1871223"/>
                  <a:gd name="connsiteX33" fmla="*/ 269965 w 334172"/>
                  <a:gd name="connsiteY33" fmla="*/ 714103 h 1871223"/>
                  <a:gd name="connsiteX34" fmla="*/ 252548 w 334172"/>
                  <a:gd name="connsiteY34" fmla="*/ 374469 h 1871223"/>
                  <a:gd name="connsiteX35" fmla="*/ 235131 w 334172"/>
                  <a:gd name="connsiteY35" fmla="*/ 278675 h 1871223"/>
                  <a:gd name="connsiteX36" fmla="*/ 226423 w 334172"/>
                  <a:gd name="connsiteY36" fmla="*/ 217715 h 1871223"/>
                  <a:gd name="connsiteX37" fmla="*/ 209005 w 334172"/>
                  <a:gd name="connsiteY37" fmla="*/ 113212 h 1871223"/>
                  <a:gd name="connsiteX38" fmla="*/ 182880 w 334172"/>
                  <a:gd name="connsiteY38" fmla="*/ 8709 h 1871223"/>
                  <a:gd name="connsiteX39" fmla="*/ 156754 w 334172"/>
                  <a:gd name="connsiteY39" fmla="*/ 0 h 1871223"/>
                  <a:gd name="connsiteX40" fmla="*/ 87085 w 334172"/>
                  <a:gd name="connsiteY40" fmla="*/ 26126 h 1871223"/>
                  <a:gd name="connsiteX41" fmla="*/ 69668 w 334172"/>
                  <a:gd name="connsiteY41" fmla="*/ 78378 h 1871223"/>
                  <a:gd name="connsiteX42" fmla="*/ 43543 w 334172"/>
                  <a:gd name="connsiteY42" fmla="*/ 156755 h 18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4172" h="1871223">
                    <a:moveTo>
                      <a:pt x="43543" y="156755"/>
                    </a:moveTo>
                    <a:lnTo>
                      <a:pt x="43543" y="156755"/>
                    </a:lnTo>
                    <a:cubicBezTo>
                      <a:pt x="46446" y="182881"/>
                      <a:pt x="50869" y="208882"/>
                      <a:pt x="52251" y="235132"/>
                    </a:cubicBezTo>
                    <a:cubicBezTo>
                      <a:pt x="66916" y="513775"/>
                      <a:pt x="33710" y="405925"/>
                      <a:pt x="69668" y="513806"/>
                    </a:cubicBezTo>
                    <a:cubicBezTo>
                      <a:pt x="66765" y="534126"/>
                      <a:pt x="70140" y="556407"/>
                      <a:pt x="60960" y="574766"/>
                    </a:cubicBezTo>
                    <a:cubicBezTo>
                      <a:pt x="56855" y="582977"/>
                      <a:pt x="41325" y="576984"/>
                      <a:pt x="34834" y="583475"/>
                    </a:cubicBezTo>
                    <a:cubicBezTo>
                      <a:pt x="28343" y="589966"/>
                      <a:pt x="29028" y="600892"/>
                      <a:pt x="26125" y="609600"/>
                    </a:cubicBezTo>
                    <a:cubicBezTo>
                      <a:pt x="32356" y="640753"/>
                      <a:pt x="29827" y="656845"/>
                      <a:pt x="52251" y="679269"/>
                    </a:cubicBezTo>
                    <a:cubicBezTo>
                      <a:pt x="59652" y="686670"/>
                      <a:pt x="69668" y="690880"/>
                      <a:pt x="78377" y="696686"/>
                    </a:cubicBezTo>
                    <a:cubicBezTo>
                      <a:pt x="84183" y="879566"/>
                      <a:pt x="88070" y="1062517"/>
                      <a:pt x="95794" y="1245326"/>
                    </a:cubicBezTo>
                    <a:cubicBezTo>
                      <a:pt x="96782" y="1268709"/>
                      <a:pt x="104503" y="1291591"/>
                      <a:pt x="104503" y="1314995"/>
                    </a:cubicBezTo>
                    <a:cubicBezTo>
                      <a:pt x="104503" y="1356856"/>
                      <a:pt x="94255" y="1411311"/>
                      <a:pt x="87085" y="1454332"/>
                    </a:cubicBezTo>
                    <a:cubicBezTo>
                      <a:pt x="26125" y="1434012"/>
                      <a:pt x="52251" y="1431110"/>
                      <a:pt x="8708" y="1445623"/>
                    </a:cubicBezTo>
                    <a:cubicBezTo>
                      <a:pt x="5805" y="1468846"/>
                      <a:pt x="0" y="1491888"/>
                      <a:pt x="0" y="1515292"/>
                    </a:cubicBezTo>
                    <a:cubicBezTo>
                      <a:pt x="0" y="1535818"/>
                      <a:pt x="1339" y="1557094"/>
                      <a:pt x="8708" y="1576252"/>
                    </a:cubicBezTo>
                    <a:cubicBezTo>
                      <a:pt x="21148" y="1608596"/>
                      <a:pt x="40226" y="1631199"/>
                      <a:pt x="69668" y="1645920"/>
                    </a:cubicBezTo>
                    <a:cubicBezTo>
                      <a:pt x="77879" y="1650025"/>
                      <a:pt x="87085" y="1651726"/>
                      <a:pt x="95794" y="1654629"/>
                    </a:cubicBezTo>
                    <a:cubicBezTo>
                      <a:pt x="101600" y="1663338"/>
                      <a:pt x="108530" y="1671394"/>
                      <a:pt x="113211" y="1680755"/>
                    </a:cubicBezTo>
                    <a:cubicBezTo>
                      <a:pt x="128065" y="1710463"/>
                      <a:pt x="127115" y="1758910"/>
                      <a:pt x="130628" y="1785258"/>
                    </a:cubicBezTo>
                    <a:cubicBezTo>
                      <a:pt x="132962" y="1802760"/>
                      <a:pt x="131440" y="1821716"/>
                      <a:pt x="139337" y="1837509"/>
                    </a:cubicBezTo>
                    <a:cubicBezTo>
                      <a:pt x="146089" y="1851013"/>
                      <a:pt x="179224" y="1859513"/>
                      <a:pt x="191588" y="1863635"/>
                    </a:cubicBezTo>
                    <a:cubicBezTo>
                      <a:pt x="226422" y="1860732"/>
                      <a:pt x="283310" y="1887460"/>
                      <a:pt x="296091" y="1854926"/>
                    </a:cubicBezTo>
                    <a:cubicBezTo>
                      <a:pt x="362184" y="1686691"/>
                      <a:pt x="334981" y="1667390"/>
                      <a:pt x="269965" y="1602378"/>
                    </a:cubicBezTo>
                    <a:cubicBezTo>
                      <a:pt x="262506" y="1579999"/>
                      <a:pt x="256921" y="1565467"/>
                      <a:pt x="252548" y="1541418"/>
                    </a:cubicBezTo>
                    <a:cubicBezTo>
                      <a:pt x="248876" y="1521223"/>
                      <a:pt x="248455" y="1500459"/>
                      <a:pt x="243840" y="1480458"/>
                    </a:cubicBezTo>
                    <a:cubicBezTo>
                      <a:pt x="239712" y="1462569"/>
                      <a:pt x="226423" y="1428206"/>
                      <a:pt x="226423" y="1428206"/>
                    </a:cubicBezTo>
                    <a:cubicBezTo>
                      <a:pt x="229326" y="1271452"/>
                      <a:pt x="227033" y="1114515"/>
                      <a:pt x="235131" y="957943"/>
                    </a:cubicBezTo>
                    <a:cubicBezTo>
                      <a:pt x="235802" y="944978"/>
                      <a:pt x="244099" y="932966"/>
                      <a:pt x="252548" y="923109"/>
                    </a:cubicBezTo>
                    <a:cubicBezTo>
                      <a:pt x="261994" y="912089"/>
                      <a:pt x="275771" y="905692"/>
                      <a:pt x="287383" y="896983"/>
                    </a:cubicBezTo>
                    <a:cubicBezTo>
                      <a:pt x="290286" y="885372"/>
                      <a:pt x="291376" y="873150"/>
                      <a:pt x="296091" y="862149"/>
                    </a:cubicBezTo>
                    <a:cubicBezTo>
                      <a:pt x="300214" y="852529"/>
                      <a:pt x="312210" y="846409"/>
                      <a:pt x="313508" y="836023"/>
                    </a:cubicBezTo>
                    <a:cubicBezTo>
                      <a:pt x="315818" y="817542"/>
                      <a:pt x="301532" y="785397"/>
                      <a:pt x="296091" y="766355"/>
                    </a:cubicBezTo>
                    <a:cubicBezTo>
                      <a:pt x="292803" y="754847"/>
                      <a:pt x="292736" y="742225"/>
                      <a:pt x="287383" y="731520"/>
                    </a:cubicBezTo>
                    <a:cubicBezTo>
                      <a:pt x="283711" y="724176"/>
                      <a:pt x="275771" y="719909"/>
                      <a:pt x="269965" y="714103"/>
                    </a:cubicBezTo>
                    <a:cubicBezTo>
                      <a:pt x="227543" y="586832"/>
                      <a:pt x="268981" y="719562"/>
                      <a:pt x="252548" y="374469"/>
                    </a:cubicBezTo>
                    <a:cubicBezTo>
                      <a:pt x="251580" y="354131"/>
                      <a:pt x="238775" y="300541"/>
                      <a:pt x="235131" y="278675"/>
                    </a:cubicBezTo>
                    <a:cubicBezTo>
                      <a:pt x="231757" y="258428"/>
                      <a:pt x="229624" y="237990"/>
                      <a:pt x="226423" y="217715"/>
                    </a:cubicBezTo>
                    <a:cubicBezTo>
                      <a:pt x="220915" y="182832"/>
                      <a:pt x="214811" y="148046"/>
                      <a:pt x="209005" y="113212"/>
                    </a:cubicBezTo>
                    <a:cubicBezTo>
                      <a:pt x="204972" y="89016"/>
                      <a:pt x="197882" y="29711"/>
                      <a:pt x="182880" y="8709"/>
                    </a:cubicBezTo>
                    <a:cubicBezTo>
                      <a:pt x="177544" y="1239"/>
                      <a:pt x="165463" y="2903"/>
                      <a:pt x="156754" y="0"/>
                    </a:cubicBezTo>
                    <a:cubicBezTo>
                      <a:pt x="139192" y="3513"/>
                      <a:pt x="99898" y="5624"/>
                      <a:pt x="87085" y="26126"/>
                    </a:cubicBezTo>
                    <a:cubicBezTo>
                      <a:pt x="77355" y="41695"/>
                      <a:pt x="75474" y="60961"/>
                      <a:pt x="69668" y="78378"/>
                    </a:cubicBezTo>
                    <a:lnTo>
                      <a:pt x="43543" y="156755"/>
                    </a:ln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822987" y="4233325"/>
                <a:ext cx="228600" cy="1477328"/>
              </a:xfrm>
              <a:prstGeom prst="rect">
                <a:avLst/>
              </a:prstGeom>
              <a:noFill/>
            </p:spPr>
            <p:txBody>
              <a:bodyPr wrap="square" rtlCol="0">
                <a:spAutoFit/>
              </a:bodyPr>
              <a:lstStyle/>
              <a:p>
                <a:r>
                  <a:rPr lang="en-US" dirty="0"/>
                  <a:t>Asher</a:t>
                </a:r>
              </a:p>
            </p:txBody>
          </p:sp>
        </p:grpSp>
        <p:grpSp>
          <p:nvGrpSpPr>
            <p:cNvPr id="21" name="Group 20"/>
            <p:cNvGrpSpPr/>
            <p:nvPr/>
          </p:nvGrpSpPr>
          <p:grpSpPr>
            <a:xfrm>
              <a:off x="8296962" y="2389881"/>
              <a:ext cx="288444" cy="2457660"/>
              <a:chOff x="2278903" y="3888711"/>
              <a:chExt cx="288444" cy="2457660"/>
            </a:xfrm>
          </p:grpSpPr>
          <p:sp>
            <p:nvSpPr>
              <p:cNvPr id="22" name="Freeform 21"/>
              <p:cNvSpPr/>
              <p:nvPr/>
            </p:nvSpPr>
            <p:spPr>
              <a:xfrm>
                <a:off x="2278903" y="3888711"/>
                <a:ext cx="288444" cy="2427887"/>
              </a:xfrm>
              <a:custGeom>
                <a:avLst/>
                <a:gdLst>
                  <a:gd name="connsiteX0" fmla="*/ 0 w 288444"/>
                  <a:gd name="connsiteY0" fmla="*/ 0 h 2427887"/>
                  <a:gd name="connsiteX1" fmla="*/ 0 w 288444"/>
                  <a:gd name="connsiteY1" fmla="*/ 0 h 2427887"/>
                  <a:gd name="connsiteX2" fmla="*/ 8708 w 288444"/>
                  <a:gd name="connsiteY2" fmla="*/ 226423 h 2427887"/>
                  <a:gd name="connsiteX3" fmla="*/ 17417 w 288444"/>
                  <a:gd name="connsiteY3" fmla="*/ 574766 h 2427887"/>
                  <a:gd name="connsiteX4" fmla="*/ 34834 w 288444"/>
                  <a:gd name="connsiteY4" fmla="*/ 714103 h 2427887"/>
                  <a:gd name="connsiteX5" fmla="*/ 43543 w 288444"/>
                  <a:gd name="connsiteY5" fmla="*/ 914400 h 2427887"/>
                  <a:gd name="connsiteX6" fmla="*/ 17417 w 288444"/>
                  <a:gd name="connsiteY6" fmla="*/ 1367246 h 2427887"/>
                  <a:gd name="connsiteX7" fmla="*/ 26125 w 288444"/>
                  <a:gd name="connsiteY7" fmla="*/ 1410789 h 2427887"/>
                  <a:gd name="connsiteX8" fmla="*/ 43543 w 288444"/>
                  <a:gd name="connsiteY8" fmla="*/ 1463040 h 2427887"/>
                  <a:gd name="connsiteX9" fmla="*/ 52251 w 288444"/>
                  <a:gd name="connsiteY9" fmla="*/ 1524000 h 2427887"/>
                  <a:gd name="connsiteX10" fmla="*/ 69668 w 288444"/>
                  <a:gd name="connsiteY10" fmla="*/ 1698172 h 2427887"/>
                  <a:gd name="connsiteX11" fmla="*/ 78377 w 288444"/>
                  <a:gd name="connsiteY11" fmla="*/ 1881052 h 2427887"/>
                  <a:gd name="connsiteX12" fmla="*/ 87085 w 288444"/>
                  <a:gd name="connsiteY12" fmla="*/ 2394857 h 2427887"/>
                  <a:gd name="connsiteX13" fmla="*/ 182880 w 288444"/>
                  <a:gd name="connsiteY13" fmla="*/ 2420983 h 2427887"/>
                  <a:gd name="connsiteX14" fmla="*/ 287383 w 288444"/>
                  <a:gd name="connsiteY14" fmla="*/ 2412274 h 2427887"/>
                  <a:gd name="connsiteX15" fmla="*/ 269965 w 288444"/>
                  <a:gd name="connsiteY15" fmla="*/ 2159726 h 2427887"/>
                  <a:gd name="connsiteX16" fmla="*/ 261257 w 288444"/>
                  <a:gd name="connsiteY16" fmla="*/ 2133600 h 2427887"/>
                  <a:gd name="connsiteX17" fmla="*/ 252548 w 288444"/>
                  <a:gd name="connsiteY17" fmla="*/ 1828800 h 2427887"/>
                  <a:gd name="connsiteX18" fmla="*/ 269965 w 288444"/>
                  <a:gd name="connsiteY18" fmla="*/ 1802674 h 2427887"/>
                  <a:gd name="connsiteX19" fmla="*/ 243840 w 288444"/>
                  <a:gd name="connsiteY19" fmla="*/ 1698172 h 2427887"/>
                  <a:gd name="connsiteX20" fmla="*/ 226423 w 288444"/>
                  <a:gd name="connsiteY20" fmla="*/ 1680754 h 2427887"/>
                  <a:gd name="connsiteX21" fmla="*/ 217714 w 288444"/>
                  <a:gd name="connsiteY21" fmla="*/ 1637212 h 2427887"/>
                  <a:gd name="connsiteX22" fmla="*/ 209005 w 288444"/>
                  <a:gd name="connsiteY22" fmla="*/ 1611086 h 2427887"/>
                  <a:gd name="connsiteX23" fmla="*/ 191588 w 288444"/>
                  <a:gd name="connsiteY23" fmla="*/ 1506583 h 2427887"/>
                  <a:gd name="connsiteX24" fmla="*/ 182880 w 288444"/>
                  <a:gd name="connsiteY24" fmla="*/ 966652 h 2427887"/>
                  <a:gd name="connsiteX25" fmla="*/ 200297 w 288444"/>
                  <a:gd name="connsiteY25" fmla="*/ 757646 h 2427887"/>
                  <a:gd name="connsiteX26" fmla="*/ 209005 w 288444"/>
                  <a:gd name="connsiteY26" fmla="*/ 609600 h 2427887"/>
                  <a:gd name="connsiteX27" fmla="*/ 217714 w 288444"/>
                  <a:gd name="connsiteY27" fmla="*/ 539932 h 2427887"/>
                  <a:gd name="connsiteX28" fmla="*/ 174171 w 288444"/>
                  <a:gd name="connsiteY28" fmla="*/ 69669 h 2427887"/>
                  <a:gd name="connsiteX29" fmla="*/ 139337 w 288444"/>
                  <a:gd name="connsiteY29" fmla="*/ 60960 h 2427887"/>
                  <a:gd name="connsiteX30" fmla="*/ 113211 w 288444"/>
                  <a:gd name="connsiteY30" fmla="*/ 52252 h 2427887"/>
                  <a:gd name="connsiteX31" fmla="*/ 60960 w 288444"/>
                  <a:gd name="connsiteY31" fmla="*/ 26126 h 2427887"/>
                  <a:gd name="connsiteX32" fmla="*/ 0 w 288444"/>
                  <a:gd name="connsiteY32" fmla="*/ 0 h 242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444" h="2427887">
                    <a:moveTo>
                      <a:pt x="0" y="0"/>
                    </a:moveTo>
                    <a:lnTo>
                      <a:pt x="0" y="0"/>
                    </a:lnTo>
                    <a:cubicBezTo>
                      <a:pt x="2903" y="75474"/>
                      <a:pt x="6420" y="150928"/>
                      <a:pt x="8708" y="226423"/>
                    </a:cubicBezTo>
                    <a:cubicBezTo>
                      <a:pt x="12226" y="342520"/>
                      <a:pt x="12680" y="458712"/>
                      <a:pt x="17417" y="574766"/>
                    </a:cubicBezTo>
                    <a:cubicBezTo>
                      <a:pt x="18672" y="605508"/>
                      <a:pt x="29997" y="680248"/>
                      <a:pt x="34834" y="714103"/>
                    </a:cubicBezTo>
                    <a:cubicBezTo>
                      <a:pt x="37737" y="780869"/>
                      <a:pt x="43543" y="847571"/>
                      <a:pt x="43543" y="914400"/>
                    </a:cubicBezTo>
                    <a:cubicBezTo>
                      <a:pt x="43543" y="1338200"/>
                      <a:pt x="113094" y="1223728"/>
                      <a:pt x="17417" y="1367246"/>
                    </a:cubicBezTo>
                    <a:cubicBezTo>
                      <a:pt x="20320" y="1381760"/>
                      <a:pt x="22230" y="1396509"/>
                      <a:pt x="26125" y="1410789"/>
                    </a:cubicBezTo>
                    <a:cubicBezTo>
                      <a:pt x="30956" y="1428501"/>
                      <a:pt x="43543" y="1463040"/>
                      <a:pt x="43543" y="1463040"/>
                    </a:cubicBezTo>
                    <a:cubicBezTo>
                      <a:pt x="46446" y="1483360"/>
                      <a:pt x="50473" y="1503551"/>
                      <a:pt x="52251" y="1524000"/>
                    </a:cubicBezTo>
                    <a:cubicBezTo>
                      <a:pt x="67379" y="1697974"/>
                      <a:pt x="48215" y="1612354"/>
                      <a:pt x="69668" y="1698172"/>
                    </a:cubicBezTo>
                    <a:cubicBezTo>
                      <a:pt x="72571" y="1759132"/>
                      <a:pt x="76852" y="1820042"/>
                      <a:pt x="78377" y="1881052"/>
                    </a:cubicBezTo>
                    <a:cubicBezTo>
                      <a:pt x="82658" y="2052291"/>
                      <a:pt x="67557" y="2224681"/>
                      <a:pt x="87085" y="2394857"/>
                    </a:cubicBezTo>
                    <a:cubicBezTo>
                      <a:pt x="88123" y="2403903"/>
                      <a:pt x="173945" y="2419196"/>
                      <a:pt x="182880" y="2420983"/>
                    </a:cubicBezTo>
                    <a:cubicBezTo>
                      <a:pt x="217714" y="2418080"/>
                      <a:pt x="271164" y="2443238"/>
                      <a:pt x="287383" y="2412274"/>
                    </a:cubicBezTo>
                    <a:cubicBezTo>
                      <a:pt x="292433" y="2402632"/>
                      <a:pt x="278278" y="2209604"/>
                      <a:pt x="269965" y="2159726"/>
                    </a:cubicBezTo>
                    <a:cubicBezTo>
                      <a:pt x="268456" y="2150671"/>
                      <a:pt x="264160" y="2142309"/>
                      <a:pt x="261257" y="2133600"/>
                    </a:cubicBezTo>
                    <a:cubicBezTo>
                      <a:pt x="246655" y="2002183"/>
                      <a:pt x="232973" y="1959305"/>
                      <a:pt x="252548" y="1828800"/>
                    </a:cubicBezTo>
                    <a:cubicBezTo>
                      <a:pt x="254101" y="1818449"/>
                      <a:pt x="264159" y="1811383"/>
                      <a:pt x="269965" y="1802674"/>
                    </a:cubicBezTo>
                    <a:cubicBezTo>
                      <a:pt x="262693" y="1737223"/>
                      <a:pt x="274806" y="1736880"/>
                      <a:pt x="243840" y="1698172"/>
                    </a:cubicBezTo>
                    <a:cubicBezTo>
                      <a:pt x="238711" y="1691761"/>
                      <a:pt x="232229" y="1686560"/>
                      <a:pt x="226423" y="1680754"/>
                    </a:cubicBezTo>
                    <a:cubicBezTo>
                      <a:pt x="223520" y="1666240"/>
                      <a:pt x="221304" y="1651571"/>
                      <a:pt x="217714" y="1637212"/>
                    </a:cubicBezTo>
                    <a:cubicBezTo>
                      <a:pt x="215487" y="1628306"/>
                      <a:pt x="210514" y="1620141"/>
                      <a:pt x="209005" y="1611086"/>
                    </a:cubicBezTo>
                    <a:cubicBezTo>
                      <a:pt x="189561" y="1494418"/>
                      <a:pt x="212005" y="1567832"/>
                      <a:pt x="191588" y="1506583"/>
                    </a:cubicBezTo>
                    <a:cubicBezTo>
                      <a:pt x="165044" y="1214591"/>
                      <a:pt x="170054" y="1351441"/>
                      <a:pt x="182880" y="966652"/>
                    </a:cubicBezTo>
                    <a:cubicBezTo>
                      <a:pt x="188607" y="794840"/>
                      <a:pt x="178226" y="845927"/>
                      <a:pt x="200297" y="757646"/>
                    </a:cubicBezTo>
                    <a:cubicBezTo>
                      <a:pt x="203200" y="708297"/>
                      <a:pt x="205063" y="658877"/>
                      <a:pt x="209005" y="609600"/>
                    </a:cubicBezTo>
                    <a:cubicBezTo>
                      <a:pt x="210871" y="586271"/>
                      <a:pt x="217714" y="563335"/>
                      <a:pt x="217714" y="539932"/>
                    </a:cubicBezTo>
                    <a:cubicBezTo>
                      <a:pt x="217714" y="476740"/>
                      <a:pt x="326584" y="145875"/>
                      <a:pt x="174171" y="69669"/>
                    </a:cubicBezTo>
                    <a:cubicBezTo>
                      <a:pt x="163466" y="64316"/>
                      <a:pt x="150845" y="64248"/>
                      <a:pt x="139337" y="60960"/>
                    </a:cubicBezTo>
                    <a:cubicBezTo>
                      <a:pt x="130511" y="58438"/>
                      <a:pt x="121920" y="55155"/>
                      <a:pt x="113211" y="52252"/>
                    </a:cubicBezTo>
                    <a:cubicBezTo>
                      <a:pt x="85771" y="33958"/>
                      <a:pt x="91469" y="34446"/>
                      <a:pt x="60960" y="26126"/>
                    </a:cubicBezTo>
                    <a:cubicBezTo>
                      <a:pt x="37866" y="19828"/>
                      <a:pt x="10160" y="4354"/>
                      <a:pt x="0" y="0"/>
                    </a:cubicBezTo>
                    <a:close/>
                  </a:path>
                </a:pathLst>
              </a:cu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79872" y="4038047"/>
                <a:ext cx="228600" cy="2308324"/>
              </a:xfrm>
              <a:prstGeom prst="rect">
                <a:avLst/>
              </a:prstGeom>
              <a:noFill/>
            </p:spPr>
            <p:txBody>
              <a:bodyPr wrap="square" rtlCol="0">
                <a:spAutoFit/>
              </a:bodyPr>
              <a:lstStyle/>
              <a:p>
                <a:r>
                  <a:rPr lang="en-US" dirty="0"/>
                  <a:t>Issachar</a:t>
                </a:r>
              </a:p>
            </p:txBody>
          </p:sp>
        </p:grpSp>
        <p:grpSp>
          <p:nvGrpSpPr>
            <p:cNvPr id="24" name="Group 23"/>
            <p:cNvGrpSpPr/>
            <p:nvPr/>
          </p:nvGrpSpPr>
          <p:grpSpPr>
            <a:xfrm>
              <a:off x="8965660" y="2313613"/>
              <a:ext cx="341027" cy="2534194"/>
              <a:chOff x="1706510" y="3835557"/>
              <a:chExt cx="341027" cy="2534194"/>
            </a:xfrm>
          </p:grpSpPr>
          <p:sp>
            <p:nvSpPr>
              <p:cNvPr id="25" name="Freeform 24"/>
              <p:cNvSpPr/>
              <p:nvPr/>
            </p:nvSpPr>
            <p:spPr>
              <a:xfrm flipH="1">
                <a:off x="1706510" y="3835557"/>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45299" y="4176546"/>
                <a:ext cx="228600" cy="2031325"/>
              </a:xfrm>
              <a:prstGeom prst="rect">
                <a:avLst/>
              </a:prstGeom>
              <a:noFill/>
            </p:spPr>
            <p:txBody>
              <a:bodyPr wrap="square" rtlCol="0">
                <a:spAutoFit/>
              </a:bodyPr>
              <a:lstStyle/>
              <a:p>
                <a:r>
                  <a:rPr lang="en-US" dirty="0">
                    <a:solidFill>
                      <a:schemeClr val="bg1"/>
                    </a:solidFill>
                  </a:rPr>
                  <a:t>Zebulon</a:t>
                </a:r>
              </a:p>
            </p:txBody>
          </p:sp>
        </p:grpSp>
        <p:grpSp>
          <p:nvGrpSpPr>
            <p:cNvPr id="36" name="Group 35"/>
            <p:cNvGrpSpPr/>
            <p:nvPr/>
          </p:nvGrpSpPr>
          <p:grpSpPr>
            <a:xfrm>
              <a:off x="10243504" y="2554770"/>
              <a:ext cx="448078" cy="2300218"/>
              <a:chOff x="6531429" y="3884023"/>
              <a:chExt cx="448078" cy="2300218"/>
            </a:xfrm>
          </p:grpSpPr>
          <p:sp>
            <p:nvSpPr>
              <p:cNvPr id="37" name="Freeform 36"/>
              <p:cNvSpPr/>
              <p:nvPr/>
            </p:nvSpPr>
            <p:spPr>
              <a:xfrm>
                <a:off x="6531429" y="3884023"/>
                <a:ext cx="448078" cy="2300218"/>
              </a:xfrm>
              <a:custGeom>
                <a:avLst/>
                <a:gdLst>
                  <a:gd name="connsiteX0" fmla="*/ 0 w 448078"/>
                  <a:gd name="connsiteY0" fmla="*/ 78377 h 2300218"/>
                  <a:gd name="connsiteX1" fmla="*/ 0 w 448078"/>
                  <a:gd name="connsiteY1" fmla="*/ 78377 h 2300218"/>
                  <a:gd name="connsiteX2" fmla="*/ 52251 w 448078"/>
                  <a:gd name="connsiteY2" fmla="*/ 217714 h 2300218"/>
                  <a:gd name="connsiteX3" fmla="*/ 78377 w 448078"/>
                  <a:gd name="connsiteY3" fmla="*/ 313508 h 2300218"/>
                  <a:gd name="connsiteX4" fmla="*/ 87085 w 448078"/>
                  <a:gd name="connsiteY4" fmla="*/ 339634 h 2300218"/>
                  <a:gd name="connsiteX5" fmla="*/ 104502 w 448078"/>
                  <a:gd name="connsiteY5" fmla="*/ 409303 h 2300218"/>
                  <a:gd name="connsiteX6" fmla="*/ 113211 w 448078"/>
                  <a:gd name="connsiteY6" fmla="*/ 653143 h 2300218"/>
                  <a:gd name="connsiteX7" fmla="*/ 87085 w 448078"/>
                  <a:gd name="connsiteY7" fmla="*/ 1297577 h 2300218"/>
                  <a:gd name="connsiteX8" fmla="*/ 69668 w 448078"/>
                  <a:gd name="connsiteY8" fmla="*/ 1245326 h 2300218"/>
                  <a:gd name="connsiteX9" fmla="*/ 78377 w 448078"/>
                  <a:gd name="connsiteY9" fmla="*/ 1358537 h 2300218"/>
                  <a:gd name="connsiteX10" fmla="*/ 104502 w 448078"/>
                  <a:gd name="connsiteY10" fmla="*/ 1384663 h 2300218"/>
                  <a:gd name="connsiteX11" fmla="*/ 121920 w 448078"/>
                  <a:gd name="connsiteY11" fmla="*/ 1436914 h 2300218"/>
                  <a:gd name="connsiteX12" fmla="*/ 130628 w 448078"/>
                  <a:gd name="connsiteY12" fmla="*/ 1463040 h 2300218"/>
                  <a:gd name="connsiteX13" fmla="*/ 139337 w 448078"/>
                  <a:gd name="connsiteY13" fmla="*/ 1628503 h 2300218"/>
                  <a:gd name="connsiteX14" fmla="*/ 121920 w 448078"/>
                  <a:gd name="connsiteY14" fmla="*/ 1802674 h 2300218"/>
                  <a:gd name="connsiteX15" fmla="*/ 148045 w 448078"/>
                  <a:gd name="connsiteY15" fmla="*/ 2107474 h 2300218"/>
                  <a:gd name="connsiteX16" fmla="*/ 148045 w 448078"/>
                  <a:gd name="connsiteY16" fmla="*/ 2107474 h 2300218"/>
                  <a:gd name="connsiteX17" fmla="*/ 174171 w 448078"/>
                  <a:gd name="connsiteY17" fmla="*/ 2159726 h 2300218"/>
                  <a:gd name="connsiteX18" fmla="*/ 182880 w 448078"/>
                  <a:gd name="connsiteY18" fmla="*/ 2185851 h 2300218"/>
                  <a:gd name="connsiteX19" fmla="*/ 191588 w 448078"/>
                  <a:gd name="connsiteY19" fmla="*/ 2238103 h 2300218"/>
                  <a:gd name="connsiteX20" fmla="*/ 209005 w 448078"/>
                  <a:gd name="connsiteY20" fmla="*/ 2264228 h 2300218"/>
                  <a:gd name="connsiteX21" fmla="*/ 235131 w 448078"/>
                  <a:gd name="connsiteY21" fmla="*/ 2272937 h 2300218"/>
                  <a:gd name="connsiteX22" fmla="*/ 374468 w 448078"/>
                  <a:gd name="connsiteY22" fmla="*/ 2290354 h 2300218"/>
                  <a:gd name="connsiteX23" fmla="*/ 400594 w 448078"/>
                  <a:gd name="connsiteY23" fmla="*/ 2299063 h 2300218"/>
                  <a:gd name="connsiteX24" fmla="*/ 444137 w 448078"/>
                  <a:gd name="connsiteY24" fmla="*/ 2290354 h 2300218"/>
                  <a:gd name="connsiteX25" fmla="*/ 435428 w 448078"/>
                  <a:gd name="connsiteY25" fmla="*/ 2116183 h 2300218"/>
                  <a:gd name="connsiteX26" fmla="*/ 426720 w 448078"/>
                  <a:gd name="connsiteY26" fmla="*/ 2090057 h 2300218"/>
                  <a:gd name="connsiteX27" fmla="*/ 409302 w 448078"/>
                  <a:gd name="connsiteY27" fmla="*/ 2072640 h 2300218"/>
                  <a:gd name="connsiteX28" fmla="*/ 400594 w 448078"/>
                  <a:gd name="connsiteY28" fmla="*/ 2029097 h 2300218"/>
                  <a:gd name="connsiteX29" fmla="*/ 374468 w 448078"/>
                  <a:gd name="connsiteY29" fmla="*/ 1915886 h 2300218"/>
                  <a:gd name="connsiteX30" fmla="*/ 357051 w 448078"/>
                  <a:gd name="connsiteY30" fmla="*/ 1793966 h 2300218"/>
                  <a:gd name="connsiteX31" fmla="*/ 339634 w 448078"/>
                  <a:gd name="connsiteY31" fmla="*/ 1759131 h 2300218"/>
                  <a:gd name="connsiteX32" fmla="*/ 313508 w 448078"/>
                  <a:gd name="connsiteY32" fmla="*/ 1672046 h 2300218"/>
                  <a:gd name="connsiteX33" fmla="*/ 322217 w 448078"/>
                  <a:gd name="connsiteY33" fmla="*/ 1619794 h 2300218"/>
                  <a:gd name="connsiteX34" fmla="*/ 374468 w 448078"/>
                  <a:gd name="connsiteY34" fmla="*/ 1611086 h 2300218"/>
                  <a:gd name="connsiteX35" fmla="*/ 365760 w 448078"/>
                  <a:gd name="connsiteY35" fmla="*/ 1515291 h 2300218"/>
                  <a:gd name="connsiteX36" fmla="*/ 357051 w 448078"/>
                  <a:gd name="connsiteY36" fmla="*/ 1489166 h 2300218"/>
                  <a:gd name="connsiteX37" fmla="*/ 330925 w 448078"/>
                  <a:gd name="connsiteY37" fmla="*/ 1463040 h 2300218"/>
                  <a:gd name="connsiteX38" fmla="*/ 304800 w 448078"/>
                  <a:gd name="connsiteY38" fmla="*/ 1210491 h 2300218"/>
                  <a:gd name="connsiteX39" fmla="*/ 296091 w 448078"/>
                  <a:gd name="connsiteY39" fmla="*/ 1079863 h 2300218"/>
                  <a:gd name="connsiteX40" fmla="*/ 304800 w 448078"/>
                  <a:gd name="connsiteY40" fmla="*/ 870857 h 2300218"/>
                  <a:gd name="connsiteX41" fmla="*/ 322217 w 448078"/>
                  <a:gd name="connsiteY41" fmla="*/ 783771 h 2300218"/>
                  <a:gd name="connsiteX42" fmla="*/ 339634 w 448078"/>
                  <a:gd name="connsiteY42" fmla="*/ 757646 h 2300218"/>
                  <a:gd name="connsiteX43" fmla="*/ 348342 w 448078"/>
                  <a:gd name="connsiteY43" fmla="*/ 731520 h 2300218"/>
                  <a:gd name="connsiteX44" fmla="*/ 365760 w 448078"/>
                  <a:gd name="connsiteY44" fmla="*/ 714103 h 2300218"/>
                  <a:gd name="connsiteX45" fmla="*/ 383177 w 448078"/>
                  <a:gd name="connsiteY45" fmla="*/ 661851 h 2300218"/>
                  <a:gd name="connsiteX46" fmla="*/ 304800 w 448078"/>
                  <a:gd name="connsiteY46" fmla="*/ 653143 h 2300218"/>
                  <a:gd name="connsiteX47" fmla="*/ 296091 w 448078"/>
                  <a:gd name="connsiteY47" fmla="*/ 618308 h 2300218"/>
                  <a:gd name="connsiteX48" fmla="*/ 287382 w 448078"/>
                  <a:gd name="connsiteY48" fmla="*/ 574766 h 2300218"/>
                  <a:gd name="connsiteX49" fmla="*/ 278674 w 448078"/>
                  <a:gd name="connsiteY49" fmla="*/ 461554 h 2300218"/>
                  <a:gd name="connsiteX50" fmla="*/ 269965 w 448078"/>
                  <a:gd name="connsiteY50" fmla="*/ 418011 h 2300218"/>
                  <a:gd name="connsiteX51" fmla="*/ 243840 w 448078"/>
                  <a:gd name="connsiteY51" fmla="*/ 217714 h 2300218"/>
                  <a:gd name="connsiteX52" fmla="*/ 226422 w 448078"/>
                  <a:gd name="connsiteY52" fmla="*/ 104503 h 2300218"/>
                  <a:gd name="connsiteX53" fmla="*/ 209005 w 448078"/>
                  <a:gd name="connsiteY53" fmla="*/ 52251 h 2300218"/>
                  <a:gd name="connsiteX54" fmla="*/ 182880 w 448078"/>
                  <a:gd name="connsiteY54" fmla="*/ 34834 h 2300218"/>
                  <a:gd name="connsiteX55" fmla="*/ 174171 w 448078"/>
                  <a:gd name="connsiteY55" fmla="*/ 8708 h 2300218"/>
                  <a:gd name="connsiteX56" fmla="*/ 148045 w 448078"/>
                  <a:gd name="connsiteY56" fmla="*/ 0 h 2300218"/>
                  <a:gd name="connsiteX57" fmla="*/ 69668 w 448078"/>
                  <a:gd name="connsiteY57" fmla="*/ 8708 h 2300218"/>
                  <a:gd name="connsiteX58" fmla="*/ 17417 w 448078"/>
                  <a:gd name="connsiteY58" fmla="*/ 43543 h 2300218"/>
                  <a:gd name="connsiteX59" fmla="*/ 0 w 448078"/>
                  <a:gd name="connsiteY59" fmla="*/ 78377 h 230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8078" h="2300218">
                    <a:moveTo>
                      <a:pt x="0" y="78377"/>
                    </a:moveTo>
                    <a:lnTo>
                      <a:pt x="0" y="78377"/>
                    </a:lnTo>
                    <a:cubicBezTo>
                      <a:pt x="10656" y="105017"/>
                      <a:pt x="43149" y="181307"/>
                      <a:pt x="52251" y="217714"/>
                    </a:cubicBezTo>
                    <a:cubicBezTo>
                      <a:pt x="63154" y="261324"/>
                      <a:pt x="62849" y="261745"/>
                      <a:pt x="78377" y="313508"/>
                    </a:cubicBezTo>
                    <a:cubicBezTo>
                      <a:pt x="81015" y="322301"/>
                      <a:pt x="84859" y="330728"/>
                      <a:pt x="87085" y="339634"/>
                    </a:cubicBezTo>
                    <a:lnTo>
                      <a:pt x="104502" y="409303"/>
                    </a:lnTo>
                    <a:cubicBezTo>
                      <a:pt x="107405" y="490583"/>
                      <a:pt x="113211" y="571811"/>
                      <a:pt x="113211" y="653143"/>
                    </a:cubicBezTo>
                    <a:cubicBezTo>
                      <a:pt x="113211" y="1347436"/>
                      <a:pt x="228083" y="1509078"/>
                      <a:pt x="87085" y="1297577"/>
                    </a:cubicBezTo>
                    <a:cubicBezTo>
                      <a:pt x="81279" y="1280160"/>
                      <a:pt x="68260" y="1227021"/>
                      <a:pt x="69668" y="1245326"/>
                    </a:cubicBezTo>
                    <a:cubicBezTo>
                      <a:pt x="72571" y="1283063"/>
                      <a:pt x="69197" y="1321819"/>
                      <a:pt x="78377" y="1358537"/>
                    </a:cubicBezTo>
                    <a:cubicBezTo>
                      <a:pt x="81364" y="1370485"/>
                      <a:pt x="95794" y="1375954"/>
                      <a:pt x="104502" y="1384663"/>
                    </a:cubicBezTo>
                    <a:lnTo>
                      <a:pt x="121920" y="1436914"/>
                    </a:lnTo>
                    <a:lnTo>
                      <a:pt x="130628" y="1463040"/>
                    </a:lnTo>
                    <a:cubicBezTo>
                      <a:pt x="133531" y="1518194"/>
                      <a:pt x="140753" y="1573290"/>
                      <a:pt x="139337" y="1628503"/>
                    </a:cubicBezTo>
                    <a:cubicBezTo>
                      <a:pt x="137842" y="1686830"/>
                      <a:pt x="121920" y="1802674"/>
                      <a:pt x="121920" y="1802674"/>
                    </a:cubicBezTo>
                    <a:cubicBezTo>
                      <a:pt x="131261" y="2073571"/>
                      <a:pt x="103991" y="1975313"/>
                      <a:pt x="148045" y="2107474"/>
                    </a:cubicBezTo>
                    <a:lnTo>
                      <a:pt x="148045" y="2107474"/>
                    </a:lnTo>
                    <a:cubicBezTo>
                      <a:pt x="158745" y="2150274"/>
                      <a:pt x="148291" y="2133845"/>
                      <a:pt x="174171" y="2159726"/>
                    </a:cubicBezTo>
                    <a:cubicBezTo>
                      <a:pt x="177074" y="2168434"/>
                      <a:pt x="180889" y="2176890"/>
                      <a:pt x="182880" y="2185851"/>
                    </a:cubicBezTo>
                    <a:cubicBezTo>
                      <a:pt x="186710" y="2203088"/>
                      <a:pt x="186004" y="2221352"/>
                      <a:pt x="191588" y="2238103"/>
                    </a:cubicBezTo>
                    <a:cubicBezTo>
                      <a:pt x="194898" y="2248032"/>
                      <a:pt x="200832" y="2257690"/>
                      <a:pt x="209005" y="2264228"/>
                    </a:cubicBezTo>
                    <a:cubicBezTo>
                      <a:pt x="216173" y="2269963"/>
                      <a:pt x="226304" y="2270415"/>
                      <a:pt x="235131" y="2272937"/>
                    </a:cubicBezTo>
                    <a:cubicBezTo>
                      <a:pt x="291746" y="2289114"/>
                      <a:pt x="293464" y="2283604"/>
                      <a:pt x="374468" y="2290354"/>
                    </a:cubicBezTo>
                    <a:cubicBezTo>
                      <a:pt x="383177" y="2293257"/>
                      <a:pt x="391414" y="2299063"/>
                      <a:pt x="400594" y="2299063"/>
                    </a:cubicBezTo>
                    <a:cubicBezTo>
                      <a:pt x="415396" y="2299063"/>
                      <a:pt x="441367" y="2304894"/>
                      <a:pt x="444137" y="2290354"/>
                    </a:cubicBezTo>
                    <a:cubicBezTo>
                      <a:pt x="455014" y="2233251"/>
                      <a:pt x="440464" y="2174094"/>
                      <a:pt x="435428" y="2116183"/>
                    </a:cubicBezTo>
                    <a:cubicBezTo>
                      <a:pt x="434633" y="2107038"/>
                      <a:pt x="431443" y="2097928"/>
                      <a:pt x="426720" y="2090057"/>
                    </a:cubicBezTo>
                    <a:cubicBezTo>
                      <a:pt x="422496" y="2083016"/>
                      <a:pt x="415108" y="2078446"/>
                      <a:pt x="409302" y="2072640"/>
                    </a:cubicBezTo>
                    <a:cubicBezTo>
                      <a:pt x="406399" y="2058126"/>
                      <a:pt x="404184" y="2043457"/>
                      <a:pt x="400594" y="2029097"/>
                    </a:cubicBezTo>
                    <a:cubicBezTo>
                      <a:pt x="380472" y="1948606"/>
                      <a:pt x="400302" y="2096723"/>
                      <a:pt x="374468" y="1915886"/>
                    </a:cubicBezTo>
                    <a:cubicBezTo>
                      <a:pt x="368662" y="1875246"/>
                      <a:pt x="375410" y="1830685"/>
                      <a:pt x="357051" y="1793966"/>
                    </a:cubicBezTo>
                    <a:cubicBezTo>
                      <a:pt x="351245" y="1782354"/>
                      <a:pt x="344455" y="1771185"/>
                      <a:pt x="339634" y="1759131"/>
                    </a:cubicBezTo>
                    <a:cubicBezTo>
                      <a:pt x="325500" y="1723796"/>
                      <a:pt x="322062" y="1706261"/>
                      <a:pt x="313508" y="1672046"/>
                    </a:cubicBezTo>
                    <a:cubicBezTo>
                      <a:pt x="316411" y="1654629"/>
                      <a:pt x="309731" y="1632280"/>
                      <a:pt x="322217" y="1619794"/>
                    </a:cubicBezTo>
                    <a:cubicBezTo>
                      <a:pt x="334703" y="1607308"/>
                      <a:pt x="367677" y="1627385"/>
                      <a:pt x="374468" y="1611086"/>
                    </a:cubicBezTo>
                    <a:cubicBezTo>
                      <a:pt x="386800" y="1581489"/>
                      <a:pt x="370294" y="1547032"/>
                      <a:pt x="365760" y="1515291"/>
                    </a:cubicBezTo>
                    <a:cubicBezTo>
                      <a:pt x="364462" y="1506204"/>
                      <a:pt x="362143" y="1496804"/>
                      <a:pt x="357051" y="1489166"/>
                    </a:cubicBezTo>
                    <a:cubicBezTo>
                      <a:pt x="350219" y="1478919"/>
                      <a:pt x="339634" y="1471749"/>
                      <a:pt x="330925" y="1463040"/>
                    </a:cubicBezTo>
                    <a:cubicBezTo>
                      <a:pt x="298418" y="1365513"/>
                      <a:pt x="321789" y="1442670"/>
                      <a:pt x="304800" y="1210491"/>
                    </a:cubicBezTo>
                    <a:cubicBezTo>
                      <a:pt x="301615" y="1166968"/>
                      <a:pt x="298994" y="1123406"/>
                      <a:pt x="296091" y="1079863"/>
                    </a:cubicBezTo>
                    <a:cubicBezTo>
                      <a:pt x="298994" y="1010194"/>
                      <a:pt x="300311" y="940441"/>
                      <a:pt x="304800" y="870857"/>
                    </a:cubicBezTo>
                    <a:cubicBezTo>
                      <a:pt x="305989" y="852429"/>
                      <a:pt x="310960" y="806284"/>
                      <a:pt x="322217" y="783771"/>
                    </a:cubicBezTo>
                    <a:cubicBezTo>
                      <a:pt x="326898" y="774410"/>
                      <a:pt x="333828" y="766354"/>
                      <a:pt x="339634" y="757646"/>
                    </a:cubicBezTo>
                    <a:cubicBezTo>
                      <a:pt x="342537" y="748937"/>
                      <a:pt x="343619" y="739391"/>
                      <a:pt x="348342" y="731520"/>
                    </a:cubicBezTo>
                    <a:cubicBezTo>
                      <a:pt x="352566" y="724479"/>
                      <a:pt x="362088" y="721447"/>
                      <a:pt x="365760" y="714103"/>
                    </a:cubicBezTo>
                    <a:cubicBezTo>
                      <a:pt x="373971" y="697682"/>
                      <a:pt x="383177" y="661851"/>
                      <a:pt x="383177" y="661851"/>
                    </a:cubicBezTo>
                    <a:cubicBezTo>
                      <a:pt x="357051" y="658948"/>
                      <a:pt x="328311" y="664899"/>
                      <a:pt x="304800" y="653143"/>
                    </a:cubicBezTo>
                    <a:cubicBezTo>
                      <a:pt x="294095" y="647790"/>
                      <a:pt x="298688" y="629992"/>
                      <a:pt x="296091" y="618308"/>
                    </a:cubicBezTo>
                    <a:cubicBezTo>
                      <a:pt x="292880" y="603859"/>
                      <a:pt x="290285" y="589280"/>
                      <a:pt x="287382" y="574766"/>
                    </a:cubicBezTo>
                    <a:cubicBezTo>
                      <a:pt x="284479" y="537029"/>
                      <a:pt x="282854" y="499171"/>
                      <a:pt x="278674" y="461554"/>
                    </a:cubicBezTo>
                    <a:cubicBezTo>
                      <a:pt x="277039" y="446843"/>
                      <a:pt x="271247" y="432757"/>
                      <a:pt x="269965" y="418011"/>
                    </a:cubicBezTo>
                    <a:cubicBezTo>
                      <a:pt x="253474" y="228357"/>
                      <a:pt x="282758" y="315011"/>
                      <a:pt x="243840" y="217714"/>
                    </a:cubicBezTo>
                    <a:cubicBezTo>
                      <a:pt x="239765" y="185112"/>
                      <a:pt x="235629" y="138263"/>
                      <a:pt x="226422" y="104503"/>
                    </a:cubicBezTo>
                    <a:cubicBezTo>
                      <a:pt x="221591" y="86790"/>
                      <a:pt x="224281" y="62435"/>
                      <a:pt x="209005" y="52251"/>
                    </a:cubicBezTo>
                    <a:lnTo>
                      <a:pt x="182880" y="34834"/>
                    </a:lnTo>
                    <a:cubicBezTo>
                      <a:pt x="179977" y="26125"/>
                      <a:pt x="180662" y="15199"/>
                      <a:pt x="174171" y="8708"/>
                    </a:cubicBezTo>
                    <a:cubicBezTo>
                      <a:pt x="167680" y="2217"/>
                      <a:pt x="157225" y="0"/>
                      <a:pt x="148045" y="0"/>
                    </a:cubicBezTo>
                    <a:cubicBezTo>
                      <a:pt x="121759" y="0"/>
                      <a:pt x="95794" y="5805"/>
                      <a:pt x="69668" y="8708"/>
                    </a:cubicBezTo>
                    <a:cubicBezTo>
                      <a:pt x="42277" y="17839"/>
                      <a:pt x="36056" y="15585"/>
                      <a:pt x="17417" y="43543"/>
                    </a:cubicBezTo>
                    <a:cubicBezTo>
                      <a:pt x="12325" y="51181"/>
                      <a:pt x="2903" y="72571"/>
                      <a:pt x="0" y="78377"/>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611341" y="4182416"/>
                <a:ext cx="228600" cy="1754326"/>
              </a:xfrm>
              <a:prstGeom prst="rect">
                <a:avLst/>
              </a:prstGeom>
              <a:noFill/>
            </p:spPr>
            <p:txBody>
              <a:bodyPr wrap="square" rtlCol="0">
                <a:spAutoFit/>
              </a:bodyPr>
              <a:lstStyle/>
              <a:p>
                <a:r>
                  <a:rPr lang="en-US" dirty="0"/>
                  <a:t>Joseph</a:t>
                </a:r>
              </a:p>
            </p:txBody>
          </p:sp>
        </p:grpSp>
        <p:grpSp>
          <p:nvGrpSpPr>
            <p:cNvPr id="42" name="Group 41"/>
            <p:cNvGrpSpPr/>
            <p:nvPr/>
          </p:nvGrpSpPr>
          <p:grpSpPr>
            <a:xfrm>
              <a:off x="10964785" y="2479946"/>
              <a:ext cx="297109" cy="2308324"/>
              <a:chOff x="8385774" y="3846124"/>
              <a:chExt cx="297109" cy="2308324"/>
            </a:xfrm>
          </p:grpSpPr>
          <p:sp>
            <p:nvSpPr>
              <p:cNvPr id="43" name="Freeform 42"/>
              <p:cNvSpPr/>
              <p:nvPr/>
            </p:nvSpPr>
            <p:spPr>
              <a:xfrm>
                <a:off x="8391820" y="3931567"/>
                <a:ext cx="291063" cy="2201542"/>
              </a:xfrm>
              <a:custGeom>
                <a:avLst/>
                <a:gdLst>
                  <a:gd name="connsiteX0" fmla="*/ 73349 w 291063"/>
                  <a:gd name="connsiteY0" fmla="*/ 113211 h 2201542"/>
                  <a:gd name="connsiteX1" fmla="*/ 73349 w 291063"/>
                  <a:gd name="connsiteY1" fmla="*/ 113211 h 2201542"/>
                  <a:gd name="connsiteX2" fmla="*/ 64641 w 291063"/>
                  <a:gd name="connsiteY2" fmla="*/ 217714 h 2201542"/>
                  <a:gd name="connsiteX3" fmla="*/ 47223 w 291063"/>
                  <a:gd name="connsiteY3" fmla="*/ 322217 h 2201542"/>
                  <a:gd name="connsiteX4" fmla="*/ 38515 w 291063"/>
                  <a:gd name="connsiteY4" fmla="*/ 557348 h 2201542"/>
                  <a:gd name="connsiteX5" fmla="*/ 29806 w 291063"/>
                  <a:gd name="connsiteY5" fmla="*/ 896982 h 2201542"/>
                  <a:gd name="connsiteX6" fmla="*/ 21098 w 291063"/>
                  <a:gd name="connsiteY6" fmla="*/ 1053737 h 2201542"/>
                  <a:gd name="connsiteX7" fmla="*/ 29806 w 291063"/>
                  <a:gd name="connsiteY7" fmla="*/ 2020388 h 2201542"/>
                  <a:gd name="connsiteX8" fmla="*/ 221395 w 291063"/>
                  <a:gd name="connsiteY8" fmla="*/ 1976845 h 2201542"/>
                  <a:gd name="connsiteX9" fmla="*/ 230103 w 291063"/>
                  <a:gd name="connsiteY9" fmla="*/ 1698171 h 2201542"/>
                  <a:gd name="connsiteX10" fmla="*/ 247521 w 291063"/>
                  <a:gd name="connsiteY10" fmla="*/ 1645920 h 2201542"/>
                  <a:gd name="connsiteX11" fmla="*/ 256229 w 291063"/>
                  <a:gd name="connsiteY11" fmla="*/ 1611085 h 2201542"/>
                  <a:gd name="connsiteX12" fmla="*/ 264938 w 291063"/>
                  <a:gd name="connsiteY12" fmla="*/ 1532708 h 2201542"/>
                  <a:gd name="connsiteX13" fmla="*/ 273646 w 291063"/>
                  <a:gd name="connsiteY13" fmla="*/ 1471748 h 2201542"/>
                  <a:gd name="connsiteX14" fmla="*/ 291063 w 291063"/>
                  <a:gd name="connsiteY14" fmla="*/ 1219200 h 2201542"/>
                  <a:gd name="connsiteX15" fmla="*/ 282355 w 291063"/>
                  <a:gd name="connsiteY15" fmla="*/ 600891 h 2201542"/>
                  <a:gd name="connsiteX16" fmla="*/ 256229 w 291063"/>
                  <a:gd name="connsiteY16" fmla="*/ 583474 h 2201542"/>
                  <a:gd name="connsiteX17" fmla="*/ 264938 w 291063"/>
                  <a:gd name="connsiteY17" fmla="*/ 130628 h 2201542"/>
                  <a:gd name="connsiteX18" fmla="*/ 256229 w 291063"/>
                  <a:gd name="connsiteY18" fmla="*/ 17417 h 2201542"/>
                  <a:gd name="connsiteX19" fmla="*/ 203978 w 291063"/>
                  <a:gd name="connsiteY19" fmla="*/ 0 h 2201542"/>
                  <a:gd name="connsiteX20" fmla="*/ 99475 w 291063"/>
                  <a:gd name="connsiteY20" fmla="*/ 87085 h 2201542"/>
                  <a:gd name="connsiteX21" fmla="*/ 73349 w 291063"/>
                  <a:gd name="connsiteY21" fmla="*/ 113211 h 22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063" h="2201542">
                    <a:moveTo>
                      <a:pt x="73349" y="113211"/>
                    </a:moveTo>
                    <a:lnTo>
                      <a:pt x="73349" y="113211"/>
                    </a:lnTo>
                    <a:cubicBezTo>
                      <a:pt x="70446" y="148045"/>
                      <a:pt x="67955" y="182916"/>
                      <a:pt x="64641" y="217714"/>
                    </a:cubicBezTo>
                    <a:cubicBezTo>
                      <a:pt x="56863" y="299379"/>
                      <a:pt x="63565" y="273191"/>
                      <a:pt x="47223" y="322217"/>
                    </a:cubicBezTo>
                    <a:cubicBezTo>
                      <a:pt x="44320" y="400594"/>
                      <a:pt x="40891" y="478953"/>
                      <a:pt x="38515" y="557348"/>
                    </a:cubicBezTo>
                    <a:cubicBezTo>
                      <a:pt x="35085" y="670545"/>
                      <a:pt x="33777" y="783803"/>
                      <a:pt x="29806" y="896982"/>
                    </a:cubicBezTo>
                    <a:cubicBezTo>
                      <a:pt x="27971" y="949282"/>
                      <a:pt x="24001" y="1001485"/>
                      <a:pt x="21098" y="1053737"/>
                    </a:cubicBezTo>
                    <a:cubicBezTo>
                      <a:pt x="24001" y="1375954"/>
                      <a:pt x="-33388" y="1704415"/>
                      <a:pt x="29806" y="2020388"/>
                    </a:cubicBezTo>
                    <a:cubicBezTo>
                      <a:pt x="115367" y="2448195"/>
                      <a:pt x="219315" y="1985166"/>
                      <a:pt x="221395" y="1976845"/>
                    </a:cubicBezTo>
                    <a:cubicBezTo>
                      <a:pt x="224298" y="1883954"/>
                      <a:pt x="222789" y="1790819"/>
                      <a:pt x="230103" y="1698171"/>
                    </a:cubicBezTo>
                    <a:cubicBezTo>
                      <a:pt x="231548" y="1679869"/>
                      <a:pt x="243069" y="1663731"/>
                      <a:pt x="247521" y="1645920"/>
                    </a:cubicBezTo>
                    <a:lnTo>
                      <a:pt x="256229" y="1611085"/>
                    </a:lnTo>
                    <a:cubicBezTo>
                      <a:pt x="259132" y="1584959"/>
                      <a:pt x="261678" y="1558791"/>
                      <a:pt x="264938" y="1532708"/>
                    </a:cubicBezTo>
                    <a:cubicBezTo>
                      <a:pt x="267484" y="1512340"/>
                      <a:pt x="271941" y="1492203"/>
                      <a:pt x="273646" y="1471748"/>
                    </a:cubicBezTo>
                    <a:cubicBezTo>
                      <a:pt x="280653" y="1387657"/>
                      <a:pt x="291063" y="1219200"/>
                      <a:pt x="291063" y="1219200"/>
                    </a:cubicBezTo>
                    <a:cubicBezTo>
                      <a:pt x="288160" y="1013097"/>
                      <a:pt x="293632" y="806706"/>
                      <a:pt x="282355" y="600891"/>
                    </a:cubicBezTo>
                    <a:cubicBezTo>
                      <a:pt x="281782" y="590440"/>
                      <a:pt x="256616" y="593933"/>
                      <a:pt x="256229" y="583474"/>
                    </a:cubicBezTo>
                    <a:cubicBezTo>
                      <a:pt x="250641" y="432601"/>
                      <a:pt x="262035" y="281577"/>
                      <a:pt x="264938" y="130628"/>
                    </a:cubicBezTo>
                    <a:cubicBezTo>
                      <a:pt x="262035" y="92891"/>
                      <a:pt x="272235" y="51715"/>
                      <a:pt x="256229" y="17417"/>
                    </a:cubicBezTo>
                    <a:cubicBezTo>
                      <a:pt x="248465" y="780"/>
                      <a:pt x="203978" y="0"/>
                      <a:pt x="203978" y="0"/>
                    </a:cubicBezTo>
                    <a:cubicBezTo>
                      <a:pt x="85768" y="10746"/>
                      <a:pt x="108638" y="-22879"/>
                      <a:pt x="99475" y="87085"/>
                    </a:cubicBezTo>
                    <a:cubicBezTo>
                      <a:pt x="98752" y="95764"/>
                      <a:pt x="77703" y="108857"/>
                      <a:pt x="73349" y="113211"/>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385774" y="3846124"/>
                <a:ext cx="228600" cy="2308324"/>
              </a:xfrm>
              <a:prstGeom prst="rect">
                <a:avLst/>
              </a:prstGeom>
              <a:noFill/>
            </p:spPr>
            <p:txBody>
              <a:bodyPr wrap="square" rtlCol="0">
                <a:spAutoFit/>
              </a:bodyPr>
              <a:lstStyle/>
              <a:p>
                <a:r>
                  <a:rPr lang="en-US" dirty="0">
                    <a:solidFill>
                      <a:schemeClr val="bg1"/>
                    </a:solidFill>
                  </a:rPr>
                  <a:t>Benjamin</a:t>
                </a:r>
              </a:p>
            </p:txBody>
          </p:sp>
        </p:grpSp>
      </p:grpSp>
      <p:grpSp>
        <p:nvGrpSpPr>
          <p:cNvPr id="48" name="Group 47"/>
          <p:cNvGrpSpPr/>
          <p:nvPr/>
        </p:nvGrpSpPr>
        <p:grpSpPr>
          <a:xfrm>
            <a:off x="2773167" y="2451394"/>
            <a:ext cx="1068662" cy="1365005"/>
            <a:chOff x="7461547" y="2617678"/>
            <a:chExt cx="1068662" cy="1365005"/>
          </a:xfrm>
        </p:grpSpPr>
        <p:sp>
          <p:nvSpPr>
            <p:cNvPr id="49" name="Round Diagonal Corner Rectangle 48"/>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7567656" y="2834439"/>
              <a:ext cx="406092" cy="334698"/>
              <a:chOff x="7690106" y="1509269"/>
              <a:chExt cx="406092" cy="334698"/>
            </a:xfrm>
          </p:grpSpPr>
          <p:sp>
            <p:nvSpPr>
              <p:cNvPr id="61" name="Round Diagonal Corner Rectangle 60"/>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117839" y="3560624"/>
              <a:ext cx="406092" cy="334698"/>
              <a:chOff x="7690106" y="1509269"/>
              <a:chExt cx="406092" cy="334698"/>
            </a:xfrm>
          </p:grpSpPr>
          <p:sp>
            <p:nvSpPr>
              <p:cNvPr id="57" name="Round Diagonal Corner Rectangle 56"/>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7647854" y="3756709"/>
              <a:ext cx="242053" cy="183149"/>
              <a:chOff x="7854145" y="1567476"/>
              <a:chExt cx="242053" cy="183149"/>
            </a:xfrm>
          </p:grpSpPr>
          <p:sp>
            <p:nvSpPr>
              <p:cNvPr id="55" name="Round Diagonal Corner Rectangle 5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423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animEffect transition="in" filter="fade">
                                      <p:cBhvr>
                                        <p:cTn id="9" dur="500"/>
                                        <p:tgtEl>
                                          <p:spTgt spid="67"/>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childTnLst>
                                </p:cTn>
                              </p:par>
                              <p:par>
                                <p:cTn id="17" presetID="3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ppt_w</p:attrName>
                                        </p:attrNameLst>
                                      </p:cBhvr>
                                      <p:tavLst>
                                        <p:tav tm="0">
                                          <p:val>
                                            <p:fltVal val="0"/>
                                          </p:val>
                                        </p:tav>
                                        <p:tav tm="100000">
                                          <p:val>
                                            <p:strVal val="#ppt_w"/>
                                          </p:val>
                                        </p:tav>
                                      </p:tavLst>
                                    </p:anim>
                                    <p:anim calcmode="lin" valueType="num">
                                      <p:cBhvr>
                                        <p:cTn id="20" dur="1000" fill="hold"/>
                                        <p:tgtEl>
                                          <p:spTgt spid="48"/>
                                        </p:tgtEl>
                                        <p:attrNameLst>
                                          <p:attrName>ppt_h</p:attrName>
                                        </p:attrNameLst>
                                      </p:cBhvr>
                                      <p:tavLst>
                                        <p:tav tm="0">
                                          <p:val>
                                            <p:fltVal val="0"/>
                                          </p:val>
                                        </p:tav>
                                        <p:tav tm="100000">
                                          <p:val>
                                            <p:strVal val="#ppt_h"/>
                                          </p:val>
                                        </p:tav>
                                      </p:tavLst>
                                    </p:anim>
                                    <p:anim calcmode="lin" valueType="num">
                                      <p:cBhvr>
                                        <p:cTn id="21" dur="1000" fill="hold"/>
                                        <p:tgtEl>
                                          <p:spTgt spid="48"/>
                                        </p:tgtEl>
                                        <p:attrNameLst>
                                          <p:attrName>style.rotation</p:attrName>
                                        </p:attrNameLst>
                                      </p:cBhvr>
                                      <p:tavLst>
                                        <p:tav tm="0">
                                          <p:val>
                                            <p:fltVal val="90"/>
                                          </p:val>
                                        </p:tav>
                                        <p:tav tm="100000">
                                          <p:val>
                                            <p:fltVal val="0"/>
                                          </p:val>
                                        </p:tav>
                                      </p:tavLst>
                                    </p:anim>
                                    <p:animEffect transition="in" filter="fade">
                                      <p:cBhvr>
                                        <p:cTn id="2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Who Will Lead?</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(7)</a:t>
            </a:r>
          </a:p>
        </p:txBody>
      </p:sp>
      <p:pic>
        <p:nvPicPr>
          <p:cNvPr id="10" name="Picture 5" descr="http://www.myheritageimages.com/P/storage/site150254452/files/00/26/05/002605_901474v3gi13b0e536ic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29" y="674215"/>
            <a:ext cx="1397710" cy="1689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12603" y="2625833"/>
            <a:ext cx="3955472" cy="3693319"/>
          </a:xfrm>
          <a:prstGeom prst="rect">
            <a:avLst/>
          </a:prstGeom>
        </p:spPr>
        <p:txBody>
          <a:bodyPr wrap="square">
            <a:spAutoFit/>
          </a:bodyPr>
          <a:lstStyle/>
          <a:p>
            <a:r>
              <a:rPr lang="en-US" dirty="0">
                <a:solidFill>
                  <a:schemeClr val="bg1"/>
                </a:solidFill>
                <a:latin typeface="Calibri" panose="020F0502020204030204" pitchFamily="34" charset="0"/>
              </a:rPr>
              <a:t>Jane Snyder Richards</a:t>
            </a:r>
          </a:p>
          <a:p>
            <a:r>
              <a:rPr lang="en-US" dirty="0">
                <a:solidFill>
                  <a:schemeClr val="bg1"/>
                </a:solidFill>
                <a:latin typeface="Calibri" panose="020F0502020204030204" pitchFamily="34" charset="0"/>
              </a:rPr>
              <a:t>After his [Josephs] tragic death I attended the meeting at which President Brigham Young addressed the Saints, and saw his face illuminated and appear as the face of Joseph while the voice of Joseph seemed to address the people through the mouth of Brigham. I can never forget the divine thrill that passed through the audience on that occasion and the impression that the appearance and voice of Joseph produced upon his hearers. </a:t>
            </a:r>
          </a:p>
        </p:txBody>
      </p:sp>
      <p:grpSp>
        <p:nvGrpSpPr>
          <p:cNvPr id="12" name="Group 11"/>
          <p:cNvGrpSpPr/>
          <p:nvPr/>
        </p:nvGrpSpPr>
        <p:grpSpPr>
          <a:xfrm>
            <a:off x="8383054" y="1657485"/>
            <a:ext cx="2677885" cy="4589470"/>
            <a:chOff x="3914963" y="1958136"/>
            <a:chExt cx="2677885" cy="4589470"/>
          </a:xfrm>
        </p:grpSpPr>
        <p:sp>
          <p:nvSpPr>
            <p:cNvPr id="13" name="Rectangle 1"/>
            <p:cNvSpPr>
              <a:spLocks noChangeArrowheads="1"/>
            </p:cNvSpPr>
            <p:nvPr/>
          </p:nvSpPr>
          <p:spPr bwMode="auto">
            <a:xfrm>
              <a:off x="3914963" y="1958136"/>
              <a:ext cx="267788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Cox, Elias (age 9)</a:t>
              </a:r>
              <a:br>
                <a:rPr kumimoji="0" lang="en-US" altLang="en-US" sz="1600" i="0" u="none" strike="noStrike" cap="none" normalizeH="0" baseline="0" dirty="0">
                  <a:ln>
                    <a:noFill/>
                  </a:ln>
                  <a:solidFill>
                    <a:schemeClr val="bg1"/>
                  </a:solidFill>
                  <a:effectLst/>
                  <a:latin typeface="Calibri" panose="020F0502020204030204" pitchFamily="34" charset="0"/>
                </a:rPr>
              </a:br>
              <a:endParaRPr kumimoji="0" lang="en-US" altLang="en-US" sz="80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“I heard Brother Brigham speak and that is the first time that I ever saw two men look and sound so much alike in all my life. And after he had sat down, I wondered where Joseph had gone.” </a:t>
              </a:r>
              <a:endParaRPr kumimoji="0" lang="en-US" altLang="en-US" sz="1800" i="0" u="none" strike="noStrike" cap="none" normalizeH="0" baseline="0" dirty="0">
                <a:ln>
                  <a:noFill/>
                </a:ln>
                <a:solidFill>
                  <a:schemeClr val="bg1"/>
                </a:solidFill>
                <a:effectLst/>
                <a:latin typeface="Calibri" panose="020F0502020204030204" pitchFamily="34" charset="0"/>
              </a:endParaRPr>
            </a:p>
          </p:txBody>
        </p:sp>
        <p:grpSp>
          <p:nvGrpSpPr>
            <p:cNvPr id="14" name="Group 13"/>
            <p:cNvGrpSpPr/>
            <p:nvPr/>
          </p:nvGrpSpPr>
          <p:grpSpPr>
            <a:xfrm>
              <a:off x="4275752" y="4272241"/>
              <a:ext cx="1509974" cy="2275365"/>
              <a:chOff x="4275752" y="4272241"/>
              <a:chExt cx="1509974" cy="2275365"/>
            </a:xfrm>
          </p:grpSpPr>
          <p:pic>
            <p:nvPicPr>
              <p:cNvPr id="15" name="Picture 7" descr="http://media.ldscdn.org/images/media-library/church-history/pioneer/pioneer-boy-775391-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338" y="4272241"/>
                <a:ext cx="1484388" cy="22265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275752" y="6285996"/>
                <a:ext cx="978153" cy="261610"/>
              </a:xfrm>
              <a:prstGeom prst="rect">
                <a:avLst/>
              </a:prstGeom>
            </p:spPr>
            <p:txBody>
              <a:bodyPr wrap="none">
                <a:spAutoFit/>
              </a:bodyPr>
              <a:lstStyle/>
              <a:p>
                <a:r>
                  <a:rPr lang="en-US" sz="1100" dirty="0">
                    <a:solidFill>
                      <a:schemeClr val="bg1"/>
                    </a:solidFill>
                  </a:rPr>
                  <a:t>Unknown boy</a:t>
                </a:r>
              </a:p>
            </p:txBody>
          </p:sp>
        </p:grpSp>
      </p:grpSp>
      <p:pic>
        <p:nvPicPr>
          <p:cNvPr id="18" name="Picture 2" descr="http://static.comicvine.com/uploads/original/4/47738/1231261-brigham_you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313" y="1907345"/>
            <a:ext cx="1247084" cy="1822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21206" y="828494"/>
            <a:ext cx="3577648" cy="923330"/>
          </a:xfrm>
          <a:prstGeom prst="rect">
            <a:avLst/>
          </a:prstGeom>
          <a:noFill/>
        </p:spPr>
        <p:txBody>
          <a:bodyPr wrap="square" rtlCol="0">
            <a:spAutoFit/>
          </a:bodyPr>
          <a:lstStyle/>
          <a:p>
            <a:r>
              <a:rPr lang="en-US" dirty="0"/>
              <a:t>After the death of the Prophet Joseph Smith…there was a question as to who would lead the saints.</a:t>
            </a:r>
          </a:p>
        </p:txBody>
      </p:sp>
      <p:grpSp>
        <p:nvGrpSpPr>
          <p:cNvPr id="19" name="Group 18"/>
          <p:cNvGrpSpPr/>
          <p:nvPr/>
        </p:nvGrpSpPr>
        <p:grpSpPr>
          <a:xfrm>
            <a:off x="4634594" y="4539941"/>
            <a:ext cx="3381941" cy="2063947"/>
            <a:chOff x="2129828" y="3631194"/>
            <a:chExt cx="3505068" cy="2501531"/>
          </a:xfrm>
        </p:grpSpPr>
        <p:grpSp>
          <p:nvGrpSpPr>
            <p:cNvPr id="20" name="Group 19"/>
            <p:cNvGrpSpPr/>
            <p:nvPr/>
          </p:nvGrpSpPr>
          <p:grpSpPr>
            <a:xfrm>
              <a:off x="2129828" y="3631194"/>
              <a:ext cx="3505068" cy="2501531"/>
              <a:chOff x="228600" y="381000"/>
              <a:chExt cx="3505068" cy="2501531"/>
            </a:xfrm>
          </p:grpSpPr>
          <p:grpSp>
            <p:nvGrpSpPr>
              <p:cNvPr id="22" name="Group 21"/>
              <p:cNvGrpSpPr/>
              <p:nvPr/>
            </p:nvGrpSpPr>
            <p:grpSpPr>
              <a:xfrm>
                <a:off x="228600" y="381000"/>
                <a:ext cx="3505068" cy="2501531"/>
                <a:chOff x="534986" y="381000"/>
                <a:chExt cx="2637111" cy="2501531"/>
              </a:xfrm>
            </p:grpSpPr>
            <p:sp>
              <p:nvSpPr>
                <p:cNvPr id="24" name="Rectangle 2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34986" y="384805"/>
                  <a:ext cx="457200" cy="2497726"/>
                  <a:chOff x="533400" y="381000"/>
                  <a:chExt cx="457200" cy="2497726"/>
                </a:xfrm>
              </p:grpSpPr>
              <p:sp>
                <p:nvSpPr>
                  <p:cNvPr id="31" name="Oval 3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14897" y="381000"/>
                  <a:ext cx="457200" cy="2497726"/>
                  <a:chOff x="2714897" y="457200"/>
                  <a:chExt cx="457200" cy="2497726"/>
                </a:xfrm>
              </p:grpSpPr>
              <p:sp>
                <p:nvSpPr>
                  <p:cNvPr id="27" name="Oval 2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842492" y="972693"/>
                <a:ext cx="2293346" cy="338554"/>
              </a:xfrm>
              <a:prstGeom prst="rect">
                <a:avLst/>
              </a:prstGeom>
            </p:spPr>
            <p:txBody>
              <a:bodyPr wrap="square">
                <a:spAutoFit/>
              </a:bodyPr>
              <a:lstStyle/>
              <a:p>
                <a:endParaRPr lang="en-US" sz="1600" i="1" dirty="0"/>
              </a:p>
            </p:txBody>
          </p:sp>
        </p:grpSp>
        <p:sp>
          <p:nvSpPr>
            <p:cNvPr id="21" name="Rectangle 20"/>
            <p:cNvSpPr/>
            <p:nvPr/>
          </p:nvSpPr>
          <p:spPr>
            <a:xfrm>
              <a:off x="2695537" y="4249120"/>
              <a:ext cx="2337892" cy="923330"/>
            </a:xfrm>
            <a:prstGeom prst="rect">
              <a:avLst/>
            </a:prstGeom>
          </p:spPr>
          <p:txBody>
            <a:bodyPr wrap="square">
              <a:spAutoFit/>
            </a:bodyPr>
            <a:lstStyle/>
            <a:p>
              <a:pPr algn="ctr"/>
              <a:r>
                <a:rPr lang="en-US" b="1" dirty="0"/>
                <a:t>The Lord will help us know whom He has called to lead His people</a:t>
              </a:r>
              <a:endParaRPr lang="en-US" dirty="0"/>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678" y="1896187"/>
            <a:ext cx="1466661" cy="1844842"/>
          </a:xfrm>
          <a:prstGeom prst="rect">
            <a:avLst/>
          </a:prstGeom>
        </p:spPr>
      </p:pic>
    </p:spTree>
    <p:extLst>
      <p:ext uri="{BB962C8B-B14F-4D97-AF65-F5344CB8AC3E}">
        <p14:creationId xmlns:p14="http://schemas.microsoft.com/office/powerpoint/2010/main" val="37749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Aaronic and Levitical</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 name="Rectangle 2"/>
          <p:cNvSpPr/>
          <p:nvPr/>
        </p:nvSpPr>
        <p:spPr>
          <a:xfrm>
            <a:off x="333385" y="1129211"/>
            <a:ext cx="4516092" cy="5078313"/>
          </a:xfrm>
          <a:prstGeom prst="rect">
            <a:avLst/>
          </a:prstGeom>
        </p:spPr>
        <p:txBody>
          <a:bodyPr wrap="square">
            <a:spAutoFit/>
          </a:bodyPr>
          <a:lstStyle/>
          <a:p>
            <a:r>
              <a:rPr lang="en-US" dirty="0"/>
              <a:t>The lesser priesthood was given to those of “the tribe of Levi”, to which Aaron and his sons belonged.</a:t>
            </a:r>
          </a:p>
          <a:p>
            <a:endParaRPr lang="en-US" dirty="0"/>
          </a:p>
          <a:p>
            <a:r>
              <a:rPr lang="en-US" dirty="0"/>
              <a:t>The Levites performed the housekeeping chores of the tabernacle, such as filling and lighting the lamps, carrying the ark of the covenant, assembling and disassembling the tabernacle, and so forth.</a:t>
            </a:r>
          </a:p>
          <a:p>
            <a:endParaRPr lang="en-US" dirty="0"/>
          </a:p>
          <a:p>
            <a:r>
              <a:rPr lang="en-US" dirty="0"/>
              <a:t>The priests, who were chosen from Aaron’s sons alone, were appointed to offer sacrifice, burn incense, instruct in the law, and so forth. Presiding over all the priests, or sons of Aaron, was a firstborn son. </a:t>
            </a:r>
          </a:p>
          <a:p>
            <a:endParaRPr lang="en-US" dirty="0"/>
          </a:p>
          <a:p>
            <a:r>
              <a:rPr lang="en-US" dirty="0"/>
              <a:t>Aaron served as high priest or president of the priests</a:t>
            </a:r>
            <a:endParaRPr lang="en-US" dirty="0">
              <a:solidFill>
                <a:schemeClr val="bg1"/>
              </a:solidFill>
              <a:latin typeface="Calibri" panose="020F0502020204030204" pitchFamily="34" charset="0"/>
            </a:endParaRPr>
          </a:p>
        </p:txBody>
      </p:sp>
      <p:sp>
        <p:nvSpPr>
          <p:cNvPr id="2" name="Rectangle 1"/>
          <p:cNvSpPr/>
          <p:nvPr/>
        </p:nvSpPr>
        <p:spPr>
          <a:xfrm>
            <a:off x="3341327" y="759879"/>
            <a:ext cx="6096000" cy="369332"/>
          </a:xfrm>
          <a:prstGeom prst="rect">
            <a:avLst/>
          </a:prstGeom>
        </p:spPr>
        <p:txBody>
          <a:bodyPr>
            <a:spAutoFit/>
          </a:bodyPr>
          <a:lstStyle/>
          <a:p>
            <a:r>
              <a:rPr lang="en-US" i="1" dirty="0"/>
              <a:t>Aaronic</a:t>
            </a:r>
            <a:r>
              <a:rPr lang="en-US" dirty="0"/>
              <a:t> and </a:t>
            </a:r>
            <a:r>
              <a:rPr lang="en-US" i="1" dirty="0"/>
              <a:t>Levitical</a:t>
            </a:r>
            <a:r>
              <a:rPr lang="en-US" dirty="0"/>
              <a:t> are sometimes used interchangeably</a:t>
            </a: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18</a:t>
            </a:r>
            <a:endParaRPr lang="en-US" sz="1600" dirty="0"/>
          </a:p>
        </p:txBody>
      </p:sp>
      <p:grpSp>
        <p:nvGrpSpPr>
          <p:cNvPr id="36" name="Group 35"/>
          <p:cNvGrpSpPr/>
          <p:nvPr/>
        </p:nvGrpSpPr>
        <p:grpSpPr>
          <a:xfrm>
            <a:off x="5054820" y="1740351"/>
            <a:ext cx="1719489" cy="4410030"/>
            <a:chOff x="8692693" y="957943"/>
            <a:chExt cx="2384188" cy="6292391"/>
          </a:xfrm>
        </p:grpSpPr>
        <p:sp>
          <p:nvSpPr>
            <p:cNvPr id="37" name="Oval 36"/>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9049907" y="6412815"/>
              <a:ext cx="1717461" cy="173629"/>
              <a:chOff x="6004435" y="5124422"/>
              <a:chExt cx="2755911" cy="179672"/>
            </a:xfrm>
          </p:grpSpPr>
          <p:grpSp>
            <p:nvGrpSpPr>
              <p:cNvPr id="462" name="Group 461"/>
              <p:cNvGrpSpPr/>
              <p:nvPr/>
            </p:nvGrpSpPr>
            <p:grpSpPr>
              <a:xfrm>
                <a:off x="6004435" y="5124422"/>
                <a:ext cx="1415464" cy="179672"/>
                <a:chOff x="5241313" y="4637314"/>
                <a:chExt cx="4730322" cy="600444"/>
              </a:xfrm>
            </p:grpSpPr>
            <p:sp>
              <p:nvSpPr>
                <p:cNvPr id="484" name="Oval 48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484"/>
                <p:cNvGrpSpPr/>
                <p:nvPr/>
              </p:nvGrpSpPr>
              <p:grpSpPr>
                <a:xfrm>
                  <a:off x="6263924" y="4659086"/>
                  <a:ext cx="490821" cy="578672"/>
                  <a:chOff x="6263924" y="4659086"/>
                  <a:chExt cx="490821" cy="578672"/>
                </a:xfrm>
              </p:grpSpPr>
              <p:sp>
                <p:nvSpPr>
                  <p:cNvPr id="505" name="Trapezoid 50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Oval 48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486"/>
                <p:cNvGrpSpPr/>
                <p:nvPr/>
              </p:nvGrpSpPr>
              <p:grpSpPr>
                <a:xfrm>
                  <a:off x="7353137" y="4659086"/>
                  <a:ext cx="490821" cy="578672"/>
                  <a:chOff x="6263924" y="4659086"/>
                  <a:chExt cx="490821" cy="578672"/>
                </a:xfrm>
              </p:grpSpPr>
              <p:sp>
                <p:nvSpPr>
                  <p:cNvPr id="502" name="Trapezoid 50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8" name="Oval 48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p:cNvGrpSpPr/>
                <p:nvPr/>
              </p:nvGrpSpPr>
              <p:grpSpPr>
                <a:xfrm>
                  <a:off x="8419290" y="4659086"/>
                  <a:ext cx="490821" cy="578672"/>
                  <a:chOff x="6263924" y="4659086"/>
                  <a:chExt cx="490821" cy="578672"/>
                </a:xfrm>
              </p:grpSpPr>
              <p:sp>
                <p:nvSpPr>
                  <p:cNvPr id="499" name="Trapezoid 49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Oval 48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490"/>
                <p:cNvGrpSpPr/>
                <p:nvPr/>
              </p:nvGrpSpPr>
              <p:grpSpPr>
                <a:xfrm>
                  <a:off x="9480814" y="4659086"/>
                  <a:ext cx="490821" cy="578672"/>
                  <a:chOff x="6263924" y="4659086"/>
                  <a:chExt cx="490821" cy="578672"/>
                </a:xfrm>
              </p:grpSpPr>
              <p:sp>
                <p:nvSpPr>
                  <p:cNvPr id="496" name="Trapezoid 49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5241313" y="4637314"/>
                  <a:ext cx="490821" cy="578672"/>
                  <a:chOff x="6263924" y="4659086"/>
                  <a:chExt cx="490821" cy="578672"/>
                </a:xfrm>
              </p:grpSpPr>
              <p:sp>
                <p:nvSpPr>
                  <p:cNvPr id="493" name="Trapezoid 4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3" name="Group 462"/>
              <p:cNvGrpSpPr/>
              <p:nvPr/>
            </p:nvGrpSpPr>
            <p:grpSpPr>
              <a:xfrm>
                <a:off x="7502911" y="5124422"/>
                <a:ext cx="1257435" cy="173157"/>
                <a:chOff x="5769429" y="4659086"/>
                <a:chExt cx="4202206" cy="578672"/>
              </a:xfrm>
            </p:grpSpPr>
            <p:sp>
              <p:nvSpPr>
                <p:cNvPr id="464" name="Oval 46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464"/>
                <p:cNvGrpSpPr/>
                <p:nvPr/>
              </p:nvGrpSpPr>
              <p:grpSpPr>
                <a:xfrm>
                  <a:off x="6263924" y="4659086"/>
                  <a:ext cx="490821" cy="578672"/>
                  <a:chOff x="6263924" y="4659086"/>
                  <a:chExt cx="490821" cy="578672"/>
                </a:xfrm>
              </p:grpSpPr>
              <p:sp>
                <p:nvSpPr>
                  <p:cNvPr id="481" name="Trapezoid 48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Oval 46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7353137" y="4659086"/>
                  <a:ext cx="490821" cy="578672"/>
                  <a:chOff x="6263924" y="4659086"/>
                  <a:chExt cx="490821" cy="578672"/>
                </a:xfrm>
              </p:grpSpPr>
              <p:sp>
                <p:nvSpPr>
                  <p:cNvPr id="478" name="Trapezoid 47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8" name="Oval 46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8419290" y="4659086"/>
                  <a:ext cx="490821" cy="578672"/>
                  <a:chOff x="6263924" y="4659086"/>
                  <a:chExt cx="490821" cy="578672"/>
                </a:xfrm>
              </p:grpSpPr>
              <p:sp>
                <p:nvSpPr>
                  <p:cNvPr id="475" name="Trapezoid 47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Oval 46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470"/>
                <p:cNvGrpSpPr/>
                <p:nvPr/>
              </p:nvGrpSpPr>
              <p:grpSpPr>
                <a:xfrm>
                  <a:off x="9480814" y="4659086"/>
                  <a:ext cx="490821" cy="578672"/>
                  <a:chOff x="6263924" y="4659086"/>
                  <a:chExt cx="490821" cy="578672"/>
                </a:xfrm>
              </p:grpSpPr>
              <p:sp>
                <p:nvSpPr>
                  <p:cNvPr id="472" name="Trapezoid 47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9" name="Trapezoid 48"/>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9188009" y="4475315"/>
              <a:ext cx="1490804" cy="1784227"/>
              <a:chOff x="6147852" y="3953965"/>
              <a:chExt cx="1848129" cy="1910926"/>
            </a:xfrm>
          </p:grpSpPr>
          <p:grpSp>
            <p:nvGrpSpPr>
              <p:cNvPr id="255" name="Group 254"/>
              <p:cNvGrpSpPr/>
              <p:nvPr/>
            </p:nvGrpSpPr>
            <p:grpSpPr>
              <a:xfrm>
                <a:off x="6191837" y="3953965"/>
                <a:ext cx="1773099" cy="1675202"/>
                <a:chOff x="6683462" y="4522576"/>
                <a:chExt cx="1610846" cy="1551653"/>
              </a:xfrm>
            </p:grpSpPr>
            <p:sp>
              <p:nvSpPr>
                <p:cNvPr id="263" name="Trapezoid 262"/>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p:cNvGrpSpPr/>
                <p:nvPr/>
              </p:nvGrpSpPr>
              <p:grpSpPr>
                <a:xfrm rot="161150">
                  <a:off x="6776381" y="5203966"/>
                  <a:ext cx="842475" cy="853371"/>
                  <a:chOff x="7002362" y="-220093"/>
                  <a:chExt cx="4266989" cy="4336706"/>
                </a:xfrm>
              </p:grpSpPr>
              <p:grpSp>
                <p:nvGrpSpPr>
                  <p:cNvPr id="397" name="Group 396"/>
                  <p:cNvGrpSpPr/>
                  <p:nvPr/>
                </p:nvGrpSpPr>
                <p:grpSpPr>
                  <a:xfrm>
                    <a:off x="7002362" y="416513"/>
                    <a:ext cx="3718088" cy="3700100"/>
                    <a:chOff x="9313675" y="-862338"/>
                    <a:chExt cx="3718088" cy="3700100"/>
                  </a:xfrm>
                </p:grpSpPr>
                <p:grpSp>
                  <p:nvGrpSpPr>
                    <p:cNvPr id="414" name="Group 413"/>
                    <p:cNvGrpSpPr/>
                    <p:nvPr/>
                  </p:nvGrpSpPr>
                  <p:grpSpPr>
                    <a:xfrm rot="2472914">
                      <a:off x="9313675" y="378385"/>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414"/>
                    <p:cNvGrpSpPr/>
                    <p:nvPr/>
                  </p:nvGrpSpPr>
                  <p:grpSpPr>
                    <a:xfrm rot="2472914">
                      <a:off x="9897198" y="900359"/>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6" name="Group 415"/>
                    <p:cNvGrpSpPr/>
                    <p:nvPr/>
                  </p:nvGrpSpPr>
                  <p:grpSpPr>
                    <a:xfrm rot="2472914">
                      <a:off x="10490938" y="1422334"/>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7" name="Group 416"/>
                    <p:cNvGrpSpPr/>
                    <p:nvPr/>
                  </p:nvGrpSpPr>
                  <p:grpSpPr>
                    <a:xfrm rot="2472914">
                      <a:off x="11074461" y="1944308"/>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2472914">
                      <a:off x="10424166" y="-862338"/>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rot="2472914">
                      <a:off x="9865580" y="-231772"/>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0" name="Group 419"/>
                    <p:cNvGrpSpPr/>
                    <p:nvPr/>
                  </p:nvGrpSpPr>
                  <p:grpSpPr>
                    <a:xfrm rot="2472914">
                      <a:off x="10456433" y="280442"/>
                      <a:ext cx="861668" cy="893454"/>
                      <a:chOff x="9313675" y="378385"/>
                      <a:chExt cx="861668" cy="893454"/>
                    </a:xfrm>
                  </p:grpSpPr>
                  <p:sp>
                    <p:nvSpPr>
                      <p:cNvPr id="441" name="Rectangle 4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4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ame 4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rot="2472914">
                      <a:off x="11039956" y="802416"/>
                      <a:ext cx="861668" cy="893454"/>
                      <a:chOff x="9313675" y="378385"/>
                      <a:chExt cx="861668" cy="893454"/>
                    </a:xfrm>
                  </p:grpSpPr>
                  <p:sp>
                    <p:nvSpPr>
                      <p:cNvPr id="438" name="Rectangle 4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4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ame 4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oup 421"/>
                    <p:cNvGrpSpPr/>
                    <p:nvPr/>
                  </p:nvGrpSpPr>
                  <p:grpSpPr>
                    <a:xfrm rot="2472914">
                      <a:off x="11642157" y="1314285"/>
                      <a:ext cx="861668" cy="893454"/>
                      <a:chOff x="9313675" y="378385"/>
                      <a:chExt cx="861668" cy="893454"/>
                    </a:xfrm>
                  </p:grpSpPr>
                  <p:sp>
                    <p:nvSpPr>
                      <p:cNvPr id="435" name="Rectangle 4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ame 4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3" name="Group 422"/>
                    <p:cNvGrpSpPr/>
                    <p:nvPr/>
                  </p:nvGrpSpPr>
                  <p:grpSpPr>
                    <a:xfrm rot="2472914">
                      <a:off x="11586572" y="172393"/>
                      <a:ext cx="861668" cy="893454"/>
                      <a:chOff x="9313675" y="378385"/>
                      <a:chExt cx="861668" cy="893454"/>
                    </a:xfrm>
                  </p:grpSpPr>
                  <p:sp>
                    <p:nvSpPr>
                      <p:cNvPr id="432" name="Rectangle 4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43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ame 4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4" name="Group 423"/>
                    <p:cNvGrpSpPr/>
                    <p:nvPr/>
                  </p:nvGrpSpPr>
                  <p:grpSpPr>
                    <a:xfrm rot="2472914">
                      <a:off x="12170095" y="694367"/>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5" name="Group 424"/>
                    <p:cNvGrpSpPr/>
                    <p:nvPr/>
                  </p:nvGrpSpPr>
                  <p:grpSpPr>
                    <a:xfrm rot="2472914">
                      <a:off x="10995932" y="-351555"/>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8" name="Group 397"/>
                  <p:cNvGrpSpPr/>
                  <p:nvPr/>
                </p:nvGrpSpPr>
                <p:grpSpPr>
                  <a:xfrm rot="2472914">
                    <a:off x="9238369" y="323421"/>
                    <a:ext cx="861668" cy="893454"/>
                    <a:chOff x="9313675" y="378385"/>
                    <a:chExt cx="861668" cy="893454"/>
                  </a:xfrm>
                </p:grpSpPr>
                <p:sp>
                  <p:nvSpPr>
                    <p:cNvPr id="411" name="Rectangle 4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ame 4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9" name="Group 398"/>
                  <p:cNvGrpSpPr/>
                  <p:nvPr/>
                </p:nvGrpSpPr>
                <p:grpSpPr>
                  <a:xfrm rot="2472914">
                    <a:off x="9832681" y="845394"/>
                    <a:ext cx="861668" cy="893454"/>
                    <a:chOff x="9313675" y="378385"/>
                    <a:chExt cx="861668" cy="893454"/>
                  </a:xfrm>
                </p:grpSpPr>
                <p:sp>
                  <p:nvSpPr>
                    <p:cNvPr id="408" name="Rectangle 4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ame 4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0" name="Group 399"/>
                  <p:cNvGrpSpPr/>
                  <p:nvPr/>
                </p:nvGrpSpPr>
                <p:grpSpPr>
                  <a:xfrm rot="2472914">
                    <a:off x="10407683" y="1332004"/>
                    <a:ext cx="861668" cy="893454"/>
                    <a:chOff x="9313675" y="378385"/>
                    <a:chExt cx="861668" cy="893454"/>
                  </a:xfrm>
                </p:grpSpPr>
                <p:sp>
                  <p:nvSpPr>
                    <p:cNvPr id="405" name="Rectangle 4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4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ame 4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1" name="Group 400"/>
                  <p:cNvGrpSpPr/>
                  <p:nvPr/>
                </p:nvGrpSpPr>
                <p:grpSpPr>
                  <a:xfrm rot="2472914">
                    <a:off x="8656825" y="-220093"/>
                    <a:ext cx="861668" cy="893454"/>
                    <a:chOff x="9313675" y="378385"/>
                    <a:chExt cx="861668" cy="893454"/>
                  </a:xfrm>
                </p:grpSpPr>
                <p:sp>
                  <p:nvSpPr>
                    <p:cNvPr id="402" name="Rectangle 4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0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ame 4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5" name="Group 264"/>
                <p:cNvGrpSpPr/>
                <p:nvPr/>
              </p:nvGrpSpPr>
              <p:grpSpPr>
                <a:xfrm>
                  <a:off x="7371108" y="5220858"/>
                  <a:ext cx="842475" cy="853371"/>
                  <a:chOff x="7002362" y="-220093"/>
                  <a:chExt cx="4266989" cy="4336706"/>
                </a:xfrm>
              </p:grpSpPr>
              <p:grpSp>
                <p:nvGrpSpPr>
                  <p:cNvPr id="332" name="Group 331"/>
                  <p:cNvGrpSpPr/>
                  <p:nvPr/>
                </p:nvGrpSpPr>
                <p:grpSpPr>
                  <a:xfrm>
                    <a:off x="7002362" y="416513"/>
                    <a:ext cx="3718088" cy="3700100"/>
                    <a:chOff x="9313675" y="-862338"/>
                    <a:chExt cx="3718088" cy="3700100"/>
                  </a:xfrm>
                </p:grpSpPr>
                <p:grpSp>
                  <p:nvGrpSpPr>
                    <p:cNvPr id="349" name="Group 348"/>
                    <p:cNvGrpSpPr/>
                    <p:nvPr/>
                  </p:nvGrpSpPr>
                  <p:grpSpPr>
                    <a:xfrm rot="2472914">
                      <a:off x="9313675" y="378385"/>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0" name="Group 349"/>
                    <p:cNvGrpSpPr/>
                    <p:nvPr/>
                  </p:nvGrpSpPr>
                  <p:grpSpPr>
                    <a:xfrm rot="2472914">
                      <a:off x="9897198" y="900359"/>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1" name="Group 350"/>
                    <p:cNvGrpSpPr/>
                    <p:nvPr/>
                  </p:nvGrpSpPr>
                  <p:grpSpPr>
                    <a:xfrm rot="2472914">
                      <a:off x="10490938" y="1422334"/>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2" name="Group 351"/>
                    <p:cNvGrpSpPr/>
                    <p:nvPr/>
                  </p:nvGrpSpPr>
                  <p:grpSpPr>
                    <a:xfrm rot="2472914">
                      <a:off x="11074461" y="1944308"/>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3" name="Group 352"/>
                    <p:cNvGrpSpPr/>
                    <p:nvPr/>
                  </p:nvGrpSpPr>
                  <p:grpSpPr>
                    <a:xfrm rot="2472914">
                      <a:off x="10424166" y="-862338"/>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4" name="Group 353"/>
                    <p:cNvGrpSpPr/>
                    <p:nvPr/>
                  </p:nvGrpSpPr>
                  <p:grpSpPr>
                    <a:xfrm rot="2472914">
                      <a:off x="9865580" y="-231772"/>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5" name="Group 354"/>
                    <p:cNvGrpSpPr/>
                    <p:nvPr/>
                  </p:nvGrpSpPr>
                  <p:grpSpPr>
                    <a:xfrm rot="2472914">
                      <a:off x="10456433" y="280442"/>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11039956" y="802416"/>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1642157" y="1314285"/>
                      <a:ext cx="861668" cy="893454"/>
                      <a:chOff x="9313675" y="378385"/>
                      <a:chExt cx="861668" cy="893454"/>
                    </a:xfrm>
                  </p:grpSpPr>
                  <p:sp>
                    <p:nvSpPr>
                      <p:cNvPr id="370" name="Rectangle 3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11586572" y="172393"/>
                      <a:ext cx="861668" cy="893454"/>
                      <a:chOff x="9313675" y="378385"/>
                      <a:chExt cx="861668" cy="893454"/>
                    </a:xfrm>
                  </p:grpSpPr>
                  <p:sp>
                    <p:nvSpPr>
                      <p:cNvPr id="367" name="Rectangle 3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ame 3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2170095" y="694367"/>
                      <a:ext cx="861668" cy="893454"/>
                      <a:chOff x="9313675" y="378385"/>
                      <a:chExt cx="861668" cy="893454"/>
                    </a:xfrm>
                  </p:grpSpPr>
                  <p:sp>
                    <p:nvSpPr>
                      <p:cNvPr id="364" name="Rectangle 3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10995932" y="-351555"/>
                      <a:ext cx="861668" cy="893454"/>
                      <a:chOff x="9313675" y="378385"/>
                      <a:chExt cx="861668" cy="893454"/>
                    </a:xfrm>
                  </p:grpSpPr>
                  <p:sp>
                    <p:nvSpPr>
                      <p:cNvPr id="361" name="Rectangle 3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ame 3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3" name="Group 332"/>
                  <p:cNvGrpSpPr/>
                  <p:nvPr/>
                </p:nvGrpSpPr>
                <p:grpSpPr>
                  <a:xfrm rot="2472914">
                    <a:off x="9238369" y="323421"/>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4" name="Group 333"/>
                  <p:cNvGrpSpPr/>
                  <p:nvPr/>
                </p:nvGrpSpPr>
                <p:grpSpPr>
                  <a:xfrm rot="2472914">
                    <a:off x="9832681" y="845394"/>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5" name="Group 334"/>
                  <p:cNvGrpSpPr/>
                  <p:nvPr/>
                </p:nvGrpSpPr>
                <p:grpSpPr>
                  <a:xfrm rot="2472914">
                    <a:off x="10407683" y="1332004"/>
                    <a:ext cx="861668" cy="893454"/>
                    <a:chOff x="9313675" y="378385"/>
                    <a:chExt cx="861668" cy="893454"/>
                  </a:xfrm>
                </p:grpSpPr>
                <p:sp>
                  <p:nvSpPr>
                    <p:cNvPr id="340" name="Rectangle 3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ame 3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6" name="Group 335"/>
                  <p:cNvGrpSpPr/>
                  <p:nvPr/>
                </p:nvGrpSpPr>
                <p:grpSpPr>
                  <a:xfrm rot="2472914">
                    <a:off x="8656825" y="-220093"/>
                    <a:ext cx="861668" cy="893454"/>
                    <a:chOff x="9313675" y="378385"/>
                    <a:chExt cx="861668" cy="893454"/>
                  </a:xfrm>
                </p:grpSpPr>
                <p:sp>
                  <p:nvSpPr>
                    <p:cNvPr id="337" name="Rectangle 3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ame 3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6" name="Group 265"/>
                <p:cNvGrpSpPr/>
                <p:nvPr/>
              </p:nvGrpSpPr>
              <p:grpSpPr>
                <a:xfrm>
                  <a:off x="7094044" y="4551994"/>
                  <a:ext cx="842475" cy="853371"/>
                  <a:chOff x="7002362" y="-220093"/>
                  <a:chExt cx="4266989" cy="4336706"/>
                </a:xfrm>
              </p:grpSpPr>
              <p:grpSp>
                <p:nvGrpSpPr>
                  <p:cNvPr id="267" name="Group 266"/>
                  <p:cNvGrpSpPr/>
                  <p:nvPr/>
                </p:nvGrpSpPr>
                <p:grpSpPr>
                  <a:xfrm>
                    <a:off x="7002362" y="416513"/>
                    <a:ext cx="3718088" cy="3700100"/>
                    <a:chOff x="9313675" y="-862338"/>
                    <a:chExt cx="3718088" cy="3700100"/>
                  </a:xfrm>
                </p:grpSpPr>
                <p:grpSp>
                  <p:nvGrpSpPr>
                    <p:cNvPr id="284" name="Group 283"/>
                    <p:cNvGrpSpPr/>
                    <p:nvPr/>
                  </p:nvGrpSpPr>
                  <p:grpSpPr>
                    <a:xfrm rot="2472914">
                      <a:off x="9313675" y="378385"/>
                      <a:ext cx="861668" cy="893454"/>
                      <a:chOff x="9313675" y="378385"/>
                      <a:chExt cx="861668" cy="893454"/>
                    </a:xfrm>
                  </p:grpSpPr>
                  <p:sp>
                    <p:nvSpPr>
                      <p:cNvPr id="329" name="Rectangle 3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ame 3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5" name="Group 284"/>
                    <p:cNvGrpSpPr/>
                    <p:nvPr/>
                  </p:nvGrpSpPr>
                  <p:grpSpPr>
                    <a:xfrm rot="2472914">
                      <a:off x="9897198" y="900359"/>
                      <a:ext cx="861668" cy="893454"/>
                      <a:chOff x="9313675" y="378385"/>
                      <a:chExt cx="861668" cy="893454"/>
                    </a:xfrm>
                  </p:grpSpPr>
                  <p:sp>
                    <p:nvSpPr>
                      <p:cNvPr id="326" name="Rectangle 3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3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ame 3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285"/>
                    <p:cNvGrpSpPr/>
                    <p:nvPr/>
                  </p:nvGrpSpPr>
                  <p:grpSpPr>
                    <a:xfrm rot="2472914">
                      <a:off x="10490938" y="1422334"/>
                      <a:ext cx="861668" cy="893454"/>
                      <a:chOff x="9313675" y="378385"/>
                      <a:chExt cx="861668" cy="893454"/>
                    </a:xfrm>
                  </p:grpSpPr>
                  <p:sp>
                    <p:nvSpPr>
                      <p:cNvPr id="323" name="Rectangle 3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ame 3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286"/>
                    <p:cNvGrpSpPr/>
                    <p:nvPr/>
                  </p:nvGrpSpPr>
                  <p:grpSpPr>
                    <a:xfrm rot="2472914">
                      <a:off x="11074461" y="1944308"/>
                      <a:ext cx="861668" cy="893454"/>
                      <a:chOff x="9313675" y="378385"/>
                      <a:chExt cx="861668" cy="893454"/>
                    </a:xfrm>
                  </p:grpSpPr>
                  <p:sp>
                    <p:nvSpPr>
                      <p:cNvPr id="320" name="Rectangle 3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8" name="Group 287"/>
                    <p:cNvGrpSpPr/>
                    <p:nvPr/>
                  </p:nvGrpSpPr>
                  <p:grpSpPr>
                    <a:xfrm rot="2472914">
                      <a:off x="10424166" y="-862338"/>
                      <a:ext cx="861668" cy="893454"/>
                      <a:chOff x="9313675" y="378385"/>
                      <a:chExt cx="861668" cy="893454"/>
                    </a:xfrm>
                  </p:grpSpPr>
                  <p:sp>
                    <p:nvSpPr>
                      <p:cNvPr id="317" name="Rectangle 3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9" name="Group 288"/>
                    <p:cNvGrpSpPr/>
                    <p:nvPr/>
                  </p:nvGrpSpPr>
                  <p:grpSpPr>
                    <a:xfrm rot="2472914">
                      <a:off x="9865580" y="-231772"/>
                      <a:ext cx="861668" cy="893454"/>
                      <a:chOff x="9313675" y="378385"/>
                      <a:chExt cx="861668" cy="893454"/>
                    </a:xfrm>
                  </p:grpSpPr>
                  <p:sp>
                    <p:nvSpPr>
                      <p:cNvPr id="314" name="Rectangle 3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3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ame 3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0" name="Group 289"/>
                    <p:cNvGrpSpPr/>
                    <p:nvPr/>
                  </p:nvGrpSpPr>
                  <p:grpSpPr>
                    <a:xfrm rot="2472914">
                      <a:off x="10456433" y="280442"/>
                      <a:ext cx="861668" cy="893454"/>
                      <a:chOff x="9313675" y="378385"/>
                      <a:chExt cx="861668" cy="893454"/>
                    </a:xfrm>
                  </p:grpSpPr>
                  <p:sp>
                    <p:nvSpPr>
                      <p:cNvPr id="311" name="Rectangle 3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3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ame 3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1" name="Group 290"/>
                    <p:cNvGrpSpPr/>
                    <p:nvPr/>
                  </p:nvGrpSpPr>
                  <p:grpSpPr>
                    <a:xfrm rot="2472914">
                      <a:off x="11039956" y="802416"/>
                      <a:ext cx="861668" cy="893454"/>
                      <a:chOff x="9313675" y="378385"/>
                      <a:chExt cx="861668" cy="893454"/>
                    </a:xfrm>
                  </p:grpSpPr>
                  <p:sp>
                    <p:nvSpPr>
                      <p:cNvPr id="308" name="Rectangle 3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ame 3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2" name="Group 291"/>
                    <p:cNvGrpSpPr/>
                    <p:nvPr/>
                  </p:nvGrpSpPr>
                  <p:grpSpPr>
                    <a:xfrm rot="2472914">
                      <a:off x="11642157" y="1314285"/>
                      <a:ext cx="861668" cy="893454"/>
                      <a:chOff x="9313675" y="378385"/>
                      <a:chExt cx="861668" cy="893454"/>
                    </a:xfrm>
                  </p:grpSpPr>
                  <p:sp>
                    <p:nvSpPr>
                      <p:cNvPr id="305" name="Rectangle 3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3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ame 3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3" name="Group 292"/>
                    <p:cNvGrpSpPr/>
                    <p:nvPr/>
                  </p:nvGrpSpPr>
                  <p:grpSpPr>
                    <a:xfrm rot="2472914">
                      <a:off x="11586572" y="172393"/>
                      <a:ext cx="861668" cy="893454"/>
                      <a:chOff x="9313675" y="378385"/>
                      <a:chExt cx="861668" cy="893454"/>
                    </a:xfrm>
                  </p:grpSpPr>
                  <p:sp>
                    <p:nvSpPr>
                      <p:cNvPr id="302" name="Rectangle 3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30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ame 3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4" name="Group 293"/>
                    <p:cNvGrpSpPr/>
                    <p:nvPr/>
                  </p:nvGrpSpPr>
                  <p:grpSpPr>
                    <a:xfrm rot="2472914">
                      <a:off x="12170095" y="694367"/>
                      <a:ext cx="861668" cy="893454"/>
                      <a:chOff x="9313675" y="378385"/>
                      <a:chExt cx="861668" cy="893454"/>
                    </a:xfrm>
                  </p:grpSpPr>
                  <p:sp>
                    <p:nvSpPr>
                      <p:cNvPr id="299" name="Rectangle 2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ame 3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5" name="Group 294"/>
                    <p:cNvGrpSpPr/>
                    <p:nvPr/>
                  </p:nvGrpSpPr>
                  <p:grpSpPr>
                    <a:xfrm rot="2472914">
                      <a:off x="10995932" y="-351555"/>
                      <a:ext cx="861668" cy="893454"/>
                      <a:chOff x="9313675" y="378385"/>
                      <a:chExt cx="861668" cy="893454"/>
                    </a:xfrm>
                  </p:grpSpPr>
                  <p:sp>
                    <p:nvSpPr>
                      <p:cNvPr id="296" name="Rectangle 2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ame 2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8" name="Group 267"/>
                  <p:cNvGrpSpPr/>
                  <p:nvPr/>
                </p:nvGrpSpPr>
                <p:grpSpPr>
                  <a:xfrm rot="2472914">
                    <a:off x="9238369" y="323421"/>
                    <a:ext cx="861668" cy="893454"/>
                    <a:chOff x="9313675" y="378385"/>
                    <a:chExt cx="861668" cy="893454"/>
                  </a:xfrm>
                </p:grpSpPr>
                <p:sp>
                  <p:nvSpPr>
                    <p:cNvPr id="281" name="Rectangle 2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268"/>
                  <p:cNvGrpSpPr/>
                  <p:nvPr/>
                </p:nvGrpSpPr>
                <p:grpSpPr>
                  <a:xfrm rot="2472914">
                    <a:off x="9832681" y="845394"/>
                    <a:ext cx="861668" cy="893454"/>
                    <a:chOff x="9313675" y="378385"/>
                    <a:chExt cx="861668" cy="893454"/>
                  </a:xfrm>
                </p:grpSpPr>
                <p:sp>
                  <p:nvSpPr>
                    <p:cNvPr id="278" name="Rectangle 2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ame 2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69"/>
                  <p:cNvGrpSpPr/>
                  <p:nvPr/>
                </p:nvGrpSpPr>
                <p:grpSpPr>
                  <a:xfrm rot="2472914">
                    <a:off x="10407683" y="1332004"/>
                    <a:ext cx="861668" cy="893454"/>
                    <a:chOff x="9313675" y="378385"/>
                    <a:chExt cx="861668" cy="893454"/>
                  </a:xfrm>
                </p:grpSpPr>
                <p:sp>
                  <p:nvSpPr>
                    <p:cNvPr id="275" name="Rectangle 2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ame 2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1" name="Group 270"/>
                  <p:cNvGrpSpPr/>
                  <p:nvPr/>
                </p:nvGrpSpPr>
                <p:grpSpPr>
                  <a:xfrm rot="2472914">
                    <a:off x="8656825" y="-220093"/>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6" name="Trapezoid 255"/>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9748483" y="4471839"/>
              <a:ext cx="373626" cy="1416178"/>
              <a:chOff x="7071917" y="4005102"/>
              <a:chExt cx="666281" cy="2525446"/>
            </a:xfrm>
          </p:grpSpPr>
          <p:grpSp>
            <p:nvGrpSpPr>
              <p:cNvPr id="230" name="Group 229"/>
              <p:cNvGrpSpPr/>
              <p:nvPr/>
            </p:nvGrpSpPr>
            <p:grpSpPr>
              <a:xfrm>
                <a:off x="7086442" y="5986988"/>
                <a:ext cx="651755" cy="543560"/>
                <a:chOff x="7018339" y="5986988"/>
                <a:chExt cx="884428" cy="542095"/>
              </a:xfrm>
            </p:grpSpPr>
            <p:grpSp>
              <p:nvGrpSpPr>
                <p:cNvPr id="239" name="Group 238"/>
                <p:cNvGrpSpPr/>
                <p:nvPr/>
              </p:nvGrpSpPr>
              <p:grpSpPr>
                <a:xfrm>
                  <a:off x="7018339" y="5986988"/>
                  <a:ext cx="220399" cy="520324"/>
                  <a:chOff x="6263924" y="4659086"/>
                  <a:chExt cx="490821" cy="578672"/>
                </a:xfrm>
              </p:grpSpPr>
              <p:sp>
                <p:nvSpPr>
                  <p:cNvPr id="252" name="Trapezoid 25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7236054" y="5997874"/>
                  <a:ext cx="220399" cy="520324"/>
                  <a:chOff x="6263924" y="4659086"/>
                  <a:chExt cx="490821" cy="578672"/>
                </a:xfrm>
              </p:grpSpPr>
              <p:sp>
                <p:nvSpPr>
                  <p:cNvPr id="249" name="Trapezoid 24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7453767" y="6008759"/>
                  <a:ext cx="220399" cy="520324"/>
                  <a:chOff x="6263924" y="4659086"/>
                  <a:chExt cx="490821" cy="578672"/>
                </a:xfrm>
              </p:grpSpPr>
              <p:sp>
                <p:nvSpPr>
                  <p:cNvPr id="246" name="Trapezoid 24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682368" y="5997873"/>
                  <a:ext cx="220399" cy="520324"/>
                  <a:chOff x="6263924" y="4659086"/>
                  <a:chExt cx="490821" cy="578672"/>
                </a:xfrm>
              </p:grpSpPr>
              <p:sp>
                <p:nvSpPr>
                  <p:cNvPr id="243" name="Trapezoid 24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a:off x="7071917" y="4005102"/>
                <a:ext cx="666281" cy="2002932"/>
                <a:chOff x="7071917" y="4005102"/>
                <a:chExt cx="666281" cy="2002932"/>
              </a:xfrm>
            </p:grpSpPr>
            <p:sp>
              <p:nvSpPr>
                <p:cNvPr id="232" name="Trapezoid 23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rot="20784326">
              <a:off x="9910957" y="4485115"/>
              <a:ext cx="373626" cy="1416178"/>
              <a:chOff x="7071917" y="4005102"/>
              <a:chExt cx="666281" cy="2525446"/>
            </a:xfrm>
          </p:grpSpPr>
          <p:grpSp>
            <p:nvGrpSpPr>
              <p:cNvPr id="205" name="Group 204"/>
              <p:cNvGrpSpPr/>
              <p:nvPr/>
            </p:nvGrpSpPr>
            <p:grpSpPr>
              <a:xfrm>
                <a:off x="7086442" y="5986988"/>
                <a:ext cx="651755" cy="543560"/>
                <a:chOff x="7018339" y="5986988"/>
                <a:chExt cx="884428" cy="542095"/>
              </a:xfrm>
            </p:grpSpPr>
            <p:grpSp>
              <p:nvGrpSpPr>
                <p:cNvPr id="214" name="Group 213"/>
                <p:cNvGrpSpPr/>
                <p:nvPr/>
              </p:nvGrpSpPr>
              <p:grpSpPr>
                <a:xfrm>
                  <a:off x="7018339" y="5986988"/>
                  <a:ext cx="220399" cy="520324"/>
                  <a:chOff x="6263924" y="4659086"/>
                  <a:chExt cx="490821" cy="578672"/>
                </a:xfrm>
              </p:grpSpPr>
              <p:sp>
                <p:nvSpPr>
                  <p:cNvPr id="227" name="Trapezoid 22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236054" y="5997874"/>
                  <a:ext cx="220399" cy="520324"/>
                  <a:chOff x="6263924" y="4659086"/>
                  <a:chExt cx="490821" cy="578672"/>
                </a:xfrm>
              </p:grpSpPr>
              <p:sp>
                <p:nvSpPr>
                  <p:cNvPr id="224" name="Trapezoid 22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7453767" y="6008759"/>
                  <a:ext cx="220399" cy="520324"/>
                  <a:chOff x="6263924" y="4659086"/>
                  <a:chExt cx="490821" cy="578672"/>
                </a:xfrm>
              </p:grpSpPr>
              <p:sp>
                <p:nvSpPr>
                  <p:cNvPr id="221" name="Trapezoid 2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7682368" y="5997873"/>
                  <a:ext cx="220399" cy="520324"/>
                  <a:chOff x="6263924" y="4659086"/>
                  <a:chExt cx="490821" cy="578672"/>
                </a:xfrm>
              </p:grpSpPr>
              <p:sp>
                <p:nvSpPr>
                  <p:cNvPr id="218" name="Trapezoid 2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7071917" y="4005102"/>
                <a:ext cx="666281" cy="2002932"/>
                <a:chOff x="7071917" y="4005102"/>
                <a:chExt cx="666281" cy="2002932"/>
              </a:xfrm>
            </p:grpSpPr>
            <p:sp>
              <p:nvSpPr>
                <p:cNvPr id="207" name="Trapezoid 20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p:cNvGrpSpPr/>
            <p:nvPr/>
          </p:nvGrpSpPr>
          <p:grpSpPr>
            <a:xfrm rot="16200000">
              <a:off x="9824294" y="3802748"/>
              <a:ext cx="219144" cy="1359921"/>
              <a:chOff x="7069570" y="4005102"/>
              <a:chExt cx="694194" cy="2002932"/>
            </a:xfrm>
          </p:grpSpPr>
          <p:sp>
            <p:nvSpPr>
              <p:cNvPr id="198" name="Trapezoid 19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19143265">
              <a:off x="9293817" y="3211348"/>
              <a:ext cx="1273391" cy="1297676"/>
              <a:chOff x="7002362" y="-220093"/>
              <a:chExt cx="4266989" cy="4336706"/>
            </a:xfrm>
          </p:grpSpPr>
          <p:grpSp>
            <p:nvGrpSpPr>
              <p:cNvPr id="133" name="Group 132"/>
              <p:cNvGrpSpPr/>
              <p:nvPr/>
            </p:nvGrpSpPr>
            <p:grpSpPr>
              <a:xfrm>
                <a:off x="7002362" y="416513"/>
                <a:ext cx="3718088" cy="3700100"/>
                <a:chOff x="9313675" y="-862338"/>
                <a:chExt cx="3718088" cy="3700100"/>
              </a:xfrm>
            </p:grpSpPr>
            <p:grpSp>
              <p:nvGrpSpPr>
                <p:cNvPr id="150" name="Group 149"/>
                <p:cNvGrpSpPr/>
                <p:nvPr/>
              </p:nvGrpSpPr>
              <p:grpSpPr>
                <a:xfrm rot="2472914">
                  <a:off x="9313675" y="378385"/>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1" name="Group 150"/>
                <p:cNvGrpSpPr/>
                <p:nvPr/>
              </p:nvGrpSpPr>
              <p:grpSpPr>
                <a:xfrm rot="2472914">
                  <a:off x="9897198" y="900359"/>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151"/>
                <p:cNvGrpSpPr/>
                <p:nvPr/>
              </p:nvGrpSpPr>
              <p:grpSpPr>
                <a:xfrm rot="2472914">
                  <a:off x="10490938" y="1422334"/>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52"/>
                <p:cNvGrpSpPr/>
                <p:nvPr/>
              </p:nvGrpSpPr>
              <p:grpSpPr>
                <a:xfrm rot="2472914">
                  <a:off x="11074461" y="1944308"/>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4" name="Group 153"/>
                <p:cNvGrpSpPr/>
                <p:nvPr/>
              </p:nvGrpSpPr>
              <p:grpSpPr>
                <a:xfrm rot="2472914">
                  <a:off x="10424166" y="-862338"/>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5" name="Group 154"/>
                <p:cNvGrpSpPr/>
                <p:nvPr/>
              </p:nvGrpSpPr>
              <p:grpSpPr>
                <a:xfrm rot="2472914">
                  <a:off x="9865580" y="-231772"/>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6" name="Group 155"/>
                <p:cNvGrpSpPr/>
                <p:nvPr/>
              </p:nvGrpSpPr>
              <p:grpSpPr>
                <a:xfrm rot="2472914">
                  <a:off x="10456433" y="280442"/>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156"/>
                <p:cNvGrpSpPr/>
                <p:nvPr/>
              </p:nvGrpSpPr>
              <p:grpSpPr>
                <a:xfrm rot="2472914">
                  <a:off x="11039956" y="802416"/>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 name="Group 157"/>
                <p:cNvGrpSpPr/>
                <p:nvPr/>
              </p:nvGrpSpPr>
              <p:grpSpPr>
                <a:xfrm rot="2472914">
                  <a:off x="11642157" y="1314285"/>
                  <a:ext cx="861668" cy="893454"/>
                  <a:chOff x="9313675" y="378385"/>
                  <a:chExt cx="861668" cy="893454"/>
                </a:xfrm>
              </p:grpSpPr>
              <p:sp>
                <p:nvSpPr>
                  <p:cNvPr id="171" name="Rectangle 1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ame 1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158"/>
                <p:cNvGrpSpPr/>
                <p:nvPr/>
              </p:nvGrpSpPr>
              <p:grpSpPr>
                <a:xfrm rot="2472914">
                  <a:off x="11586572" y="172393"/>
                  <a:ext cx="861668" cy="893454"/>
                  <a:chOff x="9313675" y="378385"/>
                  <a:chExt cx="861668" cy="893454"/>
                </a:xfrm>
              </p:grpSpPr>
              <p:sp>
                <p:nvSpPr>
                  <p:cNvPr id="168" name="Rectangle 1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ame 1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59"/>
                <p:cNvGrpSpPr/>
                <p:nvPr/>
              </p:nvGrpSpPr>
              <p:grpSpPr>
                <a:xfrm rot="2472914">
                  <a:off x="12170095" y="694367"/>
                  <a:ext cx="861668" cy="893454"/>
                  <a:chOff x="9313675" y="378385"/>
                  <a:chExt cx="861668" cy="893454"/>
                </a:xfrm>
              </p:grpSpPr>
              <p:sp>
                <p:nvSpPr>
                  <p:cNvPr id="165" name="Rectangle 1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ame 1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60"/>
                <p:cNvGrpSpPr/>
                <p:nvPr/>
              </p:nvGrpSpPr>
              <p:grpSpPr>
                <a:xfrm rot="2472914">
                  <a:off x="10995932" y="-351555"/>
                  <a:ext cx="861668" cy="893454"/>
                  <a:chOff x="9313675" y="378385"/>
                  <a:chExt cx="861668" cy="893454"/>
                </a:xfrm>
              </p:grpSpPr>
              <p:sp>
                <p:nvSpPr>
                  <p:cNvPr id="162" name="Rectangle 1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ame 1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4" name="Group 133"/>
              <p:cNvGrpSpPr/>
              <p:nvPr/>
            </p:nvGrpSpPr>
            <p:grpSpPr>
              <a:xfrm rot="2472914">
                <a:off x="9238369" y="323421"/>
                <a:ext cx="861668" cy="893454"/>
                <a:chOff x="9313675" y="378385"/>
                <a:chExt cx="861668" cy="893454"/>
              </a:xfrm>
            </p:grpSpPr>
            <p:sp>
              <p:nvSpPr>
                <p:cNvPr id="147" name="Rectangle 1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ame 1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134"/>
              <p:cNvGrpSpPr/>
              <p:nvPr/>
            </p:nvGrpSpPr>
            <p:grpSpPr>
              <a:xfrm rot="2472914">
                <a:off x="9832681" y="845394"/>
                <a:ext cx="861668" cy="893454"/>
                <a:chOff x="9313675" y="378385"/>
                <a:chExt cx="861668" cy="893454"/>
              </a:xfrm>
            </p:grpSpPr>
            <p:sp>
              <p:nvSpPr>
                <p:cNvPr id="144" name="Rectangle 1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ame 1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135"/>
              <p:cNvGrpSpPr/>
              <p:nvPr/>
            </p:nvGrpSpPr>
            <p:grpSpPr>
              <a:xfrm rot="2472914">
                <a:off x="10407683" y="1332004"/>
                <a:ext cx="861668" cy="893454"/>
                <a:chOff x="9313675" y="378385"/>
                <a:chExt cx="861668" cy="893454"/>
              </a:xfrm>
            </p:grpSpPr>
            <p:sp>
              <p:nvSpPr>
                <p:cNvPr id="141" name="Rectangle 1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136"/>
              <p:cNvGrpSpPr/>
              <p:nvPr/>
            </p:nvGrpSpPr>
            <p:grpSpPr>
              <a:xfrm rot="2472914">
                <a:off x="8656825" y="-220093"/>
                <a:ext cx="861668" cy="893454"/>
                <a:chOff x="9313675" y="378385"/>
                <a:chExt cx="861668" cy="893454"/>
              </a:xfrm>
            </p:grpSpPr>
            <p:sp>
              <p:nvSpPr>
                <p:cNvPr id="138" name="Rectangle 1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ame 1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rot="2868631">
              <a:off x="9368413" y="2964523"/>
              <a:ext cx="392760" cy="384671"/>
              <a:chOff x="6472425" y="2099733"/>
              <a:chExt cx="1445191" cy="1415428"/>
            </a:xfrm>
          </p:grpSpPr>
          <p:grpSp>
            <p:nvGrpSpPr>
              <p:cNvPr id="125" name="Group 124"/>
              <p:cNvGrpSpPr/>
              <p:nvPr/>
            </p:nvGrpSpPr>
            <p:grpSpPr>
              <a:xfrm rot="2472914">
                <a:off x="6472425" y="2099733"/>
                <a:ext cx="861668" cy="893454"/>
                <a:chOff x="9313675" y="378385"/>
                <a:chExt cx="861668" cy="893454"/>
              </a:xfrm>
            </p:grpSpPr>
            <p:sp>
              <p:nvSpPr>
                <p:cNvPr id="130" name="Rectangle 1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7055948" y="2621707"/>
                <a:ext cx="861668" cy="893454"/>
                <a:chOff x="9313675" y="378385"/>
                <a:chExt cx="861668" cy="893454"/>
              </a:xfrm>
            </p:grpSpPr>
            <p:sp>
              <p:nvSpPr>
                <p:cNvPr id="127" name="Rectangle 1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ame 1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rot="2868631">
              <a:off x="10108536" y="2944572"/>
              <a:ext cx="392760" cy="384671"/>
              <a:chOff x="6472425" y="2099733"/>
              <a:chExt cx="1445191" cy="1415428"/>
            </a:xfrm>
          </p:grpSpPr>
          <p:grpSp>
            <p:nvGrpSpPr>
              <p:cNvPr id="117" name="Group 116"/>
              <p:cNvGrpSpPr/>
              <p:nvPr/>
            </p:nvGrpSpPr>
            <p:grpSpPr>
              <a:xfrm rot="2472914">
                <a:off x="6472425" y="2099733"/>
                <a:ext cx="861668" cy="893454"/>
                <a:chOff x="9313675" y="378385"/>
                <a:chExt cx="861668" cy="893454"/>
              </a:xfrm>
            </p:grpSpPr>
            <p:sp>
              <p:nvSpPr>
                <p:cNvPr id="122" name="Rectangle 1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ame 1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rot="2472914">
                <a:off x="7055948" y="2621707"/>
                <a:ext cx="861668" cy="893454"/>
                <a:chOff x="9313675" y="378385"/>
                <a:chExt cx="861668" cy="893454"/>
              </a:xfrm>
            </p:grpSpPr>
            <p:sp>
              <p:nvSpPr>
                <p:cNvPr id="119" name="Rectangle 11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ame 12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7" name="Group 56"/>
            <p:cNvGrpSpPr/>
            <p:nvPr/>
          </p:nvGrpSpPr>
          <p:grpSpPr>
            <a:xfrm>
              <a:off x="9262303" y="2772996"/>
              <a:ext cx="1416510" cy="1564879"/>
              <a:chOff x="9130144" y="2783682"/>
              <a:chExt cx="1610688" cy="1440953"/>
            </a:xfrm>
          </p:grpSpPr>
          <p:grpSp>
            <p:nvGrpSpPr>
              <p:cNvPr id="89" name="Group 88"/>
              <p:cNvGrpSpPr/>
              <p:nvPr/>
            </p:nvGrpSpPr>
            <p:grpSpPr>
              <a:xfrm rot="1278299">
                <a:off x="9352993" y="2850915"/>
                <a:ext cx="381162" cy="747166"/>
                <a:chOff x="8808031" y="203296"/>
                <a:chExt cx="827684" cy="1622452"/>
              </a:xfrm>
            </p:grpSpPr>
            <p:sp>
              <p:nvSpPr>
                <p:cNvPr id="114" name="Donut 113"/>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0" name="Group 89"/>
              <p:cNvGrpSpPr/>
              <p:nvPr/>
            </p:nvGrpSpPr>
            <p:grpSpPr>
              <a:xfrm rot="3904488">
                <a:off x="10108943" y="2841996"/>
                <a:ext cx="381163" cy="747168"/>
                <a:chOff x="8808031" y="203296"/>
                <a:chExt cx="827684" cy="1622452"/>
              </a:xfrm>
            </p:grpSpPr>
            <p:sp>
              <p:nvSpPr>
                <p:cNvPr id="111" name="Donut 110"/>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9579710" y="3446733"/>
                <a:ext cx="707573" cy="777902"/>
                <a:chOff x="10331484" y="707415"/>
                <a:chExt cx="1860518" cy="2045443"/>
              </a:xfrm>
            </p:grpSpPr>
            <p:pic>
              <p:nvPicPr>
                <p:cNvPr id="98"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7"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92" name="Group 91"/>
              <p:cNvGrpSpPr/>
              <p:nvPr/>
            </p:nvGrpSpPr>
            <p:grpSpPr>
              <a:xfrm>
                <a:off x="9130144" y="2783682"/>
                <a:ext cx="447125" cy="275301"/>
                <a:chOff x="4599162" y="3023801"/>
                <a:chExt cx="1281925" cy="916366"/>
              </a:xfrm>
            </p:grpSpPr>
            <p:pic>
              <p:nvPicPr>
                <p:cNvPr id="9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7" name="Donut 9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p:cNvGrpSpPr/>
              <p:nvPr/>
            </p:nvGrpSpPr>
            <p:grpSpPr>
              <a:xfrm>
                <a:off x="10293707" y="2818218"/>
                <a:ext cx="447125" cy="275301"/>
                <a:chOff x="4599162" y="3023801"/>
                <a:chExt cx="1281925" cy="916366"/>
              </a:xfrm>
            </p:grpSpPr>
            <p:pic>
              <p:nvPicPr>
                <p:cNvPr id="94"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5" name="Donut 94"/>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8" name="Oval 57"/>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rot="16200000">
              <a:off x="9780939" y="4357030"/>
              <a:ext cx="347284" cy="337457"/>
              <a:chOff x="7069570" y="4005102"/>
              <a:chExt cx="694194" cy="2002932"/>
            </a:xfrm>
          </p:grpSpPr>
          <p:sp>
            <p:nvSpPr>
              <p:cNvPr id="82" name="Trapezoid 81"/>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9378054" y="957943"/>
              <a:ext cx="1191975" cy="1408869"/>
              <a:chOff x="7162215" y="2186809"/>
              <a:chExt cx="1025439" cy="1320738"/>
            </a:xfrm>
          </p:grpSpPr>
          <p:sp>
            <p:nvSpPr>
              <p:cNvPr id="80" name="Chord 79"/>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60"/>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256866" y="3061537"/>
              <a:ext cx="73054" cy="420913"/>
              <a:chOff x="6449412" y="4529706"/>
              <a:chExt cx="227402" cy="1379720"/>
            </a:xfrm>
          </p:grpSpPr>
          <p:sp>
            <p:nvSpPr>
              <p:cNvPr id="76" name="Oval 75"/>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0478843">
              <a:off x="9600475" y="3029219"/>
              <a:ext cx="68379" cy="486701"/>
              <a:chOff x="6449412" y="4529706"/>
              <a:chExt cx="227402" cy="1379720"/>
            </a:xfrm>
          </p:grpSpPr>
          <p:sp>
            <p:nvSpPr>
              <p:cNvPr id="72" name="Oval 71"/>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rot="21167713">
              <a:off x="10541944" y="1647637"/>
              <a:ext cx="84688" cy="297216"/>
              <a:chOff x="6449412" y="4529706"/>
              <a:chExt cx="227402" cy="1379720"/>
            </a:xfrm>
          </p:grpSpPr>
          <p:sp>
            <p:nvSpPr>
              <p:cNvPr id="68" name="Oval 6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507"/>
          <p:cNvGrpSpPr/>
          <p:nvPr/>
        </p:nvGrpSpPr>
        <p:grpSpPr>
          <a:xfrm>
            <a:off x="9704936" y="1462444"/>
            <a:ext cx="1183489" cy="3163558"/>
            <a:chOff x="3240759" y="423073"/>
            <a:chExt cx="1183489" cy="3163558"/>
          </a:xfrm>
        </p:grpSpPr>
        <p:sp>
          <p:nvSpPr>
            <p:cNvPr id="509"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Cloud 515"/>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Cloud 516"/>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519"/>
            <p:cNvGrpSpPr/>
            <p:nvPr/>
          </p:nvGrpSpPr>
          <p:grpSpPr>
            <a:xfrm>
              <a:off x="3554920" y="2485012"/>
              <a:ext cx="575682" cy="644855"/>
              <a:chOff x="2844053" y="4025184"/>
              <a:chExt cx="601654" cy="761301"/>
            </a:xfrm>
          </p:grpSpPr>
          <p:sp>
            <p:nvSpPr>
              <p:cNvPr id="525" name="Trapezoid 524"/>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520"/>
            <p:cNvGrpSpPr/>
            <p:nvPr/>
          </p:nvGrpSpPr>
          <p:grpSpPr>
            <a:xfrm>
              <a:off x="3347911" y="423073"/>
              <a:ext cx="1037557" cy="1041066"/>
              <a:chOff x="3347911" y="423073"/>
              <a:chExt cx="1037557" cy="1041066"/>
            </a:xfrm>
          </p:grpSpPr>
          <p:sp>
            <p:nvSpPr>
              <p:cNvPr id="522" name="Chord 52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Chord 52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52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9" name="Group 528"/>
          <p:cNvGrpSpPr/>
          <p:nvPr/>
        </p:nvGrpSpPr>
        <p:grpSpPr>
          <a:xfrm>
            <a:off x="7660216" y="1747437"/>
            <a:ext cx="1183487" cy="2892478"/>
            <a:chOff x="6279822" y="2694141"/>
            <a:chExt cx="1183487" cy="2892478"/>
          </a:xfrm>
        </p:grpSpPr>
        <p:grpSp>
          <p:nvGrpSpPr>
            <p:cNvPr id="530" name="Group 529"/>
            <p:cNvGrpSpPr/>
            <p:nvPr/>
          </p:nvGrpSpPr>
          <p:grpSpPr>
            <a:xfrm>
              <a:off x="6279822" y="3708687"/>
              <a:ext cx="1183487" cy="1877932"/>
              <a:chOff x="6279822" y="3708687"/>
              <a:chExt cx="1183487" cy="1877932"/>
            </a:xfrm>
          </p:grpSpPr>
          <p:sp>
            <p:nvSpPr>
              <p:cNvPr id="542"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6593983" y="4554423"/>
                <a:ext cx="575682" cy="644855"/>
                <a:chOff x="2844053" y="4025184"/>
                <a:chExt cx="601654" cy="761301"/>
              </a:xfrm>
            </p:grpSpPr>
            <p:sp>
              <p:nvSpPr>
                <p:cNvPr id="551" name="Trapezoid 550"/>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1" name="Group 530"/>
            <p:cNvGrpSpPr/>
            <p:nvPr/>
          </p:nvGrpSpPr>
          <p:grpSpPr>
            <a:xfrm>
              <a:off x="6380746" y="2821754"/>
              <a:ext cx="1000530" cy="1023322"/>
              <a:chOff x="5324358" y="344575"/>
              <a:chExt cx="1000530" cy="1023322"/>
            </a:xfrm>
          </p:grpSpPr>
          <p:sp>
            <p:nvSpPr>
              <p:cNvPr id="536" name="Round Diagonal Corner Rectangle 535"/>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536"/>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538"/>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539"/>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a:off x="6438967" y="2694141"/>
              <a:ext cx="897987" cy="901024"/>
              <a:chOff x="3347911" y="423073"/>
              <a:chExt cx="1037557" cy="1041066"/>
            </a:xfrm>
          </p:grpSpPr>
          <p:sp>
            <p:nvSpPr>
              <p:cNvPr id="533" name="Chord 53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hord 53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554"/>
          <p:cNvGrpSpPr/>
          <p:nvPr/>
        </p:nvGrpSpPr>
        <p:grpSpPr>
          <a:xfrm>
            <a:off x="10444830" y="3543123"/>
            <a:ext cx="1183489" cy="2956774"/>
            <a:chOff x="7551149" y="401247"/>
            <a:chExt cx="1183489" cy="2956774"/>
          </a:xfrm>
        </p:grpSpPr>
        <p:sp>
          <p:nvSpPr>
            <p:cNvPr id="556" name="Round Diagonal Corner Rectangle 555"/>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556"/>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p:cNvGrpSpPr/>
            <p:nvPr/>
          </p:nvGrpSpPr>
          <p:grpSpPr>
            <a:xfrm>
              <a:off x="7551149" y="1466333"/>
              <a:ext cx="1183489" cy="1891688"/>
              <a:chOff x="6125564" y="3647157"/>
              <a:chExt cx="1183489" cy="1891688"/>
            </a:xfrm>
          </p:grpSpPr>
          <p:sp>
            <p:nvSpPr>
              <p:cNvPr id="564"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2" name="Group 571"/>
              <p:cNvGrpSpPr/>
              <p:nvPr/>
            </p:nvGrpSpPr>
            <p:grpSpPr>
              <a:xfrm>
                <a:off x="6439725" y="4492893"/>
                <a:ext cx="575682" cy="644855"/>
                <a:chOff x="2844053" y="4025184"/>
                <a:chExt cx="601654" cy="761301"/>
              </a:xfrm>
            </p:grpSpPr>
            <p:sp>
              <p:nvSpPr>
                <p:cNvPr id="573" name="Trapezoid 57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9" name="Oval 558"/>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559"/>
            <p:cNvGrpSpPr/>
            <p:nvPr/>
          </p:nvGrpSpPr>
          <p:grpSpPr>
            <a:xfrm>
              <a:off x="7727721" y="401247"/>
              <a:ext cx="889668" cy="938900"/>
              <a:chOff x="3347911" y="423073"/>
              <a:chExt cx="1037557" cy="1041066"/>
            </a:xfrm>
          </p:grpSpPr>
          <p:sp>
            <p:nvSpPr>
              <p:cNvPr id="561" name="Chord 56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Chord 56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7" name="Group 576"/>
          <p:cNvGrpSpPr/>
          <p:nvPr/>
        </p:nvGrpSpPr>
        <p:grpSpPr>
          <a:xfrm>
            <a:off x="8868171" y="3656791"/>
            <a:ext cx="1183489" cy="2996480"/>
            <a:chOff x="6184498" y="3500985"/>
            <a:chExt cx="1183489" cy="2996480"/>
          </a:xfrm>
        </p:grpSpPr>
        <p:grpSp>
          <p:nvGrpSpPr>
            <p:cNvPr id="578" name="Group 577"/>
            <p:cNvGrpSpPr/>
            <p:nvPr/>
          </p:nvGrpSpPr>
          <p:grpSpPr>
            <a:xfrm>
              <a:off x="6184498" y="4595837"/>
              <a:ext cx="1183489" cy="1901628"/>
              <a:chOff x="6125564" y="3637217"/>
              <a:chExt cx="1183489" cy="1901628"/>
            </a:xfrm>
          </p:grpSpPr>
          <p:sp>
            <p:nvSpPr>
              <p:cNvPr id="587"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rapezoid 12"/>
              <p:cNvSpPr/>
              <p:nvPr/>
            </p:nvSpPr>
            <p:spPr>
              <a:xfrm flipH="1">
                <a:off x="6357087" y="3637217"/>
                <a:ext cx="753231" cy="173555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a:off x="6439725" y="4492893"/>
                <a:ext cx="575682" cy="644855"/>
                <a:chOff x="2844053" y="4025184"/>
                <a:chExt cx="601654" cy="761301"/>
              </a:xfrm>
            </p:grpSpPr>
            <p:sp>
              <p:nvSpPr>
                <p:cNvPr id="596" name="Trapezoid 595"/>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rapezoid 596"/>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rapezoid 597"/>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9" name="Oval 578"/>
            <p:cNvSpPr/>
            <p:nvPr/>
          </p:nvSpPr>
          <p:spPr>
            <a:xfrm>
              <a:off x="6463098" y="3768896"/>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Cloud 579"/>
            <p:cNvSpPr/>
            <p:nvPr/>
          </p:nvSpPr>
          <p:spPr>
            <a:xfrm>
              <a:off x="6295754" y="3862526"/>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loud 580"/>
            <p:cNvSpPr/>
            <p:nvPr/>
          </p:nvSpPr>
          <p:spPr>
            <a:xfrm>
              <a:off x="6520857" y="3719772"/>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Cloud 581"/>
            <p:cNvSpPr/>
            <p:nvPr/>
          </p:nvSpPr>
          <p:spPr>
            <a:xfrm rot="16488619">
              <a:off x="6869228" y="4062151"/>
              <a:ext cx="630593" cy="322416"/>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582"/>
            <p:cNvGrpSpPr/>
            <p:nvPr/>
          </p:nvGrpSpPr>
          <p:grpSpPr>
            <a:xfrm>
              <a:off x="6302732" y="3500985"/>
              <a:ext cx="1037557" cy="1041066"/>
              <a:chOff x="3347911" y="423073"/>
              <a:chExt cx="1037557" cy="1041066"/>
            </a:xfrm>
          </p:grpSpPr>
          <p:sp>
            <p:nvSpPr>
              <p:cNvPr id="584" name="Chord 58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Chord 58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444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animEffect transition="in" filter="wipe(down)">
                                      <p:cBhvr>
                                        <p:cTn id="9" dur="580">
                                          <p:stCondLst>
                                            <p:cond delay="0"/>
                                          </p:stCondLst>
                                        </p:cTn>
                                        <p:tgtEl>
                                          <p:spTgt spid="529"/>
                                        </p:tgtEl>
                                      </p:cBhvr>
                                    </p:animEffect>
                                    <p:anim calcmode="lin" valueType="num">
                                      <p:cBhvr>
                                        <p:cTn id="10" dur="1822" tmFilter="0,0; 0.14,0.36; 0.43,0.73; 0.71,0.91; 1.0,1.0">
                                          <p:stCondLst>
                                            <p:cond delay="0"/>
                                          </p:stCondLst>
                                        </p:cTn>
                                        <p:tgtEl>
                                          <p:spTgt spid="5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9"/>
                                        </p:tgtEl>
                                        <p:attrNameLst>
                                          <p:attrName>ppt_y</p:attrName>
                                        </p:attrNameLst>
                                      </p:cBhvr>
                                      <p:tavLst>
                                        <p:tav tm="0" fmla="#ppt_y-sin(pi*$)/81">
                                          <p:val>
                                            <p:fltVal val="0"/>
                                          </p:val>
                                        </p:tav>
                                        <p:tav tm="100000">
                                          <p:val>
                                            <p:fltVal val="1"/>
                                          </p:val>
                                        </p:tav>
                                      </p:tavLst>
                                    </p:anim>
                                    <p:animScale>
                                      <p:cBhvr>
                                        <p:cTn id="15" dur="26">
                                          <p:stCondLst>
                                            <p:cond delay="650"/>
                                          </p:stCondLst>
                                        </p:cTn>
                                        <p:tgtEl>
                                          <p:spTgt spid="529"/>
                                        </p:tgtEl>
                                      </p:cBhvr>
                                      <p:to x="100000" y="60000"/>
                                    </p:animScale>
                                    <p:animScale>
                                      <p:cBhvr>
                                        <p:cTn id="16" dur="166" decel="50000">
                                          <p:stCondLst>
                                            <p:cond delay="676"/>
                                          </p:stCondLst>
                                        </p:cTn>
                                        <p:tgtEl>
                                          <p:spTgt spid="529"/>
                                        </p:tgtEl>
                                      </p:cBhvr>
                                      <p:to x="100000" y="100000"/>
                                    </p:animScale>
                                    <p:animScale>
                                      <p:cBhvr>
                                        <p:cTn id="17" dur="26">
                                          <p:stCondLst>
                                            <p:cond delay="1312"/>
                                          </p:stCondLst>
                                        </p:cTn>
                                        <p:tgtEl>
                                          <p:spTgt spid="529"/>
                                        </p:tgtEl>
                                      </p:cBhvr>
                                      <p:to x="100000" y="80000"/>
                                    </p:animScale>
                                    <p:animScale>
                                      <p:cBhvr>
                                        <p:cTn id="18" dur="166" decel="50000">
                                          <p:stCondLst>
                                            <p:cond delay="1338"/>
                                          </p:stCondLst>
                                        </p:cTn>
                                        <p:tgtEl>
                                          <p:spTgt spid="529"/>
                                        </p:tgtEl>
                                      </p:cBhvr>
                                      <p:to x="100000" y="100000"/>
                                    </p:animScale>
                                    <p:animScale>
                                      <p:cBhvr>
                                        <p:cTn id="19" dur="26">
                                          <p:stCondLst>
                                            <p:cond delay="1642"/>
                                          </p:stCondLst>
                                        </p:cTn>
                                        <p:tgtEl>
                                          <p:spTgt spid="529"/>
                                        </p:tgtEl>
                                      </p:cBhvr>
                                      <p:to x="100000" y="90000"/>
                                    </p:animScale>
                                    <p:animScale>
                                      <p:cBhvr>
                                        <p:cTn id="20" dur="166" decel="50000">
                                          <p:stCondLst>
                                            <p:cond delay="1668"/>
                                          </p:stCondLst>
                                        </p:cTn>
                                        <p:tgtEl>
                                          <p:spTgt spid="529"/>
                                        </p:tgtEl>
                                      </p:cBhvr>
                                      <p:to x="100000" y="100000"/>
                                    </p:animScale>
                                    <p:animScale>
                                      <p:cBhvr>
                                        <p:cTn id="21" dur="26">
                                          <p:stCondLst>
                                            <p:cond delay="1808"/>
                                          </p:stCondLst>
                                        </p:cTn>
                                        <p:tgtEl>
                                          <p:spTgt spid="529"/>
                                        </p:tgtEl>
                                      </p:cBhvr>
                                      <p:to x="100000" y="95000"/>
                                    </p:animScale>
                                    <p:animScale>
                                      <p:cBhvr>
                                        <p:cTn id="22" dur="166" decel="50000">
                                          <p:stCondLst>
                                            <p:cond delay="1834"/>
                                          </p:stCondLst>
                                        </p:cTn>
                                        <p:tgtEl>
                                          <p:spTgt spid="529"/>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508"/>
                                        </p:tgtEl>
                                        <p:attrNameLst>
                                          <p:attrName>style.visibility</p:attrName>
                                        </p:attrNameLst>
                                      </p:cBhvr>
                                      <p:to>
                                        <p:strVal val="visible"/>
                                      </p:to>
                                    </p:set>
                                    <p:animEffect transition="in" filter="wipe(down)">
                                      <p:cBhvr>
                                        <p:cTn id="25" dur="580">
                                          <p:stCondLst>
                                            <p:cond delay="0"/>
                                          </p:stCondLst>
                                        </p:cTn>
                                        <p:tgtEl>
                                          <p:spTgt spid="508"/>
                                        </p:tgtEl>
                                      </p:cBhvr>
                                    </p:animEffect>
                                    <p:anim calcmode="lin" valueType="num">
                                      <p:cBhvr>
                                        <p:cTn id="26" dur="1822" tmFilter="0,0; 0.14,0.36; 0.43,0.73; 0.71,0.91; 1.0,1.0">
                                          <p:stCondLst>
                                            <p:cond delay="0"/>
                                          </p:stCondLst>
                                        </p:cTn>
                                        <p:tgtEl>
                                          <p:spTgt spid="50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0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0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0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08"/>
                                        </p:tgtEl>
                                        <p:attrNameLst>
                                          <p:attrName>ppt_y</p:attrName>
                                        </p:attrNameLst>
                                      </p:cBhvr>
                                      <p:tavLst>
                                        <p:tav tm="0" fmla="#ppt_y-sin(pi*$)/81">
                                          <p:val>
                                            <p:fltVal val="0"/>
                                          </p:val>
                                        </p:tav>
                                        <p:tav tm="100000">
                                          <p:val>
                                            <p:fltVal val="1"/>
                                          </p:val>
                                        </p:tav>
                                      </p:tavLst>
                                    </p:anim>
                                    <p:animScale>
                                      <p:cBhvr>
                                        <p:cTn id="31" dur="26">
                                          <p:stCondLst>
                                            <p:cond delay="650"/>
                                          </p:stCondLst>
                                        </p:cTn>
                                        <p:tgtEl>
                                          <p:spTgt spid="508"/>
                                        </p:tgtEl>
                                      </p:cBhvr>
                                      <p:to x="100000" y="60000"/>
                                    </p:animScale>
                                    <p:animScale>
                                      <p:cBhvr>
                                        <p:cTn id="32" dur="166" decel="50000">
                                          <p:stCondLst>
                                            <p:cond delay="676"/>
                                          </p:stCondLst>
                                        </p:cTn>
                                        <p:tgtEl>
                                          <p:spTgt spid="508"/>
                                        </p:tgtEl>
                                      </p:cBhvr>
                                      <p:to x="100000" y="100000"/>
                                    </p:animScale>
                                    <p:animScale>
                                      <p:cBhvr>
                                        <p:cTn id="33" dur="26">
                                          <p:stCondLst>
                                            <p:cond delay="1312"/>
                                          </p:stCondLst>
                                        </p:cTn>
                                        <p:tgtEl>
                                          <p:spTgt spid="508"/>
                                        </p:tgtEl>
                                      </p:cBhvr>
                                      <p:to x="100000" y="80000"/>
                                    </p:animScale>
                                    <p:animScale>
                                      <p:cBhvr>
                                        <p:cTn id="34" dur="166" decel="50000">
                                          <p:stCondLst>
                                            <p:cond delay="1338"/>
                                          </p:stCondLst>
                                        </p:cTn>
                                        <p:tgtEl>
                                          <p:spTgt spid="508"/>
                                        </p:tgtEl>
                                      </p:cBhvr>
                                      <p:to x="100000" y="100000"/>
                                    </p:animScale>
                                    <p:animScale>
                                      <p:cBhvr>
                                        <p:cTn id="35" dur="26">
                                          <p:stCondLst>
                                            <p:cond delay="1642"/>
                                          </p:stCondLst>
                                        </p:cTn>
                                        <p:tgtEl>
                                          <p:spTgt spid="508"/>
                                        </p:tgtEl>
                                      </p:cBhvr>
                                      <p:to x="100000" y="90000"/>
                                    </p:animScale>
                                    <p:animScale>
                                      <p:cBhvr>
                                        <p:cTn id="36" dur="166" decel="50000">
                                          <p:stCondLst>
                                            <p:cond delay="1668"/>
                                          </p:stCondLst>
                                        </p:cTn>
                                        <p:tgtEl>
                                          <p:spTgt spid="508"/>
                                        </p:tgtEl>
                                      </p:cBhvr>
                                      <p:to x="100000" y="100000"/>
                                    </p:animScale>
                                    <p:animScale>
                                      <p:cBhvr>
                                        <p:cTn id="37" dur="26">
                                          <p:stCondLst>
                                            <p:cond delay="1808"/>
                                          </p:stCondLst>
                                        </p:cTn>
                                        <p:tgtEl>
                                          <p:spTgt spid="508"/>
                                        </p:tgtEl>
                                      </p:cBhvr>
                                      <p:to x="100000" y="95000"/>
                                    </p:animScale>
                                    <p:animScale>
                                      <p:cBhvr>
                                        <p:cTn id="38" dur="166" decel="50000">
                                          <p:stCondLst>
                                            <p:cond delay="1834"/>
                                          </p:stCondLst>
                                        </p:cTn>
                                        <p:tgtEl>
                                          <p:spTgt spid="508"/>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577"/>
                                        </p:tgtEl>
                                        <p:attrNameLst>
                                          <p:attrName>style.visibility</p:attrName>
                                        </p:attrNameLst>
                                      </p:cBhvr>
                                      <p:to>
                                        <p:strVal val="visible"/>
                                      </p:to>
                                    </p:set>
                                    <p:animEffect transition="in" filter="wipe(down)">
                                      <p:cBhvr>
                                        <p:cTn id="41" dur="580">
                                          <p:stCondLst>
                                            <p:cond delay="0"/>
                                          </p:stCondLst>
                                        </p:cTn>
                                        <p:tgtEl>
                                          <p:spTgt spid="577"/>
                                        </p:tgtEl>
                                      </p:cBhvr>
                                    </p:animEffect>
                                    <p:anim calcmode="lin" valueType="num">
                                      <p:cBhvr>
                                        <p:cTn id="42" dur="1822" tmFilter="0,0; 0.14,0.36; 0.43,0.73; 0.71,0.91; 1.0,1.0">
                                          <p:stCondLst>
                                            <p:cond delay="0"/>
                                          </p:stCondLst>
                                        </p:cTn>
                                        <p:tgtEl>
                                          <p:spTgt spid="57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7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7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7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77"/>
                                        </p:tgtEl>
                                        <p:attrNameLst>
                                          <p:attrName>ppt_y</p:attrName>
                                        </p:attrNameLst>
                                      </p:cBhvr>
                                      <p:tavLst>
                                        <p:tav tm="0" fmla="#ppt_y-sin(pi*$)/81">
                                          <p:val>
                                            <p:fltVal val="0"/>
                                          </p:val>
                                        </p:tav>
                                        <p:tav tm="100000">
                                          <p:val>
                                            <p:fltVal val="1"/>
                                          </p:val>
                                        </p:tav>
                                      </p:tavLst>
                                    </p:anim>
                                    <p:animScale>
                                      <p:cBhvr>
                                        <p:cTn id="47" dur="26">
                                          <p:stCondLst>
                                            <p:cond delay="650"/>
                                          </p:stCondLst>
                                        </p:cTn>
                                        <p:tgtEl>
                                          <p:spTgt spid="577"/>
                                        </p:tgtEl>
                                      </p:cBhvr>
                                      <p:to x="100000" y="60000"/>
                                    </p:animScale>
                                    <p:animScale>
                                      <p:cBhvr>
                                        <p:cTn id="48" dur="166" decel="50000">
                                          <p:stCondLst>
                                            <p:cond delay="676"/>
                                          </p:stCondLst>
                                        </p:cTn>
                                        <p:tgtEl>
                                          <p:spTgt spid="577"/>
                                        </p:tgtEl>
                                      </p:cBhvr>
                                      <p:to x="100000" y="100000"/>
                                    </p:animScale>
                                    <p:animScale>
                                      <p:cBhvr>
                                        <p:cTn id="49" dur="26">
                                          <p:stCondLst>
                                            <p:cond delay="1312"/>
                                          </p:stCondLst>
                                        </p:cTn>
                                        <p:tgtEl>
                                          <p:spTgt spid="577"/>
                                        </p:tgtEl>
                                      </p:cBhvr>
                                      <p:to x="100000" y="80000"/>
                                    </p:animScale>
                                    <p:animScale>
                                      <p:cBhvr>
                                        <p:cTn id="50" dur="166" decel="50000">
                                          <p:stCondLst>
                                            <p:cond delay="1338"/>
                                          </p:stCondLst>
                                        </p:cTn>
                                        <p:tgtEl>
                                          <p:spTgt spid="577"/>
                                        </p:tgtEl>
                                      </p:cBhvr>
                                      <p:to x="100000" y="100000"/>
                                    </p:animScale>
                                    <p:animScale>
                                      <p:cBhvr>
                                        <p:cTn id="51" dur="26">
                                          <p:stCondLst>
                                            <p:cond delay="1642"/>
                                          </p:stCondLst>
                                        </p:cTn>
                                        <p:tgtEl>
                                          <p:spTgt spid="577"/>
                                        </p:tgtEl>
                                      </p:cBhvr>
                                      <p:to x="100000" y="90000"/>
                                    </p:animScale>
                                    <p:animScale>
                                      <p:cBhvr>
                                        <p:cTn id="52" dur="166" decel="50000">
                                          <p:stCondLst>
                                            <p:cond delay="1668"/>
                                          </p:stCondLst>
                                        </p:cTn>
                                        <p:tgtEl>
                                          <p:spTgt spid="577"/>
                                        </p:tgtEl>
                                      </p:cBhvr>
                                      <p:to x="100000" y="100000"/>
                                    </p:animScale>
                                    <p:animScale>
                                      <p:cBhvr>
                                        <p:cTn id="53" dur="26">
                                          <p:stCondLst>
                                            <p:cond delay="1808"/>
                                          </p:stCondLst>
                                        </p:cTn>
                                        <p:tgtEl>
                                          <p:spTgt spid="577"/>
                                        </p:tgtEl>
                                      </p:cBhvr>
                                      <p:to x="100000" y="95000"/>
                                    </p:animScale>
                                    <p:animScale>
                                      <p:cBhvr>
                                        <p:cTn id="54" dur="166" decel="50000">
                                          <p:stCondLst>
                                            <p:cond delay="1834"/>
                                          </p:stCondLst>
                                        </p:cTn>
                                        <p:tgtEl>
                                          <p:spTgt spid="577"/>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55"/>
                                        </p:tgtEl>
                                        <p:attrNameLst>
                                          <p:attrName>style.visibility</p:attrName>
                                        </p:attrNameLst>
                                      </p:cBhvr>
                                      <p:to>
                                        <p:strVal val="visible"/>
                                      </p:to>
                                    </p:set>
                                    <p:animEffect transition="in" filter="wipe(down)">
                                      <p:cBhvr>
                                        <p:cTn id="57" dur="580">
                                          <p:stCondLst>
                                            <p:cond delay="0"/>
                                          </p:stCondLst>
                                        </p:cTn>
                                        <p:tgtEl>
                                          <p:spTgt spid="555"/>
                                        </p:tgtEl>
                                      </p:cBhvr>
                                    </p:animEffect>
                                    <p:anim calcmode="lin" valueType="num">
                                      <p:cBhvr>
                                        <p:cTn id="58" dur="1822" tmFilter="0,0; 0.14,0.36; 0.43,0.73; 0.71,0.91; 1.0,1.0">
                                          <p:stCondLst>
                                            <p:cond delay="0"/>
                                          </p:stCondLst>
                                        </p:cTn>
                                        <p:tgtEl>
                                          <p:spTgt spid="55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5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5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5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55"/>
                                        </p:tgtEl>
                                        <p:attrNameLst>
                                          <p:attrName>ppt_y</p:attrName>
                                        </p:attrNameLst>
                                      </p:cBhvr>
                                      <p:tavLst>
                                        <p:tav tm="0" fmla="#ppt_y-sin(pi*$)/81">
                                          <p:val>
                                            <p:fltVal val="0"/>
                                          </p:val>
                                        </p:tav>
                                        <p:tav tm="100000">
                                          <p:val>
                                            <p:fltVal val="1"/>
                                          </p:val>
                                        </p:tav>
                                      </p:tavLst>
                                    </p:anim>
                                    <p:animScale>
                                      <p:cBhvr>
                                        <p:cTn id="63" dur="26">
                                          <p:stCondLst>
                                            <p:cond delay="650"/>
                                          </p:stCondLst>
                                        </p:cTn>
                                        <p:tgtEl>
                                          <p:spTgt spid="555"/>
                                        </p:tgtEl>
                                      </p:cBhvr>
                                      <p:to x="100000" y="60000"/>
                                    </p:animScale>
                                    <p:animScale>
                                      <p:cBhvr>
                                        <p:cTn id="64" dur="166" decel="50000">
                                          <p:stCondLst>
                                            <p:cond delay="676"/>
                                          </p:stCondLst>
                                        </p:cTn>
                                        <p:tgtEl>
                                          <p:spTgt spid="555"/>
                                        </p:tgtEl>
                                      </p:cBhvr>
                                      <p:to x="100000" y="100000"/>
                                    </p:animScale>
                                    <p:animScale>
                                      <p:cBhvr>
                                        <p:cTn id="65" dur="26">
                                          <p:stCondLst>
                                            <p:cond delay="1312"/>
                                          </p:stCondLst>
                                        </p:cTn>
                                        <p:tgtEl>
                                          <p:spTgt spid="555"/>
                                        </p:tgtEl>
                                      </p:cBhvr>
                                      <p:to x="100000" y="80000"/>
                                    </p:animScale>
                                    <p:animScale>
                                      <p:cBhvr>
                                        <p:cTn id="66" dur="166" decel="50000">
                                          <p:stCondLst>
                                            <p:cond delay="1338"/>
                                          </p:stCondLst>
                                        </p:cTn>
                                        <p:tgtEl>
                                          <p:spTgt spid="555"/>
                                        </p:tgtEl>
                                      </p:cBhvr>
                                      <p:to x="100000" y="100000"/>
                                    </p:animScale>
                                    <p:animScale>
                                      <p:cBhvr>
                                        <p:cTn id="67" dur="26">
                                          <p:stCondLst>
                                            <p:cond delay="1642"/>
                                          </p:stCondLst>
                                        </p:cTn>
                                        <p:tgtEl>
                                          <p:spTgt spid="555"/>
                                        </p:tgtEl>
                                      </p:cBhvr>
                                      <p:to x="100000" y="90000"/>
                                    </p:animScale>
                                    <p:animScale>
                                      <p:cBhvr>
                                        <p:cTn id="68" dur="166" decel="50000">
                                          <p:stCondLst>
                                            <p:cond delay="1668"/>
                                          </p:stCondLst>
                                        </p:cTn>
                                        <p:tgtEl>
                                          <p:spTgt spid="555"/>
                                        </p:tgtEl>
                                      </p:cBhvr>
                                      <p:to x="100000" y="100000"/>
                                    </p:animScale>
                                    <p:animScale>
                                      <p:cBhvr>
                                        <p:cTn id="69" dur="26">
                                          <p:stCondLst>
                                            <p:cond delay="1808"/>
                                          </p:stCondLst>
                                        </p:cTn>
                                        <p:tgtEl>
                                          <p:spTgt spid="555"/>
                                        </p:tgtEl>
                                      </p:cBhvr>
                                      <p:to x="100000" y="95000"/>
                                    </p:animScale>
                                    <p:animScale>
                                      <p:cBhvr>
                                        <p:cTn id="70" dur="166" decel="50000">
                                          <p:stCondLst>
                                            <p:cond delay="1834"/>
                                          </p:stCondLst>
                                        </p:cTn>
                                        <p:tgtEl>
                                          <p:spTgt spid="55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9108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Tabernacle Defiled and Sanctified Again</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 name="Rectangle 2"/>
          <p:cNvSpPr/>
          <p:nvPr/>
        </p:nvSpPr>
        <p:spPr>
          <a:xfrm>
            <a:off x="2290969" y="1526522"/>
            <a:ext cx="4516092" cy="923330"/>
          </a:xfrm>
          <a:prstGeom prst="rect">
            <a:avLst/>
          </a:prstGeom>
        </p:spPr>
        <p:txBody>
          <a:bodyPr wrap="square">
            <a:spAutoFit/>
          </a:bodyPr>
          <a:lstStyle/>
          <a:p>
            <a:r>
              <a:rPr lang="en-US" dirty="0"/>
              <a:t>Because of the death of the 250 souls of rebellion Aaron needed to dedicate the Temple again.</a:t>
            </a:r>
            <a:endParaRPr lang="en-US" dirty="0">
              <a:solidFill>
                <a:schemeClr val="bg1"/>
              </a:solidFill>
              <a:latin typeface="Calibri" panose="020F0502020204030204" pitchFamily="34" charset="0"/>
            </a:endParaRP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19</a:t>
            </a:r>
            <a:endParaRPr lang="en-US" sz="1600" dirty="0"/>
          </a:p>
        </p:txBody>
      </p:sp>
      <p:sp>
        <p:nvSpPr>
          <p:cNvPr id="600" name="Rectangle 599"/>
          <p:cNvSpPr/>
          <p:nvPr/>
        </p:nvSpPr>
        <p:spPr>
          <a:xfrm>
            <a:off x="423440" y="2584111"/>
            <a:ext cx="4516092" cy="369332"/>
          </a:xfrm>
          <a:prstGeom prst="rect">
            <a:avLst/>
          </a:prstGeom>
        </p:spPr>
        <p:txBody>
          <a:bodyPr wrap="square">
            <a:spAutoFit/>
          </a:bodyPr>
          <a:lstStyle/>
          <a:p>
            <a:r>
              <a:rPr lang="en-US" dirty="0"/>
              <a:t>The Red Heifer</a:t>
            </a:r>
            <a:endParaRPr lang="en-US" dirty="0">
              <a:solidFill>
                <a:schemeClr val="bg1"/>
              </a:solidFill>
              <a:latin typeface="Calibri" panose="020F0502020204030204" pitchFamily="34" charset="0"/>
            </a:endParaRPr>
          </a:p>
        </p:txBody>
      </p:sp>
      <p:sp>
        <p:nvSpPr>
          <p:cNvPr id="601" name="Rectangle 600"/>
          <p:cNvSpPr/>
          <p:nvPr/>
        </p:nvSpPr>
        <p:spPr>
          <a:xfrm>
            <a:off x="2992581" y="732624"/>
            <a:ext cx="5853932" cy="369332"/>
          </a:xfrm>
          <a:prstGeom prst="rect">
            <a:avLst/>
          </a:prstGeom>
        </p:spPr>
        <p:txBody>
          <a:bodyPr wrap="square">
            <a:spAutoFit/>
          </a:bodyPr>
          <a:lstStyle/>
          <a:p>
            <a:r>
              <a:rPr lang="en-US" dirty="0"/>
              <a:t>Dedication meant the cleaning of everything and a sacrifice.</a:t>
            </a:r>
            <a:endParaRPr lang="en-US" dirty="0">
              <a:solidFill>
                <a:schemeClr val="bg1"/>
              </a:solidFill>
              <a:latin typeface="Calibri" panose="020F0502020204030204" pitchFamily="34" charset="0"/>
            </a:endParaRPr>
          </a:p>
        </p:txBody>
      </p:sp>
      <p:pic>
        <p:nvPicPr>
          <p:cNvPr id="8194" name="Picture 2" descr="https://upload.wikimedia.org/wikipedia/commons/0/0c/Red_Angus_Hei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51" y="3234876"/>
            <a:ext cx="3608520" cy="2717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1061" y="3231671"/>
            <a:ext cx="6096000" cy="2031325"/>
          </a:xfrm>
          <a:prstGeom prst="rect">
            <a:avLst/>
          </a:prstGeom>
        </p:spPr>
        <p:txBody>
          <a:bodyPr>
            <a:spAutoFit/>
          </a:bodyPr>
          <a:lstStyle/>
          <a:p>
            <a:r>
              <a:rPr lang="en-US" dirty="0">
                <a:latin typeface="Calibri" panose="020F0502020204030204" pitchFamily="34" charset="0"/>
              </a:rPr>
              <a:t> First, a red heifer was slain, burned, and the ashes laid aside. Then the ashes were placed in pure water and the mixture sprinkled upon those who had been defiled. This was known as “the water of separation,” since by it one was separated, or purified, from sin. Failure to avail oneself of the cleansing power in this way resulted in being “cut off from among the congregation”</a:t>
            </a:r>
            <a:endParaRPr lang="en-US" dirty="0"/>
          </a:p>
        </p:txBody>
      </p:sp>
    </p:spTree>
    <p:extLst>
      <p:ext uri="{BB962C8B-B14F-4D97-AF65-F5344CB8AC3E}">
        <p14:creationId xmlns:p14="http://schemas.microsoft.com/office/powerpoint/2010/main" val="630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Symbolism</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19</a:t>
            </a:r>
            <a:endParaRPr lang="en-US" sz="1600" dirty="0"/>
          </a:p>
        </p:txBody>
      </p:sp>
      <p:sp>
        <p:nvSpPr>
          <p:cNvPr id="5" name="Rectangle 4"/>
          <p:cNvSpPr/>
          <p:nvPr/>
        </p:nvSpPr>
        <p:spPr>
          <a:xfrm>
            <a:off x="5024075" y="1691600"/>
            <a:ext cx="6096000" cy="3416320"/>
          </a:xfrm>
          <a:prstGeom prst="rect">
            <a:avLst/>
          </a:prstGeom>
        </p:spPr>
        <p:txBody>
          <a:bodyPr>
            <a:spAutoFit/>
          </a:bodyPr>
          <a:lstStyle/>
          <a:p>
            <a:r>
              <a:rPr lang="en-US" dirty="0">
                <a:latin typeface="Calibri" panose="020F0502020204030204" pitchFamily="34" charset="0"/>
              </a:rPr>
              <a:t>Much vital symbolism can be found in this ordinance. One who defiles himself with sin undergoes a spiritual death and is cut off from God’s presence through the loss of the Holy Spirit. </a:t>
            </a:r>
          </a:p>
          <a:p>
            <a:endParaRPr lang="en-US" dirty="0">
              <a:latin typeface="Calibri" panose="020F0502020204030204" pitchFamily="34" charset="0"/>
            </a:endParaRPr>
          </a:p>
          <a:p>
            <a:r>
              <a:rPr lang="en-US" dirty="0">
                <a:latin typeface="Calibri" panose="020F0502020204030204" pitchFamily="34" charset="0"/>
              </a:rPr>
              <a:t>Recovery from spiritual death is obtained by faith in Christ’s Atonement (symbolized by the death of the red heifer), repentance from sin, baptism in water, receiving the Holy Ghost, and obedience to God’s commandments. </a:t>
            </a:r>
          </a:p>
          <a:p>
            <a:endParaRPr lang="en-US" dirty="0">
              <a:latin typeface="Calibri" panose="020F0502020204030204" pitchFamily="34" charset="0"/>
            </a:endParaRPr>
          </a:p>
          <a:p>
            <a:r>
              <a:rPr lang="en-US" dirty="0">
                <a:latin typeface="Calibri" panose="020F0502020204030204" pitchFamily="34" charset="0"/>
              </a:rPr>
              <a:t>All who thereafter commit certain serious sins and refuse to repent are likewise “cut off from among the congregation,” that is, excommunicated.</a:t>
            </a:r>
            <a:endParaRPr lang="en-US" dirty="0"/>
          </a:p>
        </p:txBody>
      </p:sp>
      <p:pic>
        <p:nvPicPr>
          <p:cNvPr id="11266" name="Picture 2" descr="http://jesus.christ.org/files/2008/11/mormon-Gethseme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64" y="1179017"/>
            <a:ext cx="3371374" cy="421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139321"/>
          </a:xfrm>
          <a:prstGeom prst="rect">
            <a:avLst/>
          </a:prstGeom>
          <a:noFill/>
        </p:spPr>
        <p:txBody>
          <a:bodyPr wrap="square" rtlCol="0">
            <a:spAutoFit/>
          </a:bodyPr>
          <a:lstStyle/>
          <a:p>
            <a:r>
              <a:rPr lang="en-US" dirty="0"/>
              <a:t>Sources:</a:t>
            </a:r>
          </a:p>
          <a:p>
            <a:endParaRPr lang="en-US" dirty="0"/>
          </a:p>
          <a:p>
            <a:endParaRPr lang="en-US" dirty="0"/>
          </a:p>
          <a:p>
            <a:pPr marL="342900" indent="-342900">
              <a:buAutoNum type="arabicPeriod"/>
            </a:pPr>
            <a:r>
              <a:rPr lang="en-US" dirty="0"/>
              <a:t>W. Cleon Skousen </a:t>
            </a:r>
            <a:r>
              <a:rPr lang="en-US" i="1" dirty="0"/>
              <a:t>The Third Thousand Years </a:t>
            </a:r>
            <a:r>
              <a:rPr lang="en-US" dirty="0"/>
              <a:t>p. 393-407</a:t>
            </a:r>
          </a:p>
          <a:p>
            <a:pPr marL="342900" indent="-342900">
              <a:buAutoNum type="arabicPeriod"/>
            </a:pPr>
            <a:r>
              <a:rPr lang="en-US" dirty="0"/>
              <a:t>Flavius Josephus translated by William </a:t>
            </a:r>
            <a:r>
              <a:rPr lang="en-US" dirty="0" err="1"/>
              <a:t>Whiston</a:t>
            </a:r>
            <a:r>
              <a:rPr lang="en-US" dirty="0"/>
              <a:t>, A.M. Book 4. Chapter 2. Verse 3 p.121</a:t>
            </a:r>
          </a:p>
          <a:p>
            <a:pPr marL="342900" indent="-342900">
              <a:buAutoNum type="arabicPeriod"/>
            </a:pPr>
            <a:r>
              <a:rPr lang="en-US" dirty="0"/>
              <a:t>Old Testament Institute Manual</a:t>
            </a:r>
          </a:p>
          <a:p>
            <a:pPr marL="342900" indent="-342900">
              <a:buAutoNum type="arabicPeriod"/>
            </a:pPr>
            <a:r>
              <a:rPr lang="en-US" dirty="0"/>
              <a:t>Who’s Who in the Old Testament by Ed J. </a:t>
            </a:r>
            <a:r>
              <a:rPr lang="en-US" dirty="0" err="1"/>
              <a:t>Pinegar</a:t>
            </a:r>
            <a:r>
              <a:rPr lang="en-US" dirty="0"/>
              <a:t> and Richard J. Allen p. 115</a:t>
            </a:r>
          </a:p>
          <a:p>
            <a:r>
              <a:rPr lang="en-US" dirty="0"/>
              <a:t>Presentation by ©http://fashionsbylynda.com/blog/</a:t>
            </a:r>
          </a:p>
          <a:p>
            <a:pPr fontAlgn="base"/>
            <a:r>
              <a:rPr lang="en-US" dirty="0"/>
              <a:t>5. President Boyd K. Packer </a:t>
            </a:r>
            <a:r>
              <a:rPr lang="en-US" i="1" dirty="0"/>
              <a:t>The Honor and Order of the Priesthood </a:t>
            </a:r>
            <a:r>
              <a:rPr lang="en-US" dirty="0"/>
              <a:t>2012 June Ensign</a:t>
            </a:r>
          </a:p>
          <a:p>
            <a:pPr fontAlgn="base"/>
            <a:r>
              <a:rPr lang="en-US" dirty="0"/>
              <a:t>6. Elder Quentin L. </a:t>
            </a:r>
            <a:r>
              <a:rPr lang="en-US" i="1" dirty="0"/>
              <a:t>Cook Are You a Saint? </a:t>
            </a:r>
            <a:r>
              <a:rPr lang="en-US" dirty="0"/>
              <a:t>October 2003 Gen. Conf.</a:t>
            </a:r>
          </a:p>
          <a:p>
            <a:pPr fontAlgn="base"/>
            <a:r>
              <a:rPr lang="en-US" dirty="0"/>
              <a:t>7. BYU Studies</a:t>
            </a:r>
          </a:p>
        </p:txBody>
      </p:sp>
    </p:spTree>
    <p:extLst>
      <p:ext uri="{BB962C8B-B14F-4D97-AF65-F5344CB8AC3E}">
        <p14:creationId xmlns:p14="http://schemas.microsoft.com/office/powerpoint/2010/main" val="361530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09237148"/>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accent3">
                        <a:lumMod val="60000"/>
                        <a:lumOff val="40000"/>
                      </a:schemeClr>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2969373869"/>
              </p:ext>
            </p:extLst>
          </p:nvPr>
        </p:nvGraphicFramePr>
        <p:xfrm>
          <a:off x="2082297" y="3731571"/>
          <a:ext cx="8374996" cy="2377440"/>
        </p:xfrm>
        <a:graphic>
          <a:graphicData uri="http://schemas.openxmlformats.org/drawingml/2006/table">
            <a:tbl>
              <a:tblPr firstRow="1" bandRow="1">
                <a:tableStyleId>{5940675A-B579-460E-94D1-54222C63F5DA}</a:tableStyleId>
              </a:tblPr>
              <a:tblGrid>
                <a:gridCol w="2093749">
                  <a:extLst>
                    <a:ext uri="{9D8B030D-6E8A-4147-A177-3AD203B41FA5}">
                      <a16:colId xmlns:a16="http://schemas.microsoft.com/office/drawing/2014/main" val="20000"/>
                    </a:ext>
                  </a:extLst>
                </a:gridCol>
                <a:gridCol w="2093749">
                  <a:extLst>
                    <a:ext uri="{9D8B030D-6E8A-4147-A177-3AD203B41FA5}">
                      <a16:colId xmlns:a16="http://schemas.microsoft.com/office/drawing/2014/main" val="20001"/>
                    </a:ext>
                  </a:extLst>
                </a:gridCol>
                <a:gridCol w="2093749">
                  <a:extLst>
                    <a:ext uri="{9D8B030D-6E8A-4147-A177-3AD203B41FA5}">
                      <a16:colId xmlns:a16="http://schemas.microsoft.com/office/drawing/2014/main" val="20002"/>
                    </a:ext>
                  </a:extLst>
                </a:gridCol>
                <a:gridCol w="2093749">
                  <a:extLst>
                    <a:ext uri="{9D8B030D-6E8A-4147-A177-3AD203B41FA5}">
                      <a16:colId xmlns:a16="http://schemas.microsoft.com/office/drawing/2014/main" val="20003"/>
                    </a:ext>
                  </a:extLst>
                </a:gridCol>
              </a:tblGrid>
              <a:tr h="291800">
                <a:tc>
                  <a:txBody>
                    <a:bodyPr/>
                    <a:lstStyle/>
                    <a:p>
                      <a:pPr algn="ctr"/>
                      <a:r>
                        <a:rPr lang="en-US" dirty="0"/>
                        <a:t>Numbers</a:t>
                      </a:r>
                      <a:r>
                        <a:rPr lang="en-US" baseline="0" dirty="0"/>
                        <a:t> 15-16</a:t>
                      </a:r>
                      <a:endParaRPr lang="en-US" dirty="0"/>
                    </a:p>
                  </a:txBody>
                  <a:tcPr>
                    <a:solidFill>
                      <a:schemeClr val="accent3">
                        <a:lumMod val="60000"/>
                        <a:lumOff val="40000"/>
                      </a:schemeClr>
                    </a:solidFill>
                  </a:tcPr>
                </a:tc>
                <a:tc>
                  <a:txBody>
                    <a:bodyPr/>
                    <a:lstStyle/>
                    <a:p>
                      <a:pPr algn="ctr"/>
                      <a:r>
                        <a:rPr lang="en-US" dirty="0"/>
                        <a:t>Numbers 16</a:t>
                      </a:r>
                    </a:p>
                  </a:txBody>
                  <a:tcPr>
                    <a:solidFill>
                      <a:schemeClr val="accent3">
                        <a:lumMod val="60000"/>
                        <a:lumOff val="40000"/>
                      </a:schemeClr>
                    </a:solidFill>
                  </a:tcPr>
                </a:tc>
                <a:tc>
                  <a:txBody>
                    <a:bodyPr/>
                    <a:lstStyle/>
                    <a:p>
                      <a:pPr algn="ctr"/>
                      <a:r>
                        <a:rPr lang="en-US" dirty="0"/>
                        <a:t>Numbers 17-18</a:t>
                      </a:r>
                    </a:p>
                  </a:txBody>
                  <a:tcPr>
                    <a:solidFill>
                      <a:schemeClr val="accent3">
                        <a:lumMod val="60000"/>
                        <a:lumOff val="40000"/>
                      </a:schemeClr>
                    </a:solidFill>
                  </a:tcPr>
                </a:tc>
                <a:tc>
                  <a:txBody>
                    <a:bodyPr/>
                    <a:lstStyle/>
                    <a:p>
                      <a:pPr algn="ctr"/>
                      <a:r>
                        <a:rPr lang="en-US" dirty="0"/>
                        <a:t>Numbers 19</a:t>
                      </a: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Offerings</a:t>
                      </a:r>
                    </a:p>
                  </a:txBody>
                  <a:tcPr/>
                </a:tc>
                <a:tc>
                  <a:txBody>
                    <a:bodyPr/>
                    <a:lstStyle/>
                    <a:p>
                      <a:pPr algn="ctr"/>
                      <a:r>
                        <a:rPr lang="en-US" dirty="0"/>
                        <a:t>Rebellions</a:t>
                      </a:r>
                    </a:p>
                  </a:txBody>
                  <a:tcPr/>
                </a:tc>
                <a:tc>
                  <a:txBody>
                    <a:bodyPr/>
                    <a:lstStyle/>
                    <a:p>
                      <a:pPr algn="ctr"/>
                      <a:r>
                        <a:rPr lang="en-US" dirty="0"/>
                        <a:t>Role of the Priesthood</a:t>
                      </a:r>
                    </a:p>
                  </a:txBody>
                  <a:tcPr/>
                </a:tc>
                <a:tc>
                  <a:txBody>
                    <a:bodyPr/>
                    <a:lstStyle/>
                    <a:p>
                      <a:pPr algn="ctr"/>
                      <a:r>
                        <a:rPr lang="en-US" dirty="0"/>
                        <a:t>Purification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To Thank the Lord</a:t>
                      </a:r>
                    </a:p>
                    <a:p>
                      <a:r>
                        <a:rPr lang="en-US" sz="1400" b="0" i="1" kern="1200" baseline="0" dirty="0">
                          <a:solidFill>
                            <a:schemeClr val="tx1"/>
                          </a:solidFill>
                          <a:effectLst/>
                          <a:latin typeface="+mn-lt"/>
                          <a:ea typeface="+mn-ea"/>
                          <a:cs typeface="+mn-cs"/>
                        </a:rPr>
                        <a:t>Unintentional sins (ignorant)</a:t>
                      </a:r>
                    </a:p>
                    <a:p>
                      <a:r>
                        <a:rPr lang="en-US" sz="1400" b="0" i="1" kern="1200" baseline="0" dirty="0">
                          <a:solidFill>
                            <a:schemeClr val="tx1"/>
                          </a:solidFill>
                          <a:effectLst/>
                          <a:latin typeface="+mn-lt"/>
                          <a:ea typeface="+mn-ea"/>
                          <a:cs typeface="+mn-cs"/>
                        </a:rPr>
                        <a:t>Intentional sins (willful)</a:t>
                      </a:r>
                    </a:p>
                    <a:p>
                      <a:r>
                        <a:rPr lang="en-US" sz="1400" b="0" i="1" kern="1200" baseline="0" dirty="0">
                          <a:solidFill>
                            <a:schemeClr val="tx1"/>
                          </a:solidFill>
                          <a:effectLst/>
                          <a:latin typeface="+mn-lt"/>
                          <a:ea typeface="+mn-ea"/>
                          <a:cs typeface="+mn-cs"/>
                        </a:rPr>
                        <a:t>Tassels on the garment</a:t>
                      </a:r>
                    </a:p>
                  </a:txBody>
                  <a:tcPr/>
                </a:tc>
                <a:tc>
                  <a:txBody>
                    <a:bodyPr/>
                    <a:lstStyle/>
                    <a:p>
                      <a:r>
                        <a:rPr lang="en-US" sz="1400" b="0" i="1" kern="1200" baseline="0" dirty="0">
                          <a:solidFill>
                            <a:schemeClr val="tx1"/>
                          </a:solidFill>
                          <a:effectLst/>
                          <a:latin typeface="+mn-lt"/>
                          <a:ea typeface="+mn-ea"/>
                          <a:cs typeface="+mn-cs"/>
                        </a:rPr>
                        <a:t>Rebellion of </a:t>
                      </a:r>
                      <a:r>
                        <a:rPr lang="en-US" sz="1400" b="0" i="1" kern="1200" baseline="0" dirty="0" err="1">
                          <a:solidFill>
                            <a:schemeClr val="tx1"/>
                          </a:solidFill>
                          <a:effectLst/>
                          <a:latin typeface="+mn-lt"/>
                          <a:ea typeface="+mn-ea"/>
                          <a:cs typeface="+mn-cs"/>
                        </a:rPr>
                        <a:t>Korah</a:t>
                      </a:r>
                      <a:endParaRPr lang="en-US" sz="1400" b="0" i="1" kern="1200" baseline="0" dirty="0">
                        <a:solidFill>
                          <a:schemeClr val="tx1"/>
                        </a:solidFill>
                        <a:effectLst/>
                        <a:latin typeface="+mn-lt"/>
                        <a:ea typeface="+mn-ea"/>
                        <a:cs typeface="+mn-cs"/>
                      </a:endParaRPr>
                    </a:p>
                    <a:p>
                      <a:r>
                        <a:rPr lang="en-US" sz="1400" b="0" i="1" kern="1200" baseline="0" dirty="0">
                          <a:solidFill>
                            <a:schemeClr val="tx1"/>
                          </a:solidFill>
                          <a:effectLst/>
                          <a:latin typeface="+mn-lt"/>
                          <a:ea typeface="+mn-ea"/>
                          <a:cs typeface="+mn-cs"/>
                        </a:rPr>
                        <a:t>Rebellion against Moses and Aaron</a:t>
                      </a:r>
                      <a:endParaRPr lang="en-US" sz="1400" b="0" i="1" kern="1200" dirty="0">
                        <a:solidFill>
                          <a:schemeClr val="tx1"/>
                        </a:solidFill>
                        <a:effectLst/>
                        <a:latin typeface="+mn-lt"/>
                        <a:ea typeface="+mn-ea"/>
                        <a:cs typeface="+mn-cs"/>
                      </a:endParaRPr>
                    </a:p>
                  </a:txBody>
                  <a:tcPr/>
                </a:tc>
                <a:tc>
                  <a:txBody>
                    <a:bodyPr/>
                    <a:lstStyle/>
                    <a:p>
                      <a:r>
                        <a:rPr lang="en-US" sz="1400" b="0" i="1" kern="1200" dirty="0">
                          <a:solidFill>
                            <a:schemeClr val="tx1"/>
                          </a:solidFill>
                          <a:effectLst/>
                          <a:latin typeface="+mn-lt"/>
                          <a:ea typeface="+mn-ea"/>
                          <a:cs typeface="+mn-cs"/>
                        </a:rPr>
                        <a:t>Aaron and miracle</a:t>
                      </a:r>
                      <a:r>
                        <a:rPr lang="en-US" sz="1400" b="0" i="1" kern="1200" baseline="0" dirty="0">
                          <a:solidFill>
                            <a:schemeClr val="tx1"/>
                          </a:solidFill>
                          <a:effectLst/>
                          <a:latin typeface="+mn-lt"/>
                          <a:ea typeface="+mn-ea"/>
                          <a:cs typeface="+mn-cs"/>
                        </a:rPr>
                        <a:t> of the Rod</a:t>
                      </a:r>
                    </a:p>
                    <a:p>
                      <a:r>
                        <a:rPr lang="en-US" sz="1400" b="0" i="1" kern="1200" dirty="0">
                          <a:solidFill>
                            <a:schemeClr val="tx1"/>
                          </a:solidFill>
                          <a:effectLst/>
                          <a:latin typeface="+mn-lt"/>
                          <a:ea typeface="+mn-ea"/>
                          <a:cs typeface="+mn-cs"/>
                        </a:rPr>
                        <a:t>Confirmation of Divine Call</a:t>
                      </a:r>
                    </a:p>
                    <a:p>
                      <a:r>
                        <a:rPr lang="en-US" sz="1400" b="0" i="1" kern="1200" dirty="0">
                          <a:solidFill>
                            <a:schemeClr val="tx1"/>
                          </a:solidFill>
                          <a:effectLst/>
                          <a:latin typeface="+mn-lt"/>
                          <a:ea typeface="+mn-ea"/>
                          <a:cs typeface="+mn-cs"/>
                        </a:rPr>
                        <a:t>Remuneration of the Priesthood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Purification of the red</a:t>
                      </a:r>
                      <a:r>
                        <a:rPr lang="en-US" sz="1400" b="0" i="1" kern="1200" baseline="0" dirty="0">
                          <a:solidFill>
                            <a:schemeClr val="tx1"/>
                          </a:solidFill>
                          <a:effectLst/>
                          <a:latin typeface="+mn-lt"/>
                          <a:ea typeface="+mn-ea"/>
                          <a:cs typeface="+mn-cs"/>
                        </a:rPr>
                        <a:t> heifer</a:t>
                      </a:r>
                      <a:endParaRPr lang="en-US" sz="1400" b="0" i="1" kern="1200" dirty="0">
                        <a:solidFill>
                          <a:schemeClr val="tx1"/>
                        </a:solidFill>
                        <a:effectLst/>
                        <a:latin typeface="+mn-lt"/>
                        <a:ea typeface="+mn-ea"/>
                        <a:cs typeface="+mn-cs"/>
                      </a:endParaRPr>
                    </a:p>
                    <a:p>
                      <a:endParaRPr lang="en-US" sz="14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301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37426" cy="2123658"/>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Cut off:</a:t>
            </a:r>
          </a:p>
          <a:p>
            <a:r>
              <a:rPr lang="en-US" sz="1200" b="0" i="0" dirty="0">
                <a:effectLst/>
                <a:latin typeface="Calibri" panose="020F0502020204030204" pitchFamily="34" charset="0"/>
              </a:rPr>
              <a:t>They were to be excommunicated from the camp of Israel (see </a:t>
            </a:r>
            <a:r>
              <a:rPr lang="en-US" sz="1200" b="0" i="0" u="none" strike="noStrike" dirty="0">
                <a:effectLst/>
                <a:latin typeface="Calibri" panose="020F0502020204030204" pitchFamily="34" charset="0"/>
              </a:rPr>
              <a:t>v. 30</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In some cases the sin also required the death penalty. This extreme action was necessitated because the sinner “despised the word of the Lord” (</a:t>
            </a:r>
            <a:r>
              <a:rPr lang="en-US" sz="1200" b="0" i="0" u="none" strike="noStrike" dirty="0">
                <a:effectLst/>
                <a:latin typeface="Calibri" panose="020F0502020204030204" pitchFamily="34" charset="0"/>
              </a:rPr>
              <a:t>v. 31</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It was not a sin committed in ignorance or weakness, but a deliberate refusal to obey the word of the Lord. This law thus teaches, on an individual basis, the same lesson taught Israel collectively; that is, when persons or nation despise the word of the Lord and willfully sin, they will be cut off from God and not be counted part of His covenant people. They will suffer spiritual death. </a:t>
            </a:r>
          </a:p>
          <a:p>
            <a:r>
              <a:rPr lang="en-US" sz="1200" b="0" i="0" dirty="0">
                <a:effectLst/>
                <a:latin typeface="Calibri" panose="020F0502020204030204" pitchFamily="34" charset="0"/>
              </a:rPr>
              <a:t>Old Testament Institute Manual</a:t>
            </a:r>
            <a:endParaRPr lang="en-US" sz="1200" dirty="0"/>
          </a:p>
        </p:txBody>
      </p:sp>
      <p:sp>
        <p:nvSpPr>
          <p:cNvPr id="30" name="Rectangle 29"/>
          <p:cNvSpPr/>
          <p:nvPr/>
        </p:nvSpPr>
        <p:spPr>
          <a:xfrm>
            <a:off x="17401" y="2148256"/>
            <a:ext cx="6302623" cy="4339650"/>
          </a:xfrm>
          <a:prstGeom prst="rect">
            <a:avLst/>
          </a:prstGeom>
          <a:ln>
            <a:solidFill>
              <a:schemeClr val="tx1"/>
            </a:solidFill>
          </a:ln>
        </p:spPr>
        <p:txBody>
          <a:bodyPr wrap="square">
            <a:spAutoFit/>
          </a:bodyPr>
          <a:lstStyle/>
          <a:p>
            <a:r>
              <a:rPr lang="en-US" sz="1200" b="1" dirty="0"/>
              <a:t>The Rod:</a:t>
            </a:r>
          </a:p>
          <a:p>
            <a:r>
              <a:rPr lang="en-US" sz="1200" dirty="0"/>
              <a:t>In the rebellion against the leadership of Moses and Aaron, the Lord gave two miraculous demonstrations that showed Israel without question whom He had chosen to lead His people. First, </a:t>
            </a:r>
            <a:r>
              <a:rPr lang="en-US" sz="1200" dirty="0" err="1"/>
              <a:t>Korah</a:t>
            </a:r>
            <a:r>
              <a:rPr lang="en-US" sz="1200" dirty="0"/>
              <a:t> and those who joined him in the rebellion were killed by being either swallowed in the earth or consumed by fire. Second, those who still continued to sustain his evil leadership, even after </a:t>
            </a:r>
            <a:r>
              <a:rPr lang="en-US" sz="1200" dirty="0" err="1"/>
              <a:t>Korah’s</a:t>
            </a:r>
            <a:r>
              <a:rPr lang="en-US" sz="1200" dirty="0"/>
              <a:t> death, were killed in a plague (see Numbers 16:49). The scriptures state that nearly fifteen thousand people died trying to prove that Moses and Aaron were not the ones who should lead Israel. Then the Lord offered one more miracle to further demonstrate who was chosen to hold the priesthood. Bible scholars have explained the significance of this miracle in this way:</a:t>
            </a:r>
          </a:p>
          <a:p>
            <a:r>
              <a:rPr lang="en-US" sz="1200" dirty="0"/>
              <a:t>“The miracle which God wrought here as the Creator of nature, was at the same time a significant symbol of the nature and meaning of the priesthood. The choice of the rods had also a bearing upon the object in question. A man’s rod was the sign of his position as ruler in the house and congregation; with a prince the rod becomes a </a:t>
            </a:r>
            <a:r>
              <a:rPr lang="en-US" sz="1200" dirty="0" err="1"/>
              <a:t>sceptre</a:t>
            </a:r>
            <a:r>
              <a:rPr lang="en-US" sz="1200" dirty="0"/>
              <a:t>, the insignia of rule [see Genesis 49:10]. As a severed branch, the rod could not put forth shoots and blossom in a natural way.</a:t>
            </a:r>
          </a:p>
          <a:p>
            <a:r>
              <a:rPr lang="en-US" sz="1200" dirty="0"/>
              <a:t>It was this which the Lord intended to show to the people, by causing Aaron’s rod to put forth branches, blossom, and fruit, through a miracle of His omnipotence; whereas the rods of the others heads of the tribes remained as barren as before. In this way, therefore, it was not without deep significance that Aaron’s rod not only put forth shoots, by which the divine election might be recognized, but bore even blossom and ripe fruit. </a:t>
            </a:r>
            <a:r>
              <a:rPr lang="en-US" sz="1200" b="1" dirty="0"/>
              <a:t>This showed that Aaron was not only qualified for his calling, but administered his office in the full power of the Spirit, and bore the fruit expected of him. </a:t>
            </a:r>
            <a:r>
              <a:rPr lang="en-US" sz="1200" dirty="0"/>
              <a:t>The almond rod was especially adapted to exhibit this, as an almond-tree flowers and bears fruit the earliest of all the trees, and has received its name [in Hebrew, which means] ‘awake,’ from this very fact [cf. Jeremiah 1:11].” (</a:t>
            </a:r>
            <a:r>
              <a:rPr lang="en-US" sz="1200" dirty="0" err="1"/>
              <a:t>Keil</a:t>
            </a:r>
            <a:r>
              <a:rPr lang="en-US" sz="1200" dirty="0"/>
              <a:t> and </a:t>
            </a:r>
            <a:r>
              <a:rPr lang="en-US" sz="1200" dirty="0" err="1"/>
              <a:t>Delitzsch</a:t>
            </a:r>
            <a:r>
              <a:rPr lang="en-US" sz="1200" dirty="0"/>
              <a:t>, Commentary, 1:3:114).</a:t>
            </a:r>
          </a:p>
        </p:txBody>
      </p:sp>
      <p:sp>
        <p:nvSpPr>
          <p:cNvPr id="31" name="Rectangle 30"/>
          <p:cNvSpPr/>
          <p:nvPr/>
        </p:nvSpPr>
        <p:spPr>
          <a:xfrm>
            <a:off x="6337425" y="0"/>
            <a:ext cx="5854575" cy="2492990"/>
          </a:xfrm>
          <a:prstGeom prst="rect">
            <a:avLst/>
          </a:prstGeom>
          <a:ln>
            <a:solidFill>
              <a:schemeClr val="tx1"/>
            </a:solidFill>
          </a:ln>
        </p:spPr>
        <p:txBody>
          <a:bodyPr wrap="square">
            <a:spAutoFit/>
          </a:bodyPr>
          <a:lstStyle/>
          <a:p>
            <a:r>
              <a:rPr lang="en-US" sz="1200" b="1" dirty="0">
                <a:latin typeface="Calibri" panose="020F0502020204030204" pitchFamily="34" charset="0"/>
              </a:rPr>
              <a:t>Aaronic and Levitical Priesthood:</a:t>
            </a:r>
          </a:p>
          <a:p>
            <a:r>
              <a:rPr lang="en-US" sz="1200" dirty="0">
                <a:latin typeface="Calibri" panose="020F0502020204030204" pitchFamily="34" charset="0"/>
              </a:rPr>
              <a:t>Those selected to minister in the offices of priest and Levite were to be supported from the tithes and offerings made by the children of Israel (see Numbers 18:21, 24). The Lord said to Aaron, “All the best of the oil, and all the best of the wine, and of the wheat, the first fruits of them which they shall offer unto the Lord, them have I given thee” (v. 12). These, like everything else in Israel, were to be tithed (see v. 26).</a:t>
            </a:r>
          </a:p>
          <a:p>
            <a:endParaRPr lang="en-US" sz="1200" dirty="0">
              <a:latin typeface="Calibri" panose="020F0502020204030204" pitchFamily="34" charset="0"/>
            </a:endParaRPr>
          </a:p>
          <a:p>
            <a:r>
              <a:rPr lang="en-US" sz="1200" dirty="0">
                <a:latin typeface="Calibri" panose="020F0502020204030204" pitchFamily="34" charset="0"/>
              </a:rPr>
              <a:t>In addition, the Levites had to have a place to live. They were not given land as the other tribes were because their inheritance was the priesthood instead (see v. 20). In order to scatter them among the tribes and provide homes for the Levites, Moses commanded that forty-eight “Levite cities” be established for those who ministered to Israel’s spiritual needs (see Numbers 35:1–8). This Levitical inheritance was provided when the land of Canaan was conquered under Joshua (see Joshua 21).</a:t>
            </a:r>
          </a:p>
        </p:txBody>
      </p:sp>
    </p:spTree>
    <p:extLst>
      <p:ext uri="{BB962C8B-B14F-4D97-AF65-F5344CB8AC3E}">
        <p14:creationId xmlns:p14="http://schemas.microsoft.com/office/powerpoint/2010/main" val="51241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060" t="23143" r="44574" b="29675"/>
          <a:stretch/>
        </p:blipFill>
        <p:spPr>
          <a:xfrm>
            <a:off x="217714" y="228600"/>
            <a:ext cx="2030901" cy="4741752"/>
          </a:xfrm>
          <a:prstGeom prst="rect">
            <a:avLst/>
          </a:prstGeom>
        </p:spPr>
      </p:pic>
      <p:sp>
        <p:nvSpPr>
          <p:cNvPr id="3" name="TextBox 2"/>
          <p:cNvSpPr txBox="1"/>
          <p:nvPr/>
        </p:nvSpPr>
        <p:spPr>
          <a:xfrm>
            <a:off x="2775857" y="478971"/>
            <a:ext cx="2002972" cy="2308324"/>
          </a:xfrm>
          <a:prstGeom prst="rect">
            <a:avLst/>
          </a:prstGeom>
          <a:noFill/>
        </p:spPr>
        <p:txBody>
          <a:bodyPr wrap="square" rtlCol="0">
            <a:spAutoFit/>
          </a:bodyPr>
          <a:lstStyle/>
          <a:p>
            <a:r>
              <a:rPr lang="en-US" dirty="0"/>
              <a:t>Ethiopian Censer</a:t>
            </a:r>
          </a:p>
          <a:p>
            <a:r>
              <a:rPr lang="en-US" dirty="0"/>
              <a:t>The censer is rhythmically swung from its long chains to waft the incense during religious services and processions.</a:t>
            </a:r>
          </a:p>
        </p:txBody>
      </p:sp>
      <p:pic>
        <p:nvPicPr>
          <p:cNvPr id="6" name="Picture 5"/>
          <p:cNvPicPr>
            <a:picLocks noChangeAspect="1"/>
          </p:cNvPicPr>
          <p:nvPr/>
        </p:nvPicPr>
        <p:blipFill>
          <a:blip r:embed="rId3"/>
          <a:stretch>
            <a:fillRect/>
          </a:stretch>
        </p:blipFill>
        <p:spPr>
          <a:xfrm>
            <a:off x="4944154" y="228600"/>
            <a:ext cx="2937103" cy="4436900"/>
          </a:xfrm>
          <a:prstGeom prst="rect">
            <a:avLst/>
          </a:prstGeom>
        </p:spPr>
      </p:pic>
      <p:pic>
        <p:nvPicPr>
          <p:cNvPr id="1026" name="Picture 2" descr="http://www.christies.com/lotfinderimages/d55511/a_deccani_pierced_brass_incense_burner_central_india_17th_century_d5551105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440" y="228600"/>
            <a:ext cx="3200400" cy="3238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35154" y="2993571"/>
            <a:ext cx="2002972" cy="923330"/>
          </a:xfrm>
          <a:prstGeom prst="rect">
            <a:avLst/>
          </a:prstGeom>
          <a:noFill/>
        </p:spPr>
        <p:txBody>
          <a:bodyPr wrap="square" rtlCol="0">
            <a:spAutoFit/>
          </a:bodyPr>
          <a:lstStyle/>
          <a:p>
            <a:r>
              <a:rPr lang="en-US" dirty="0"/>
              <a:t>Islamic Censer</a:t>
            </a:r>
          </a:p>
          <a:p>
            <a:r>
              <a:rPr lang="en-US" dirty="0"/>
              <a:t>Approx. 4,000 – 8,000 Dollars</a:t>
            </a:r>
          </a:p>
        </p:txBody>
      </p:sp>
      <p:pic>
        <p:nvPicPr>
          <p:cNvPr id="1028" name="Picture 4" descr="http://scalar.usc.edu/anvc/the-art-bulletin/media/plat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029" y="3661757"/>
            <a:ext cx="5172413" cy="31962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34560" y="4754744"/>
            <a:ext cx="2002972" cy="1477328"/>
          </a:xfrm>
          <a:prstGeom prst="rect">
            <a:avLst/>
          </a:prstGeom>
          <a:noFill/>
        </p:spPr>
        <p:txBody>
          <a:bodyPr wrap="square" rtlCol="0">
            <a:spAutoFit/>
          </a:bodyPr>
          <a:lstStyle/>
          <a:p>
            <a:r>
              <a:rPr lang="en-US" dirty="0"/>
              <a:t>Iranian incense burners</a:t>
            </a:r>
          </a:p>
          <a:p>
            <a:endParaRPr lang="en-US" dirty="0"/>
          </a:p>
          <a:p>
            <a:r>
              <a:rPr lang="en-US" dirty="0"/>
              <a:t>13</a:t>
            </a:r>
            <a:r>
              <a:rPr lang="en-US" baseline="30000" dirty="0"/>
              <a:t>th</a:t>
            </a:r>
            <a:r>
              <a:rPr lang="en-US" dirty="0"/>
              <a:t> and 14</a:t>
            </a:r>
            <a:r>
              <a:rPr lang="en-US" baseline="30000" dirty="0"/>
              <a:t>th</a:t>
            </a:r>
            <a:r>
              <a:rPr lang="en-US" dirty="0"/>
              <a:t> century</a:t>
            </a:r>
          </a:p>
        </p:txBody>
      </p:sp>
      <p:sp>
        <p:nvSpPr>
          <p:cNvPr id="4" name="Rectangle 3"/>
          <p:cNvSpPr/>
          <p:nvPr/>
        </p:nvSpPr>
        <p:spPr>
          <a:xfrm>
            <a:off x="320571" y="5131939"/>
            <a:ext cx="4059399" cy="1569660"/>
          </a:xfrm>
          <a:prstGeom prst="rect">
            <a:avLst/>
          </a:prstGeom>
          <a:ln>
            <a:solidFill>
              <a:schemeClr val="tx1"/>
            </a:solidFill>
          </a:ln>
        </p:spPr>
        <p:txBody>
          <a:bodyPr wrap="square">
            <a:spAutoFit/>
          </a:bodyPr>
          <a:lstStyle/>
          <a:p>
            <a:r>
              <a:rPr lang="en-US" sz="1200" b="1" dirty="0">
                <a:solidFill>
                  <a:srgbClr val="333333"/>
                </a:solidFill>
              </a:rPr>
              <a:t>A </a:t>
            </a:r>
            <a:r>
              <a:rPr lang="en-US" sz="1200" b="1" i="1" dirty="0">
                <a:solidFill>
                  <a:srgbClr val="333333"/>
                </a:solidFill>
              </a:rPr>
              <a:t>censer</a:t>
            </a:r>
            <a:r>
              <a:rPr lang="en-US" sz="1200" dirty="0">
                <a:solidFill>
                  <a:srgbClr val="333333"/>
                </a:solidFill>
              </a:rPr>
              <a:t> was a small metal container made to hold hot coals taken from the altar of the tabernacle. During the tabernacle service, the officiating priest was required to sprinkle incense on the burning coals on the altar of incense, which stood directly in front of the veil of the tabernacle. Other scriptures indicate that the burning of incense was a symbol of prayer </a:t>
            </a:r>
            <a:r>
              <a:rPr lang="en-US" sz="1200" dirty="0"/>
              <a:t>suggesting that God can only be approached in holy supplication.  Old Testament Institute Manual</a:t>
            </a:r>
          </a:p>
        </p:txBody>
      </p:sp>
    </p:spTree>
    <p:extLst>
      <p:ext uri="{BB962C8B-B14F-4D97-AF65-F5344CB8AC3E}">
        <p14:creationId xmlns:p14="http://schemas.microsoft.com/office/powerpoint/2010/main" val="211252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7" y="72736"/>
            <a:ext cx="11939155" cy="6247864"/>
          </a:xfrm>
          <a:prstGeom prst="rect">
            <a:avLst/>
          </a:prstGeom>
          <a:noFill/>
        </p:spPr>
        <p:txBody>
          <a:bodyPr wrap="square" rtlCol="0">
            <a:spAutoFit/>
          </a:bodyPr>
          <a:lstStyle/>
          <a:p>
            <a:r>
              <a:rPr lang="en-US" sz="1600" b="1" dirty="0"/>
              <a:t>Summary of Work done by the Aaronic Priesthood holder in the days of ancient Israel:</a:t>
            </a:r>
          </a:p>
          <a:p>
            <a:pPr marL="342900" indent="-342900">
              <a:buAutoNum type="arabicPeriod"/>
            </a:pPr>
            <a:r>
              <a:rPr lang="en-US" sz="1600" dirty="0"/>
              <a:t>Watch over the fire on the altar of burnt offering, day and night.</a:t>
            </a:r>
          </a:p>
          <a:p>
            <a:pPr marL="342900" indent="-342900">
              <a:buAutoNum type="arabicPeriod"/>
            </a:pPr>
            <a:r>
              <a:rPr lang="en-US" sz="1600" dirty="0"/>
              <a:t>Make the morning and evening sacrifice of a lab accompanied by a Meat (meal) Offering and a Drink Offering</a:t>
            </a:r>
          </a:p>
          <a:p>
            <a:pPr marL="342900" indent="-342900">
              <a:buAutoNum type="arabicPeriod"/>
            </a:pPr>
            <a:r>
              <a:rPr lang="en-US" sz="1600" dirty="0"/>
              <a:t>Perform the ordinance of burning incense on the golden altar of the Tabernacle every night and morning.</a:t>
            </a:r>
          </a:p>
          <a:p>
            <a:pPr marL="342900" indent="-342900">
              <a:buAutoNum type="arabicPeriod"/>
            </a:pPr>
            <a:r>
              <a:rPr lang="en-US" sz="1600" dirty="0"/>
              <a:t>Keep the lamps on the golden candlestick trimmed and burning.</a:t>
            </a:r>
          </a:p>
          <a:p>
            <a:pPr marL="342900" indent="-342900">
              <a:buAutoNum type="arabicPeriod"/>
            </a:pPr>
            <a:r>
              <a:rPr lang="en-US" sz="1600" dirty="0"/>
              <a:t>Maintain the table of shew-bread in the Tabernacle.</a:t>
            </a:r>
          </a:p>
          <a:p>
            <a:pPr marL="342900" indent="-342900">
              <a:buAutoNum type="arabicPeriod"/>
            </a:pPr>
            <a:r>
              <a:rPr lang="en-US" sz="1600" dirty="0"/>
              <a:t>Slaughter and offer up sacrifices brought in by the people.</a:t>
            </a:r>
          </a:p>
          <a:p>
            <a:pPr marL="342900" indent="-342900">
              <a:buAutoNum type="arabicPeriod"/>
            </a:pPr>
            <a:r>
              <a:rPr lang="en-US" sz="1600" dirty="0"/>
              <a:t>Receive and distribute offerings brought in by the people</a:t>
            </a:r>
          </a:p>
          <a:p>
            <a:pPr marL="342900" indent="-342900">
              <a:buAutoNum type="arabicPeriod"/>
            </a:pPr>
            <a:r>
              <a:rPr lang="en-US" sz="1600" dirty="0"/>
              <a:t>Perform rites of circumcision.</a:t>
            </a:r>
          </a:p>
          <a:p>
            <a:pPr marL="342900" indent="-342900">
              <a:buAutoNum type="arabicPeriod"/>
            </a:pPr>
            <a:r>
              <a:rPr lang="en-US" sz="1600" dirty="0"/>
              <a:t>Perform baptisms</a:t>
            </a:r>
          </a:p>
          <a:p>
            <a:pPr marL="342900" indent="-342900">
              <a:buAutoNum type="arabicPeriod"/>
            </a:pPr>
            <a:r>
              <a:rPr lang="en-US" sz="1600" dirty="0"/>
              <a:t>Teach the children of Israel the statures of the Lord</a:t>
            </a:r>
          </a:p>
          <a:p>
            <a:pPr marL="342900" indent="-342900">
              <a:buAutoNum type="arabicPeriod"/>
            </a:pPr>
            <a:r>
              <a:rPr lang="en-US" sz="1600" dirty="0"/>
              <a:t>Sound the silver trumpets to give the alarm or troop signals in time of war and to announce the festivals of the Lord in times of peace.</a:t>
            </a:r>
          </a:p>
          <a:p>
            <a:pPr marL="342900" indent="-342900">
              <a:buAutoNum type="arabicPeriod"/>
            </a:pPr>
            <a:endParaRPr lang="en-US" sz="1600" dirty="0"/>
          </a:p>
          <a:p>
            <a:r>
              <a:rPr lang="en-US" sz="1600" dirty="0"/>
              <a:t>They were required to wear certain “holy garments’ designed “for glory and for beauty.”</a:t>
            </a:r>
          </a:p>
          <a:p>
            <a:endParaRPr lang="en-US" sz="1600" dirty="0"/>
          </a:p>
          <a:p>
            <a:r>
              <a:rPr lang="en-US" sz="1600" dirty="0"/>
              <a:t>The priests wore a simpler clothing than the High Priest. </a:t>
            </a:r>
          </a:p>
          <a:p>
            <a:r>
              <a:rPr lang="en-US" sz="1600" dirty="0"/>
              <a:t>This clothing was not to be worn outside the precincts of the Tabernacle or Temple. </a:t>
            </a:r>
          </a:p>
          <a:p>
            <a:endParaRPr lang="en-US" sz="1600" dirty="0"/>
          </a:p>
          <a:p>
            <a:r>
              <a:rPr lang="en-US" sz="1600" dirty="0"/>
              <a:t>The priests were forbidden to shave their heads or let their hair grow long so as to distinguish them as a separate class. </a:t>
            </a:r>
          </a:p>
          <a:p>
            <a:endParaRPr lang="en-US" sz="1600" dirty="0"/>
          </a:p>
          <a:p>
            <a:r>
              <a:rPr lang="en-US" sz="1600" dirty="0"/>
              <a:t>Each would serve at the Temple in rotation for one week. Individual assignments to members of a group were determined by lot.</a:t>
            </a:r>
          </a:p>
          <a:p>
            <a:endParaRPr lang="en-US" sz="1600" dirty="0"/>
          </a:p>
          <a:p>
            <a:r>
              <a:rPr lang="en-US" sz="1600" dirty="0"/>
              <a:t>While not at the Tabernacle, the priests were busy serving the people in their local communities. They had multiple duties of both a religious and temporal nature. They were teachers, preachers, Baptists, judges, law enforcement officials and supervisors of the Levitical Priesthood which assisted them. (1)</a:t>
            </a:r>
          </a:p>
        </p:txBody>
      </p:sp>
    </p:spTree>
    <p:extLst>
      <p:ext uri="{BB962C8B-B14F-4D97-AF65-F5344CB8AC3E}">
        <p14:creationId xmlns:p14="http://schemas.microsoft.com/office/powerpoint/2010/main" val="195709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572" y="3303107"/>
            <a:ext cx="3272828" cy="3108543"/>
          </a:xfrm>
          <a:prstGeom prst="rect">
            <a:avLst/>
          </a:prstGeom>
          <a:noFill/>
        </p:spPr>
        <p:txBody>
          <a:bodyPr wrap="square" rtlCol="0">
            <a:spAutoFit/>
          </a:bodyPr>
          <a:lstStyle/>
          <a:p>
            <a:r>
              <a:rPr lang="en-US" sz="2800" dirty="0"/>
              <a:t>Do you think the consequences for these two people should be the same or different?</a:t>
            </a:r>
          </a:p>
          <a:p>
            <a:endParaRPr lang="en-US" sz="2800" dirty="0"/>
          </a:p>
          <a:p>
            <a:r>
              <a:rPr lang="en-US" sz="2800" dirty="0"/>
              <a:t>Why?</a:t>
            </a:r>
          </a:p>
        </p:txBody>
      </p:sp>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Intentional VS Unintentional Sins</a:t>
            </a:r>
          </a:p>
        </p:txBody>
      </p:sp>
      <p:sp>
        <p:nvSpPr>
          <p:cNvPr id="5" name="TextBox 4"/>
          <p:cNvSpPr txBox="1"/>
          <p:nvPr/>
        </p:nvSpPr>
        <p:spPr>
          <a:xfrm>
            <a:off x="633743" y="1597936"/>
            <a:ext cx="5585988" cy="1200329"/>
          </a:xfrm>
          <a:prstGeom prst="rect">
            <a:avLst/>
          </a:prstGeom>
          <a:noFill/>
        </p:spPr>
        <p:txBody>
          <a:bodyPr wrap="square" rtlCol="0">
            <a:spAutoFit/>
          </a:bodyPr>
          <a:lstStyle/>
          <a:p>
            <a:r>
              <a:rPr lang="en-US" dirty="0"/>
              <a:t>A young man who is a recent convert to the Church is driving his car. He becomes upset at another driver and swears. Although he does not take the name of the Lord in vain, he feels an immediate withdrawal of the Spirit.</a:t>
            </a:r>
          </a:p>
        </p:txBody>
      </p:sp>
      <p:sp>
        <p:nvSpPr>
          <p:cNvPr id="2" name="Rectangle 1"/>
          <p:cNvSpPr/>
          <p:nvPr/>
        </p:nvSpPr>
        <p:spPr>
          <a:xfrm>
            <a:off x="7369520" y="4453065"/>
            <a:ext cx="4399983" cy="2031325"/>
          </a:xfrm>
          <a:prstGeom prst="rect">
            <a:avLst/>
          </a:prstGeom>
        </p:spPr>
        <p:txBody>
          <a:bodyPr wrap="square">
            <a:spAutoFit/>
          </a:bodyPr>
          <a:lstStyle/>
          <a:p>
            <a:r>
              <a:rPr lang="en-US" b="0" i="0" dirty="0">
                <a:effectLst/>
              </a:rPr>
              <a:t>Just before a young woman begins her application for missionary service, she decides to spend time with friends who are not making good choices. When they offer her an alcoholic drink, she willfully drinks it, believing she can always repent later if she wants to so she can still serve a mission.</a:t>
            </a:r>
            <a:endParaRPr lang="en-US" dirty="0"/>
          </a:p>
        </p:txBody>
      </p:sp>
      <p:pic>
        <p:nvPicPr>
          <p:cNvPr id="4098" name="Picture 2" descr="http://s3.amazonaws.com/media.wbur.org/wordpress/15/files/2015/06/sleepy-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123" y="1192417"/>
            <a:ext cx="3483581" cy="2610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11.postimg.org/t234vgmoj/none_3021.jpg"/>
          <p:cNvPicPr>
            <a:picLocks noChangeAspect="1" noChangeArrowheads="1"/>
          </p:cNvPicPr>
          <p:nvPr/>
        </p:nvPicPr>
        <p:blipFill rotWithShape="1">
          <a:blip r:embed="rId4">
            <a:extLst>
              <a:ext uri="{28A0092B-C50C-407E-A947-70E740481C1C}">
                <a14:useLocalDpi xmlns:a14="http://schemas.microsoft.com/office/drawing/2010/main" val="0"/>
              </a:ext>
            </a:extLst>
          </a:blip>
          <a:srcRect l="36804" t="30225"/>
          <a:stretch/>
        </p:blipFill>
        <p:spPr bwMode="auto">
          <a:xfrm>
            <a:off x="3514733" y="4076092"/>
            <a:ext cx="3533390" cy="255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7" y="72736"/>
            <a:ext cx="11939155" cy="7232749"/>
          </a:xfrm>
          <a:prstGeom prst="rect">
            <a:avLst/>
          </a:prstGeom>
          <a:noFill/>
        </p:spPr>
        <p:txBody>
          <a:bodyPr wrap="square" rtlCol="0">
            <a:spAutoFit/>
          </a:bodyPr>
          <a:lstStyle/>
          <a:p>
            <a:r>
              <a:rPr lang="en-US" sz="1600" b="1" dirty="0"/>
              <a:t>Summary of Work done by the Levitical priesthood:</a:t>
            </a:r>
            <a:endParaRPr lang="en-US" sz="1600" dirty="0"/>
          </a:p>
          <a:p>
            <a:pPr marL="342900" indent="-342900">
              <a:buAutoNum type="arabicPeriod"/>
            </a:pPr>
            <a:r>
              <a:rPr lang="en-US" sz="1600" dirty="0"/>
              <a:t>Assist in the feast days with sacrifices and offering. </a:t>
            </a:r>
          </a:p>
          <a:p>
            <a:pPr marL="342900" indent="-342900">
              <a:buAutoNum type="arabicPeriod"/>
            </a:pPr>
            <a:r>
              <a:rPr lang="en-US" sz="1600" dirty="0"/>
              <a:t>(Comparable to Deacon and Teacher of today) </a:t>
            </a:r>
          </a:p>
          <a:p>
            <a:pPr marL="342900" indent="-342900">
              <a:buAutoNum type="arabicPeriod"/>
            </a:pPr>
            <a:r>
              <a:rPr lang="en-US" sz="1600" dirty="0"/>
              <a:t>They collected, handled and delivered the various offerings</a:t>
            </a:r>
          </a:p>
          <a:p>
            <a:pPr marL="342900" indent="-342900">
              <a:buAutoNum type="arabicPeriod"/>
            </a:pPr>
            <a:r>
              <a:rPr lang="en-US" sz="1600" dirty="0"/>
              <a:t>They had charge of keeping order and seeing that everything was clean and comfortable</a:t>
            </a:r>
          </a:p>
          <a:p>
            <a:pPr marL="342900" indent="-342900">
              <a:buAutoNum type="arabicPeriod"/>
            </a:pPr>
            <a:r>
              <a:rPr lang="en-US" sz="1600" dirty="0"/>
              <a:t>They were assigned to preach, teach, exhort, visit the people, detect evil, eliminate quarreling, encourage attendance at Sabbath services, and “watch over the church always”</a:t>
            </a:r>
          </a:p>
          <a:p>
            <a:pPr marL="342900" indent="-342900">
              <a:buAutoNum type="arabicPeriod"/>
            </a:pPr>
            <a:endParaRPr lang="en-US" sz="1600" dirty="0"/>
          </a:p>
          <a:p>
            <a:r>
              <a:rPr lang="en-US" sz="1600" dirty="0"/>
              <a:t>Restrictions:</a:t>
            </a:r>
          </a:p>
          <a:p>
            <a:r>
              <a:rPr lang="en-US" sz="1600" dirty="0"/>
              <a:t>They could not perform any of the ordinances</a:t>
            </a:r>
          </a:p>
          <a:p>
            <a:endParaRPr lang="en-US" sz="1600" dirty="0"/>
          </a:p>
          <a:p>
            <a:r>
              <a:rPr lang="en-US" sz="1600" dirty="0"/>
              <a:t>They did not have to actively serve longer than age fifty</a:t>
            </a:r>
          </a:p>
          <a:p>
            <a:r>
              <a:rPr lang="en-US" sz="1600" dirty="0"/>
              <a:t>Their assignments were often extremely strenuous, particularly those involving the handling of sacrificial animals</a:t>
            </a:r>
          </a:p>
          <a:p>
            <a:r>
              <a:rPr lang="en-US" sz="1600" dirty="0"/>
              <a:t>After age fifty they merely moved among the congregation serving as watchmen and counsellors.</a:t>
            </a:r>
          </a:p>
          <a:p>
            <a:endParaRPr lang="en-US" sz="1600" dirty="0"/>
          </a:p>
          <a:p>
            <a:r>
              <a:rPr lang="en-US" sz="1600" dirty="0"/>
              <a:t>They would go to the Tabernacle on a rotating basis for one week</a:t>
            </a:r>
          </a:p>
          <a:p>
            <a:endParaRPr lang="en-US" sz="1600" dirty="0"/>
          </a:p>
          <a:p>
            <a:r>
              <a:rPr lang="en-US" sz="1600" dirty="0"/>
              <a:t>When not at the Tabernacle they would assist the priests in teaching and administering to the temporal welfare of the various tribes in the area where they were assigned. </a:t>
            </a:r>
          </a:p>
          <a:p>
            <a:endParaRPr lang="en-US" sz="1600" dirty="0"/>
          </a:p>
          <a:p>
            <a:r>
              <a:rPr lang="en-US" sz="1600" dirty="0"/>
              <a:t>They were not given an inheritance but required to </a:t>
            </a:r>
            <a:r>
              <a:rPr lang="en-US" sz="1600" dirty="0" err="1"/>
              <a:t>to</a:t>
            </a:r>
            <a:r>
              <a:rPr lang="en-US" sz="1600" dirty="0"/>
              <a:t> live in certain cities which were judiciously scattered among all the tribes.</a:t>
            </a:r>
          </a:p>
          <a:p>
            <a:endParaRPr lang="en-US" sz="1600" dirty="0"/>
          </a:p>
          <a:p>
            <a:r>
              <a:rPr lang="en-US" sz="1600" dirty="0"/>
              <a:t>The Levitical priesthood was never considered a separate or independent order. It was always looked upon as simply an “appendage” to the Aaronic Priesthood. </a:t>
            </a:r>
          </a:p>
          <a:p>
            <a:endParaRPr lang="en-US" sz="1600" dirty="0"/>
          </a:p>
          <a:p>
            <a:r>
              <a:rPr lang="en-US" sz="1600" dirty="0"/>
              <a:t>They were excused from military service but deprived of political status and they were awarded tithes, bread, meat, grain, fruits from the offerings of the Tabernacle and had to be eaten on the premises. (1)</a:t>
            </a:r>
          </a:p>
          <a:p>
            <a:endParaRPr lang="en-US" sz="1600" b="1" dirty="0"/>
          </a:p>
        </p:txBody>
      </p:sp>
    </p:spTree>
    <p:extLst>
      <p:ext uri="{BB962C8B-B14F-4D97-AF65-F5344CB8AC3E}">
        <p14:creationId xmlns:p14="http://schemas.microsoft.com/office/powerpoint/2010/main" val="34175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Ignorance</a:t>
            </a:r>
          </a:p>
        </p:txBody>
      </p:sp>
      <p:sp>
        <p:nvSpPr>
          <p:cNvPr id="5" name="TextBox 4"/>
          <p:cNvSpPr txBox="1"/>
          <p:nvPr/>
        </p:nvSpPr>
        <p:spPr>
          <a:xfrm>
            <a:off x="635252" y="2557604"/>
            <a:ext cx="5585988" cy="1200329"/>
          </a:xfrm>
          <a:prstGeom prst="rect">
            <a:avLst/>
          </a:prstGeom>
          <a:noFill/>
        </p:spPr>
        <p:txBody>
          <a:bodyPr wrap="square" rtlCol="0">
            <a:spAutoFit/>
          </a:bodyPr>
          <a:lstStyle/>
          <a:p>
            <a:r>
              <a:rPr lang="en-US" i="1" dirty="0"/>
              <a:t>Ignorant (Unintentional)</a:t>
            </a:r>
          </a:p>
          <a:p>
            <a:endParaRPr lang="en-US" i="1" dirty="0"/>
          </a:p>
          <a:p>
            <a:r>
              <a:rPr lang="en-US" dirty="0"/>
              <a:t>Sin offering of she goat (1</a:t>
            </a:r>
            <a:r>
              <a:rPr lang="en-US" baseline="30000" dirty="0"/>
              <a:t>st</a:t>
            </a:r>
            <a:r>
              <a:rPr lang="en-US" dirty="0"/>
              <a:t> year)</a:t>
            </a:r>
          </a:p>
          <a:p>
            <a:r>
              <a:rPr lang="en-US" dirty="0"/>
              <a:t>Priest makes atonement for the soul of that sinner</a:t>
            </a:r>
          </a:p>
        </p:txBody>
      </p:sp>
      <p:sp>
        <p:nvSpPr>
          <p:cNvPr id="7" name="Rectangle 6"/>
          <p:cNvSpPr/>
          <p:nvPr/>
        </p:nvSpPr>
        <p:spPr>
          <a:xfrm>
            <a:off x="3950329" y="1088368"/>
            <a:ext cx="4541822" cy="1477328"/>
          </a:xfrm>
          <a:prstGeom prst="rect">
            <a:avLst/>
          </a:prstGeom>
        </p:spPr>
        <p:txBody>
          <a:bodyPr wrap="square">
            <a:spAutoFit/>
          </a:bodyPr>
          <a:lstStyle/>
          <a:p>
            <a:r>
              <a:rPr lang="en-US" b="0" i="0" dirty="0">
                <a:effectLst/>
                <a:latin typeface="Calibri" panose="020F0502020204030204" pitchFamily="34" charset="0"/>
              </a:rPr>
              <a:t>Two different attitudes of a transgressor—one who defiantly and willfully sins versus one who sins ignorantly or makes a mistake unintentionally and feels guilty about offending God</a:t>
            </a:r>
            <a:endParaRPr lang="en-US" dirty="0"/>
          </a:p>
        </p:txBody>
      </p:sp>
      <p:pic>
        <p:nvPicPr>
          <p:cNvPr id="5122" name="Picture 2" descr="http://aztextpress.files.wordpress.com/2011/06/parker-the-wonder-go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350" y="3979729"/>
            <a:ext cx="2846166" cy="21848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15:22-26</a:t>
            </a:r>
            <a:endParaRPr lang="en-US" dirty="0"/>
          </a:p>
        </p:txBody>
      </p:sp>
      <p:grpSp>
        <p:nvGrpSpPr>
          <p:cNvPr id="18" name="Group 17"/>
          <p:cNvGrpSpPr/>
          <p:nvPr/>
        </p:nvGrpSpPr>
        <p:grpSpPr>
          <a:xfrm>
            <a:off x="7181039" y="3157768"/>
            <a:ext cx="3291254" cy="2381795"/>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42492" y="972693"/>
              <a:ext cx="2293346" cy="1547972"/>
            </a:xfrm>
            <a:prstGeom prst="rect">
              <a:avLst/>
            </a:prstGeom>
          </p:spPr>
          <p:txBody>
            <a:bodyPr wrap="square">
              <a:spAutoFit/>
            </a:bodyPr>
            <a:lstStyle/>
            <a:p>
              <a:pPr algn="ctr"/>
              <a:r>
                <a:rPr lang="en-US" sz="1400" dirty="0"/>
                <a:t> </a:t>
              </a:r>
              <a:r>
                <a:rPr lang="en-US" sz="1400" b="1" dirty="0"/>
                <a:t>If we repent, we can be forgiven of our sins, including those we commit in ignorance, through the Atonement of Jesus Christ</a:t>
              </a:r>
              <a:endParaRPr lang="en-US" sz="1400" i="1" dirty="0"/>
            </a:p>
          </p:txBody>
        </p:sp>
      </p:grpSp>
    </p:spTree>
    <p:extLst>
      <p:ext uri="{BB962C8B-B14F-4D97-AF65-F5344CB8AC3E}">
        <p14:creationId xmlns:p14="http://schemas.microsoft.com/office/powerpoint/2010/main" val="4371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Presumptuously</a:t>
            </a:r>
          </a:p>
        </p:txBody>
      </p:sp>
      <p:sp>
        <p:nvSpPr>
          <p:cNvPr id="3" name="Rectangle 2"/>
          <p:cNvSpPr/>
          <p:nvPr/>
        </p:nvSpPr>
        <p:spPr>
          <a:xfrm>
            <a:off x="566729" y="1601554"/>
            <a:ext cx="3641253" cy="923330"/>
          </a:xfrm>
          <a:prstGeom prst="rect">
            <a:avLst/>
          </a:prstGeom>
        </p:spPr>
        <p:txBody>
          <a:bodyPr wrap="none">
            <a:spAutoFit/>
          </a:bodyPr>
          <a:lstStyle/>
          <a:p>
            <a:r>
              <a:rPr lang="en-US" b="0" i="1" dirty="0">
                <a:solidFill>
                  <a:srgbClr val="333333"/>
                </a:solidFill>
                <a:effectLst/>
                <a:latin typeface="Calibri" panose="020F0502020204030204" pitchFamily="34" charset="0"/>
              </a:rPr>
              <a:t>Willful (intentional)</a:t>
            </a:r>
          </a:p>
          <a:p>
            <a:endParaRPr lang="en-US" i="1"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Cut off from the Lord and the people</a:t>
            </a:r>
            <a:endParaRPr lang="en-US" dirty="0"/>
          </a:p>
        </p:txBody>
      </p:sp>
      <p:sp>
        <p:nvSpPr>
          <p:cNvPr id="8" name="Rectangle 7"/>
          <p:cNvSpPr/>
          <p:nvPr/>
        </p:nvSpPr>
        <p:spPr>
          <a:xfrm>
            <a:off x="2665896" y="886359"/>
            <a:ext cx="7417920" cy="461665"/>
          </a:xfrm>
          <a:prstGeom prst="rect">
            <a:avLst/>
          </a:prstGeom>
        </p:spPr>
        <p:txBody>
          <a:bodyPr wrap="square">
            <a:spAutoFit/>
          </a:bodyPr>
          <a:lstStyle/>
          <a:p>
            <a:r>
              <a:rPr lang="en-US" sz="2400" b="0" i="0" dirty="0">
                <a:solidFill>
                  <a:schemeClr val="bg1"/>
                </a:solidFill>
                <a:effectLst/>
                <a:latin typeface="Verdana" panose="020B0604030504040204" pitchFamily="34" charset="0"/>
              </a:rPr>
              <a:t>Readiness to </a:t>
            </a:r>
            <a:r>
              <a:rPr lang="en-US" sz="2400" b="0" i="0" u="none" strike="noStrike" dirty="0">
                <a:solidFill>
                  <a:schemeClr val="bg1"/>
                </a:solidFill>
                <a:effectLst/>
                <a:latin typeface="Verdana" panose="020B0604030504040204" pitchFamily="34" charset="0"/>
              </a:rPr>
              <a:t>presume</a:t>
            </a:r>
            <a:r>
              <a:rPr lang="en-US" sz="2400" b="0" i="0" dirty="0">
                <a:solidFill>
                  <a:schemeClr val="bg1"/>
                </a:solidFill>
                <a:effectLst/>
                <a:latin typeface="Verdana" panose="020B0604030504040204" pitchFamily="34" charset="0"/>
              </a:rPr>
              <a:t> in conduct or thought</a:t>
            </a:r>
            <a:endParaRPr lang="en-US" sz="2400" dirty="0">
              <a:solidFill>
                <a:schemeClr val="bg1"/>
              </a:solidFill>
            </a:endParaRPr>
          </a:p>
        </p:txBody>
      </p:sp>
      <p:pic>
        <p:nvPicPr>
          <p:cNvPr id="5128" name="Picture 8" descr="https://encrypted-tbn0.gstatic.com/images?q=tbn:ANd9GcSswF-ahP6H_nfoNorfh4mCdsWyUnVV0BaPYnhAnH_e8g1HuyT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06" y="3330057"/>
            <a:ext cx="4392422" cy="21962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15:27-30</a:t>
            </a:r>
            <a:endParaRPr lang="en-US" dirty="0"/>
          </a:p>
        </p:txBody>
      </p:sp>
      <p:grpSp>
        <p:nvGrpSpPr>
          <p:cNvPr id="18" name="Group 17"/>
          <p:cNvGrpSpPr/>
          <p:nvPr/>
        </p:nvGrpSpPr>
        <p:grpSpPr>
          <a:xfrm>
            <a:off x="6110030" y="1601554"/>
            <a:ext cx="3291254" cy="2238159"/>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32642" y="1044265"/>
              <a:ext cx="2293346" cy="1307176"/>
            </a:xfrm>
            <a:prstGeom prst="rect">
              <a:avLst/>
            </a:prstGeom>
          </p:spPr>
          <p:txBody>
            <a:bodyPr wrap="square">
              <a:spAutoFit/>
            </a:bodyPr>
            <a:lstStyle/>
            <a:p>
              <a:pPr algn="ctr"/>
              <a:r>
                <a:rPr lang="en-US" sz="1400" dirty="0"/>
                <a:t> </a:t>
              </a:r>
              <a:r>
                <a:rPr lang="en-US" sz="1400" b="1" dirty="0"/>
                <a:t>If we willfully break God’s commandments and do not repent, then we must stand accountable before God for those sins</a:t>
              </a:r>
              <a:endParaRPr lang="en-US" sz="1400" i="1" dirty="0"/>
            </a:p>
          </p:txBody>
        </p:sp>
      </p:grpSp>
      <p:sp>
        <p:nvSpPr>
          <p:cNvPr id="10" name="Rectangle 9"/>
          <p:cNvSpPr/>
          <p:nvPr/>
        </p:nvSpPr>
        <p:spPr>
          <a:xfrm>
            <a:off x="5484311" y="3928893"/>
            <a:ext cx="5751636" cy="2062103"/>
          </a:xfrm>
          <a:prstGeom prst="rect">
            <a:avLst/>
          </a:prstGeom>
        </p:spPr>
        <p:txBody>
          <a:bodyPr wrap="square">
            <a:spAutoFit/>
          </a:bodyPr>
          <a:lstStyle/>
          <a:p>
            <a:r>
              <a:rPr lang="en-US" sz="3200" dirty="0">
                <a:latin typeface="Calibri" panose="020F0502020204030204" pitchFamily="34" charset="0"/>
              </a:rPr>
              <a:t>E</a:t>
            </a:r>
            <a:r>
              <a:rPr lang="en-US" sz="3200" b="0" i="0" dirty="0">
                <a:effectLst/>
                <a:latin typeface="Calibri" panose="020F0502020204030204" pitchFamily="34" charset="0"/>
              </a:rPr>
              <a:t>ven though we are accountable for our sins, if we repent we can be cleansed through the Atonement of Jesus Christ.</a:t>
            </a:r>
            <a:endParaRPr lang="en-US" sz="3200" dirty="0"/>
          </a:p>
        </p:txBody>
      </p:sp>
    </p:spTree>
    <p:extLst>
      <p:ext uri="{BB962C8B-B14F-4D97-AF65-F5344CB8AC3E}">
        <p14:creationId xmlns:p14="http://schemas.microsoft.com/office/powerpoint/2010/main" val="9359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Violation on the Sabbath</a:t>
            </a:r>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15:32-36</a:t>
            </a:r>
            <a:endParaRPr lang="en-US" dirty="0"/>
          </a:p>
        </p:txBody>
      </p:sp>
      <p:sp>
        <p:nvSpPr>
          <p:cNvPr id="2" name="Rectangle 1"/>
          <p:cNvSpPr/>
          <p:nvPr/>
        </p:nvSpPr>
        <p:spPr>
          <a:xfrm>
            <a:off x="386281" y="1242743"/>
            <a:ext cx="6096000" cy="4154984"/>
          </a:xfrm>
          <a:prstGeom prst="rect">
            <a:avLst/>
          </a:prstGeom>
        </p:spPr>
        <p:txBody>
          <a:bodyPr>
            <a:spAutoFit/>
          </a:bodyPr>
          <a:lstStyle/>
          <a:p>
            <a:r>
              <a:rPr lang="en-US" b="0" i="0" dirty="0">
                <a:effectLst/>
                <a:latin typeface="Calibri" panose="020F0502020204030204" pitchFamily="34" charset="0"/>
              </a:rPr>
              <a:t>To stone a man for violation of the Sabbath seems a harsh punishment. </a:t>
            </a:r>
          </a:p>
          <a:p>
            <a:endParaRPr lang="en-US" dirty="0">
              <a:latin typeface="Calibri" panose="020F0502020204030204" pitchFamily="34" charset="0"/>
            </a:endParaRPr>
          </a:p>
          <a:p>
            <a:r>
              <a:rPr lang="en-US" b="0" i="0" dirty="0">
                <a:effectLst/>
                <a:latin typeface="Calibri" panose="020F0502020204030204" pitchFamily="34" charset="0"/>
              </a:rPr>
              <a:t>But in its historical context, two things are significant. </a:t>
            </a:r>
          </a:p>
          <a:p>
            <a:endParaRPr lang="en-US" dirty="0">
              <a:latin typeface="Calibri" panose="020F0502020204030204" pitchFamily="34" charset="0"/>
            </a:endParaRPr>
          </a:p>
          <a:p>
            <a:r>
              <a:rPr lang="en-US" b="0" i="0" dirty="0">
                <a:effectLst/>
                <a:latin typeface="Calibri" panose="020F0502020204030204" pitchFamily="34" charset="0"/>
              </a:rPr>
              <a:t>Moses had just given the law for willful rebellion against God. </a:t>
            </a:r>
          </a:p>
          <a:p>
            <a:endParaRPr lang="en-US" dirty="0">
              <a:latin typeface="Calibri" panose="020F0502020204030204" pitchFamily="34" charset="0"/>
            </a:endParaRPr>
          </a:p>
          <a:p>
            <a:r>
              <a:rPr lang="en-US" b="0" i="0" dirty="0">
                <a:effectLst/>
                <a:latin typeface="Calibri" panose="020F0502020204030204" pitchFamily="34" charset="0"/>
              </a:rPr>
              <a:t>Did this man know the law of the Sabbath? </a:t>
            </a:r>
          </a:p>
          <a:p>
            <a:endParaRPr lang="en-US" dirty="0">
              <a:latin typeface="Calibri" panose="020F0502020204030204" pitchFamily="34" charset="0"/>
            </a:endParaRPr>
          </a:p>
          <a:p>
            <a:r>
              <a:rPr lang="en-US" b="0" i="0" dirty="0">
                <a:effectLst/>
                <a:latin typeface="Calibri" panose="020F0502020204030204" pitchFamily="34" charset="0"/>
              </a:rPr>
              <a:t>Moses had clearly taught earlier that one who violated the Sabbath was to be put to death.</a:t>
            </a:r>
          </a:p>
          <a:p>
            <a:r>
              <a:rPr lang="en-US" sz="1200" b="0" i="0" dirty="0">
                <a:effectLst/>
                <a:latin typeface="Calibri" panose="020F0502020204030204" pitchFamily="34" charset="0"/>
              </a:rPr>
              <a:t>(see </a:t>
            </a:r>
            <a:r>
              <a:rPr lang="en-US" sz="1200" b="0" i="0" u="none" strike="noStrike" dirty="0">
                <a:effectLst/>
                <a:latin typeface="Calibri" panose="020F0502020204030204" pitchFamily="34" charset="0"/>
              </a:rPr>
              <a:t>Exodus 31:14–15</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35:2</a:t>
            </a:r>
            <a:r>
              <a:rPr lang="en-US" sz="1200" b="0" i="0" dirty="0">
                <a:effectLst/>
                <a:latin typeface="Calibri" panose="020F0502020204030204" pitchFamily="34" charset="0"/>
              </a:rPr>
              <a:t>). </a:t>
            </a:r>
          </a:p>
          <a:p>
            <a:endParaRPr lang="en-US" dirty="0">
              <a:latin typeface="Calibri" panose="020F0502020204030204" pitchFamily="34" charset="0"/>
            </a:endParaRPr>
          </a:p>
          <a:p>
            <a:r>
              <a:rPr lang="en-US" b="0" i="0" dirty="0">
                <a:effectLst/>
                <a:latin typeface="Calibri" panose="020F0502020204030204" pitchFamily="34" charset="0"/>
              </a:rPr>
              <a:t>Obviously, here is an example of one who “despised the word of the Lord.”</a:t>
            </a:r>
            <a:endParaRPr lang="en-US" dirty="0"/>
          </a:p>
        </p:txBody>
      </p:sp>
      <p:pic>
        <p:nvPicPr>
          <p:cNvPr id="9218" name="Picture 2" descr="http://www.tylo.com/upl/images/270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205" y="1702432"/>
            <a:ext cx="5115931" cy="3695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43678" y="6417542"/>
            <a:ext cx="495649" cy="369332"/>
          </a:xfrm>
          <a:prstGeom prst="rect">
            <a:avLst/>
          </a:prstGeom>
        </p:spPr>
        <p:txBody>
          <a:bodyPr wrap="none">
            <a:spAutoFit/>
          </a:bodyPr>
          <a:lstStyle/>
          <a:p>
            <a:r>
              <a:rPr lang="en-US" b="0" i="0" dirty="0">
                <a:effectLst/>
                <a:latin typeface="Calibri" panose="020F0502020204030204" pitchFamily="34" charset="0"/>
              </a:rPr>
              <a:t> (3)</a:t>
            </a:r>
            <a:endParaRPr lang="en-US" dirty="0"/>
          </a:p>
        </p:txBody>
      </p:sp>
    </p:spTree>
    <p:extLst>
      <p:ext uri="{BB962C8B-B14F-4D97-AF65-F5344CB8AC3E}">
        <p14:creationId xmlns:p14="http://schemas.microsoft.com/office/powerpoint/2010/main" val="24157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Fringes on the Borders</a:t>
            </a:r>
          </a:p>
        </p:txBody>
      </p:sp>
      <p:sp>
        <p:nvSpPr>
          <p:cNvPr id="3" name="Rectangle 2"/>
          <p:cNvSpPr/>
          <p:nvPr/>
        </p:nvSpPr>
        <p:spPr>
          <a:xfrm>
            <a:off x="1532859" y="1683992"/>
            <a:ext cx="1761316" cy="369332"/>
          </a:xfrm>
          <a:prstGeom prst="rect">
            <a:avLst/>
          </a:prstGeom>
        </p:spPr>
        <p:txBody>
          <a:bodyPr wrap="none">
            <a:spAutoFit/>
          </a:bodyPr>
          <a:lstStyle/>
          <a:p>
            <a:r>
              <a:rPr lang="en-US" b="0" i="1" dirty="0">
                <a:solidFill>
                  <a:srgbClr val="333333"/>
                </a:solidFill>
                <a:effectLst/>
                <a:latin typeface="Calibri" panose="020F0502020204030204" pitchFamily="34" charset="0"/>
              </a:rPr>
              <a:t>In Remembrance</a:t>
            </a:r>
            <a:endParaRPr lang="en-US" dirty="0">
              <a:latin typeface="Calibri" panose="020F0502020204030204" pitchFamily="34" charset="0"/>
            </a:endParaRPr>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15:37-41</a:t>
            </a:r>
            <a:endParaRPr lang="en-US" dirty="0"/>
          </a:p>
        </p:txBody>
      </p:sp>
      <p:sp>
        <p:nvSpPr>
          <p:cNvPr id="10" name="Rectangle 9"/>
          <p:cNvSpPr/>
          <p:nvPr/>
        </p:nvSpPr>
        <p:spPr>
          <a:xfrm>
            <a:off x="4764473" y="2640160"/>
            <a:ext cx="4081899" cy="1200329"/>
          </a:xfrm>
          <a:prstGeom prst="rect">
            <a:avLst/>
          </a:prstGeom>
        </p:spPr>
        <p:txBody>
          <a:bodyPr wrap="square">
            <a:spAutoFit/>
          </a:bodyPr>
          <a:lstStyle/>
          <a:p>
            <a:r>
              <a:rPr lang="en-US" dirty="0">
                <a:latin typeface="Calibri" panose="020F0502020204030204" pitchFamily="34" charset="0"/>
              </a:rPr>
              <a:t>Lord told the people to make fringes on the borders of their clothing to remind them to follow the commandments in order to remain holy.</a:t>
            </a:r>
          </a:p>
        </p:txBody>
      </p:sp>
      <p:grpSp>
        <p:nvGrpSpPr>
          <p:cNvPr id="32" name="Group 31"/>
          <p:cNvGrpSpPr/>
          <p:nvPr/>
        </p:nvGrpSpPr>
        <p:grpSpPr>
          <a:xfrm>
            <a:off x="3599064" y="959371"/>
            <a:ext cx="4553369" cy="690866"/>
            <a:chOff x="6004435" y="5124422"/>
            <a:chExt cx="2755911" cy="179672"/>
          </a:xfrm>
          <a:solidFill>
            <a:schemeClr val="accent1">
              <a:lumMod val="75000"/>
            </a:schemeClr>
          </a:solidFill>
        </p:grpSpPr>
        <p:grpSp>
          <p:nvGrpSpPr>
            <p:cNvPr id="33" name="Group 32"/>
            <p:cNvGrpSpPr/>
            <p:nvPr/>
          </p:nvGrpSpPr>
          <p:grpSpPr>
            <a:xfrm>
              <a:off x="6004435" y="5124422"/>
              <a:ext cx="1415464" cy="179672"/>
              <a:chOff x="5241313" y="4637314"/>
              <a:chExt cx="4730322" cy="600444"/>
            </a:xfrm>
            <a:grpFill/>
          </p:grpSpPr>
          <p:sp>
            <p:nvSpPr>
              <p:cNvPr id="55" name="Oval 5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263924" y="4659086"/>
                <a:ext cx="490821" cy="578672"/>
                <a:chOff x="6263924" y="4659086"/>
                <a:chExt cx="490821" cy="578672"/>
              </a:xfrm>
              <a:grpFill/>
            </p:grpSpPr>
            <p:sp>
              <p:nvSpPr>
                <p:cNvPr id="76" name="Trapezoid 7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353137" y="4659086"/>
                <a:ext cx="490821" cy="578672"/>
                <a:chOff x="6263924" y="4659086"/>
                <a:chExt cx="490821" cy="578672"/>
              </a:xfrm>
              <a:grpFill/>
            </p:grpSpPr>
            <p:sp>
              <p:nvSpPr>
                <p:cNvPr id="73" name="Trapezoid 7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419290" y="4659086"/>
                <a:ext cx="490821" cy="578672"/>
                <a:chOff x="6263924" y="4659086"/>
                <a:chExt cx="490821" cy="578672"/>
              </a:xfrm>
              <a:grpFill/>
            </p:grpSpPr>
            <p:sp>
              <p:nvSpPr>
                <p:cNvPr id="70" name="Trapezoid 6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9480814" y="4659086"/>
                <a:ext cx="490821" cy="578672"/>
                <a:chOff x="6263924" y="4659086"/>
                <a:chExt cx="490821" cy="578672"/>
              </a:xfrm>
              <a:grpFill/>
            </p:grpSpPr>
            <p:sp>
              <p:nvSpPr>
                <p:cNvPr id="67" name="Trapezoid 6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241313" y="4637314"/>
                <a:ext cx="490821" cy="578672"/>
                <a:chOff x="6263924" y="4659086"/>
                <a:chExt cx="490821" cy="578672"/>
              </a:xfrm>
              <a:grpFill/>
            </p:grpSpPr>
            <p:sp>
              <p:nvSpPr>
                <p:cNvPr id="64" name="Trapezoid 63"/>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2911" y="5124422"/>
              <a:ext cx="1257435" cy="173157"/>
              <a:chOff x="5769429" y="4659086"/>
              <a:chExt cx="4202206" cy="578672"/>
            </a:xfrm>
            <a:grpFill/>
          </p:grpSpPr>
          <p:sp>
            <p:nvSpPr>
              <p:cNvPr id="35" name="Oval 3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63924" y="4659086"/>
                <a:ext cx="490821" cy="578672"/>
                <a:chOff x="6263924" y="4659086"/>
                <a:chExt cx="490821" cy="578672"/>
              </a:xfrm>
              <a:grpFill/>
            </p:grpSpPr>
            <p:sp>
              <p:nvSpPr>
                <p:cNvPr id="52" name="Trapezoid 5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353137" y="4659086"/>
                <a:ext cx="490821" cy="578672"/>
                <a:chOff x="6263924" y="4659086"/>
                <a:chExt cx="490821" cy="578672"/>
              </a:xfrm>
              <a:grpFill/>
            </p:grpSpPr>
            <p:sp>
              <p:nvSpPr>
                <p:cNvPr id="49" name="Trapezoid 4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419290" y="4659086"/>
                <a:ext cx="490821" cy="578672"/>
                <a:chOff x="6263924" y="4659086"/>
                <a:chExt cx="490821" cy="578672"/>
              </a:xfrm>
              <a:grpFill/>
            </p:grpSpPr>
            <p:sp>
              <p:nvSpPr>
                <p:cNvPr id="46" name="Trapezoid 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9480814" y="4659086"/>
                <a:ext cx="490821" cy="578672"/>
                <a:chOff x="6263924" y="4659086"/>
                <a:chExt cx="490821" cy="578672"/>
              </a:xfrm>
              <a:grpFill/>
            </p:grpSpPr>
            <p:sp>
              <p:nvSpPr>
                <p:cNvPr id="43" name="Trapezoid 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0" name="Picture 2" descr="http://jerryandgod.files.wordpress.com/2012/06/1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09" y="2087079"/>
            <a:ext cx="3955861" cy="26240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5.googleusercontent.com/QYQaaxl9NYmkJVyO2SZpcPftGOqMhReC3kqtW75z4eIAE3ivkPQgK0oeZ531lVNaqHjRwkAlS9wR1Z2ZqAvozidO7E-MIDGIoilV3WxwzPnl0zWNCw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509" y="4745529"/>
            <a:ext cx="1926659" cy="16444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dsjewelry.com/resize/Shared/Images/Product/Adjustable-CTR-Ring/Adjustable-CTR-Rings.jpg?lr=t&amp;bh=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265" y="4528481"/>
            <a:ext cx="1814708" cy="181470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6781123" y="5132464"/>
            <a:ext cx="2892069" cy="923330"/>
          </a:xfrm>
          <a:prstGeom prst="rect">
            <a:avLst/>
          </a:prstGeom>
        </p:spPr>
        <p:txBody>
          <a:bodyPr wrap="square">
            <a:spAutoFit/>
          </a:bodyPr>
          <a:lstStyle/>
          <a:p>
            <a:r>
              <a:rPr lang="en-US" dirty="0">
                <a:latin typeface="Calibri" panose="020F0502020204030204" pitchFamily="34" charset="0"/>
              </a:rPr>
              <a:t>What do we wear to remember to keep the commandments?</a:t>
            </a:r>
          </a:p>
        </p:txBody>
      </p:sp>
      <p:sp>
        <p:nvSpPr>
          <p:cNvPr id="2" name="Rectangle 1"/>
          <p:cNvSpPr/>
          <p:nvPr/>
        </p:nvSpPr>
        <p:spPr>
          <a:xfrm>
            <a:off x="8451940" y="1146631"/>
            <a:ext cx="3660059" cy="1477328"/>
          </a:xfrm>
          <a:prstGeom prst="rect">
            <a:avLst/>
          </a:prstGeom>
        </p:spPr>
        <p:txBody>
          <a:bodyPr wrap="square">
            <a:spAutoFit/>
          </a:bodyPr>
          <a:lstStyle/>
          <a:p>
            <a:r>
              <a:rPr lang="en-US" dirty="0">
                <a:latin typeface="Calibri" panose="020F0502020204030204" pitchFamily="34" charset="0"/>
              </a:rPr>
              <a:t>The ribbon of blue also symbolically suggested concepts of deep importance. Blue signifies the heavens and so symbolizes the spiritual realm or godliness (3)</a:t>
            </a:r>
            <a:endParaRPr lang="en-US" dirty="0"/>
          </a:p>
        </p:txBody>
      </p:sp>
      <p:sp>
        <p:nvSpPr>
          <p:cNvPr id="4" name="Rectangle 3"/>
          <p:cNvSpPr/>
          <p:nvPr/>
        </p:nvSpPr>
        <p:spPr>
          <a:xfrm>
            <a:off x="503409" y="379922"/>
            <a:ext cx="1448217" cy="369332"/>
          </a:xfrm>
          <a:prstGeom prst="rect">
            <a:avLst/>
          </a:prstGeom>
        </p:spPr>
        <p:txBody>
          <a:bodyPr wrap="none">
            <a:spAutoFit/>
          </a:bodyPr>
          <a:lstStyle/>
          <a:p>
            <a:r>
              <a:rPr lang="en-US" i="1" dirty="0">
                <a:solidFill>
                  <a:srgbClr val="333333"/>
                </a:solidFill>
                <a:latin typeface="Calibri" panose="020F0502020204030204" pitchFamily="34" charset="0"/>
              </a:rPr>
              <a:t>zizith</a:t>
            </a:r>
            <a:r>
              <a:rPr lang="en-US" dirty="0">
                <a:solidFill>
                  <a:srgbClr val="333333"/>
                </a:solidFill>
                <a:latin typeface="Calibri" panose="020F0502020204030204" pitchFamily="34" charset="0"/>
              </a:rPr>
              <a:t> [tassel] </a:t>
            </a:r>
            <a:endParaRPr lang="en-US" dirty="0"/>
          </a:p>
        </p:txBody>
      </p:sp>
    </p:spTree>
    <p:extLst>
      <p:ext uri="{BB962C8B-B14F-4D97-AF65-F5344CB8AC3E}">
        <p14:creationId xmlns:p14="http://schemas.microsoft.com/office/powerpoint/2010/main" val="11718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err="1"/>
              <a:t>Korah</a:t>
            </a:r>
            <a:endParaRPr lang="en-US" sz="6000" dirty="0"/>
          </a:p>
        </p:txBody>
      </p:sp>
      <p:sp>
        <p:nvSpPr>
          <p:cNvPr id="3" name="Rectangle 2"/>
          <p:cNvSpPr/>
          <p:nvPr/>
        </p:nvSpPr>
        <p:spPr>
          <a:xfrm>
            <a:off x="206488" y="1091294"/>
            <a:ext cx="9008816" cy="4247317"/>
          </a:xfrm>
          <a:prstGeom prst="rect">
            <a:avLst/>
          </a:prstGeom>
        </p:spPr>
        <p:txBody>
          <a:bodyPr wrap="square">
            <a:spAutoFit/>
          </a:bodyPr>
          <a:lstStyle/>
          <a:p>
            <a:r>
              <a:rPr lang="en-US" b="0" dirty="0">
                <a:solidFill>
                  <a:srgbClr val="333333"/>
                </a:solidFill>
                <a:effectLst/>
                <a:latin typeface="Calibri" panose="020F0502020204030204" pitchFamily="34" charset="0"/>
              </a:rPr>
              <a:t>He was the son of </a:t>
            </a:r>
            <a:r>
              <a:rPr lang="en-US" b="0" dirty="0" err="1">
                <a:solidFill>
                  <a:srgbClr val="333333"/>
                </a:solidFill>
                <a:effectLst/>
                <a:latin typeface="Calibri" panose="020F0502020204030204" pitchFamily="34" charset="0"/>
              </a:rPr>
              <a:t>Izhar</a:t>
            </a:r>
            <a:r>
              <a:rPr lang="en-US" b="0" dirty="0">
                <a:solidFill>
                  <a:srgbClr val="333333"/>
                </a:solidFill>
                <a:effectLst/>
                <a:latin typeface="Calibri" panose="020F0502020204030204" pitchFamily="34" charset="0"/>
              </a:rPr>
              <a:t>, grandson of Kohath, great grandson of Levi</a:t>
            </a:r>
          </a:p>
          <a:p>
            <a:endParaRPr lang="en-US" dirty="0">
              <a:solidFill>
                <a:srgbClr val="333333"/>
              </a:solidFill>
              <a:latin typeface="Calibri" panose="020F0502020204030204" pitchFamily="34" charset="0"/>
            </a:endParaRPr>
          </a:p>
          <a:p>
            <a:r>
              <a:rPr lang="en-US" b="0" dirty="0">
                <a:solidFill>
                  <a:srgbClr val="333333"/>
                </a:solidFill>
                <a:effectLst/>
                <a:latin typeface="Calibri" panose="020F0502020204030204" pitchFamily="34" charset="0"/>
              </a:rPr>
              <a:t>He was first cousin to Aaron and Moses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and two others, </a:t>
            </a:r>
            <a:r>
              <a:rPr lang="en-US" dirty="0" err="1">
                <a:solidFill>
                  <a:srgbClr val="333333"/>
                </a:solidFill>
                <a:latin typeface="Calibri" panose="020F0502020204030204" pitchFamily="34" charset="0"/>
              </a:rPr>
              <a:t>Dathan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Abiram</a:t>
            </a:r>
            <a:r>
              <a:rPr lang="en-US" dirty="0">
                <a:solidFill>
                  <a:srgbClr val="333333"/>
                </a:solidFill>
                <a:latin typeface="Calibri" panose="020F0502020204030204" pitchFamily="34" charset="0"/>
              </a:rPr>
              <a:t> (lineage of Reuben), combined forces with 250 princes of Israel to defy Moses and Aaron in seeking more priestly power</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Him and the others were censured by Moses and subsequently swallowed up in the earth…where the name is spelled </a:t>
            </a:r>
            <a:r>
              <a:rPr lang="en-US" i="1" dirty="0">
                <a:solidFill>
                  <a:srgbClr val="333333"/>
                </a:solidFill>
                <a:latin typeface="Calibri" panose="020F0502020204030204" pitchFamily="34" charset="0"/>
              </a:rPr>
              <a:t>Core </a:t>
            </a:r>
          </a:p>
          <a:p>
            <a:endParaRPr lang="en-US" i="1"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later descendants of </a:t>
            </a:r>
            <a:r>
              <a:rPr lang="en-US" dirty="0" err="1">
                <a:solidFill>
                  <a:srgbClr val="333333"/>
                </a:solidFill>
                <a:latin typeface="Calibri" panose="020F0502020204030204" pitchFamily="34" charset="0"/>
              </a:rPr>
              <a:t>Korah</a:t>
            </a: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Korahites</a:t>
            </a:r>
            <a:r>
              <a:rPr lang="en-US" dirty="0">
                <a:solidFill>
                  <a:srgbClr val="333333"/>
                </a:solidFill>
                <a:latin typeface="Calibri" panose="020F0502020204030204" pitchFamily="34" charset="0"/>
              </a:rPr>
              <a:t> or </a:t>
            </a:r>
            <a:r>
              <a:rPr lang="en-US" dirty="0" err="1">
                <a:solidFill>
                  <a:srgbClr val="333333"/>
                </a:solidFill>
                <a:latin typeface="Calibri" panose="020F0502020204030204" pitchFamily="34" charset="0"/>
              </a:rPr>
              <a:t>Korathites</a:t>
            </a:r>
            <a:r>
              <a:rPr lang="en-US" dirty="0">
                <a:solidFill>
                  <a:srgbClr val="333333"/>
                </a:solidFill>
                <a:latin typeface="Calibri" panose="020F0502020204030204" pitchFamily="34" charset="0"/>
              </a:rPr>
              <a:t>) were part of a guild of performing musicians.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Others of this particular Levite lineage were appointed to serve as porters, gatekeepers, bakers, and the like. </a:t>
            </a:r>
            <a:endParaRPr lang="en-US" dirty="0"/>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15:27-30</a:t>
            </a:r>
            <a:endParaRPr lang="en-US" dirty="0"/>
          </a:p>
        </p:txBody>
      </p:sp>
      <p:grpSp>
        <p:nvGrpSpPr>
          <p:cNvPr id="7" name="Group 6"/>
          <p:cNvGrpSpPr/>
          <p:nvPr/>
        </p:nvGrpSpPr>
        <p:grpSpPr>
          <a:xfrm>
            <a:off x="9177732" y="1313281"/>
            <a:ext cx="2057619" cy="4556890"/>
            <a:chOff x="4191000" y="1313281"/>
            <a:chExt cx="1585779" cy="3511933"/>
          </a:xfrm>
        </p:grpSpPr>
        <p:sp>
          <p:nvSpPr>
            <p:cNvPr id="8" name="Cloud 7"/>
            <p:cNvSpPr/>
            <p:nvPr/>
          </p:nvSpPr>
          <p:spPr>
            <a:xfrm flipH="1">
              <a:off x="4681509" y="169032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364378" y="157568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671902">
              <a:off x="5462998" y="3154422"/>
              <a:ext cx="313781"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4191000" y="3103679"/>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52409">
              <a:off x="5068641" y="4244903"/>
              <a:ext cx="293200" cy="5803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31569" y="4233425"/>
              <a:ext cx="291797" cy="58031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69292">
              <a:off x="5034684" y="2507536"/>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90291">
              <a:off x="4351231" y="2473621"/>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4535440" y="2640741"/>
              <a:ext cx="934153" cy="1891292"/>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87368" y="2294280"/>
              <a:ext cx="5419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6327">
              <a:off x="4469564" y="2555035"/>
              <a:ext cx="430765" cy="198288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p:cNvSpPr/>
            <p:nvPr/>
          </p:nvSpPr>
          <p:spPr>
            <a:xfrm rot="21203302">
              <a:off x="5045062" y="2633262"/>
              <a:ext cx="430765" cy="1894061"/>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535440" y="1651605"/>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485031" y="1485440"/>
              <a:ext cx="913647" cy="70572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36482" y="1313281"/>
              <a:ext cx="997735" cy="646166"/>
              <a:chOff x="4289358" y="1092720"/>
              <a:chExt cx="1503201" cy="909932"/>
            </a:xfrm>
            <a:solidFill>
              <a:schemeClr val="bg2"/>
            </a:solidFill>
          </p:grpSpPr>
          <p:sp>
            <p:nvSpPr>
              <p:cNvPr id="61" name="Moon 60"/>
              <p:cNvSpPr/>
              <p:nvPr/>
            </p:nvSpPr>
            <p:spPr>
              <a:xfrm rot="5400000">
                <a:off x="4585993" y="796085"/>
                <a:ext cx="909932" cy="1503201"/>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a:off x="4746964" y="925857"/>
                <a:ext cx="609601" cy="1481587"/>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369666">
              <a:off x="4558210" y="2833640"/>
              <a:ext cx="212762" cy="1596902"/>
              <a:chOff x="6371743" y="2388286"/>
              <a:chExt cx="374191" cy="2367720"/>
            </a:xfrm>
          </p:grpSpPr>
          <p:grpSp>
            <p:nvGrpSpPr>
              <p:cNvPr id="49" name="Group 48"/>
              <p:cNvGrpSpPr/>
              <p:nvPr/>
            </p:nvGrpSpPr>
            <p:grpSpPr>
              <a:xfrm>
                <a:off x="6403034" y="4220773"/>
                <a:ext cx="342900" cy="535233"/>
                <a:chOff x="6403034" y="4220773"/>
                <a:chExt cx="342900" cy="535233"/>
              </a:xfrm>
            </p:grpSpPr>
            <p:sp>
              <p:nvSpPr>
                <p:cNvPr id="59" name="Frame 58"/>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mond 59"/>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397646" y="3617387"/>
                <a:ext cx="342900" cy="535233"/>
                <a:chOff x="6403034" y="4220773"/>
                <a:chExt cx="342900" cy="535233"/>
              </a:xfrm>
            </p:grpSpPr>
            <p:sp>
              <p:nvSpPr>
                <p:cNvPr id="57" name="Frame 5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iamond 5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89049" y="3002836"/>
                <a:ext cx="342900" cy="535233"/>
                <a:chOff x="6403034" y="4220773"/>
                <a:chExt cx="342900" cy="535233"/>
              </a:xfrm>
            </p:grpSpPr>
            <p:sp>
              <p:nvSpPr>
                <p:cNvPr id="55" name="Frame 5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371743" y="2388286"/>
                <a:ext cx="342900" cy="535233"/>
                <a:chOff x="6403034" y="4220773"/>
                <a:chExt cx="342900" cy="535233"/>
              </a:xfrm>
            </p:grpSpPr>
            <p:sp>
              <p:nvSpPr>
                <p:cNvPr id="53" name="Frame 5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mond 5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rot="21201297">
              <a:off x="5163457" y="2837994"/>
              <a:ext cx="212762" cy="1596902"/>
              <a:chOff x="6371743" y="2388286"/>
              <a:chExt cx="374191" cy="2367720"/>
            </a:xfrm>
          </p:grpSpPr>
          <p:grpSp>
            <p:nvGrpSpPr>
              <p:cNvPr id="37" name="Group 36"/>
              <p:cNvGrpSpPr/>
              <p:nvPr/>
            </p:nvGrpSpPr>
            <p:grpSpPr>
              <a:xfrm>
                <a:off x="6403034" y="4220773"/>
                <a:ext cx="342900" cy="535233"/>
                <a:chOff x="6403034" y="4220773"/>
                <a:chExt cx="342900" cy="535233"/>
              </a:xfrm>
            </p:grpSpPr>
            <p:sp>
              <p:nvSpPr>
                <p:cNvPr id="47" name="Frame 4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mond 4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397646" y="3617387"/>
                <a:ext cx="342900" cy="535233"/>
                <a:chOff x="6403034" y="4220773"/>
                <a:chExt cx="342900" cy="535233"/>
              </a:xfrm>
            </p:grpSpPr>
            <p:sp>
              <p:nvSpPr>
                <p:cNvPr id="45" name="Frame 4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iamond 4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389049" y="3002836"/>
                <a:ext cx="342900" cy="535233"/>
                <a:chOff x="6403034" y="4220773"/>
                <a:chExt cx="342900" cy="535233"/>
              </a:xfrm>
            </p:grpSpPr>
            <p:sp>
              <p:nvSpPr>
                <p:cNvPr id="43" name="Frame 4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mond 4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371743" y="2388286"/>
                <a:ext cx="342900" cy="535233"/>
                <a:chOff x="6403034" y="4220773"/>
                <a:chExt cx="342900" cy="535233"/>
              </a:xfrm>
            </p:grpSpPr>
            <p:sp>
              <p:nvSpPr>
                <p:cNvPr id="41" name="Frame 4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rot="5400000">
              <a:off x="4879017" y="1412016"/>
              <a:ext cx="153636" cy="623155"/>
              <a:chOff x="6389049" y="3002836"/>
              <a:chExt cx="356885" cy="1753170"/>
            </a:xfrm>
          </p:grpSpPr>
          <p:grpSp>
            <p:nvGrpSpPr>
              <p:cNvPr id="28" name="Group 27"/>
              <p:cNvGrpSpPr/>
              <p:nvPr/>
            </p:nvGrpSpPr>
            <p:grpSpPr>
              <a:xfrm>
                <a:off x="6403034" y="4220773"/>
                <a:ext cx="342900" cy="535233"/>
                <a:chOff x="6403034" y="4220773"/>
                <a:chExt cx="342900" cy="535233"/>
              </a:xfrm>
            </p:grpSpPr>
            <p:sp>
              <p:nvSpPr>
                <p:cNvPr id="35" name="Frame 3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iamond 3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397646" y="3617387"/>
                <a:ext cx="342900" cy="535233"/>
                <a:chOff x="6403034" y="4220773"/>
                <a:chExt cx="342900" cy="535233"/>
              </a:xfrm>
            </p:grpSpPr>
            <p:sp>
              <p:nvSpPr>
                <p:cNvPr id="33" name="Frame 3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iamond 3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389049" y="3002836"/>
                <a:ext cx="342900" cy="535233"/>
                <a:chOff x="6403034" y="4220773"/>
                <a:chExt cx="342900" cy="535233"/>
              </a:xfrm>
            </p:grpSpPr>
            <p:sp>
              <p:nvSpPr>
                <p:cNvPr id="31" name="Frame 3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mond 3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(4)</a:t>
            </a:r>
          </a:p>
        </p:txBody>
      </p:sp>
    </p:spTree>
    <p:extLst>
      <p:ext uri="{BB962C8B-B14F-4D97-AF65-F5344CB8AC3E}">
        <p14:creationId xmlns:p14="http://schemas.microsoft.com/office/powerpoint/2010/main" val="36510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Seeking a Higher Position</a:t>
            </a:r>
          </a:p>
        </p:txBody>
      </p:sp>
      <p:sp>
        <p:nvSpPr>
          <p:cNvPr id="3" name="Rectangle 2"/>
          <p:cNvSpPr/>
          <p:nvPr/>
        </p:nvSpPr>
        <p:spPr>
          <a:xfrm>
            <a:off x="430633" y="938282"/>
            <a:ext cx="5294760" cy="2308324"/>
          </a:xfrm>
          <a:prstGeom prst="rect">
            <a:avLst/>
          </a:prstGeom>
        </p:spPr>
        <p:txBody>
          <a:bodyPr wrap="square">
            <a:spAutoFit/>
          </a:bodyPr>
          <a:lstStyle/>
          <a:p>
            <a:r>
              <a:rPr lang="en-US" b="0" dirty="0">
                <a:solidFill>
                  <a:srgbClr val="333333"/>
                </a:solidFill>
                <a:effectLst/>
                <a:latin typeface="Calibri" panose="020F0502020204030204" pitchFamily="34" charset="0"/>
              </a:rPr>
              <a:t>“Now those that conspired with Corah (</a:t>
            </a:r>
            <a:r>
              <a:rPr lang="en-US" b="0" dirty="0" err="1">
                <a:solidFill>
                  <a:srgbClr val="333333"/>
                </a:solidFill>
                <a:effectLst/>
                <a:latin typeface="Calibri" panose="020F0502020204030204" pitchFamily="34" charset="0"/>
              </a:rPr>
              <a:t>Korah</a:t>
            </a:r>
            <a:r>
              <a:rPr lang="en-US" b="0" dirty="0">
                <a:solidFill>
                  <a:srgbClr val="333333"/>
                </a:solidFill>
                <a:effectLst/>
                <a:latin typeface="Calibri" panose="020F0502020204030204" pitchFamily="34" charset="0"/>
              </a:rPr>
              <a:t>), there were two hundred and fifty, and those of the principal men also, who were eager to have the priesthood taken away from Moses’ brother, and to bring him into disgrace. Nay, the multitude themselves were provoked to be seditious, and attempted to stone Moses, and gathered themselves together after an indecent manner, with confusion and disorder.”</a:t>
            </a:r>
            <a:endParaRPr lang="en-US" dirty="0"/>
          </a:p>
        </p:txBody>
      </p:sp>
      <p:sp>
        <p:nvSpPr>
          <p:cNvPr id="16" name="Rectangle 15"/>
          <p:cNvSpPr/>
          <p:nvPr/>
        </p:nvSpPr>
        <p:spPr>
          <a:xfrm>
            <a:off x="106828" y="6445804"/>
            <a:ext cx="2108269" cy="369332"/>
          </a:xfrm>
          <a:prstGeom prst="rect">
            <a:avLst/>
          </a:prstGeom>
        </p:spPr>
        <p:txBody>
          <a:bodyPr wrap="none">
            <a:spAutoFit/>
          </a:bodyPr>
          <a:lstStyle/>
          <a:p>
            <a:r>
              <a:rPr lang="en-US" b="0" i="0" dirty="0">
                <a:effectLst/>
                <a:latin typeface="Verdana" panose="020B0604030504040204" pitchFamily="34" charset="0"/>
              </a:rPr>
              <a:t>Numbers 16:1-3</a:t>
            </a:r>
            <a:endParaRPr lang="en-US"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(2)</a:t>
            </a:r>
          </a:p>
        </p:txBody>
      </p:sp>
      <p:sp>
        <p:nvSpPr>
          <p:cNvPr id="64" name="Rectangle 63"/>
          <p:cNvSpPr/>
          <p:nvPr/>
        </p:nvSpPr>
        <p:spPr>
          <a:xfrm>
            <a:off x="6110030" y="4448338"/>
            <a:ext cx="5040459" cy="1477328"/>
          </a:xfrm>
          <a:prstGeom prst="rect">
            <a:avLst/>
          </a:prstGeom>
        </p:spPr>
        <p:txBody>
          <a:bodyPr wrap="square">
            <a:spAutoFit/>
          </a:bodyPr>
          <a:lstStyle/>
          <a:p>
            <a:r>
              <a:rPr lang="en-US" b="0" dirty="0" err="1">
                <a:solidFill>
                  <a:srgbClr val="333333"/>
                </a:solidFill>
                <a:effectLst/>
                <a:latin typeface="Calibri" panose="020F0502020204030204" pitchFamily="34" charset="0"/>
              </a:rPr>
              <a:t>Korah</a:t>
            </a:r>
            <a:r>
              <a:rPr lang="en-US" b="0" dirty="0">
                <a:solidFill>
                  <a:srgbClr val="333333"/>
                </a:solidFill>
                <a:effectLst/>
                <a:latin typeface="Calibri" panose="020F0502020204030204" pitchFamily="34" charset="0"/>
              </a:rPr>
              <a:t> rallied 250 “princes of the assembly”…those that were famous and renowned. They wanted to share in the same privilege of performing ordinances before the Lord in the sanctuary in the Holy of Holies.</a:t>
            </a:r>
            <a:endParaRPr lang="en-US" dirty="0"/>
          </a:p>
        </p:txBody>
      </p:sp>
      <p:pic>
        <p:nvPicPr>
          <p:cNvPr id="2" name="Picture 2" descr="http://www.newlife.org/images/blog/20120311/032212_1438_CITIZENSOF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772" y="938282"/>
            <a:ext cx="3899644" cy="30116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0633" y="4061374"/>
            <a:ext cx="6096000" cy="646331"/>
          </a:xfrm>
          <a:prstGeom prst="rect">
            <a:avLst/>
          </a:prstGeom>
        </p:spPr>
        <p:txBody>
          <a:bodyPr>
            <a:spAutoFit/>
          </a:bodyPr>
          <a:lstStyle/>
          <a:p>
            <a:r>
              <a:rPr lang="en-US" i="1" dirty="0">
                <a:solidFill>
                  <a:srgbClr val="FFFF00"/>
                </a:solidFill>
                <a:latin typeface="Palatino"/>
              </a:rPr>
              <a:t>“and seek ye the priesthood also?” </a:t>
            </a:r>
          </a:p>
          <a:p>
            <a:r>
              <a:rPr lang="en-US" i="1" dirty="0">
                <a:solidFill>
                  <a:srgbClr val="FFFF00"/>
                </a:solidFill>
                <a:latin typeface="Palatino"/>
              </a:rPr>
              <a:t>Numbers 16:10</a:t>
            </a:r>
            <a:endParaRPr lang="en-US" i="1" dirty="0">
              <a:solidFill>
                <a:srgbClr val="FFFF00"/>
              </a:solidFill>
            </a:endParaRPr>
          </a:p>
        </p:txBody>
      </p:sp>
      <p:sp>
        <p:nvSpPr>
          <p:cNvPr id="5" name="Rectangle 4"/>
          <p:cNvSpPr/>
          <p:nvPr/>
        </p:nvSpPr>
        <p:spPr>
          <a:xfrm>
            <a:off x="1340237" y="4930423"/>
            <a:ext cx="5186396" cy="646331"/>
          </a:xfrm>
          <a:prstGeom prst="rect">
            <a:avLst/>
          </a:prstGeom>
        </p:spPr>
        <p:txBody>
          <a:bodyPr wrap="square">
            <a:spAutoFit/>
          </a:bodyPr>
          <a:lstStyle/>
          <a:p>
            <a:r>
              <a:rPr lang="en-US" i="1" dirty="0">
                <a:solidFill>
                  <a:srgbClr val="FFFF00"/>
                </a:solidFill>
                <a:latin typeface="Calibri" panose="020F0502020204030204" pitchFamily="34" charset="0"/>
              </a:rPr>
              <a:t> “Seek ye the high priesthood also” </a:t>
            </a:r>
          </a:p>
          <a:p>
            <a:r>
              <a:rPr lang="en-US" i="1" dirty="0">
                <a:solidFill>
                  <a:srgbClr val="FFFF00"/>
                </a:solidFill>
                <a:latin typeface="Calibri" panose="020F0502020204030204" pitchFamily="34" charset="0"/>
              </a:rPr>
              <a:t>JST Numbers  16:10</a:t>
            </a:r>
          </a:p>
        </p:txBody>
      </p:sp>
    </p:spTree>
    <p:extLst>
      <p:ext uri="{BB962C8B-B14F-4D97-AF65-F5344CB8AC3E}">
        <p14:creationId xmlns:p14="http://schemas.microsoft.com/office/powerpoint/2010/main" val="35161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3957</Words>
  <Application>Microsoft Office PowerPoint</Application>
  <PresentationFormat>Widescreen</PresentationFormat>
  <Paragraphs>308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vt:lpstr>
      <vt:lpstr>Verdana</vt:lpstr>
      <vt:lpstr>Palatino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47</cp:revision>
  <dcterms:created xsi:type="dcterms:W3CDTF">2015-11-04T14:22:49Z</dcterms:created>
  <dcterms:modified xsi:type="dcterms:W3CDTF">2025-09-01T15:14:26Z</dcterms:modified>
</cp:coreProperties>
</file>