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3" r:id="rId6"/>
    <p:sldId id="267" r:id="rId7"/>
    <p:sldId id="264" r:id="rId8"/>
    <p:sldId id="265" r:id="rId9"/>
    <p:sldId id="268" r:id="rId10"/>
    <p:sldId id="269" r:id="rId11"/>
    <p:sldId id="282" r:id="rId12"/>
    <p:sldId id="283" r:id="rId13"/>
    <p:sldId id="270" r:id="rId14"/>
    <p:sldId id="284" r:id="rId15"/>
    <p:sldId id="271" r:id="rId16"/>
    <p:sldId id="272" r:id="rId17"/>
    <p:sldId id="273" r:id="rId18"/>
    <p:sldId id="274" r:id="rId19"/>
    <p:sldId id="276" r:id="rId20"/>
    <p:sldId id="277" r:id="rId21"/>
    <p:sldId id="285" r:id="rId22"/>
    <p:sldId id="278" r:id="rId23"/>
    <p:sldId id="279" r:id="rId24"/>
    <p:sldId id="280" r:id="rId25"/>
    <p:sldId id="258" r:id="rId26"/>
    <p:sldId id="257" r:id="rId27"/>
    <p:sldId id="266" r:id="rId28"/>
    <p:sldId id="281" r:id="rId29"/>
  </p:sldIdLst>
  <p:sldSz cx="12192000" cy="6858000"/>
  <p:notesSz cx="6858000" cy="9144000"/>
  <p:embeddedFontLst>
    <p:embeddedFont>
      <p:font typeface="Berlin Sans FB" panose="020E0602020502020306" pitchFamily="34" charset="0"/>
      <p:regular r:id="rId30"/>
      <p:bold r:id="rId31"/>
    </p:embeddedFont>
    <p:embeddedFont>
      <p:font typeface="Franklin Gothic Medium" panose="020B060302010202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5D08"/>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54230A-4FFA-4F64-A62E-B2CAC743A3E8}"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428449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4230A-4FFA-4F64-A62E-B2CAC743A3E8}"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67000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4230A-4FFA-4F64-A62E-B2CAC743A3E8}"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378534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4230A-4FFA-4F64-A62E-B2CAC743A3E8}"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181141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54230A-4FFA-4F64-A62E-B2CAC743A3E8}"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240644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54230A-4FFA-4F64-A62E-B2CAC743A3E8}"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169802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54230A-4FFA-4F64-A62E-B2CAC743A3E8}"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196027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54230A-4FFA-4F64-A62E-B2CAC743A3E8}"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198546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4230A-4FFA-4F64-A62E-B2CAC743A3E8}"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317954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54230A-4FFA-4F64-A62E-B2CAC743A3E8}"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329849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54230A-4FFA-4F64-A62E-B2CAC743A3E8}"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35598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Berlin Sans FB" panose="020E0602020502020306" pitchFamily="34" charset="0"/>
              </a:defRPr>
            </a:lvl1pPr>
          </a:lstStyle>
          <a:p>
            <a:fld id="{9854230A-4FFA-4F64-A62E-B2CAC743A3E8}" type="datetimeFigureOut">
              <a:rPr lang="en-US" smtClean="0"/>
              <a:pPr/>
              <a:t>9/2/2025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erlin Sans FB" panose="020E0602020502020306"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Berlin Sans FB" panose="020E0602020502020306" pitchFamily="34" charset="0"/>
              </a:defRPr>
            </a:lvl1pPr>
          </a:lstStyle>
          <a:p>
            <a:fld id="{DE163B94-5D1D-43B4-B2D5-896B1B472E43}" type="slidenum">
              <a:rPr lang="en-US" smtClean="0"/>
              <a:pPr/>
              <a:t>‹#›</a:t>
            </a:fld>
            <a:endParaRPr lang="en-US" dirty="0"/>
          </a:p>
        </p:txBody>
      </p:sp>
    </p:spTree>
    <p:extLst>
      <p:ext uri="{BB962C8B-B14F-4D97-AF65-F5344CB8AC3E}">
        <p14:creationId xmlns:p14="http://schemas.microsoft.com/office/powerpoint/2010/main" val="77565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5089"/>
            <a:ext cx="12092412" cy="1846659"/>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Looking to the </a:t>
            </a:r>
            <a:r>
              <a:rPr lang="en-US" sz="6000">
                <a:solidFill>
                  <a:schemeClr val="bg1"/>
                </a:solidFill>
                <a:latin typeface="Berlin Sans FB" panose="020E0602020502020306" pitchFamily="34" charset="0"/>
              </a:rPr>
              <a:t>Savior in Faith</a:t>
            </a:r>
            <a:endParaRPr lang="en-US" sz="6000" dirty="0">
              <a:solidFill>
                <a:schemeClr val="bg1"/>
              </a:solidFill>
              <a:latin typeface="Berlin Sans FB" panose="020E0602020502020306" pitchFamily="34" charset="0"/>
            </a:endParaRPr>
          </a:p>
          <a:p>
            <a:pPr algn="ctr"/>
            <a:r>
              <a:rPr lang="en-US" sz="5400" dirty="0">
                <a:solidFill>
                  <a:schemeClr val="bg1"/>
                </a:solidFill>
                <a:latin typeface="Berlin Sans FB" panose="020E0602020502020306" pitchFamily="34" charset="0"/>
              </a:rPr>
              <a:t>Numbers 20-21</a:t>
            </a:r>
          </a:p>
        </p:txBody>
      </p:sp>
      <p:sp>
        <p:nvSpPr>
          <p:cNvPr id="4" name="Rectangle 3"/>
          <p:cNvSpPr/>
          <p:nvPr/>
        </p:nvSpPr>
        <p:spPr>
          <a:xfrm>
            <a:off x="2957055" y="3152546"/>
            <a:ext cx="6096000" cy="1477328"/>
          </a:xfrm>
          <a:prstGeom prst="rect">
            <a:avLst/>
          </a:prstGeom>
        </p:spPr>
        <p:txBody>
          <a:bodyPr>
            <a:spAutoFit/>
          </a:bodyPr>
          <a:lstStyle/>
          <a:p>
            <a:pPr algn="ctr" fontAlgn="base"/>
            <a:r>
              <a:rPr lang="en-US" i="1" dirty="0">
                <a:solidFill>
                  <a:schemeClr val="bg1"/>
                </a:solidFill>
                <a:latin typeface="Calibri" panose="020F0502020204030204" pitchFamily="34" charset="0"/>
              </a:rPr>
              <a:t>And as Moses lifted up the serpent in the wilderness, even so must the Son of man be lifted up:</a:t>
            </a:r>
          </a:p>
          <a:p>
            <a:pPr algn="ctr" fontAlgn="base"/>
            <a:r>
              <a:rPr lang="en-US" i="1" dirty="0">
                <a:solidFill>
                  <a:schemeClr val="bg1"/>
                </a:solidFill>
                <a:latin typeface="Calibri" panose="020F0502020204030204" pitchFamily="34" charset="0"/>
              </a:rPr>
              <a:t>That whosoever believeth in him should not perish, but have eternal life.</a:t>
            </a:r>
          </a:p>
          <a:p>
            <a:pPr algn="ctr" fontAlgn="base"/>
            <a:r>
              <a:rPr lang="en-US" b="0" i="1" dirty="0">
                <a:solidFill>
                  <a:schemeClr val="bg1"/>
                </a:solidFill>
                <a:effectLst/>
                <a:latin typeface="Calibri" panose="020F0502020204030204" pitchFamily="34" charset="0"/>
              </a:rPr>
              <a:t>John 3:14-15</a:t>
            </a:r>
          </a:p>
        </p:txBody>
      </p:sp>
      <p:grpSp>
        <p:nvGrpSpPr>
          <p:cNvPr id="14" name="Group 13"/>
          <p:cNvGrpSpPr/>
          <p:nvPr/>
        </p:nvGrpSpPr>
        <p:grpSpPr>
          <a:xfrm>
            <a:off x="1111917" y="2159535"/>
            <a:ext cx="1799777" cy="4085402"/>
            <a:chOff x="893708" y="1400998"/>
            <a:chExt cx="1799777" cy="4085402"/>
          </a:xfrm>
        </p:grpSpPr>
        <p:sp>
          <p:nvSpPr>
            <p:cNvPr id="15" name="Freeform 14"/>
            <p:cNvSpPr/>
            <p:nvPr/>
          </p:nvSpPr>
          <p:spPr>
            <a:xfrm rot="16200000">
              <a:off x="1667875" y="626831"/>
              <a:ext cx="251444" cy="1799777"/>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grpSp>
          <p:nvGrpSpPr>
            <p:cNvPr id="16" name="Group 15"/>
            <p:cNvGrpSpPr/>
            <p:nvPr/>
          </p:nvGrpSpPr>
          <p:grpSpPr>
            <a:xfrm>
              <a:off x="1219200" y="1400998"/>
              <a:ext cx="1062446" cy="4085402"/>
              <a:chOff x="1219200" y="1400998"/>
              <a:chExt cx="1062446" cy="4085402"/>
            </a:xfrm>
          </p:grpSpPr>
          <p:sp>
            <p:nvSpPr>
              <p:cNvPr id="17" name="Freeform 16"/>
              <p:cNvSpPr/>
              <p:nvPr/>
            </p:nvSpPr>
            <p:spPr>
              <a:xfrm>
                <a:off x="1676400" y="1400998"/>
                <a:ext cx="286647" cy="4085402"/>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18" name="Freeform 17"/>
              <p:cNvSpPr/>
              <p:nvPr/>
            </p:nvSpPr>
            <p:spPr>
              <a:xfrm>
                <a:off x="1219200" y="1438003"/>
                <a:ext cx="1062446" cy="3753394"/>
              </a:xfrm>
              <a:custGeom>
                <a:avLst/>
                <a:gdLst>
                  <a:gd name="connsiteX0" fmla="*/ 243840 w 1062446"/>
                  <a:gd name="connsiteY0" fmla="*/ 34834 h 3753394"/>
                  <a:gd name="connsiteX1" fmla="*/ 243840 w 1062446"/>
                  <a:gd name="connsiteY1" fmla="*/ 34834 h 3753394"/>
                  <a:gd name="connsiteX2" fmla="*/ 174172 w 1062446"/>
                  <a:gd name="connsiteY2" fmla="*/ 69668 h 3753394"/>
                  <a:gd name="connsiteX3" fmla="*/ 148046 w 1062446"/>
                  <a:gd name="connsiteY3" fmla="*/ 87085 h 3753394"/>
                  <a:gd name="connsiteX4" fmla="*/ 121920 w 1062446"/>
                  <a:gd name="connsiteY4" fmla="*/ 95794 h 3753394"/>
                  <a:gd name="connsiteX5" fmla="*/ 78377 w 1062446"/>
                  <a:gd name="connsiteY5" fmla="*/ 130628 h 3753394"/>
                  <a:gd name="connsiteX6" fmla="*/ 34835 w 1062446"/>
                  <a:gd name="connsiteY6" fmla="*/ 165463 h 3753394"/>
                  <a:gd name="connsiteX7" fmla="*/ 8709 w 1062446"/>
                  <a:gd name="connsiteY7" fmla="*/ 226423 h 3753394"/>
                  <a:gd name="connsiteX8" fmla="*/ 0 w 1062446"/>
                  <a:gd name="connsiteY8" fmla="*/ 252548 h 3753394"/>
                  <a:gd name="connsiteX9" fmla="*/ 156755 w 1062446"/>
                  <a:gd name="connsiteY9" fmla="*/ 278674 h 3753394"/>
                  <a:gd name="connsiteX10" fmla="*/ 87086 w 1062446"/>
                  <a:gd name="connsiteY10" fmla="*/ 296091 h 3753394"/>
                  <a:gd name="connsiteX11" fmla="*/ 60960 w 1062446"/>
                  <a:gd name="connsiteY11" fmla="*/ 313508 h 3753394"/>
                  <a:gd name="connsiteX12" fmla="*/ 60960 w 1062446"/>
                  <a:gd name="connsiteY12" fmla="*/ 374468 h 3753394"/>
                  <a:gd name="connsiteX13" fmla="*/ 113212 w 1062446"/>
                  <a:gd name="connsiteY13" fmla="*/ 391885 h 3753394"/>
                  <a:gd name="connsiteX14" fmla="*/ 182880 w 1062446"/>
                  <a:gd name="connsiteY14" fmla="*/ 409303 h 3753394"/>
                  <a:gd name="connsiteX15" fmla="*/ 313509 w 1062446"/>
                  <a:gd name="connsiteY15" fmla="*/ 400594 h 3753394"/>
                  <a:gd name="connsiteX16" fmla="*/ 339635 w 1062446"/>
                  <a:gd name="connsiteY16" fmla="*/ 383177 h 3753394"/>
                  <a:gd name="connsiteX17" fmla="*/ 365760 w 1062446"/>
                  <a:gd name="connsiteY17" fmla="*/ 296091 h 3753394"/>
                  <a:gd name="connsiteX18" fmla="*/ 374469 w 1062446"/>
                  <a:gd name="connsiteY18" fmla="*/ 269965 h 3753394"/>
                  <a:gd name="connsiteX19" fmla="*/ 400595 w 1062446"/>
                  <a:gd name="connsiteY19" fmla="*/ 261257 h 3753394"/>
                  <a:gd name="connsiteX20" fmla="*/ 513806 w 1062446"/>
                  <a:gd name="connsiteY20" fmla="*/ 269965 h 3753394"/>
                  <a:gd name="connsiteX21" fmla="*/ 531223 w 1062446"/>
                  <a:gd name="connsiteY21" fmla="*/ 287383 h 3753394"/>
                  <a:gd name="connsiteX22" fmla="*/ 566057 w 1062446"/>
                  <a:gd name="connsiteY22" fmla="*/ 296091 h 3753394"/>
                  <a:gd name="connsiteX23" fmla="*/ 583475 w 1062446"/>
                  <a:gd name="connsiteY23" fmla="*/ 322217 h 3753394"/>
                  <a:gd name="connsiteX24" fmla="*/ 609600 w 1062446"/>
                  <a:gd name="connsiteY24" fmla="*/ 339634 h 3753394"/>
                  <a:gd name="connsiteX25" fmla="*/ 653143 w 1062446"/>
                  <a:gd name="connsiteY25" fmla="*/ 391885 h 3753394"/>
                  <a:gd name="connsiteX26" fmla="*/ 661852 w 1062446"/>
                  <a:gd name="connsiteY26" fmla="*/ 418011 h 3753394"/>
                  <a:gd name="connsiteX27" fmla="*/ 687977 w 1062446"/>
                  <a:gd name="connsiteY27" fmla="*/ 513805 h 3753394"/>
                  <a:gd name="connsiteX28" fmla="*/ 696686 w 1062446"/>
                  <a:gd name="connsiteY28" fmla="*/ 539931 h 3753394"/>
                  <a:gd name="connsiteX29" fmla="*/ 687977 w 1062446"/>
                  <a:gd name="connsiteY29" fmla="*/ 748937 h 3753394"/>
                  <a:gd name="connsiteX30" fmla="*/ 653143 w 1062446"/>
                  <a:gd name="connsiteY30" fmla="*/ 801188 h 3753394"/>
                  <a:gd name="connsiteX31" fmla="*/ 635726 w 1062446"/>
                  <a:gd name="connsiteY31" fmla="*/ 853440 h 3753394"/>
                  <a:gd name="connsiteX32" fmla="*/ 618309 w 1062446"/>
                  <a:gd name="connsiteY32" fmla="*/ 879565 h 3753394"/>
                  <a:gd name="connsiteX33" fmla="*/ 609600 w 1062446"/>
                  <a:gd name="connsiteY33" fmla="*/ 905691 h 3753394"/>
                  <a:gd name="connsiteX34" fmla="*/ 566057 w 1062446"/>
                  <a:gd name="connsiteY34" fmla="*/ 957943 h 3753394"/>
                  <a:gd name="connsiteX35" fmla="*/ 531223 w 1062446"/>
                  <a:gd name="connsiteY35" fmla="*/ 1001485 h 3753394"/>
                  <a:gd name="connsiteX36" fmla="*/ 522515 w 1062446"/>
                  <a:gd name="connsiteY36" fmla="*/ 1027611 h 3753394"/>
                  <a:gd name="connsiteX37" fmla="*/ 496389 w 1062446"/>
                  <a:gd name="connsiteY37" fmla="*/ 1045028 h 3753394"/>
                  <a:gd name="connsiteX38" fmla="*/ 444137 w 1062446"/>
                  <a:gd name="connsiteY38" fmla="*/ 1088571 h 3753394"/>
                  <a:gd name="connsiteX39" fmla="*/ 426720 w 1062446"/>
                  <a:gd name="connsiteY39" fmla="*/ 1114697 h 3753394"/>
                  <a:gd name="connsiteX40" fmla="*/ 383177 w 1062446"/>
                  <a:gd name="connsiteY40" fmla="*/ 1158240 h 3753394"/>
                  <a:gd name="connsiteX41" fmla="*/ 357052 w 1062446"/>
                  <a:gd name="connsiteY41" fmla="*/ 1236617 h 3753394"/>
                  <a:gd name="connsiteX42" fmla="*/ 348343 w 1062446"/>
                  <a:gd name="connsiteY42" fmla="*/ 1262743 h 3753394"/>
                  <a:gd name="connsiteX43" fmla="*/ 357052 w 1062446"/>
                  <a:gd name="connsiteY43" fmla="*/ 1550125 h 3753394"/>
                  <a:gd name="connsiteX44" fmla="*/ 374469 w 1062446"/>
                  <a:gd name="connsiteY44" fmla="*/ 1602377 h 3753394"/>
                  <a:gd name="connsiteX45" fmla="*/ 400595 w 1062446"/>
                  <a:gd name="connsiteY45" fmla="*/ 1628503 h 3753394"/>
                  <a:gd name="connsiteX46" fmla="*/ 418012 w 1062446"/>
                  <a:gd name="connsiteY46" fmla="*/ 1663337 h 3753394"/>
                  <a:gd name="connsiteX47" fmla="*/ 435429 w 1062446"/>
                  <a:gd name="connsiteY47" fmla="*/ 1689463 h 3753394"/>
                  <a:gd name="connsiteX48" fmla="*/ 452846 w 1062446"/>
                  <a:gd name="connsiteY48" fmla="*/ 1724297 h 3753394"/>
                  <a:gd name="connsiteX49" fmla="*/ 478972 w 1062446"/>
                  <a:gd name="connsiteY49" fmla="*/ 1741714 h 3753394"/>
                  <a:gd name="connsiteX50" fmla="*/ 505097 w 1062446"/>
                  <a:gd name="connsiteY50" fmla="*/ 1776548 h 3753394"/>
                  <a:gd name="connsiteX51" fmla="*/ 522515 w 1062446"/>
                  <a:gd name="connsiteY51" fmla="*/ 1793965 h 3753394"/>
                  <a:gd name="connsiteX52" fmla="*/ 531223 w 1062446"/>
                  <a:gd name="connsiteY52" fmla="*/ 1820091 h 3753394"/>
                  <a:gd name="connsiteX53" fmla="*/ 583475 w 1062446"/>
                  <a:gd name="connsiteY53" fmla="*/ 1889760 h 3753394"/>
                  <a:gd name="connsiteX54" fmla="*/ 600892 w 1062446"/>
                  <a:gd name="connsiteY54" fmla="*/ 1924594 h 3753394"/>
                  <a:gd name="connsiteX55" fmla="*/ 627017 w 1062446"/>
                  <a:gd name="connsiteY55" fmla="*/ 1942011 h 3753394"/>
                  <a:gd name="connsiteX56" fmla="*/ 661852 w 1062446"/>
                  <a:gd name="connsiteY56" fmla="*/ 1985554 h 3753394"/>
                  <a:gd name="connsiteX57" fmla="*/ 705395 w 1062446"/>
                  <a:gd name="connsiteY57" fmla="*/ 2029097 h 3753394"/>
                  <a:gd name="connsiteX58" fmla="*/ 722812 w 1062446"/>
                  <a:gd name="connsiteY58" fmla="*/ 2055223 h 3753394"/>
                  <a:gd name="connsiteX59" fmla="*/ 748937 w 1062446"/>
                  <a:gd name="connsiteY59" fmla="*/ 2081348 h 3753394"/>
                  <a:gd name="connsiteX60" fmla="*/ 757646 w 1062446"/>
                  <a:gd name="connsiteY60" fmla="*/ 2107474 h 3753394"/>
                  <a:gd name="connsiteX61" fmla="*/ 775063 w 1062446"/>
                  <a:gd name="connsiteY61" fmla="*/ 2133600 h 3753394"/>
                  <a:gd name="connsiteX62" fmla="*/ 783772 w 1062446"/>
                  <a:gd name="connsiteY62" fmla="*/ 2203268 h 3753394"/>
                  <a:gd name="connsiteX63" fmla="*/ 783772 w 1062446"/>
                  <a:gd name="connsiteY63" fmla="*/ 2481943 h 3753394"/>
                  <a:gd name="connsiteX64" fmla="*/ 766355 w 1062446"/>
                  <a:gd name="connsiteY64" fmla="*/ 2551611 h 3753394"/>
                  <a:gd name="connsiteX65" fmla="*/ 748937 w 1062446"/>
                  <a:gd name="connsiteY65" fmla="*/ 2569028 h 3753394"/>
                  <a:gd name="connsiteX66" fmla="*/ 696686 w 1062446"/>
                  <a:gd name="connsiteY66" fmla="*/ 2673531 h 3753394"/>
                  <a:gd name="connsiteX67" fmla="*/ 644435 w 1062446"/>
                  <a:gd name="connsiteY67" fmla="*/ 2725783 h 3753394"/>
                  <a:gd name="connsiteX68" fmla="*/ 627017 w 1062446"/>
                  <a:gd name="connsiteY68" fmla="*/ 2743200 h 3753394"/>
                  <a:gd name="connsiteX69" fmla="*/ 592183 w 1062446"/>
                  <a:gd name="connsiteY69" fmla="*/ 2786743 h 3753394"/>
                  <a:gd name="connsiteX70" fmla="*/ 566057 w 1062446"/>
                  <a:gd name="connsiteY70" fmla="*/ 2804160 h 3753394"/>
                  <a:gd name="connsiteX71" fmla="*/ 557349 w 1062446"/>
                  <a:gd name="connsiteY71" fmla="*/ 2830285 h 3753394"/>
                  <a:gd name="connsiteX72" fmla="*/ 487680 w 1062446"/>
                  <a:gd name="connsiteY72" fmla="*/ 2882537 h 3753394"/>
                  <a:gd name="connsiteX73" fmla="*/ 461555 w 1062446"/>
                  <a:gd name="connsiteY73" fmla="*/ 2908663 h 3753394"/>
                  <a:gd name="connsiteX74" fmla="*/ 435429 w 1062446"/>
                  <a:gd name="connsiteY74" fmla="*/ 2917371 h 3753394"/>
                  <a:gd name="connsiteX75" fmla="*/ 383177 w 1062446"/>
                  <a:gd name="connsiteY75" fmla="*/ 2952205 h 3753394"/>
                  <a:gd name="connsiteX76" fmla="*/ 365760 w 1062446"/>
                  <a:gd name="connsiteY76" fmla="*/ 2969623 h 3753394"/>
                  <a:gd name="connsiteX77" fmla="*/ 339635 w 1062446"/>
                  <a:gd name="connsiteY77" fmla="*/ 2978331 h 3753394"/>
                  <a:gd name="connsiteX78" fmla="*/ 322217 w 1062446"/>
                  <a:gd name="connsiteY78" fmla="*/ 3004457 h 3753394"/>
                  <a:gd name="connsiteX79" fmla="*/ 296092 w 1062446"/>
                  <a:gd name="connsiteY79" fmla="*/ 3021874 h 3753394"/>
                  <a:gd name="connsiteX80" fmla="*/ 261257 w 1062446"/>
                  <a:gd name="connsiteY80" fmla="*/ 3065417 h 3753394"/>
                  <a:gd name="connsiteX81" fmla="*/ 217715 w 1062446"/>
                  <a:gd name="connsiteY81" fmla="*/ 3100251 h 3753394"/>
                  <a:gd name="connsiteX82" fmla="*/ 182880 w 1062446"/>
                  <a:gd name="connsiteY82" fmla="*/ 3178628 h 3753394"/>
                  <a:gd name="connsiteX83" fmla="*/ 174172 w 1062446"/>
                  <a:gd name="connsiteY83" fmla="*/ 3204754 h 3753394"/>
                  <a:gd name="connsiteX84" fmla="*/ 191589 w 1062446"/>
                  <a:gd name="connsiteY84" fmla="*/ 3405051 h 3753394"/>
                  <a:gd name="connsiteX85" fmla="*/ 200297 w 1062446"/>
                  <a:gd name="connsiteY85" fmla="*/ 3439885 h 3753394"/>
                  <a:gd name="connsiteX86" fmla="*/ 217715 w 1062446"/>
                  <a:gd name="connsiteY86" fmla="*/ 3466011 h 3753394"/>
                  <a:gd name="connsiteX87" fmla="*/ 226423 w 1062446"/>
                  <a:gd name="connsiteY87" fmla="*/ 3492137 h 3753394"/>
                  <a:gd name="connsiteX88" fmla="*/ 235132 w 1062446"/>
                  <a:gd name="connsiteY88" fmla="*/ 3526971 h 3753394"/>
                  <a:gd name="connsiteX89" fmla="*/ 261257 w 1062446"/>
                  <a:gd name="connsiteY89" fmla="*/ 3544388 h 3753394"/>
                  <a:gd name="connsiteX90" fmla="*/ 287383 w 1062446"/>
                  <a:gd name="connsiteY90" fmla="*/ 3605348 h 3753394"/>
                  <a:gd name="connsiteX91" fmla="*/ 313509 w 1062446"/>
                  <a:gd name="connsiteY91" fmla="*/ 3622765 h 3753394"/>
                  <a:gd name="connsiteX92" fmla="*/ 357052 w 1062446"/>
                  <a:gd name="connsiteY92" fmla="*/ 3675017 h 3753394"/>
                  <a:gd name="connsiteX93" fmla="*/ 374469 w 1062446"/>
                  <a:gd name="connsiteY93" fmla="*/ 3701143 h 3753394"/>
                  <a:gd name="connsiteX94" fmla="*/ 400595 w 1062446"/>
                  <a:gd name="connsiteY94" fmla="*/ 3718560 h 3753394"/>
                  <a:gd name="connsiteX95" fmla="*/ 513806 w 1062446"/>
                  <a:gd name="connsiteY95" fmla="*/ 3753394 h 3753394"/>
                  <a:gd name="connsiteX96" fmla="*/ 600892 w 1062446"/>
                  <a:gd name="connsiteY96" fmla="*/ 3744685 h 3753394"/>
                  <a:gd name="connsiteX97" fmla="*/ 600892 w 1062446"/>
                  <a:gd name="connsiteY97" fmla="*/ 3657600 h 3753394"/>
                  <a:gd name="connsiteX98" fmla="*/ 557349 w 1062446"/>
                  <a:gd name="connsiteY98" fmla="*/ 3622765 h 3753394"/>
                  <a:gd name="connsiteX99" fmla="*/ 522515 w 1062446"/>
                  <a:gd name="connsiteY99" fmla="*/ 3570514 h 3753394"/>
                  <a:gd name="connsiteX100" fmla="*/ 496389 w 1062446"/>
                  <a:gd name="connsiteY100" fmla="*/ 3553097 h 3753394"/>
                  <a:gd name="connsiteX101" fmla="*/ 470263 w 1062446"/>
                  <a:gd name="connsiteY101" fmla="*/ 3518263 h 3753394"/>
                  <a:gd name="connsiteX102" fmla="*/ 452846 w 1062446"/>
                  <a:gd name="connsiteY102" fmla="*/ 3500845 h 3753394"/>
                  <a:gd name="connsiteX103" fmla="*/ 426720 w 1062446"/>
                  <a:gd name="connsiteY103" fmla="*/ 3422468 h 3753394"/>
                  <a:gd name="connsiteX104" fmla="*/ 418012 w 1062446"/>
                  <a:gd name="connsiteY104" fmla="*/ 3396343 h 3753394"/>
                  <a:gd name="connsiteX105" fmla="*/ 426720 w 1062446"/>
                  <a:gd name="connsiteY105" fmla="*/ 3230880 h 3753394"/>
                  <a:gd name="connsiteX106" fmla="*/ 478972 w 1062446"/>
                  <a:gd name="connsiteY106" fmla="*/ 3169920 h 3753394"/>
                  <a:gd name="connsiteX107" fmla="*/ 496389 w 1062446"/>
                  <a:gd name="connsiteY107" fmla="*/ 3143794 h 3753394"/>
                  <a:gd name="connsiteX108" fmla="*/ 574766 w 1062446"/>
                  <a:gd name="connsiteY108" fmla="*/ 3100251 h 3753394"/>
                  <a:gd name="connsiteX109" fmla="*/ 627017 w 1062446"/>
                  <a:gd name="connsiteY109" fmla="*/ 3056708 h 3753394"/>
                  <a:gd name="connsiteX110" fmla="*/ 653143 w 1062446"/>
                  <a:gd name="connsiteY110" fmla="*/ 3048000 h 3753394"/>
                  <a:gd name="connsiteX111" fmla="*/ 679269 w 1062446"/>
                  <a:gd name="connsiteY111" fmla="*/ 3030583 h 3753394"/>
                  <a:gd name="connsiteX112" fmla="*/ 696686 w 1062446"/>
                  <a:gd name="connsiteY112" fmla="*/ 3004457 h 3753394"/>
                  <a:gd name="connsiteX113" fmla="*/ 722812 w 1062446"/>
                  <a:gd name="connsiteY113" fmla="*/ 2995748 h 3753394"/>
                  <a:gd name="connsiteX114" fmla="*/ 748937 w 1062446"/>
                  <a:gd name="connsiteY114" fmla="*/ 2969623 h 3753394"/>
                  <a:gd name="connsiteX115" fmla="*/ 775063 w 1062446"/>
                  <a:gd name="connsiteY115" fmla="*/ 2960914 h 3753394"/>
                  <a:gd name="connsiteX116" fmla="*/ 792480 w 1062446"/>
                  <a:gd name="connsiteY116" fmla="*/ 2934788 h 3753394"/>
                  <a:gd name="connsiteX117" fmla="*/ 844732 w 1062446"/>
                  <a:gd name="connsiteY117" fmla="*/ 2899954 h 3753394"/>
                  <a:gd name="connsiteX118" fmla="*/ 870857 w 1062446"/>
                  <a:gd name="connsiteY118" fmla="*/ 2882537 h 3753394"/>
                  <a:gd name="connsiteX119" fmla="*/ 888275 w 1062446"/>
                  <a:gd name="connsiteY119" fmla="*/ 2865120 h 3753394"/>
                  <a:gd name="connsiteX120" fmla="*/ 931817 w 1062446"/>
                  <a:gd name="connsiteY120" fmla="*/ 2830285 h 3753394"/>
                  <a:gd name="connsiteX121" fmla="*/ 966652 w 1062446"/>
                  <a:gd name="connsiteY121" fmla="*/ 2778034 h 3753394"/>
                  <a:gd name="connsiteX122" fmla="*/ 984069 w 1062446"/>
                  <a:gd name="connsiteY122" fmla="*/ 2751908 h 3753394"/>
                  <a:gd name="connsiteX123" fmla="*/ 1001486 w 1062446"/>
                  <a:gd name="connsiteY123" fmla="*/ 2725783 h 3753394"/>
                  <a:gd name="connsiteX124" fmla="*/ 1036320 w 1062446"/>
                  <a:gd name="connsiteY124" fmla="*/ 2664823 h 3753394"/>
                  <a:gd name="connsiteX125" fmla="*/ 1045029 w 1062446"/>
                  <a:gd name="connsiteY125" fmla="*/ 2621280 h 3753394"/>
                  <a:gd name="connsiteX126" fmla="*/ 1062446 w 1062446"/>
                  <a:gd name="connsiteY126" fmla="*/ 2542903 h 3753394"/>
                  <a:gd name="connsiteX127" fmla="*/ 1045029 w 1062446"/>
                  <a:gd name="connsiteY127" fmla="*/ 2159725 h 3753394"/>
                  <a:gd name="connsiteX128" fmla="*/ 1027612 w 1062446"/>
                  <a:gd name="connsiteY128" fmla="*/ 2116183 h 3753394"/>
                  <a:gd name="connsiteX129" fmla="*/ 992777 w 1062446"/>
                  <a:gd name="connsiteY129" fmla="*/ 2055223 h 3753394"/>
                  <a:gd name="connsiteX130" fmla="*/ 957943 w 1062446"/>
                  <a:gd name="connsiteY130" fmla="*/ 1985554 h 3753394"/>
                  <a:gd name="connsiteX131" fmla="*/ 914400 w 1062446"/>
                  <a:gd name="connsiteY131" fmla="*/ 1915885 h 3753394"/>
                  <a:gd name="connsiteX132" fmla="*/ 896983 w 1062446"/>
                  <a:gd name="connsiteY132" fmla="*/ 1889760 h 3753394"/>
                  <a:gd name="connsiteX133" fmla="*/ 862149 w 1062446"/>
                  <a:gd name="connsiteY133" fmla="*/ 1854925 h 3753394"/>
                  <a:gd name="connsiteX134" fmla="*/ 844732 w 1062446"/>
                  <a:gd name="connsiteY134" fmla="*/ 1828800 h 3753394"/>
                  <a:gd name="connsiteX135" fmla="*/ 801189 w 1062446"/>
                  <a:gd name="connsiteY135" fmla="*/ 1793965 h 3753394"/>
                  <a:gd name="connsiteX136" fmla="*/ 766355 w 1062446"/>
                  <a:gd name="connsiteY136" fmla="*/ 1750423 h 3753394"/>
                  <a:gd name="connsiteX137" fmla="*/ 722812 w 1062446"/>
                  <a:gd name="connsiteY137" fmla="*/ 1715588 h 3753394"/>
                  <a:gd name="connsiteX138" fmla="*/ 696686 w 1062446"/>
                  <a:gd name="connsiteY138" fmla="*/ 1680754 h 3753394"/>
                  <a:gd name="connsiteX139" fmla="*/ 670560 w 1062446"/>
                  <a:gd name="connsiteY139" fmla="*/ 1663337 h 3753394"/>
                  <a:gd name="connsiteX140" fmla="*/ 592183 w 1062446"/>
                  <a:gd name="connsiteY140" fmla="*/ 1576251 h 3753394"/>
                  <a:gd name="connsiteX141" fmla="*/ 583475 w 1062446"/>
                  <a:gd name="connsiteY141" fmla="*/ 1550125 h 3753394"/>
                  <a:gd name="connsiteX142" fmla="*/ 566057 w 1062446"/>
                  <a:gd name="connsiteY142" fmla="*/ 1532708 h 3753394"/>
                  <a:gd name="connsiteX143" fmla="*/ 548640 w 1062446"/>
                  <a:gd name="connsiteY143" fmla="*/ 1480457 h 3753394"/>
                  <a:gd name="connsiteX144" fmla="*/ 539932 w 1062446"/>
                  <a:gd name="connsiteY144" fmla="*/ 1419497 h 3753394"/>
                  <a:gd name="connsiteX145" fmla="*/ 531223 w 1062446"/>
                  <a:gd name="connsiteY145" fmla="*/ 1367245 h 3753394"/>
                  <a:gd name="connsiteX146" fmla="*/ 557349 w 1062446"/>
                  <a:gd name="connsiteY146" fmla="*/ 1201783 h 3753394"/>
                  <a:gd name="connsiteX147" fmla="*/ 566057 w 1062446"/>
                  <a:gd name="connsiteY147" fmla="*/ 1175657 h 3753394"/>
                  <a:gd name="connsiteX148" fmla="*/ 574766 w 1062446"/>
                  <a:gd name="connsiteY148" fmla="*/ 1088571 h 3753394"/>
                  <a:gd name="connsiteX149" fmla="*/ 592183 w 1062446"/>
                  <a:gd name="connsiteY149" fmla="*/ 1062445 h 3753394"/>
                  <a:gd name="connsiteX150" fmla="*/ 618309 w 1062446"/>
                  <a:gd name="connsiteY150" fmla="*/ 1027611 h 3753394"/>
                  <a:gd name="connsiteX151" fmla="*/ 644435 w 1062446"/>
                  <a:gd name="connsiteY151" fmla="*/ 1018903 h 3753394"/>
                  <a:gd name="connsiteX152" fmla="*/ 661852 w 1062446"/>
                  <a:gd name="connsiteY152" fmla="*/ 1001485 h 3753394"/>
                  <a:gd name="connsiteX153" fmla="*/ 670560 w 1062446"/>
                  <a:gd name="connsiteY153" fmla="*/ 975360 h 3753394"/>
                  <a:gd name="connsiteX154" fmla="*/ 696686 w 1062446"/>
                  <a:gd name="connsiteY154" fmla="*/ 957943 h 3753394"/>
                  <a:gd name="connsiteX155" fmla="*/ 731520 w 1062446"/>
                  <a:gd name="connsiteY155" fmla="*/ 905691 h 3753394"/>
                  <a:gd name="connsiteX156" fmla="*/ 740229 w 1062446"/>
                  <a:gd name="connsiteY156" fmla="*/ 879565 h 3753394"/>
                  <a:gd name="connsiteX157" fmla="*/ 775063 w 1062446"/>
                  <a:gd name="connsiteY157" fmla="*/ 827314 h 3753394"/>
                  <a:gd name="connsiteX158" fmla="*/ 792480 w 1062446"/>
                  <a:gd name="connsiteY158" fmla="*/ 775063 h 3753394"/>
                  <a:gd name="connsiteX159" fmla="*/ 827315 w 1062446"/>
                  <a:gd name="connsiteY159" fmla="*/ 722811 h 3753394"/>
                  <a:gd name="connsiteX160" fmla="*/ 844732 w 1062446"/>
                  <a:gd name="connsiteY160" fmla="*/ 696685 h 3753394"/>
                  <a:gd name="connsiteX161" fmla="*/ 870857 w 1062446"/>
                  <a:gd name="connsiteY161" fmla="*/ 670560 h 3753394"/>
                  <a:gd name="connsiteX162" fmla="*/ 888275 w 1062446"/>
                  <a:gd name="connsiteY162" fmla="*/ 618308 h 3753394"/>
                  <a:gd name="connsiteX163" fmla="*/ 905692 w 1062446"/>
                  <a:gd name="connsiteY163" fmla="*/ 557348 h 3753394"/>
                  <a:gd name="connsiteX164" fmla="*/ 896983 w 1062446"/>
                  <a:gd name="connsiteY164" fmla="*/ 243840 h 3753394"/>
                  <a:gd name="connsiteX165" fmla="*/ 888275 w 1062446"/>
                  <a:gd name="connsiteY165" fmla="*/ 217714 h 3753394"/>
                  <a:gd name="connsiteX166" fmla="*/ 818606 w 1062446"/>
                  <a:gd name="connsiteY166" fmla="*/ 130628 h 3753394"/>
                  <a:gd name="connsiteX167" fmla="*/ 757646 w 1062446"/>
                  <a:gd name="connsiteY167" fmla="*/ 78377 h 3753394"/>
                  <a:gd name="connsiteX168" fmla="*/ 722812 w 1062446"/>
                  <a:gd name="connsiteY168" fmla="*/ 60960 h 3753394"/>
                  <a:gd name="connsiteX169" fmla="*/ 618309 w 1062446"/>
                  <a:gd name="connsiteY169" fmla="*/ 8708 h 3753394"/>
                  <a:gd name="connsiteX170" fmla="*/ 548640 w 1062446"/>
                  <a:gd name="connsiteY170" fmla="*/ 0 h 3753394"/>
                  <a:gd name="connsiteX171" fmla="*/ 296092 w 1062446"/>
                  <a:gd name="connsiteY171" fmla="*/ 8708 h 3753394"/>
                  <a:gd name="connsiteX172" fmla="*/ 269966 w 1062446"/>
                  <a:gd name="connsiteY172" fmla="*/ 26125 h 3753394"/>
                  <a:gd name="connsiteX173" fmla="*/ 243840 w 1062446"/>
                  <a:gd name="connsiteY173" fmla="*/ 34834 h 375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062446" h="3753394">
                    <a:moveTo>
                      <a:pt x="243840" y="34834"/>
                    </a:moveTo>
                    <a:lnTo>
                      <a:pt x="243840" y="34834"/>
                    </a:lnTo>
                    <a:cubicBezTo>
                      <a:pt x="220617" y="46445"/>
                      <a:pt x="196965" y="57235"/>
                      <a:pt x="174172" y="69668"/>
                    </a:cubicBezTo>
                    <a:cubicBezTo>
                      <a:pt x="164984" y="74680"/>
                      <a:pt x="157407" y="82404"/>
                      <a:pt x="148046" y="87085"/>
                    </a:cubicBezTo>
                    <a:cubicBezTo>
                      <a:pt x="139835" y="91190"/>
                      <a:pt x="130131" y="91689"/>
                      <a:pt x="121920" y="95794"/>
                    </a:cubicBezTo>
                    <a:cubicBezTo>
                      <a:pt x="86187" y="113661"/>
                      <a:pt x="105374" y="109031"/>
                      <a:pt x="78377" y="130628"/>
                    </a:cubicBezTo>
                    <a:cubicBezTo>
                      <a:pt x="23460" y="174561"/>
                      <a:pt x="76880" y="123415"/>
                      <a:pt x="34835" y="165463"/>
                    </a:cubicBezTo>
                    <a:cubicBezTo>
                      <a:pt x="14411" y="226730"/>
                      <a:pt x="40993" y="151095"/>
                      <a:pt x="8709" y="226423"/>
                    </a:cubicBezTo>
                    <a:cubicBezTo>
                      <a:pt x="5093" y="234860"/>
                      <a:pt x="2903" y="243840"/>
                      <a:pt x="0" y="252548"/>
                    </a:cubicBezTo>
                    <a:cubicBezTo>
                      <a:pt x="85413" y="281019"/>
                      <a:pt x="33956" y="268440"/>
                      <a:pt x="156755" y="278674"/>
                    </a:cubicBezTo>
                    <a:cubicBezTo>
                      <a:pt x="140198" y="281985"/>
                      <a:pt x="104936" y="287167"/>
                      <a:pt x="87086" y="296091"/>
                    </a:cubicBezTo>
                    <a:cubicBezTo>
                      <a:pt x="77724" y="300772"/>
                      <a:pt x="69669" y="307702"/>
                      <a:pt x="60960" y="313508"/>
                    </a:cubicBezTo>
                    <a:cubicBezTo>
                      <a:pt x="55301" y="330487"/>
                      <a:pt x="41116" y="357459"/>
                      <a:pt x="60960" y="374468"/>
                    </a:cubicBezTo>
                    <a:cubicBezTo>
                      <a:pt x="74900" y="386416"/>
                      <a:pt x="95401" y="387432"/>
                      <a:pt x="113212" y="391885"/>
                    </a:cubicBezTo>
                    <a:lnTo>
                      <a:pt x="182880" y="409303"/>
                    </a:lnTo>
                    <a:cubicBezTo>
                      <a:pt x="226423" y="406400"/>
                      <a:pt x="270463" y="407768"/>
                      <a:pt x="313509" y="400594"/>
                    </a:cubicBezTo>
                    <a:cubicBezTo>
                      <a:pt x="323833" y="398873"/>
                      <a:pt x="334088" y="392053"/>
                      <a:pt x="339635" y="383177"/>
                    </a:cubicBezTo>
                    <a:cubicBezTo>
                      <a:pt x="350529" y="365747"/>
                      <a:pt x="359319" y="318634"/>
                      <a:pt x="365760" y="296091"/>
                    </a:cubicBezTo>
                    <a:cubicBezTo>
                      <a:pt x="368282" y="287264"/>
                      <a:pt x="367978" y="276456"/>
                      <a:pt x="374469" y="269965"/>
                    </a:cubicBezTo>
                    <a:cubicBezTo>
                      <a:pt x="380960" y="263474"/>
                      <a:pt x="391886" y="264160"/>
                      <a:pt x="400595" y="261257"/>
                    </a:cubicBezTo>
                    <a:cubicBezTo>
                      <a:pt x="438332" y="264160"/>
                      <a:pt x="476693" y="262542"/>
                      <a:pt x="513806" y="269965"/>
                    </a:cubicBezTo>
                    <a:cubicBezTo>
                      <a:pt x="521857" y="271575"/>
                      <a:pt x="523879" y="283711"/>
                      <a:pt x="531223" y="287383"/>
                    </a:cubicBezTo>
                    <a:cubicBezTo>
                      <a:pt x="541928" y="292736"/>
                      <a:pt x="554446" y="293188"/>
                      <a:pt x="566057" y="296091"/>
                    </a:cubicBezTo>
                    <a:cubicBezTo>
                      <a:pt x="571863" y="304800"/>
                      <a:pt x="576074" y="314816"/>
                      <a:pt x="583475" y="322217"/>
                    </a:cubicBezTo>
                    <a:cubicBezTo>
                      <a:pt x="590876" y="329618"/>
                      <a:pt x="601560" y="332934"/>
                      <a:pt x="609600" y="339634"/>
                    </a:cubicBezTo>
                    <a:cubicBezTo>
                      <a:pt x="626108" y="353391"/>
                      <a:pt x="643357" y="372313"/>
                      <a:pt x="653143" y="391885"/>
                    </a:cubicBezTo>
                    <a:cubicBezTo>
                      <a:pt x="657248" y="400096"/>
                      <a:pt x="659626" y="409105"/>
                      <a:pt x="661852" y="418011"/>
                    </a:cubicBezTo>
                    <a:cubicBezTo>
                      <a:pt x="686470" y="516485"/>
                      <a:pt x="650611" y="401708"/>
                      <a:pt x="687977" y="513805"/>
                    </a:cubicBezTo>
                    <a:lnTo>
                      <a:pt x="696686" y="539931"/>
                    </a:lnTo>
                    <a:cubicBezTo>
                      <a:pt x="693783" y="609600"/>
                      <a:pt x="699440" y="680157"/>
                      <a:pt x="687977" y="748937"/>
                    </a:cubicBezTo>
                    <a:cubicBezTo>
                      <a:pt x="684536" y="769585"/>
                      <a:pt x="653143" y="801188"/>
                      <a:pt x="653143" y="801188"/>
                    </a:cubicBezTo>
                    <a:cubicBezTo>
                      <a:pt x="647337" y="818605"/>
                      <a:pt x="645910" y="838164"/>
                      <a:pt x="635726" y="853440"/>
                    </a:cubicBezTo>
                    <a:cubicBezTo>
                      <a:pt x="629920" y="862148"/>
                      <a:pt x="622990" y="870204"/>
                      <a:pt x="618309" y="879565"/>
                    </a:cubicBezTo>
                    <a:cubicBezTo>
                      <a:pt x="614204" y="887776"/>
                      <a:pt x="613705" y="897480"/>
                      <a:pt x="609600" y="905691"/>
                    </a:cubicBezTo>
                    <a:cubicBezTo>
                      <a:pt x="597475" y="929941"/>
                      <a:pt x="585318" y="938682"/>
                      <a:pt x="566057" y="957943"/>
                    </a:cubicBezTo>
                    <a:cubicBezTo>
                      <a:pt x="544169" y="1023610"/>
                      <a:pt x="576241" y="945212"/>
                      <a:pt x="531223" y="1001485"/>
                    </a:cubicBezTo>
                    <a:cubicBezTo>
                      <a:pt x="525489" y="1008653"/>
                      <a:pt x="528249" y="1020443"/>
                      <a:pt x="522515" y="1027611"/>
                    </a:cubicBezTo>
                    <a:cubicBezTo>
                      <a:pt x="515977" y="1035784"/>
                      <a:pt x="504430" y="1038328"/>
                      <a:pt x="496389" y="1045028"/>
                    </a:cubicBezTo>
                    <a:cubicBezTo>
                      <a:pt x="429335" y="1100906"/>
                      <a:pt x="509003" y="1045328"/>
                      <a:pt x="444137" y="1088571"/>
                    </a:cubicBezTo>
                    <a:cubicBezTo>
                      <a:pt x="438331" y="1097280"/>
                      <a:pt x="434121" y="1107296"/>
                      <a:pt x="426720" y="1114697"/>
                    </a:cubicBezTo>
                    <a:cubicBezTo>
                      <a:pt x="368659" y="1172759"/>
                      <a:pt x="429629" y="1088565"/>
                      <a:pt x="383177" y="1158240"/>
                    </a:cubicBezTo>
                    <a:lnTo>
                      <a:pt x="357052" y="1236617"/>
                    </a:lnTo>
                    <a:lnTo>
                      <a:pt x="348343" y="1262743"/>
                    </a:lnTo>
                    <a:cubicBezTo>
                      <a:pt x="351246" y="1358537"/>
                      <a:pt x="349701" y="1454569"/>
                      <a:pt x="357052" y="1550125"/>
                    </a:cubicBezTo>
                    <a:cubicBezTo>
                      <a:pt x="358460" y="1568430"/>
                      <a:pt x="361487" y="1589395"/>
                      <a:pt x="374469" y="1602377"/>
                    </a:cubicBezTo>
                    <a:cubicBezTo>
                      <a:pt x="383178" y="1611086"/>
                      <a:pt x="393437" y="1618481"/>
                      <a:pt x="400595" y="1628503"/>
                    </a:cubicBezTo>
                    <a:cubicBezTo>
                      <a:pt x="408141" y="1639067"/>
                      <a:pt x="411571" y="1652066"/>
                      <a:pt x="418012" y="1663337"/>
                    </a:cubicBezTo>
                    <a:cubicBezTo>
                      <a:pt x="423205" y="1672424"/>
                      <a:pt x="430236" y="1680376"/>
                      <a:pt x="435429" y="1689463"/>
                    </a:cubicBezTo>
                    <a:cubicBezTo>
                      <a:pt x="441870" y="1700734"/>
                      <a:pt x="444535" y="1714324"/>
                      <a:pt x="452846" y="1724297"/>
                    </a:cubicBezTo>
                    <a:cubicBezTo>
                      <a:pt x="459547" y="1732338"/>
                      <a:pt x="470263" y="1735908"/>
                      <a:pt x="478972" y="1741714"/>
                    </a:cubicBezTo>
                    <a:cubicBezTo>
                      <a:pt x="487680" y="1753325"/>
                      <a:pt x="495805" y="1765398"/>
                      <a:pt x="505097" y="1776548"/>
                    </a:cubicBezTo>
                    <a:cubicBezTo>
                      <a:pt x="510353" y="1782856"/>
                      <a:pt x="518291" y="1786924"/>
                      <a:pt x="522515" y="1793965"/>
                    </a:cubicBezTo>
                    <a:cubicBezTo>
                      <a:pt x="527238" y="1801836"/>
                      <a:pt x="526765" y="1812066"/>
                      <a:pt x="531223" y="1820091"/>
                    </a:cubicBezTo>
                    <a:cubicBezTo>
                      <a:pt x="555842" y="1864406"/>
                      <a:pt x="557048" y="1863335"/>
                      <a:pt x="583475" y="1889760"/>
                    </a:cubicBezTo>
                    <a:cubicBezTo>
                      <a:pt x="589281" y="1901371"/>
                      <a:pt x="592581" y="1914621"/>
                      <a:pt x="600892" y="1924594"/>
                    </a:cubicBezTo>
                    <a:cubicBezTo>
                      <a:pt x="607592" y="1932634"/>
                      <a:pt x="620479" y="1933838"/>
                      <a:pt x="627017" y="1942011"/>
                    </a:cubicBezTo>
                    <a:cubicBezTo>
                      <a:pt x="675088" y="2002101"/>
                      <a:pt x="586982" y="1935642"/>
                      <a:pt x="661852" y="1985554"/>
                    </a:cubicBezTo>
                    <a:cubicBezTo>
                      <a:pt x="708297" y="2055223"/>
                      <a:pt x="647338" y="1971040"/>
                      <a:pt x="705395" y="2029097"/>
                    </a:cubicBezTo>
                    <a:cubicBezTo>
                      <a:pt x="712796" y="2036498"/>
                      <a:pt x="716112" y="2047182"/>
                      <a:pt x="722812" y="2055223"/>
                    </a:cubicBezTo>
                    <a:cubicBezTo>
                      <a:pt x="730696" y="2064684"/>
                      <a:pt x="740229" y="2072640"/>
                      <a:pt x="748937" y="2081348"/>
                    </a:cubicBezTo>
                    <a:cubicBezTo>
                      <a:pt x="751840" y="2090057"/>
                      <a:pt x="753541" y="2099263"/>
                      <a:pt x="757646" y="2107474"/>
                    </a:cubicBezTo>
                    <a:cubicBezTo>
                      <a:pt x="762327" y="2116835"/>
                      <a:pt x="772309" y="2123502"/>
                      <a:pt x="775063" y="2133600"/>
                    </a:cubicBezTo>
                    <a:cubicBezTo>
                      <a:pt x="781221" y="2156179"/>
                      <a:pt x="780869" y="2180045"/>
                      <a:pt x="783772" y="2203268"/>
                    </a:cubicBezTo>
                    <a:cubicBezTo>
                      <a:pt x="792973" y="2350487"/>
                      <a:pt x="797793" y="2334724"/>
                      <a:pt x="783772" y="2481943"/>
                    </a:cubicBezTo>
                    <a:cubicBezTo>
                      <a:pt x="783066" y="2489359"/>
                      <a:pt x="773664" y="2539430"/>
                      <a:pt x="766355" y="2551611"/>
                    </a:cubicBezTo>
                    <a:cubicBezTo>
                      <a:pt x="762131" y="2558652"/>
                      <a:pt x="754743" y="2563222"/>
                      <a:pt x="748937" y="2569028"/>
                    </a:cubicBezTo>
                    <a:cubicBezTo>
                      <a:pt x="734771" y="2611527"/>
                      <a:pt x="730450" y="2639766"/>
                      <a:pt x="696686" y="2673531"/>
                    </a:cubicBezTo>
                    <a:lnTo>
                      <a:pt x="644435" y="2725783"/>
                    </a:lnTo>
                    <a:cubicBezTo>
                      <a:pt x="638629" y="2731589"/>
                      <a:pt x="631572" y="2736368"/>
                      <a:pt x="627017" y="2743200"/>
                    </a:cubicBezTo>
                    <a:cubicBezTo>
                      <a:pt x="614087" y="2762595"/>
                      <a:pt x="609908" y="2772563"/>
                      <a:pt x="592183" y="2786743"/>
                    </a:cubicBezTo>
                    <a:cubicBezTo>
                      <a:pt x="584010" y="2793281"/>
                      <a:pt x="574766" y="2798354"/>
                      <a:pt x="566057" y="2804160"/>
                    </a:cubicBezTo>
                    <a:cubicBezTo>
                      <a:pt x="563154" y="2812868"/>
                      <a:pt x="562857" y="2822942"/>
                      <a:pt x="557349" y="2830285"/>
                    </a:cubicBezTo>
                    <a:cubicBezTo>
                      <a:pt x="523993" y="2874759"/>
                      <a:pt x="525820" y="2869823"/>
                      <a:pt x="487680" y="2882537"/>
                    </a:cubicBezTo>
                    <a:cubicBezTo>
                      <a:pt x="478972" y="2891246"/>
                      <a:pt x="471802" y="2901831"/>
                      <a:pt x="461555" y="2908663"/>
                    </a:cubicBezTo>
                    <a:cubicBezTo>
                      <a:pt x="453917" y="2913755"/>
                      <a:pt x="442597" y="2911637"/>
                      <a:pt x="435429" y="2917371"/>
                    </a:cubicBezTo>
                    <a:cubicBezTo>
                      <a:pt x="380755" y="2961110"/>
                      <a:pt x="463179" y="2932206"/>
                      <a:pt x="383177" y="2952205"/>
                    </a:cubicBezTo>
                    <a:cubicBezTo>
                      <a:pt x="377371" y="2958011"/>
                      <a:pt x="372801" y="2965399"/>
                      <a:pt x="365760" y="2969623"/>
                    </a:cubicBezTo>
                    <a:cubicBezTo>
                      <a:pt x="357889" y="2974346"/>
                      <a:pt x="346803" y="2972597"/>
                      <a:pt x="339635" y="2978331"/>
                    </a:cubicBezTo>
                    <a:cubicBezTo>
                      <a:pt x="331462" y="2984869"/>
                      <a:pt x="329618" y="2997056"/>
                      <a:pt x="322217" y="3004457"/>
                    </a:cubicBezTo>
                    <a:cubicBezTo>
                      <a:pt x="314816" y="3011858"/>
                      <a:pt x="304800" y="3016068"/>
                      <a:pt x="296092" y="3021874"/>
                    </a:cubicBezTo>
                    <a:cubicBezTo>
                      <a:pt x="279137" y="3072737"/>
                      <a:pt x="300649" y="3026025"/>
                      <a:pt x="261257" y="3065417"/>
                    </a:cubicBezTo>
                    <a:cubicBezTo>
                      <a:pt x="221866" y="3104808"/>
                      <a:pt x="268576" y="3083298"/>
                      <a:pt x="217715" y="3100251"/>
                    </a:cubicBezTo>
                    <a:cubicBezTo>
                      <a:pt x="190114" y="3141652"/>
                      <a:pt x="203606" y="3116449"/>
                      <a:pt x="182880" y="3178628"/>
                    </a:cubicBezTo>
                    <a:lnTo>
                      <a:pt x="174172" y="3204754"/>
                    </a:lnTo>
                    <a:cubicBezTo>
                      <a:pt x="179978" y="3271520"/>
                      <a:pt x="184188" y="3338443"/>
                      <a:pt x="191589" y="3405051"/>
                    </a:cubicBezTo>
                    <a:cubicBezTo>
                      <a:pt x="192911" y="3416946"/>
                      <a:pt x="195582" y="3428884"/>
                      <a:pt x="200297" y="3439885"/>
                    </a:cubicBezTo>
                    <a:cubicBezTo>
                      <a:pt x="204420" y="3449505"/>
                      <a:pt x="211909" y="3457302"/>
                      <a:pt x="217715" y="3466011"/>
                    </a:cubicBezTo>
                    <a:cubicBezTo>
                      <a:pt x="220618" y="3474720"/>
                      <a:pt x="223901" y="3483311"/>
                      <a:pt x="226423" y="3492137"/>
                    </a:cubicBezTo>
                    <a:cubicBezTo>
                      <a:pt x="229711" y="3503645"/>
                      <a:pt x="228493" y="3517012"/>
                      <a:pt x="235132" y="3526971"/>
                    </a:cubicBezTo>
                    <a:cubicBezTo>
                      <a:pt x="240938" y="3535679"/>
                      <a:pt x="252549" y="3538582"/>
                      <a:pt x="261257" y="3544388"/>
                    </a:cubicBezTo>
                    <a:cubicBezTo>
                      <a:pt x="267307" y="3562537"/>
                      <a:pt x="275427" y="3591001"/>
                      <a:pt x="287383" y="3605348"/>
                    </a:cubicBezTo>
                    <a:cubicBezTo>
                      <a:pt x="294084" y="3613389"/>
                      <a:pt x="304800" y="3616959"/>
                      <a:pt x="313509" y="3622765"/>
                    </a:cubicBezTo>
                    <a:cubicBezTo>
                      <a:pt x="356752" y="3687631"/>
                      <a:pt x="301174" y="3607963"/>
                      <a:pt x="357052" y="3675017"/>
                    </a:cubicBezTo>
                    <a:cubicBezTo>
                      <a:pt x="363752" y="3683058"/>
                      <a:pt x="367068" y="3693742"/>
                      <a:pt x="374469" y="3701143"/>
                    </a:cubicBezTo>
                    <a:cubicBezTo>
                      <a:pt x="381870" y="3708544"/>
                      <a:pt x="391031" y="3714309"/>
                      <a:pt x="400595" y="3718560"/>
                    </a:cubicBezTo>
                    <a:cubicBezTo>
                      <a:pt x="422286" y="3728200"/>
                      <a:pt x="493449" y="3747578"/>
                      <a:pt x="513806" y="3753394"/>
                    </a:cubicBezTo>
                    <a:cubicBezTo>
                      <a:pt x="542835" y="3750491"/>
                      <a:pt x="573963" y="3755906"/>
                      <a:pt x="600892" y="3744685"/>
                    </a:cubicBezTo>
                    <a:cubicBezTo>
                      <a:pt x="631196" y="3732058"/>
                      <a:pt x="615800" y="3667538"/>
                      <a:pt x="600892" y="3657600"/>
                    </a:cubicBezTo>
                    <a:cubicBezTo>
                      <a:pt x="583750" y="3646172"/>
                      <a:pt x="569760" y="3639313"/>
                      <a:pt x="557349" y="3622765"/>
                    </a:cubicBezTo>
                    <a:cubicBezTo>
                      <a:pt x="544790" y="3606019"/>
                      <a:pt x="539932" y="3582125"/>
                      <a:pt x="522515" y="3570514"/>
                    </a:cubicBezTo>
                    <a:cubicBezTo>
                      <a:pt x="513806" y="3564708"/>
                      <a:pt x="503790" y="3560498"/>
                      <a:pt x="496389" y="3553097"/>
                    </a:cubicBezTo>
                    <a:cubicBezTo>
                      <a:pt x="486126" y="3542834"/>
                      <a:pt x="479555" y="3529413"/>
                      <a:pt x="470263" y="3518263"/>
                    </a:cubicBezTo>
                    <a:cubicBezTo>
                      <a:pt x="465007" y="3511955"/>
                      <a:pt x="458652" y="3506651"/>
                      <a:pt x="452846" y="3500845"/>
                    </a:cubicBezTo>
                    <a:lnTo>
                      <a:pt x="426720" y="3422468"/>
                    </a:lnTo>
                    <a:lnTo>
                      <a:pt x="418012" y="3396343"/>
                    </a:lnTo>
                    <a:cubicBezTo>
                      <a:pt x="420915" y="3341189"/>
                      <a:pt x="417257" y="3285294"/>
                      <a:pt x="426720" y="3230880"/>
                    </a:cubicBezTo>
                    <a:cubicBezTo>
                      <a:pt x="429588" y="3214391"/>
                      <a:pt x="468587" y="3182382"/>
                      <a:pt x="478972" y="3169920"/>
                    </a:cubicBezTo>
                    <a:cubicBezTo>
                      <a:pt x="485673" y="3161879"/>
                      <a:pt x="488512" y="3150686"/>
                      <a:pt x="496389" y="3143794"/>
                    </a:cubicBezTo>
                    <a:cubicBezTo>
                      <a:pt x="569605" y="3079730"/>
                      <a:pt x="522937" y="3126165"/>
                      <a:pt x="574766" y="3100251"/>
                    </a:cubicBezTo>
                    <a:cubicBezTo>
                      <a:pt x="631759" y="3071755"/>
                      <a:pt x="569229" y="3095234"/>
                      <a:pt x="627017" y="3056708"/>
                    </a:cubicBezTo>
                    <a:cubicBezTo>
                      <a:pt x="634655" y="3051616"/>
                      <a:pt x="644434" y="3050903"/>
                      <a:pt x="653143" y="3048000"/>
                    </a:cubicBezTo>
                    <a:cubicBezTo>
                      <a:pt x="661852" y="3042194"/>
                      <a:pt x="671868" y="3037984"/>
                      <a:pt x="679269" y="3030583"/>
                    </a:cubicBezTo>
                    <a:cubicBezTo>
                      <a:pt x="686670" y="3023182"/>
                      <a:pt x="688513" y="3010995"/>
                      <a:pt x="696686" y="3004457"/>
                    </a:cubicBezTo>
                    <a:cubicBezTo>
                      <a:pt x="703854" y="2998722"/>
                      <a:pt x="714103" y="2998651"/>
                      <a:pt x="722812" y="2995748"/>
                    </a:cubicBezTo>
                    <a:cubicBezTo>
                      <a:pt x="731520" y="2987040"/>
                      <a:pt x="738690" y="2976454"/>
                      <a:pt x="748937" y="2969623"/>
                    </a:cubicBezTo>
                    <a:cubicBezTo>
                      <a:pt x="756575" y="2964531"/>
                      <a:pt x="767895" y="2966649"/>
                      <a:pt x="775063" y="2960914"/>
                    </a:cubicBezTo>
                    <a:cubicBezTo>
                      <a:pt x="783236" y="2954376"/>
                      <a:pt x="784603" y="2941680"/>
                      <a:pt x="792480" y="2934788"/>
                    </a:cubicBezTo>
                    <a:cubicBezTo>
                      <a:pt x="808234" y="2921004"/>
                      <a:pt x="827315" y="2911565"/>
                      <a:pt x="844732" y="2899954"/>
                    </a:cubicBezTo>
                    <a:cubicBezTo>
                      <a:pt x="853440" y="2894148"/>
                      <a:pt x="863456" y="2889937"/>
                      <a:pt x="870857" y="2882537"/>
                    </a:cubicBezTo>
                    <a:cubicBezTo>
                      <a:pt x="876663" y="2876731"/>
                      <a:pt x="881864" y="2870249"/>
                      <a:pt x="888275" y="2865120"/>
                    </a:cubicBezTo>
                    <a:cubicBezTo>
                      <a:pt x="909702" y="2847979"/>
                      <a:pt x="916045" y="2851314"/>
                      <a:pt x="931817" y="2830285"/>
                    </a:cubicBezTo>
                    <a:cubicBezTo>
                      <a:pt x="944377" y="2813539"/>
                      <a:pt x="955040" y="2795451"/>
                      <a:pt x="966652" y="2778034"/>
                    </a:cubicBezTo>
                    <a:lnTo>
                      <a:pt x="984069" y="2751908"/>
                    </a:lnTo>
                    <a:cubicBezTo>
                      <a:pt x="989875" y="2743200"/>
                      <a:pt x="996805" y="2735144"/>
                      <a:pt x="1001486" y="2725783"/>
                    </a:cubicBezTo>
                    <a:cubicBezTo>
                      <a:pt x="1023584" y="2681587"/>
                      <a:pt x="1011702" y="2701750"/>
                      <a:pt x="1036320" y="2664823"/>
                    </a:cubicBezTo>
                    <a:cubicBezTo>
                      <a:pt x="1039223" y="2650309"/>
                      <a:pt x="1041818" y="2635729"/>
                      <a:pt x="1045029" y="2621280"/>
                    </a:cubicBezTo>
                    <a:cubicBezTo>
                      <a:pt x="1069628" y="2510580"/>
                      <a:pt x="1036176" y="2674242"/>
                      <a:pt x="1062446" y="2542903"/>
                    </a:cubicBezTo>
                    <a:cubicBezTo>
                      <a:pt x="1056640" y="2415177"/>
                      <a:pt x="1055432" y="2287159"/>
                      <a:pt x="1045029" y="2159725"/>
                    </a:cubicBezTo>
                    <a:cubicBezTo>
                      <a:pt x="1043757" y="2144145"/>
                      <a:pt x="1033961" y="2130468"/>
                      <a:pt x="1027612" y="2116183"/>
                    </a:cubicBezTo>
                    <a:cubicBezTo>
                      <a:pt x="966538" y="1978765"/>
                      <a:pt x="1048820" y="2167306"/>
                      <a:pt x="992777" y="2055223"/>
                    </a:cubicBezTo>
                    <a:cubicBezTo>
                      <a:pt x="950161" y="1969994"/>
                      <a:pt x="998300" y="2046091"/>
                      <a:pt x="957943" y="1985554"/>
                    </a:cubicBezTo>
                    <a:cubicBezTo>
                      <a:pt x="942356" y="1938789"/>
                      <a:pt x="956998" y="1972681"/>
                      <a:pt x="914400" y="1915885"/>
                    </a:cubicBezTo>
                    <a:cubicBezTo>
                      <a:pt x="908120" y="1907512"/>
                      <a:pt x="903794" y="1897707"/>
                      <a:pt x="896983" y="1889760"/>
                    </a:cubicBezTo>
                    <a:cubicBezTo>
                      <a:pt x="886296" y="1877292"/>
                      <a:pt x="872836" y="1867393"/>
                      <a:pt x="862149" y="1854925"/>
                    </a:cubicBezTo>
                    <a:cubicBezTo>
                      <a:pt x="855338" y="1846978"/>
                      <a:pt x="852133" y="1836201"/>
                      <a:pt x="844732" y="1828800"/>
                    </a:cubicBezTo>
                    <a:cubicBezTo>
                      <a:pt x="831589" y="1815657"/>
                      <a:pt x="815703" y="1805577"/>
                      <a:pt x="801189" y="1793965"/>
                    </a:cubicBezTo>
                    <a:cubicBezTo>
                      <a:pt x="784234" y="1743105"/>
                      <a:pt x="805745" y="1789813"/>
                      <a:pt x="766355" y="1750423"/>
                    </a:cubicBezTo>
                    <a:cubicBezTo>
                      <a:pt x="726964" y="1711032"/>
                      <a:pt x="773672" y="1732543"/>
                      <a:pt x="722812" y="1715588"/>
                    </a:cubicBezTo>
                    <a:cubicBezTo>
                      <a:pt x="714103" y="1703977"/>
                      <a:pt x="706949" y="1691017"/>
                      <a:pt x="696686" y="1680754"/>
                    </a:cubicBezTo>
                    <a:cubicBezTo>
                      <a:pt x="689285" y="1673353"/>
                      <a:pt x="678340" y="1670339"/>
                      <a:pt x="670560" y="1663337"/>
                    </a:cubicBezTo>
                    <a:cubicBezTo>
                      <a:pt x="613592" y="1612066"/>
                      <a:pt x="621390" y="1620063"/>
                      <a:pt x="592183" y="1576251"/>
                    </a:cubicBezTo>
                    <a:cubicBezTo>
                      <a:pt x="589280" y="1567542"/>
                      <a:pt x="588198" y="1557996"/>
                      <a:pt x="583475" y="1550125"/>
                    </a:cubicBezTo>
                    <a:cubicBezTo>
                      <a:pt x="579251" y="1543084"/>
                      <a:pt x="569729" y="1540052"/>
                      <a:pt x="566057" y="1532708"/>
                    </a:cubicBezTo>
                    <a:cubicBezTo>
                      <a:pt x="557846" y="1516287"/>
                      <a:pt x="548640" y="1480457"/>
                      <a:pt x="548640" y="1480457"/>
                    </a:cubicBezTo>
                    <a:cubicBezTo>
                      <a:pt x="545737" y="1460137"/>
                      <a:pt x="543053" y="1439785"/>
                      <a:pt x="539932" y="1419497"/>
                    </a:cubicBezTo>
                    <a:cubicBezTo>
                      <a:pt x="537247" y="1402045"/>
                      <a:pt x="530383" y="1384883"/>
                      <a:pt x="531223" y="1367245"/>
                    </a:cubicBezTo>
                    <a:cubicBezTo>
                      <a:pt x="533536" y="1318671"/>
                      <a:pt x="542532" y="1253644"/>
                      <a:pt x="557349" y="1201783"/>
                    </a:cubicBezTo>
                    <a:cubicBezTo>
                      <a:pt x="559871" y="1192957"/>
                      <a:pt x="563154" y="1184366"/>
                      <a:pt x="566057" y="1175657"/>
                    </a:cubicBezTo>
                    <a:cubicBezTo>
                      <a:pt x="568960" y="1146628"/>
                      <a:pt x="568206" y="1116997"/>
                      <a:pt x="574766" y="1088571"/>
                    </a:cubicBezTo>
                    <a:cubicBezTo>
                      <a:pt x="577119" y="1078373"/>
                      <a:pt x="586099" y="1070962"/>
                      <a:pt x="592183" y="1062445"/>
                    </a:cubicBezTo>
                    <a:cubicBezTo>
                      <a:pt x="600619" y="1050634"/>
                      <a:pt x="607159" y="1036903"/>
                      <a:pt x="618309" y="1027611"/>
                    </a:cubicBezTo>
                    <a:cubicBezTo>
                      <a:pt x="625361" y="1021734"/>
                      <a:pt x="635726" y="1021806"/>
                      <a:pt x="644435" y="1018903"/>
                    </a:cubicBezTo>
                    <a:cubicBezTo>
                      <a:pt x="650241" y="1013097"/>
                      <a:pt x="657628" y="1008526"/>
                      <a:pt x="661852" y="1001485"/>
                    </a:cubicBezTo>
                    <a:cubicBezTo>
                      <a:pt x="666575" y="993614"/>
                      <a:pt x="664826" y="982528"/>
                      <a:pt x="670560" y="975360"/>
                    </a:cubicBezTo>
                    <a:cubicBezTo>
                      <a:pt x="677098" y="967187"/>
                      <a:pt x="687977" y="963749"/>
                      <a:pt x="696686" y="957943"/>
                    </a:cubicBezTo>
                    <a:cubicBezTo>
                      <a:pt x="717394" y="895821"/>
                      <a:pt x="688031" y="970925"/>
                      <a:pt x="731520" y="905691"/>
                    </a:cubicBezTo>
                    <a:cubicBezTo>
                      <a:pt x="736612" y="898053"/>
                      <a:pt x="735771" y="887590"/>
                      <a:pt x="740229" y="879565"/>
                    </a:cubicBezTo>
                    <a:cubicBezTo>
                      <a:pt x="750395" y="861267"/>
                      <a:pt x="768444" y="847172"/>
                      <a:pt x="775063" y="827314"/>
                    </a:cubicBezTo>
                    <a:cubicBezTo>
                      <a:pt x="780869" y="809897"/>
                      <a:pt x="782296" y="790339"/>
                      <a:pt x="792480" y="775063"/>
                    </a:cubicBezTo>
                    <a:lnTo>
                      <a:pt x="827315" y="722811"/>
                    </a:lnTo>
                    <a:cubicBezTo>
                      <a:pt x="833121" y="714102"/>
                      <a:pt x="837331" y="704086"/>
                      <a:pt x="844732" y="696685"/>
                    </a:cubicBezTo>
                    <a:lnTo>
                      <a:pt x="870857" y="670560"/>
                    </a:lnTo>
                    <a:cubicBezTo>
                      <a:pt x="876663" y="653143"/>
                      <a:pt x="883822" y="636119"/>
                      <a:pt x="888275" y="618308"/>
                    </a:cubicBezTo>
                    <a:cubicBezTo>
                      <a:pt x="899209" y="574568"/>
                      <a:pt x="893198" y="594828"/>
                      <a:pt x="905692" y="557348"/>
                    </a:cubicBezTo>
                    <a:cubicBezTo>
                      <a:pt x="902789" y="452845"/>
                      <a:pt x="902337" y="348246"/>
                      <a:pt x="896983" y="243840"/>
                    </a:cubicBezTo>
                    <a:cubicBezTo>
                      <a:pt x="896513" y="234672"/>
                      <a:pt x="891891" y="226151"/>
                      <a:pt x="888275" y="217714"/>
                    </a:cubicBezTo>
                    <a:cubicBezTo>
                      <a:pt x="866952" y="167961"/>
                      <a:pt x="866544" y="178566"/>
                      <a:pt x="818606" y="130628"/>
                    </a:cubicBezTo>
                    <a:cubicBezTo>
                      <a:pt x="794861" y="106883"/>
                      <a:pt x="787431" y="96993"/>
                      <a:pt x="757646" y="78377"/>
                    </a:cubicBezTo>
                    <a:cubicBezTo>
                      <a:pt x="746637" y="71497"/>
                      <a:pt x="733944" y="67639"/>
                      <a:pt x="722812" y="60960"/>
                    </a:cubicBezTo>
                    <a:cubicBezTo>
                      <a:pt x="668990" y="28666"/>
                      <a:pt x="678399" y="21584"/>
                      <a:pt x="618309" y="8708"/>
                    </a:cubicBezTo>
                    <a:cubicBezTo>
                      <a:pt x="595425" y="3804"/>
                      <a:pt x="571863" y="2903"/>
                      <a:pt x="548640" y="0"/>
                    </a:cubicBezTo>
                    <a:cubicBezTo>
                      <a:pt x="464457" y="2903"/>
                      <a:pt x="379957" y="846"/>
                      <a:pt x="296092" y="8708"/>
                    </a:cubicBezTo>
                    <a:cubicBezTo>
                      <a:pt x="285671" y="9685"/>
                      <a:pt x="279327" y="21444"/>
                      <a:pt x="269966" y="26125"/>
                    </a:cubicBezTo>
                    <a:cubicBezTo>
                      <a:pt x="234096" y="44060"/>
                      <a:pt x="248194" y="33383"/>
                      <a:pt x="243840" y="34834"/>
                    </a:cubicBezTo>
                    <a:close/>
                  </a:path>
                </a:pathLst>
              </a:cu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19" name="Oval 18"/>
              <p:cNvSpPr/>
              <p:nvPr/>
            </p:nvSpPr>
            <p:spPr>
              <a:xfrm>
                <a:off x="1793597" y="2166258"/>
                <a:ext cx="143324" cy="3810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0" name="Oval 19"/>
              <p:cNvSpPr/>
              <p:nvPr/>
            </p:nvSpPr>
            <p:spPr>
              <a:xfrm>
                <a:off x="1750423" y="4038600"/>
                <a:ext cx="154577" cy="5334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grpSp>
      </p:grpSp>
      <p:grpSp>
        <p:nvGrpSpPr>
          <p:cNvPr id="3" name="Group 2"/>
          <p:cNvGrpSpPr/>
          <p:nvPr/>
        </p:nvGrpSpPr>
        <p:grpSpPr>
          <a:xfrm>
            <a:off x="9315680" y="1786864"/>
            <a:ext cx="2054827" cy="4729845"/>
            <a:chOff x="9338360" y="2285255"/>
            <a:chExt cx="2054827" cy="4729845"/>
          </a:xfrm>
        </p:grpSpPr>
        <p:sp>
          <p:nvSpPr>
            <p:cNvPr id="2" name="Rounded Rectangle 1"/>
            <p:cNvSpPr/>
            <p:nvPr/>
          </p:nvSpPr>
          <p:spPr>
            <a:xfrm>
              <a:off x="9338360" y="2285255"/>
              <a:ext cx="2054827" cy="4729845"/>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1" name="Freeform 20"/>
            <p:cNvSpPr/>
            <p:nvPr/>
          </p:nvSpPr>
          <p:spPr>
            <a:xfrm>
              <a:off x="9656959" y="2472733"/>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grpSp>
      <p:pic>
        <p:nvPicPr>
          <p:cNvPr id="1026"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279" y="5725391"/>
            <a:ext cx="1460057" cy="722491"/>
          </a:xfrm>
          <a:prstGeom prst="rect">
            <a:avLst/>
          </a:prstGeom>
          <a:noFill/>
          <a:extLst>
            <a:ext uri="{909E8E84-426E-40DD-AFC4-6F175D3DCCD1}">
              <a14:hiddenFill xmlns:a14="http://schemas.microsoft.com/office/drawing/2010/main">
                <a:solidFill>
                  <a:srgbClr val="FFFFFF"/>
                </a:solidFill>
              </a14:hiddenFill>
            </a:ext>
          </a:extLst>
        </p:spPr>
      </p:pic>
      <p:sp>
        <p:nvSpPr>
          <p:cNvPr id="22" name="Footer Placeholder 14">
            <a:extLst>
              <a:ext uri="{FF2B5EF4-FFF2-40B4-BE49-F238E27FC236}">
                <a16:creationId xmlns:a16="http://schemas.microsoft.com/office/drawing/2014/main" id="{B98B5F7A-D056-4A58-9D05-A69F6B33A9C2}"/>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Berlin Sans FB" panose="020E0602020502020306" pitchFamily="34" charset="0"/>
              </a:rPr>
              <a:t>Presentation by ©http://fashionsbylynda.com/blog/</a:t>
            </a:r>
          </a:p>
        </p:txBody>
      </p:sp>
    </p:spTree>
    <p:extLst>
      <p:ext uri="{BB962C8B-B14F-4D97-AF65-F5344CB8AC3E}">
        <p14:creationId xmlns:p14="http://schemas.microsoft.com/office/powerpoint/2010/main" val="360597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21:1</a:t>
            </a:r>
          </a:p>
        </p:txBody>
      </p:sp>
      <p:sp>
        <p:nvSpPr>
          <p:cNvPr id="7" name="TextBox 6"/>
          <p:cNvSpPr txBox="1"/>
          <p:nvPr/>
        </p:nvSpPr>
        <p:spPr>
          <a:xfrm>
            <a:off x="0" y="-21920"/>
            <a:ext cx="12092412" cy="1015663"/>
          </a:xfrm>
          <a:prstGeom prst="rect">
            <a:avLst/>
          </a:prstGeom>
          <a:noFill/>
        </p:spPr>
        <p:txBody>
          <a:bodyPr wrap="square" rtlCol="0">
            <a:spAutoFit/>
          </a:bodyPr>
          <a:lstStyle/>
          <a:p>
            <a:pPr algn="ctr"/>
            <a:r>
              <a:rPr lang="en-US" sz="6000" dirty="0">
                <a:solidFill>
                  <a:srgbClr val="92D050"/>
                </a:solidFill>
                <a:latin typeface="Berlin Sans FB" panose="020E0602020502020306" pitchFamily="34" charset="0"/>
              </a:rPr>
              <a:t>King Arad Captures Some Israelites</a:t>
            </a: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(1)</a:t>
            </a:r>
          </a:p>
        </p:txBody>
      </p:sp>
      <p:sp>
        <p:nvSpPr>
          <p:cNvPr id="18" name="Rectangle 17"/>
          <p:cNvSpPr/>
          <p:nvPr/>
        </p:nvSpPr>
        <p:spPr>
          <a:xfrm>
            <a:off x="607863" y="2217711"/>
            <a:ext cx="7410061" cy="3416320"/>
          </a:xfrm>
          <a:prstGeom prst="rect">
            <a:avLst/>
          </a:prstGeom>
        </p:spPr>
        <p:txBody>
          <a:bodyPr wrap="square">
            <a:spAutoFit/>
          </a:bodyPr>
          <a:lstStyle/>
          <a:p>
            <a:pPr fontAlgn="base"/>
            <a:r>
              <a:rPr lang="en-US" sz="2400" dirty="0">
                <a:solidFill>
                  <a:schemeClr val="bg1"/>
                </a:solidFill>
                <a:latin typeface="Calibri" panose="020F0502020204030204" pitchFamily="34" charset="0"/>
                <a:cs typeface="Calibri" panose="020F0502020204030204" pitchFamily="34" charset="0"/>
              </a:rPr>
              <a:t>The Canaanite attack:</a:t>
            </a:r>
          </a:p>
          <a:p>
            <a:pPr fontAlgn="base"/>
            <a:endParaRPr lang="en-US" sz="2400" dirty="0">
              <a:solidFill>
                <a:schemeClr val="bg1"/>
              </a:solidFill>
              <a:latin typeface="Calibri" panose="020F0502020204030204" pitchFamily="34" charset="0"/>
              <a:cs typeface="Calibri" panose="020F0502020204030204" pitchFamily="34" charset="0"/>
            </a:endParaRPr>
          </a:p>
          <a:p>
            <a:pPr fontAlgn="base"/>
            <a:r>
              <a:rPr lang="en-US" sz="2400" dirty="0">
                <a:solidFill>
                  <a:schemeClr val="bg1"/>
                </a:solidFill>
                <a:latin typeface="Calibri" panose="020F0502020204030204" pitchFamily="34" charset="0"/>
                <a:cs typeface="Calibri" panose="020F0502020204030204" pitchFamily="34" charset="0"/>
              </a:rPr>
              <a:t>A raiding party swept down out of the southern monarchy of King Arad and captured an important segment of the people of Israel. </a:t>
            </a:r>
          </a:p>
          <a:p>
            <a:pPr fontAlgn="base"/>
            <a:endParaRPr lang="en-US" sz="2400" dirty="0">
              <a:solidFill>
                <a:schemeClr val="bg1"/>
              </a:solidFill>
              <a:latin typeface="Calibri" panose="020F0502020204030204" pitchFamily="34" charset="0"/>
              <a:cs typeface="Calibri" panose="020F0502020204030204" pitchFamily="34" charset="0"/>
            </a:endParaRPr>
          </a:p>
          <a:p>
            <a:pPr fontAlgn="base"/>
            <a:r>
              <a:rPr lang="en-US" sz="2400" dirty="0">
                <a:solidFill>
                  <a:schemeClr val="bg1"/>
                </a:solidFill>
                <a:latin typeface="Calibri" panose="020F0502020204030204" pitchFamily="34" charset="0"/>
                <a:cs typeface="Calibri" panose="020F0502020204030204" pitchFamily="34" charset="0"/>
              </a:rPr>
              <a:t>They were not rescued at this time inasmuch as it would have brought Israel into a direct engagement with the powerful Canaanites at the wrong time and place. (6) </a:t>
            </a:r>
            <a:endParaRPr lang="en-US" sz="2400" b="0" i="0" dirty="0">
              <a:solidFill>
                <a:schemeClr val="bg1"/>
              </a:solidFill>
              <a:effectLst/>
              <a:latin typeface="Calibri" panose="020F0502020204030204" pitchFamily="34" charset="0"/>
              <a:cs typeface="Calibri" panose="020F0502020204030204" pitchFamily="34" charset="0"/>
            </a:endParaRPr>
          </a:p>
        </p:txBody>
      </p:sp>
      <p:pic>
        <p:nvPicPr>
          <p:cNvPr id="8194" name="Picture 2" descr="http://people.brandonu.ca/nollk/files/2011/04/ugarit-baal-stel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547" y="1496642"/>
            <a:ext cx="2566626" cy="48610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6EF7101-0676-54B4-1A38-6B0F0D400EE7}"/>
              </a:ext>
            </a:extLst>
          </p:cNvPr>
          <p:cNvSpPr/>
          <p:nvPr/>
        </p:nvSpPr>
        <p:spPr>
          <a:xfrm>
            <a:off x="2341175" y="920740"/>
            <a:ext cx="7410061" cy="646331"/>
          </a:xfrm>
          <a:prstGeom prst="rect">
            <a:avLst/>
          </a:prstGeom>
        </p:spPr>
        <p:txBody>
          <a:bodyPr wrap="square">
            <a:spAutoFit/>
          </a:bodyPr>
          <a:lstStyle/>
          <a:p>
            <a:pPr algn="ctr" fontAlgn="base"/>
            <a:r>
              <a:rPr lang="en-US" dirty="0">
                <a:solidFill>
                  <a:schemeClr val="bg1"/>
                </a:solidFill>
                <a:latin typeface="Calibri" panose="020F0502020204030204" pitchFamily="34" charset="0"/>
                <a:cs typeface="Calibri" panose="020F0502020204030204" pitchFamily="34" charset="0"/>
              </a:rPr>
              <a:t>The Israelites early encounter with the Canaanite clan proved symbolic and prophetic of what would happen to Israel in Canaan later.</a:t>
            </a:r>
            <a:endParaRPr lang="en-US" b="0" i="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27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BCCBF-4707-B173-17CE-A1F580808273}"/>
            </a:ext>
          </a:extLst>
        </p:cNvPr>
        <p:cNvGrpSpPr/>
        <p:nvPr/>
      </p:nvGrpSpPr>
      <p:grpSpPr>
        <a:xfrm>
          <a:off x="0" y="0"/>
          <a:ext cx="0" cy="0"/>
          <a:chOff x="0" y="0"/>
          <a:chExt cx="0" cy="0"/>
        </a:xfrm>
      </p:grpSpPr>
      <p:pic>
        <p:nvPicPr>
          <p:cNvPr id="1028" name="Picture 4" descr="https://d2d00szk9na1qq.cloudfront.net/Product/6eb35b02-dd71-4823-a2fc-6baf68233727/Images/Large_0293618.jpg">
            <a:extLst>
              <a:ext uri="{FF2B5EF4-FFF2-40B4-BE49-F238E27FC236}">
                <a16:creationId xmlns:a16="http://schemas.microsoft.com/office/drawing/2014/main" id="{C8A52F0E-A9E5-194C-8D67-854B115E6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262542-770E-9A2B-3F73-0262A787D2AE}"/>
              </a:ext>
            </a:extLst>
          </p:cNvPr>
          <p:cNvSpPr txBox="1"/>
          <p:nvPr/>
        </p:nvSpPr>
        <p:spPr>
          <a:xfrm>
            <a:off x="0" y="-21920"/>
            <a:ext cx="12092412" cy="1015663"/>
          </a:xfrm>
          <a:prstGeom prst="rect">
            <a:avLst/>
          </a:prstGeom>
          <a:noFill/>
        </p:spPr>
        <p:txBody>
          <a:bodyPr wrap="square" rtlCol="0">
            <a:spAutoFit/>
          </a:bodyPr>
          <a:lstStyle/>
          <a:p>
            <a:pPr algn="ctr"/>
            <a:r>
              <a:rPr lang="en-US" sz="6000" dirty="0">
                <a:solidFill>
                  <a:srgbClr val="92D050"/>
                </a:solidFill>
                <a:latin typeface="Berlin Sans FB" panose="020E0602020502020306" pitchFamily="34" charset="0"/>
              </a:rPr>
              <a:t>A Reaction After a Snake Bite</a:t>
            </a:r>
          </a:p>
        </p:txBody>
      </p:sp>
      <p:sp>
        <p:nvSpPr>
          <p:cNvPr id="15" name="TextBox 14">
            <a:extLst>
              <a:ext uri="{FF2B5EF4-FFF2-40B4-BE49-F238E27FC236}">
                <a16:creationId xmlns:a16="http://schemas.microsoft.com/office/drawing/2014/main" id="{3E68F713-1FA0-BACF-E249-6ED70576A82B}"/>
              </a:ext>
            </a:extLst>
          </p:cNvPr>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(1)</a:t>
            </a:r>
          </a:p>
        </p:txBody>
      </p:sp>
      <p:sp>
        <p:nvSpPr>
          <p:cNvPr id="18" name="Rectangle 17">
            <a:extLst>
              <a:ext uri="{FF2B5EF4-FFF2-40B4-BE49-F238E27FC236}">
                <a16:creationId xmlns:a16="http://schemas.microsoft.com/office/drawing/2014/main" id="{DB93AE5E-319F-098D-AA36-408F1ABF5F9F}"/>
              </a:ext>
            </a:extLst>
          </p:cNvPr>
          <p:cNvSpPr/>
          <p:nvPr/>
        </p:nvSpPr>
        <p:spPr>
          <a:xfrm>
            <a:off x="1901397" y="1412711"/>
            <a:ext cx="3783380" cy="1200329"/>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Being bitten by a venomous snake can cause swelling, blistering, severe pain, and illness. In extreme cases, it can even be deadly.</a:t>
            </a:r>
            <a:endParaRPr lang="en-US" sz="2400" b="0" i="0" dirty="0">
              <a:solidFill>
                <a:schemeClr val="bg1"/>
              </a:solidFill>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6CFEA51-A221-AAC9-C0DE-319123F86348}"/>
              </a:ext>
            </a:extLst>
          </p:cNvPr>
          <p:cNvPicPr>
            <a:picLocks noChangeAspect="1"/>
          </p:cNvPicPr>
          <p:nvPr/>
        </p:nvPicPr>
        <p:blipFill>
          <a:blip r:embed="rId3"/>
          <a:stretch>
            <a:fillRect/>
          </a:stretch>
        </p:blipFill>
        <p:spPr>
          <a:xfrm>
            <a:off x="7005012" y="1118029"/>
            <a:ext cx="2977294" cy="2334469"/>
          </a:xfrm>
          <a:prstGeom prst="rect">
            <a:avLst/>
          </a:prstGeom>
        </p:spPr>
      </p:pic>
      <p:pic>
        <p:nvPicPr>
          <p:cNvPr id="9" name="Picture 8">
            <a:extLst>
              <a:ext uri="{FF2B5EF4-FFF2-40B4-BE49-F238E27FC236}">
                <a16:creationId xmlns:a16="http://schemas.microsoft.com/office/drawing/2014/main" id="{F79361F3-7CF3-73D3-DDE9-8AEDCE4DEE3A}"/>
              </a:ext>
            </a:extLst>
          </p:cNvPr>
          <p:cNvPicPr>
            <a:picLocks noChangeAspect="1"/>
          </p:cNvPicPr>
          <p:nvPr/>
        </p:nvPicPr>
        <p:blipFill>
          <a:blip r:embed="rId4"/>
          <a:stretch>
            <a:fillRect/>
          </a:stretch>
        </p:blipFill>
        <p:spPr>
          <a:xfrm>
            <a:off x="1465278" y="3032009"/>
            <a:ext cx="4655618" cy="3462248"/>
          </a:xfrm>
          <a:prstGeom prst="rect">
            <a:avLst/>
          </a:prstGeom>
        </p:spPr>
      </p:pic>
      <p:sp>
        <p:nvSpPr>
          <p:cNvPr id="11" name="TextBox 10">
            <a:extLst>
              <a:ext uri="{FF2B5EF4-FFF2-40B4-BE49-F238E27FC236}">
                <a16:creationId xmlns:a16="http://schemas.microsoft.com/office/drawing/2014/main" id="{9B388CBC-9736-BB2F-F4DB-8062B5340D9A}"/>
              </a:ext>
            </a:extLst>
          </p:cNvPr>
          <p:cNvSpPr txBox="1"/>
          <p:nvPr/>
        </p:nvSpPr>
        <p:spPr>
          <a:xfrm>
            <a:off x="6644656" y="3679307"/>
            <a:ext cx="4406212" cy="646331"/>
          </a:xfrm>
          <a:prstGeom prst="rect">
            <a:avLst/>
          </a:prstGeom>
          <a:noFill/>
        </p:spPr>
        <p:txBody>
          <a:bodyPr wrap="square">
            <a:spAutoFit/>
          </a:bodyPr>
          <a:lstStyle/>
          <a:p>
            <a:pPr algn="ctr"/>
            <a:r>
              <a:rPr lang="en-US" b="1" i="0" dirty="0">
                <a:solidFill>
                  <a:srgbClr val="FF0000"/>
                </a:solidFill>
                <a:effectLst/>
                <a:latin typeface="Calibri" panose="020F0502020204030204" pitchFamily="34" charset="0"/>
                <a:cs typeface="Calibri" panose="020F0502020204030204" pitchFamily="34" charset="0"/>
              </a:rPr>
              <a:t>What are some of the different ways people may react after being bitten?</a:t>
            </a:r>
            <a:endParaRPr lang="en-US" b="1" dirty="0">
              <a:solidFill>
                <a:srgbClr val="FF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A6A3CA5-1A59-4728-258F-B37ABBD44DFA}"/>
              </a:ext>
            </a:extLst>
          </p:cNvPr>
          <p:cNvSpPr txBox="1"/>
          <p:nvPr/>
        </p:nvSpPr>
        <p:spPr>
          <a:xfrm>
            <a:off x="6845316" y="4566044"/>
            <a:ext cx="3620535" cy="1477328"/>
          </a:xfrm>
          <a:prstGeom prst="rect">
            <a:avLst/>
          </a:prstGeom>
          <a:noFill/>
        </p:spPr>
        <p:txBody>
          <a:bodyPr wrap="square">
            <a:spAutoFit/>
          </a:bodyPr>
          <a:lstStyle/>
          <a:p>
            <a:r>
              <a:rPr lang="en-US" dirty="0">
                <a:solidFill>
                  <a:srgbClr val="00B0F0"/>
                </a:solidFill>
                <a:latin typeface="Calibri" panose="020F0502020204030204" pitchFamily="34" charset="0"/>
                <a:cs typeface="Calibri" panose="020F0502020204030204" pitchFamily="34" charset="0"/>
              </a:rPr>
              <a:t>P</a:t>
            </a:r>
            <a:r>
              <a:rPr lang="en-US" b="0" i="0" dirty="0">
                <a:solidFill>
                  <a:srgbClr val="00B0F0"/>
                </a:solidFill>
                <a:effectLst/>
                <a:latin typeface="Calibri" panose="020F0502020204030204" pitchFamily="34" charset="0"/>
                <a:cs typeface="Calibri" panose="020F0502020204030204" pitchFamily="34" charset="0"/>
              </a:rPr>
              <a:t>anic</a:t>
            </a:r>
          </a:p>
          <a:p>
            <a:r>
              <a:rPr lang="en-US" dirty="0">
                <a:solidFill>
                  <a:srgbClr val="00B0F0"/>
                </a:solidFill>
                <a:latin typeface="Calibri" panose="020F0502020204030204" pitchFamily="34" charset="0"/>
                <a:cs typeface="Calibri" panose="020F0502020204030204" pitchFamily="34" charset="0"/>
              </a:rPr>
              <a:t>S</a:t>
            </a:r>
            <a:r>
              <a:rPr lang="en-US" b="0" i="0" dirty="0">
                <a:solidFill>
                  <a:srgbClr val="00B0F0"/>
                </a:solidFill>
                <a:effectLst/>
                <a:latin typeface="Calibri" panose="020F0502020204030204" pitchFamily="34" charset="0"/>
                <a:cs typeface="Calibri" panose="020F0502020204030204" pitchFamily="34" charset="0"/>
              </a:rPr>
              <a:t>eek revenge on the snake and kill it </a:t>
            </a:r>
            <a:r>
              <a:rPr lang="en-US" dirty="0">
                <a:solidFill>
                  <a:srgbClr val="00B0F0"/>
                </a:solidFill>
                <a:latin typeface="Calibri" panose="020F0502020204030204" pitchFamily="34" charset="0"/>
                <a:cs typeface="Calibri" panose="020F0502020204030204" pitchFamily="34" charset="0"/>
              </a:rPr>
              <a:t>W</a:t>
            </a:r>
            <a:r>
              <a:rPr lang="en-US" b="0" i="0" dirty="0">
                <a:solidFill>
                  <a:srgbClr val="00B0F0"/>
                </a:solidFill>
                <a:effectLst/>
                <a:latin typeface="Calibri" panose="020F0502020204030204" pitchFamily="34" charset="0"/>
                <a:cs typeface="Calibri" panose="020F0502020204030204" pitchFamily="34" charset="0"/>
              </a:rPr>
              <a:t>ait to see how their body reacts to the bite</a:t>
            </a:r>
          </a:p>
          <a:p>
            <a:r>
              <a:rPr lang="en-US" dirty="0">
                <a:solidFill>
                  <a:srgbClr val="00B0F0"/>
                </a:solidFill>
                <a:latin typeface="Calibri" panose="020F0502020204030204" pitchFamily="34" charset="0"/>
                <a:cs typeface="Calibri" panose="020F0502020204030204" pitchFamily="34" charset="0"/>
              </a:rPr>
              <a:t>I</a:t>
            </a:r>
            <a:r>
              <a:rPr lang="en-US" b="0" i="0" dirty="0">
                <a:solidFill>
                  <a:srgbClr val="00B0F0"/>
                </a:solidFill>
                <a:effectLst/>
                <a:latin typeface="Calibri" panose="020F0502020204030204" pitchFamily="34" charset="0"/>
                <a:cs typeface="Calibri" panose="020F0502020204030204" pitchFamily="34" charset="0"/>
              </a:rPr>
              <a:t>mmediately get help.</a:t>
            </a:r>
            <a:endParaRPr lang="en-US"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6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79A4E-74DD-9BE8-B697-AB1EBEE20416}"/>
            </a:ext>
          </a:extLst>
        </p:cNvPr>
        <p:cNvGrpSpPr/>
        <p:nvPr/>
      </p:nvGrpSpPr>
      <p:grpSpPr>
        <a:xfrm>
          <a:off x="0" y="0"/>
          <a:ext cx="0" cy="0"/>
          <a:chOff x="0" y="0"/>
          <a:chExt cx="0" cy="0"/>
        </a:xfrm>
      </p:grpSpPr>
      <p:pic>
        <p:nvPicPr>
          <p:cNvPr id="1028" name="Picture 4" descr="https://d2d00szk9na1qq.cloudfront.net/Product/6eb35b02-dd71-4823-a2fc-6baf68233727/Images/Large_0293618.jpg">
            <a:extLst>
              <a:ext uri="{FF2B5EF4-FFF2-40B4-BE49-F238E27FC236}">
                <a16:creationId xmlns:a16="http://schemas.microsoft.com/office/drawing/2014/main" id="{613382D5-0C78-5096-7812-F46B923B8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3114F0-8B04-3164-DC9E-3E21AA81FBDF}"/>
              </a:ext>
            </a:extLst>
          </p:cNvPr>
          <p:cNvSpPr txBox="1"/>
          <p:nvPr/>
        </p:nvSpPr>
        <p:spPr>
          <a:xfrm>
            <a:off x="0" y="-21920"/>
            <a:ext cx="12092412" cy="1015663"/>
          </a:xfrm>
          <a:prstGeom prst="rect">
            <a:avLst/>
          </a:prstGeom>
          <a:noFill/>
        </p:spPr>
        <p:txBody>
          <a:bodyPr wrap="square" rtlCol="0">
            <a:spAutoFit/>
          </a:bodyPr>
          <a:lstStyle/>
          <a:p>
            <a:pPr algn="ctr"/>
            <a:r>
              <a:rPr lang="en-US" sz="6000" dirty="0">
                <a:solidFill>
                  <a:srgbClr val="92D050"/>
                </a:solidFill>
                <a:latin typeface="Berlin Sans FB" panose="020E0602020502020306" pitchFamily="34" charset="0"/>
              </a:rPr>
              <a:t>Reacting After Sinning</a:t>
            </a:r>
          </a:p>
        </p:txBody>
      </p:sp>
      <p:sp>
        <p:nvSpPr>
          <p:cNvPr id="15" name="TextBox 14">
            <a:extLst>
              <a:ext uri="{FF2B5EF4-FFF2-40B4-BE49-F238E27FC236}">
                <a16:creationId xmlns:a16="http://schemas.microsoft.com/office/drawing/2014/main" id="{673AD727-647C-8FFD-1D95-96882F115001}"/>
              </a:ext>
            </a:extLst>
          </p:cNvPr>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(1)</a:t>
            </a:r>
          </a:p>
        </p:txBody>
      </p:sp>
      <p:sp>
        <p:nvSpPr>
          <p:cNvPr id="18" name="Rectangle 17">
            <a:extLst>
              <a:ext uri="{FF2B5EF4-FFF2-40B4-BE49-F238E27FC236}">
                <a16:creationId xmlns:a16="http://schemas.microsoft.com/office/drawing/2014/main" id="{A0E7F2D3-2F7F-9854-A081-6579863EC0FD}"/>
              </a:ext>
            </a:extLst>
          </p:cNvPr>
          <p:cNvSpPr/>
          <p:nvPr/>
        </p:nvSpPr>
        <p:spPr>
          <a:xfrm>
            <a:off x="142904" y="3491000"/>
            <a:ext cx="5213778" cy="2862322"/>
          </a:xfrm>
          <a:prstGeom prst="rect">
            <a:avLst/>
          </a:prstGeom>
        </p:spPr>
        <p:txBody>
          <a:bodyPr wrap="square">
            <a:spAutoFit/>
          </a:bodyPr>
          <a:lstStyle/>
          <a:p>
            <a:pPr fontAlgn="base"/>
            <a:r>
              <a:rPr lang="en-US" dirty="0">
                <a:solidFill>
                  <a:srgbClr val="00B0F0"/>
                </a:solidFill>
                <a:latin typeface="Calibri" panose="020F0502020204030204" pitchFamily="34" charset="0"/>
                <a:cs typeface="Calibri" panose="020F0502020204030204" pitchFamily="34" charset="0"/>
              </a:rPr>
              <a:t>Rationalizing their actions</a:t>
            </a:r>
          </a:p>
          <a:p>
            <a:pPr fontAlgn="base"/>
            <a:endParaRPr lang="en-US" dirty="0">
              <a:solidFill>
                <a:srgbClr val="00B0F0"/>
              </a:solidFill>
              <a:latin typeface="Calibri" panose="020F0502020204030204" pitchFamily="34" charset="0"/>
              <a:cs typeface="Calibri" panose="020F0502020204030204" pitchFamily="34" charset="0"/>
            </a:endParaRPr>
          </a:p>
          <a:p>
            <a:pPr fontAlgn="base"/>
            <a:r>
              <a:rPr lang="en-US" dirty="0">
                <a:solidFill>
                  <a:srgbClr val="00B0F0"/>
                </a:solidFill>
                <a:latin typeface="Calibri" panose="020F0502020204030204" pitchFamily="34" charset="0"/>
                <a:cs typeface="Calibri" panose="020F0502020204030204" pitchFamily="34" charset="0"/>
              </a:rPr>
              <a:t>Looking to numb their feelings</a:t>
            </a:r>
          </a:p>
          <a:p>
            <a:pPr fontAlgn="base"/>
            <a:endParaRPr lang="en-US" dirty="0">
              <a:solidFill>
                <a:srgbClr val="00B0F0"/>
              </a:solidFill>
              <a:latin typeface="Calibri" panose="020F0502020204030204" pitchFamily="34" charset="0"/>
              <a:cs typeface="Calibri" panose="020F0502020204030204" pitchFamily="34" charset="0"/>
            </a:endParaRPr>
          </a:p>
          <a:p>
            <a:pPr fontAlgn="base"/>
            <a:r>
              <a:rPr lang="en-US" dirty="0">
                <a:solidFill>
                  <a:srgbClr val="00B0F0"/>
                </a:solidFill>
                <a:latin typeface="Calibri" panose="020F0502020204030204" pitchFamily="34" charset="0"/>
                <a:cs typeface="Calibri" panose="020F0502020204030204" pitchFamily="34" charset="0"/>
              </a:rPr>
              <a:t>Hiding their actions because of shame or embarrassment</a:t>
            </a:r>
          </a:p>
          <a:p>
            <a:pPr fontAlgn="base"/>
            <a:endParaRPr lang="en-US" dirty="0">
              <a:solidFill>
                <a:srgbClr val="00B0F0"/>
              </a:solidFill>
              <a:latin typeface="Calibri" panose="020F0502020204030204" pitchFamily="34" charset="0"/>
              <a:cs typeface="Calibri" panose="020F0502020204030204" pitchFamily="34" charset="0"/>
            </a:endParaRPr>
          </a:p>
          <a:p>
            <a:pPr fontAlgn="base"/>
            <a:r>
              <a:rPr lang="en-US" dirty="0">
                <a:solidFill>
                  <a:srgbClr val="00B0F0"/>
                </a:solidFill>
                <a:latin typeface="Calibri" panose="020F0502020204030204" pitchFamily="34" charset="0"/>
                <a:cs typeface="Calibri" panose="020F0502020204030204" pitchFamily="34" charset="0"/>
              </a:rPr>
              <a:t>Waiting to see what further consequences they face</a:t>
            </a:r>
          </a:p>
          <a:p>
            <a:pPr fontAlgn="base"/>
            <a:endParaRPr lang="en-US" dirty="0">
              <a:solidFill>
                <a:srgbClr val="00B0F0"/>
              </a:solidFill>
              <a:latin typeface="Calibri" panose="020F0502020204030204" pitchFamily="34" charset="0"/>
              <a:cs typeface="Calibri" panose="020F0502020204030204" pitchFamily="34" charset="0"/>
            </a:endParaRPr>
          </a:p>
          <a:p>
            <a:pPr fontAlgn="base"/>
            <a:r>
              <a:rPr lang="en-US" dirty="0">
                <a:solidFill>
                  <a:srgbClr val="00B0F0"/>
                </a:solidFill>
                <a:latin typeface="Calibri" panose="020F0502020204030204" pitchFamily="34" charset="0"/>
                <a:cs typeface="Calibri" panose="020F0502020204030204" pitchFamily="34" charset="0"/>
              </a:rPr>
              <a:t>Looking to the Lord for help</a:t>
            </a:r>
            <a:endParaRPr lang="en-US" sz="2400" b="0" i="0" dirty="0">
              <a:solidFill>
                <a:srgbClr val="00B0F0"/>
              </a:solidFill>
              <a:effectLst/>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3A56E661-CCD8-42EC-DCEB-240A0EFA525E}"/>
              </a:ext>
            </a:extLst>
          </p:cNvPr>
          <p:cNvPicPr>
            <a:picLocks noChangeAspect="1"/>
          </p:cNvPicPr>
          <p:nvPr/>
        </p:nvPicPr>
        <p:blipFill>
          <a:blip r:embed="rId3"/>
          <a:srcRect r="1123"/>
          <a:stretch>
            <a:fillRect/>
          </a:stretch>
        </p:blipFill>
        <p:spPr>
          <a:xfrm>
            <a:off x="5566710" y="4558489"/>
            <a:ext cx="3795981" cy="2114845"/>
          </a:xfrm>
          <a:prstGeom prst="rect">
            <a:avLst/>
          </a:prstGeom>
        </p:spPr>
      </p:pic>
      <p:pic>
        <p:nvPicPr>
          <p:cNvPr id="24" name="Picture 23">
            <a:extLst>
              <a:ext uri="{FF2B5EF4-FFF2-40B4-BE49-F238E27FC236}">
                <a16:creationId xmlns:a16="http://schemas.microsoft.com/office/drawing/2014/main" id="{1E1B2602-9118-6B87-F140-A229F2A13E1B}"/>
              </a:ext>
            </a:extLst>
          </p:cNvPr>
          <p:cNvPicPr>
            <a:picLocks noChangeAspect="1"/>
          </p:cNvPicPr>
          <p:nvPr/>
        </p:nvPicPr>
        <p:blipFill>
          <a:blip r:embed="rId4"/>
          <a:stretch>
            <a:fillRect/>
          </a:stretch>
        </p:blipFill>
        <p:spPr>
          <a:xfrm>
            <a:off x="9572720" y="3733184"/>
            <a:ext cx="2031270" cy="2377953"/>
          </a:xfrm>
          <a:prstGeom prst="rect">
            <a:avLst/>
          </a:prstGeom>
        </p:spPr>
      </p:pic>
      <p:pic>
        <p:nvPicPr>
          <p:cNvPr id="26" name="Picture 25">
            <a:extLst>
              <a:ext uri="{FF2B5EF4-FFF2-40B4-BE49-F238E27FC236}">
                <a16:creationId xmlns:a16="http://schemas.microsoft.com/office/drawing/2014/main" id="{D0DF361E-BCA7-61A1-DDEC-7679C422B614}"/>
              </a:ext>
            </a:extLst>
          </p:cNvPr>
          <p:cNvPicPr>
            <a:picLocks noChangeAspect="1"/>
          </p:cNvPicPr>
          <p:nvPr/>
        </p:nvPicPr>
        <p:blipFill>
          <a:blip r:embed="rId5"/>
          <a:stretch>
            <a:fillRect/>
          </a:stretch>
        </p:blipFill>
        <p:spPr>
          <a:xfrm>
            <a:off x="8483356" y="1137823"/>
            <a:ext cx="2336896" cy="2091767"/>
          </a:xfrm>
          <a:prstGeom prst="rect">
            <a:avLst/>
          </a:prstGeom>
        </p:spPr>
      </p:pic>
      <p:pic>
        <p:nvPicPr>
          <p:cNvPr id="28" name="Picture 27">
            <a:extLst>
              <a:ext uri="{FF2B5EF4-FFF2-40B4-BE49-F238E27FC236}">
                <a16:creationId xmlns:a16="http://schemas.microsoft.com/office/drawing/2014/main" id="{B27FF2A7-EC91-8235-5A99-2870EF2E9A00}"/>
              </a:ext>
            </a:extLst>
          </p:cNvPr>
          <p:cNvPicPr>
            <a:picLocks noChangeAspect="1"/>
          </p:cNvPicPr>
          <p:nvPr/>
        </p:nvPicPr>
        <p:blipFill>
          <a:blip r:embed="rId6"/>
          <a:stretch>
            <a:fillRect/>
          </a:stretch>
        </p:blipFill>
        <p:spPr>
          <a:xfrm>
            <a:off x="5499586" y="1209053"/>
            <a:ext cx="2010056" cy="2343477"/>
          </a:xfrm>
          <a:prstGeom prst="rect">
            <a:avLst/>
          </a:prstGeom>
        </p:spPr>
      </p:pic>
      <p:pic>
        <p:nvPicPr>
          <p:cNvPr id="30" name="Picture 29">
            <a:extLst>
              <a:ext uri="{FF2B5EF4-FFF2-40B4-BE49-F238E27FC236}">
                <a16:creationId xmlns:a16="http://schemas.microsoft.com/office/drawing/2014/main" id="{9165E419-3499-E7A9-0AE9-65F7F3BB59F2}"/>
              </a:ext>
            </a:extLst>
          </p:cNvPr>
          <p:cNvPicPr>
            <a:picLocks noChangeAspect="1"/>
          </p:cNvPicPr>
          <p:nvPr/>
        </p:nvPicPr>
        <p:blipFill>
          <a:blip r:embed="rId7"/>
          <a:stretch>
            <a:fillRect/>
          </a:stretch>
        </p:blipFill>
        <p:spPr>
          <a:xfrm>
            <a:off x="1153551" y="1033049"/>
            <a:ext cx="3372321" cy="2333951"/>
          </a:xfrm>
          <a:prstGeom prst="rect">
            <a:avLst/>
          </a:prstGeom>
        </p:spPr>
      </p:pic>
    </p:spTree>
    <p:extLst>
      <p:ext uri="{BB962C8B-B14F-4D97-AF65-F5344CB8AC3E}">
        <p14:creationId xmlns:p14="http://schemas.microsoft.com/office/powerpoint/2010/main" val="105762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xEl>
                                              <p:pRg st="8" end="8"/>
                                            </p:txEl>
                                          </p:spTgt>
                                        </p:tgtEl>
                                        <p:attrNameLst>
                                          <p:attrName>style.visibility</p:attrName>
                                        </p:attrNameLst>
                                      </p:cBhvr>
                                      <p:to>
                                        <p:strVal val="visible"/>
                                      </p:to>
                                    </p:set>
                                    <p:animEffect transition="in" filter="fade">
                                      <p:cBhvr>
                                        <p:cTn id="29" dur="1000"/>
                                        <p:tgtEl>
                                          <p:spTgt spid="18">
                                            <p:txEl>
                                              <p:pRg st="8" end="8"/>
                                            </p:txEl>
                                          </p:spTgt>
                                        </p:tgtEl>
                                      </p:cBhvr>
                                    </p:animEffect>
                                    <p:anim calcmode="lin" valueType="num">
                                      <p:cBhvr>
                                        <p:cTn id="30" dur="1000" fill="hold"/>
                                        <p:tgtEl>
                                          <p:spTgt spid="18">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18">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21:4-5</a:t>
            </a:r>
          </a:p>
        </p:txBody>
      </p:sp>
      <p:sp>
        <p:nvSpPr>
          <p:cNvPr id="7" name="TextBox 6"/>
          <p:cNvSpPr txBox="1"/>
          <p:nvPr/>
        </p:nvSpPr>
        <p:spPr>
          <a:xfrm>
            <a:off x="0" y="-21920"/>
            <a:ext cx="12092412" cy="830997"/>
          </a:xfrm>
          <a:prstGeom prst="rect">
            <a:avLst/>
          </a:prstGeom>
          <a:noFill/>
        </p:spPr>
        <p:txBody>
          <a:bodyPr wrap="square" rtlCol="0">
            <a:spAutoFit/>
          </a:bodyPr>
          <a:lstStyle/>
          <a:p>
            <a:pPr algn="ctr"/>
            <a:r>
              <a:rPr lang="en-US" sz="4800" dirty="0">
                <a:solidFill>
                  <a:srgbClr val="92D050"/>
                </a:solidFill>
                <a:latin typeface="Berlin Sans FB" panose="020E0602020502020306" pitchFamily="34" charset="0"/>
              </a:rPr>
              <a:t>Discouragement</a:t>
            </a:r>
          </a:p>
        </p:txBody>
      </p:sp>
      <p:sp>
        <p:nvSpPr>
          <p:cNvPr id="18" name="Rectangle 17"/>
          <p:cNvSpPr/>
          <p:nvPr/>
        </p:nvSpPr>
        <p:spPr>
          <a:xfrm>
            <a:off x="798565" y="1814894"/>
            <a:ext cx="4173485" cy="2677656"/>
          </a:xfrm>
          <a:prstGeom prst="rect">
            <a:avLst/>
          </a:prstGeom>
        </p:spPr>
        <p:txBody>
          <a:bodyPr wrap="square">
            <a:spAutoFit/>
          </a:bodyPr>
          <a:lstStyle/>
          <a:p>
            <a:pPr fontAlgn="base"/>
            <a:r>
              <a:rPr lang="en-US" sz="2800" dirty="0">
                <a:solidFill>
                  <a:schemeClr val="bg1"/>
                </a:solidFill>
                <a:latin typeface="Calibri" panose="020F0502020204030204" pitchFamily="34" charset="0"/>
                <a:cs typeface="Calibri" panose="020F0502020204030204" pitchFamily="34" charset="0"/>
              </a:rPr>
              <a:t>“The long journey, the prospect of death in the wilderness, the frequent lack of water, and even the diet of manna became causes of rebellion. </a:t>
            </a:r>
            <a:r>
              <a:rPr lang="en-US" sz="1400" dirty="0">
                <a:solidFill>
                  <a:schemeClr val="bg1"/>
                </a:solidFill>
                <a:latin typeface="Calibri" panose="020F0502020204030204" pitchFamily="34" charset="0"/>
                <a:cs typeface="Calibri" panose="020F0502020204030204" pitchFamily="34" charset="0"/>
              </a:rPr>
              <a:t>(6)</a:t>
            </a:r>
            <a:endParaRPr lang="en-US" sz="1400" b="0" i="0" dirty="0">
              <a:solidFill>
                <a:schemeClr val="bg1"/>
              </a:solidFill>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1454B13-5235-6D1A-F7B9-791273E5AF7D}"/>
              </a:ext>
            </a:extLst>
          </p:cNvPr>
          <p:cNvPicPr>
            <a:picLocks noChangeAspect="1"/>
          </p:cNvPicPr>
          <p:nvPr/>
        </p:nvPicPr>
        <p:blipFill>
          <a:blip r:embed="rId3"/>
          <a:stretch>
            <a:fillRect/>
          </a:stretch>
        </p:blipFill>
        <p:spPr>
          <a:xfrm>
            <a:off x="4972050" y="1400877"/>
            <a:ext cx="6525536" cy="3505689"/>
          </a:xfrm>
          <a:prstGeom prst="rect">
            <a:avLst/>
          </a:prstGeom>
        </p:spPr>
      </p:pic>
    </p:spTree>
    <p:extLst>
      <p:ext uri="{BB962C8B-B14F-4D97-AF65-F5344CB8AC3E}">
        <p14:creationId xmlns:p14="http://schemas.microsoft.com/office/powerpoint/2010/main" val="353642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5F615-4586-AFE5-2361-C1285CCBC1C4}"/>
            </a:ext>
          </a:extLst>
        </p:cNvPr>
        <p:cNvGrpSpPr/>
        <p:nvPr/>
      </p:nvGrpSpPr>
      <p:grpSpPr>
        <a:xfrm>
          <a:off x="0" y="0"/>
          <a:ext cx="0" cy="0"/>
          <a:chOff x="0" y="0"/>
          <a:chExt cx="0" cy="0"/>
        </a:xfrm>
      </p:grpSpPr>
      <p:pic>
        <p:nvPicPr>
          <p:cNvPr id="1028" name="Picture 4" descr="https://d2d00szk9na1qq.cloudfront.net/Product/6eb35b02-dd71-4823-a2fc-6baf68233727/Images/Large_0293618.jpg">
            <a:extLst>
              <a:ext uri="{FF2B5EF4-FFF2-40B4-BE49-F238E27FC236}">
                <a16:creationId xmlns:a16="http://schemas.microsoft.com/office/drawing/2014/main" id="{ED7DD28B-7083-B8E3-8E01-2865C8CB3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8C75D6-1A04-8F82-705C-65E6A0003BAB}"/>
              </a:ext>
            </a:extLst>
          </p:cNvPr>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21:6-9</a:t>
            </a:r>
          </a:p>
        </p:txBody>
      </p:sp>
      <p:sp>
        <p:nvSpPr>
          <p:cNvPr id="7" name="TextBox 6">
            <a:extLst>
              <a:ext uri="{FF2B5EF4-FFF2-40B4-BE49-F238E27FC236}">
                <a16:creationId xmlns:a16="http://schemas.microsoft.com/office/drawing/2014/main" id="{3BDB6E8E-D146-9112-5812-C1AB4F03260C}"/>
              </a:ext>
            </a:extLst>
          </p:cNvPr>
          <p:cNvSpPr txBox="1"/>
          <p:nvPr/>
        </p:nvSpPr>
        <p:spPr>
          <a:xfrm>
            <a:off x="0" y="-21920"/>
            <a:ext cx="12092412" cy="830997"/>
          </a:xfrm>
          <a:prstGeom prst="rect">
            <a:avLst/>
          </a:prstGeom>
          <a:noFill/>
        </p:spPr>
        <p:txBody>
          <a:bodyPr wrap="square" rtlCol="0">
            <a:spAutoFit/>
          </a:bodyPr>
          <a:lstStyle/>
          <a:p>
            <a:pPr algn="ctr"/>
            <a:r>
              <a:rPr lang="en-US" sz="4800" dirty="0">
                <a:solidFill>
                  <a:srgbClr val="92D050"/>
                </a:solidFill>
                <a:latin typeface="Berlin Sans FB" panose="020E0602020502020306" pitchFamily="34" charset="0"/>
              </a:rPr>
              <a:t>Brass Serpent- Rod of </a:t>
            </a:r>
            <a:r>
              <a:rPr lang="en-US" sz="4800" dirty="0" err="1">
                <a:solidFill>
                  <a:srgbClr val="92D050"/>
                </a:solidFill>
                <a:latin typeface="Berlin Sans FB" panose="020E0602020502020306" pitchFamily="34" charset="0"/>
              </a:rPr>
              <a:t>Ascleplius</a:t>
            </a:r>
            <a:endParaRPr lang="en-US" sz="4800" dirty="0">
              <a:solidFill>
                <a:srgbClr val="92D050"/>
              </a:solidFill>
              <a:latin typeface="Berlin Sans FB" panose="020E0602020502020306" pitchFamily="34" charset="0"/>
            </a:endParaRPr>
          </a:p>
        </p:txBody>
      </p:sp>
      <p:sp>
        <p:nvSpPr>
          <p:cNvPr id="18" name="Rectangle 17">
            <a:extLst>
              <a:ext uri="{FF2B5EF4-FFF2-40B4-BE49-F238E27FC236}">
                <a16:creationId xmlns:a16="http://schemas.microsoft.com/office/drawing/2014/main" id="{0B64E890-C284-7EBD-288F-5CFEC9E7DA40}"/>
              </a:ext>
            </a:extLst>
          </p:cNvPr>
          <p:cNvSpPr/>
          <p:nvPr/>
        </p:nvSpPr>
        <p:spPr>
          <a:xfrm>
            <a:off x="2895794" y="721229"/>
            <a:ext cx="7410061" cy="369332"/>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“Fiery serpents” afflicted them and caused the death of many. </a:t>
            </a:r>
            <a:endParaRPr lang="en-US" b="0" i="0" dirty="0">
              <a:solidFill>
                <a:schemeClr val="bg1"/>
              </a:solidFill>
              <a:effectLst/>
              <a:latin typeface="Calibri" panose="020F0502020204030204" pitchFamily="34" charset="0"/>
              <a:cs typeface="Calibri" panose="020F0502020204030204" pitchFamily="34" charset="0"/>
            </a:endParaRPr>
          </a:p>
        </p:txBody>
      </p:sp>
      <p:pic>
        <p:nvPicPr>
          <p:cNvPr id="7170" name="Picture 2" descr="https://www.lds.org/bc/content/shared/content/images/gospel-library/magazine/en2006lp.nfo:o:bf.jpg">
            <a:extLst>
              <a:ext uri="{FF2B5EF4-FFF2-40B4-BE49-F238E27FC236}">
                <a16:creationId xmlns:a16="http://schemas.microsoft.com/office/drawing/2014/main" id="{097F3395-3022-E2D0-F463-59FF1D72E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863" y="1143205"/>
            <a:ext cx="3357504" cy="47005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211B4C-259B-52D6-6055-EB3301842465}"/>
              </a:ext>
            </a:extLst>
          </p:cNvPr>
          <p:cNvSpPr txBox="1"/>
          <p:nvPr/>
        </p:nvSpPr>
        <p:spPr>
          <a:xfrm>
            <a:off x="502841" y="1396291"/>
            <a:ext cx="4300169" cy="830997"/>
          </a:xfrm>
          <a:prstGeom prst="rect">
            <a:avLst/>
          </a:prstGeom>
          <a:noFill/>
        </p:spPr>
        <p:txBody>
          <a:bodyPr wrap="square" rtlCol="0">
            <a:spAutoFit/>
          </a:bodyPr>
          <a:lstStyle/>
          <a:p>
            <a:pPr algn="ctr"/>
            <a:r>
              <a:rPr lang="en-US" sz="1600" i="1" dirty="0">
                <a:solidFill>
                  <a:srgbClr val="FFFF00"/>
                </a:solidFill>
                <a:latin typeface="Calibri" panose="020F0502020204030204" pitchFamily="34" charset="0"/>
                <a:cs typeface="Calibri" panose="020F0502020204030204" pitchFamily="34" charset="0"/>
              </a:rPr>
              <a:t>The </a:t>
            </a:r>
            <a:r>
              <a:rPr lang="en-US" sz="1600" i="1" dirty="0" err="1">
                <a:solidFill>
                  <a:srgbClr val="FFFF00"/>
                </a:solidFill>
                <a:latin typeface="Calibri" panose="020F0502020204030204" pitchFamily="34" charset="0"/>
                <a:cs typeface="Calibri" panose="020F0502020204030204" pitchFamily="34" charset="0"/>
              </a:rPr>
              <a:t>Jaradites</a:t>
            </a:r>
            <a:r>
              <a:rPr lang="en-US" sz="1600" i="1" dirty="0">
                <a:solidFill>
                  <a:srgbClr val="FFFF00"/>
                </a:solidFill>
                <a:latin typeface="Calibri" panose="020F0502020204030204" pitchFamily="34" charset="0"/>
                <a:cs typeface="Calibri" panose="020F0502020204030204" pitchFamily="34" charset="0"/>
              </a:rPr>
              <a:t>: “And there came forth poisonous serpents also upon the face of the land, and did poison many people…” (Ether 9:31-33)</a:t>
            </a:r>
          </a:p>
        </p:txBody>
      </p:sp>
      <p:sp>
        <p:nvSpPr>
          <p:cNvPr id="10" name="TextBox 9">
            <a:extLst>
              <a:ext uri="{FF2B5EF4-FFF2-40B4-BE49-F238E27FC236}">
                <a16:creationId xmlns:a16="http://schemas.microsoft.com/office/drawing/2014/main" id="{6DBE5DB2-DC5F-95BA-B9B2-24842F19BF37}"/>
              </a:ext>
            </a:extLst>
          </p:cNvPr>
          <p:cNvSpPr txBox="1"/>
          <p:nvPr/>
        </p:nvSpPr>
        <p:spPr>
          <a:xfrm>
            <a:off x="3938228" y="2769522"/>
            <a:ext cx="4300625" cy="2554545"/>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The Lord sent these upon the children of Israel to “straiten them,” and he prepared a way that those who were bitten might be healed by looking at the serpent of brass that Moses raised up before them, which was a symbol of the Redeemer being lifted upon the cross. (3)</a:t>
            </a:r>
          </a:p>
        </p:txBody>
      </p:sp>
      <p:pic>
        <p:nvPicPr>
          <p:cNvPr id="11" name="Picture 10" descr="582287.jpg">
            <a:extLst>
              <a:ext uri="{FF2B5EF4-FFF2-40B4-BE49-F238E27FC236}">
                <a16:creationId xmlns:a16="http://schemas.microsoft.com/office/drawing/2014/main" id="{3EB43D62-896F-E8C0-EF1A-8D882A627564}"/>
              </a:ext>
            </a:extLst>
          </p:cNvPr>
          <p:cNvPicPr>
            <a:picLocks noChangeAspect="1"/>
          </p:cNvPicPr>
          <p:nvPr/>
        </p:nvPicPr>
        <p:blipFill>
          <a:blip r:embed="rId4" cstate="print"/>
          <a:stretch>
            <a:fillRect/>
          </a:stretch>
        </p:blipFill>
        <p:spPr>
          <a:xfrm>
            <a:off x="254614" y="2769522"/>
            <a:ext cx="3429000" cy="2743200"/>
          </a:xfrm>
          <a:prstGeom prst="rect">
            <a:avLst/>
          </a:prstGeom>
        </p:spPr>
      </p:pic>
      <p:sp>
        <p:nvSpPr>
          <p:cNvPr id="2" name="TextBox 1">
            <a:extLst>
              <a:ext uri="{FF2B5EF4-FFF2-40B4-BE49-F238E27FC236}">
                <a16:creationId xmlns:a16="http://schemas.microsoft.com/office/drawing/2014/main" id="{8F874D5F-A2CC-C60B-218A-76E60E0B3E81}"/>
              </a:ext>
            </a:extLst>
          </p:cNvPr>
          <p:cNvSpPr txBox="1"/>
          <p:nvPr/>
        </p:nvSpPr>
        <p:spPr>
          <a:xfrm>
            <a:off x="3896121" y="5721272"/>
            <a:ext cx="4300169" cy="954107"/>
          </a:xfrm>
          <a:prstGeom prst="rect">
            <a:avLst/>
          </a:prstGeom>
          <a:noFill/>
        </p:spPr>
        <p:txBody>
          <a:bodyPr wrap="square" rtlCol="0">
            <a:spAutoFit/>
          </a:bodyPr>
          <a:lstStyle/>
          <a:p>
            <a:pPr algn="ctr"/>
            <a:r>
              <a:rPr lang="en-US" sz="2800" i="1" dirty="0">
                <a:solidFill>
                  <a:srgbClr val="FFFF00"/>
                </a:solidFill>
                <a:effectLst>
                  <a:glow rad="139700">
                    <a:schemeClr val="accent6">
                      <a:satMod val="175000"/>
                      <a:alpha val="40000"/>
                    </a:schemeClr>
                  </a:glow>
                </a:effectLst>
                <a:latin typeface="Calibri" panose="020F0502020204030204" pitchFamily="34" charset="0"/>
                <a:cs typeface="Calibri" panose="020F0502020204030204" pitchFamily="34" charset="0"/>
              </a:rPr>
              <a:t>All who was bitten and looked up would be healed</a:t>
            </a:r>
          </a:p>
        </p:txBody>
      </p:sp>
    </p:spTree>
    <p:extLst>
      <p:ext uri="{BB962C8B-B14F-4D97-AF65-F5344CB8AC3E}">
        <p14:creationId xmlns:p14="http://schemas.microsoft.com/office/powerpoint/2010/main" val="193558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21:6-9</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Symbol of Christ</a:t>
            </a:r>
          </a:p>
        </p:txBody>
      </p:sp>
      <p:sp>
        <p:nvSpPr>
          <p:cNvPr id="12" name="TextBox 11"/>
          <p:cNvSpPr txBox="1"/>
          <p:nvPr/>
        </p:nvSpPr>
        <p:spPr>
          <a:xfrm>
            <a:off x="3908833" y="991680"/>
            <a:ext cx="4953000" cy="1569660"/>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“…and behold a type was raised up in the wilderness…” (Alma 33:19)</a:t>
            </a:r>
          </a:p>
        </p:txBody>
      </p:sp>
      <p:pic>
        <p:nvPicPr>
          <p:cNvPr id="13" name="Picture 14" descr="http://t0.gstatic.com/images?q=tbn:ANd9GcSynesPhyfL5hJiV8X7lb4GZR6M5tLME-4t6MjFM335YI7kDOxA"/>
          <p:cNvPicPr>
            <a:picLocks noChangeAspect="1" noChangeArrowheads="1"/>
          </p:cNvPicPr>
          <p:nvPr/>
        </p:nvPicPr>
        <p:blipFill>
          <a:blip r:embed="rId3" cstate="print"/>
          <a:srcRect/>
          <a:stretch>
            <a:fillRect/>
          </a:stretch>
        </p:blipFill>
        <p:spPr bwMode="auto">
          <a:xfrm>
            <a:off x="233403" y="375659"/>
            <a:ext cx="1837295" cy="2760962"/>
          </a:xfrm>
          <a:prstGeom prst="rect">
            <a:avLst/>
          </a:prstGeom>
          <a:noFill/>
        </p:spPr>
      </p:pic>
      <p:grpSp>
        <p:nvGrpSpPr>
          <p:cNvPr id="2" name="Group 1"/>
          <p:cNvGrpSpPr/>
          <p:nvPr/>
        </p:nvGrpSpPr>
        <p:grpSpPr>
          <a:xfrm>
            <a:off x="9515144" y="528968"/>
            <a:ext cx="2073245" cy="2102581"/>
            <a:chOff x="9325021" y="4386087"/>
            <a:chExt cx="2073245" cy="2102581"/>
          </a:xfrm>
        </p:grpSpPr>
        <p:pic>
          <p:nvPicPr>
            <p:cNvPr id="14" name="Picture 4" descr="http://s3.hubimg.com/u/238814_f520.jpg"/>
            <p:cNvPicPr>
              <a:picLocks noChangeAspect="1" noChangeArrowheads="1"/>
            </p:cNvPicPr>
            <p:nvPr/>
          </p:nvPicPr>
          <p:blipFill>
            <a:blip r:embed="rId4" cstate="print"/>
            <a:srcRect/>
            <a:stretch>
              <a:fillRect/>
            </a:stretch>
          </p:blipFill>
          <p:spPr bwMode="auto">
            <a:xfrm>
              <a:off x="9493305" y="4913489"/>
              <a:ext cx="1587389" cy="1575179"/>
            </a:xfrm>
            <a:prstGeom prst="rect">
              <a:avLst/>
            </a:prstGeom>
            <a:noFill/>
          </p:spPr>
        </p:pic>
        <p:sp>
          <p:nvSpPr>
            <p:cNvPr id="15" name="Rectangle 14"/>
            <p:cNvSpPr/>
            <p:nvPr/>
          </p:nvSpPr>
          <p:spPr>
            <a:xfrm>
              <a:off x="9325021" y="4386087"/>
              <a:ext cx="2073245" cy="369332"/>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Healer of Nations: </a:t>
              </a:r>
              <a:endParaRPr lang="en-US" b="0" i="0" dirty="0">
                <a:solidFill>
                  <a:schemeClr val="bg1"/>
                </a:solidFill>
                <a:effectLst/>
                <a:latin typeface="Calibri" panose="020F0502020204030204" pitchFamily="34" charset="0"/>
                <a:cs typeface="Calibri" panose="020F0502020204030204" pitchFamily="34" charset="0"/>
              </a:endParaRPr>
            </a:p>
          </p:txBody>
        </p:sp>
      </p:grpSp>
      <p:grpSp>
        <p:nvGrpSpPr>
          <p:cNvPr id="10" name="Group 9"/>
          <p:cNvGrpSpPr/>
          <p:nvPr/>
        </p:nvGrpSpPr>
        <p:grpSpPr>
          <a:xfrm>
            <a:off x="7296999" y="3631928"/>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8" name="Group 17"/>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grpSp>
        <p:sp>
          <p:nvSpPr>
            <p:cNvPr id="16" name="Rectangle 15"/>
            <p:cNvSpPr/>
            <p:nvPr/>
          </p:nvSpPr>
          <p:spPr>
            <a:xfrm>
              <a:off x="842492" y="1214250"/>
              <a:ext cx="2293346" cy="923330"/>
            </a:xfrm>
            <a:prstGeom prst="rect">
              <a:avLst/>
            </a:prstGeom>
          </p:spPr>
          <p:txBody>
            <a:bodyPr wrap="square">
              <a:spAutoFit/>
            </a:bodyPr>
            <a:lstStyle/>
            <a:p>
              <a:pPr algn="ctr"/>
              <a:r>
                <a:rPr lang="en-US" b="1" dirty="0"/>
                <a:t>As we look to the Savior in faith</a:t>
              </a:r>
              <a:r>
                <a:rPr lang="en-US" dirty="0"/>
                <a:t>, </a:t>
              </a:r>
              <a:r>
                <a:rPr lang="en-US" b="1" dirty="0"/>
                <a:t>He will heal us spiritually</a:t>
              </a:r>
              <a:endParaRPr lang="en-US" i="1" dirty="0">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C70E4FB5-4D32-AB12-6E07-43AD3029FA19}"/>
              </a:ext>
            </a:extLst>
          </p:cNvPr>
          <p:cNvPicPr>
            <a:picLocks noChangeAspect="1"/>
          </p:cNvPicPr>
          <p:nvPr/>
        </p:nvPicPr>
        <p:blipFill>
          <a:blip r:embed="rId5"/>
          <a:stretch>
            <a:fillRect/>
          </a:stretch>
        </p:blipFill>
        <p:spPr>
          <a:xfrm>
            <a:off x="2393304" y="2905125"/>
            <a:ext cx="4432464" cy="3505593"/>
          </a:xfrm>
          <a:prstGeom prst="rect">
            <a:avLst/>
          </a:prstGeom>
        </p:spPr>
      </p:pic>
    </p:spTree>
    <p:extLst>
      <p:ext uri="{BB962C8B-B14F-4D97-AF65-F5344CB8AC3E}">
        <p14:creationId xmlns:p14="http://schemas.microsoft.com/office/powerpoint/2010/main" val="3288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21:1-9</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Look To Be Healed</a:t>
            </a:r>
          </a:p>
        </p:txBody>
      </p:sp>
      <p:sp>
        <p:nvSpPr>
          <p:cNvPr id="12" name="TextBox 11"/>
          <p:cNvSpPr txBox="1"/>
          <p:nvPr/>
        </p:nvSpPr>
        <p:spPr>
          <a:xfrm>
            <a:off x="468800" y="994703"/>
            <a:ext cx="3779350" cy="2308324"/>
          </a:xfrm>
          <a:prstGeom prst="rect">
            <a:avLst/>
          </a:prstGeom>
          <a:noFill/>
        </p:spPr>
        <p:txBody>
          <a:bodyPr wrap="square" rtlCol="0">
            <a:spAutoFit/>
          </a:bodyPr>
          <a:lstStyle/>
          <a:p>
            <a:r>
              <a:rPr lang="en-US" i="1" dirty="0">
                <a:solidFill>
                  <a:srgbClr val="FFFF00"/>
                </a:solidFill>
                <a:latin typeface="Calibri" panose="020F0502020204030204" pitchFamily="34" charset="0"/>
                <a:cs typeface="Calibri" panose="020F0502020204030204" pitchFamily="34" charset="0"/>
              </a:rPr>
              <a:t>O my brethren, if ye could be healed by merely casting about your eyes that ye might be healed, would ye not behold quickly, or would ye rather harden your hearts in unbelief, and be slothful, that ye would not cast about your eyes, that ye might perish? </a:t>
            </a:r>
          </a:p>
          <a:p>
            <a:r>
              <a:rPr lang="en-US" i="1" dirty="0">
                <a:solidFill>
                  <a:srgbClr val="FFFF00"/>
                </a:solidFill>
                <a:latin typeface="Calibri" panose="020F0502020204030204" pitchFamily="34" charset="0"/>
                <a:cs typeface="Calibri" panose="020F0502020204030204" pitchFamily="34" charset="0"/>
              </a:rPr>
              <a:t>Alma 33:21</a:t>
            </a:r>
          </a:p>
        </p:txBody>
      </p:sp>
      <p:sp>
        <p:nvSpPr>
          <p:cNvPr id="3" name="Rectangle 2"/>
          <p:cNvSpPr/>
          <p:nvPr/>
        </p:nvSpPr>
        <p:spPr>
          <a:xfrm>
            <a:off x="7779050" y="1091560"/>
            <a:ext cx="4034277" cy="1754326"/>
          </a:xfrm>
          <a:prstGeom prst="rect">
            <a:avLst/>
          </a:prstGeom>
        </p:spPr>
        <p:txBody>
          <a:bodyPr wrap="square">
            <a:spAutoFit/>
          </a:bodyPr>
          <a:lstStyle/>
          <a:p>
            <a:r>
              <a:rPr lang="en-US" i="1" dirty="0">
                <a:solidFill>
                  <a:srgbClr val="FFFF00"/>
                </a:solidFill>
                <a:latin typeface="Calibri" panose="020F0502020204030204" pitchFamily="34" charset="0"/>
              </a:rPr>
              <a:t>And as many as should look upon that serpent should live, even so as many as should look upon the Son of God with faith, having a contrite spirit, might live, even unto that life which is eternal. Helaman 8:15</a:t>
            </a:r>
            <a:endParaRPr lang="en-US" i="1" dirty="0">
              <a:solidFill>
                <a:srgbClr val="FFFF00"/>
              </a:solidFill>
              <a:latin typeface="Berlin Sans FB" panose="020E0602020502020306" pitchFamily="34" charset="0"/>
            </a:endParaRPr>
          </a:p>
        </p:txBody>
      </p:sp>
      <p:pic>
        <p:nvPicPr>
          <p:cNvPr id="1026" name="Picture 2" descr="https://s-media-cache-ak0.pinimg.com/236x/7c/50/e9/7c50e94139c4e58d0a5bd6ac4a241b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234" y="3303027"/>
            <a:ext cx="22479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onmounthoreb.com/wp-content/uploads/2014/11/cross-and-serpen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356" y="3062417"/>
            <a:ext cx="2774102" cy="33764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372854-E755-51E1-5C2B-F22C76CC3E36}"/>
              </a:ext>
            </a:extLst>
          </p:cNvPr>
          <p:cNvSpPr txBox="1"/>
          <p:nvPr/>
        </p:nvSpPr>
        <p:spPr>
          <a:xfrm>
            <a:off x="4389704" y="3707576"/>
            <a:ext cx="3779351" cy="1938992"/>
          </a:xfrm>
          <a:prstGeom prst="rect">
            <a:avLst/>
          </a:prstGeom>
          <a:noFill/>
        </p:spPr>
        <p:txBody>
          <a:bodyPr wrap="square">
            <a:spAutoFit/>
          </a:bodyPr>
          <a:lstStyle/>
          <a:p>
            <a:r>
              <a:rPr lang="en-US" sz="2000" b="0" i="0" dirty="0">
                <a:solidFill>
                  <a:schemeClr val="bg1"/>
                </a:solidFill>
                <a:effectLst/>
                <a:latin typeface="Calibri" panose="020F0502020204030204" pitchFamily="34" charset="0"/>
                <a:cs typeface="Calibri" panose="020F0502020204030204" pitchFamily="34" charset="0"/>
              </a:rPr>
              <a:t>I plead with you to come unto Him so that He can heal you! He will heal you from sin as you repent. He will heal you from sadness and fear. He will heal you from the wounds of this world. (7)</a:t>
            </a:r>
            <a:endParaRPr lang="en-US" sz="2000"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5FDF22E-8DFF-86C0-1BE3-3C018046B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8162" y="1690688"/>
            <a:ext cx="1495425" cy="1872092"/>
          </a:xfrm>
          <a:prstGeom prst="rect">
            <a:avLst/>
          </a:prstGeom>
        </p:spPr>
      </p:pic>
    </p:spTree>
    <p:extLst>
      <p:ext uri="{BB962C8B-B14F-4D97-AF65-F5344CB8AC3E}">
        <p14:creationId xmlns:p14="http://schemas.microsoft.com/office/powerpoint/2010/main" val="218169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21920"/>
            <a:ext cx="12092412" cy="1107996"/>
          </a:xfrm>
          <a:prstGeom prst="rect">
            <a:avLst/>
          </a:prstGeom>
          <a:noFill/>
        </p:spPr>
        <p:txBody>
          <a:bodyPr wrap="square" rtlCol="0">
            <a:spAutoFit/>
          </a:bodyPr>
          <a:lstStyle/>
          <a:p>
            <a:pPr algn="ctr"/>
            <a:endParaRPr lang="en-US" sz="6600" dirty="0">
              <a:solidFill>
                <a:srgbClr val="92D050"/>
              </a:solidFill>
              <a:latin typeface="Berlin Sans FB" panose="020E0602020502020306" pitchFamily="34" charset="0"/>
            </a:endParaRPr>
          </a:p>
        </p:txBody>
      </p:sp>
      <p:sp>
        <p:nvSpPr>
          <p:cNvPr id="12" name="TextBox 11"/>
          <p:cNvSpPr txBox="1"/>
          <p:nvPr/>
        </p:nvSpPr>
        <p:spPr>
          <a:xfrm>
            <a:off x="319513" y="458379"/>
            <a:ext cx="6072234" cy="2308324"/>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cs typeface="Calibri" panose="020F0502020204030204" pitchFamily="34" charset="0"/>
              </a:rPr>
              <a:t>“Jesus Christ has prescribed a very clear method for us to repent and find healing in our lives. </a:t>
            </a:r>
          </a:p>
          <a:p>
            <a:pPr fontAlgn="base"/>
            <a:endParaRPr lang="en-US" sz="2400" dirty="0">
              <a:solidFill>
                <a:schemeClr val="bg1"/>
              </a:solidFill>
              <a:latin typeface="Calibri" panose="020F0502020204030204" pitchFamily="34" charset="0"/>
              <a:cs typeface="Calibri" panose="020F0502020204030204" pitchFamily="34" charset="0"/>
            </a:endParaRPr>
          </a:p>
          <a:p>
            <a:pPr fontAlgn="base"/>
            <a:r>
              <a:rPr lang="en-US" sz="2400" dirty="0">
                <a:solidFill>
                  <a:schemeClr val="bg1"/>
                </a:solidFill>
                <a:latin typeface="Calibri" panose="020F0502020204030204" pitchFamily="34" charset="0"/>
                <a:cs typeface="Calibri" panose="020F0502020204030204" pitchFamily="34" charset="0"/>
              </a:rPr>
              <a:t>The cure for most mistakes can be found by seeking forgiveness through personal prayer. </a:t>
            </a:r>
          </a:p>
        </p:txBody>
      </p:sp>
      <p:sp>
        <p:nvSpPr>
          <p:cNvPr id="8" name="TextBox 7"/>
          <p:cNvSpPr txBox="1"/>
          <p:nvPr/>
        </p:nvSpPr>
        <p:spPr>
          <a:xfrm>
            <a:off x="5909085" y="4025391"/>
            <a:ext cx="6072234" cy="1938992"/>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cs typeface="Calibri" panose="020F0502020204030204" pitchFamily="34" charset="0"/>
              </a:rPr>
              <a:t>However, there are certain spiritual illnesses, particularly those dealing with violations of the moral law, which absolutely require the assistance and treatment of a qualified spiritual physician. …</a:t>
            </a:r>
          </a:p>
        </p:txBody>
      </p:sp>
      <p:grpSp>
        <p:nvGrpSpPr>
          <p:cNvPr id="4" name="Group 3"/>
          <p:cNvGrpSpPr/>
          <p:nvPr/>
        </p:nvGrpSpPr>
        <p:grpSpPr>
          <a:xfrm>
            <a:off x="464840" y="3158187"/>
            <a:ext cx="4929612" cy="3308328"/>
            <a:chOff x="325361" y="2645927"/>
            <a:chExt cx="4929612" cy="3308328"/>
          </a:xfrm>
        </p:grpSpPr>
        <p:pic>
          <p:nvPicPr>
            <p:cNvPr id="2052" name="Picture 4" descr="http://images.fineartamerica.com/images-medium-large-5/jesus-christ-a-sacrifice-of-atonement-acropolis-de-versail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61" y="2645927"/>
              <a:ext cx="4929612" cy="3286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48134" y="5708034"/>
              <a:ext cx="1499128" cy="246221"/>
            </a:xfrm>
            <a:prstGeom prst="rect">
              <a:avLst/>
            </a:prstGeom>
          </p:spPr>
          <p:txBody>
            <a:bodyPr wrap="none">
              <a:spAutoFit/>
            </a:bodyPr>
            <a:lstStyle/>
            <a:p>
              <a:r>
                <a:rPr lang="en-US" sz="1000" dirty="0">
                  <a:solidFill>
                    <a:schemeClr val="bg1">
                      <a:lumMod val="65000"/>
                    </a:schemeClr>
                  </a:solidFill>
                  <a:latin typeface="arial" panose="020B0604020202020204" pitchFamily="34" charset="0"/>
                </a:rPr>
                <a:t>Acropolis De Versailles</a:t>
              </a:r>
              <a:endParaRPr lang="en-US" sz="1000" dirty="0">
                <a:solidFill>
                  <a:schemeClr val="bg1">
                    <a:lumMod val="65000"/>
                  </a:schemeClr>
                </a:solidFill>
                <a:latin typeface="Berlin Sans FB" panose="020E0602020502020306" pitchFamily="34" charset="0"/>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169" y="884682"/>
            <a:ext cx="1933575" cy="2409825"/>
          </a:xfrm>
          <a:prstGeom prst="rect">
            <a:avLst/>
          </a:prstGeom>
        </p:spPr>
      </p:pic>
      <p:sp>
        <p:nvSpPr>
          <p:cNvPr id="13" name="TextBox 12"/>
          <p:cNvSpPr txBox="1"/>
          <p:nvPr/>
        </p:nvSpPr>
        <p:spPr>
          <a:xfrm>
            <a:off x="8443865"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(4)</a:t>
            </a:r>
          </a:p>
        </p:txBody>
      </p:sp>
    </p:spTree>
    <p:extLst>
      <p:ext uri="{BB962C8B-B14F-4D97-AF65-F5344CB8AC3E}">
        <p14:creationId xmlns:p14="http://schemas.microsoft.com/office/powerpoint/2010/main" val="29615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21920"/>
            <a:ext cx="12092412" cy="1107996"/>
          </a:xfrm>
          <a:prstGeom prst="rect">
            <a:avLst/>
          </a:prstGeom>
          <a:noFill/>
        </p:spPr>
        <p:txBody>
          <a:bodyPr wrap="square" rtlCol="0">
            <a:spAutoFit/>
          </a:bodyPr>
          <a:lstStyle/>
          <a:p>
            <a:pPr algn="ctr"/>
            <a:endParaRPr lang="en-US" sz="6600" dirty="0">
              <a:solidFill>
                <a:srgbClr val="92D050"/>
              </a:solidFill>
              <a:latin typeface="Berlin Sans FB" panose="020E0602020502020306" pitchFamily="34" charset="0"/>
            </a:endParaRPr>
          </a:p>
        </p:txBody>
      </p:sp>
      <p:sp>
        <p:nvSpPr>
          <p:cNvPr id="8" name="TextBox 7"/>
          <p:cNvSpPr txBox="1"/>
          <p:nvPr/>
        </p:nvSpPr>
        <p:spPr>
          <a:xfrm>
            <a:off x="513219" y="1399886"/>
            <a:ext cx="6072234" cy="2862322"/>
          </a:xfrm>
          <a:prstGeom prst="rect">
            <a:avLst/>
          </a:prstGeom>
          <a:noFill/>
        </p:spPr>
        <p:txBody>
          <a:bodyPr wrap="square" rtlCol="0">
            <a:spAutoFit/>
          </a:bodyPr>
          <a:lstStyle/>
          <a:p>
            <a:pPr fontAlgn="base"/>
            <a:r>
              <a:rPr lang="en-US" sz="3600" dirty="0">
                <a:solidFill>
                  <a:schemeClr val="bg1"/>
                </a:solidFill>
                <a:latin typeface="Calibri" panose="020F0502020204030204" pitchFamily="34" charset="0"/>
                <a:cs typeface="Calibri" panose="020F0502020204030204" pitchFamily="34" charset="0"/>
              </a:rPr>
              <a:t>“If you … wish to return to full spiritual health, see your bishop. He holds the keys and can help you along the pathway of repentance” </a:t>
            </a:r>
          </a:p>
        </p:txBody>
      </p:sp>
      <p:sp>
        <p:nvSpPr>
          <p:cNvPr id="11" name="TextBox 10"/>
          <p:cNvSpPr txBox="1"/>
          <p:nvPr/>
        </p:nvSpPr>
        <p:spPr>
          <a:xfrm>
            <a:off x="8443865"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(4)</a:t>
            </a:r>
          </a:p>
        </p:txBody>
      </p:sp>
      <p:pic>
        <p:nvPicPr>
          <p:cNvPr id="3074" name="Picture 2" descr="https://media.licdn.com/mpr/mpr/p/2/005/06d/32e/123fb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404" y="1086076"/>
            <a:ext cx="37528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84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21:10-20</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The Journey Continued…</a:t>
            </a:r>
          </a:p>
        </p:txBody>
      </p:sp>
      <p:sp>
        <p:nvSpPr>
          <p:cNvPr id="12" name="TextBox 11"/>
          <p:cNvSpPr txBox="1"/>
          <p:nvPr/>
        </p:nvSpPr>
        <p:spPr>
          <a:xfrm>
            <a:off x="240106" y="1107996"/>
            <a:ext cx="4953000" cy="923330"/>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The children of Israel were healed by looking to Christ, they defeated the Amorites and the people of Bashan who fought against them.</a:t>
            </a:r>
            <a:endParaRPr lang="en-US" i="1" dirty="0">
              <a:solidFill>
                <a:schemeClr val="bg1"/>
              </a:solidFill>
              <a:latin typeface="Calibri" panose="020F0502020204030204" pitchFamily="34" charset="0"/>
              <a:cs typeface="Calibri" panose="020F0502020204030204" pitchFamily="34" charset="0"/>
            </a:endParaRPr>
          </a:p>
        </p:txBody>
      </p:sp>
      <p:pic>
        <p:nvPicPr>
          <p:cNvPr id="8" name="Picture 2" descr="https://nelsonkraybill.files.wordpress.com/2014/07/img_1600.jpg"/>
          <p:cNvPicPr>
            <a:picLocks noChangeAspect="1" noChangeArrowheads="1"/>
          </p:cNvPicPr>
          <p:nvPr/>
        </p:nvPicPr>
        <p:blipFill rotWithShape="1">
          <a:blip r:embed="rId3">
            <a:extLst>
              <a:ext uri="{28A0092B-C50C-407E-A947-70E740481C1C}">
                <a14:useLocalDpi xmlns:a14="http://schemas.microsoft.com/office/drawing/2010/main" val="0"/>
              </a:ext>
            </a:extLst>
          </a:blip>
          <a:srcRect r="3059" b="22818"/>
          <a:stretch/>
        </p:blipFill>
        <p:spPr bwMode="auto">
          <a:xfrm>
            <a:off x="425512" y="2146465"/>
            <a:ext cx="3503692" cy="1352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04842" y="4778677"/>
            <a:ext cx="2821942" cy="923330"/>
          </a:xfrm>
          <a:prstGeom prst="rect">
            <a:avLst/>
          </a:prstGeom>
        </p:spPr>
        <p:txBody>
          <a:bodyPr wrap="square">
            <a:spAutoFit/>
          </a:bodyPr>
          <a:lstStyle/>
          <a:p>
            <a:r>
              <a:rPr lang="en-US" dirty="0">
                <a:solidFill>
                  <a:schemeClr val="bg1"/>
                </a:solidFill>
                <a:latin typeface="Calibri" panose="020F0502020204030204" pitchFamily="34" charset="0"/>
              </a:rPr>
              <a:t>The locales mentioned as stopping places are not definitely known today.</a:t>
            </a:r>
            <a:endParaRPr lang="en-US" dirty="0">
              <a:solidFill>
                <a:schemeClr val="bg1"/>
              </a:solidFill>
              <a:latin typeface="Berlin Sans FB" panose="020E0602020502020306" pitchFamily="34" charset="0"/>
            </a:endParaRPr>
          </a:p>
        </p:txBody>
      </p:sp>
      <p:grpSp>
        <p:nvGrpSpPr>
          <p:cNvPr id="9" name="Group 8"/>
          <p:cNvGrpSpPr/>
          <p:nvPr/>
        </p:nvGrpSpPr>
        <p:grpSpPr>
          <a:xfrm>
            <a:off x="4751560" y="1707198"/>
            <a:ext cx="6858000" cy="4966136"/>
            <a:chOff x="4606705" y="1825885"/>
            <a:chExt cx="6858000" cy="4966136"/>
          </a:xfrm>
        </p:grpSpPr>
        <p:pic>
          <p:nvPicPr>
            <p:cNvPr id="4098" name="Picture 2" descr="http://i0.wp.com/www.rozannehakalablog.com/wp-content/uploads/2015/04/Sego-Canyon-1.jpg?resize=720%2C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705" y="1825885"/>
              <a:ext cx="6858000" cy="4966135"/>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5483006" y="1825886"/>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4" name="TextBox 3"/>
            <p:cNvSpPr txBox="1"/>
            <p:nvPr/>
          </p:nvSpPr>
          <p:spPr>
            <a:xfrm>
              <a:off x="5197068" y="6143923"/>
              <a:ext cx="796704" cy="646331"/>
            </a:xfrm>
            <a:prstGeom prst="rect">
              <a:avLst/>
            </a:prstGeom>
            <a:noFill/>
          </p:spPr>
          <p:txBody>
            <a:bodyPr wrap="square" rtlCol="0">
              <a:spAutoFit/>
            </a:bodyPr>
            <a:lstStyle/>
            <a:p>
              <a:r>
                <a:rPr lang="en-US" dirty="0" err="1">
                  <a:solidFill>
                    <a:schemeClr val="bg1"/>
                  </a:solidFill>
                  <a:latin typeface="Berlin Sans FB" panose="020E0602020502020306" pitchFamily="34" charset="0"/>
                </a:rPr>
                <a:t>Obath</a:t>
              </a:r>
              <a:endParaRPr lang="en-US" dirty="0">
                <a:solidFill>
                  <a:schemeClr val="bg1"/>
                </a:solidFill>
                <a:latin typeface="Berlin Sans FB" panose="020E0602020502020306" pitchFamily="34" charset="0"/>
              </a:endParaRPr>
            </a:p>
          </p:txBody>
        </p:sp>
        <p:sp>
          <p:nvSpPr>
            <p:cNvPr id="11" name="TextBox 10"/>
            <p:cNvSpPr txBox="1"/>
            <p:nvPr/>
          </p:nvSpPr>
          <p:spPr>
            <a:xfrm>
              <a:off x="5595420" y="5814308"/>
              <a:ext cx="3095907" cy="369332"/>
            </a:xfrm>
            <a:prstGeom prst="rect">
              <a:avLst/>
            </a:prstGeom>
            <a:noFill/>
          </p:spPr>
          <p:txBody>
            <a:bodyPr wrap="square" rtlCol="0">
              <a:spAutoFit/>
            </a:bodyPr>
            <a:lstStyle/>
            <a:p>
              <a:r>
                <a:rPr lang="en-US" dirty="0" err="1">
                  <a:solidFill>
                    <a:schemeClr val="bg1"/>
                  </a:solidFill>
                  <a:latin typeface="Berlin Sans FB" panose="020E0602020502020306" pitchFamily="34" charset="0"/>
                </a:rPr>
                <a:t>Ijeabarim</a:t>
              </a:r>
              <a:r>
                <a:rPr lang="en-US" dirty="0">
                  <a:solidFill>
                    <a:schemeClr val="bg1"/>
                  </a:solidFill>
                  <a:latin typeface="Berlin Sans FB" panose="020E0602020502020306" pitchFamily="34" charset="0"/>
                </a:rPr>
                <a:t> (before Moab)</a:t>
              </a:r>
            </a:p>
          </p:txBody>
        </p:sp>
        <p:sp>
          <p:nvSpPr>
            <p:cNvPr id="13" name="TextBox 12"/>
            <p:cNvSpPr txBox="1"/>
            <p:nvPr/>
          </p:nvSpPr>
          <p:spPr>
            <a:xfrm>
              <a:off x="6100716" y="5468804"/>
              <a:ext cx="3095907" cy="369332"/>
            </a:xfrm>
            <a:prstGeom prst="rect">
              <a:avLst/>
            </a:prstGeom>
            <a:noFill/>
          </p:spPr>
          <p:txBody>
            <a:bodyPr wrap="square" rtlCol="0">
              <a:spAutoFit/>
            </a:bodyPr>
            <a:lstStyle/>
            <a:p>
              <a:r>
                <a:rPr lang="en-US" dirty="0">
                  <a:solidFill>
                    <a:schemeClr val="bg1"/>
                  </a:solidFill>
                  <a:latin typeface="Berlin Sans FB" panose="020E0602020502020306" pitchFamily="34" charset="0"/>
                </a:rPr>
                <a:t>Valley of </a:t>
              </a:r>
              <a:r>
                <a:rPr lang="en-US" dirty="0" err="1">
                  <a:solidFill>
                    <a:schemeClr val="bg1"/>
                  </a:solidFill>
                  <a:latin typeface="Berlin Sans FB" panose="020E0602020502020306" pitchFamily="34" charset="0"/>
                </a:rPr>
                <a:t>Zared</a:t>
              </a:r>
              <a:endParaRPr lang="en-US" dirty="0">
                <a:solidFill>
                  <a:schemeClr val="bg1"/>
                </a:solidFill>
                <a:latin typeface="Berlin Sans FB" panose="020E0602020502020306" pitchFamily="34" charset="0"/>
              </a:endParaRPr>
            </a:p>
          </p:txBody>
        </p:sp>
        <p:sp>
          <p:nvSpPr>
            <p:cNvPr id="14" name="TextBox 13"/>
            <p:cNvSpPr txBox="1"/>
            <p:nvPr/>
          </p:nvSpPr>
          <p:spPr>
            <a:xfrm>
              <a:off x="6642432" y="4989697"/>
              <a:ext cx="3095907" cy="646331"/>
            </a:xfrm>
            <a:prstGeom prst="rect">
              <a:avLst/>
            </a:prstGeom>
            <a:noFill/>
          </p:spPr>
          <p:txBody>
            <a:bodyPr wrap="square" rtlCol="0">
              <a:spAutoFit/>
            </a:bodyPr>
            <a:lstStyle/>
            <a:p>
              <a:r>
                <a:rPr lang="en-US" dirty="0">
                  <a:solidFill>
                    <a:schemeClr val="bg1"/>
                  </a:solidFill>
                  <a:latin typeface="Berlin Sans FB" panose="020E0602020502020306" pitchFamily="34" charset="0"/>
                </a:rPr>
                <a:t>Side of </a:t>
              </a:r>
              <a:r>
                <a:rPr lang="en-US" dirty="0" err="1">
                  <a:solidFill>
                    <a:schemeClr val="bg1"/>
                  </a:solidFill>
                  <a:latin typeface="Berlin Sans FB" panose="020E0602020502020306" pitchFamily="34" charset="0"/>
                </a:rPr>
                <a:t>Arnon</a:t>
              </a:r>
              <a:r>
                <a:rPr lang="en-US" dirty="0">
                  <a:solidFill>
                    <a:schemeClr val="bg1"/>
                  </a:solidFill>
                  <a:latin typeface="Berlin Sans FB" panose="020E0602020502020306" pitchFamily="34" charset="0"/>
                </a:rPr>
                <a:t>(border of Moab)</a:t>
              </a:r>
            </a:p>
          </p:txBody>
        </p:sp>
        <p:sp>
          <p:nvSpPr>
            <p:cNvPr id="15" name="TextBox 14"/>
            <p:cNvSpPr txBox="1"/>
            <p:nvPr/>
          </p:nvSpPr>
          <p:spPr>
            <a:xfrm>
              <a:off x="7238660" y="4497711"/>
              <a:ext cx="3095907" cy="369332"/>
            </a:xfrm>
            <a:prstGeom prst="rect">
              <a:avLst/>
            </a:prstGeom>
            <a:noFill/>
          </p:spPr>
          <p:txBody>
            <a:bodyPr wrap="square" rtlCol="0">
              <a:spAutoFit/>
            </a:bodyPr>
            <a:lstStyle/>
            <a:p>
              <a:r>
                <a:rPr lang="en-US" dirty="0">
                  <a:solidFill>
                    <a:schemeClr val="bg1"/>
                  </a:solidFill>
                  <a:latin typeface="Berlin Sans FB" panose="020E0602020502020306" pitchFamily="34" charset="0"/>
                </a:rPr>
                <a:t>Beer (well dug by princes)</a:t>
              </a:r>
            </a:p>
          </p:txBody>
        </p:sp>
        <p:sp>
          <p:nvSpPr>
            <p:cNvPr id="16" name="TextBox 15"/>
            <p:cNvSpPr txBox="1"/>
            <p:nvPr/>
          </p:nvSpPr>
          <p:spPr>
            <a:xfrm>
              <a:off x="6808140" y="4096057"/>
              <a:ext cx="3095907" cy="369332"/>
            </a:xfrm>
            <a:prstGeom prst="rect">
              <a:avLst/>
            </a:prstGeom>
            <a:noFill/>
          </p:spPr>
          <p:txBody>
            <a:bodyPr wrap="square" rtlCol="0">
              <a:spAutoFit/>
            </a:bodyPr>
            <a:lstStyle/>
            <a:p>
              <a:r>
                <a:rPr lang="en-US" dirty="0" err="1">
                  <a:solidFill>
                    <a:schemeClr val="bg1"/>
                  </a:solidFill>
                  <a:latin typeface="Berlin Sans FB" panose="020E0602020502020306" pitchFamily="34" charset="0"/>
                </a:rPr>
                <a:t>Mattanah</a:t>
              </a:r>
              <a:endParaRPr lang="en-US" dirty="0">
                <a:solidFill>
                  <a:schemeClr val="bg1"/>
                </a:solidFill>
                <a:latin typeface="Berlin Sans FB" panose="020E0602020502020306" pitchFamily="34" charset="0"/>
              </a:endParaRPr>
            </a:p>
          </p:txBody>
        </p:sp>
        <p:sp>
          <p:nvSpPr>
            <p:cNvPr id="17" name="TextBox 16"/>
            <p:cNvSpPr txBox="1"/>
            <p:nvPr/>
          </p:nvSpPr>
          <p:spPr>
            <a:xfrm>
              <a:off x="6487751" y="3787372"/>
              <a:ext cx="3095907" cy="369332"/>
            </a:xfrm>
            <a:prstGeom prst="rect">
              <a:avLst/>
            </a:prstGeom>
            <a:noFill/>
          </p:spPr>
          <p:txBody>
            <a:bodyPr wrap="square" rtlCol="0">
              <a:spAutoFit/>
            </a:bodyPr>
            <a:lstStyle/>
            <a:p>
              <a:r>
                <a:rPr lang="en-US" dirty="0" err="1">
                  <a:solidFill>
                    <a:schemeClr val="bg1"/>
                  </a:solidFill>
                  <a:latin typeface="Berlin Sans FB" panose="020E0602020502020306" pitchFamily="34" charset="0"/>
                </a:rPr>
                <a:t>Nahaliel</a:t>
              </a:r>
              <a:endParaRPr lang="en-US" dirty="0">
                <a:solidFill>
                  <a:schemeClr val="bg1"/>
                </a:solidFill>
                <a:latin typeface="Berlin Sans FB" panose="020E0602020502020306" pitchFamily="34" charset="0"/>
              </a:endParaRPr>
            </a:p>
          </p:txBody>
        </p:sp>
        <p:sp>
          <p:nvSpPr>
            <p:cNvPr id="18" name="TextBox 17"/>
            <p:cNvSpPr txBox="1"/>
            <p:nvPr/>
          </p:nvSpPr>
          <p:spPr>
            <a:xfrm>
              <a:off x="6262410" y="3433279"/>
              <a:ext cx="3095907" cy="369332"/>
            </a:xfrm>
            <a:prstGeom prst="rect">
              <a:avLst/>
            </a:prstGeom>
            <a:noFill/>
          </p:spPr>
          <p:txBody>
            <a:bodyPr wrap="square" rtlCol="0">
              <a:spAutoFit/>
            </a:bodyPr>
            <a:lstStyle/>
            <a:p>
              <a:r>
                <a:rPr lang="en-US" dirty="0" err="1">
                  <a:solidFill>
                    <a:schemeClr val="bg1"/>
                  </a:solidFill>
                  <a:latin typeface="Berlin Sans FB" panose="020E0602020502020306" pitchFamily="34" charset="0"/>
                </a:rPr>
                <a:t>Bamoth</a:t>
              </a:r>
              <a:endParaRPr lang="en-US" dirty="0">
                <a:solidFill>
                  <a:schemeClr val="bg1"/>
                </a:solidFill>
                <a:latin typeface="Berlin Sans FB" panose="020E0602020502020306" pitchFamily="34" charset="0"/>
              </a:endParaRPr>
            </a:p>
          </p:txBody>
        </p:sp>
        <p:sp>
          <p:nvSpPr>
            <p:cNvPr id="19" name="TextBox 18"/>
            <p:cNvSpPr txBox="1"/>
            <p:nvPr/>
          </p:nvSpPr>
          <p:spPr>
            <a:xfrm>
              <a:off x="6046206" y="3046157"/>
              <a:ext cx="4288361" cy="369332"/>
            </a:xfrm>
            <a:prstGeom prst="rect">
              <a:avLst/>
            </a:prstGeom>
            <a:noFill/>
          </p:spPr>
          <p:txBody>
            <a:bodyPr wrap="square" rtlCol="0">
              <a:spAutoFit/>
            </a:bodyPr>
            <a:lstStyle/>
            <a:p>
              <a:r>
                <a:rPr lang="en-US" dirty="0">
                  <a:solidFill>
                    <a:schemeClr val="bg1"/>
                  </a:solidFill>
                  <a:latin typeface="Berlin Sans FB" panose="020E0602020502020306" pitchFamily="34" charset="0"/>
                </a:rPr>
                <a:t>Top of Pisgah (looked toward </a:t>
              </a:r>
              <a:r>
                <a:rPr lang="en-US" dirty="0" err="1">
                  <a:solidFill>
                    <a:schemeClr val="bg1"/>
                  </a:solidFill>
                  <a:latin typeface="Berlin Sans FB" panose="020E0602020502020306" pitchFamily="34" charset="0"/>
                </a:rPr>
                <a:t>Jeshimon</a:t>
              </a:r>
              <a:r>
                <a:rPr lang="en-US" dirty="0">
                  <a:solidFill>
                    <a:schemeClr val="bg1"/>
                  </a:solidFill>
                  <a:latin typeface="Berlin Sans FB" panose="020E0602020502020306" pitchFamily="34" charset="0"/>
                </a:rPr>
                <a:t>)</a:t>
              </a:r>
            </a:p>
          </p:txBody>
        </p:sp>
        <p:sp>
          <p:nvSpPr>
            <p:cNvPr id="20" name="TextBox 19"/>
            <p:cNvSpPr txBox="1"/>
            <p:nvPr/>
          </p:nvSpPr>
          <p:spPr>
            <a:xfrm>
              <a:off x="4698559" y="6422689"/>
              <a:ext cx="1347647" cy="369332"/>
            </a:xfrm>
            <a:prstGeom prst="rect">
              <a:avLst/>
            </a:prstGeom>
            <a:noFill/>
          </p:spPr>
          <p:txBody>
            <a:bodyPr wrap="square" rtlCol="0">
              <a:spAutoFit/>
            </a:bodyPr>
            <a:lstStyle/>
            <a:p>
              <a:r>
                <a:rPr lang="en-US" dirty="0">
                  <a:solidFill>
                    <a:schemeClr val="bg1"/>
                  </a:solidFill>
                  <a:latin typeface="Berlin Sans FB" panose="020E0602020502020306" pitchFamily="34" charset="0"/>
                </a:rPr>
                <a:t>Mt. </a:t>
              </a:r>
              <a:r>
                <a:rPr lang="en-US" dirty="0" err="1">
                  <a:solidFill>
                    <a:schemeClr val="bg1"/>
                  </a:solidFill>
                  <a:latin typeface="Berlin Sans FB" panose="020E0602020502020306" pitchFamily="34" charset="0"/>
                </a:rPr>
                <a:t>Hor</a:t>
              </a:r>
              <a:endParaRPr lang="en-US" dirty="0">
                <a:solidFill>
                  <a:schemeClr val="bg1"/>
                </a:solidFill>
                <a:latin typeface="Berlin Sans FB" panose="020E0602020502020306" pitchFamily="34" charset="0"/>
              </a:endParaRPr>
            </a:p>
          </p:txBody>
        </p:sp>
      </p:grpSp>
    </p:spTree>
    <p:extLst>
      <p:ext uri="{BB962C8B-B14F-4D97-AF65-F5344CB8AC3E}">
        <p14:creationId xmlns:p14="http://schemas.microsoft.com/office/powerpoint/2010/main" val="258500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794" y="4736854"/>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How Do You Respond to Praise?</a:t>
            </a:r>
          </a:p>
        </p:txBody>
      </p:sp>
      <p:sp>
        <p:nvSpPr>
          <p:cNvPr id="2" name="Rectangle 1"/>
          <p:cNvSpPr/>
          <p:nvPr/>
        </p:nvSpPr>
        <p:spPr>
          <a:xfrm>
            <a:off x="362138" y="415626"/>
            <a:ext cx="6096000" cy="1754326"/>
          </a:xfrm>
          <a:prstGeom prst="rect">
            <a:avLst/>
          </a:prstGeom>
        </p:spPr>
        <p:txBody>
          <a:bodyPr>
            <a:spAutoFit/>
          </a:bodyPr>
          <a:lstStyle/>
          <a:p>
            <a:pPr fontAlgn="base"/>
            <a:r>
              <a:rPr lang="en-US" b="0" i="0" dirty="0">
                <a:solidFill>
                  <a:schemeClr val="bg1"/>
                </a:solidFill>
                <a:effectLst/>
                <a:latin typeface="Calibri" panose="020F0502020204030204" pitchFamily="34" charset="0"/>
              </a:rPr>
              <a:t>While preparing a talk for </a:t>
            </a:r>
            <a:r>
              <a:rPr lang="en-US" b="0" i="0" u="none" strike="noStrike" dirty="0">
                <a:solidFill>
                  <a:schemeClr val="bg1"/>
                </a:solidFill>
                <a:effectLst/>
                <a:latin typeface="Calibri" panose="020F0502020204030204" pitchFamily="34" charset="0"/>
              </a:rPr>
              <a:t>sacrament</a:t>
            </a:r>
            <a:r>
              <a:rPr lang="en-US" dirty="0">
                <a:solidFill>
                  <a:schemeClr val="bg1"/>
                </a:solidFill>
                <a:latin typeface="Calibri" panose="020F0502020204030204" pitchFamily="34" charset="0"/>
              </a:rPr>
              <a:t> </a:t>
            </a:r>
            <a:r>
              <a:rPr lang="en-US" b="0" i="0" dirty="0">
                <a:solidFill>
                  <a:schemeClr val="bg1"/>
                </a:solidFill>
                <a:effectLst/>
                <a:latin typeface="Calibri" panose="020F0502020204030204" pitchFamily="34" charset="0"/>
              </a:rPr>
              <a:t>meeting, you receive impressions about what you should say. After you give the talk, a member of your ward approaches you and says, “Thank you so much for what you said today. You are an amazing speaker, and your words were exactly what I needed to hear. I am so grateful for you.”</a:t>
            </a:r>
          </a:p>
        </p:txBody>
      </p:sp>
      <p:sp>
        <p:nvSpPr>
          <p:cNvPr id="3" name="Rectangle 2"/>
          <p:cNvSpPr/>
          <p:nvPr/>
        </p:nvSpPr>
        <p:spPr>
          <a:xfrm>
            <a:off x="5673504" y="3280147"/>
            <a:ext cx="6096000" cy="923330"/>
          </a:xfrm>
          <a:prstGeom prst="rect">
            <a:avLst/>
          </a:prstGeom>
        </p:spPr>
        <p:txBody>
          <a:bodyPr>
            <a:spAutoFit/>
          </a:bodyPr>
          <a:lstStyle/>
          <a:p>
            <a:pPr fontAlgn="base"/>
            <a:r>
              <a:rPr lang="en-US" b="0" i="0" dirty="0">
                <a:solidFill>
                  <a:schemeClr val="bg1"/>
                </a:solidFill>
                <a:effectLst/>
                <a:latin typeface="Calibri" panose="020F0502020204030204" pitchFamily="34" charset="0"/>
              </a:rPr>
              <a:t> A friend who accepted the gospel because of your example says, “You changed my life. Because of you, I am happy and have direction and peace in my life.”</a:t>
            </a:r>
          </a:p>
        </p:txBody>
      </p:sp>
      <p:pic>
        <p:nvPicPr>
          <p:cNvPr id="2050" name="Picture 2" descr="https://www.lds.org/youth/bc/youth/article/speaking-in-sacrament-meeting/images/Speaking-Sac-Mtg-517x268-2011-0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445" y="363724"/>
            <a:ext cx="49244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dsmediatalk.com/wp-content/uploads/2011/09/youth-share-gosp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789" y="2331361"/>
            <a:ext cx="3666655" cy="244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7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21:16-18</a:t>
            </a:r>
          </a:p>
        </p:txBody>
      </p:sp>
      <p:sp>
        <p:nvSpPr>
          <p:cNvPr id="7" name="TextBox 6"/>
          <p:cNvSpPr txBox="1"/>
          <p:nvPr/>
        </p:nvSpPr>
        <p:spPr>
          <a:xfrm>
            <a:off x="0" y="-21920"/>
            <a:ext cx="12092412" cy="1015663"/>
          </a:xfrm>
          <a:prstGeom prst="rect">
            <a:avLst/>
          </a:prstGeom>
          <a:noFill/>
        </p:spPr>
        <p:txBody>
          <a:bodyPr wrap="square" rtlCol="0">
            <a:spAutoFit/>
          </a:bodyPr>
          <a:lstStyle/>
          <a:p>
            <a:pPr algn="ctr"/>
            <a:r>
              <a:rPr lang="en-US" sz="6000" dirty="0">
                <a:solidFill>
                  <a:srgbClr val="92D050"/>
                </a:solidFill>
                <a:latin typeface="Berlin Sans FB" panose="020E0602020502020306" pitchFamily="34" charset="0"/>
              </a:rPr>
              <a:t>“Spring Up, Oh Well; Sing Ye Unto It”</a:t>
            </a:r>
          </a:p>
        </p:txBody>
      </p:sp>
      <p:sp>
        <p:nvSpPr>
          <p:cNvPr id="12" name="TextBox 11"/>
          <p:cNvSpPr txBox="1"/>
          <p:nvPr/>
        </p:nvSpPr>
        <p:spPr>
          <a:xfrm>
            <a:off x="334553" y="1282656"/>
            <a:ext cx="6559378"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The princes (leaders of the tribes) dug a well with their staves</a:t>
            </a:r>
            <a:endParaRPr lang="en-US" i="1" dirty="0">
              <a:solidFill>
                <a:schemeClr val="bg1"/>
              </a:solidFill>
              <a:latin typeface="Calibri" panose="020F0502020204030204" pitchFamily="34" charset="0"/>
              <a:cs typeface="Calibri" panose="020F0502020204030204" pitchFamily="34" charset="0"/>
            </a:endParaRPr>
          </a:p>
        </p:txBody>
      </p:sp>
      <p:sp>
        <p:nvSpPr>
          <p:cNvPr id="3" name="Rectangle 2"/>
          <p:cNvSpPr/>
          <p:nvPr/>
        </p:nvSpPr>
        <p:spPr>
          <a:xfrm>
            <a:off x="3114724" y="2000956"/>
            <a:ext cx="3684760" cy="923330"/>
          </a:xfrm>
          <a:prstGeom prst="rect">
            <a:avLst/>
          </a:prstGeom>
        </p:spPr>
        <p:txBody>
          <a:bodyPr wrap="square">
            <a:spAutoFit/>
          </a:bodyPr>
          <a:lstStyle/>
          <a:p>
            <a:r>
              <a:rPr lang="en-US" i="1" dirty="0">
                <a:solidFill>
                  <a:srgbClr val="FFFF00"/>
                </a:solidFill>
                <a:latin typeface="Calibri" panose="020F0502020204030204" pitchFamily="34" charset="0"/>
              </a:rPr>
              <a:t>Therefore with joy shall ye draw water out of the wells of salvation. Isaiah 12:3</a:t>
            </a:r>
            <a:endParaRPr lang="en-US" i="1" dirty="0">
              <a:solidFill>
                <a:srgbClr val="FFFF00"/>
              </a:solidFill>
              <a:latin typeface="Berlin Sans FB" panose="020E0602020502020306" pitchFamily="34" charset="0"/>
            </a:endParaRPr>
          </a:p>
        </p:txBody>
      </p:sp>
      <p:sp>
        <p:nvSpPr>
          <p:cNvPr id="10" name="Rectangle 9"/>
          <p:cNvSpPr/>
          <p:nvPr/>
        </p:nvSpPr>
        <p:spPr>
          <a:xfrm>
            <a:off x="452391" y="3252891"/>
            <a:ext cx="6096000" cy="923330"/>
          </a:xfrm>
          <a:prstGeom prst="rect">
            <a:avLst/>
          </a:prstGeom>
        </p:spPr>
        <p:txBody>
          <a:bodyPr>
            <a:spAutoFit/>
          </a:bodyPr>
          <a:lstStyle/>
          <a:p>
            <a:r>
              <a:rPr lang="en-US" i="1" dirty="0">
                <a:solidFill>
                  <a:srgbClr val="FFFF00"/>
                </a:solidFill>
                <a:latin typeface="Calibri" panose="020F0502020204030204" pitchFamily="34" charset="0"/>
              </a:rPr>
              <a:t>But whosoever </a:t>
            </a:r>
            <a:r>
              <a:rPr lang="en-US" i="1" dirty="0" err="1">
                <a:solidFill>
                  <a:srgbClr val="FFFF00"/>
                </a:solidFill>
                <a:latin typeface="Calibri" panose="020F0502020204030204" pitchFamily="34" charset="0"/>
              </a:rPr>
              <a:t>drinketh</a:t>
            </a:r>
            <a:r>
              <a:rPr lang="en-US" i="1" dirty="0">
                <a:solidFill>
                  <a:srgbClr val="FFFF00"/>
                </a:solidFill>
                <a:latin typeface="Calibri" panose="020F0502020204030204" pitchFamily="34" charset="0"/>
              </a:rPr>
              <a:t> of the water that I shall give him shall never thirst; but the water that I shall give him shall be in him a well of water springing up into everlasting life. John 4:14</a:t>
            </a:r>
            <a:endParaRPr lang="en-US" i="1" dirty="0">
              <a:solidFill>
                <a:srgbClr val="FFFF00"/>
              </a:solidFill>
              <a:latin typeface="Berlin Sans FB" panose="020E0602020502020306" pitchFamily="34" charset="0"/>
            </a:endParaRPr>
          </a:p>
        </p:txBody>
      </p:sp>
      <p:sp>
        <p:nvSpPr>
          <p:cNvPr id="21" name="Rectangle 20"/>
          <p:cNvSpPr/>
          <p:nvPr/>
        </p:nvSpPr>
        <p:spPr>
          <a:xfrm>
            <a:off x="3572819" y="5297092"/>
            <a:ext cx="6642225" cy="1200329"/>
          </a:xfrm>
          <a:prstGeom prst="rect">
            <a:avLst/>
          </a:prstGeom>
        </p:spPr>
        <p:txBody>
          <a:bodyPr wrap="square">
            <a:spAutoFit/>
          </a:bodyPr>
          <a:lstStyle/>
          <a:p>
            <a:r>
              <a:rPr lang="en-US" sz="2400" dirty="0">
                <a:solidFill>
                  <a:schemeClr val="bg1"/>
                </a:solidFill>
                <a:latin typeface="Calibri" panose="020F0502020204030204" pitchFamily="34" charset="0"/>
              </a:rPr>
              <a:t>As water is essential to sustain physical life, the Savior and his teachings (living water) are essential for eternal life. </a:t>
            </a:r>
            <a:r>
              <a:rPr lang="en-US" dirty="0">
                <a:solidFill>
                  <a:schemeClr val="bg1"/>
                </a:solidFill>
                <a:latin typeface="Calibri" panose="020F0502020204030204" pitchFamily="34" charset="0"/>
              </a:rPr>
              <a:t>(3)</a:t>
            </a:r>
            <a:endParaRPr lang="en-US" dirty="0">
              <a:solidFill>
                <a:schemeClr val="bg1"/>
              </a:solidFill>
              <a:latin typeface="Berlin Sans FB" panose="020E0602020502020306" pitchFamily="34" charset="0"/>
            </a:endParaRPr>
          </a:p>
        </p:txBody>
      </p:sp>
      <p:pic>
        <p:nvPicPr>
          <p:cNvPr id="5122" name="Picture 2" descr="http://teachthem.files.wordpress.com/2012/06/woman-at-the-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576" y="1665033"/>
            <a:ext cx="4427019" cy="356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9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C629D-E1A2-7233-128F-504AB5BC25DA}"/>
            </a:ext>
          </a:extLst>
        </p:cNvPr>
        <p:cNvGrpSpPr/>
        <p:nvPr/>
      </p:nvGrpSpPr>
      <p:grpSpPr>
        <a:xfrm>
          <a:off x="0" y="0"/>
          <a:ext cx="0" cy="0"/>
          <a:chOff x="0" y="0"/>
          <a:chExt cx="0" cy="0"/>
        </a:xfrm>
      </p:grpSpPr>
      <p:pic>
        <p:nvPicPr>
          <p:cNvPr id="1028" name="Picture 4" descr="https://d2d00szk9na1qq.cloudfront.net/Product/6eb35b02-dd71-4823-a2fc-6baf68233727/Images/Large_0293618.jpg">
            <a:extLst>
              <a:ext uri="{FF2B5EF4-FFF2-40B4-BE49-F238E27FC236}">
                <a16:creationId xmlns:a16="http://schemas.microsoft.com/office/drawing/2014/main" id="{D0EF55AF-EECD-89FA-F2FD-CA8595637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485D33-34D8-FA6C-CC91-EDDF1FF17BA8}"/>
              </a:ext>
            </a:extLst>
          </p:cNvPr>
          <p:cNvSpPr txBox="1"/>
          <p:nvPr/>
        </p:nvSpPr>
        <p:spPr>
          <a:xfrm>
            <a:off x="49793" y="6488668"/>
            <a:ext cx="5608623"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21:21-32; Deuteronomy 2:31-37</a:t>
            </a:r>
          </a:p>
        </p:txBody>
      </p:sp>
      <p:sp>
        <p:nvSpPr>
          <p:cNvPr id="7" name="TextBox 6">
            <a:extLst>
              <a:ext uri="{FF2B5EF4-FFF2-40B4-BE49-F238E27FC236}">
                <a16:creationId xmlns:a16="http://schemas.microsoft.com/office/drawing/2014/main" id="{83C2C81C-CF39-98AE-9445-ED3CE9EC41AF}"/>
              </a:ext>
            </a:extLst>
          </p:cNvPr>
          <p:cNvSpPr txBox="1"/>
          <p:nvPr/>
        </p:nvSpPr>
        <p:spPr>
          <a:xfrm>
            <a:off x="0" y="-21920"/>
            <a:ext cx="12092412" cy="1015663"/>
          </a:xfrm>
          <a:prstGeom prst="rect">
            <a:avLst/>
          </a:prstGeom>
          <a:noFill/>
        </p:spPr>
        <p:txBody>
          <a:bodyPr wrap="square" rtlCol="0">
            <a:spAutoFit/>
          </a:bodyPr>
          <a:lstStyle/>
          <a:p>
            <a:pPr algn="ctr"/>
            <a:r>
              <a:rPr lang="en-US" sz="6000" dirty="0" err="1">
                <a:solidFill>
                  <a:srgbClr val="92D050"/>
                </a:solidFill>
                <a:latin typeface="Berlin Sans FB" panose="020E0602020502020306" pitchFamily="34" charset="0"/>
              </a:rPr>
              <a:t>Sihon</a:t>
            </a:r>
            <a:endParaRPr lang="en-US" sz="6000" dirty="0">
              <a:solidFill>
                <a:srgbClr val="92D050"/>
              </a:solidFill>
              <a:latin typeface="Berlin Sans FB" panose="020E0602020502020306" pitchFamily="34" charset="0"/>
            </a:endParaRPr>
          </a:p>
        </p:txBody>
      </p:sp>
      <p:sp>
        <p:nvSpPr>
          <p:cNvPr id="12" name="TextBox 11">
            <a:extLst>
              <a:ext uri="{FF2B5EF4-FFF2-40B4-BE49-F238E27FC236}">
                <a16:creationId xmlns:a16="http://schemas.microsoft.com/office/drawing/2014/main" id="{48B3D948-DA21-AE35-25E8-7F3EED8338DB}"/>
              </a:ext>
            </a:extLst>
          </p:cNvPr>
          <p:cNvSpPr txBox="1"/>
          <p:nvPr/>
        </p:nvSpPr>
        <p:spPr>
          <a:xfrm>
            <a:off x="4957104" y="830997"/>
            <a:ext cx="2258508" cy="369332"/>
          </a:xfrm>
          <a:prstGeom prst="rect">
            <a:avLst/>
          </a:prstGeom>
          <a:noFill/>
        </p:spPr>
        <p:txBody>
          <a:bodyPr wrap="square" rtlCol="0">
            <a:spAutoFit/>
          </a:bodyPr>
          <a:lstStyle/>
          <a:p>
            <a:r>
              <a:rPr lang="en-US" dirty="0">
                <a:solidFill>
                  <a:schemeClr val="bg1"/>
                </a:solidFill>
                <a:latin typeface="Berlin Sans FB" panose="020E0602020502020306" pitchFamily="34" charset="0"/>
              </a:rPr>
              <a:t>King of the Amorites</a:t>
            </a:r>
            <a:endParaRPr lang="en-US" i="1" dirty="0">
              <a:solidFill>
                <a:schemeClr val="bg1"/>
              </a:solidFill>
              <a:latin typeface="Berlin Sans FB" panose="020E0602020502020306" pitchFamily="34" charset="0"/>
            </a:endParaRPr>
          </a:p>
        </p:txBody>
      </p:sp>
      <p:sp>
        <p:nvSpPr>
          <p:cNvPr id="3" name="Rectangle 2">
            <a:extLst>
              <a:ext uri="{FF2B5EF4-FFF2-40B4-BE49-F238E27FC236}">
                <a16:creationId xmlns:a16="http://schemas.microsoft.com/office/drawing/2014/main" id="{2BCF24A2-6044-47EF-ABFE-F1FFBB305601}"/>
              </a:ext>
            </a:extLst>
          </p:cNvPr>
          <p:cNvSpPr/>
          <p:nvPr/>
        </p:nvSpPr>
        <p:spPr>
          <a:xfrm>
            <a:off x="63374" y="1545409"/>
            <a:ext cx="3684760" cy="2031325"/>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Amorites is used in the Bible to refer to certain highland mountaineers who inhabited the land of Canaan, described in Genesis 10:16 as descendants of Canaan, son of Ham.</a:t>
            </a:r>
          </a:p>
          <a:p>
            <a:r>
              <a:rPr lang="en-US" dirty="0">
                <a:solidFill>
                  <a:schemeClr val="bg1"/>
                </a:solidFill>
                <a:latin typeface="Calibri" panose="020F0502020204030204" pitchFamily="34" charset="0"/>
                <a:cs typeface="Calibri" panose="020F0502020204030204" pitchFamily="34" charset="0"/>
              </a:rPr>
              <a:t>Nave's Topical Bible to refer to the Amorites as "giants.“ </a:t>
            </a:r>
            <a:r>
              <a:rPr lang="en-US" sz="1000" dirty="0">
                <a:solidFill>
                  <a:schemeClr val="bg1"/>
                </a:solidFill>
                <a:latin typeface="Calibri" panose="020F0502020204030204" pitchFamily="34" charset="0"/>
                <a:cs typeface="Calibri" panose="020F0502020204030204" pitchFamily="34" charset="0"/>
              </a:rPr>
              <a:t>Wikipedia</a:t>
            </a:r>
            <a:endParaRPr lang="en-US" sz="1000" i="1" dirty="0">
              <a:solidFill>
                <a:schemeClr val="bg1"/>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E3CC8F2-2794-C61C-7CD6-60870D0F6F47}"/>
              </a:ext>
            </a:extLst>
          </p:cNvPr>
          <p:cNvSpPr/>
          <p:nvPr/>
        </p:nvSpPr>
        <p:spPr>
          <a:xfrm>
            <a:off x="2997029" y="1048841"/>
            <a:ext cx="7707517" cy="369332"/>
          </a:xfrm>
          <a:prstGeom prst="rect">
            <a:avLst/>
          </a:prstGeom>
        </p:spPr>
        <p:txBody>
          <a:bodyPr wrap="square">
            <a:spAutoFit/>
          </a:bodyPr>
          <a:lstStyle/>
          <a:p>
            <a:r>
              <a:rPr lang="en-US" i="1" dirty="0">
                <a:solidFill>
                  <a:srgbClr val="FFFF00"/>
                </a:solidFill>
                <a:latin typeface="Calibri" panose="020F0502020204030204" pitchFamily="34" charset="0"/>
              </a:rPr>
              <a:t>And </a:t>
            </a:r>
            <a:r>
              <a:rPr lang="en-US" i="1" dirty="0" err="1">
                <a:solidFill>
                  <a:srgbClr val="FFFF00"/>
                </a:solidFill>
                <a:latin typeface="Calibri" panose="020F0502020204030204" pitchFamily="34" charset="0"/>
              </a:rPr>
              <a:t>Sihon</a:t>
            </a:r>
            <a:r>
              <a:rPr lang="en-US" i="1" dirty="0">
                <a:solidFill>
                  <a:srgbClr val="FFFF00"/>
                </a:solidFill>
                <a:latin typeface="Calibri" panose="020F0502020204030204" pitchFamily="34" charset="0"/>
              </a:rPr>
              <a:t> would not suffer Israel to pass through his border:</a:t>
            </a:r>
            <a:endParaRPr lang="en-US" i="1" dirty="0">
              <a:solidFill>
                <a:srgbClr val="FFFF00"/>
              </a:solidFill>
              <a:latin typeface="Berlin Sans FB" panose="020E0602020502020306" pitchFamily="34" charset="0"/>
            </a:endParaRPr>
          </a:p>
        </p:txBody>
      </p:sp>
      <p:sp>
        <p:nvSpPr>
          <p:cNvPr id="11" name="Rectangle 10">
            <a:extLst>
              <a:ext uri="{FF2B5EF4-FFF2-40B4-BE49-F238E27FC236}">
                <a16:creationId xmlns:a16="http://schemas.microsoft.com/office/drawing/2014/main" id="{37B9F1B7-9CE4-8997-4DA9-F00E93880025}"/>
              </a:ext>
            </a:extLst>
          </p:cNvPr>
          <p:cNvSpPr/>
          <p:nvPr/>
        </p:nvSpPr>
        <p:spPr>
          <a:xfrm>
            <a:off x="7543359" y="1617556"/>
            <a:ext cx="3684760" cy="923330"/>
          </a:xfrm>
          <a:prstGeom prst="rect">
            <a:avLst/>
          </a:prstGeom>
        </p:spPr>
        <p:txBody>
          <a:bodyPr wrap="square">
            <a:spAutoFit/>
          </a:bodyPr>
          <a:lstStyle/>
          <a:p>
            <a:r>
              <a:rPr lang="en-US" dirty="0" err="1">
                <a:solidFill>
                  <a:schemeClr val="bg1"/>
                </a:solidFill>
                <a:latin typeface="Calibri" panose="020F0502020204030204" pitchFamily="34" charset="0"/>
                <a:cs typeface="Calibri" panose="020F0502020204030204" pitchFamily="34" charset="0"/>
              </a:rPr>
              <a:t>Sihon</a:t>
            </a:r>
            <a:r>
              <a:rPr lang="en-US" dirty="0">
                <a:solidFill>
                  <a:schemeClr val="bg1"/>
                </a:solidFill>
                <a:latin typeface="Calibri" panose="020F0502020204030204" pitchFamily="34" charset="0"/>
                <a:cs typeface="Calibri" panose="020F0502020204030204" pitchFamily="34" charset="0"/>
              </a:rPr>
              <a:t> was defiant. He would not negotiate…and mobilized his armies and came upon the children of Israel.</a:t>
            </a:r>
            <a:endParaRPr lang="en-US" i="1" dirty="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489355CA-C1A4-2929-DC3D-02C9CDB16D70}"/>
              </a:ext>
            </a:extLst>
          </p:cNvPr>
          <p:cNvSpPr/>
          <p:nvPr/>
        </p:nvSpPr>
        <p:spPr>
          <a:xfrm>
            <a:off x="265131" y="4215522"/>
            <a:ext cx="3684760" cy="1200329"/>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“The first battle was fought at </a:t>
            </a:r>
            <a:r>
              <a:rPr lang="en-US" dirty="0" err="1">
                <a:solidFill>
                  <a:schemeClr val="bg1"/>
                </a:solidFill>
                <a:latin typeface="Calibri" panose="020F0502020204030204" pitchFamily="34" charset="0"/>
                <a:cs typeface="Calibri" panose="020F0502020204030204" pitchFamily="34" charset="0"/>
              </a:rPr>
              <a:t>Jahaz</a:t>
            </a:r>
            <a:r>
              <a:rPr lang="en-US" dirty="0">
                <a:solidFill>
                  <a:schemeClr val="bg1"/>
                </a:solidFill>
                <a:latin typeface="Calibri" panose="020F0502020204030204" pitchFamily="34" charset="0"/>
                <a:cs typeface="Calibri" panose="020F0502020204030204" pitchFamily="34" charset="0"/>
              </a:rPr>
              <a:t>, and then the war spread from the River </a:t>
            </a:r>
            <a:r>
              <a:rPr lang="en-US" dirty="0" err="1">
                <a:solidFill>
                  <a:schemeClr val="bg1"/>
                </a:solidFill>
                <a:latin typeface="Calibri" panose="020F0502020204030204" pitchFamily="34" charset="0"/>
                <a:cs typeface="Calibri" panose="020F0502020204030204" pitchFamily="34" charset="0"/>
              </a:rPr>
              <a:t>Arnon</a:t>
            </a:r>
            <a:r>
              <a:rPr lang="en-US" dirty="0">
                <a:solidFill>
                  <a:schemeClr val="bg1"/>
                </a:solidFill>
                <a:latin typeface="Calibri" panose="020F0502020204030204" pitchFamily="34" charset="0"/>
                <a:cs typeface="Calibri" panose="020F0502020204030204" pitchFamily="34" charset="0"/>
              </a:rPr>
              <a:t> to every section where </a:t>
            </a:r>
            <a:r>
              <a:rPr lang="en-US" dirty="0" err="1">
                <a:solidFill>
                  <a:schemeClr val="bg1"/>
                </a:solidFill>
                <a:latin typeface="Calibri" panose="020F0502020204030204" pitchFamily="34" charset="0"/>
                <a:cs typeface="Calibri" panose="020F0502020204030204" pitchFamily="34" charset="0"/>
              </a:rPr>
              <a:t>Sihon</a:t>
            </a:r>
            <a:r>
              <a:rPr lang="en-US" dirty="0">
                <a:solidFill>
                  <a:schemeClr val="bg1"/>
                </a:solidFill>
                <a:latin typeface="Calibri" panose="020F0502020204030204" pitchFamily="34" charset="0"/>
                <a:cs typeface="Calibri" panose="020F0502020204030204" pitchFamily="34" charset="0"/>
              </a:rPr>
              <a:t> had built his strongholds…” </a:t>
            </a:r>
            <a:endParaRPr lang="en-US" i="1" dirty="0">
              <a:solidFill>
                <a:schemeClr val="bg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02F373BA-D981-D046-B0F4-C6681AEDF288}"/>
              </a:ext>
            </a:extLst>
          </p:cNvPr>
          <p:cNvSpPr/>
          <p:nvPr/>
        </p:nvSpPr>
        <p:spPr>
          <a:xfrm>
            <a:off x="7592242" y="3545281"/>
            <a:ext cx="4191753" cy="2862322"/>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“…now Israel brought the war to them. As the Israelites overran their walls and pulled down their gates they brought about their complete destruction. Nothing came out alive except the cattle which were taken as spoil. They also stripped each city of the wealth which </a:t>
            </a:r>
            <a:r>
              <a:rPr lang="en-US" dirty="0" err="1">
                <a:solidFill>
                  <a:schemeClr val="bg1"/>
                </a:solidFill>
                <a:latin typeface="Calibri" panose="020F0502020204030204" pitchFamily="34" charset="0"/>
                <a:cs typeface="Calibri" panose="020F0502020204030204" pitchFamily="34" charset="0"/>
              </a:rPr>
              <a:t>Sihon’s</a:t>
            </a:r>
            <a:r>
              <a:rPr lang="en-US" dirty="0">
                <a:solidFill>
                  <a:schemeClr val="bg1"/>
                </a:solidFill>
                <a:latin typeface="Calibri" panose="020F0502020204030204" pitchFamily="34" charset="0"/>
                <a:cs typeface="Calibri" panose="020F0502020204030204" pitchFamily="34" charset="0"/>
              </a:rPr>
              <a:t> people had stolen from those who had previously inhabited these towns and cities.” (5)</a:t>
            </a:r>
            <a:endParaRPr lang="en-US" i="1" dirty="0">
              <a:solidFill>
                <a:schemeClr val="bg1"/>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C0941D94-2BE9-FBE9-7F41-83E2AF489B6A}"/>
              </a:ext>
            </a:extLst>
          </p:cNvPr>
          <p:cNvGrpSpPr/>
          <p:nvPr/>
        </p:nvGrpSpPr>
        <p:grpSpPr>
          <a:xfrm>
            <a:off x="3927590" y="1824740"/>
            <a:ext cx="3435095" cy="4299483"/>
            <a:chOff x="4264816" y="2160282"/>
            <a:chExt cx="3040870" cy="3761440"/>
          </a:xfrm>
        </p:grpSpPr>
        <p:pic>
          <p:nvPicPr>
            <p:cNvPr id="7170" name="Picture 2" descr="https://upload.wikimedia.org/wikipedia/commons/thumb/c/c7/Gustave_Dor%C3%A9_-_Destruction_of_the_Army_of_the_Amorites.jpg/800px-Gustave_Dor%C3%A9_-_Destruction_of_the_Army_of_the_Amorites.jpg">
              <a:extLst>
                <a:ext uri="{FF2B5EF4-FFF2-40B4-BE49-F238E27FC236}">
                  <a16:creationId xmlns:a16="http://schemas.microsoft.com/office/drawing/2014/main" id="{F1B76382-63E5-7834-602E-0FA841C58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816" y="2160282"/>
              <a:ext cx="3040870" cy="3759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7102493-5E66-7606-2837-CD461F14420A}"/>
                </a:ext>
              </a:extLst>
            </p:cNvPr>
            <p:cNvSpPr/>
            <p:nvPr/>
          </p:nvSpPr>
          <p:spPr>
            <a:xfrm>
              <a:off x="6323846" y="5692850"/>
              <a:ext cx="870153" cy="228872"/>
            </a:xfrm>
            <a:prstGeom prst="rect">
              <a:avLst/>
            </a:prstGeom>
          </p:spPr>
          <p:txBody>
            <a:bodyPr wrap="none">
              <a:spAutoFit/>
            </a:bodyPr>
            <a:lstStyle/>
            <a:p>
              <a:r>
                <a:rPr lang="en-US" sz="1100" dirty="0">
                  <a:solidFill>
                    <a:schemeClr val="bg1"/>
                  </a:solidFill>
                  <a:latin typeface="Berlin Sans FB" panose="020E0602020502020306" pitchFamily="34" charset="0"/>
                </a:rPr>
                <a:t>Gustave </a:t>
              </a:r>
              <a:r>
                <a:rPr lang="en-US" sz="1100" dirty="0" err="1">
                  <a:solidFill>
                    <a:schemeClr val="bg1"/>
                  </a:solidFill>
                  <a:latin typeface="Berlin Sans FB" panose="020E0602020502020306" pitchFamily="34" charset="0"/>
                </a:rPr>
                <a:t>Doré</a:t>
              </a:r>
              <a:endParaRPr lang="en-US" sz="1100" dirty="0">
                <a:solidFill>
                  <a:schemeClr val="bg1"/>
                </a:solidFill>
                <a:latin typeface="Berlin Sans FB" panose="020E0602020502020306" pitchFamily="34" charset="0"/>
              </a:endParaRPr>
            </a:p>
          </p:txBody>
        </p:sp>
      </p:grpSp>
    </p:spTree>
    <p:extLst>
      <p:ext uri="{BB962C8B-B14F-4D97-AF65-F5344CB8AC3E}">
        <p14:creationId xmlns:p14="http://schemas.microsoft.com/office/powerpoint/2010/main" val="313865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5608623"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21:27-30</a:t>
            </a:r>
          </a:p>
        </p:txBody>
      </p:sp>
      <p:sp>
        <p:nvSpPr>
          <p:cNvPr id="7" name="TextBox 6"/>
          <p:cNvSpPr txBox="1"/>
          <p:nvPr/>
        </p:nvSpPr>
        <p:spPr>
          <a:xfrm>
            <a:off x="0" y="-21920"/>
            <a:ext cx="12092412" cy="1015663"/>
          </a:xfrm>
          <a:prstGeom prst="rect">
            <a:avLst/>
          </a:prstGeom>
          <a:noFill/>
        </p:spPr>
        <p:txBody>
          <a:bodyPr wrap="square" rtlCol="0">
            <a:spAutoFit/>
          </a:bodyPr>
          <a:lstStyle/>
          <a:p>
            <a:pPr algn="ctr"/>
            <a:r>
              <a:rPr lang="en-US" sz="6000" dirty="0">
                <a:solidFill>
                  <a:srgbClr val="92D050"/>
                </a:solidFill>
                <a:latin typeface="Berlin Sans FB" panose="020E0602020502020306" pitchFamily="34" charset="0"/>
              </a:rPr>
              <a:t>Setting Forward</a:t>
            </a:r>
          </a:p>
        </p:txBody>
      </p:sp>
      <p:sp>
        <p:nvSpPr>
          <p:cNvPr id="3" name="Rectangle 2"/>
          <p:cNvSpPr/>
          <p:nvPr/>
        </p:nvSpPr>
        <p:spPr>
          <a:xfrm>
            <a:off x="6645715" y="2136338"/>
            <a:ext cx="4584826" cy="3139321"/>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Kings who refused to allow peaceful passage through their lands were vanquished and their cities possessed for a time; </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However…</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The Lord deemed the Moabites and Ammonites, descendant of Lot, still the rightful possessors of their lands, and though Israel had strife with them in passing, their lands were not taken from them. (Deut. 2:9, 19)</a:t>
            </a:r>
            <a:endParaRPr lang="en-US" sz="1000" i="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4069C6D-EF72-A113-89BB-0AED0910965A}"/>
              </a:ext>
            </a:extLst>
          </p:cNvPr>
          <p:cNvPicPr>
            <a:picLocks noChangeAspect="1"/>
          </p:cNvPicPr>
          <p:nvPr/>
        </p:nvPicPr>
        <p:blipFill>
          <a:blip r:embed="rId3"/>
          <a:stretch>
            <a:fillRect/>
          </a:stretch>
        </p:blipFill>
        <p:spPr>
          <a:xfrm>
            <a:off x="1547539" y="1642798"/>
            <a:ext cx="3915321" cy="3781953"/>
          </a:xfrm>
          <a:prstGeom prst="rect">
            <a:avLst/>
          </a:prstGeom>
        </p:spPr>
      </p:pic>
      <p:sp>
        <p:nvSpPr>
          <p:cNvPr id="15" name="TextBox 14">
            <a:extLst>
              <a:ext uri="{FF2B5EF4-FFF2-40B4-BE49-F238E27FC236}">
                <a16:creationId xmlns:a16="http://schemas.microsoft.com/office/drawing/2014/main" id="{92D2AF5D-7DE1-85B9-9DFC-05C318184C13}"/>
              </a:ext>
            </a:extLst>
          </p:cNvPr>
          <p:cNvSpPr txBox="1"/>
          <p:nvPr/>
        </p:nvSpPr>
        <p:spPr>
          <a:xfrm>
            <a:off x="5878222" y="6418254"/>
            <a:ext cx="6119812" cy="369332"/>
          </a:xfrm>
          <a:prstGeom prst="rect">
            <a:avLst/>
          </a:prstGeom>
          <a:noFill/>
        </p:spPr>
        <p:txBody>
          <a:bodyPr wrap="square">
            <a:spAutoFit/>
          </a:bodyPr>
          <a:lstStyle/>
          <a:p>
            <a:pPr algn="r"/>
            <a:r>
              <a:rPr lang="en-US" dirty="0">
                <a:solidFill>
                  <a:schemeClr val="bg1"/>
                </a:solidFill>
                <a:latin typeface="Berlin Sans FB" panose="020E0602020502020306" pitchFamily="34" charset="0"/>
              </a:rPr>
              <a:t>(6)</a:t>
            </a:r>
          </a:p>
        </p:txBody>
      </p:sp>
    </p:spTree>
    <p:extLst>
      <p:ext uri="{BB962C8B-B14F-4D97-AF65-F5344CB8AC3E}">
        <p14:creationId xmlns:p14="http://schemas.microsoft.com/office/powerpoint/2010/main" val="211747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5608623"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21:33-35; Deuteronomy 3:2-13</a:t>
            </a:r>
          </a:p>
        </p:txBody>
      </p:sp>
      <p:sp>
        <p:nvSpPr>
          <p:cNvPr id="7" name="TextBox 6"/>
          <p:cNvSpPr txBox="1"/>
          <p:nvPr/>
        </p:nvSpPr>
        <p:spPr>
          <a:xfrm>
            <a:off x="0" y="-21920"/>
            <a:ext cx="12092412" cy="1015663"/>
          </a:xfrm>
          <a:prstGeom prst="rect">
            <a:avLst/>
          </a:prstGeom>
          <a:noFill/>
        </p:spPr>
        <p:txBody>
          <a:bodyPr wrap="square" rtlCol="0">
            <a:spAutoFit/>
          </a:bodyPr>
          <a:lstStyle/>
          <a:p>
            <a:pPr algn="ctr"/>
            <a:r>
              <a:rPr lang="en-US" sz="6000" dirty="0" err="1">
                <a:solidFill>
                  <a:srgbClr val="92D050"/>
                </a:solidFill>
                <a:latin typeface="Berlin Sans FB" panose="020E0602020502020306" pitchFamily="34" charset="0"/>
              </a:rPr>
              <a:t>Og</a:t>
            </a:r>
            <a:endParaRPr lang="en-US" sz="6000" dirty="0">
              <a:solidFill>
                <a:srgbClr val="92D050"/>
              </a:solidFill>
              <a:latin typeface="Berlin Sans FB" panose="020E0602020502020306" pitchFamily="34" charset="0"/>
            </a:endParaRPr>
          </a:p>
        </p:txBody>
      </p:sp>
      <p:sp>
        <p:nvSpPr>
          <p:cNvPr id="12" name="TextBox 11"/>
          <p:cNvSpPr txBox="1"/>
          <p:nvPr/>
        </p:nvSpPr>
        <p:spPr>
          <a:xfrm>
            <a:off x="4142001" y="893278"/>
            <a:ext cx="4223110" cy="369332"/>
          </a:xfrm>
          <a:prstGeom prst="rect">
            <a:avLst/>
          </a:prstGeom>
          <a:noFill/>
        </p:spPr>
        <p:txBody>
          <a:bodyPr wrap="square" rtlCol="0">
            <a:spAutoFit/>
          </a:bodyPr>
          <a:lstStyle/>
          <a:p>
            <a:r>
              <a:rPr lang="en-US" dirty="0">
                <a:solidFill>
                  <a:schemeClr val="bg1"/>
                </a:solidFill>
                <a:latin typeface="Berlin Sans FB" panose="020E0602020502020306" pitchFamily="34" charset="0"/>
              </a:rPr>
              <a:t>Another Amorite King; King  of Bashan</a:t>
            </a:r>
            <a:endParaRPr lang="en-US" i="1" dirty="0">
              <a:solidFill>
                <a:schemeClr val="bg1"/>
              </a:solidFill>
              <a:latin typeface="Berlin Sans FB" panose="020E0602020502020306" pitchFamily="34" charset="0"/>
            </a:endParaRPr>
          </a:p>
        </p:txBody>
      </p:sp>
      <p:sp>
        <p:nvSpPr>
          <p:cNvPr id="3" name="Rectangle 2"/>
          <p:cNvSpPr/>
          <p:nvPr/>
        </p:nvSpPr>
        <p:spPr>
          <a:xfrm>
            <a:off x="252121" y="1577660"/>
            <a:ext cx="4866197" cy="1477328"/>
          </a:xfrm>
          <a:prstGeom prst="rect">
            <a:avLst/>
          </a:prstGeom>
        </p:spPr>
        <p:txBody>
          <a:bodyPr wrap="square">
            <a:spAutoFit/>
          </a:bodyPr>
          <a:lstStyle/>
          <a:p>
            <a:r>
              <a:rPr lang="en-US" dirty="0" err="1">
                <a:solidFill>
                  <a:schemeClr val="bg1"/>
                </a:solidFill>
                <a:latin typeface="Calibri" panose="020F0502020204030204" pitchFamily="34" charset="0"/>
                <a:cs typeface="Calibri" panose="020F0502020204030204" pitchFamily="34" charset="0"/>
              </a:rPr>
              <a:t>Og</a:t>
            </a:r>
            <a:r>
              <a:rPr lang="en-US" dirty="0">
                <a:solidFill>
                  <a:schemeClr val="bg1"/>
                </a:solidFill>
                <a:latin typeface="Calibri" panose="020F0502020204030204" pitchFamily="34" charset="0"/>
                <a:cs typeface="Calibri" panose="020F0502020204030204" pitchFamily="34" charset="0"/>
              </a:rPr>
              <a:t> ruled everything west of Jordan from the River </a:t>
            </a:r>
            <a:r>
              <a:rPr lang="en-US" dirty="0" err="1">
                <a:solidFill>
                  <a:schemeClr val="bg1"/>
                </a:solidFill>
                <a:latin typeface="Calibri" panose="020F0502020204030204" pitchFamily="34" charset="0"/>
                <a:cs typeface="Calibri" panose="020F0502020204030204" pitchFamily="34" charset="0"/>
              </a:rPr>
              <a:t>Jabbock</a:t>
            </a:r>
            <a:r>
              <a:rPr lang="en-US" dirty="0">
                <a:solidFill>
                  <a:schemeClr val="bg1"/>
                </a:solidFill>
                <a:latin typeface="Calibri" panose="020F0502020204030204" pitchFamily="34" charset="0"/>
                <a:cs typeface="Calibri" panose="020F0502020204030204" pitchFamily="34" charset="0"/>
              </a:rPr>
              <a:t> to Mount Hermon. This territory was called “the land of giants” and King </a:t>
            </a:r>
            <a:r>
              <a:rPr lang="en-US" dirty="0" err="1">
                <a:solidFill>
                  <a:schemeClr val="bg1"/>
                </a:solidFill>
                <a:latin typeface="Calibri" panose="020F0502020204030204" pitchFamily="34" charset="0"/>
                <a:cs typeface="Calibri" panose="020F0502020204030204" pitchFamily="34" charset="0"/>
              </a:rPr>
              <a:t>Og</a:t>
            </a:r>
            <a:r>
              <a:rPr lang="en-US" dirty="0">
                <a:solidFill>
                  <a:schemeClr val="bg1"/>
                </a:solidFill>
                <a:latin typeface="Calibri" panose="020F0502020204030204" pitchFamily="34" charset="0"/>
                <a:cs typeface="Calibri" panose="020F0502020204030204" pitchFamily="34" charset="0"/>
              </a:rPr>
              <a:t> is referred to by Moses as the only king left of the “remnant of giants.”</a:t>
            </a:r>
            <a:endParaRPr lang="en-US" sz="1000" i="1"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a:off x="5215127" y="1208328"/>
            <a:ext cx="2462211" cy="369332"/>
          </a:xfrm>
          <a:prstGeom prst="rect">
            <a:avLst/>
          </a:prstGeom>
        </p:spPr>
        <p:txBody>
          <a:bodyPr wrap="square">
            <a:spAutoFit/>
          </a:bodyPr>
          <a:lstStyle/>
          <a:p>
            <a:r>
              <a:rPr lang="en-US" i="1" dirty="0">
                <a:solidFill>
                  <a:srgbClr val="FFFF00"/>
                </a:solidFill>
                <a:latin typeface="Calibri" panose="020F0502020204030204" pitchFamily="34" charset="0"/>
              </a:rPr>
              <a:t>Battle at </a:t>
            </a:r>
            <a:r>
              <a:rPr lang="en-US" i="1" dirty="0" err="1">
                <a:solidFill>
                  <a:srgbClr val="FFFF00"/>
                </a:solidFill>
                <a:latin typeface="Calibri" panose="020F0502020204030204" pitchFamily="34" charset="0"/>
              </a:rPr>
              <a:t>Edrei</a:t>
            </a:r>
            <a:endParaRPr lang="en-US" i="1" dirty="0">
              <a:solidFill>
                <a:srgbClr val="FFFF00"/>
              </a:solidFill>
              <a:latin typeface="Berlin Sans FB" panose="020E0602020502020306" pitchFamily="34" charset="0"/>
            </a:endParaRPr>
          </a:p>
        </p:txBody>
      </p:sp>
      <p:sp>
        <p:nvSpPr>
          <p:cNvPr id="11" name="Rectangle 10"/>
          <p:cNvSpPr/>
          <p:nvPr/>
        </p:nvSpPr>
        <p:spPr>
          <a:xfrm>
            <a:off x="7209713" y="1510042"/>
            <a:ext cx="4584713" cy="923330"/>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a:t>
            </a:r>
            <a:r>
              <a:rPr lang="en-US" dirty="0" err="1">
                <a:solidFill>
                  <a:schemeClr val="bg1"/>
                </a:solidFill>
                <a:latin typeface="Calibri" panose="020F0502020204030204" pitchFamily="34" charset="0"/>
                <a:cs typeface="Calibri" panose="020F0502020204030204" pitchFamily="34" charset="0"/>
              </a:rPr>
              <a:t>Og</a:t>
            </a:r>
            <a:r>
              <a:rPr lang="en-US" dirty="0">
                <a:solidFill>
                  <a:schemeClr val="bg1"/>
                </a:solidFill>
                <a:latin typeface="Calibri" panose="020F0502020204030204" pitchFamily="34" charset="0"/>
                <a:cs typeface="Calibri" panose="020F0502020204030204" pitchFamily="34" charset="0"/>
              </a:rPr>
              <a:t> was killed and the whole city devastated. Then the armies of Israel swept through the land of Bashan cleansing it as they went.”</a:t>
            </a:r>
            <a:endParaRPr lang="en-US" i="1" dirty="0">
              <a:solidFill>
                <a:schemeClr val="bg1"/>
              </a:solidFill>
              <a:latin typeface="Calibri" panose="020F0502020204030204" pitchFamily="34" charset="0"/>
              <a:cs typeface="Calibri" panose="020F0502020204030204" pitchFamily="34" charset="0"/>
            </a:endParaRPr>
          </a:p>
        </p:txBody>
      </p:sp>
      <p:sp>
        <p:nvSpPr>
          <p:cNvPr id="13" name="Rectangle 12"/>
          <p:cNvSpPr/>
          <p:nvPr/>
        </p:nvSpPr>
        <p:spPr>
          <a:xfrm>
            <a:off x="100234" y="3429000"/>
            <a:ext cx="3684760" cy="2585323"/>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"bedstead" (translated in some texts as "sarcophagus") of iron is "nine cubits in length and four cubits in width", which is 13.5 ft by 6 ft according to the standard cubit of a man. </a:t>
            </a:r>
          </a:p>
          <a:p>
            <a:endParaRPr lang="en-US" dirty="0">
              <a:solidFill>
                <a:schemeClr val="bg1"/>
              </a:solidFill>
              <a:latin typeface="Calibri" panose="020F0502020204030204" pitchFamily="34" charset="0"/>
              <a:cs typeface="Calibri" panose="020F0502020204030204" pitchFamily="34" charset="0"/>
            </a:endParaRPr>
          </a:p>
          <a:p>
            <a:r>
              <a:rPr lang="en-US" dirty="0" err="1">
                <a:solidFill>
                  <a:schemeClr val="bg1"/>
                </a:solidFill>
                <a:latin typeface="Calibri" panose="020F0502020204030204" pitchFamily="34" charset="0"/>
                <a:cs typeface="Calibri" panose="020F0502020204030204" pitchFamily="34" charset="0"/>
              </a:rPr>
              <a:t>Og</a:t>
            </a:r>
            <a:r>
              <a:rPr lang="en-US" dirty="0">
                <a:solidFill>
                  <a:schemeClr val="bg1"/>
                </a:solidFill>
                <a:latin typeface="Calibri" panose="020F0502020204030204" pitchFamily="34" charset="0"/>
                <a:cs typeface="Calibri" panose="020F0502020204030204" pitchFamily="34" charset="0"/>
              </a:rPr>
              <a:t> may have been around 9 feet 13 inches tall. </a:t>
            </a:r>
            <a:r>
              <a:rPr lang="en-US" sz="1200" dirty="0">
                <a:solidFill>
                  <a:schemeClr val="bg1"/>
                </a:solidFill>
                <a:latin typeface="Calibri" panose="020F0502020204030204" pitchFamily="34" charset="0"/>
                <a:cs typeface="Calibri" panose="020F0502020204030204" pitchFamily="34" charset="0"/>
              </a:rPr>
              <a:t>Wikipedia</a:t>
            </a:r>
            <a:endParaRPr lang="en-US" sz="1200" i="1" dirty="0">
              <a:solidFill>
                <a:schemeClr val="bg1"/>
              </a:solidFill>
              <a:latin typeface="Calibri" panose="020F0502020204030204" pitchFamily="34" charset="0"/>
              <a:cs typeface="Calibri" panose="020F0502020204030204" pitchFamily="34" charset="0"/>
            </a:endParaRPr>
          </a:p>
        </p:txBody>
      </p:sp>
      <p:sp>
        <p:nvSpPr>
          <p:cNvPr id="14" name="Rectangle 13"/>
          <p:cNvSpPr/>
          <p:nvPr/>
        </p:nvSpPr>
        <p:spPr>
          <a:xfrm>
            <a:off x="7741145" y="5200222"/>
            <a:ext cx="4191753" cy="1477328"/>
          </a:xfrm>
          <a:prstGeom prst="rect">
            <a:avLst/>
          </a:prstGeom>
        </p:spPr>
        <p:txBody>
          <a:bodyPr wrap="square">
            <a:spAutoFit/>
          </a:bodyPr>
          <a:lstStyle/>
          <a:p>
            <a:r>
              <a:rPr lang="en-US" i="1" dirty="0">
                <a:solidFill>
                  <a:srgbClr val="FFFF00"/>
                </a:solidFill>
                <a:latin typeface="Calibri" panose="020F0502020204030204" pitchFamily="34" charset="0"/>
                <a:cs typeface="Calibri" panose="020F0502020204030204" pitchFamily="34" charset="0"/>
              </a:rPr>
              <a:t>And we took at that time out of the hand of the two kings of the Amorites the land that was on this side Jordan, from the river of </a:t>
            </a:r>
            <a:r>
              <a:rPr lang="en-US" i="1" dirty="0" err="1">
                <a:solidFill>
                  <a:srgbClr val="FFFF00"/>
                </a:solidFill>
                <a:latin typeface="Calibri" panose="020F0502020204030204" pitchFamily="34" charset="0"/>
                <a:cs typeface="Calibri" panose="020F0502020204030204" pitchFamily="34" charset="0"/>
              </a:rPr>
              <a:t>Arnon</a:t>
            </a:r>
            <a:r>
              <a:rPr lang="en-US" i="1" dirty="0">
                <a:solidFill>
                  <a:srgbClr val="FFFF00"/>
                </a:solidFill>
                <a:latin typeface="Calibri" panose="020F0502020204030204" pitchFamily="34" charset="0"/>
                <a:cs typeface="Calibri" panose="020F0502020204030204" pitchFamily="34" charset="0"/>
              </a:rPr>
              <a:t> unto mount Hermon; Deuteronomy 3:8</a:t>
            </a:r>
          </a:p>
        </p:txBody>
      </p:sp>
      <p:pic>
        <p:nvPicPr>
          <p:cNvPr id="8196" name="Picture 4" descr="http://i2.wp.com/jwdoctrine.com/wp-content/uploads/2014/10/king-o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724" y="2691958"/>
            <a:ext cx="3178112" cy="250826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members.bib-arch.org/bswb_graphics/BSBR/06/02/BSBR060201602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72" y="3518132"/>
            <a:ext cx="3880766" cy="23090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443865"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(5)</a:t>
            </a:r>
          </a:p>
        </p:txBody>
      </p:sp>
    </p:spTree>
    <p:extLst>
      <p:ext uri="{BB962C8B-B14F-4D97-AF65-F5344CB8AC3E}">
        <p14:creationId xmlns:p14="http://schemas.microsoft.com/office/powerpoint/2010/main" val="72820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24179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21920"/>
            <a:ext cx="12092412" cy="1107996"/>
          </a:xfrm>
          <a:prstGeom prst="rect">
            <a:avLst/>
          </a:prstGeom>
          <a:noFill/>
        </p:spPr>
        <p:txBody>
          <a:bodyPr wrap="square" rtlCol="0">
            <a:spAutoFit/>
          </a:bodyPr>
          <a:lstStyle/>
          <a:p>
            <a:pPr algn="ctr"/>
            <a:endParaRPr lang="en-US" sz="6600" dirty="0">
              <a:solidFill>
                <a:srgbClr val="92D050"/>
              </a:solidFill>
              <a:latin typeface="Berlin Sans FB" panose="020E0602020502020306" pitchFamily="34" charset="0"/>
            </a:endParaRPr>
          </a:p>
        </p:txBody>
      </p:sp>
      <p:sp>
        <p:nvSpPr>
          <p:cNvPr id="11" name="TextBox 10"/>
          <p:cNvSpPr txBox="1"/>
          <p:nvPr/>
        </p:nvSpPr>
        <p:spPr>
          <a:xfrm>
            <a:off x="8443865"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(4)</a:t>
            </a:r>
          </a:p>
        </p:txBody>
      </p:sp>
      <p:sp>
        <p:nvSpPr>
          <p:cNvPr id="9" name="TextBox 8"/>
          <p:cNvSpPr txBox="1"/>
          <p:nvPr/>
        </p:nvSpPr>
        <p:spPr>
          <a:xfrm>
            <a:off x="5791152" y="1619666"/>
            <a:ext cx="5305426" cy="4401205"/>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The children of Israel were healed by looking to Christ, in conclusion they defeated the Amorites and the people of Bashan who fought against them.</a:t>
            </a:r>
            <a:endParaRPr lang="en-US" sz="4000" i="1" dirty="0">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5D83F66-D040-4A33-A588-275360EF3411}"/>
              </a:ext>
            </a:extLst>
          </p:cNvPr>
          <p:cNvSpPr txBox="1"/>
          <p:nvPr/>
        </p:nvSpPr>
        <p:spPr>
          <a:xfrm>
            <a:off x="0" y="-21920"/>
            <a:ext cx="12092412" cy="1015663"/>
          </a:xfrm>
          <a:prstGeom prst="rect">
            <a:avLst/>
          </a:prstGeom>
          <a:noFill/>
        </p:spPr>
        <p:txBody>
          <a:bodyPr wrap="square" rtlCol="0">
            <a:spAutoFit/>
          </a:bodyPr>
          <a:lstStyle/>
          <a:p>
            <a:pPr algn="ctr"/>
            <a:r>
              <a:rPr lang="en-US" sz="6000" dirty="0">
                <a:solidFill>
                  <a:srgbClr val="92D050"/>
                </a:solidFill>
                <a:latin typeface="Berlin Sans FB" panose="020E0602020502020306" pitchFamily="34" charset="0"/>
              </a:rPr>
              <a:t>Blessings of Obedience and Healing</a:t>
            </a:r>
          </a:p>
        </p:txBody>
      </p:sp>
      <p:pic>
        <p:nvPicPr>
          <p:cNvPr id="4" name="Picture 3">
            <a:extLst>
              <a:ext uri="{FF2B5EF4-FFF2-40B4-BE49-F238E27FC236}">
                <a16:creationId xmlns:a16="http://schemas.microsoft.com/office/drawing/2014/main" id="{270F4363-49B1-9BDF-0CE8-60FCC7BED088}"/>
              </a:ext>
            </a:extLst>
          </p:cNvPr>
          <p:cNvPicPr>
            <a:picLocks noChangeAspect="1"/>
          </p:cNvPicPr>
          <p:nvPr/>
        </p:nvPicPr>
        <p:blipFill>
          <a:blip r:embed="rId3"/>
          <a:stretch>
            <a:fillRect/>
          </a:stretch>
        </p:blipFill>
        <p:spPr>
          <a:xfrm>
            <a:off x="709237" y="1553872"/>
            <a:ext cx="4474919" cy="4466999"/>
          </a:xfrm>
          <a:prstGeom prst="rect">
            <a:avLst/>
          </a:prstGeom>
        </p:spPr>
      </p:pic>
    </p:spTree>
    <p:extLst>
      <p:ext uri="{BB962C8B-B14F-4D97-AF65-F5344CB8AC3E}">
        <p14:creationId xmlns:p14="http://schemas.microsoft.com/office/powerpoint/2010/main" val="332908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587" y="0"/>
            <a:ext cx="11932467" cy="4247317"/>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Sources:</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Video:  “Atonement: Not a One-Time Thing” (3:00)</a:t>
            </a:r>
          </a:p>
          <a:p>
            <a:r>
              <a:rPr lang="en-US" dirty="0">
                <a:solidFill>
                  <a:schemeClr val="bg1"/>
                </a:solidFill>
                <a:latin typeface="Calibri" panose="020F0502020204030204" pitchFamily="34" charset="0"/>
                <a:cs typeface="Calibri" panose="020F0502020204030204" pitchFamily="34" charset="0"/>
              </a:rPr>
              <a:t>“Jesus Christ Has Compassion and Heals the People” from time code 1:43 to 6:19.</a:t>
            </a:r>
          </a:p>
          <a:p>
            <a:endParaRPr lang="en-US" dirty="0">
              <a:solidFill>
                <a:schemeClr val="bg1"/>
              </a:solidFill>
              <a:latin typeface="Calibri" panose="020F0502020204030204" pitchFamily="34" charset="0"/>
              <a:cs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cs typeface="Calibri" panose="020F0502020204030204" pitchFamily="34" charset="0"/>
              </a:rPr>
              <a:t>Edward J. Brandt </a:t>
            </a:r>
            <a:r>
              <a:rPr lang="en-US" i="1" dirty="0">
                <a:solidFill>
                  <a:schemeClr val="bg1"/>
                </a:solidFill>
                <a:latin typeface="Calibri" panose="020F0502020204030204" pitchFamily="34" charset="0"/>
                <a:cs typeface="Calibri" panose="020F0502020204030204" pitchFamily="34" charset="0"/>
              </a:rPr>
              <a:t>Journeys in the Events of the Life of Moses </a:t>
            </a:r>
            <a:r>
              <a:rPr lang="en-US" dirty="0">
                <a:solidFill>
                  <a:schemeClr val="bg1"/>
                </a:solidFill>
                <a:latin typeface="Calibri" panose="020F0502020204030204" pitchFamily="34" charset="0"/>
                <a:cs typeface="Calibri" panose="020F0502020204030204" pitchFamily="34" charset="0"/>
              </a:rPr>
              <a:t>Oct. 1975 Ensign </a:t>
            </a:r>
          </a:p>
          <a:p>
            <a:pPr marL="342900" indent="-342900">
              <a:buFontTx/>
              <a:buAutoNum type="arabicPeriod"/>
            </a:pPr>
            <a:r>
              <a:rPr lang="en-US" dirty="0">
                <a:solidFill>
                  <a:schemeClr val="bg1"/>
                </a:solidFill>
                <a:latin typeface="Calibri" panose="020F0502020204030204" pitchFamily="34" charset="0"/>
                <a:cs typeface="Calibri" panose="020F0502020204030204" pitchFamily="34" charset="0"/>
              </a:rPr>
              <a:t> (Keil and Delitzsch, Commentary, 1:3:134).</a:t>
            </a:r>
          </a:p>
          <a:p>
            <a:r>
              <a:rPr lang="en-US" dirty="0">
                <a:solidFill>
                  <a:schemeClr val="bg1"/>
                </a:solidFill>
                <a:latin typeface="Calibri" panose="020F0502020204030204" pitchFamily="34" charset="0"/>
                <a:cs typeface="Calibri" panose="020F0502020204030204" pitchFamily="34" charset="0"/>
              </a:rPr>
              <a:t>Presentation by ©http://fashionsbylynda.com/blog/</a:t>
            </a:r>
          </a:p>
          <a:p>
            <a:r>
              <a:rPr lang="en-US" dirty="0">
                <a:solidFill>
                  <a:schemeClr val="bg1"/>
                </a:solidFill>
                <a:latin typeface="Calibri" panose="020F0502020204030204" pitchFamily="34" charset="0"/>
                <a:cs typeface="Calibri" panose="020F0502020204030204" pitchFamily="34" charset="0"/>
              </a:rPr>
              <a:t>3.  Bible Dictionary</a:t>
            </a:r>
          </a:p>
          <a:p>
            <a:r>
              <a:rPr lang="en-US" dirty="0">
                <a:solidFill>
                  <a:schemeClr val="bg1"/>
                </a:solidFill>
                <a:latin typeface="Calibri" panose="020F0502020204030204" pitchFamily="34" charset="0"/>
                <a:cs typeface="Calibri" panose="020F0502020204030204" pitchFamily="34" charset="0"/>
              </a:rPr>
              <a:t>4. Elder Boyd K. Packer (“The Key to Spiritual Protection,”</a:t>
            </a:r>
            <a:r>
              <a:rPr lang="en-US" i="1" dirty="0">
                <a:solidFill>
                  <a:schemeClr val="bg1"/>
                </a:solidFill>
                <a:latin typeface="Calibri" panose="020F0502020204030204" pitchFamily="34" charset="0"/>
                <a:cs typeface="Calibri" panose="020F0502020204030204" pitchFamily="34" charset="0"/>
              </a:rPr>
              <a:t> Ensign</a:t>
            </a:r>
            <a:r>
              <a:rPr lang="en-US" dirty="0">
                <a:solidFill>
                  <a:schemeClr val="bg1"/>
                </a:solidFill>
                <a:latin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cs typeface="Calibri" panose="020F0502020204030204" pitchFamily="34" charset="0"/>
              </a:rPr>
              <a:t> Nov. 2013, 28).</a:t>
            </a:r>
          </a:p>
          <a:p>
            <a:r>
              <a:rPr lang="en-US" dirty="0">
                <a:solidFill>
                  <a:schemeClr val="bg1"/>
                </a:solidFill>
                <a:latin typeface="Calibri" panose="020F0502020204030204" pitchFamily="34" charset="0"/>
                <a:cs typeface="Calibri" panose="020F0502020204030204" pitchFamily="34" charset="0"/>
              </a:rPr>
              <a:t>5. W. Cleon Skousen </a:t>
            </a:r>
            <a:r>
              <a:rPr lang="en-US" i="1" dirty="0">
                <a:solidFill>
                  <a:schemeClr val="bg1"/>
                </a:solidFill>
                <a:latin typeface="Calibri" panose="020F0502020204030204" pitchFamily="34" charset="0"/>
                <a:cs typeface="Calibri" panose="020F0502020204030204" pitchFamily="34" charset="0"/>
              </a:rPr>
              <a:t>The Third Thousand Years </a:t>
            </a:r>
            <a:r>
              <a:rPr lang="en-US" dirty="0">
                <a:solidFill>
                  <a:schemeClr val="bg1"/>
                </a:solidFill>
                <a:latin typeface="Calibri" panose="020F0502020204030204" pitchFamily="34" charset="0"/>
                <a:cs typeface="Calibri" panose="020F0502020204030204" pitchFamily="34" charset="0"/>
              </a:rPr>
              <a:t>p. 424</a:t>
            </a:r>
          </a:p>
          <a:p>
            <a:r>
              <a:rPr lang="en-US" dirty="0">
                <a:solidFill>
                  <a:schemeClr val="bg1"/>
                </a:solidFill>
                <a:latin typeface="Calibri" panose="020F0502020204030204" pitchFamily="34" charset="0"/>
                <a:cs typeface="Calibri" panose="020F0502020204030204" pitchFamily="34" charset="0"/>
              </a:rPr>
              <a:t>6. Ellis T. Rasmussen “The Latter-day Commentary on the Old Testament” pg.159-160</a:t>
            </a:r>
          </a:p>
          <a:p>
            <a:r>
              <a:rPr lang="en-US" dirty="0">
                <a:solidFill>
                  <a:schemeClr val="bg1"/>
                </a:solidFill>
                <a:latin typeface="Calibri" panose="020F0502020204030204" pitchFamily="34" charset="0"/>
                <a:cs typeface="Calibri" panose="020F0502020204030204" pitchFamily="34" charset="0"/>
              </a:rPr>
              <a:t>7. President Russell M. Nelson (“The Answer Is Always Jesus Christ,” </a:t>
            </a:r>
            <a:r>
              <a:rPr lang="en-US" i="1" dirty="0">
                <a:solidFill>
                  <a:schemeClr val="bg1"/>
                </a:solidFill>
                <a:latin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cs typeface="Calibri" panose="020F0502020204030204" pitchFamily="34" charset="0"/>
              </a:rPr>
              <a:t>, May 2023, 127)</a:t>
            </a:r>
          </a:p>
          <a:p>
            <a:pPr marL="342900" indent="-342900">
              <a:buFontTx/>
              <a:buAutoNum type="arabicPeriod"/>
            </a:pPr>
            <a:endParaRPr lang="en-US" dirty="0">
              <a:solidFill>
                <a:schemeClr val="bg1"/>
              </a:solidFill>
              <a:latin typeface="Calibri" panose="020F0502020204030204" pitchFamily="34" charset="0"/>
              <a:cs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2234369C-BE24-3ED6-FBD9-94E78F32ADBF}"/>
              </a:ext>
            </a:extLst>
          </p:cNvPr>
          <p:cNvGrpSpPr/>
          <p:nvPr/>
        </p:nvGrpSpPr>
        <p:grpSpPr>
          <a:xfrm>
            <a:off x="7886700" y="354533"/>
            <a:ext cx="769086" cy="974176"/>
            <a:chOff x="7543800" y="3810000"/>
            <a:chExt cx="1143000" cy="1447800"/>
          </a:xfrm>
        </p:grpSpPr>
        <p:sp>
          <p:nvSpPr>
            <p:cNvPr id="3" name="Trapezoid 2">
              <a:extLst>
                <a:ext uri="{FF2B5EF4-FFF2-40B4-BE49-F238E27FC236}">
                  <a16:creationId xmlns:a16="http://schemas.microsoft.com/office/drawing/2014/main" id="{C81CB234-4B5B-0325-A091-5E5067CF9D0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79">
              <a:extLst>
                <a:ext uri="{FF2B5EF4-FFF2-40B4-BE49-F238E27FC236}">
                  <a16:creationId xmlns:a16="http://schemas.microsoft.com/office/drawing/2014/main" id="{12E9D4EF-61B8-F671-BDAF-322F45FFE21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80">
              <a:extLst>
                <a:ext uri="{FF2B5EF4-FFF2-40B4-BE49-F238E27FC236}">
                  <a16:creationId xmlns:a16="http://schemas.microsoft.com/office/drawing/2014/main" id="{1C46F82A-592F-DC06-4ECB-68C336FC96F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1">
              <a:extLst>
                <a:ext uri="{FF2B5EF4-FFF2-40B4-BE49-F238E27FC236}">
                  <a16:creationId xmlns:a16="http://schemas.microsoft.com/office/drawing/2014/main" id="{DE627E75-271A-CEED-52DB-450FD840357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6106AF7-C3D2-88A4-50B9-21327F4B1D6C}"/>
                </a:ext>
              </a:extLst>
            </p:cNvPr>
            <p:cNvGrpSpPr/>
            <p:nvPr/>
          </p:nvGrpSpPr>
          <p:grpSpPr>
            <a:xfrm>
              <a:off x="7924800" y="3810000"/>
              <a:ext cx="645353" cy="610017"/>
              <a:chOff x="7924800" y="5867400"/>
              <a:chExt cx="645353" cy="610017"/>
            </a:xfrm>
          </p:grpSpPr>
          <p:grpSp>
            <p:nvGrpSpPr>
              <p:cNvPr id="16" name="Group 13">
                <a:extLst>
                  <a:ext uri="{FF2B5EF4-FFF2-40B4-BE49-F238E27FC236}">
                    <a16:creationId xmlns:a16="http://schemas.microsoft.com/office/drawing/2014/main" id="{5B56C1BA-3A7C-F46F-9C96-6288B1009995}"/>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89B1186F-423B-44C9-1DC9-1C027A38A86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9DE41545-6545-69EF-5DBE-75DDC1453F1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4A508BE-81EA-E301-E124-129B1251574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5078CA-28BA-4F8B-4CF9-80BF670132D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E2841B2-B49C-1F5D-D932-B789398E7B6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A3EAE438-CBB4-9388-8233-05D8026A5CB4}"/>
                </a:ext>
              </a:extLst>
            </p:cNvPr>
            <p:cNvGrpSpPr/>
            <p:nvPr/>
          </p:nvGrpSpPr>
          <p:grpSpPr>
            <a:xfrm>
              <a:off x="7543800" y="4038600"/>
              <a:ext cx="403070" cy="381000"/>
              <a:chOff x="7924800" y="5867400"/>
              <a:chExt cx="645353" cy="610017"/>
            </a:xfrm>
          </p:grpSpPr>
          <p:grpSp>
            <p:nvGrpSpPr>
              <p:cNvPr id="10" name="Group 13">
                <a:extLst>
                  <a:ext uri="{FF2B5EF4-FFF2-40B4-BE49-F238E27FC236}">
                    <a16:creationId xmlns:a16="http://schemas.microsoft.com/office/drawing/2014/main" id="{6A24A994-CA54-2FA1-B558-7D4A3F8E1F41}"/>
                  </a:ext>
                </a:extLst>
              </p:cNvPr>
              <p:cNvGrpSpPr/>
              <p:nvPr/>
            </p:nvGrpSpPr>
            <p:grpSpPr>
              <a:xfrm>
                <a:off x="7924800" y="5867400"/>
                <a:ext cx="645353" cy="610017"/>
                <a:chOff x="3037563" y="3121795"/>
                <a:chExt cx="1250371" cy="1224010"/>
              </a:xfrm>
            </p:grpSpPr>
            <p:sp>
              <p:nvSpPr>
                <p:cNvPr id="12" name="Oval 11">
                  <a:extLst>
                    <a:ext uri="{FF2B5EF4-FFF2-40B4-BE49-F238E27FC236}">
                      <a16:creationId xmlns:a16="http://schemas.microsoft.com/office/drawing/2014/main" id="{ECB45D73-89A0-FED4-69B5-57CCB371F0A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31E1190-3B0D-0B10-07C2-E6E66954340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9E63374-3D70-89E6-998E-A56B8D59C18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F34C8-E611-BAC6-9383-9121C691BD2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2052ADEB-9204-2A0F-B660-3C3FE4F7A7E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98374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latin typeface="Berlin Sans FB" panose="020E0602020502020306" pitchFamily="34" charset="0"/>
              </a:rPr>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28156742"/>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latin typeface="Berlin Sans FB" panose="020E0602020502020306" pitchFamily="34" charset="0"/>
                        </a:rPr>
                        <a:t>Chapters</a:t>
                      </a:r>
                      <a:r>
                        <a:rPr lang="en-US" sz="1600" dirty="0"/>
                        <a:t> 1-12</a:t>
                      </a:r>
                    </a:p>
                  </a:txBody>
                  <a:tcPr>
                    <a:solidFill>
                      <a:schemeClr val="bg1"/>
                    </a:solidFill>
                  </a:tcPr>
                </a:tc>
                <a:tc>
                  <a:txBody>
                    <a:bodyPr/>
                    <a:lstStyle/>
                    <a:p>
                      <a:r>
                        <a:rPr lang="en-US" sz="1600" dirty="0">
                          <a:latin typeface="Berlin Sans FB" panose="020E0602020502020306" pitchFamily="34" charset="0"/>
                        </a:rPr>
                        <a:t>Chapters 13-20 </a:t>
                      </a:r>
                    </a:p>
                  </a:txBody>
                  <a:tcPr>
                    <a:solidFill>
                      <a:schemeClr val="accent4">
                        <a:lumMod val="60000"/>
                        <a:lumOff val="40000"/>
                      </a:schemeClr>
                    </a:solidFill>
                  </a:tcPr>
                </a:tc>
                <a:tc>
                  <a:txBody>
                    <a:bodyPr/>
                    <a:lstStyle/>
                    <a:p>
                      <a:r>
                        <a:rPr lang="en-US" sz="1600" dirty="0">
                          <a:latin typeface="Berlin Sans FB" panose="020E0602020502020306" pitchFamily="34" charset="0"/>
                        </a:rPr>
                        <a:t>Chapter 21-36</a:t>
                      </a:r>
                      <a:endParaRPr lang="en-US" sz="1600" dirty="0"/>
                    </a:p>
                  </a:txBody>
                  <a:tcPr>
                    <a:solidFill>
                      <a:schemeClr val="accent4">
                        <a:lumMod val="60000"/>
                        <a:lumOff val="40000"/>
                      </a:schemeClr>
                    </a:solidFill>
                  </a:tcPr>
                </a:tc>
                <a:extLst>
                  <a:ext uri="{0D108BD9-81ED-4DB2-BD59-A6C34878D82A}">
                    <a16:rowId xmlns:a16="http://schemas.microsoft.com/office/drawing/2014/main" val="10000"/>
                  </a:ext>
                </a:extLst>
              </a:tr>
              <a:tr h="370840">
                <a:tc>
                  <a:txBody>
                    <a:bodyPr/>
                    <a:lstStyle/>
                    <a:p>
                      <a:r>
                        <a:rPr lang="en-US" dirty="0">
                          <a:latin typeface="Berlin Sans FB" panose="020E0602020502020306" pitchFamily="34" charset="0"/>
                        </a:rPr>
                        <a:t>Old Generation Organization and Preparation to leave Mt. Sinai</a:t>
                      </a:r>
                    </a:p>
                  </a:txBody>
                  <a:tcPr>
                    <a:solidFill>
                      <a:schemeClr val="bg1"/>
                    </a:solidFill>
                  </a:tcPr>
                </a:tc>
                <a:tc>
                  <a:txBody>
                    <a:bodyPr/>
                    <a:lstStyle/>
                    <a:p>
                      <a:r>
                        <a:rPr lang="en-US" dirty="0">
                          <a:latin typeface="Berlin Sans FB" panose="020E0602020502020306" pitchFamily="34" charset="0"/>
                        </a:rPr>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Berlin Sans FB" panose="020E0602020502020306" pitchFamily="34" charset="0"/>
                        </a:rPr>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182853348"/>
              </p:ext>
            </p:extLst>
          </p:nvPr>
        </p:nvGraphicFramePr>
        <p:xfrm>
          <a:off x="3123446" y="3342272"/>
          <a:ext cx="6536602" cy="2534920"/>
        </p:xfrm>
        <a:graphic>
          <a:graphicData uri="http://schemas.openxmlformats.org/drawingml/2006/table">
            <a:tbl>
              <a:tblPr firstRow="1" bandRow="1">
                <a:tableStyleId>{5940675A-B579-460E-94D1-54222C63F5DA}</a:tableStyleId>
              </a:tblPr>
              <a:tblGrid>
                <a:gridCol w="3292820">
                  <a:extLst>
                    <a:ext uri="{9D8B030D-6E8A-4147-A177-3AD203B41FA5}">
                      <a16:colId xmlns:a16="http://schemas.microsoft.com/office/drawing/2014/main" val="20000"/>
                    </a:ext>
                  </a:extLst>
                </a:gridCol>
                <a:gridCol w="3243782">
                  <a:extLst>
                    <a:ext uri="{9D8B030D-6E8A-4147-A177-3AD203B41FA5}">
                      <a16:colId xmlns:a16="http://schemas.microsoft.com/office/drawing/2014/main" val="20001"/>
                    </a:ext>
                  </a:extLst>
                </a:gridCol>
              </a:tblGrid>
              <a:tr h="351541">
                <a:tc>
                  <a:txBody>
                    <a:bodyPr/>
                    <a:lstStyle/>
                    <a:p>
                      <a:pPr algn="ctr"/>
                      <a:r>
                        <a:rPr lang="en-US" dirty="0">
                          <a:latin typeface="Berlin Sans FB" panose="020E0602020502020306" pitchFamily="34" charset="0"/>
                        </a:rPr>
                        <a:t>Numbers</a:t>
                      </a:r>
                      <a:r>
                        <a:rPr lang="en-US" baseline="0" dirty="0"/>
                        <a:t> 20</a:t>
                      </a:r>
                      <a:endParaRPr lang="en-US" dirty="0"/>
                    </a:p>
                  </a:txBody>
                  <a:tcPr>
                    <a:solidFill>
                      <a:schemeClr val="accent4">
                        <a:lumMod val="60000"/>
                        <a:lumOff val="40000"/>
                      </a:schemeClr>
                    </a:solidFill>
                  </a:tcPr>
                </a:tc>
                <a:tc>
                  <a:txBody>
                    <a:bodyPr/>
                    <a:lstStyle/>
                    <a:p>
                      <a:pPr algn="ctr"/>
                      <a:r>
                        <a:rPr lang="en-US" dirty="0">
                          <a:latin typeface="Berlin Sans FB" panose="020E0602020502020306" pitchFamily="34" charset="0"/>
                        </a:rPr>
                        <a:t>Numbers 21</a:t>
                      </a:r>
                    </a:p>
                  </a:txBody>
                  <a:tcPr>
                    <a:solidFill>
                      <a:schemeClr val="accent4">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err="1">
                          <a:latin typeface="Berlin Sans FB" panose="020E0602020502020306" pitchFamily="34" charset="0"/>
                        </a:rPr>
                        <a:t>En</a:t>
                      </a:r>
                      <a:r>
                        <a:rPr lang="en-US" dirty="0"/>
                        <a:t> Route to Moab</a:t>
                      </a:r>
                    </a:p>
                  </a:txBody>
                  <a:tcPr/>
                </a:tc>
                <a:tc>
                  <a:txBody>
                    <a:bodyPr/>
                    <a:lstStyle/>
                    <a:p>
                      <a:pPr algn="ctr"/>
                      <a:r>
                        <a:rPr lang="en-US" dirty="0">
                          <a:latin typeface="Berlin Sans FB" panose="020E0602020502020306" pitchFamily="34" charset="0"/>
                        </a:rPr>
                        <a:t>The Healing and the Strength</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Berlin Sans FB" panose="020E0602020502020306" pitchFamily="34" charset="0"/>
                          <a:ea typeface="+mn-ea"/>
                          <a:cs typeface="+mn-cs"/>
                        </a:rPr>
                        <a:t>Death of Miriam</a:t>
                      </a:r>
                    </a:p>
                    <a:p>
                      <a:r>
                        <a:rPr lang="en-US" sz="1400" b="0" i="1" kern="1200" dirty="0">
                          <a:solidFill>
                            <a:schemeClr val="tx1"/>
                          </a:solidFill>
                          <a:effectLst/>
                          <a:latin typeface="Berlin Sans FB" panose="020E0602020502020306" pitchFamily="34" charset="0"/>
                          <a:ea typeface="+mn-ea"/>
                          <a:cs typeface="+mn-cs"/>
                        </a:rPr>
                        <a:t>Moses smites a rock at </a:t>
                      </a:r>
                      <a:r>
                        <a:rPr lang="en-US" sz="1400" b="0" i="1" kern="1200" dirty="0" err="1">
                          <a:solidFill>
                            <a:schemeClr val="tx1"/>
                          </a:solidFill>
                          <a:effectLst/>
                          <a:latin typeface="Berlin Sans FB" panose="020E0602020502020306" pitchFamily="34" charset="0"/>
                          <a:ea typeface="+mn-ea"/>
                          <a:cs typeface="+mn-cs"/>
                        </a:rPr>
                        <a:t>Meribah</a:t>
                      </a:r>
                      <a:r>
                        <a:rPr lang="en-US" sz="1400" b="0" i="1" kern="1200" dirty="0">
                          <a:solidFill>
                            <a:schemeClr val="tx1"/>
                          </a:solidFill>
                          <a:effectLst/>
                          <a:latin typeface="Berlin Sans FB" panose="020E0602020502020306" pitchFamily="34" charset="0"/>
                          <a:ea typeface="+mn-ea"/>
                          <a:cs typeface="+mn-cs"/>
                        </a:rPr>
                        <a:t> and brings forth water</a:t>
                      </a:r>
                    </a:p>
                    <a:p>
                      <a:r>
                        <a:rPr lang="en-US" sz="1400" b="0" i="1" kern="1200" dirty="0">
                          <a:solidFill>
                            <a:schemeClr val="tx1"/>
                          </a:solidFill>
                          <a:effectLst/>
                          <a:latin typeface="Berlin Sans FB" panose="020E0602020502020306" pitchFamily="34" charset="0"/>
                          <a:ea typeface="+mn-ea"/>
                          <a:cs typeface="+mn-cs"/>
                        </a:rPr>
                        <a:t>The king of Edom refuses to let Israel pass peacefully through his land</a:t>
                      </a:r>
                    </a:p>
                    <a:p>
                      <a:r>
                        <a:rPr lang="en-US" sz="1400" b="0" i="1" kern="1200" dirty="0">
                          <a:solidFill>
                            <a:schemeClr val="tx1"/>
                          </a:solidFill>
                          <a:effectLst/>
                          <a:latin typeface="Berlin Sans FB" panose="020E0602020502020306" pitchFamily="34" charset="0"/>
                          <a:ea typeface="+mn-ea"/>
                          <a:cs typeface="+mn-cs"/>
                        </a:rPr>
                        <a:t>Aaron dies, and </a:t>
                      </a:r>
                      <a:r>
                        <a:rPr lang="en-US" sz="1400" b="0" i="1" kern="1200" dirty="0" err="1">
                          <a:solidFill>
                            <a:schemeClr val="tx1"/>
                          </a:solidFill>
                          <a:effectLst/>
                          <a:latin typeface="Berlin Sans FB" panose="020E0602020502020306" pitchFamily="34" charset="0"/>
                          <a:ea typeface="+mn-ea"/>
                          <a:cs typeface="+mn-cs"/>
                        </a:rPr>
                        <a:t>Eleazar</a:t>
                      </a:r>
                      <a:r>
                        <a:rPr lang="en-US" sz="1400" b="0" i="1" kern="1200" dirty="0">
                          <a:solidFill>
                            <a:schemeClr val="tx1"/>
                          </a:solidFill>
                          <a:effectLst/>
                          <a:latin typeface="Berlin Sans FB" panose="020E0602020502020306" pitchFamily="34" charset="0"/>
                          <a:ea typeface="+mn-ea"/>
                          <a:cs typeface="+mn-cs"/>
                        </a:rPr>
                        <a:t> becomes the high priest</a:t>
                      </a:r>
                      <a:endParaRPr lang="en-US" sz="1400" b="0" i="1" kern="1200" baseline="0" dirty="0">
                        <a:solidFill>
                          <a:schemeClr val="tx1"/>
                        </a:solidFill>
                        <a:effectLst/>
                        <a:latin typeface="Berlin Sans FB" panose="020E0602020502020306" pitchFamily="34" charset="0"/>
                        <a:ea typeface="+mn-ea"/>
                        <a:cs typeface="+mn-cs"/>
                      </a:endParaRPr>
                    </a:p>
                    <a:p>
                      <a:endParaRPr lang="en-US" sz="1400" b="0" i="1" kern="1200" baseline="0" dirty="0">
                        <a:solidFill>
                          <a:schemeClr val="tx1"/>
                        </a:solidFill>
                        <a:effectLst/>
                        <a:latin typeface="Berlin Sans FB" panose="020E0602020502020306" pitchFamily="34" charset="0"/>
                        <a:ea typeface="+mn-ea"/>
                        <a:cs typeface="+mn-cs"/>
                      </a:endParaRPr>
                    </a:p>
                  </a:txBody>
                  <a:tcPr/>
                </a:tc>
                <a:tc>
                  <a:txBody>
                    <a:bodyPr/>
                    <a:lstStyle/>
                    <a:p>
                      <a:r>
                        <a:rPr lang="en-US" sz="1400" b="0" i="1" kern="1200" dirty="0">
                          <a:solidFill>
                            <a:schemeClr val="tx1"/>
                          </a:solidFill>
                          <a:effectLst/>
                          <a:latin typeface="Berlin Sans FB" panose="020E0602020502020306" pitchFamily="34" charset="0"/>
                          <a:ea typeface="+mn-ea"/>
                          <a:cs typeface="+mn-cs"/>
                        </a:rPr>
                        <a:t>Victory over Canaanites.</a:t>
                      </a:r>
                    </a:p>
                    <a:p>
                      <a:r>
                        <a:rPr lang="en-US" sz="1400" b="0" i="1" kern="1200" dirty="0">
                          <a:solidFill>
                            <a:schemeClr val="tx1"/>
                          </a:solidFill>
                          <a:effectLst/>
                          <a:latin typeface="Berlin Sans FB" panose="020E0602020502020306" pitchFamily="34" charset="0"/>
                          <a:ea typeface="+mn-ea"/>
                          <a:cs typeface="+mn-cs"/>
                        </a:rPr>
                        <a:t>Israelites are plagued with fiery serpents</a:t>
                      </a:r>
                    </a:p>
                    <a:p>
                      <a:r>
                        <a:rPr lang="en-US" sz="1400" b="0" i="1" kern="1200" dirty="0">
                          <a:solidFill>
                            <a:schemeClr val="tx1"/>
                          </a:solidFill>
                          <a:effectLst/>
                          <a:latin typeface="Berlin Sans FB" panose="020E0602020502020306" pitchFamily="34" charset="0"/>
                          <a:ea typeface="+mn-ea"/>
                          <a:cs typeface="+mn-cs"/>
                        </a:rPr>
                        <a:t>Moses lifts up a serpent of brass to save those who look thereon</a:t>
                      </a:r>
                    </a:p>
                    <a:p>
                      <a:r>
                        <a:rPr lang="en-US" sz="1400" b="0" i="1" kern="1200" dirty="0">
                          <a:solidFill>
                            <a:schemeClr val="tx1"/>
                          </a:solidFill>
                          <a:effectLst/>
                          <a:latin typeface="Berlin Sans FB" panose="020E0602020502020306" pitchFamily="34" charset="0"/>
                          <a:ea typeface="+mn-ea"/>
                          <a:cs typeface="+mn-cs"/>
                        </a:rPr>
                        <a:t>Israel defeats the Amorites, destroys the people of Bashan, and occupies their lands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38503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38" y="134933"/>
            <a:ext cx="5616166" cy="3231654"/>
          </a:xfrm>
          <a:prstGeom prst="rect">
            <a:avLst/>
          </a:prstGeom>
          <a:ln>
            <a:solidFill>
              <a:schemeClr val="tx1"/>
            </a:solidFill>
          </a:ln>
        </p:spPr>
        <p:txBody>
          <a:bodyPr wrap="square">
            <a:spAutoFit/>
          </a:bodyPr>
          <a:lstStyle/>
          <a:p>
            <a:r>
              <a:rPr lang="en-US" sz="1200" b="1" dirty="0">
                <a:latin typeface="Calibri" panose="020F0502020204030204" pitchFamily="34" charset="0"/>
              </a:rPr>
              <a:t>WHO-DOMITES? Who Are The </a:t>
            </a:r>
            <a:r>
              <a:rPr lang="en-US" sz="1200" b="1" dirty="0" err="1">
                <a:latin typeface="Calibri" panose="020F0502020204030204" pitchFamily="34" charset="0"/>
              </a:rPr>
              <a:t>Edomites</a:t>
            </a:r>
            <a:r>
              <a:rPr lang="en-US" sz="1200" b="1" dirty="0">
                <a:latin typeface="Calibri" panose="020F0502020204030204" pitchFamily="34" charset="0"/>
              </a:rPr>
              <a:t> Today?</a:t>
            </a:r>
            <a:r>
              <a:rPr lang="en-US" sz="1200" dirty="0">
                <a:latin typeface="Calibri" panose="020F0502020204030204" pitchFamily="34" charset="0"/>
              </a:rPr>
              <a:t> Simply put they are the descendants of Esau, the twin brother of the infamous Jacob of the Old Testament. In Genesis 32:28 God changes Jacobs name to Israel and his twelve sons and their descendants became the nation of Israel. Likewise the descendants of Esau formed the nation of Edom from which comes the term </a:t>
            </a:r>
            <a:r>
              <a:rPr lang="en-US" sz="1200" dirty="0" err="1">
                <a:latin typeface="Calibri" panose="020F0502020204030204" pitchFamily="34" charset="0"/>
              </a:rPr>
              <a:t>Edomites</a:t>
            </a:r>
            <a:r>
              <a:rPr lang="en-US" sz="1200" dirty="0">
                <a:latin typeface="Calibri" panose="020F0502020204030204" pitchFamily="34" charset="0"/>
              </a:rPr>
              <a:t>. (Genesis 36:1, 9)</a:t>
            </a:r>
            <a:br>
              <a:rPr lang="en-US" sz="1200" dirty="0">
                <a:latin typeface="Berlin Sans FB" panose="020E0602020502020306" pitchFamily="34" charset="0"/>
              </a:rPr>
            </a:br>
            <a:br>
              <a:rPr lang="en-US" sz="1200" dirty="0">
                <a:latin typeface="Berlin Sans FB" panose="020E0602020502020306" pitchFamily="34" charset="0"/>
              </a:rPr>
            </a:br>
            <a:r>
              <a:rPr lang="en-US" sz="1200" dirty="0">
                <a:latin typeface="Calibri" panose="020F0502020204030204" pitchFamily="34" charset="0"/>
              </a:rPr>
              <a:t>The </a:t>
            </a:r>
            <a:r>
              <a:rPr lang="en-US" sz="1200" dirty="0" err="1">
                <a:latin typeface="Calibri" panose="020F0502020204030204" pitchFamily="34" charset="0"/>
              </a:rPr>
              <a:t>Edomites</a:t>
            </a:r>
            <a:r>
              <a:rPr lang="en-US" sz="1200" dirty="0">
                <a:latin typeface="Calibri" panose="020F0502020204030204" pitchFamily="34" charset="0"/>
              </a:rPr>
              <a:t> were spawned in Edom, which is today Southern Jordan. Although a remnant of </a:t>
            </a:r>
            <a:r>
              <a:rPr lang="en-US" sz="1200" dirty="0" err="1">
                <a:latin typeface="Calibri" panose="020F0502020204030204" pitchFamily="34" charset="0"/>
              </a:rPr>
              <a:t>Edomites</a:t>
            </a:r>
            <a:r>
              <a:rPr lang="en-US" sz="1200" dirty="0">
                <a:latin typeface="Calibri" panose="020F0502020204030204" pitchFamily="34" charset="0"/>
              </a:rPr>
              <a:t> still reside in Southern Jordan, most </a:t>
            </a:r>
            <a:r>
              <a:rPr lang="en-US" sz="1200" dirty="0" err="1">
                <a:latin typeface="Calibri" panose="020F0502020204030204" pitchFamily="34" charset="0"/>
              </a:rPr>
              <a:t>Edomites</a:t>
            </a:r>
            <a:r>
              <a:rPr lang="en-US" sz="1200" dirty="0">
                <a:latin typeface="Calibri" panose="020F0502020204030204" pitchFamily="34" charset="0"/>
              </a:rPr>
              <a:t> migrated in several waves centuries ago into Israel proper and made Hebron their central city. Hebron still exists today in the West Bank and is predominately inhabited by the Palestinians.</a:t>
            </a:r>
            <a:br>
              <a:rPr lang="en-US" sz="1200" dirty="0">
                <a:latin typeface="Berlin Sans FB" panose="020E0602020502020306" pitchFamily="34" charset="0"/>
              </a:rPr>
            </a:br>
            <a:br>
              <a:rPr lang="en-US" sz="1200" dirty="0">
                <a:latin typeface="Berlin Sans FB" panose="020E0602020502020306" pitchFamily="34" charset="0"/>
              </a:rPr>
            </a:br>
            <a:r>
              <a:rPr lang="en-US" sz="1200" dirty="0">
                <a:latin typeface="Calibri" panose="020F0502020204030204" pitchFamily="34" charset="0"/>
              </a:rPr>
              <a:t>Around the time of “Alexander the Great”, (born 356 BC), the </a:t>
            </a:r>
            <a:r>
              <a:rPr lang="en-US" sz="1200" dirty="0" err="1">
                <a:latin typeface="Calibri" panose="020F0502020204030204" pitchFamily="34" charset="0"/>
              </a:rPr>
              <a:t>Edomites</a:t>
            </a:r>
            <a:r>
              <a:rPr lang="en-US" sz="1200" dirty="0">
                <a:latin typeface="Calibri" panose="020F0502020204030204" pitchFamily="34" charset="0"/>
              </a:rPr>
              <a:t> became known in the Greek language as the </a:t>
            </a:r>
            <a:r>
              <a:rPr lang="en-US" sz="1200" dirty="0" err="1">
                <a:latin typeface="Calibri" panose="020F0502020204030204" pitchFamily="34" charset="0"/>
              </a:rPr>
              <a:t>Idumeans</a:t>
            </a:r>
            <a:r>
              <a:rPr lang="en-US" sz="1200" dirty="0">
                <a:latin typeface="Calibri" panose="020F0502020204030204" pitchFamily="34" charset="0"/>
              </a:rPr>
              <a:t>. Presently Edomite descent can be traced into the Palestinian ethnicity as follows: (</a:t>
            </a:r>
            <a:r>
              <a:rPr lang="en-US" sz="1200" dirty="0" err="1">
                <a:latin typeface="Calibri" panose="020F0502020204030204" pitchFamily="34" charset="0"/>
              </a:rPr>
              <a:t>Edomites</a:t>
            </a:r>
            <a:r>
              <a:rPr lang="en-US" sz="1200" dirty="0">
                <a:latin typeface="Calibri" panose="020F0502020204030204" pitchFamily="34" charset="0"/>
              </a:rPr>
              <a:t>-</a:t>
            </a:r>
            <a:r>
              <a:rPr lang="en-US" sz="1200" dirty="0" err="1">
                <a:latin typeface="Calibri" panose="020F0502020204030204" pitchFamily="34" charset="0"/>
              </a:rPr>
              <a:t>Idumeans</a:t>
            </a:r>
            <a:r>
              <a:rPr lang="en-US" sz="1200" dirty="0">
                <a:latin typeface="Calibri" panose="020F0502020204030204" pitchFamily="34" charset="0"/>
              </a:rPr>
              <a:t>-Palestinians). Although the Palestinians are made up of a mish mash of ethnicities, many of them are Esau’s Edomite descendants.</a:t>
            </a:r>
          </a:p>
          <a:p>
            <a:r>
              <a:rPr lang="en-US" sz="1200" b="1" dirty="0">
                <a:latin typeface="Berlin Sans FB" panose="020E0602020502020306" pitchFamily="34" charset="0"/>
              </a:rPr>
              <a:t>Bill </a:t>
            </a:r>
            <a:r>
              <a:rPr lang="en-US" sz="1200" b="1" dirty="0" err="1">
                <a:latin typeface="Berlin Sans FB" panose="020E0602020502020306" pitchFamily="34" charset="0"/>
              </a:rPr>
              <a:t>Salus</a:t>
            </a:r>
            <a:r>
              <a:rPr lang="en-US" sz="1200" b="1" dirty="0">
                <a:latin typeface="Berlin Sans FB" panose="020E0602020502020306" pitchFamily="34" charset="0"/>
              </a:rPr>
              <a:t> </a:t>
            </a:r>
            <a:r>
              <a:rPr lang="en-US" sz="1200" b="1" i="1" dirty="0">
                <a:latin typeface="Berlin Sans FB" panose="020E0602020502020306" pitchFamily="34" charset="0"/>
              </a:rPr>
              <a:t>Two End Times Judgments upon Edom blog</a:t>
            </a:r>
            <a:endParaRPr lang="en-US" sz="1200" dirty="0">
              <a:latin typeface="Berlin Sans FB" panose="020E0602020502020306" pitchFamily="34" charset="0"/>
            </a:endParaRPr>
          </a:p>
        </p:txBody>
      </p:sp>
      <p:sp>
        <p:nvSpPr>
          <p:cNvPr id="3" name="Rectangle 2"/>
          <p:cNvSpPr/>
          <p:nvPr/>
        </p:nvSpPr>
        <p:spPr>
          <a:xfrm>
            <a:off x="141838" y="4105251"/>
            <a:ext cx="5616166" cy="2492990"/>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Stripped of his garments: </a:t>
            </a:r>
          </a:p>
          <a:p>
            <a:pPr fontAlgn="base"/>
            <a:r>
              <a:rPr lang="en-US" sz="1200" dirty="0">
                <a:latin typeface="Calibri" panose="020F0502020204030204" pitchFamily="34" charset="0"/>
              </a:rPr>
              <a:t>This was, in effect, depriving him of his office; and putting the clothes on his son </a:t>
            </a:r>
            <a:r>
              <a:rPr lang="en-US" sz="1200" dirty="0" err="1">
                <a:latin typeface="Calibri" panose="020F0502020204030204" pitchFamily="34" charset="0"/>
              </a:rPr>
              <a:t>Eleazar</a:t>
            </a:r>
            <a:r>
              <a:rPr lang="en-US" sz="1200" dirty="0">
                <a:latin typeface="Calibri" panose="020F0502020204030204" pitchFamily="34" charset="0"/>
              </a:rPr>
              <a:t> implied a transfer of that office to him. A transfer of office, from this circumstance of </a:t>
            </a:r>
            <a:r>
              <a:rPr lang="en-US" sz="1200" i="1" dirty="0">
                <a:latin typeface="Calibri" panose="020F0502020204030204" pitchFamily="34" charset="0"/>
              </a:rPr>
              <a:t>putting the clothes</a:t>
            </a:r>
            <a:r>
              <a:rPr lang="en-US" sz="1200" dirty="0">
                <a:latin typeface="Calibri" panose="020F0502020204030204" pitchFamily="34" charset="0"/>
              </a:rPr>
              <a:t> of the late possessor on the person intended to succeed him, was called </a:t>
            </a:r>
            <a:r>
              <a:rPr lang="en-US" sz="1200" i="1" dirty="0">
                <a:latin typeface="Calibri" panose="020F0502020204030204" pitchFamily="34" charset="0"/>
              </a:rPr>
              <a:t>investing</a:t>
            </a:r>
            <a:r>
              <a:rPr lang="en-US" sz="1200" dirty="0">
                <a:latin typeface="Calibri" panose="020F0502020204030204" pitchFamily="34" charset="0"/>
              </a:rPr>
              <a:t> or </a:t>
            </a:r>
            <a:r>
              <a:rPr lang="en-US" sz="1200" i="1" dirty="0">
                <a:latin typeface="Calibri" panose="020F0502020204030204" pitchFamily="34" charset="0"/>
              </a:rPr>
              <a:t>investment,</a:t>
            </a:r>
            <a:r>
              <a:rPr lang="en-US" sz="1200" dirty="0">
                <a:latin typeface="Calibri" panose="020F0502020204030204" pitchFamily="34" charset="0"/>
              </a:rPr>
              <a:t> (</a:t>
            </a:r>
            <a:r>
              <a:rPr lang="en-US" sz="1200" i="1" dirty="0">
                <a:latin typeface="Calibri" panose="020F0502020204030204" pitchFamily="34" charset="0"/>
              </a:rPr>
              <a:t>clothing;</a:t>
            </a:r>
            <a:r>
              <a:rPr lang="en-US" sz="1200" dirty="0">
                <a:latin typeface="Calibri" panose="020F0502020204030204" pitchFamily="34" charset="0"/>
              </a:rPr>
              <a:t>) as removing a person from an office was termed </a:t>
            </a:r>
            <a:r>
              <a:rPr lang="en-US" sz="1200" i="1" dirty="0">
                <a:latin typeface="Calibri" panose="020F0502020204030204" pitchFamily="34" charset="0"/>
              </a:rPr>
              <a:t>divesting</a:t>
            </a:r>
            <a:r>
              <a:rPr lang="en-US" sz="1200" dirty="0">
                <a:latin typeface="Calibri" panose="020F0502020204030204" pitchFamily="34" charset="0"/>
              </a:rPr>
              <a:t> or </a:t>
            </a:r>
            <a:r>
              <a:rPr lang="en-US" sz="1200" i="1" dirty="0">
                <a:latin typeface="Calibri" panose="020F0502020204030204" pitchFamily="34" charset="0"/>
              </a:rPr>
              <a:t>unclothing.”</a:t>
            </a:r>
            <a:r>
              <a:rPr lang="en-US" sz="1200" dirty="0">
                <a:latin typeface="Calibri" panose="020F0502020204030204" pitchFamily="34" charset="0"/>
              </a:rPr>
              <a:t>(Clarke, Bible Commentary, 1:682.)</a:t>
            </a:r>
          </a:p>
          <a:p>
            <a:pPr fontAlgn="base"/>
            <a:r>
              <a:rPr lang="en-US" sz="1200" dirty="0">
                <a:latin typeface="Calibri" panose="020F0502020204030204" pitchFamily="34" charset="0"/>
              </a:rPr>
              <a:t>The same custom continues to this day in some institutions. When an officer is installed or removed from office, ceremonial clothing is either put on or taken off, symbolizing a transfer of authority. When one departs in dishonor, he is literally stripped of his gown or robes. In the military, the cutting off of one’s epaulets or insignia of rank is the same thing.</a:t>
            </a:r>
          </a:p>
          <a:p>
            <a:pPr fontAlgn="base"/>
            <a:r>
              <a:rPr lang="en-US" sz="1200" dirty="0">
                <a:latin typeface="Calibri" panose="020F0502020204030204" pitchFamily="34" charset="0"/>
              </a:rPr>
              <a:t>Aaron, however, was not retiring in dishonor or disgrace. His death was imminent (see v. 28), and it was time for new and younger leadership.</a:t>
            </a:r>
            <a:endParaRPr lang="en-US" sz="1200" b="0" i="0" dirty="0">
              <a:effectLst/>
              <a:latin typeface="Calibri" panose="020F0502020204030204" pitchFamily="34" charset="0"/>
            </a:endParaRPr>
          </a:p>
        </p:txBody>
      </p:sp>
      <p:sp>
        <p:nvSpPr>
          <p:cNvPr id="4" name="Rectangle 3"/>
          <p:cNvSpPr/>
          <p:nvPr/>
        </p:nvSpPr>
        <p:spPr>
          <a:xfrm>
            <a:off x="5758004" y="134933"/>
            <a:ext cx="6355533" cy="3416320"/>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Mistakes:</a:t>
            </a:r>
          </a:p>
          <a:p>
            <a:pPr fontAlgn="base"/>
            <a:r>
              <a:rPr lang="en-US" sz="1200" dirty="0">
                <a:latin typeface="Calibri" panose="020F0502020204030204" pitchFamily="34" charset="0"/>
              </a:rPr>
              <a:t>“There have been times when members or leaders in the Church have simply made mistakes. There may have been things said or done that were not in harmony with our values, principles, or doctrine.</a:t>
            </a:r>
          </a:p>
          <a:p>
            <a:pPr fontAlgn="base"/>
            <a:r>
              <a:rPr lang="en-US" sz="1200" dirty="0">
                <a:latin typeface="Calibri" panose="020F0502020204030204" pitchFamily="34" charset="0"/>
              </a:rPr>
              <a:t>“I suppose the Church would be perfect only if it were run by perfect beings. God is perfect, and His doctrine is pure. But He works through us—His imperfect children—and imperfect people make mistakes. …</a:t>
            </a:r>
          </a:p>
          <a:p>
            <a:pPr fontAlgn="base"/>
            <a:r>
              <a:rPr lang="en-US" sz="1200" dirty="0">
                <a:latin typeface="Calibri" panose="020F0502020204030204" pitchFamily="34" charset="0"/>
              </a:rPr>
              <a:t>“It is unfortunate that some have stumbled because of mistakes made by men. But in spite of this, the eternal truth of the restored gospel found in The Church of Jesus Christ of Latter-day Saints is not tarnished, diminished, or destroyed” President Dieter F. Uchtdorf (“Come, Join with Us,”</a:t>
            </a:r>
            <a:r>
              <a:rPr lang="en-US" sz="1200" i="1" dirty="0">
                <a:latin typeface="Calibri" panose="020F0502020204030204" pitchFamily="34" charset="0"/>
              </a:rPr>
              <a:t> Ensign</a:t>
            </a:r>
            <a:r>
              <a:rPr lang="en-US" sz="1200" dirty="0">
                <a:latin typeface="Calibri" panose="020F0502020204030204" pitchFamily="34" charset="0"/>
              </a:rPr>
              <a:t> or </a:t>
            </a:r>
            <a:r>
              <a:rPr lang="en-US" sz="1200" i="1" dirty="0">
                <a:latin typeface="Calibri" panose="020F0502020204030204" pitchFamily="34" charset="0"/>
              </a:rPr>
              <a:t>Liahona,</a:t>
            </a:r>
            <a:r>
              <a:rPr lang="en-US" sz="1200" dirty="0">
                <a:latin typeface="Calibri" panose="020F0502020204030204" pitchFamily="34" charset="0"/>
              </a:rPr>
              <a:t> Nov. 2013, 22).</a:t>
            </a:r>
          </a:p>
          <a:p>
            <a:pPr fontAlgn="base"/>
            <a:endParaRPr lang="en-US" sz="1200" dirty="0">
              <a:latin typeface="Calibri" panose="020F0502020204030204" pitchFamily="34" charset="0"/>
            </a:endParaRP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Even though the Church is led by imperfect people who can make mistakes, the Lord’s prophet will never lead us astray. President Wilford Woodruff explained:</a:t>
            </a:r>
          </a:p>
          <a:p>
            <a:pPr fontAlgn="base"/>
            <a:r>
              <a:rPr lang="en-US" sz="1200" dirty="0">
                <a:latin typeface="Calibri" panose="020F0502020204030204" pitchFamily="34" charset="0"/>
              </a:rPr>
              <a:t>“The Lord will never permit me or any other man who stands as President of this Church to lead you astray. It is not in the program. It is not in the mind of God” (Official Declaration 1, “Excerpts from Three Addresses by President Wilford Woodruff Regarding the Manifesto”).</a:t>
            </a:r>
            <a:endParaRPr lang="en-US" sz="1200" b="0" i="0" dirty="0">
              <a:effectLst/>
              <a:latin typeface="Calibri" panose="020F0502020204030204" pitchFamily="34" charset="0"/>
            </a:endParaRPr>
          </a:p>
        </p:txBody>
      </p:sp>
      <p:sp>
        <p:nvSpPr>
          <p:cNvPr id="5" name="Rectangle 4"/>
          <p:cNvSpPr/>
          <p:nvPr/>
        </p:nvSpPr>
        <p:spPr>
          <a:xfrm>
            <a:off x="5758003" y="3551253"/>
            <a:ext cx="6355533" cy="2970044"/>
          </a:xfrm>
          <a:prstGeom prst="rect">
            <a:avLst/>
          </a:prstGeom>
          <a:ln>
            <a:solidFill>
              <a:schemeClr val="tx1"/>
            </a:solidFill>
          </a:ln>
        </p:spPr>
        <p:txBody>
          <a:bodyPr wrap="square">
            <a:spAutoFit/>
          </a:bodyPr>
          <a:lstStyle/>
          <a:p>
            <a:r>
              <a:rPr lang="en-US" sz="1100" b="1" dirty="0">
                <a:latin typeface="Calibri" panose="020F0502020204030204" pitchFamily="34" charset="0"/>
                <a:cs typeface="Calibri" panose="020F0502020204030204" pitchFamily="34" charset="0"/>
              </a:rPr>
              <a:t>The Amorite king</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Og</a:t>
            </a:r>
            <a:r>
              <a:rPr lang="en-US" sz="1100" dirty="0">
                <a:latin typeface="Calibri" panose="020F0502020204030204" pitchFamily="34" charset="0"/>
                <a:cs typeface="Calibri" panose="020F0502020204030204" pitchFamily="34" charset="0"/>
              </a:rPr>
              <a:t>, was described as the last "of the remnant of the </a:t>
            </a:r>
            <a:r>
              <a:rPr lang="en-US" sz="1100" dirty="0" err="1">
                <a:latin typeface="Calibri" panose="020F0502020204030204" pitchFamily="34" charset="0"/>
                <a:cs typeface="Calibri" panose="020F0502020204030204" pitchFamily="34" charset="0"/>
              </a:rPr>
              <a:t>Rephaim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Deu</a:t>
            </a:r>
            <a:r>
              <a:rPr lang="en-US" sz="1100" dirty="0">
                <a:latin typeface="Calibri" panose="020F0502020204030204" pitchFamily="34" charset="0"/>
                <a:cs typeface="Calibri" panose="020F0502020204030204" pitchFamily="34" charset="0"/>
              </a:rPr>
              <a:t>. 3:11). The terms Amorite and Canaanite seem to be used more or less interchangeably, Canaan being more general and Amorite a specific component among the Canaanites who inhabited the land.</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The Biblical Amorites seem to have originally occupied the region stretching from the heights west of the Dead Sea (Gen. 14:7) to Hebron (13:8; Deut. 3:8; 4:46–48), embracing "all Gilead and all Bashan" (Deut. 3:10), with the Jordan valley on the east of the river (4:49), the land of the "two kings of the Amorites," </a:t>
            </a:r>
            <a:r>
              <a:rPr lang="en-US" sz="1100" dirty="0" err="1">
                <a:latin typeface="Calibri" panose="020F0502020204030204" pitchFamily="34" charset="0"/>
                <a:cs typeface="Calibri" panose="020F0502020204030204" pitchFamily="34" charset="0"/>
              </a:rPr>
              <a:t>Sihon</a:t>
            </a:r>
            <a:r>
              <a:rPr lang="en-US" sz="1100" dirty="0">
                <a:latin typeface="Calibri" panose="020F0502020204030204" pitchFamily="34" charset="0"/>
                <a:cs typeface="Calibri" panose="020F0502020204030204" pitchFamily="34" charset="0"/>
              </a:rPr>
              <a:t> and </a:t>
            </a:r>
            <a:r>
              <a:rPr lang="en-US" sz="1100" dirty="0" err="1">
                <a:latin typeface="Calibri" panose="020F0502020204030204" pitchFamily="34" charset="0"/>
                <a:cs typeface="Calibri" panose="020F0502020204030204" pitchFamily="34" charset="0"/>
              </a:rPr>
              <a:t>Og</a:t>
            </a:r>
            <a:r>
              <a:rPr lang="en-US" sz="1100" dirty="0">
                <a:latin typeface="Calibri" panose="020F0502020204030204" pitchFamily="34" charset="0"/>
                <a:cs typeface="Calibri" panose="020F0502020204030204" pitchFamily="34" charset="0"/>
              </a:rPr>
              <a:t> (Deut. 31:4; Jo. 2:10; 9:10). Both </a:t>
            </a:r>
            <a:r>
              <a:rPr lang="en-US" sz="1100" dirty="0" err="1">
                <a:latin typeface="Calibri" panose="020F0502020204030204" pitchFamily="34" charset="0"/>
                <a:cs typeface="Calibri" panose="020F0502020204030204" pitchFamily="34" charset="0"/>
              </a:rPr>
              <a:t>Sihon</a:t>
            </a:r>
            <a:r>
              <a:rPr lang="en-US" sz="1100" dirty="0">
                <a:latin typeface="Calibri" panose="020F0502020204030204" pitchFamily="34" charset="0"/>
                <a:cs typeface="Calibri" panose="020F0502020204030204" pitchFamily="34" charset="0"/>
              </a:rPr>
              <a:t> and </a:t>
            </a:r>
            <a:r>
              <a:rPr lang="en-US" sz="1100" dirty="0" err="1">
                <a:latin typeface="Calibri" panose="020F0502020204030204" pitchFamily="34" charset="0"/>
                <a:cs typeface="Calibri" panose="020F0502020204030204" pitchFamily="34" charset="0"/>
              </a:rPr>
              <a:t>Og</a:t>
            </a:r>
            <a:r>
              <a:rPr lang="en-US" sz="1100" dirty="0">
                <a:latin typeface="Calibri" panose="020F0502020204030204" pitchFamily="34" charset="0"/>
                <a:cs typeface="Calibri" panose="020F0502020204030204" pitchFamily="34" charset="0"/>
              </a:rPr>
              <a:t> were independent kings. These Amorites seem to have been linked to the Jerusalem region, and the </a:t>
            </a:r>
            <a:r>
              <a:rPr lang="en-US" sz="1100" dirty="0" err="1">
                <a:latin typeface="Calibri" panose="020F0502020204030204" pitchFamily="34" charset="0"/>
                <a:cs typeface="Calibri" panose="020F0502020204030204" pitchFamily="34" charset="0"/>
              </a:rPr>
              <a:t>Jebusites</a:t>
            </a:r>
            <a:r>
              <a:rPr lang="en-US" sz="1100" dirty="0">
                <a:latin typeface="Calibri" panose="020F0502020204030204" pitchFamily="34" charset="0"/>
                <a:cs typeface="Calibri" panose="020F0502020204030204" pitchFamily="34" charset="0"/>
              </a:rPr>
              <a:t> may have been a subgroup of them (Ezek. 16:3). The southern slopes of the mountains of Judea are called the "mount of the Amorites" (Deut. 1:7, 19, 20).</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Five kings of the Amorites were first defeated with great slaughter by Joshua (10:10). Then more Amorite kings were defeated at the waters of </a:t>
            </a:r>
            <a:r>
              <a:rPr lang="en-US" sz="1100" dirty="0" err="1">
                <a:latin typeface="Calibri" panose="020F0502020204030204" pitchFamily="34" charset="0"/>
                <a:cs typeface="Calibri" panose="020F0502020204030204" pitchFamily="34" charset="0"/>
              </a:rPr>
              <a:t>Merom</a:t>
            </a:r>
            <a:r>
              <a:rPr lang="en-US" sz="1100" dirty="0">
                <a:latin typeface="Calibri" panose="020F0502020204030204" pitchFamily="34" charset="0"/>
                <a:cs typeface="Calibri" panose="020F0502020204030204" pitchFamily="34" charset="0"/>
              </a:rPr>
              <a:t> by Joshua (Josh. 11:8). It is mentioned that in the days of Samuel, there was peace between them and the Israelites (1 Sam. 7:14). The </a:t>
            </a:r>
            <a:r>
              <a:rPr lang="en-US" sz="1100" dirty="0" err="1">
                <a:latin typeface="Calibri" panose="020F0502020204030204" pitchFamily="34" charset="0"/>
                <a:cs typeface="Calibri" panose="020F0502020204030204" pitchFamily="34" charset="0"/>
              </a:rPr>
              <a:t>Gibeonites</a:t>
            </a:r>
            <a:r>
              <a:rPr lang="en-US" sz="1100" dirty="0">
                <a:latin typeface="Calibri" panose="020F0502020204030204" pitchFamily="34" charset="0"/>
                <a:cs typeface="Calibri" panose="020F0502020204030204" pitchFamily="34" charset="0"/>
              </a:rPr>
              <a:t> were said to be their descendants, being an offshoot of the Amorites who made a covenant with the Hebrews; when Saul later broke that vow and killed some of the </a:t>
            </a:r>
            <a:r>
              <a:rPr lang="en-US" sz="1100" dirty="0" err="1">
                <a:latin typeface="Calibri" panose="020F0502020204030204" pitchFamily="34" charset="0"/>
                <a:cs typeface="Calibri" panose="020F0502020204030204" pitchFamily="34" charset="0"/>
              </a:rPr>
              <a:t>Gibeonites</a:t>
            </a:r>
            <a:r>
              <a:rPr lang="en-US" sz="1100" dirty="0">
                <a:latin typeface="Calibri" panose="020F0502020204030204" pitchFamily="34" charset="0"/>
                <a:cs typeface="Calibri" panose="020F0502020204030204" pitchFamily="34" charset="0"/>
              </a:rPr>
              <a:t>, God sent a famine to </a:t>
            </a:r>
            <a:r>
              <a:rPr lang="en-US" sz="1100" dirty="0" err="1">
                <a:latin typeface="Calibri" panose="020F0502020204030204" pitchFamily="34" charset="0"/>
                <a:cs typeface="Calibri" panose="020F0502020204030204" pitchFamily="34" charset="0"/>
              </a:rPr>
              <a:t>Israel.Wikipedia</a:t>
            </a:r>
            <a:endParaRPr lang="en-US" sz="11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09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9E1522-F0C4-7E14-CC8F-EB103CD20B87}"/>
              </a:ext>
            </a:extLst>
          </p:cNvPr>
          <p:cNvSpPr txBox="1"/>
          <p:nvPr/>
        </p:nvSpPr>
        <p:spPr>
          <a:xfrm>
            <a:off x="167342" y="622815"/>
            <a:ext cx="6097554" cy="5612370"/>
          </a:xfrm>
          <a:prstGeom prst="rect">
            <a:avLst/>
          </a:prstGeom>
          <a:noFill/>
        </p:spPr>
        <p:txBody>
          <a:bodyPr wrap="square">
            <a:spAutoFit/>
          </a:bodyPr>
          <a:lstStyle/>
          <a:p>
            <a:pPr>
              <a:lnSpc>
                <a:spcPts val="1950"/>
              </a:lnSpc>
              <a:spcBef>
                <a:spcPts val="1500"/>
              </a:spcBef>
              <a:spcAft>
                <a:spcPts val="750"/>
              </a:spcAft>
            </a:pPr>
            <a:r>
              <a:rPr lang="en-US" sz="1400" b="1" dirty="0">
                <a:latin typeface="Calibri" panose="020F0502020204030204" pitchFamily="34" charset="0"/>
                <a:cs typeface="Calibri" panose="020F0502020204030204" pitchFamily="34" charset="0"/>
              </a:rPr>
              <a:t>Guinea worm (</a:t>
            </a:r>
            <a:r>
              <a:rPr lang="en-US" sz="1400" b="1" i="1" dirty="0">
                <a:latin typeface="Calibri" panose="020F0502020204030204" pitchFamily="34" charset="0"/>
                <a:cs typeface="Calibri" panose="020F0502020204030204" pitchFamily="34" charset="0"/>
              </a:rPr>
              <a:t>Dracunculus medinensis</a:t>
            </a:r>
            <a:r>
              <a:rPr lang="en-US" sz="1400" b="1" dirty="0">
                <a:latin typeface="Calibri" panose="020F0502020204030204" pitchFamily="34" charset="0"/>
                <a:cs typeface="Calibri" panose="020F0502020204030204" pitchFamily="34" charset="0"/>
              </a:rPr>
              <a:t>)</a:t>
            </a:r>
          </a:p>
          <a:p>
            <a:pPr>
              <a:lnSpc>
                <a:spcPts val="1950"/>
              </a:lnSpc>
              <a:spcBef>
                <a:spcPts val="1500"/>
              </a:spcBef>
              <a:spcAft>
                <a:spcPts val="750"/>
              </a:spcAft>
            </a:pPr>
            <a:r>
              <a:rPr lang="en-US" sz="1400" b="0" i="0" dirty="0">
                <a:solidFill>
                  <a:srgbClr val="001D35"/>
                </a:solidFill>
                <a:effectLst/>
                <a:latin typeface="Calibri" panose="020F0502020204030204" pitchFamily="34" charset="0"/>
                <a:cs typeface="Calibri" panose="020F0502020204030204" pitchFamily="34" charset="0"/>
              </a:rPr>
              <a:t>The Guinea worm and its extraction</a:t>
            </a:r>
          </a:p>
          <a:p>
            <a:pPr algn="l">
              <a:lnSpc>
                <a:spcPts val="1650"/>
              </a:lnSpc>
              <a:spcBef>
                <a:spcPts val="750"/>
              </a:spcBef>
              <a:spcAft>
                <a:spcPts val="1200"/>
              </a:spcAft>
              <a:buFont typeface="Arial" panose="020B0604020202020204" pitchFamily="34" charset="0"/>
              <a:buChar char="•"/>
            </a:pPr>
            <a:r>
              <a:rPr lang="en-US" sz="1400" b="1" i="0" dirty="0">
                <a:solidFill>
                  <a:srgbClr val="001D35"/>
                </a:solidFill>
                <a:effectLst/>
                <a:latin typeface="Calibri" panose="020F0502020204030204" pitchFamily="34" charset="0"/>
                <a:cs typeface="Calibri" panose="020F0502020204030204" pitchFamily="34" charset="0"/>
              </a:rPr>
              <a:t>The parasite</a:t>
            </a:r>
            <a:r>
              <a:rPr lang="en-US" sz="1400" b="0" i="0" dirty="0">
                <a:solidFill>
                  <a:srgbClr val="001D35"/>
                </a:solidFill>
                <a:effectLst/>
                <a:latin typeface="Calibri" panose="020F0502020204030204" pitchFamily="34" charset="0"/>
                <a:cs typeface="Calibri" panose="020F0502020204030204" pitchFamily="34" charset="0"/>
              </a:rPr>
              <a:t>: A person becomes infected by drinking water contaminated with tiny copepods (water fleas) that contain Guinea worm larvae. Over the course of about a year, the larvae develop into a mature, pregnant female worm, which can grow to be up to 3 feet (1 meter) long.</a:t>
            </a:r>
          </a:p>
          <a:p>
            <a:pPr algn="l">
              <a:lnSpc>
                <a:spcPts val="1650"/>
              </a:lnSpc>
              <a:spcBef>
                <a:spcPts val="750"/>
              </a:spcBef>
              <a:spcAft>
                <a:spcPts val="1200"/>
              </a:spcAft>
              <a:buFont typeface="Arial" panose="020B0604020202020204" pitchFamily="34" charset="0"/>
              <a:buChar char="•"/>
            </a:pPr>
            <a:r>
              <a:rPr lang="en-US" sz="1400" b="1" i="0" dirty="0">
                <a:solidFill>
                  <a:srgbClr val="001D35"/>
                </a:solidFill>
                <a:effectLst/>
                <a:latin typeface="Calibri" panose="020F0502020204030204" pitchFamily="34" charset="0"/>
                <a:cs typeface="Calibri" panose="020F0502020204030204" pitchFamily="34" charset="0"/>
              </a:rPr>
              <a:t>The blister</a:t>
            </a:r>
            <a:r>
              <a:rPr lang="en-US" sz="1400" b="0" i="0" dirty="0">
                <a:solidFill>
                  <a:srgbClr val="001D35"/>
                </a:solidFill>
                <a:effectLst/>
                <a:latin typeface="Calibri" panose="020F0502020204030204" pitchFamily="34" charset="0"/>
                <a:cs typeface="Calibri" panose="020F0502020204030204" pitchFamily="34" charset="0"/>
              </a:rPr>
              <a:t>: The worm causes a painful, burning blister, typically on the legs or feet, through which it emerges.</a:t>
            </a:r>
          </a:p>
          <a:p>
            <a:pPr algn="l">
              <a:lnSpc>
                <a:spcPts val="1650"/>
              </a:lnSpc>
              <a:spcBef>
                <a:spcPts val="750"/>
              </a:spcBef>
              <a:spcAft>
                <a:spcPts val="1200"/>
              </a:spcAft>
              <a:buFont typeface="Arial" panose="020B0604020202020204" pitchFamily="34" charset="0"/>
              <a:buChar char="•"/>
            </a:pPr>
            <a:r>
              <a:rPr lang="en-US" sz="1400" b="1" i="0" dirty="0">
                <a:solidFill>
                  <a:srgbClr val="001D35"/>
                </a:solidFill>
                <a:effectLst/>
                <a:latin typeface="Calibri" panose="020F0502020204030204" pitchFamily="34" charset="0"/>
                <a:cs typeface="Calibri" panose="020F0502020204030204" pitchFamily="34" charset="0"/>
              </a:rPr>
              <a:t>The extraction</a:t>
            </a:r>
            <a:r>
              <a:rPr lang="en-US" sz="1400" b="0" i="0" dirty="0">
                <a:solidFill>
                  <a:srgbClr val="001D35"/>
                </a:solidFill>
                <a:effectLst/>
                <a:latin typeface="Calibri" panose="020F0502020204030204" pitchFamily="34" charset="0"/>
                <a:cs typeface="Calibri" panose="020F0502020204030204" pitchFamily="34" charset="0"/>
              </a:rPr>
              <a:t>: The only way to remove the worm is to perform a daily, painstaking extraction. A piece of gauze or a small stick is used to wrap and apply gentle traction to the worm as it emerges. The stick is turned just a few centimeters each day, and the process can take weeks.</a:t>
            </a:r>
          </a:p>
          <a:p>
            <a:pPr algn="l">
              <a:lnSpc>
                <a:spcPts val="1650"/>
              </a:lnSpc>
              <a:spcBef>
                <a:spcPts val="750"/>
              </a:spcBef>
              <a:spcAft>
                <a:spcPts val="1200"/>
              </a:spcAft>
              <a:buFont typeface="Arial" panose="020B0604020202020204" pitchFamily="34" charset="0"/>
              <a:buChar char="•"/>
            </a:pPr>
            <a:r>
              <a:rPr lang="en-US" sz="1400" b="1" i="0" dirty="0">
                <a:solidFill>
                  <a:srgbClr val="001D35"/>
                </a:solidFill>
                <a:effectLst/>
                <a:latin typeface="Calibri" panose="020F0502020204030204" pitchFamily="34" charset="0"/>
                <a:cs typeface="Calibri" panose="020F0502020204030204" pitchFamily="34" charset="0"/>
              </a:rPr>
              <a:t>Preventing breakage</a:t>
            </a:r>
            <a:r>
              <a:rPr lang="en-US" sz="1400" b="0" i="0" dirty="0">
                <a:solidFill>
                  <a:srgbClr val="001D35"/>
                </a:solidFill>
                <a:effectLst/>
                <a:latin typeface="Calibri" panose="020F0502020204030204" pitchFamily="34" charset="0"/>
                <a:cs typeface="Calibri" panose="020F0502020204030204" pitchFamily="34" charset="0"/>
              </a:rPr>
              <a:t>: It is critical not to break the worm during extraction. If the worm breaks, it can retract into the body and cause severe inflammation, pain, and potentially life-threatening secondary bacterial infections.</a:t>
            </a:r>
          </a:p>
          <a:p>
            <a:pPr algn="l">
              <a:lnSpc>
                <a:spcPts val="1650"/>
              </a:lnSpc>
              <a:spcBef>
                <a:spcPts val="750"/>
              </a:spcBef>
              <a:spcAft>
                <a:spcPts val="1200"/>
              </a:spcAft>
              <a:buFont typeface="Arial" panose="020B0604020202020204" pitchFamily="34" charset="0"/>
              <a:buChar char="•"/>
            </a:pPr>
            <a:r>
              <a:rPr lang="en-US" sz="1400" b="1" i="0" dirty="0">
                <a:solidFill>
                  <a:srgbClr val="001D35"/>
                </a:solidFill>
                <a:effectLst/>
                <a:latin typeface="Calibri" panose="020F0502020204030204" pitchFamily="34" charset="0"/>
                <a:cs typeface="Calibri" panose="020F0502020204030204" pitchFamily="34" charset="0"/>
              </a:rPr>
              <a:t>The symbol of medicine</a:t>
            </a:r>
            <a:r>
              <a:rPr lang="en-US" sz="1400" b="0" i="0" dirty="0">
                <a:solidFill>
                  <a:srgbClr val="001D35"/>
                </a:solidFill>
                <a:effectLst/>
                <a:latin typeface="Calibri" panose="020F0502020204030204" pitchFamily="34" charset="0"/>
                <a:cs typeface="Calibri" panose="020F0502020204030204" pitchFamily="34" charset="0"/>
              </a:rPr>
              <a:t>: The practice of winding the Guinea worm around a stick is believed by some to be the origin of the Rod of Asclepius, a serpent coiled around a staff that is a symbol of medicine</a:t>
            </a:r>
          </a:p>
        </p:txBody>
      </p:sp>
      <p:pic>
        <p:nvPicPr>
          <p:cNvPr id="5" name="Picture 4">
            <a:extLst>
              <a:ext uri="{FF2B5EF4-FFF2-40B4-BE49-F238E27FC236}">
                <a16:creationId xmlns:a16="http://schemas.microsoft.com/office/drawing/2014/main" id="{5BC93D23-8920-420C-874A-E5850EE8433D}"/>
              </a:ext>
            </a:extLst>
          </p:cNvPr>
          <p:cNvPicPr>
            <a:picLocks noChangeAspect="1"/>
          </p:cNvPicPr>
          <p:nvPr/>
        </p:nvPicPr>
        <p:blipFill>
          <a:blip r:embed="rId2"/>
          <a:stretch>
            <a:fillRect/>
          </a:stretch>
        </p:blipFill>
        <p:spPr>
          <a:xfrm>
            <a:off x="6662499" y="264101"/>
            <a:ext cx="4801270" cy="3810532"/>
          </a:xfrm>
          <a:prstGeom prst="rect">
            <a:avLst/>
          </a:prstGeom>
        </p:spPr>
      </p:pic>
      <p:sp>
        <p:nvSpPr>
          <p:cNvPr id="7" name="TextBox 6">
            <a:extLst>
              <a:ext uri="{FF2B5EF4-FFF2-40B4-BE49-F238E27FC236}">
                <a16:creationId xmlns:a16="http://schemas.microsoft.com/office/drawing/2014/main" id="{1A95D224-BF11-0EBA-1EBC-B0327C894B44}"/>
              </a:ext>
            </a:extLst>
          </p:cNvPr>
          <p:cNvSpPr txBox="1"/>
          <p:nvPr/>
        </p:nvSpPr>
        <p:spPr>
          <a:xfrm>
            <a:off x="6550089" y="4148393"/>
            <a:ext cx="5208813" cy="830997"/>
          </a:xfrm>
          <a:prstGeom prst="rect">
            <a:avLst/>
          </a:prstGeom>
          <a:noFill/>
          <a:ln>
            <a:solidFill>
              <a:schemeClr val="tx1"/>
            </a:solidFill>
          </a:ln>
        </p:spPr>
        <p:txBody>
          <a:bodyPr wrap="square">
            <a:spAutoFit/>
          </a:bodyPr>
          <a:lstStyle/>
          <a:p>
            <a:r>
              <a:rPr lang="en-US" sz="1200" b="0" i="0" dirty="0">
                <a:solidFill>
                  <a:srgbClr val="000000"/>
                </a:solidFill>
                <a:effectLst/>
                <a:latin typeface="Calibri" panose="020F0502020204030204" pitchFamily="34" charset="0"/>
                <a:cs typeface="Calibri" panose="020F0502020204030204" pitchFamily="34" charset="0"/>
              </a:rPr>
              <a:t>Ever since Eve’s transgression in the Garden of Eden, snakes in Judeo-Christian tradition have been associated with lies, evil, and temptation. But in other cultures, such as indigenous North America, snakes symbolize fertility, rebirth, renewal, and even immortality</a:t>
            </a:r>
            <a:endParaRPr lang="en-US" sz="1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EE9E402-3941-10D8-E5D6-D71A9D4FE2CA}"/>
              </a:ext>
            </a:extLst>
          </p:cNvPr>
          <p:cNvSpPr txBox="1"/>
          <p:nvPr/>
        </p:nvSpPr>
        <p:spPr>
          <a:xfrm>
            <a:off x="6558254" y="5354129"/>
            <a:ext cx="5009760" cy="1169551"/>
          </a:xfrm>
          <a:prstGeom prst="rect">
            <a:avLst/>
          </a:prstGeom>
          <a:noFill/>
          <a:ln>
            <a:solidFill>
              <a:schemeClr val="tx1"/>
            </a:solidFill>
          </a:ln>
        </p:spPr>
        <p:txBody>
          <a:bodyPr wrap="square">
            <a:spAutoFit/>
          </a:bodyPr>
          <a:lstStyle/>
          <a:p>
            <a:r>
              <a:rPr lang="en-US" sz="1400" dirty="0">
                <a:latin typeface="Calibri" panose="020F0502020204030204" pitchFamily="34" charset="0"/>
                <a:cs typeface="Calibri" panose="020F0502020204030204" pitchFamily="34" charset="0"/>
              </a:rPr>
              <a:t>The bronze serpent created by Moses was named Nehushtan. Centuries later, in the time of King Hezekiah, it was destroyed because the Israelites began to worship it as an idol. This act was part of Hezekiah's religious reforms, which aimed to return the people's focus to worshipping God alone. 2 Kings 18:4</a:t>
            </a:r>
          </a:p>
        </p:txBody>
      </p:sp>
      <p:sp>
        <p:nvSpPr>
          <p:cNvPr id="12" name="TextBox 11">
            <a:extLst>
              <a:ext uri="{FF2B5EF4-FFF2-40B4-BE49-F238E27FC236}">
                <a16:creationId xmlns:a16="http://schemas.microsoft.com/office/drawing/2014/main" id="{1261C10A-F55F-1827-4D8A-9640E09C77AD}"/>
              </a:ext>
            </a:extLst>
          </p:cNvPr>
          <p:cNvSpPr txBox="1"/>
          <p:nvPr/>
        </p:nvSpPr>
        <p:spPr>
          <a:xfrm>
            <a:off x="3378459" y="101187"/>
            <a:ext cx="3284040" cy="1323439"/>
          </a:xfrm>
          <a:prstGeom prst="rect">
            <a:avLst/>
          </a:prstGeom>
          <a:noFill/>
          <a:ln>
            <a:solidFill>
              <a:schemeClr val="tx1"/>
            </a:solidFill>
          </a:ln>
        </p:spPr>
        <p:txBody>
          <a:bodyPr wrap="square" rtlCol="0">
            <a:spAutoFit/>
          </a:bodyPr>
          <a:lstStyle/>
          <a:p>
            <a:r>
              <a:rPr lang="en-US" sz="1600" b="1" dirty="0">
                <a:latin typeface="Calibri" panose="020F0502020204030204" pitchFamily="34" charset="0"/>
                <a:cs typeface="Calibri" panose="020F0502020204030204" pitchFamily="34" charset="0"/>
              </a:rPr>
              <a:t>Just a thought—Could Moses be showing the Children of Israel a way to extract the serpent out of the skin? Could this be an obedient example of the future atonement?</a:t>
            </a:r>
          </a:p>
        </p:txBody>
      </p:sp>
    </p:spTree>
    <p:extLst>
      <p:ext uri="{BB962C8B-B14F-4D97-AF65-F5344CB8AC3E}">
        <p14:creationId xmlns:p14="http://schemas.microsoft.com/office/powerpoint/2010/main" val="98429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20</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The Wilderness of Zin</a:t>
            </a:r>
          </a:p>
        </p:txBody>
      </p:sp>
      <p:sp>
        <p:nvSpPr>
          <p:cNvPr id="3" name="Rectangle 2"/>
          <p:cNvSpPr/>
          <p:nvPr/>
        </p:nvSpPr>
        <p:spPr>
          <a:xfrm>
            <a:off x="4170628" y="1189926"/>
            <a:ext cx="6096000" cy="923330"/>
          </a:xfrm>
          <a:prstGeom prst="rect">
            <a:avLst/>
          </a:prstGeom>
        </p:spPr>
        <p:txBody>
          <a:bodyPr>
            <a:spAutoFit/>
          </a:bodyPr>
          <a:lstStyle/>
          <a:p>
            <a:pPr fontAlgn="base"/>
            <a:r>
              <a:rPr lang="en-US" dirty="0">
                <a:solidFill>
                  <a:schemeClr val="bg1"/>
                </a:solidFill>
                <a:latin typeface="Calibri" panose="020F0502020204030204" pitchFamily="34" charset="0"/>
                <a:cs typeface="Calibri" panose="020F0502020204030204" pitchFamily="34" charset="0"/>
              </a:rPr>
              <a:t>The children of Israel lived as a desert people in the area around Kadesh-</a:t>
            </a:r>
            <a:r>
              <a:rPr lang="en-US" dirty="0" err="1">
                <a:solidFill>
                  <a:schemeClr val="bg1"/>
                </a:solidFill>
                <a:latin typeface="Calibri" panose="020F0502020204030204" pitchFamily="34" charset="0"/>
                <a:cs typeface="Calibri" panose="020F0502020204030204" pitchFamily="34" charset="0"/>
              </a:rPr>
              <a:t>barnea</a:t>
            </a:r>
            <a:r>
              <a:rPr lang="en-US" dirty="0">
                <a:solidFill>
                  <a:schemeClr val="bg1"/>
                </a:solidFill>
                <a:latin typeface="Calibri" panose="020F0502020204030204" pitchFamily="34" charset="0"/>
                <a:cs typeface="Calibri" panose="020F0502020204030204" pitchFamily="34" charset="0"/>
              </a:rPr>
              <a:t>, until forty years from the time of their departure from Egypt had passed. </a:t>
            </a:r>
            <a:endParaRPr lang="en-US" b="0" i="0" dirty="0">
              <a:solidFill>
                <a:schemeClr val="bg1"/>
              </a:solidFill>
              <a:effectLst/>
              <a:latin typeface="Calibri" panose="020F0502020204030204" pitchFamily="34" charset="0"/>
              <a:cs typeface="Calibri" panose="020F0502020204030204" pitchFamily="34" charset="0"/>
            </a:endParaRPr>
          </a:p>
        </p:txBody>
      </p:sp>
      <p:sp>
        <p:nvSpPr>
          <p:cNvPr id="11" name="Rectangle 10"/>
          <p:cNvSpPr/>
          <p:nvPr/>
        </p:nvSpPr>
        <p:spPr>
          <a:xfrm>
            <a:off x="3881767" y="3007924"/>
            <a:ext cx="6096000" cy="2308324"/>
          </a:xfrm>
          <a:prstGeom prst="rect">
            <a:avLst/>
          </a:prstGeom>
        </p:spPr>
        <p:txBody>
          <a:bodyPr>
            <a:spAutoFit/>
          </a:bodyPr>
          <a:lstStyle/>
          <a:p>
            <a:pPr fontAlgn="base"/>
            <a:r>
              <a:rPr lang="en-US" dirty="0">
                <a:solidFill>
                  <a:schemeClr val="bg1"/>
                </a:solidFill>
                <a:latin typeface="Calibri" panose="020F0502020204030204" pitchFamily="34" charset="0"/>
              </a:rPr>
              <a:t>Only 3 events are recorded during this time:</a:t>
            </a:r>
          </a:p>
          <a:p>
            <a:pPr fontAlgn="base"/>
            <a:endParaRPr lang="en-US" b="0" i="0" dirty="0">
              <a:solidFill>
                <a:schemeClr val="bg1"/>
              </a:solidFill>
              <a:effectLst/>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The stoning of the Sabbath breaker </a:t>
            </a:r>
          </a:p>
          <a:p>
            <a:pPr marL="342900" indent="-342900" fontAlgn="base">
              <a:buAutoNum type="arabicPeriod"/>
            </a:pPr>
            <a:endParaRPr lang="en-US" dirty="0">
              <a:solidFill>
                <a:schemeClr val="bg1"/>
              </a:solidFill>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The leading by </a:t>
            </a:r>
            <a:r>
              <a:rPr lang="en-US" dirty="0" err="1">
                <a:solidFill>
                  <a:schemeClr val="bg1"/>
                </a:solidFill>
                <a:latin typeface="Calibri" panose="020F0502020204030204" pitchFamily="34" charset="0"/>
              </a:rPr>
              <a:t>Korah</a:t>
            </a:r>
            <a:r>
              <a:rPr lang="en-US" dirty="0">
                <a:solidFill>
                  <a:schemeClr val="bg1"/>
                </a:solidFill>
                <a:latin typeface="Calibri" panose="020F0502020204030204" pitchFamily="34" charset="0"/>
              </a:rPr>
              <a:t>, a Levite and priest officiating at the tabernacle, of a rebellion against Moses </a:t>
            </a:r>
          </a:p>
          <a:p>
            <a:pPr marL="342900" indent="-342900" fontAlgn="base">
              <a:buAutoNum type="arabicPeriod"/>
            </a:pPr>
            <a:endParaRPr lang="en-US" dirty="0">
              <a:solidFill>
                <a:schemeClr val="bg1"/>
              </a:solidFill>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The miracle of the budding of Aaron’s rod </a:t>
            </a:r>
            <a:endParaRPr lang="en-US" b="0" i="0" dirty="0">
              <a:solidFill>
                <a:schemeClr val="bg1"/>
              </a:solidFill>
              <a:effectLst/>
              <a:latin typeface="Calibri" panose="020F0502020204030204" pitchFamily="34" charset="0"/>
            </a:endParaRPr>
          </a:p>
        </p:txBody>
      </p:sp>
      <p:grpSp>
        <p:nvGrpSpPr>
          <p:cNvPr id="6" name="Group 5"/>
          <p:cNvGrpSpPr/>
          <p:nvPr/>
        </p:nvGrpSpPr>
        <p:grpSpPr>
          <a:xfrm rot="5140601">
            <a:off x="8190775" y="4509844"/>
            <a:ext cx="1068662" cy="2431680"/>
            <a:chOff x="7461547" y="2617678"/>
            <a:chExt cx="1068662" cy="2431680"/>
          </a:xfrm>
        </p:grpSpPr>
        <p:grpSp>
          <p:nvGrpSpPr>
            <p:cNvPr id="12" name="Group 11"/>
            <p:cNvGrpSpPr/>
            <p:nvPr/>
          </p:nvGrpSpPr>
          <p:grpSpPr>
            <a:xfrm>
              <a:off x="7770702" y="2850045"/>
              <a:ext cx="435628" cy="2199313"/>
              <a:chOff x="7175666" y="3979817"/>
              <a:chExt cx="435628" cy="2199313"/>
            </a:xfrm>
          </p:grpSpPr>
          <p:sp>
            <p:nvSpPr>
              <p:cNvPr id="13" name="Freeform 12"/>
              <p:cNvSpPr/>
              <p:nvPr/>
            </p:nvSpPr>
            <p:spPr>
              <a:xfrm>
                <a:off x="7175666" y="3979817"/>
                <a:ext cx="435628" cy="2199313"/>
              </a:xfrm>
              <a:custGeom>
                <a:avLst/>
                <a:gdLst>
                  <a:gd name="connsiteX0" fmla="*/ 165660 w 435628"/>
                  <a:gd name="connsiteY0" fmla="*/ 0 h 2199313"/>
                  <a:gd name="connsiteX1" fmla="*/ 165660 w 435628"/>
                  <a:gd name="connsiteY1" fmla="*/ 0 h 2199313"/>
                  <a:gd name="connsiteX2" fmla="*/ 156951 w 435628"/>
                  <a:gd name="connsiteY2" fmla="*/ 78377 h 2199313"/>
                  <a:gd name="connsiteX3" fmla="*/ 139534 w 435628"/>
                  <a:gd name="connsiteY3" fmla="*/ 156754 h 2199313"/>
                  <a:gd name="connsiteX4" fmla="*/ 122117 w 435628"/>
                  <a:gd name="connsiteY4" fmla="*/ 243840 h 2199313"/>
                  <a:gd name="connsiteX5" fmla="*/ 95991 w 435628"/>
                  <a:gd name="connsiteY5" fmla="*/ 235132 h 2199313"/>
                  <a:gd name="connsiteX6" fmla="*/ 61157 w 435628"/>
                  <a:gd name="connsiteY6" fmla="*/ 191589 h 2199313"/>
                  <a:gd name="connsiteX7" fmla="*/ 26323 w 435628"/>
                  <a:gd name="connsiteY7" fmla="*/ 165463 h 2199313"/>
                  <a:gd name="connsiteX8" fmla="*/ 43740 w 435628"/>
                  <a:gd name="connsiteY8" fmla="*/ 235132 h 2199313"/>
                  <a:gd name="connsiteX9" fmla="*/ 61157 w 435628"/>
                  <a:gd name="connsiteY9" fmla="*/ 269966 h 2199313"/>
                  <a:gd name="connsiteX10" fmla="*/ 87283 w 435628"/>
                  <a:gd name="connsiteY10" fmla="*/ 330926 h 2199313"/>
                  <a:gd name="connsiteX11" fmla="*/ 113408 w 435628"/>
                  <a:gd name="connsiteY11" fmla="*/ 357052 h 2199313"/>
                  <a:gd name="connsiteX12" fmla="*/ 148243 w 435628"/>
                  <a:gd name="connsiteY12" fmla="*/ 409303 h 2199313"/>
                  <a:gd name="connsiteX13" fmla="*/ 156951 w 435628"/>
                  <a:gd name="connsiteY13" fmla="*/ 435429 h 2199313"/>
                  <a:gd name="connsiteX14" fmla="*/ 139534 w 435628"/>
                  <a:gd name="connsiteY14" fmla="*/ 687977 h 2199313"/>
                  <a:gd name="connsiteX15" fmla="*/ 122117 w 435628"/>
                  <a:gd name="connsiteY15" fmla="*/ 801189 h 2199313"/>
                  <a:gd name="connsiteX16" fmla="*/ 113408 w 435628"/>
                  <a:gd name="connsiteY16" fmla="*/ 1036320 h 2199313"/>
                  <a:gd name="connsiteX17" fmla="*/ 35031 w 435628"/>
                  <a:gd name="connsiteY17" fmla="*/ 975360 h 2199313"/>
                  <a:gd name="connsiteX18" fmla="*/ 197 w 435628"/>
                  <a:gd name="connsiteY18" fmla="*/ 992777 h 2199313"/>
                  <a:gd name="connsiteX19" fmla="*/ 26323 w 435628"/>
                  <a:gd name="connsiteY19" fmla="*/ 1010194 h 2199313"/>
                  <a:gd name="connsiteX20" fmla="*/ 61157 w 435628"/>
                  <a:gd name="connsiteY20" fmla="*/ 1079863 h 2199313"/>
                  <a:gd name="connsiteX21" fmla="*/ 87283 w 435628"/>
                  <a:gd name="connsiteY21" fmla="*/ 1114697 h 2199313"/>
                  <a:gd name="connsiteX22" fmla="*/ 104700 w 435628"/>
                  <a:gd name="connsiteY22" fmla="*/ 1140823 h 2199313"/>
                  <a:gd name="connsiteX23" fmla="*/ 130825 w 435628"/>
                  <a:gd name="connsiteY23" fmla="*/ 1158240 h 2199313"/>
                  <a:gd name="connsiteX24" fmla="*/ 148243 w 435628"/>
                  <a:gd name="connsiteY24" fmla="*/ 1175657 h 2199313"/>
                  <a:gd name="connsiteX25" fmla="*/ 156951 w 435628"/>
                  <a:gd name="connsiteY25" fmla="*/ 1567543 h 2199313"/>
                  <a:gd name="connsiteX26" fmla="*/ 191785 w 435628"/>
                  <a:gd name="connsiteY26" fmla="*/ 1576252 h 2199313"/>
                  <a:gd name="connsiteX27" fmla="*/ 200494 w 435628"/>
                  <a:gd name="connsiteY27" fmla="*/ 2142309 h 2199313"/>
                  <a:gd name="connsiteX28" fmla="*/ 252745 w 435628"/>
                  <a:gd name="connsiteY28" fmla="*/ 2177143 h 2199313"/>
                  <a:gd name="connsiteX29" fmla="*/ 322414 w 435628"/>
                  <a:gd name="connsiteY29" fmla="*/ 2194560 h 2199313"/>
                  <a:gd name="connsiteX30" fmla="*/ 400791 w 435628"/>
                  <a:gd name="connsiteY30" fmla="*/ 2185852 h 2199313"/>
                  <a:gd name="connsiteX31" fmla="*/ 365957 w 435628"/>
                  <a:gd name="connsiteY31" fmla="*/ 1715589 h 2199313"/>
                  <a:gd name="connsiteX32" fmla="*/ 348540 w 435628"/>
                  <a:gd name="connsiteY32" fmla="*/ 1584960 h 2199313"/>
                  <a:gd name="connsiteX33" fmla="*/ 339831 w 435628"/>
                  <a:gd name="connsiteY33" fmla="*/ 1480457 h 2199313"/>
                  <a:gd name="connsiteX34" fmla="*/ 348540 w 435628"/>
                  <a:gd name="connsiteY34" fmla="*/ 1219200 h 2199313"/>
                  <a:gd name="connsiteX35" fmla="*/ 348540 w 435628"/>
                  <a:gd name="connsiteY35" fmla="*/ 1158240 h 2199313"/>
                  <a:gd name="connsiteX36" fmla="*/ 339831 w 435628"/>
                  <a:gd name="connsiteY36" fmla="*/ 1036320 h 2199313"/>
                  <a:gd name="connsiteX37" fmla="*/ 331123 w 435628"/>
                  <a:gd name="connsiteY37" fmla="*/ 879566 h 2199313"/>
                  <a:gd name="connsiteX38" fmla="*/ 304997 w 435628"/>
                  <a:gd name="connsiteY38" fmla="*/ 801189 h 2199313"/>
                  <a:gd name="connsiteX39" fmla="*/ 313705 w 435628"/>
                  <a:gd name="connsiteY39" fmla="*/ 357052 h 2199313"/>
                  <a:gd name="connsiteX40" fmla="*/ 322414 w 435628"/>
                  <a:gd name="connsiteY40" fmla="*/ 322217 h 2199313"/>
                  <a:gd name="connsiteX41" fmla="*/ 339831 w 435628"/>
                  <a:gd name="connsiteY41" fmla="*/ 243840 h 2199313"/>
                  <a:gd name="connsiteX42" fmla="*/ 357248 w 435628"/>
                  <a:gd name="connsiteY42" fmla="*/ 217714 h 2199313"/>
                  <a:gd name="connsiteX43" fmla="*/ 374665 w 435628"/>
                  <a:gd name="connsiteY43" fmla="*/ 182880 h 2199313"/>
                  <a:gd name="connsiteX44" fmla="*/ 357248 w 435628"/>
                  <a:gd name="connsiteY44" fmla="*/ 104503 h 2199313"/>
                  <a:gd name="connsiteX45" fmla="*/ 313705 w 435628"/>
                  <a:gd name="connsiteY45" fmla="*/ 60960 h 2199313"/>
                  <a:gd name="connsiteX46" fmla="*/ 304997 w 435628"/>
                  <a:gd name="connsiteY46" fmla="*/ 34834 h 2199313"/>
                  <a:gd name="connsiteX47" fmla="*/ 165660 w 435628"/>
                  <a:gd name="connsiteY47" fmla="*/ 0 h 21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5628" h="2199313">
                    <a:moveTo>
                      <a:pt x="165660" y="0"/>
                    </a:moveTo>
                    <a:lnTo>
                      <a:pt x="165660" y="0"/>
                    </a:lnTo>
                    <a:cubicBezTo>
                      <a:pt x="162757" y="26126"/>
                      <a:pt x="160668" y="52355"/>
                      <a:pt x="156951" y="78377"/>
                    </a:cubicBezTo>
                    <a:cubicBezTo>
                      <a:pt x="149344" y="131628"/>
                      <a:pt x="149045" y="109200"/>
                      <a:pt x="139534" y="156754"/>
                    </a:cubicBezTo>
                    <a:cubicBezTo>
                      <a:pt x="118176" y="263541"/>
                      <a:pt x="142348" y="162913"/>
                      <a:pt x="122117" y="243840"/>
                    </a:cubicBezTo>
                    <a:cubicBezTo>
                      <a:pt x="113408" y="240937"/>
                      <a:pt x="103862" y="239855"/>
                      <a:pt x="95991" y="235132"/>
                    </a:cubicBezTo>
                    <a:cubicBezTo>
                      <a:pt x="74450" y="222207"/>
                      <a:pt x="78952" y="209384"/>
                      <a:pt x="61157" y="191589"/>
                    </a:cubicBezTo>
                    <a:cubicBezTo>
                      <a:pt x="50894" y="181326"/>
                      <a:pt x="37934" y="174172"/>
                      <a:pt x="26323" y="165463"/>
                    </a:cubicBezTo>
                    <a:cubicBezTo>
                      <a:pt x="31435" y="191025"/>
                      <a:pt x="33697" y="211698"/>
                      <a:pt x="43740" y="235132"/>
                    </a:cubicBezTo>
                    <a:cubicBezTo>
                      <a:pt x="48854" y="247064"/>
                      <a:pt x="56043" y="258034"/>
                      <a:pt x="61157" y="269966"/>
                    </a:cubicBezTo>
                    <a:cubicBezTo>
                      <a:pt x="73342" y="298399"/>
                      <a:pt x="66647" y="302036"/>
                      <a:pt x="87283" y="330926"/>
                    </a:cubicBezTo>
                    <a:cubicBezTo>
                      <a:pt x="94441" y="340948"/>
                      <a:pt x="104700" y="348343"/>
                      <a:pt x="113408" y="357052"/>
                    </a:cubicBezTo>
                    <a:cubicBezTo>
                      <a:pt x="134117" y="419175"/>
                      <a:pt x="104751" y="344064"/>
                      <a:pt x="148243" y="409303"/>
                    </a:cubicBezTo>
                    <a:cubicBezTo>
                      <a:pt x="153335" y="416941"/>
                      <a:pt x="154048" y="426720"/>
                      <a:pt x="156951" y="435429"/>
                    </a:cubicBezTo>
                    <a:cubicBezTo>
                      <a:pt x="140263" y="819275"/>
                      <a:pt x="161136" y="525971"/>
                      <a:pt x="139534" y="687977"/>
                    </a:cubicBezTo>
                    <a:cubicBezTo>
                      <a:pt x="125204" y="795450"/>
                      <a:pt x="139158" y="733021"/>
                      <a:pt x="122117" y="801189"/>
                    </a:cubicBezTo>
                    <a:cubicBezTo>
                      <a:pt x="119214" y="879566"/>
                      <a:pt x="136244" y="961287"/>
                      <a:pt x="113408" y="1036320"/>
                    </a:cubicBezTo>
                    <a:cubicBezTo>
                      <a:pt x="108547" y="1052292"/>
                      <a:pt x="42047" y="982376"/>
                      <a:pt x="35031" y="975360"/>
                    </a:cubicBezTo>
                    <a:cubicBezTo>
                      <a:pt x="23420" y="981166"/>
                      <a:pt x="3345" y="980183"/>
                      <a:pt x="197" y="992777"/>
                    </a:cubicBezTo>
                    <a:cubicBezTo>
                      <a:pt x="-2341" y="1002931"/>
                      <a:pt x="20321" y="1001620"/>
                      <a:pt x="26323" y="1010194"/>
                    </a:cubicBezTo>
                    <a:cubicBezTo>
                      <a:pt x="41212" y="1031465"/>
                      <a:pt x="49546" y="1056640"/>
                      <a:pt x="61157" y="1079863"/>
                    </a:cubicBezTo>
                    <a:cubicBezTo>
                      <a:pt x="67648" y="1092845"/>
                      <a:pt x="78847" y="1102886"/>
                      <a:pt x="87283" y="1114697"/>
                    </a:cubicBezTo>
                    <a:cubicBezTo>
                      <a:pt x="93367" y="1123214"/>
                      <a:pt x="97299" y="1133422"/>
                      <a:pt x="104700" y="1140823"/>
                    </a:cubicBezTo>
                    <a:cubicBezTo>
                      <a:pt x="112101" y="1148224"/>
                      <a:pt x="122652" y="1151702"/>
                      <a:pt x="130825" y="1158240"/>
                    </a:cubicBezTo>
                    <a:cubicBezTo>
                      <a:pt x="137236" y="1163369"/>
                      <a:pt x="142437" y="1169851"/>
                      <a:pt x="148243" y="1175657"/>
                    </a:cubicBezTo>
                    <a:cubicBezTo>
                      <a:pt x="151146" y="1306286"/>
                      <a:pt x="142832" y="1437647"/>
                      <a:pt x="156951" y="1567543"/>
                    </a:cubicBezTo>
                    <a:cubicBezTo>
                      <a:pt x="158244" y="1579442"/>
                      <a:pt x="190881" y="1564317"/>
                      <a:pt x="191785" y="1576252"/>
                    </a:cubicBezTo>
                    <a:cubicBezTo>
                      <a:pt x="206040" y="1764421"/>
                      <a:pt x="181447" y="1954565"/>
                      <a:pt x="200494" y="2142309"/>
                    </a:cubicBezTo>
                    <a:cubicBezTo>
                      <a:pt x="202607" y="2163135"/>
                      <a:pt x="232437" y="2172066"/>
                      <a:pt x="252745" y="2177143"/>
                    </a:cubicBezTo>
                    <a:lnTo>
                      <a:pt x="322414" y="2194560"/>
                    </a:lnTo>
                    <a:cubicBezTo>
                      <a:pt x="348540" y="2191657"/>
                      <a:pt x="396919" y="2211852"/>
                      <a:pt x="400791" y="2185852"/>
                    </a:cubicBezTo>
                    <a:cubicBezTo>
                      <a:pt x="483188" y="1632616"/>
                      <a:pt x="397728" y="1937978"/>
                      <a:pt x="365957" y="1715589"/>
                    </a:cubicBezTo>
                    <a:cubicBezTo>
                      <a:pt x="360516" y="1677502"/>
                      <a:pt x="352294" y="1622502"/>
                      <a:pt x="348540" y="1584960"/>
                    </a:cubicBezTo>
                    <a:cubicBezTo>
                      <a:pt x="345062" y="1550178"/>
                      <a:pt x="342734" y="1515291"/>
                      <a:pt x="339831" y="1480457"/>
                    </a:cubicBezTo>
                    <a:cubicBezTo>
                      <a:pt x="342734" y="1393371"/>
                      <a:pt x="340881" y="1305997"/>
                      <a:pt x="348540" y="1219200"/>
                    </a:cubicBezTo>
                    <a:cubicBezTo>
                      <a:pt x="354567" y="1150898"/>
                      <a:pt x="386115" y="1214604"/>
                      <a:pt x="348540" y="1158240"/>
                    </a:cubicBezTo>
                    <a:cubicBezTo>
                      <a:pt x="345637" y="1117600"/>
                      <a:pt x="342372" y="1076984"/>
                      <a:pt x="339831" y="1036320"/>
                    </a:cubicBezTo>
                    <a:cubicBezTo>
                      <a:pt x="336567" y="984090"/>
                      <a:pt x="338792" y="931333"/>
                      <a:pt x="331123" y="879566"/>
                    </a:cubicBezTo>
                    <a:cubicBezTo>
                      <a:pt x="327087" y="852324"/>
                      <a:pt x="304997" y="801189"/>
                      <a:pt x="304997" y="801189"/>
                    </a:cubicBezTo>
                    <a:cubicBezTo>
                      <a:pt x="307900" y="653143"/>
                      <a:pt x="308324" y="505028"/>
                      <a:pt x="313705" y="357052"/>
                    </a:cubicBezTo>
                    <a:cubicBezTo>
                      <a:pt x="314140" y="345091"/>
                      <a:pt x="319817" y="333901"/>
                      <a:pt x="322414" y="322217"/>
                    </a:cubicBezTo>
                    <a:cubicBezTo>
                      <a:pt x="324320" y="313639"/>
                      <a:pt x="334932" y="255271"/>
                      <a:pt x="339831" y="243840"/>
                    </a:cubicBezTo>
                    <a:cubicBezTo>
                      <a:pt x="343954" y="234220"/>
                      <a:pt x="352055" y="226801"/>
                      <a:pt x="357248" y="217714"/>
                    </a:cubicBezTo>
                    <a:cubicBezTo>
                      <a:pt x="363689" y="206443"/>
                      <a:pt x="368859" y="194491"/>
                      <a:pt x="374665" y="182880"/>
                    </a:cubicBezTo>
                    <a:cubicBezTo>
                      <a:pt x="374265" y="180481"/>
                      <a:pt x="366437" y="116755"/>
                      <a:pt x="357248" y="104503"/>
                    </a:cubicBezTo>
                    <a:cubicBezTo>
                      <a:pt x="344932" y="88082"/>
                      <a:pt x="313705" y="60960"/>
                      <a:pt x="313705" y="60960"/>
                    </a:cubicBezTo>
                    <a:cubicBezTo>
                      <a:pt x="310802" y="52251"/>
                      <a:pt x="312869" y="39557"/>
                      <a:pt x="304997" y="34834"/>
                    </a:cubicBezTo>
                    <a:cubicBezTo>
                      <a:pt x="252276" y="3201"/>
                      <a:pt x="188883" y="5806"/>
                      <a:pt x="165660"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14" name="TextBox 13"/>
              <p:cNvSpPr txBox="1"/>
              <p:nvPr/>
            </p:nvSpPr>
            <p:spPr>
              <a:xfrm>
                <a:off x="7279179" y="4393951"/>
                <a:ext cx="228600" cy="1200329"/>
              </a:xfrm>
              <a:prstGeom prst="rect">
                <a:avLst/>
              </a:prstGeom>
              <a:noFill/>
            </p:spPr>
            <p:txBody>
              <a:bodyPr wrap="square" rtlCol="0">
                <a:spAutoFit/>
              </a:bodyPr>
              <a:lstStyle/>
              <a:p>
                <a:r>
                  <a:rPr lang="en-US" dirty="0">
                    <a:latin typeface="Berlin Sans FB" panose="020E0602020502020306" pitchFamily="34" charset="0"/>
                  </a:rPr>
                  <a:t>Levi</a:t>
                </a:r>
              </a:p>
            </p:txBody>
          </p:sp>
        </p:grpSp>
        <p:grpSp>
          <p:nvGrpSpPr>
            <p:cNvPr id="15" name="Group 14"/>
            <p:cNvGrpSpPr/>
            <p:nvPr/>
          </p:nvGrpSpPr>
          <p:grpSpPr>
            <a:xfrm>
              <a:off x="7461547" y="2617678"/>
              <a:ext cx="1068662" cy="1365005"/>
              <a:chOff x="7461547" y="2617678"/>
              <a:chExt cx="1068662" cy="1365005"/>
            </a:xfrm>
          </p:grpSpPr>
          <p:sp>
            <p:nvSpPr>
              <p:cNvPr id="16" name="Round Diagonal Corner Rectangle 15"/>
              <p:cNvSpPr/>
              <p:nvPr/>
            </p:nvSpPr>
            <p:spPr>
              <a:xfrm rot="3308753">
                <a:off x="7501158" y="3659304"/>
                <a:ext cx="352777" cy="2939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17" name="Round Diagonal Corner Rectangle 16"/>
              <p:cNvSpPr/>
              <p:nvPr/>
            </p:nvSpPr>
            <p:spPr>
              <a:xfrm rot="515400">
                <a:off x="8065475" y="3400184"/>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18" name="Round Diagonal Corner Rectangle 17"/>
              <p:cNvSpPr/>
              <p:nvPr/>
            </p:nvSpPr>
            <p:spPr>
              <a:xfrm rot="4621995">
                <a:off x="7422819" y="2656406"/>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grpSp>
            <p:nvGrpSpPr>
              <p:cNvPr id="19" name="Group 18"/>
              <p:cNvGrpSpPr/>
              <p:nvPr/>
            </p:nvGrpSpPr>
            <p:grpSpPr>
              <a:xfrm>
                <a:off x="7567656" y="2834439"/>
                <a:ext cx="406092" cy="334698"/>
                <a:chOff x="7690106" y="1509269"/>
                <a:chExt cx="406092" cy="334698"/>
              </a:xfrm>
            </p:grpSpPr>
            <p:sp>
              <p:nvSpPr>
                <p:cNvPr id="28" name="Round Diagonal Corner Rectangle 27"/>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9" name="Round Diagonal Corner Rectangle 28"/>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30" name="Round Diagonal Corner Rectangle 29"/>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31" name="Oval 30"/>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grpSp>
          <p:grpSp>
            <p:nvGrpSpPr>
              <p:cNvPr id="20" name="Group 19"/>
              <p:cNvGrpSpPr/>
              <p:nvPr/>
            </p:nvGrpSpPr>
            <p:grpSpPr>
              <a:xfrm>
                <a:off x="8117839" y="3560624"/>
                <a:ext cx="406092" cy="334698"/>
                <a:chOff x="7690106" y="1509269"/>
                <a:chExt cx="406092" cy="334698"/>
              </a:xfrm>
            </p:grpSpPr>
            <p:sp>
              <p:nvSpPr>
                <p:cNvPr id="24" name="Round Diagonal Corner Rectangle 23"/>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5" name="Round Diagonal Corner Rectangle 24"/>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6" name="Round Diagonal Corner Rectangle 25"/>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7" name="Oval 26"/>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grpSp>
          <p:grpSp>
            <p:nvGrpSpPr>
              <p:cNvPr id="21" name="Group 20"/>
              <p:cNvGrpSpPr/>
              <p:nvPr/>
            </p:nvGrpSpPr>
            <p:grpSpPr>
              <a:xfrm>
                <a:off x="7647854" y="3756709"/>
                <a:ext cx="242053" cy="183149"/>
                <a:chOff x="7854145" y="1567476"/>
                <a:chExt cx="242053" cy="183149"/>
              </a:xfrm>
            </p:grpSpPr>
            <p:sp>
              <p:nvSpPr>
                <p:cNvPr id="22" name="Round Diagonal Corner Rectangle 21"/>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3" name="Oval 22"/>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grpSp>
        </p:grpSp>
      </p:grpSp>
      <p:sp>
        <p:nvSpPr>
          <p:cNvPr id="8" name="Freeform 7"/>
          <p:cNvSpPr/>
          <p:nvPr/>
        </p:nvSpPr>
        <p:spPr>
          <a:xfrm>
            <a:off x="8051409" y="3550780"/>
            <a:ext cx="569159" cy="388791"/>
          </a:xfrm>
          <a:custGeom>
            <a:avLst/>
            <a:gdLst>
              <a:gd name="connsiteX0" fmla="*/ 360902 w 569159"/>
              <a:gd name="connsiteY0" fmla="*/ 8545 h 388791"/>
              <a:gd name="connsiteX1" fmla="*/ 360902 w 569159"/>
              <a:gd name="connsiteY1" fmla="*/ 8545 h 388791"/>
              <a:gd name="connsiteX2" fmla="*/ 270368 w 569159"/>
              <a:gd name="connsiteY2" fmla="*/ 26652 h 388791"/>
              <a:gd name="connsiteX3" fmla="*/ 170780 w 569159"/>
              <a:gd name="connsiteY3" fmla="*/ 53813 h 388791"/>
              <a:gd name="connsiteX4" fmla="*/ 107405 w 569159"/>
              <a:gd name="connsiteY4" fmla="*/ 62866 h 388791"/>
              <a:gd name="connsiteX5" fmla="*/ 25924 w 569159"/>
              <a:gd name="connsiteY5" fmla="*/ 126240 h 388791"/>
              <a:gd name="connsiteX6" fmla="*/ 16871 w 569159"/>
              <a:gd name="connsiteY6" fmla="*/ 307310 h 388791"/>
              <a:gd name="connsiteX7" fmla="*/ 71192 w 569159"/>
              <a:gd name="connsiteY7" fmla="*/ 343523 h 388791"/>
              <a:gd name="connsiteX8" fmla="*/ 107405 w 569159"/>
              <a:gd name="connsiteY8" fmla="*/ 370684 h 388791"/>
              <a:gd name="connsiteX9" fmla="*/ 197940 w 569159"/>
              <a:gd name="connsiteY9" fmla="*/ 388791 h 388791"/>
              <a:gd name="connsiteX10" fmla="*/ 406170 w 569159"/>
              <a:gd name="connsiteY10" fmla="*/ 379737 h 388791"/>
              <a:gd name="connsiteX11" fmla="*/ 469544 w 569159"/>
              <a:gd name="connsiteY11" fmla="*/ 361630 h 388791"/>
              <a:gd name="connsiteX12" fmla="*/ 496704 w 569159"/>
              <a:gd name="connsiteY12" fmla="*/ 334470 h 388791"/>
              <a:gd name="connsiteX13" fmla="*/ 523865 w 569159"/>
              <a:gd name="connsiteY13" fmla="*/ 316363 h 388791"/>
              <a:gd name="connsiteX14" fmla="*/ 560079 w 569159"/>
              <a:gd name="connsiteY14" fmla="*/ 262042 h 388791"/>
              <a:gd name="connsiteX15" fmla="*/ 569132 w 569159"/>
              <a:gd name="connsiteY15" fmla="*/ 234882 h 388791"/>
              <a:gd name="connsiteX16" fmla="*/ 523865 w 569159"/>
              <a:gd name="connsiteY16" fmla="*/ 62866 h 388791"/>
              <a:gd name="connsiteX17" fmla="*/ 496704 w 569159"/>
              <a:gd name="connsiteY17" fmla="*/ 53813 h 388791"/>
              <a:gd name="connsiteX18" fmla="*/ 469544 w 569159"/>
              <a:gd name="connsiteY18" fmla="*/ 26652 h 388791"/>
              <a:gd name="connsiteX19" fmla="*/ 406170 w 569159"/>
              <a:gd name="connsiteY19" fmla="*/ 8545 h 388791"/>
              <a:gd name="connsiteX20" fmla="*/ 360902 w 569159"/>
              <a:gd name="connsiteY20" fmla="*/ 8545 h 38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9159" h="388791">
                <a:moveTo>
                  <a:pt x="360902" y="8545"/>
                </a:moveTo>
                <a:lnTo>
                  <a:pt x="360902" y="8545"/>
                </a:lnTo>
                <a:cubicBezTo>
                  <a:pt x="330724" y="14581"/>
                  <a:pt x="300355" y="19732"/>
                  <a:pt x="270368" y="26652"/>
                </a:cubicBezTo>
                <a:cubicBezTo>
                  <a:pt x="198550" y="43226"/>
                  <a:pt x="307351" y="34304"/>
                  <a:pt x="170780" y="53813"/>
                </a:cubicBezTo>
                <a:lnTo>
                  <a:pt x="107405" y="62866"/>
                </a:lnTo>
                <a:cubicBezTo>
                  <a:pt x="42432" y="106182"/>
                  <a:pt x="68473" y="83692"/>
                  <a:pt x="25924" y="126240"/>
                </a:cubicBezTo>
                <a:cubicBezTo>
                  <a:pt x="4048" y="191869"/>
                  <a:pt x="-14904" y="225605"/>
                  <a:pt x="16871" y="307310"/>
                </a:cubicBezTo>
                <a:cubicBezTo>
                  <a:pt x="24759" y="327592"/>
                  <a:pt x="53783" y="330466"/>
                  <a:pt x="71192" y="343523"/>
                </a:cubicBezTo>
                <a:cubicBezTo>
                  <a:pt x="83263" y="352577"/>
                  <a:pt x="94304" y="363198"/>
                  <a:pt x="107405" y="370684"/>
                </a:cubicBezTo>
                <a:cubicBezTo>
                  <a:pt x="128471" y="382722"/>
                  <a:pt x="184015" y="386802"/>
                  <a:pt x="197940" y="388791"/>
                </a:cubicBezTo>
                <a:cubicBezTo>
                  <a:pt x="267350" y="385773"/>
                  <a:pt x="336884" y="384869"/>
                  <a:pt x="406170" y="379737"/>
                </a:cubicBezTo>
                <a:cubicBezTo>
                  <a:pt x="420791" y="378654"/>
                  <a:pt x="454241" y="366731"/>
                  <a:pt x="469544" y="361630"/>
                </a:cubicBezTo>
                <a:cubicBezTo>
                  <a:pt x="478597" y="352577"/>
                  <a:pt x="486868" y="342666"/>
                  <a:pt x="496704" y="334470"/>
                </a:cubicBezTo>
                <a:cubicBezTo>
                  <a:pt x="505063" y="327504"/>
                  <a:pt x="516700" y="324552"/>
                  <a:pt x="523865" y="316363"/>
                </a:cubicBezTo>
                <a:cubicBezTo>
                  <a:pt x="538195" y="299986"/>
                  <a:pt x="560079" y="262042"/>
                  <a:pt x="560079" y="262042"/>
                </a:cubicBezTo>
                <a:cubicBezTo>
                  <a:pt x="563097" y="252989"/>
                  <a:pt x="569634" y="244412"/>
                  <a:pt x="569132" y="234882"/>
                </a:cubicBezTo>
                <a:cubicBezTo>
                  <a:pt x="565509" y="166040"/>
                  <a:pt x="581205" y="101092"/>
                  <a:pt x="523865" y="62866"/>
                </a:cubicBezTo>
                <a:cubicBezTo>
                  <a:pt x="515924" y="57572"/>
                  <a:pt x="505758" y="56831"/>
                  <a:pt x="496704" y="53813"/>
                </a:cubicBezTo>
                <a:cubicBezTo>
                  <a:pt x="487651" y="44759"/>
                  <a:pt x="480197" y="33754"/>
                  <a:pt x="469544" y="26652"/>
                </a:cubicBezTo>
                <a:cubicBezTo>
                  <a:pt x="460828" y="20842"/>
                  <a:pt x="412201" y="10555"/>
                  <a:pt x="406170" y="8545"/>
                </a:cubicBezTo>
                <a:cubicBezTo>
                  <a:pt x="348488" y="-10683"/>
                  <a:pt x="368447" y="8545"/>
                  <a:pt x="360902" y="8545"/>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9" name="Lightning Bolt 8"/>
          <p:cNvSpPr/>
          <p:nvPr/>
        </p:nvSpPr>
        <p:spPr>
          <a:xfrm rot="4706268">
            <a:off x="9595473" y="3856177"/>
            <a:ext cx="855793" cy="942996"/>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grpSp>
        <p:nvGrpSpPr>
          <p:cNvPr id="2048" name="Group 2047"/>
          <p:cNvGrpSpPr/>
          <p:nvPr/>
        </p:nvGrpSpPr>
        <p:grpSpPr>
          <a:xfrm>
            <a:off x="260571" y="1416112"/>
            <a:ext cx="3288388" cy="4973424"/>
            <a:chOff x="260571" y="1416112"/>
            <a:chExt cx="3288388" cy="4973424"/>
          </a:xfrm>
        </p:grpSpPr>
        <p:pic>
          <p:nvPicPr>
            <p:cNvPr id="4098" name="Picture 2" descr="the Site of Schech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85" y="1416112"/>
              <a:ext cx="2811574" cy="4461341"/>
            </a:xfrm>
            <a:prstGeom prst="rect">
              <a:avLst/>
            </a:prstGeom>
            <a:noFill/>
            <a:extLst>
              <a:ext uri="{909E8E84-426E-40DD-AFC4-6F175D3DCCD1}">
                <a14:hiddenFill xmlns:a14="http://schemas.microsoft.com/office/drawing/2010/main">
                  <a:solidFill>
                    <a:srgbClr val="FFFFFF"/>
                  </a:solidFill>
                </a14:hiddenFill>
              </a:ext>
            </a:extLst>
          </p:spPr>
        </p:pic>
        <p:sp>
          <p:nvSpPr>
            <p:cNvPr id="4" name="Donut 3"/>
            <p:cNvSpPr/>
            <p:nvPr/>
          </p:nvSpPr>
          <p:spPr>
            <a:xfrm>
              <a:off x="260571" y="4841393"/>
              <a:ext cx="2272420" cy="1548143"/>
            </a:xfrm>
            <a:prstGeom prst="donut">
              <a:avLst>
                <a:gd name="adj" fmla="val 49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Berlin Sans FB" panose="020E0602020502020306" pitchFamily="34" charset="0"/>
              </a:endParaRPr>
            </a:p>
          </p:txBody>
        </p:sp>
        <p:sp>
          <p:nvSpPr>
            <p:cNvPr id="10" name="TextBox 9"/>
            <p:cNvSpPr txBox="1"/>
            <p:nvPr/>
          </p:nvSpPr>
          <p:spPr>
            <a:xfrm>
              <a:off x="1421952" y="5622374"/>
              <a:ext cx="1968032" cy="276999"/>
            </a:xfrm>
            <a:prstGeom prst="rect">
              <a:avLst/>
            </a:prstGeom>
            <a:noFill/>
          </p:spPr>
          <p:txBody>
            <a:bodyPr wrap="square" rtlCol="0">
              <a:spAutoFit/>
            </a:bodyPr>
            <a:lstStyle/>
            <a:p>
              <a:r>
                <a:rPr lang="en-US" sz="1200" dirty="0">
                  <a:solidFill>
                    <a:schemeClr val="bg1"/>
                  </a:solidFill>
                  <a:latin typeface="Berlin Sans FB" panose="020E0602020502020306" pitchFamily="34" charset="0"/>
                </a:rPr>
                <a:t>Kadesh-</a:t>
              </a:r>
              <a:r>
                <a:rPr lang="en-US" sz="1200" dirty="0" err="1">
                  <a:solidFill>
                    <a:schemeClr val="bg1"/>
                  </a:solidFill>
                  <a:latin typeface="Berlin Sans FB" panose="020E0602020502020306" pitchFamily="34" charset="0"/>
                </a:rPr>
                <a:t>barnea</a:t>
              </a:r>
              <a:endParaRPr lang="en-US" sz="1200" dirty="0">
                <a:solidFill>
                  <a:schemeClr val="bg1"/>
                </a:solidFill>
                <a:latin typeface="Berlin Sans FB" panose="020E0602020502020306" pitchFamily="34" charset="0"/>
              </a:endParaRPr>
            </a:p>
          </p:txBody>
        </p:sp>
      </p:grpSp>
    </p:spTree>
    <p:extLst>
      <p:ext uri="{BB962C8B-B14F-4D97-AF65-F5344CB8AC3E}">
        <p14:creationId xmlns:p14="http://schemas.microsoft.com/office/powerpoint/2010/main" val="21655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childTnLst>
                                </p:cTn>
                              </p:par>
                              <p:par>
                                <p:cTn id="18" presetID="45"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ppt_w</p:attrName>
                                        </p:attrNameLst>
                                      </p:cBhvr>
                                      <p:tavLst>
                                        <p:tav tm="0" fmla="#ppt_w*sin(2.5*pi*$)">
                                          <p:val>
                                            <p:fltVal val="0"/>
                                          </p:val>
                                        </p:tav>
                                        <p:tav tm="100000">
                                          <p:val>
                                            <p:fltVal val="1"/>
                                          </p:val>
                                        </p:tav>
                                      </p:tavLst>
                                    </p:anim>
                                    <p:anim calcmode="lin" valueType="num">
                                      <p:cBhvr>
                                        <p:cTn id="2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20:1-5</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Near Kadesh</a:t>
            </a:r>
          </a:p>
        </p:txBody>
      </p:sp>
      <p:sp>
        <p:nvSpPr>
          <p:cNvPr id="3" name="Rectangle 2"/>
          <p:cNvSpPr/>
          <p:nvPr/>
        </p:nvSpPr>
        <p:spPr>
          <a:xfrm>
            <a:off x="474169" y="1887060"/>
            <a:ext cx="1593318" cy="369332"/>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Miriam Died</a:t>
            </a:r>
            <a:endParaRPr lang="en-US" b="0" i="0" dirty="0">
              <a:solidFill>
                <a:schemeClr val="bg1"/>
              </a:solidFill>
              <a:effectLst/>
              <a:latin typeface="Calibri" panose="020F0502020204030204" pitchFamily="34" charset="0"/>
              <a:cs typeface="Calibri" panose="020F0502020204030204" pitchFamily="34" charset="0"/>
            </a:endParaRPr>
          </a:p>
        </p:txBody>
      </p:sp>
      <p:sp>
        <p:nvSpPr>
          <p:cNvPr id="11" name="Rectangle 10"/>
          <p:cNvSpPr/>
          <p:nvPr/>
        </p:nvSpPr>
        <p:spPr>
          <a:xfrm>
            <a:off x="3531956" y="860811"/>
            <a:ext cx="6096000" cy="369332"/>
          </a:xfrm>
          <a:prstGeom prst="rect">
            <a:avLst/>
          </a:prstGeom>
        </p:spPr>
        <p:txBody>
          <a:bodyPr>
            <a:spAutoFit/>
          </a:bodyPr>
          <a:lstStyle/>
          <a:p>
            <a:pPr fontAlgn="base"/>
            <a:r>
              <a:rPr lang="en-US" dirty="0">
                <a:solidFill>
                  <a:schemeClr val="bg1"/>
                </a:solidFill>
                <a:latin typeface="Calibri" panose="020F0502020204030204" pitchFamily="34" charset="0"/>
              </a:rPr>
              <a:t>“The whole region is inhospitable and uninviting.”</a:t>
            </a:r>
            <a:endParaRPr lang="en-US" b="0" i="0" dirty="0">
              <a:solidFill>
                <a:schemeClr val="bg1"/>
              </a:solidFill>
              <a:effectLst/>
              <a:latin typeface="Calibri" panose="020F0502020204030204" pitchFamily="34" charset="0"/>
            </a:endParaRPr>
          </a:p>
        </p:txBody>
      </p:sp>
      <p:grpSp>
        <p:nvGrpSpPr>
          <p:cNvPr id="2" name="Group 1"/>
          <p:cNvGrpSpPr/>
          <p:nvPr/>
        </p:nvGrpSpPr>
        <p:grpSpPr>
          <a:xfrm>
            <a:off x="2067487" y="1640942"/>
            <a:ext cx="3684647" cy="2396921"/>
            <a:chOff x="2205935" y="943808"/>
            <a:chExt cx="3620128" cy="2396921"/>
          </a:xfrm>
        </p:grpSpPr>
        <p:pic>
          <p:nvPicPr>
            <p:cNvPr id="6146" name="Picture 2" descr="https://c1.staticflickr.com/3/2014/2112163003_c793b44a44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935" y="943808"/>
              <a:ext cx="3620128" cy="239692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2205935" y="3079119"/>
              <a:ext cx="2492722" cy="261610"/>
            </a:xfrm>
            <a:prstGeom prst="rect">
              <a:avLst/>
            </a:prstGeom>
          </p:spPr>
          <p:txBody>
            <a:bodyPr wrap="square">
              <a:spAutoFit/>
            </a:bodyPr>
            <a:lstStyle/>
            <a:p>
              <a:pPr fontAlgn="base"/>
              <a:r>
                <a:rPr lang="en-US" sz="1100" dirty="0">
                  <a:solidFill>
                    <a:schemeClr val="bg1"/>
                  </a:solidFill>
                  <a:latin typeface="Berlin Sans FB" panose="020E0602020502020306" pitchFamily="34" charset="0"/>
                </a:rPr>
                <a:t>Wilderness of Zin</a:t>
              </a:r>
              <a:endParaRPr lang="en-US" sz="1100" b="0" i="0" dirty="0">
                <a:solidFill>
                  <a:schemeClr val="bg1"/>
                </a:solidFill>
                <a:effectLst/>
                <a:latin typeface="Calibri" panose="020F0502020204030204" pitchFamily="34" charset="0"/>
              </a:endParaRPr>
            </a:p>
          </p:txBody>
        </p:sp>
      </p:grpSp>
      <p:grpSp>
        <p:nvGrpSpPr>
          <p:cNvPr id="2050" name="Group 2049"/>
          <p:cNvGrpSpPr/>
          <p:nvPr/>
        </p:nvGrpSpPr>
        <p:grpSpPr>
          <a:xfrm>
            <a:off x="7432294" y="1402466"/>
            <a:ext cx="4123570" cy="3007403"/>
            <a:chOff x="6929767" y="695214"/>
            <a:chExt cx="4762500" cy="3445761"/>
          </a:xfrm>
        </p:grpSpPr>
        <p:pic>
          <p:nvPicPr>
            <p:cNvPr id="6148" name="Picture 4" descr="Wadi Zin. Photo by Ferrell Jenk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767" y="695214"/>
              <a:ext cx="4762500" cy="3190876"/>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2048"/>
            <p:cNvSpPr/>
            <p:nvPr/>
          </p:nvSpPr>
          <p:spPr>
            <a:xfrm>
              <a:off x="6978327" y="3841233"/>
              <a:ext cx="2436789" cy="299742"/>
            </a:xfrm>
            <a:prstGeom prst="rect">
              <a:avLst/>
            </a:prstGeom>
          </p:spPr>
          <p:txBody>
            <a:bodyPr wrap="none">
              <a:spAutoFit/>
            </a:bodyPr>
            <a:lstStyle/>
            <a:p>
              <a:r>
                <a:rPr lang="en-US" sz="1100" b="0" i="0" dirty="0" err="1">
                  <a:solidFill>
                    <a:schemeClr val="bg1"/>
                  </a:solidFill>
                  <a:effectLst/>
                  <a:latin typeface="Calibri" panose="020F0502020204030204" pitchFamily="34" charset="0"/>
                </a:rPr>
                <a:t>Wadi</a:t>
              </a:r>
              <a:r>
                <a:rPr lang="en-US" sz="1100" b="0" i="0" dirty="0">
                  <a:solidFill>
                    <a:schemeClr val="bg1"/>
                  </a:solidFill>
                  <a:effectLst/>
                  <a:latin typeface="Calibri" panose="020F0502020204030204" pitchFamily="34" charset="0"/>
                </a:rPr>
                <a:t> Zin. Photo by Ferrell Jenkins</a:t>
              </a:r>
              <a:endParaRPr lang="en-US" sz="1100" dirty="0">
                <a:solidFill>
                  <a:schemeClr val="bg1"/>
                </a:solidFill>
                <a:latin typeface="Berlin Sans FB" panose="020E0602020502020306" pitchFamily="34" charset="0"/>
              </a:endParaRPr>
            </a:p>
          </p:txBody>
        </p:sp>
      </p:grpSp>
      <p:sp>
        <p:nvSpPr>
          <p:cNvPr id="2051" name="Rectangle 2050"/>
          <p:cNvSpPr/>
          <p:nvPr/>
        </p:nvSpPr>
        <p:spPr>
          <a:xfrm>
            <a:off x="1270828" y="4548911"/>
            <a:ext cx="10670033" cy="954107"/>
          </a:xfrm>
          <a:prstGeom prst="rect">
            <a:avLst/>
          </a:prstGeom>
        </p:spPr>
        <p:txBody>
          <a:bodyPr wrap="square">
            <a:spAutoFit/>
          </a:bodyPr>
          <a:lstStyle/>
          <a:p>
            <a:r>
              <a:rPr lang="en-US" sz="2800" b="0" i="0" dirty="0">
                <a:solidFill>
                  <a:schemeClr val="bg1"/>
                </a:solidFill>
                <a:effectLst/>
                <a:latin typeface="Calibri" panose="020F0502020204030204" pitchFamily="34" charset="0"/>
              </a:rPr>
              <a:t>Israelites once again rebelled against Moses and Aaron and complained that there was no water</a:t>
            </a:r>
            <a:endParaRPr lang="en-US" sz="2800" dirty="0">
              <a:solidFill>
                <a:schemeClr val="bg1"/>
              </a:solidFill>
              <a:latin typeface="Berlin Sans FB" panose="020E0602020502020306" pitchFamily="34" charset="0"/>
            </a:endParaRPr>
          </a:p>
        </p:txBody>
      </p:sp>
      <p:sp>
        <p:nvSpPr>
          <p:cNvPr id="2052" name="Rectangle 2051"/>
          <p:cNvSpPr/>
          <p:nvPr/>
        </p:nvSpPr>
        <p:spPr>
          <a:xfrm>
            <a:off x="7543893" y="5613015"/>
            <a:ext cx="4396968" cy="923330"/>
          </a:xfrm>
          <a:prstGeom prst="rect">
            <a:avLst/>
          </a:prstGeom>
        </p:spPr>
        <p:txBody>
          <a:bodyPr wrap="square">
            <a:spAutoFit/>
          </a:bodyPr>
          <a:lstStyle/>
          <a:p>
            <a:r>
              <a:rPr lang="en-US" dirty="0" err="1">
                <a:solidFill>
                  <a:schemeClr val="bg1"/>
                </a:solidFill>
                <a:latin typeface="Calibri" panose="020F0502020204030204" pitchFamily="34" charset="0"/>
              </a:rPr>
              <a:t>Chode</a:t>
            </a:r>
            <a:r>
              <a:rPr lang="en-US" dirty="0">
                <a:solidFill>
                  <a:schemeClr val="bg1"/>
                </a:solidFill>
                <a:latin typeface="Calibri" panose="020F0502020204030204" pitchFamily="34" charset="0"/>
              </a:rPr>
              <a:t>—past tense of Chide– Scold, berate, reprimand, rebuke, give someone a piece of one’s mind</a:t>
            </a:r>
            <a:endParaRPr lang="en-US" dirty="0">
              <a:solidFill>
                <a:schemeClr val="bg1"/>
              </a:solidFill>
              <a:latin typeface="Berlin Sans FB" panose="020E0602020502020306" pitchFamily="34" charset="0"/>
            </a:endParaRPr>
          </a:p>
        </p:txBody>
      </p:sp>
      <p:sp>
        <p:nvSpPr>
          <p:cNvPr id="43" name="TextBox 42"/>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(1)</a:t>
            </a:r>
          </a:p>
        </p:txBody>
      </p:sp>
    </p:spTree>
    <p:extLst>
      <p:ext uri="{BB962C8B-B14F-4D97-AF65-F5344CB8AC3E}">
        <p14:creationId xmlns:p14="http://schemas.microsoft.com/office/powerpoint/2010/main" val="278805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20:6-12</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Take The Rod</a:t>
            </a:r>
          </a:p>
        </p:txBody>
      </p:sp>
      <p:sp>
        <p:nvSpPr>
          <p:cNvPr id="3" name="Rectangle 2"/>
          <p:cNvSpPr/>
          <p:nvPr/>
        </p:nvSpPr>
        <p:spPr>
          <a:xfrm>
            <a:off x="485866" y="1543011"/>
            <a:ext cx="6806887" cy="3539430"/>
          </a:xfrm>
          <a:prstGeom prst="rect">
            <a:avLst/>
          </a:prstGeom>
        </p:spPr>
        <p:txBody>
          <a:bodyPr wrap="square">
            <a:spAutoFit/>
          </a:bodyPr>
          <a:lstStyle/>
          <a:p>
            <a:pPr fontAlgn="base"/>
            <a:r>
              <a:rPr lang="en-US" sz="2800" dirty="0">
                <a:solidFill>
                  <a:schemeClr val="bg1"/>
                </a:solidFill>
                <a:latin typeface="Calibri" panose="020F0502020204030204" pitchFamily="34" charset="0"/>
                <a:cs typeface="Calibri" panose="020F0502020204030204" pitchFamily="34" charset="0"/>
              </a:rPr>
              <a:t>A water crisis arose and was resolved by the miracle of striking a rock, called </a:t>
            </a:r>
            <a:r>
              <a:rPr lang="en-US" sz="2800" dirty="0" err="1">
                <a:solidFill>
                  <a:schemeClr val="bg1"/>
                </a:solidFill>
                <a:latin typeface="Calibri" panose="020F0502020204030204" pitchFamily="34" charset="0"/>
                <a:cs typeface="Calibri" panose="020F0502020204030204" pitchFamily="34" charset="0"/>
              </a:rPr>
              <a:t>Meribah</a:t>
            </a:r>
            <a:r>
              <a:rPr lang="en-US" sz="2800" dirty="0">
                <a:solidFill>
                  <a:schemeClr val="bg1"/>
                </a:solidFill>
                <a:latin typeface="Calibri" panose="020F0502020204030204" pitchFamily="34" charset="0"/>
                <a:cs typeface="Calibri" panose="020F0502020204030204" pitchFamily="34" charset="0"/>
              </a:rPr>
              <a:t>, Moses “smote the rock twice” and water gushed forth.</a:t>
            </a:r>
          </a:p>
          <a:p>
            <a:pPr fontAlgn="base"/>
            <a:endParaRPr lang="en-US" sz="2800" dirty="0">
              <a:solidFill>
                <a:schemeClr val="bg1"/>
              </a:solidFill>
              <a:latin typeface="Calibri" panose="020F0502020204030204" pitchFamily="34" charset="0"/>
              <a:cs typeface="Calibri" panose="020F0502020204030204" pitchFamily="34" charset="0"/>
            </a:endParaRPr>
          </a:p>
          <a:p>
            <a:pPr fontAlgn="base"/>
            <a:r>
              <a:rPr lang="en-US" sz="2800" dirty="0">
                <a:solidFill>
                  <a:schemeClr val="bg1"/>
                </a:solidFill>
                <a:latin typeface="Calibri" panose="020F0502020204030204" pitchFamily="34" charset="0"/>
                <a:cs typeface="Calibri" panose="020F0502020204030204" pitchFamily="34" charset="0"/>
              </a:rPr>
              <a:t>Moses and Aaron did not glorify the Lord for this blessing and consequently were denied the privilege of entering the Promised Land.</a:t>
            </a:r>
            <a:endParaRPr lang="en-US" sz="2800" b="0" i="0" dirty="0">
              <a:solidFill>
                <a:schemeClr val="bg1"/>
              </a:solidFill>
              <a:effectLst/>
              <a:latin typeface="Calibri" panose="020F0502020204030204" pitchFamily="34" charset="0"/>
              <a:cs typeface="Calibri" panose="020F0502020204030204" pitchFamily="34" charset="0"/>
            </a:endParaRP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(1)</a:t>
            </a:r>
          </a:p>
        </p:txBody>
      </p:sp>
      <p:pic>
        <p:nvPicPr>
          <p:cNvPr id="7172" name="Picture 4" descr="http://bibleencyclopedia.com/picturesjpeg/Mos_Smites_Rock_117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659" y="991330"/>
            <a:ext cx="3039984" cy="4886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1473" y="5277941"/>
            <a:ext cx="6096000" cy="1200329"/>
          </a:xfrm>
          <a:prstGeom prst="rect">
            <a:avLst/>
          </a:prstGeom>
        </p:spPr>
        <p:txBody>
          <a:bodyPr>
            <a:spAutoFit/>
          </a:bodyPr>
          <a:lstStyle/>
          <a:p>
            <a:r>
              <a:rPr lang="en-US" i="1" dirty="0">
                <a:solidFill>
                  <a:srgbClr val="FFFF00"/>
                </a:solidFill>
                <a:latin typeface="Calibri" panose="020F0502020204030204" pitchFamily="34" charset="0"/>
              </a:rPr>
              <a:t>And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a:t>
            </a:r>
            <a:r>
              <a:rPr lang="en-US" i="1" dirty="0" err="1">
                <a:solidFill>
                  <a:srgbClr val="FFFF00"/>
                </a:solidFill>
                <a:latin typeface="Calibri" panose="020F0502020204030204" pitchFamily="34" charset="0"/>
              </a:rPr>
              <a:t>spake</a:t>
            </a:r>
            <a:r>
              <a:rPr lang="en-US" i="1" dirty="0">
                <a:solidFill>
                  <a:srgbClr val="FFFF00"/>
                </a:solidFill>
                <a:latin typeface="Calibri" panose="020F0502020204030204" pitchFamily="34" charset="0"/>
              </a:rPr>
              <a:t> unto Moses and Aaron, Because ye believed me not, to sanctify me in the eyes of the children of Israel, therefore ye shall not bring this congregation into the land which I have given them.</a:t>
            </a:r>
            <a:endParaRPr lang="en-US" i="1" dirty="0">
              <a:solidFill>
                <a:srgbClr val="FFFF00"/>
              </a:solidFill>
              <a:latin typeface="Berlin Sans FB" panose="020E0602020502020306" pitchFamily="34" charset="0"/>
            </a:endParaRPr>
          </a:p>
        </p:txBody>
      </p:sp>
      <p:sp>
        <p:nvSpPr>
          <p:cNvPr id="4" name="TextBox 3"/>
          <p:cNvSpPr txBox="1"/>
          <p:nvPr/>
        </p:nvSpPr>
        <p:spPr>
          <a:xfrm>
            <a:off x="3714938" y="901410"/>
            <a:ext cx="4662535" cy="369332"/>
          </a:xfrm>
          <a:prstGeom prst="rect">
            <a:avLst/>
          </a:prstGeom>
          <a:noFill/>
        </p:spPr>
        <p:txBody>
          <a:bodyPr wrap="square" rtlCol="0">
            <a:spAutoFit/>
          </a:bodyPr>
          <a:lstStyle/>
          <a:p>
            <a:r>
              <a:rPr lang="en-US" dirty="0">
                <a:solidFill>
                  <a:schemeClr val="bg1"/>
                </a:solidFill>
                <a:latin typeface="Berlin Sans FB" panose="020E0602020502020306" pitchFamily="34" charset="0"/>
              </a:rPr>
              <a:t>Aaron’s rod is kept in  the Ark of the Covenant</a:t>
            </a:r>
          </a:p>
        </p:txBody>
      </p:sp>
    </p:spTree>
    <p:extLst>
      <p:ext uri="{BB962C8B-B14F-4D97-AF65-F5344CB8AC3E}">
        <p14:creationId xmlns:p14="http://schemas.microsoft.com/office/powerpoint/2010/main" val="410626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20:17</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The King’s Highway</a:t>
            </a:r>
          </a:p>
        </p:txBody>
      </p:sp>
      <p:sp>
        <p:nvSpPr>
          <p:cNvPr id="3" name="Rectangle 2"/>
          <p:cNvSpPr/>
          <p:nvPr/>
        </p:nvSpPr>
        <p:spPr>
          <a:xfrm>
            <a:off x="552731" y="1828169"/>
            <a:ext cx="5136336" cy="4401205"/>
          </a:xfrm>
          <a:prstGeom prst="rect">
            <a:avLst/>
          </a:prstGeom>
        </p:spPr>
        <p:txBody>
          <a:bodyPr wrap="square">
            <a:spAutoFit/>
          </a:bodyPr>
          <a:lstStyle/>
          <a:p>
            <a:pPr fontAlgn="base"/>
            <a:r>
              <a:rPr lang="en-US" sz="2800" dirty="0">
                <a:solidFill>
                  <a:schemeClr val="bg1"/>
                </a:solidFill>
                <a:latin typeface="Calibri" panose="020F0502020204030204" pitchFamily="34" charset="0"/>
                <a:cs typeface="Calibri" panose="020F0502020204030204" pitchFamily="34" charset="0"/>
              </a:rPr>
              <a:t>“The ‘king’s way’ is the public high road, which was probably made at the cost of the state, and kept up for the king and his armies to travel upon, and is synonymous with the ‘sultan-road’ (</a:t>
            </a:r>
            <a:r>
              <a:rPr lang="en-US" sz="2800" i="1" dirty="0" err="1">
                <a:solidFill>
                  <a:schemeClr val="bg1"/>
                </a:solidFill>
                <a:latin typeface="Calibri" panose="020F0502020204030204" pitchFamily="34" charset="0"/>
                <a:cs typeface="Calibri" panose="020F0502020204030204" pitchFamily="34" charset="0"/>
              </a:rPr>
              <a:t>Derb</a:t>
            </a:r>
            <a:r>
              <a:rPr lang="en-US" sz="2800" i="1" dirty="0">
                <a:solidFill>
                  <a:schemeClr val="bg1"/>
                </a:solidFill>
                <a:latin typeface="Calibri" panose="020F0502020204030204" pitchFamily="34" charset="0"/>
                <a:cs typeface="Calibri" panose="020F0502020204030204" pitchFamily="34" charset="0"/>
              </a:rPr>
              <a:t> </a:t>
            </a:r>
            <a:r>
              <a:rPr lang="en-US" sz="2800" i="1" dirty="0" err="1">
                <a:solidFill>
                  <a:schemeClr val="bg1"/>
                </a:solidFill>
                <a:latin typeface="Calibri" panose="020F0502020204030204" pitchFamily="34" charset="0"/>
                <a:cs typeface="Calibri" panose="020F0502020204030204" pitchFamily="34" charset="0"/>
              </a:rPr>
              <a:t>es</a:t>
            </a:r>
            <a:r>
              <a:rPr lang="en-US" sz="2800" i="1" dirty="0">
                <a:solidFill>
                  <a:schemeClr val="bg1"/>
                </a:solidFill>
                <a:latin typeface="Calibri" panose="020F0502020204030204" pitchFamily="34" charset="0"/>
                <a:cs typeface="Calibri" panose="020F0502020204030204" pitchFamily="34" charset="0"/>
              </a:rPr>
              <a:t> Sultan</a:t>
            </a:r>
            <a:r>
              <a:rPr lang="en-US" sz="2800" dirty="0">
                <a:solidFill>
                  <a:schemeClr val="bg1"/>
                </a:solidFill>
                <a:latin typeface="Calibri" panose="020F0502020204030204" pitchFamily="34" charset="0"/>
                <a:cs typeface="Calibri" panose="020F0502020204030204" pitchFamily="34" charset="0"/>
              </a:rPr>
              <a:t>) or ‘emperor road,’ as the open, broad, old military roads are still called in the East” (2)</a:t>
            </a:r>
            <a:endParaRPr lang="en-US" sz="2800" b="0" i="0" dirty="0">
              <a:solidFill>
                <a:schemeClr val="bg1"/>
              </a:solidFill>
              <a:effectLst/>
              <a:latin typeface="Calibri" panose="020F0502020204030204" pitchFamily="34" charset="0"/>
              <a:cs typeface="Calibri" panose="020F0502020204030204" pitchFamily="34" charset="0"/>
            </a:endParaRP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(1)</a:t>
            </a:r>
          </a:p>
        </p:txBody>
      </p:sp>
      <p:grpSp>
        <p:nvGrpSpPr>
          <p:cNvPr id="9" name="Group 8"/>
          <p:cNvGrpSpPr/>
          <p:nvPr/>
        </p:nvGrpSpPr>
        <p:grpSpPr>
          <a:xfrm>
            <a:off x="5941527" y="1315928"/>
            <a:ext cx="5800818" cy="4229711"/>
            <a:chOff x="1051868" y="-717401"/>
            <a:chExt cx="5238750" cy="3514726"/>
          </a:xfrm>
        </p:grpSpPr>
        <p:pic>
          <p:nvPicPr>
            <p:cNvPr id="10" name="Picture 2" descr="http://media-cdn.tripadvisor.com/media/photo-s/03/0a/d3/b4/king-s-high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868" y="-717401"/>
              <a:ext cx="5238750" cy="35147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2699" y="2538540"/>
              <a:ext cx="4568025" cy="230175"/>
            </a:xfrm>
            <a:prstGeom prst="rect">
              <a:avLst/>
            </a:prstGeom>
          </p:spPr>
          <p:txBody>
            <a:bodyPr wrap="square">
              <a:spAutoFit/>
            </a:bodyPr>
            <a:lstStyle/>
            <a:p>
              <a:r>
                <a:rPr lang="en-US" sz="1200" dirty="0">
                  <a:latin typeface="Calibri" panose="020F0502020204030204" pitchFamily="34" charset="0"/>
                </a:rPr>
                <a:t>King’s Highway today</a:t>
              </a:r>
              <a:endParaRPr lang="en-US" sz="1200" dirty="0">
                <a:latin typeface="Berlin Sans FB" panose="020E0602020502020306" pitchFamily="34" charset="0"/>
              </a:endParaRPr>
            </a:p>
          </p:txBody>
        </p:sp>
      </p:grpSp>
      <p:sp>
        <p:nvSpPr>
          <p:cNvPr id="4" name="Rectangle 3"/>
          <p:cNvSpPr/>
          <p:nvPr/>
        </p:nvSpPr>
        <p:spPr>
          <a:xfrm>
            <a:off x="6046206" y="5651204"/>
            <a:ext cx="6096000" cy="923330"/>
          </a:xfrm>
          <a:prstGeom prst="rect">
            <a:avLst/>
          </a:prstGeom>
        </p:spPr>
        <p:txBody>
          <a:bodyPr>
            <a:spAutoFit/>
          </a:bodyPr>
          <a:lstStyle/>
          <a:p>
            <a:r>
              <a:rPr lang="en-US" dirty="0">
                <a:solidFill>
                  <a:srgbClr val="00B0F0"/>
                </a:solidFill>
                <a:latin typeface="Calibri" panose="020F0502020204030204" pitchFamily="34" charset="0"/>
              </a:rPr>
              <a:t>The highway ran along the highlands of present-day Jordan from the Red Sea up into Syria. On the east it paralleled the Dead Sea and the River Jordan.</a:t>
            </a:r>
            <a:endParaRPr lang="en-US" dirty="0">
              <a:solidFill>
                <a:srgbClr val="00B0F0"/>
              </a:solidFill>
              <a:latin typeface="Berlin Sans FB" panose="020E0602020502020306" pitchFamily="34" charset="0"/>
            </a:endParaRPr>
          </a:p>
        </p:txBody>
      </p:sp>
      <p:sp>
        <p:nvSpPr>
          <p:cNvPr id="13" name="Rectangle 12"/>
          <p:cNvSpPr/>
          <p:nvPr/>
        </p:nvSpPr>
        <p:spPr>
          <a:xfrm>
            <a:off x="458710" y="992762"/>
            <a:ext cx="4113290" cy="646331"/>
          </a:xfrm>
          <a:prstGeom prst="rect">
            <a:avLst/>
          </a:prstGeom>
        </p:spPr>
        <p:txBody>
          <a:bodyPr wrap="square">
            <a:spAutoFit/>
          </a:bodyPr>
          <a:lstStyle/>
          <a:p>
            <a:r>
              <a:rPr lang="en-US" dirty="0">
                <a:solidFill>
                  <a:srgbClr val="FF0000"/>
                </a:solidFill>
                <a:latin typeface="Calibri" panose="020F0502020204030204" pitchFamily="34" charset="0"/>
              </a:rPr>
              <a:t>Taking the highway would have been the easiest route for the Israelites.</a:t>
            </a:r>
            <a:endParaRPr lang="en-US"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5794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20:14-21</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Messengers to Edom</a:t>
            </a:r>
          </a:p>
        </p:txBody>
      </p:sp>
      <p:sp>
        <p:nvSpPr>
          <p:cNvPr id="3" name="Rectangle 2"/>
          <p:cNvSpPr/>
          <p:nvPr/>
        </p:nvSpPr>
        <p:spPr>
          <a:xfrm>
            <a:off x="422492" y="1235233"/>
            <a:ext cx="6806887" cy="1477328"/>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They were travel from Kadesh to the land of Canaan on the east side of the Dead Sea through several well populated areas.</a:t>
            </a:r>
          </a:p>
          <a:p>
            <a:pPr fontAlgn="base"/>
            <a:endParaRPr lang="en-US" dirty="0">
              <a:solidFill>
                <a:schemeClr val="bg1"/>
              </a:solidFill>
              <a:latin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The </a:t>
            </a:r>
            <a:r>
              <a:rPr lang="en-US" dirty="0" err="1">
                <a:solidFill>
                  <a:schemeClr val="bg1"/>
                </a:solidFill>
                <a:latin typeface="Calibri" panose="020F0502020204030204" pitchFamily="34" charset="0"/>
                <a:cs typeface="Calibri" panose="020F0502020204030204" pitchFamily="34" charset="0"/>
              </a:rPr>
              <a:t>Edomites</a:t>
            </a:r>
            <a:r>
              <a:rPr lang="en-US" dirty="0">
                <a:solidFill>
                  <a:schemeClr val="bg1"/>
                </a:solidFill>
                <a:latin typeface="Calibri" panose="020F0502020204030204" pitchFamily="34" charset="0"/>
                <a:cs typeface="Calibri" panose="020F0502020204030204" pitchFamily="34" charset="0"/>
              </a:rPr>
              <a:t> lived in a mountainous area also called Mount </a:t>
            </a:r>
            <a:r>
              <a:rPr lang="en-US" dirty="0" err="1">
                <a:solidFill>
                  <a:schemeClr val="bg1"/>
                </a:solidFill>
                <a:latin typeface="Calibri" panose="020F0502020204030204" pitchFamily="34" charset="0"/>
                <a:cs typeface="Calibri" panose="020F0502020204030204" pitchFamily="34" charset="0"/>
              </a:rPr>
              <a:t>Seir</a:t>
            </a:r>
            <a:endParaRPr lang="en-US" dirty="0">
              <a:solidFill>
                <a:schemeClr val="bg1"/>
              </a:solidFill>
              <a:latin typeface="Calibri" panose="020F0502020204030204" pitchFamily="34" charset="0"/>
              <a:cs typeface="Calibri" panose="020F0502020204030204" pitchFamily="34" charset="0"/>
            </a:endParaRPr>
          </a:p>
          <a:p>
            <a:pPr fontAlgn="base"/>
            <a:endParaRPr lang="en-US" b="0" i="0" dirty="0">
              <a:solidFill>
                <a:schemeClr val="bg1"/>
              </a:solidFill>
              <a:effectLst/>
              <a:latin typeface="Calibri" panose="020F0502020204030204" pitchFamily="34" charset="0"/>
              <a:cs typeface="Calibri" panose="020F0502020204030204" pitchFamily="34" charset="0"/>
            </a:endParaRP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(1)</a:t>
            </a:r>
          </a:p>
        </p:txBody>
      </p:sp>
      <p:sp>
        <p:nvSpPr>
          <p:cNvPr id="16" name="Rectangle 15"/>
          <p:cNvSpPr/>
          <p:nvPr/>
        </p:nvSpPr>
        <p:spPr>
          <a:xfrm>
            <a:off x="5366990" y="3395351"/>
            <a:ext cx="2362954" cy="1200329"/>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They would be passing in areas that were occupied with distant relatives</a:t>
            </a:r>
            <a:endParaRPr lang="en-US" b="0" i="0" dirty="0">
              <a:solidFill>
                <a:schemeClr val="bg1"/>
              </a:solidFill>
              <a:effectLst/>
              <a:latin typeface="Calibri" panose="020F0502020204030204" pitchFamily="34" charset="0"/>
              <a:cs typeface="Calibri" panose="020F0502020204030204" pitchFamily="34" charset="0"/>
            </a:endParaRPr>
          </a:p>
        </p:txBody>
      </p:sp>
      <p:sp>
        <p:nvSpPr>
          <p:cNvPr id="13" name="Rectangle 12"/>
          <p:cNvSpPr/>
          <p:nvPr/>
        </p:nvSpPr>
        <p:spPr>
          <a:xfrm>
            <a:off x="2265662" y="5162731"/>
            <a:ext cx="6096000" cy="1477328"/>
          </a:xfrm>
          <a:prstGeom prst="rect">
            <a:avLst/>
          </a:prstGeom>
        </p:spPr>
        <p:txBody>
          <a:bodyPr>
            <a:spAutoFit/>
          </a:bodyPr>
          <a:lstStyle/>
          <a:p>
            <a:r>
              <a:rPr lang="en-US" i="1" dirty="0">
                <a:solidFill>
                  <a:srgbClr val="FFFF00"/>
                </a:solidFill>
                <a:latin typeface="Calibri" panose="020F0502020204030204" pitchFamily="34" charset="0"/>
              </a:rPr>
              <a:t>Let us pass, I pray thee, through thy country: we will not pass through the fields, or through the vineyards, neither will we drink of the water of the wells: we will go by the king’s high way, we will not turn to the right hand nor to the left, until we have passed thy borders.</a:t>
            </a:r>
            <a:endParaRPr lang="en-US" i="1" dirty="0">
              <a:solidFill>
                <a:srgbClr val="FFFF00"/>
              </a:solidFill>
              <a:latin typeface="Berlin Sans FB" panose="020E0602020502020306" pitchFamily="34" charset="0"/>
            </a:endParaRPr>
          </a:p>
        </p:txBody>
      </p:sp>
      <p:pic>
        <p:nvPicPr>
          <p:cNvPr id="14" name="Picture 4" descr="http://www.generationword.com/devotions/photos-diagrams/pics-images/feb-photos/Moses-transjordan-1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3625" y="1063134"/>
            <a:ext cx="3827092" cy="456189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22492" y="2861718"/>
            <a:ext cx="3557213" cy="1654890"/>
            <a:chOff x="142447" y="3212831"/>
            <a:chExt cx="3557213" cy="1654890"/>
          </a:xfrm>
        </p:grpSpPr>
        <p:sp>
          <p:nvSpPr>
            <p:cNvPr id="17" name="Rectangle 16"/>
            <p:cNvSpPr/>
            <p:nvPr/>
          </p:nvSpPr>
          <p:spPr>
            <a:xfrm>
              <a:off x="432397" y="389140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lin Sans FB" panose="020E0602020502020306" pitchFamily="34" charset="0"/>
                </a:rPr>
                <a:t>Esau</a:t>
              </a:r>
            </a:p>
          </p:txBody>
        </p:sp>
        <p:sp>
          <p:nvSpPr>
            <p:cNvPr id="18" name="Rectangle 17"/>
            <p:cNvSpPr/>
            <p:nvPr/>
          </p:nvSpPr>
          <p:spPr>
            <a:xfrm>
              <a:off x="142447" y="4533277"/>
              <a:ext cx="1649659" cy="33444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Berlin Sans FB" panose="020E0602020502020306" pitchFamily="34" charset="0"/>
                </a:rPr>
                <a:t>Edomites</a:t>
              </a:r>
              <a:endParaRPr lang="en-US" dirty="0">
                <a:latin typeface="Berlin Sans FB" panose="020E0602020502020306" pitchFamily="34" charset="0"/>
              </a:endParaRPr>
            </a:p>
          </p:txBody>
        </p:sp>
        <p:sp>
          <p:nvSpPr>
            <p:cNvPr id="19" name="Rectangle 18"/>
            <p:cNvSpPr/>
            <p:nvPr/>
          </p:nvSpPr>
          <p:spPr>
            <a:xfrm>
              <a:off x="2295855" y="389140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lin Sans FB" panose="020E0602020502020306" pitchFamily="34" charset="0"/>
                </a:rPr>
                <a:t>Jacob</a:t>
              </a:r>
            </a:p>
          </p:txBody>
        </p:sp>
        <p:sp>
          <p:nvSpPr>
            <p:cNvPr id="20" name="Rectangle 19"/>
            <p:cNvSpPr/>
            <p:nvPr/>
          </p:nvSpPr>
          <p:spPr>
            <a:xfrm>
              <a:off x="2050001" y="4527739"/>
              <a:ext cx="1649659" cy="33444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lin Sans FB" panose="020E0602020502020306" pitchFamily="34" charset="0"/>
                </a:rPr>
                <a:t>Israelites</a:t>
              </a:r>
            </a:p>
          </p:txBody>
        </p:sp>
        <p:sp>
          <p:nvSpPr>
            <p:cNvPr id="8" name="Down Arrow 7"/>
            <p:cNvSpPr/>
            <p:nvPr/>
          </p:nvSpPr>
          <p:spPr>
            <a:xfrm>
              <a:off x="859466" y="4247773"/>
              <a:ext cx="215617" cy="28550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2" name="Down Arrow 21"/>
            <p:cNvSpPr/>
            <p:nvPr/>
          </p:nvSpPr>
          <p:spPr>
            <a:xfrm>
              <a:off x="2709296" y="4247773"/>
              <a:ext cx="215617" cy="28550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5" name="Down Arrow 24"/>
            <p:cNvSpPr/>
            <p:nvPr/>
          </p:nvSpPr>
          <p:spPr>
            <a:xfrm rot="16200000" flipH="1">
              <a:off x="2003511" y="2964450"/>
              <a:ext cx="148674" cy="87345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anose="020E0602020502020306" pitchFamily="34" charset="0"/>
              </a:endParaRPr>
            </a:p>
          </p:txBody>
        </p:sp>
        <p:sp>
          <p:nvSpPr>
            <p:cNvPr id="23" name="Rectangle 22"/>
            <p:cNvSpPr/>
            <p:nvPr/>
          </p:nvSpPr>
          <p:spPr>
            <a:xfrm>
              <a:off x="911522" y="3228129"/>
              <a:ext cx="1069757" cy="33444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lin Sans FB" panose="020E0602020502020306" pitchFamily="34" charset="0"/>
                </a:rPr>
                <a:t>Isaac</a:t>
              </a:r>
            </a:p>
          </p:txBody>
        </p:sp>
        <p:sp>
          <p:nvSpPr>
            <p:cNvPr id="24" name="Rectangle 23"/>
            <p:cNvSpPr/>
            <p:nvPr/>
          </p:nvSpPr>
          <p:spPr>
            <a:xfrm>
              <a:off x="2174417" y="3212831"/>
              <a:ext cx="1069757" cy="33444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lin Sans FB" panose="020E0602020502020306" pitchFamily="34" charset="0"/>
                </a:rPr>
                <a:t>Sarah</a:t>
              </a:r>
            </a:p>
          </p:txBody>
        </p:sp>
        <p:cxnSp>
          <p:nvCxnSpPr>
            <p:cNvPr id="26" name="Straight Connector 25"/>
            <p:cNvCxnSpPr/>
            <p:nvPr/>
          </p:nvCxnSpPr>
          <p:spPr>
            <a:xfrm>
              <a:off x="1081746" y="3644054"/>
              <a:ext cx="19365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068309" y="3644322"/>
              <a:ext cx="13437" cy="1400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005750" y="3634973"/>
              <a:ext cx="579" cy="1674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063766" y="3427708"/>
              <a:ext cx="5964" cy="2053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82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20:14-21, 22</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latin typeface="Berlin Sans FB" panose="020E0602020502020306" pitchFamily="34" charset="0"/>
              </a:rPr>
              <a:t>Response of Edom</a:t>
            </a:r>
          </a:p>
        </p:txBody>
      </p:sp>
      <p:sp>
        <p:nvSpPr>
          <p:cNvPr id="3" name="Rectangle 2"/>
          <p:cNvSpPr/>
          <p:nvPr/>
        </p:nvSpPr>
        <p:spPr>
          <a:xfrm>
            <a:off x="422492" y="1105728"/>
            <a:ext cx="6806887" cy="646331"/>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They refused the passage to the Israelites, and he sent an army to ensure that they did not pass through.</a:t>
            </a:r>
            <a:endParaRPr lang="en-US" b="0" i="0" dirty="0">
              <a:solidFill>
                <a:schemeClr val="bg1"/>
              </a:solidFill>
              <a:effectLst/>
              <a:latin typeface="Calibri" panose="020F0502020204030204" pitchFamily="34" charset="0"/>
              <a:cs typeface="Calibri" panose="020F0502020204030204" pitchFamily="34" charset="0"/>
            </a:endParaRP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(1)</a:t>
            </a:r>
          </a:p>
        </p:txBody>
      </p:sp>
      <p:pic>
        <p:nvPicPr>
          <p:cNvPr id="14" name="Picture 4" descr="http://www.generationword.com/devotions/photos-diagrams/pics-images/feb-photos/Moses-transjordan-1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380" y="1832678"/>
            <a:ext cx="3827092" cy="4561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98963" y="5184967"/>
            <a:ext cx="6096000" cy="923330"/>
          </a:xfrm>
          <a:prstGeom prst="rect">
            <a:avLst/>
          </a:prstGeom>
        </p:spPr>
        <p:txBody>
          <a:bodyPr>
            <a:spAutoFit/>
          </a:bodyPr>
          <a:lstStyle/>
          <a:p>
            <a:r>
              <a:rPr lang="en-US" dirty="0">
                <a:solidFill>
                  <a:schemeClr val="bg1"/>
                </a:solidFill>
                <a:latin typeface="Calibri" panose="020F0502020204030204" pitchFamily="34" charset="0"/>
              </a:rPr>
              <a:t>This new generation of Israelites left Kadesh and transported themselves to a place on the border of Edom that they called Mount Hor.</a:t>
            </a:r>
            <a:endParaRPr lang="en-US" dirty="0">
              <a:solidFill>
                <a:schemeClr val="bg1"/>
              </a:solidFill>
              <a:latin typeface="Berlin Sans FB" panose="020E0602020502020306" pitchFamily="34" charset="0"/>
            </a:endParaRPr>
          </a:p>
        </p:txBody>
      </p:sp>
      <p:pic>
        <p:nvPicPr>
          <p:cNvPr id="6" name="Picture 5">
            <a:extLst>
              <a:ext uri="{FF2B5EF4-FFF2-40B4-BE49-F238E27FC236}">
                <a16:creationId xmlns:a16="http://schemas.microsoft.com/office/drawing/2014/main" id="{D324B8A0-6A9D-A516-1697-CBA70BB7E24A}"/>
              </a:ext>
            </a:extLst>
          </p:cNvPr>
          <p:cNvPicPr>
            <a:picLocks noChangeAspect="1"/>
          </p:cNvPicPr>
          <p:nvPr/>
        </p:nvPicPr>
        <p:blipFill>
          <a:blip r:embed="rId4"/>
          <a:stretch>
            <a:fillRect/>
          </a:stretch>
        </p:blipFill>
        <p:spPr>
          <a:xfrm>
            <a:off x="2575248" y="1873249"/>
            <a:ext cx="4040583" cy="3300758"/>
          </a:xfrm>
          <a:prstGeom prst="rect">
            <a:avLst/>
          </a:prstGeom>
        </p:spPr>
      </p:pic>
    </p:spTree>
    <p:extLst>
      <p:ext uri="{BB962C8B-B14F-4D97-AF65-F5344CB8AC3E}">
        <p14:creationId xmlns:p14="http://schemas.microsoft.com/office/powerpoint/2010/main" val="281726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Numbers 20:22-29</a:t>
            </a:r>
          </a:p>
        </p:txBody>
      </p:sp>
      <p:sp>
        <p:nvSpPr>
          <p:cNvPr id="7" name="TextBox 6"/>
          <p:cNvSpPr txBox="1"/>
          <p:nvPr/>
        </p:nvSpPr>
        <p:spPr>
          <a:xfrm>
            <a:off x="0" y="-21920"/>
            <a:ext cx="12092412" cy="830997"/>
          </a:xfrm>
          <a:prstGeom prst="rect">
            <a:avLst/>
          </a:prstGeom>
          <a:noFill/>
        </p:spPr>
        <p:txBody>
          <a:bodyPr wrap="square" rtlCol="0">
            <a:spAutoFit/>
          </a:bodyPr>
          <a:lstStyle/>
          <a:p>
            <a:pPr algn="ctr"/>
            <a:r>
              <a:rPr lang="en-US" sz="4800" dirty="0">
                <a:solidFill>
                  <a:srgbClr val="92D050"/>
                </a:solidFill>
                <a:latin typeface="Berlin Sans FB" panose="020E0602020502020306" pitchFamily="34" charset="0"/>
              </a:rPr>
              <a:t>Aaron Confers Priesthood to Son</a:t>
            </a:r>
          </a:p>
        </p:txBody>
      </p:sp>
      <p:sp>
        <p:nvSpPr>
          <p:cNvPr id="3" name="Rectangle 2"/>
          <p:cNvSpPr/>
          <p:nvPr/>
        </p:nvSpPr>
        <p:spPr>
          <a:xfrm>
            <a:off x="3597712" y="5611042"/>
            <a:ext cx="7410061" cy="923330"/>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Upon this mount, </a:t>
            </a:r>
            <a:r>
              <a:rPr lang="en-US" dirty="0" err="1">
                <a:solidFill>
                  <a:schemeClr val="bg1"/>
                </a:solidFill>
                <a:latin typeface="Calibri" panose="020F0502020204030204" pitchFamily="34" charset="0"/>
                <a:cs typeface="Calibri" panose="020F0502020204030204" pitchFamily="34" charset="0"/>
              </a:rPr>
              <a:t>Eleazar</a:t>
            </a:r>
            <a:r>
              <a:rPr lang="en-US" dirty="0">
                <a:solidFill>
                  <a:schemeClr val="bg1"/>
                </a:solidFill>
                <a:latin typeface="Calibri" panose="020F0502020204030204" pitchFamily="34" charset="0"/>
                <a:cs typeface="Calibri" panose="020F0502020204030204" pitchFamily="34" charset="0"/>
              </a:rPr>
              <a:t>, the son of Aaron, was given the presidency of the Levitical Priesthood in his father’s stead; and here Aaron died. </a:t>
            </a:r>
          </a:p>
          <a:p>
            <a:pPr fontAlgn="base"/>
            <a:r>
              <a:rPr lang="en-US" b="0" i="0" dirty="0">
                <a:solidFill>
                  <a:schemeClr val="bg1"/>
                </a:solidFill>
                <a:effectLst/>
                <a:latin typeface="Calibri" panose="020F0502020204030204" pitchFamily="34" charset="0"/>
                <a:cs typeface="Calibri" panose="020F0502020204030204" pitchFamily="34" charset="0"/>
              </a:rPr>
              <a:t>The people mourned for 30 days.</a:t>
            </a: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latin typeface="Berlin Sans FB" panose="020E0602020502020306" pitchFamily="34" charset="0"/>
              </a:rPr>
              <a:t>(1)</a:t>
            </a:r>
          </a:p>
        </p:txBody>
      </p:sp>
      <p:sp>
        <p:nvSpPr>
          <p:cNvPr id="2" name="Rectangle 1"/>
          <p:cNvSpPr/>
          <p:nvPr/>
        </p:nvSpPr>
        <p:spPr>
          <a:xfrm>
            <a:off x="287701" y="801146"/>
            <a:ext cx="6096000" cy="923330"/>
          </a:xfrm>
          <a:prstGeom prst="rect">
            <a:avLst/>
          </a:prstGeom>
        </p:spPr>
        <p:txBody>
          <a:bodyPr>
            <a:spAutoFit/>
          </a:bodyPr>
          <a:lstStyle/>
          <a:p>
            <a:r>
              <a:rPr lang="en-US" dirty="0">
                <a:solidFill>
                  <a:schemeClr val="bg1"/>
                </a:solidFill>
                <a:latin typeface="Calibri" panose="020F0502020204030204" pitchFamily="34" charset="0"/>
              </a:rPr>
              <a:t>This new generation of Israelites left Kadesh and transported themselves to a place on the border of Edom that they called Mount Hor.</a:t>
            </a:r>
            <a:endParaRPr lang="en-US" dirty="0">
              <a:solidFill>
                <a:schemeClr val="bg1"/>
              </a:solidFill>
              <a:latin typeface="Berlin Sans FB" panose="020E0602020502020306" pitchFamily="34" charset="0"/>
            </a:endParaRPr>
          </a:p>
        </p:txBody>
      </p:sp>
      <p:pic>
        <p:nvPicPr>
          <p:cNvPr id="5124" name="Picture 4" descr="http://www.visiongallery.com/images/VINTAGE/Francis%20Frith/Mount%20Hor%20,Jor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33" y="1825716"/>
            <a:ext cx="3058668" cy="2286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498802" y="1456384"/>
            <a:ext cx="8444728" cy="3434202"/>
            <a:chOff x="3498802" y="1456384"/>
            <a:chExt cx="8444728" cy="3434202"/>
          </a:xfrm>
        </p:grpSpPr>
        <p:pic>
          <p:nvPicPr>
            <p:cNvPr id="5122" name="Picture 2" descr="http://footage.framepool.com/shotimg/qf/705129167-mount-hor-tomb-building-jordan-country-blea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8802" y="2362877"/>
              <a:ext cx="3911648" cy="22003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aron's Tomb on the Summit of Mount H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1157" y="1854779"/>
              <a:ext cx="4042373" cy="30358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5937566" y="1854779"/>
              <a:ext cx="660902" cy="768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17664" y="1456384"/>
              <a:ext cx="1633302" cy="369332"/>
            </a:xfrm>
            <a:prstGeom prst="rect">
              <a:avLst/>
            </a:prstGeom>
          </p:spPr>
          <p:txBody>
            <a:bodyPr wrap="square">
              <a:spAutoFit/>
            </a:bodyPr>
            <a:lstStyle/>
            <a:p>
              <a:r>
                <a:rPr lang="en-US" dirty="0">
                  <a:solidFill>
                    <a:schemeClr val="bg1"/>
                  </a:solidFill>
                  <a:latin typeface="Calibri" panose="020F0502020204030204" pitchFamily="34" charset="0"/>
                </a:rPr>
                <a:t>Aaron’s Tomb</a:t>
              </a:r>
              <a:endParaRPr lang="en-US" dirty="0">
                <a:solidFill>
                  <a:schemeClr val="bg1"/>
                </a:solidFill>
                <a:latin typeface="Berlin Sans FB" panose="020E0602020502020306" pitchFamily="34" charset="0"/>
              </a:endParaRPr>
            </a:p>
          </p:txBody>
        </p:sp>
        <p:cxnSp>
          <p:nvCxnSpPr>
            <p:cNvPr id="17" name="Straight Arrow Connector 16"/>
            <p:cNvCxnSpPr/>
            <p:nvPr/>
          </p:nvCxnSpPr>
          <p:spPr>
            <a:xfrm>
              <a:off x="6598468" y="1854779"/>
              <a:ext cx="2297062" cy="647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481811" y="4930860"/>
            <a:ext cx="7410061" cy="369332"/>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Stripped of His Garments=turning the office over to Aaron’s son </a:t>
            </a:r>
            <a:endParaRPr lang="en-US" b="0" i="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85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3751</Words>
  <Application>Microsoft Office PowerPoint</Application>
  <PresentationFormat>Widescreen</PresentationFormat>
  <Paragraphs>245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Arial</vt:lpstr>
      <vt:lpstr>Berlin Sans FB</vt:lpstr>
      <vt:lpstr>Arial</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39</cp:revision>
  <dcterms:created xsi:type="dcterms:W3CDTF">2015-11-06T14:48:14Z</dcterms:created>
  <dcterms:modified xsi:type="dcterms:W3CDTF">2025-09-02T15:35:27Z</dcterms:modified>
</cp:coreProperties>
</file>