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0" r:id="rId4"/>
    <p:sldId id="263" r:id="rId5"/>
    <p:sldId id="264" r:id="rId6"/>
    <p:sldId id="258" r:id="rId7"/>
    <p:sldId id="266" r:id="rId8"/>
    <p:sldId id="269" r:id="rId9"/>
    <p:sldId id="267" r:id="rId10"/>
    <p:sldId id="268" r:id="rId11"/>
    <p:sldId id="271" r:id="rId12"/>
    <p:sldId id="272" r:id="rId13"/>
    <p:sldId id="273" r:id="rId14"/>
    <p:sldId id="274" r:id="rId15"/>
    <p:sldId id="275" r:id="rId16"/>
    <p:sldId id="277" r:id="rId17"/>
    <p:sldId id="278" r:id="rId18"/>
    <p:sldId id="280" r:id="rId19"/>
    <p:sldId id="265" r:id="rId20"/>
    <p:sldId id="282" r:id="rId21"/>
    <p:sldId id="281" r:id="rId22"/>
    <p:sldId id="257" r:id="rId23"/>
    <p:sldId id="262" r:id="rId24"/>
    <p:sldId id="270" r:id="rId25"/>
  </p:sldIdLst>
  <p:sldSz cx="12192000" cy="6858000"/>
  <p:notesSz cx="6858000" cy="9144000"/>
  <p:embeddedFontLst>
    <p:embeddedFont>
      <p:font typeface="AR ESSENCE" panose="020B0604020202020204" charset="0"/>
      <p:regular r:id="rId26"/>
    </p:embeddedFont>
    <p:embeddedFont>
      <p:font typeface="Corbel" panose="020B0503020204020204" pitchFamily="34" charset="0"/>
      <p:regular r:id="rId27"/>
      <p:bold r:id="rId28"/>
      <p:italic r:id="rId29"/>
      <p:boldItalic r:id="rId30"/>
    </p:embeddedFont>
    <p:embeddedFont>
      <p:font typeface="Palatino" panose="020B0604020202020204"/>
      <p:regular r:id="rId31"/>
    </p:embeddedFont>
    <p:embeddedFont>
      <p:font typeface="Verdana" panose="020B060403050404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48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3" d="100"/>
          <a:sy n="103" d="100"/>
        </p:scale>
        <p:origin x="732"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F81E5C-0B7F-4291-ADC2-688B96F946A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164943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81E5C-0B7F-4291-ADC2-688B96F946A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343661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81E5C-0B7F-4291-ADC2-688B96F946A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3415793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81E5C-0B7F-4291-ADC2-688B96F946A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8815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F81E5C-0B7F-4291-ADC2-688B96F946AC}"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4260755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F81E5C-0B7F-4291-ADC2-688B96F946AC}"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2030794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F81E5C-0B7F-4291-ADC2-688B96F946AC}" type="datetimeFigureOut">
              <a:rPr lang="en-US" smtClean="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2197660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F81E5C-0B7F-4291-ADC2-688B96F946AC}" type="datetimeFigureOut">
              <a:rPr lang="en-US" smtClean="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139880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F81E5C-0B7F-4291-ADC2-688B96F946AC}" type="datetimeFigureOut">
              <a:rPr lang="en-US" smtClean="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75170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F81E5C-0B7F-4291-ADC2-688B96F946AC}"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283890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F81E5C-0B7F-4291-ADC2-688B96F946AC}"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9A56F-2AF5-4B2C-8EBD-481F0C70F301}" type="slidenum">
              <a:rPr lang="en-US" smtClean="0"/>
              <a:t>‹#›</a:t>
            </a:fld>
            <a:endParaRPr lang="en-US"/>
          </a:p>
        </p:txBody>
      </p:sp>
    </p:spTree>
    <p:extLst>
      <p:ext uri="{BB962C8B-B14F-4D97-AF65-F5344CB8AC3E}">
        <p14:creationId xmlns:p14="http://schemas.microsoft.com/office/powerpoint/2010/main" val="309719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81E5C-0B7F-4291-ADC2-688B96F946AC}" type="datetimeFigureOut">
              <a:rPr lang="en-US" smtClean="0"/>
              <a:t>9/2/2025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9A56F-2AF5-4B2C-8EBD-481F0C70F301}" type="slidenum">
              <a:rPr lang="en-US" smtClean="0"/>
              <a:t>‹#›</a:t>
            </a:fld>
            <a:endParaRPr lang="en-US"/>
          </a:p>
        </p:txBody>
      </p:sp>
    </p:spTree>
    <p:extLst>
      <p:ext uri="{BB962C8B-B14F-4D97-AF65-F5344CB8AC3E}">
        <p14:creationId xmlns:p14="http://schemas.microsoft.com/office/powerpoint/2010/main" val="2800205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668447"/>
            <a:ext cx="12192000" cy="1877437"/>
          </a:xfrm>
          <a:prstGeom prst="rect">
            <a:avLst/>
          </a:prstGeom>
          <a:noFill/>
        </p:spPr>
        <p:txBody>
          <a:bodyPr wrap="square" rtlCol="0">
            <a:spAutoFit/>
          </a:bodyPr>
          <a:lstStyle/>
          <a:p>
            <a:pPr algn="ctr"/>
            <a:r>
              <a:rPr lang="en-US" sz="7200" dirty="0" err="1">
                <a:solidFill>
                  <a:schemeClr val="bg1"/>
                </a:solidFill>
                <a:latin typeface="AR ESSENCE" panose="02000000000000000000" pitchFamily="2" charset="0"/>
              </a:rPr>
              <a:t>Balak</a:t>
            </a:r>
            <a:r>
              <a:rPr lang="en-US" sz="7200" dirty="0">
                <a:solidFill>
                  <a:schemeClr val="bg1"/>
                </a:solidFill>
                <a:latin typeface="AR ESSENCE" panose="02000000000000000000" pitchFamily="2" charset="0"/>
              </a:rPr>
              <a:t> and Balaam</a:t>
            </a:r>
          </a:p>
          <a:p>
            <a:pPr algn="ctr"/>
            <a:r>
              <a:rPr lang="en-US" sz="4400" dirty="0">
                <a:solidFill>
                  <a:schemeClr val="bg1"/>
                </a:solidFill>
                <a:latin typeface="AR ESSENCE" panose="02000000000000000000" pitchFamily="2" charset="0"/>
              </a:rPr>
              <a:t>Numbers 22-29</a:t>
            </a:r>
          </a:p>
        </p:txBody>
      </p:sp>
      <p:sp>
        <p:nvSpPr>
          <p:cNvPr id="2" name="Rectangle 1"/>
          <p:cNvSpPr/>
          <p:nvPr/>
        </p:nvSpPr>
        <p:spPr>
          <a:xfrm>
            <a:off x="3254828" y="3132281"/>
            <a:ext cx="6096000" cy="1477328"/>
          </a:xfrm>
          <a:prstGeom prst="rect">
            <a:avLst/>
          </a:prstGeom>
        </p:spPr>
        <p:txBody>
          <a:bodyPr>
            <a:spAutoFit/>
          </a:bodyPr>
          <a:lstStyle/>
          <a:p>
            <a:r>
              <a:rPr lang="en-US" b="1" i="1" dirty="0">
                <a:solidFill>
                  <a:schemeClr val="bg1"/>
                </a:solidFill>
                <a:latin typeface="Palatino"/>
              </a:rPr>
              <a:t> </a:t>
            </a:r>
            <a:r>
              <a:rPr lang="en-US" i="1" dirty="0">
                <a:solidFill>
                  <a:schemeClr val="bg1"/>
                </a:solidFill>
                <a:latin typeface="Palatino"/>
              </a:rPr>
              <a:t>For behold, the Lord doth grant unto all nations, of their own nation and tongue, to teach his word, yea, in wisdom, all that he </a:t>
            </a:r>
            <a:r>
              <a:rPr lang="en-US" i="1" dirty="0" err="1">
                <a:solidFill>
                  <a:schemeClr val="bg1"/>
                </a:solidFill>
                <a:latin typeface="Palatino"/>
              </a:rPr>
              <a:t>seeth</a:t>
            </a:r>
            <a:r>
              <a:rPr lang="en-US" i="1" dirty="0">
                <a:solidFill>
                  <a:schemeClr val="bg1"/>
                </a:solidFill>
                <a:latin typeface="Palatino"/>
              </a:rPr>
              <a:t> fit that they should have; therefore we see that the Lord doth counsel in wisdom, according to that which is just and true. Alma 29:2</a:t>
            </a:r>
            <a:endParaRPr lang="en-US" i="1" dirty="0">
              <a:solidFill>
                <a:schemeClr val="bg1"/>
              </a:solidFill>
            </a:endParaRPr>
          </a:p>
        </p:txBody>
      </p:sp>
      <p:grpSp>
        <p:nvGrpSpPr>
          <p:cNvPr id="6" name="Group 5"/>
          <p:cNvGrpSpPr/>
          <p:nvPr/>
        </p:nvGrpSpPr>
        <p:grpSpPr>
          <a:xfrm>
            <a:off x="9312272" y="2347750"/>
            <a:ext cx="2014297" cy="3519326"/>
            <a:chOff x="5702923" y="806396"/>
            <a:chExt cx="2014297" cy="3519326"/>
          </a:xfrm>
        </p:grpSpPr>
        <p:sp>
          <p:nvSpPr>
            <p:cNvPr id="9" name="Cloud 8"/>
            <p:cNvSpPr/>
            <p:nvPr/>
          </p:nvSpPr>
          <p:spPr>
            <a:xfrm rot="2829162">
              <a:off x="5911834" y="818475"/>
              <a:ext cx="1527925" cy="162658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671902">
              <a:off x="7311725" y="2559648"/>
              <a:ext cx="343513"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647766">
              <a:off x="5749145" y="2499554"/>
              <a:ext cx="317463"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9352409">
              <a:off x="6786899" y="3723120"/>
              <a:ext cx="371632"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647766">
              <a:off x="6359659" y="3711201"/>
              <a:ext cx="369854"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69292">
              <a:off x="6743858" y="1919017"/>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790291">
              <a:off x="5877579" y="1883798"/>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6111065" y="2057338"/>
              <a:ext cx="1184041" cy="1963942"/>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491884" y="1668066"/>
              <a:ext cx="439296" cy="592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320523">
              <a:off x="6040366" y="2064001"/>
              <a:ext cx="793673" cy="2034001"/>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rot="21316319">
              <a:off x="6586216" y="1977544"/>
              <a:ext cx="793673" cy="2112343"/>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201302" y="829558"/>
              <a:ext cx="991486" cy="13249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rot="5145672">
              <a:off x="6487708" y="685928"/>
              <a:ext cx="407311" cy="6482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rot="21319763">
              <a:off x="6718951" y="3869982"/>
              <a:ext cx="729128" cy="192734"/>
              <a:chOff x="1544278" y="5562600"/>
              <a:chExt cx="3316219" cy="853440"/>
            </a:xfrm>
          </p:grpSpPr>
          <p:grpSp>
            <p:nvGrpSpPr>
              <p:cNvPr id="72" name="Group 71"/>
              <p:cNvGrpSpPr/>
              <p:nvPr/>
            </p:nvGrpSpPr>
            <p:grpSpPr>
              <a:xfrm>
                <a:off x="2374039" y="5562600"/>
                <a:ext cx="840941" cy="838200"/>
                <a:chOff x="2374039" y="5562600"/>
                <a:chExt cx="840941" cy="838200"/>
              </a:xfrm>
            </p:grpSpPr>
            <p:sp>
              <p:nvSpPr>
                <p:cNvPr id="85" name="Quad Arrow 84"/>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Quad Arrow 85"/>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p:cNvGrpSpPr/>
              <p:nvPr/>
            </p:nvGrpSpPr>
            <p:grpSpPr>
              <a:xfrm>
                <a:off x="3189795" y="5562600"/>
                <a:ext cx="840941" cy="838200"/>
                <a:chOff x="2374039" y="5562600"/>
                <a:chExt cx="840941" cy="838200"/>
              </a:xfrm>
            </p:grpSpPr>
            <p:sp>
              <p:nvSpPr>
                <p:cNvPr id="83" name="Quad Arrow 82"/>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Quad Arrow 83"/>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1544278" y="5562600"/>
                <a:ext cx="840941" cy="838200"/>
                <a:chOff x="2374039" y="5562600"/>
                <a:chExt cx="840941" cy="838200"/>
              </a:xfrm>
            </p:grpSpPr>
            <p:sp>
              <p:nvSpPr>
                <p:cNvPr id="81" name="Quad Arrow 80"/>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Quad Arrow 81"/>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4019556" y="5577840"/>
                <a:ext cx="840941" cy="838200"/>
                <a:chOff x="2374039" y="5562600"/>
                <a:chExt cx="840941" cy="838200"/>
              </a:xfrm>
            </p:grpSpPr>
            <p:sp>
              <p:nvSpPr>
                <p:cNvPr id="79" name="Quad Arrow 78"/>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Quad Arrow 79"/>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Diamond 75"/>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370681">
              <a:off x="5985089" y="3885148"/>
              <a:ext cx="729128" cy="192734"/>
              <a:chOff x="1544278" y="5562600"/>
              <a:chExt cx="3316219" cy="853440"/>
            </a:xfrm>
          </p:grpSpPr>
          <p:grpSp>
            <p:nvGrpSpPr>
              <p:cNvPr id="57" name="Group 56"/>
              <p:cNvGrpSpPr/>
              <p:nvPr/>
            </p:nvGrpSpPr>
            <p:grpSpPr>
              <a:xfrm>
                <a:off x="2374039" y="5562600"/>
                <a:ext cx="840941" cy="838200"/>
                <a:chOff x="2374039" y="5562600"/>
                <a:chExt cx="840941" cy="838200"/>
              </a:xfrm>
            </p:grpSpPr>
            <p:sp>
              <p:nvSpPr>
                <p:cNvPr id="70" name="Quad Arrow 69"/>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70"/>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3189795" y="5562600"/>
                <a:ext cx="840941" cy="838200"/>
                <a:chOff x="2374039" y="5562600"/>
                <a:chExt cx="840941" cy="838200"/>
              </a:xfrm>
            </p:grpSpPr>
            <p:sp>
              <p:nvSpPr>
                <p:cNvPr id="68" name="Quad Arrow 67"/>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544278" y="5562600"/>
                <a:ext cx="840941" cy="838200"/>
                <a:chOff x="2374039" y="5562600"/>
                <a:chExt cx="840941" cy="838200"/>
              </a:xfrm>
            </p:grpSpPr>
            <p:sp>
              <p:nvSpPr>
                <p:cNvPr id="66" name="Quad Arrow 65"/>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Quad Arrow 66"/>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4019556" y="5577840"/>
                <a:ext cx="840941" cy="838200"/>
                <a:chOff x="2374039" y="5562600"/>
                <a:chExt cx="840941" cy="838200"/>
              </a:xfrm>
            </p:grpSpPr>
            <p:sp>
              <p:nvSpPr>
                <p:cNvPr id="64" name="Quad Arrow 63"/>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Diamond 60"/>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rot="20183969">
              <a:off x="7170529" y="2723998"/>
              <a:ext cx="546691" cy="189292"/>
              <a:chOff x="1544278" y="5562600"/>
              <a:chExt cx="2486458" cy="838200"/>
            </a:xfrm>
          </p:grpSpPr>
          <p:grpSp>
            <p:nvGrpSpPr>
              <p:cNvPr id="46" name="Group 45"/>
              <p:cNvGrpSpPr/>
              <p:nvPr/>
            </p:nvGrpSpPr>
            <p:grpSpPr>
              <a:xfrm>
                <a:off x="2374039" y="5562600"/>
                <a:ext cx="840941" cy="838200"/>
                <a:chOff x="2374039" y="5562600"/>
                <a:chExt cx="840941" cy="838200"/>
              </a:xfrm>
            </p:grpSpPr>
            <p:sp>
              <p:nvSpPr>
                <p:cNvPr id="55" name="Quad Arrow 54"/>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55"/>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3189795" y="5562600"/>
                <a:ext cx="840941" cy="838200"/>
                <a:chOff x="2374039" y="5562600"/>
                <a:chExt cx="840941" cy="838200"/>
              </a:xfrm>
            </p:grpSpPr>
            <p:sp>
              <p:nvSpPr>
                <p:cNvPr id="53" name="Quad Arrow 52"/>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1544278" y="5562600"/>
                <a:ext cx="840941" cy="838200"/>
                <a:chOff x="2374039" y="5562600"/>
                <a:chExt cx="840941" cy="838200"/>
              </a:xfrm>
            </p:grpSpPr>
            <p:sp>
              <p:nvSpPr>
                <p:cNvPr id="51" name="Quad Arrow 50"/>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Quad Arrow 51"/>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Diamond 48"/>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iamond 49"/>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rot="2035587">
              <a:off x="5702923" y="2657424"/>
              <a:ext cx="546691" cy="189292"/>
              <a:chOff x="1544278" y="5562600"/>
              <a:chExt cx="2486458" cy="838200"/>
            </a:xfrm>
          </p:grpSpPr>
          <p:grpSp>
            <p:nvGrpSpPr>
              <p:cNvPr id="35" name="Group 34"/>
              <p:cNvGrpSpPr/>
              <p:nvPr/>
            </p:nvGrpSpPr>
            <p:grpSpPr>
              <a:xfrm>
                <a:off x="2374039" y="5562600"/>
                <a:ext cx="840941" cy="838200"/>
                <a:chOff x="2374039" y="5562600"/>
                <a:chExt cx="840941" cy="838200"/>
              </a:xfrm>
            </p:grpSpPr>
            <p:sp>
              <p:nvSpPr>
                <p:cNvPr id="44" name="Quad Arrow 43"/>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3189795" y="5562600"/>
                <a:ext cx="840941" cy="838200"/>
                <a:chOff x="2374039" y="5562600"/>
                <a:chExt cx="840941" cy="838200"/>
              </a:xfrm>
            </p:grpSpPr>
            <p:sp>
              <p:nvSpPr>
                <p:cNvPr id="42" name="Quad Arrow 41"/>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Quad Arrow 42"/>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1544278" y="5562600"/>
                <a:ext cx="840941" cy="838200"/>
                <a:chOff x="2374039" y="5562600"/>
                <a:chExt cx="840941" cy="838200"/>
              </a:xfrm>
            </p:grpSpPr>
            <p:sp>
              <p:nvSpPr>
                <p:cNvPr id="40" name="Quad Arrow 39"/>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40"/>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Diamond 37"/>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6088898" y="2826365"/>
              <a:ext cx="1186600" cy="1082665"/>
              <a:chOff x="3250053" y="4389317"/>
              <a:chExt cx="1097509" cy="1082665"/>
            </a:xfrm>
          </p:grpSpPr>
          <p:sp>
            <p:nvSpPr>
              <p:cNvPr id="29" name="Diagonal Stripe 28"/>
              <p:cNvSpPr/>
              <p:nvPr/>
            </p:nvSpPr>
            <p:spPr>
              <a:xfrm rot="20440483">
                <a:off x="3250053" y="4513648"/>
                <a:ext cx="495743" cy="958334"/>
              </a:xfrm>
              <a:prstGeom prst="diagStripe">
                <a:avLst>
                  <a:gd name="adj" fmla="val 6272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Diagonal Stripe 29"/>
              <p:cNvSpPr/>
              <p:nvPr/>
            </p:nvSpPr>
            <p:spPr>
              <a:xfrm rot="19481746">
                <a:off x="3354107" y="4513551"/>
                <a:ext cx="495743" cy="958334"/>
              </a:xfrm>
              <a:prstGeom prst="diagStripe">
                <a:avLst>
                  <a:gd name="adj" fmla="val 6272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 name="Group 30"/>
              <p:cNvGrpSpPr/>
              <p:nvPr/>
            </p:nvGrpSpPr>
            <p:grpSpPr>
              <a:xfrm>
                <a:off x="3356076" y="4389317"/>
                <a:ext cx="991486" cy="273542"/>
                <a:chOff x="3356076" y="4389317"/>
                <a:chExt cx="991486" cy="273542"/>
              </a:xfrm>
            </p:grpSpPr>
            <p:sp>
              <p:nvSpPr>
                <p:cNvPr id="32" name="Rounded Rectangle 31"/>
                <p:cNvSpPr/>
                <p:nvPr/>
              </p:nvSpPr>
              <p:spPr>
                <a:xfrm>
                  <a:off x="3356076" y="4389317"/>
                  <a:ext cx="991486"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3470158" y="440397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3910063" y="439664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Cloud 26"/>
            <p:cNvSpPr/>
            <p:nvPr/>
          </p:nvSpPr>
          <p:spPr>
            <a:xfrm rot="5145672">
              <a:off x="6495649" y="1766521"/>
              <a:ext cx="366504" cy="47436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596680" y="1879483"/>
              <a:ext cx="200729" cy="11774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a:off x="1021032" y="1986050"/>
            <a:ext cx="1901418" cy="4009066"/>
            <a:chOff x="1752600" y="627530"/>
            <a:chExt cx="2055251" cy="4771575"/>
          </a:xfrm>
        </p:grpSpPr>
        <p:sp>
          <p:nvSpPr>
            <p:cNvPr id="88" name="Oval 4"/>
            <p:cNvSpPr/>
            <p:nvPr/>
          </p:nvSpPr>
          <p:spPr>
            <a:xfrm rot="6957280">
              <a:off x="1666938" y="3367198"/>
              <a:ext cx="587753" cy="346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2438400" y="4343400"/>
              <a:ext cx="725687" cy="1055705"/>
              <a:chOff x="2322313" y="4299343"/>
              <a:chExt cx="973116" cy="1415657"/>
            </a:xfrm>
          </p:grpSpPr>
          <p:grpSp>
            <p:nvGrpSpPr>
              <p:cNvPr id="142" name="Group 69"/>
              <p:cNvGrpSpPr/>
              <p:nvPr/>
            </p:nvGrpSpPr>
            <p:grpSpPr>
              <a:xfrm flipH="1">
                <a:off x="2322313" y="4299343"/>
                <a:ext cx="580592" cy="1378904"/>
                <a:chOff x="4222137" y="4305789"/>
                <a:chExt cx="609601" cy="1447801"/>
              </a:xfrm>
            </p:grpSpPr>
            <p:sp>
              <p:nvSpPr>
                <p:cNvPr id="146" name="Oval 145"/>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68"/>
              <p:cNvGrpSpPr/>
              <p:nvPr/>
            </p:nvGrpSpPr>
            <p:grpSpPr>
              <a:xfrm>
                <a:off x="2714837" y="4336096"/>
                <a:ext cx="580592" cy="1378904"/>
                <a:chOff x="4222137" y="4305789"/>
                <a:chExt cx="609601" cy="1447801"/>
              </a:xfrm>
            </p:grpSpPr>
            <p:sp>
              <p:nvSpPr>
                <p:cNvPr id="144" name="Oval 6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0" name="Oval 4"/>
            <p:cNvSpPr/>
            <p:nvPr/>
          </p:nvSpPr>
          <p:spPr>
            <a:xfrm rot="4001271">
              <a:off x="3217051" y="3216919"/>
              <a:ext cx="790893" cy="3907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35"/>
            <p:cNvSpPr/>
            <p:nvPr/>
          </p:nvSpPr>
          <p:spPr>
            <a:xfrm rot="20040649">
              <a:off x="3056093" y="2215787"/>
              <a:ext cx="705686" cy="1384138"/>
            </a:xfrm>
            <a:prstGeom prst="trapezoid">
              <a:avLst>
                <a:gd name="adj" fmla="val 24809"/>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18"/>
            <p:cNvSpPr/>
            <p:nvPr/>
          </p:nvSpPr>
          <p:spPr>
            <a:xfrm rot="1523802">
              <a:off x="1913021" y="2215779"/>
              <a:ext cx="705686" cy="1384138"/>
            </a:xfrm>
            <a:prstGeom prst="trapezoid">
              <a:avLst>
                <a:gd name="adj" fmla="val 24809"/>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3"/>
            <p:cNvSpPr/>
            <p:nvPr/>
          </p:nvSpPr>
          <p:spPr>
            <a:xfrm rot="10800000">
              <a:off x="2133600" y="2286000"/>
              <a:ext cx="1378904" cy="1009325"/>
            </a:xfrm>
            <a:prstGeom prst="trapezoid">
              <a:avLst>
                <a:gd name="adj" fmla="val 2438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3"/>
            <p:cNvSpPr/>
            <p:nvPr/>
          </p:nvSpPr>
          <p:spPr>
            <a:xfrm>
              <a:off x="2026023" y="3276600"/>
              <a:ext cx="1600200" cy="1524000"/>
            </a:xfrm>
            <a:prstGeom prst="trapezoid">
              <a:avLst>
                <a:gd name="adj" fmla="val 2438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87"/>
            <p:cNvGrpSpPr/>
            <p:nvPr/>
          </p:nvGrpSpPr>
          <p:grpSpPr>
            <a:xfrm rot="4481484">
              <a:off x="2430124" y="3790961"/>
              <a:ext cx="1542762" cy="544304"/>
              <a:chOff x="4572000" y="3733800"/>
              <a:chExt cx="2133600" cy="1066800"/>
            </a:xfrm>
          </p:grpSpPr>
          <p:sp>
            <p:nvSpPr>
              <p:cNvPr id="140" name="Moon 139"/>
              <p:cNvSpPr/>
              <p:nvPr/>
            </p:nvSpPr>
            <p:spPr>
              <a:xfrm rot="16200000">
                <a:off x="5181600" y="3276600"/>
                <a:ext cx="914400" cy="21336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rot="16200000">
                <a:off x="5295900" y="3009900"/>
                <a:ext cx="685800" cy="2133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86"/>
            <p:cNvGrpSpPr/>
            <p:nvPr/>
          </p:nvGrpSpPr>
          <p:grpSpPr>
            <a:xfrm>
              <a:off x="2286000" y="3124200"/>
              <a:ext cx="1088608" cy="544304"/>
              <a:chOff x="4572000" y="3733800"/>
              <a:chExt cx="2133600" cy="1066800"/>
            </a:xfrm>
          </p:grpSpPr>
          <p:sp>
            <p:nvSpPr>
              <p:cNvPr id="138" name="Moon 137"/>
              <p:cNvSpPr/>
              <p:nvPr/>
            </p:nvSpPr>
            <p:spPr>
              <a:xfrm rot="16200000">
                <a:off x="5181600" y="3276600"/>
                <a:ext cx="914400" cy="21336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16200000">
                <a:off x="5295900" y="3009900"/>
                <a:ext cx="685800" cy="2133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2286000" y="2286000"/>
              <a:ext cx="1026293" cy="1260923"/>
              <a:chOff x="4612507" y="2111566"/>
              <a:chExt cx="2102221" cy="2582828"/>
            </a:xfrm>
          </p:grpSpPr>
          <p:sp>
            <p:nvSpPr>
              <p:cNvPr id="124" name="Isosceles Triangle 123"/>
              <p:cNvSpPr/>
              <p:nvPr/>
            </p:nvSpPr>
            <p:spPr>
              <a:xfrm rot="8999502">
                <a:off x="4612507" y="2129496"/>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rot="8999502">
                <a:off x="5038330" y="2815297"/>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rot="12980825">
                <a:off x="6181328" y="2111566"/>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12804009">
                <a:off x="5753256" y="2793515"/>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Plaque 127"/>
              <p:cNvSpPr/>
              <p:nvPr/>
            </p:nvSpPr>
            <p:spPr>
              <a:xfrm>
                <a:off x="5325035" y="3312458"/>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rot="11936428">
                <a:off x="5334792" y="4074126"/>
                <a:ext cx="306563" cy="52553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rot="9691832">
                <a:off x="5757151" y="4074148"/>
                <a:ext cx="306563" cy="52553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Isosceles Triangle 130"/>
              <p:cNvSpPr/>
              <p:nvPr/>
            </p:nvSpPr>
            <p:spPr>
              <a:xfrm rot="10800000">
                <a:off x="5536361" y="4064094"/>
                <a:ext cx="327645" cy="6303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4867835" y="2707341"/>
                <a:ext cx="304800" cy="304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6078071" y="2707341"/>
                <a:ext cx="304800" cy="304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5562600" y="3886200"/>
                <a:ext cx="205738"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5410201" y="3984812"/>
                <a:ext cx="152400" cy="16933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759825" y="3984812"/>
                <a:ext cx="152400" cy="16933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Plaque 136"/>
              <p:cNvSpPr/>
              <p:nvPr/>
            </p:nvSpPr>
            <p:spPr>
              <a:xfrm>
                <a:off x="5522258" y="3491753"/>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Regular Pentagon 97"/>
            <p:cNvSpPr/>
            <p:nvPr/>
          </p:nvSpPr>
          <p:spPr>
            <a:xfrm rot="10800000">
              <a:off x="2209800" y="1295400"/>
              <a:ext cx="1219200" cy="13716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p:cNvGrpSpPr/>
            <p:nvPr/>
          </p:nvGrpSpPr>
          <p:grpSpPr>
            <a:xfrm rot="20831802" flipH="1">
              <a:off x="3048000" y="1066800"/>
              <a:ext cx="708212" cy="1792760"/>
              <a:chOff x="3810000" y="762000"/>
              <a:chExt cx="708212" cy="1792760"/>
            </a:xfrm>
          </p:grpSpPr>
          <p:sp>
            <p:nvSpPr>
              <p:cNvPr id="121" name="Moon 120"/>
              <p:cNvSpPr/>
              <p:nvPr/>
            </p:nvSpPr>
            <p:spPr>
              <a:xfrm>
                <a:off x="3810000" y="8382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20203604">
                <a:off x="3925337" y="1076202"/>
                <a:ext cx="392154" cy="1478558"/>
              </a:xfrm>
              <a:prstGeom prst="moon">
                <a:avLst>
                  <a:gd name="adj" fmla="val 456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a:off x="4114800" y="762000"/>
                <a:ext cx="403412" cy="762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rot="826070">
              <a:off x="1752600" y="1143000"/>
              <a:ext cx="708212" cy="1792760"/>
              <a:chOff x="3810000" y="762000"/>
              <a:chExt cx="708212" cy="1792760"/>
            </a:xfrm>
          </p:grpSpPr>
          <p:sp>
            <p:nvSpPr>
              <p:cNvPr id="118" name="Moon 117"/>
              <p:cNvSpPr/>
              <p:nvPr/>
            </p:nvSpPr>
            <p:spPr>
              <a:xfrm>
                <a:off x="3810000" y="8382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20203604">
                <a:off x="3925337" y="1076202"/>
                <a:ext cx="392154" cy="1478558"/>
              </a:xfrm>
              <a:prstGeom prst="moon">
                <a:avLst>
                  <a:gd name="adj" fmla="val 456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a:off x="4114800" y="762000"/>
                <a:ext cx="403412" cy="762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Moon 100"/>
            <p:cNvSpPr/>
            <p:nvPr/>
          </p:nvSpPr>
          <p:spPr>
            <a:xfrm rot="5400000">
              <a:off x="2438400" y="5334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15695196">
              <a:off x="2566144" y="1093370"/>
              <a:ext cx="397314" cy="755195"/>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 name="Group 102"/>
            <p:cNvGrpSpPr/>
            <p:nvPr/>
          </p:nvGrpSpPr>
          <p:grpSpPr>
            <a:xfrm>
              <a:off x="2030506" y="627530"/>
              <a:ext cx="1524000" cy="918983"/>
              <a:chOff x="5867400" y="1066800"/>
              <a:chExt cx="1447800" cy="851807"/>
            </a:xfrm>
          </p:grpSpPr>
          <p:sp>
            <p:nvSpPr>
              <p:cNvPr id="104" name="Plaque 103"/>
              <p:cNvSpPr/>
              <p:nvPr/>
            </p:nvSpPr>
            <p:spPr>
              <a:xfrm>
                <a:off x="6248400" y="1066800"/>
                <a:ext cx="685800" cy="654424"/>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p:cNvGrpSpPr/>
              <p:nvPr/>
            </p:nvGrpSpPr>
            <p:grpSpPr>
              <a:xfrm>
                <a:off x="5867400" y="1600200"/>
                <a:ext cx="1447800" cy="318407"/>
                <a:chOff x="4876800" y="2819400"/>
                <a:chExt cx="2133600" cy="685800"/>
              </a:xfrm>
            </p:grpSpPr>
            <p:sp>
              <p:nvSpPr>
                <p:cNvPr id="108" name="Rounded Rectangle 107"/>
                <p:cNvSpPr/>
                <p:nvPr/>
              </p:nvSpPr>
              <p:spPr>
                <a:xfrm>
                  <a:off x="4876800" y="2819400"/>
                  <a:ext cx="2133600" cy="6858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p:cNvGrpSpPr/>
                <p:nvPr/>
              </p:nvGrpSpPr>
              <p:grpSpPr>
                <a:xfrm>
                  <a:off x="4953000" y="2819400"/>
                  <a:ext cx="685800" cy="654424"/>
                  <a:chOff x="4953000" y="2819400"/>
                  <a:chExt cx="685800" cy="654424"/>
                </a:xfrm>
              </p:grpSpPr>
              <p:sp>
                <p:nvSpPr>
                  <p:cNvPr id="116" name="Plaque 115"/>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laque 116"/>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5634317" y="2828365"/>
                  <a:ext cx="685800" cy="654424"/>
                  <a:chOff x="4953000" y="2819400"/>
                  <a:chExt cx="685800" cy="654424"/>
                </a:xfrm>
              </p:grpSpPr>
              <p:sp>
                <p:nvSpPr>
                  <p:cNvPr id="114" name="Plaque 113"/>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laque 114"/>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p:cNvGrpSpPr/>
                <p:nvPr/>
              </p:nvGrpSpPr>
              <p:grpSpPr>
                <a:xfrm>
                  <a:off x="6315636" y="2837329"/>
                  <a:ext cx="685800" cy="654424"/>
                  <a:chOff x="4953000" y="2819400"/>
                  <a:chExt cx="685800" cy="654424"/>
                </a:xfrm>
              </p:grpSpPr>
              <p:sp>
                <p:nvSpPr>
                  <p:cNvPr id="112" name="Plaque 111"/>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Plaque 112"/>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6" name="Plaque 105"/>
              <p:cNvSpPr/>
              <p:nvPr/>
            </p:nvSpPr>
            <p:spPr>
              <a:xfrm>
                <a:off x="5943600" y="1219200"/>
                <a:ext cx="399267" cy="381000"/>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Plaque 106"/>
              <p:cNvSpPr/>
              <p:nvPr/>
            </p:nvSpPr>
            <p:spPr>
              <a:xfrm>
                <a:off x="6858000" y="1219200"/>
                <a:ext cx="399267" cy="381000"/>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8" name="Footer Placeholder 14">
            <a:extLst>
              <a:ext uri="{FF2B5EF4-FFF2-40B4-BE49-F238E27FC236}">
                <a16:creationId xmlns:a16="http://schemas.microsoft.com/office/drawing/2014/main" id="{ED0685B6-2DAB-4ECA-9C75-275830C5F66B}"/>
              </a:ext>
            </a:extLst>
          </p:cNvPr>
          <p:cNvSpPr>
            <a:spLocks noGrp="1"/>
          </p:cNvSpPr>
          <p:nvPr/>
        </p:nvSpPr>
        <p:spPr>
          <a:xfrm>
            <a:off x="63865" y="652338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204890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Star Out of Jacob</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24:17</a:t>
            </a:r>
            <a:endParaRPr lang="en-US" dirty="0"/>
          </a:p>
        </p:txBody>
      </p:sp>
      <p:pic>
        <p:nvPicPr>
          <p:cNvPr id="5122" name="Picture 2" descr="http://1.bp.blogspot.com/-T-RgSm_2urw/VRsX7wRh5EI/AAAAAAAABCo/RIbj7IUeSiw/s1600/bethlehemstarmotion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933" y="2136498"/>
            <a:ext cx="4422579" cy="33142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151774" y="2085473"/>
            <a:ext cx="4143337" cy="3416320"/>
          </a:xfrm>
          <a:prstGeom prst="rect">
            <a:avLst/>
          </a:prstGeom>
        </p:spPr>
        <p:txBody>
          <a:bodyPr wrap="square">
            <a:spAutoFit/>
          </a:bodyPr>
          <a:lstStyle/>
          <a:p>
            <a:r>
              <a:rPr lang="en-US" sz="3600" dirty="0">
                <a:solidFill>
                  <a:schemeClr val="bg1"/>
                </a:solidFill>
                <a:latin typeface="Calibri" panose="020F0502020204030204" pitchFamily="34" charset="0"/>
              </a:rPr>
              <a:t>One of the remarkable things about Balaam’s blessing of Israel is the Messianic promise of Christ </a:t>
            </a:r>
            <a:endParaRPr lang="en-US" sz="3600" dirty="0">
              <a:solidFill>
                <a:schemeClr val="bg1"/>
              </a:solidFill>
            </a:endParaRPr>
          </a:p>
        </p:txBody>
      </p:sp>
      <p:sp>
        <p:nvSpPr>
          <p:cNvPr id="6" name="Rectangle 5"/>
          <p:cNvSpPr/>
          <p:nvPr/>
        </p:nvSpPr>
        <p:spPr>
          <a:xfrm>
            <a:off x="1752600" y="1171649"/>
            <a:ext cx="9306515" cy="646331"/>
          </a:xfrm>
          <a:prstGeom prst="rect">
            <a:avLst/>
          </a:prstGeom>
        </p:spPr>
        <p:txBody>
          <a:bodyPr wrap="square">
            <a:spAutoFit/>
          </a:bodyPr>
          <a:lstStyle/>
          <a:p>
            <a:r>
              <a:rPr lang="en-US" dirty="0">
                <a:solidFill>
                  <a:schemeClr val="bg1"/>
                </a:solidFill>
                <a:latin typeface="Calibri" panose="020F0502020204030204" pitchFamily="34" charset="0"/>
              </a:rPr>
              <a:t>Balaam prophesied that the children of Israel would eventually rule over the Moabites. He also prophesied that the Savior would one day come from the house of Israel.</a:t>
            </a:r>
            <a:endParaRPr lang="en-US" dirty="0">
              <a:solidFill>
                <a:schemeClr val="bg1"/>
              </a:solidFill>
            </a:endParaRPr>
          </a:p>
        </p:txBody>
      </p:sp>
      <p:sp>
        <p:nvSpPr>
          <p:cNvPr id="10" name="Rectangle 9"/>
          <p:cNvSpPr/>
          <p:nvPr/>
        </p:nvSpPr>
        <p:spPr>
          <a:xfrm>
            <a:off x="3877652" y="5751069"/>
            <a:ext cx="6947859" cy="646331"/>
          </a:xfrm>
          <a:prstGeom prst="rect">
            <a:avLst/>
          </a:prstGeom>
        </p:spPr>
        <p:txBody>
          <a:bodyPr wrap="square">
            <a:spAutoFit/>
          </a:bodyPr>
          <a:lstStyle/>
          <a:p>
            <a:r>
              <a:rPr lang="en-US" dirty="0" err="1">
                <a:solidFill>
                  <a:srgbClr val="FFFF00"/>
                </a:solidFill>
                <a:latin typeface="arial" panose="020B0604020202020204" pitchFamily="34" charset="0"/>
              </a:rPr>
              <a:t>Sceptre</a:t>
            </a:r>
            <a:r>
              <a:rPr lang="en-US" dirty="0">
                <a:solidFill>
                  <a:srgbClr val="FFFF00"/>
                </a:solidFill>
                <a:latin typeface="arial" panose="020B0604020202020204" pitchFamily="34" charset="0"/>
              </a:rPr>
              <a:t>: an ornamented staff carried by rulers on ceremonial occasions as a symbol of sovereignty--authority</a:t>
            </a:r>
            <a:endParaRPr lang="en-US" dirty="0">
              <a:solidFill>
                <a:srgbClr val="FFFF00"/>
              </a:solidFill>
            </a:endParaRPr>
          </a:p>
        </p:txBody>
      </p:sp>
      <p:grpSp>
        <p:nvGrpSpPr>
          <p:cNvPr id="11" name="Group 10">
            <a:extLst>
              <a:ext uri="{FF2B5EF4-FFF2-40B4-BE49-F238E27FC236}">
                <a16:creationId xmlns:a16="http://schemas.microsoft.com/office/drawing/2014/main" id="{9F0530DA-C2A5-429B-A0B9-578B9E4649DA}"/>
              </a:ext>
            </a:extLst>
          </p:cNvPr>
          <p:cNvGrpSpPr/>
          <p:nvPr/>
        </p:nvGrpSpPr>
        <p:grpSpPr>
          <a:xfrm>
            <a:off x="10555505" y="3204433"/>
            <a:ext cx="638646" cy="3404292"/>
            <a:chOff x="7158228" y="2114006"/>
            <a:chExt cx="823585" cy="4390103"/>
          </a:xfrm>
        </p:grpSpPr>
        <p:sp>
          <p:nvSpPr>
            <p:cNvPr id="12" name="Frame 11">
              <a:extLst>
                <a:ext uri="{FF2B5EF4-FFF2-40B4-BE49-F238E27FC236}">
                  <a16:creationId xmlns:a16="http://schemas.microsoft.com/office/drawing/2014/main" id="{AF59B764-F40F-4AFC-B9F3-3943318851AC}"/>
                </a:ext>
              </a:extLst>
            </p:cNvPr>
            <p:cNvSpPr/>
            <p:nvPr/>
          </p:nvSpPr>
          <p:spPr>
            <a:xfrm rot="18780817">
              <a:off x="7159416" y="2542312"/>
              <a:ext cx="821210" cy="823585"/>
            </a:xfrm>
            <a:prstGeom prst="frame">
              <a:avLst>
                <a:gd name="adj1" fmla="val 815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ord 12">
              <a:extLst>
                <a:ext uri="{FF2B5EF4-FFF2-40B4-BE49-F238E27FC236}">
                  <a16:creationId xmlns:a16="http://schemas.microsoft.com/office/drawing/2014/main" id="{1035FDFD-57C0-4BC9-BD3E-1EC0768587A1}"/>
                </a:ext>
              </a:extLst>
            </p:cNvPr>
            <p:cNvSpPr/>
            <p:nvPr/>
          </p:nvSpPr>
          <p:spPr>
            <a:xfrm rot="9883911">
              <a:off x="7267484" y="2257936"/>
              <a:ext cx="581365" cy="549033"/>
            </a:xfrm>
            <a:prstGeom prst="chord">
              <a:avLst>
                <a:gd name="adj1" fmla="val 2700000"/>
                <a:gd name="adj2" fmla="val 10143232"/>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91ACC3E-D209-4B69-8809-DAD0705F8F16}"/>
                </a:ext>
              </a:extLst>
            </p:cNvPr>
            <p:cNvGrpSpPr/>
            <p:nvPr/>
          </p:nvGrpSpPr>
          <p:grpSpPr>
            <a:xfrm>
              <a:off x="7342526" y="3378925"/>
              <a:ext cx="486480" cy="3125184"/>
              <a:chOff x="7235622" y="388855"/>
              <a:chExt cx="1035131" cy="5972649"/>
            </a:xfrm>
          </p:grpSpPr>
          <p:sp>
            <p:nvSpPr>
              <p:cNvPr id="23" name="Rounded Rectangle 42">
                <a:extLst>
                  <a:ext uri="{FF2B5EF4-FFF2-40B4-BE49-F238E27FC236}">
                    <a16:creationId xmlns:a16="http://schemas.microsoft.com/office/drawing/2014/main" id="{3F9236D0-1868-4CE6-B46C-D2E2BF820BFE}"/>
                  </a:ext>
                </a:extLst>
              </p:cNvPr>
              <p:cNvSpPr/>
              <p:nvPr/>
            </p:nvSpPr>
            <p:spPr>
              <a:xfrm>
                <a:off x="7494999" y="2999351"/>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632E73CB-75E1-4F99-A70B-D08BCA59E2F2}"/>
                  </a:ext>
                </a:extLst>
              </p:cNvPr>
              <p:cNvSpPr/>
              <p:nvPr/>
            </p:nvSpPr>
            <p:spPr>
              <a:xfrm>
                <a:off x="7235622" y="6042346"/>
                <a:ext cx="1035131" cy="319158"/>
              </a:xfrm>
              <a:prstGeom prst="trapezoi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Delay 24">
                <a:extLst>
                  <a:ext uri="{FF2B5EF4-FFF2-40B4-BE49-F238E27FC236}">
                    <a16:creationId xmlns:a16="http://schemas.microsoft.com/office/drawing/2014/main" id="{13013F98-FD59-4967-8624-2DF143C30F0D}"/>
                  </a:ext>
                </a:extLst>
              </p:cNvPr>
              <p:cNvSpPr/>
              <p:nvPr/>
            </p:nvSpPr>
            <p:spPr>
              <a:xfrm rot="16200000">
                <a:off x="7560100" y="5398512"/>
                <a:ext cx="355509" cy="884342"/>
              </a:xfrm>
              <a:prstGeom prst="flowChartDelay">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5599F0A9-E7DF-44FF-A09C-6CBB47BB13A7}"/>
                  </a:ext>
                </a:extLst>
              </p:cNvPr>
              <p:cNvSpPr/>
              <p:nvPr/>
            </p:nvSpPr>
            <p:spPr>
              <a:xfrm>
                <a:off x="7484503" y="5662928"/>
                <a:ext cx="488949" cy="677770"/>
              </a:xfrm>
              <a:prstGeom prst="diamond">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39">
                <a:extLst>
                  <a:ext uri="{FF2B5EF4-FFF2-40B4-BE49-F238E27FC236}">
                    <a16:creationId xmlns:a16="http://schemas.microsoft.com/office/drawing/2014/main" id="{73AAAA7C-7B91-4429-B7F9-6EE57D07F090}"/>
                  </a:ext>
                </a:extLst>
              </p:cNvPr>
              <p:cNvSpPr/>
              <p:nvPr/>
            </p:nvSpPr>
            <p:spPr>
              <a:xfrm>
                <a:off x="7504143" y="4290794"/>
                <a:ext cx="428897" cy="1499505"/>
              </a:xfrm>
              <a:prstGeom prst="roundRect">
                <a:avLst>
                  <a:gd name="adj" fmla="val 26819"/>
                </a:avLst>
              </a:prstGeom>
              <a:solidFill>
                <a:srgbClr val="00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41">
                <a:extLst>
                  <a:ext uri="{FF2B5EF4-FFF2-40B4-BE49-F238E27FC236}">
                    <a16:creationId xmlns:a16="http://schemas.microsoft.com/office/drawing/2014/main" id="{C8413061-50E9-487F-9C50-9AB017FA1D05}"/>
                  </a:ext>
                </a:extLst>
              </p:cNvPr>
              <p:cNvSpPr/>
              <p:nvPr/>
            </p:nvSpPr>
            <p:spPr>
              <a:xfrm>
                <a:off x="7445829" y="4282086"/>
                <a:ext cx="527623" cy="141868"/>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44">
                <a:extLst>
                  <a:ext uri="{FF2B5EF4-FFF2-40B4-BE49-F238E27FC236}">
                    <a16:creationId xmlns:a16="http://schemas.microsoft.com/office/drawing/2014/main" id="{CE980336-5DDE-432C-B750-857538368236}"/>
                  </a:ext>
                </a:extLst>
              </p:cNvPr>
              <p:cNvSpPr/>
              <p:nvPr/>
            </p:nvSpPr>
            <p:spPr>
              <a:xfrm>
                <a:off x="7570746" y="388855"/>
                <a:ext cx="277401" cy="2598390"/>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43">
                <a:extLst>
                  <a:ext uri="{FF2B5EF4-FFF2-40B4-BE49-F238E27FC236}">
                    <a16:creationId xmlns:a16="http://schemas.microsoft.com/office/drawing/2014/main" id="{0367AFEF-EFB5-4218-8C30-BDC09DE9EE9B}"/>
                  </a:ext>
                </a:extLst>
              </p:cNvPr>
              <p:cNvSpPr/>
              <p:nvPr/>
            </p:nvSpPr>
            <p:spPr>
              <a:xfrm>
                <a:off x="7440768" y="2915841"/>
                <a:ext cx="541393" cy="167645"/>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ounded Rectangle 46">
              <a:extLst>
                <a:ext uri="{FF2B5EF4-FFF2-40B4-BE49-F238E27FC236}">
                  <a16:creationId xmlns:a16="http://schemas.microsoft.com/office/drawing/2014/main" id="{AD300D7D-EAEE-4195-90C6-A7A44936B213}"/>
                </a:ext>
              </a:extLst>
            </p:cNvPr>
            <p:cNvSpPr/>
            <p:nvPr/>
          </p:nvSpPr>
          <p:spPr>
            <a:xfrm>
              <a:off x="7443292" y="3381821"/>
              <a:ext cx="254438" cy="87720"/>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47">
              <a:extLst>
                <a:ext uri="{FF2B5EF4-FFF2-40B4-BE49-F238E27FC236}">
                  <a16:creationId xmlns:a16="http://schemas.microsoft.com/office/drawing/2014/main" id="{1A237AF6-301C-4624-8F21-97AC276FC8D3}"/>
                </a:ext>
              </a:extLst>
            </p:cNvPr>
            <p:cNvSpPr/>
            <p:nvPr/>
          </p:nvSpPr>
          <p:spPr>
            <a:xfrm>
              <a:off x="7499896" y="2540726"/>
              <a:ext cx="130497" cy="846909"/>
            </a:xfrm>
            <a:prstGeom prst="roundRect">
              <a:avLst>
                <a:gd name="adj" fmla="val 26819"/>
              </a:avLst>
            </a:prstGeom>
            <a:solidFill>
              <a:srgbClr val="DEA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B849527-AFF4-41B1-B01B-F3B0A4FDEB9D}"/>
                </a:ext>
              </a:extLst>
            </p:cNvPr>
            <p:cNvSpPr/>
            <p:nvPr/>
          </p:nvSpPr>
          <p:spPr>
            <a:xfrm>
              <a:off x="7265125" y="2704482"/>
              <a:ext cx="606011" cy="58250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49">
              <a:extLst>
                <a:ext uri="{FF2B5EF4-FFF2-40B4-BE49-F238E27FC236}">
                  <a16:creationId xmlns:a16="http://schemas.microsoft.com/office/drawing/2014/main" id="{0405D554-795F-422A-8C27-375AC9E9C60A}"/>
                </a:ext>
              </a:extLst>
            </p:cNvPr>
            <p:cNvSpPr/>
            <p:nvPr/>
          </p:nvSpPr>
          <p:spPr>
            <a:xfrm>
              <a:off x="7297783" y="2347429"/>
              <a:ext cx="531223" cy="204184"/>
            </a:xfrm>
            <a:prstGeom prst="roundRect">
              <a:avLst>
                <a:gd name="adj" fmla="val 2681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C330888-BBDE-4A33-988A-DB39D0127067}"/>
                </a:ext>
              </a:extLst>
            </p:cNvPr>
            <p:cNvSpPr/>
            <p:nvPr/>
          </p:nvSpPr>
          <p:spPr>
            <a:xfrm>
              <a:off x="7461069" y="2114006"/>
              <a:ext cx="167640" cy="16764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1BDFF94-582A-4260-9D3E-744A07998402}"/>
                </a:ext>
              </a:extLst>
            </p:cNvPr>
            <p:cNvSpPr/>
            <p:nvPr/>
          </p:nvSpPr>
          <p:spPr>
            <a:xfrm>
              <a:off x="7360920" y="2353492"/>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F2ED436-818E-48DF-ADE6-40091138DD5E}"/>
                </a:ext>
              </a:extLst>
            </p:cNvPr>
            <p:cNvSpPr/>
            <p:nvPr/>
          </p:nvSpPr>
          <p:spPr>
            <a:xfrm>
              <a:off x="7522029"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221E2B3-3AFE-44C4-8708-17A1F2B4BF7E}"/>
                </a:ext>
              </a:extLst>
            </p:cNvPr>
            <p:cNvSpPr/>
            <p:nvPr/>
          </p:nvSpPr>
          <p:spPr>
            <a:xfrm>
              <a:off x="7687491" y="2357846"/>
              <a:ext cx="102326" cy="189411"/>
            </a:xfrm>
            <a:prstGeom prst="ellipse">
              <a:avLst/>
            </a:prstGeom>
            <a:solidFill>
              <a:srgbClr val="FF0000"/>
            </a:solidFill>
            <a:ln>
              <a:solidFill>
                <a:schemeClr val="tx1"/>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63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500"/>
                                        <p:tgtEl>
                                          <p:spTgt spid="51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 Serious Sin</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24:17</a:t>
            </a:r>
            <a:endParaRPr lang="en-US" dirty="0"/>
          </a:p>
        </p:txBody>
      </p:sp>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p:cNvSpPr txBox="1"/>
          <p:nvPr/>
        </p:nvSpPr>
        <p:spPr>
          <a:xfrm>
            <a:off x="0" y="22294"/>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Serious Sins</a:t>
            </a:r>
          </a:p>
        </p:txBody>
      </p:sp>
      <p:sp>
        <p:nvSpPr>
          <p:cNvPr id="13" name="Rectangle 12"/>
          <p:cNvSpPr/>
          <p:nvPr/>
        </p:nvSpPr>
        <p:spPr>
          <a:xfrm>
            <a:off x="59181" y="6510962"/>
            <a:ext cx="9557657" cy="369332"/>
          </a:xfrm>
          <a:prstGeom prst="rect">
            <a:avLst/>
          </a:prstGeom>
        </p:spPr>
        <p:txBody>
          <a:bodyPr wrap="square">
            <a:spAutoFit/>
          </a:bodyPr>
          <a:lstStyle/>
          <a:p>
            <a:r>
              <a:rPr lang="en-US" dirty="0">
                <a:solidFill>
                  <a:schemeClr val="bg1"/>
                </a:solidFill>
              </a:rPr>
              <a:t>Numbers 25</a:t>
            </a:r>
            <a:endParaRPr lang="en-US" dirty="0"/>
          </a:p>
        </p:txBody>
      </p:sp>
      <p:sp>
        <p:nvSpPr>
          <p:cNvPr id="2" name="Rectangle 1"/>
          <p:cNvSpPr/>
          <p:nvPr/>
        </p:nvSpPr>
        <p:spPr>
          <a:xfrm>
            <a:off x="526771" y="1015663"/>
            <a:ext cx="2174864" cy="646331"/>
          </a:xfrm>
          <a:prstGeom prst="rect">
            <a:avLst/>
          </a:prstGeom>
        </p:spPr>
        <p:txBody>
          <a:bodyPr wrap="square">
            <a:spAutoFit/>
          </a:bodyPr>
          <a:lstStyle/>
          <a:p>
            <a:r>
              <a:rPr lang="en-US" dirty="0" err="1">
                <a:solidFill>
                  <a:schemeClr val="bg1"/>
                </a:solidFill>
                <a:latin typeface="Calibri" panose="020F0502020204030204" pitchFamily="34" charset="0"/>
              </a:rPr>
              <a:t>Peor</a:t>
            </a:r>
            <a:r>
              <a:rPr lang="en-US" dirty="0">
                <a:solidFill>
                  <a:schemeClr val="bg1"/>
                </a:solidFill>
                <a:latin typeface="Calibri" panose="020F0502020204030204" pitchFamily="34" charset="0"/>
              </a:rPr>
              <a:t> was a place to worship a false god</a:t>
            </a:r>
          </a:p>
        </p:txBody>
      </p:sp>
      <p:sp>
        <p:nvSpPr>
          <p:cNvPr id="3" name="Rectangle 2"/>
          <p:cNvSpPr/>
          <p:nvPr/>
        </p:nvSpPr>
        <p:spPr>
          <a:xfrm>
            <a:off x="4702285" y="1408768"/>
            <a:ext cx="4637313" cy="1754326"/>
          </a:xfrm>
          <a:prstGeom prst="rect">
            <a:avLst/>
          </a:prstGeom>
        </p:spPr>
        <p:txBody>
          <a:bodyPr wrap="square">
            <a:spAutoFit/>
          </a:bodyPr>
          <a:lstStyle/>
          <a:p>
            <a:r>
              <a:rPr lang="en-US" i="1" dirty="0">
                <a:solidFill>
                  <a:srgbClr val="FFFF00"/>
                </a:solidFill>
                <a:latin typeface="Calibri" panose="020F0502020204030204" pitchFamily="34" charset="0"/>
              </a:rPr>
              <a:t>But I have a few things against thee, because thou hast there them that hold the doctrine of Balaam, who taught </a:t>
            </a:r>
            <a:r>
              <a:rPr lang="en-US" i="1" dirty="0" err="1">
                <a:solidFill>
                  <a:srgbClr val="FFFF00"/>
                </a:solidFill>
                <a:latin typeface="Calibri" panose="020F0502020204030204" pitchFamily="34" charset="0"/>
              </a:rPr>
              <a:t>Balac</a:t>
            </a:r>
            <a:r>
              <a:rPr lang="en-US" i="1" dirty="0">
                <a:solidFill>
                  <a:srgbClr val="FFFF00"/>
                </a:solidFill>
                <a:latin typeface="Calibri" panose="020F0502020204030204" pitchFamily="34" charset="0"/>
              </a:rPr>
              <a:t> to cast a stumbling block before the children of Israel, to eat things sacrificed unto idols, and to commit fornication. Revelation 2:14</a:t>
            </a:r>
          </a:p>
        </p:txBody>
      </p:sp>
      <p:sp>
        <p:nvSpPr>
          <p:cNvPr id="4" name="Rectangle 3"/>
          <p:cNvSpPr/>
          <p:nvPr/>
        </p:nvSpPr>
        <p:spPr>
          <a:xfrm>
            <a:off x="239158" y="3467376"/>
            <a:ext cx="6959998" cy="1200329"/>
          </a:xfrm>
          <a:prstGeom prst="rect">
            <a:avLst/>
          </a:prstGeom>
        </p:spPr>
        <p:txBody>
          <a:bodyPr wrap="square">
            <a:spAutoFit/>
          </a:bodyPr>
          <a:lstStyle/>
          <a:p>
            <a:r>
              <a:rPr lang="en-US" dirty="0">
                <a:solidFill>
                  <a:schemeClr val="bg1"/>
                </a:solidFill>
                <a:latin typeface="Calibri" panose="020F0502020204030204" pitchFamily="34" charset="0"/>
              </a:rPr>
              <a:t>The record next describes the </a:t>
            </a:r>
            <a:r>
              <a:rPr lang="en-US" dirty="0" err="1">
                <a:solidFill>
                  <a:schemeClr val="bg1"/>
                </a:solidFill>
                <a:latin typeface="Calibri" panose="020F0502020204030204" pitchFamily="34" charset="0"/>
              </a:rPr>
              <a:t>whoredoms</a:t>
            </a:r>
            <a:r>
              <a:rPr lang="en-US" dirty="0">
                <a:solidFill>
                  <a:schemeClr val="bg1"/>
                </a:solidFill>
                <a:latin typeface="Calibri" panose="020F0502020204030204" pitchFamily="34" charset="0"/>
              </a:rPr>
              <a:t> Israel committed with the daughters of Moab; that is, Israel joined the women of Moab in worshiping Baal-</a:t>
            </a:r>
            <a:r>
              <a:rPr lang="en-US" dirty="0" err="1">
                <a:solidFill>
                  <a:schemeClr val="bg1"/>
                </a:solidFill>
                <a:latin typeface="Calibri" panose="020F0502020204030204" pitchFamily="34" charset="0"/>
              </a:rPr>
              <a:t>peor</a:t>
            </a:r>
            <a:r>
              <a:rPr lang="en-US" dirty="0">
                <a:solidFill>
                  <a:schemeClr val="bg1"/>
                </a:solidFill>
                <a:latin typeface="Calibri" panose="020F0502020204030204" pitchFamily="34" charset="0"/>
              </a:rPr>
              <a:t>, a fertility god, including offering sacrifices to the god and indulging in sexual immorality.</a:t>
            </a:r>
          </a:p>
        </p:txBody>
      </p:sp>
      <p:sp>
        <p:nvSpPr>
          <p:cNvPr id="16" name="TextBox 15"/>
          <p:cNvSpPr txBox="1"/>
          <p:nvPr/>
        </p:nvSpPr>
        <p:spPr>
          <a:xfrm>
            <a:off x="10755680" y="6444079"/>
            <a:ext cx="1332360" cy="369332"/>
          </a:xfrm>
          <a:prstGeom prst="rect">
            <a:avLst/>
          </a:prstGeom>
          <a:noFill/>
        </p:spPr>
        <p:txBody>
          <a:bodyPr wrap="square" rtlCol="0">
            <a:spAutoFit/>
          </a:bodyPr>
          <a:lstStyle/>
          <a:p>
            <a:pPr algn="r"/>
            <a:r>
              <a:rPr lang="en-US" dirty="0">
                <a:solidFill>
                  <a:schemeClr val="bg1"/>
                </a:solidFill>
              </a:rPr>
              <a:t>(4)</a:t>
            </a:r>
          </a:p>
        </p:txBody>
      </p:sp>
      <p:pic>
        <p:nvPicPr>
          <p:cNvPr id="9218" name="Picture 2" descr="http://www.bibliolution.com/1678molo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9598" y="430194"/>
            <a:ext cx="2419350" cy="3048001"/>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8"/>
          <p:cNvGrpSpPr/>
          <p:nvPr/>
        </p:nvGrpSpPr>
        <p:grpSpPr>
          <a:xfrm>
            <a:off x="8135481" y="4030759"/>
            <a:ext cx="3505068" cy="2501531"/>
            <a:chOff x="228600" y="381000"/>
            <a:chExt cx="3505068" cy="2501531"/>
          </a:xfrm>
        </p:grpSpPr>
        <p:grpSp>
          <p:nvGrpSpPr>
            <p:cNvPr id="20" name="Group 19"/>
            <p:cNvGrpSpPr/>
            <p:nvPr/>
          </p:nvGrpSpPr>
          <p:grpSpPr>
            <a:xfrm>
              <a:off x="228600" y="381000"/>
              <a:ext cx="3505068" cy="2501531"/>
              <a:chOff x="534986" y="381000"/>
              <a:chExt cx="2637111" cy="2501531"/>
            </a:xfrm>
          </p:grpSpPr>
          <p:sp>
            <p:nvSpPr>
              <p:cNvPr id="22" name="Rectangle 2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34986" y="384805"/>
                <a:ext cx="457200" cy="2497726"/>
                <a:chOff x="533400" y="381000"/>
                <a:chExt cx="457200" cy="2497726"/>
              </a:xfrm>
            </p:grpSpPr>
            <p:sp>
              <p:nvSpPr>
                <p:cNvPr id="30" name="Oval 2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714897" y="381000"/>
                <a:ext cx="457200" cy="2497726"/>
                <a:chOff x="2714897" y="457200"/>
                <a:chExt cx="457200" cy="2497726"/>
              </a:xfrm>
            </p:grpSpPr>
            <p:sp>
              <p:nvSpPr>
                <p:cNvPr id="25" name="Oval 2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869170" y="1060939"/>
              <a:ext cx="2293346" cy="1323439"/>
            </a:xfrm>
            <a:prstGeom prst="rect">
              <a:avLst/>
            </a:prstGeom>
          </p:spPr>
          <p:txBody>
            <a:bodyPr wrap="square">
              <a:spAutoFit/>
            </a:bodyPr>
            <a:lstStyle/>
            <a:p>
              <a:pPr algn="ctr"/>
              <a:r>
                <a:rPr lang="en-US" sz="1600" b="1" dirty="0"/>
                <a:t>Sin stops us from progressing spiritually and causes us to lose God’s protection and power</a:t>
              </a:r>
              <a:endParaRPr lang="en-US" sz="1600" i="1" dirty="0"/>
            </a:p>
          </p:txBody>
        </p:sp>
      </p:grpSp>
      <p:sp>
        <p:nvSpPr>
          <p:cNvPr id="14" name="Rectangle 13"/>
          <p:cNvSpPr/>
          <p:nvPr/>
        </p:nvSpPr>
        <p:spPr>
          <a:xfrm>
            <a:off x="1351306" y="5342655"/>
            <a:ext cx="6096000" cy="923330"/>
          </a:xfrm>
          <a:prstGeom prst="rect">
            <a:avLst/>
          </a:prstGeom>
        </p:spPr>
        <p:txBody>
          <a:bodyPr>
            <a:spAutoFit/>
          </a:bodyPr>
          <a:lstStyle/>
          <a:p>
            <a:r>
              <a:rPr lang="en-US" dirty="0">
                <a:solidFill>
                  <a:schemeClr val="bg1"/>
                </a:solidFill>
                <a:latin typeface="Calibri" panose="020F0502020204030204" pitchFamily="34" charset="0"/>
              </a:rPr>
              <a:t>King </a:t>
            </a:r>
            <a:r>
              <a:rPr lang="en-US" dirty="0" err="1">
                <a:solidFill>
                  <a:schemeClr val="bg1"/>
                </a:solidFill>
                <a:latin typeface="Calibri" panose="020F0502020204030204" pitchFamily="34" charset="0"/>
              </a:rPr>
              <a:t>Balak</a:t>
            </a:r>
            <a:r>
              <a:rPr lang="en-US" dirty="0">
                <a:solidFill>
                  <a:schemeClr val="bg1"/>
                </a:solidFill>
                <a:latin typeface="Calibri" panose="020F0502020204030204" pitchFamily="34" charset="0"/>
              </a:rPr>
              <a:t> enticed the Israelites to commit sin because he knew that without the Lord’s power they would not be able to successfully conquer his kingdom.</a:t>
            </a:r>
            <a:endParaRPr lang="en-US" dirty="0">
              <a:solidFill>
                <a:schemeClr val="bg1"/>
              </a:solidFill>
            </a:endParaRPr>
          </a:p>
        </p:txBody>
      </p:sp>
      <p:pic>
        <p:nvPicPr>
          <p:cNvPr id="4098" name="Picture 2" descr="http://www.whale.to/b/baal_h61.jpg"/>
          <p:cNvPicPr>
            <a:picLocks noChangeAspect="1" noChangeArrowheads="1"/>
          </p:cNvPicPr>
          <p:nvPr/>
        </p:nvPicPr>
        <p:blipFill rotWithShape="1">
          <a:blip r:embed="rId4">
            <a:extLst>
              <a:ext uri="{28A0092B-C50C-407E-A947-70E740481C1C}">
                <a14:useLocalDpi xmlns:a14="http://schemas.microsoft.com/office/drawing/2010/main" val="0"/>
              </a:ext>
            </a:extLst>
          </a:blip>
          <a:srcRect l="7121" t="3235" r="52779" b="4522"/>
          <a:stretch/>
        </p:blipFill>
        <p:spPr bwMode="auto">
          <a:xfrm>
            <a:off x="2551192" y="845362"/>
            <a:ext cx="1354428" cy="2432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68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2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outVertical)">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 Serious Sin</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24:17</a:t>
            </a:r>
            <a:endParaRPr lang="en-US" dirty="0"/>
          </a:p>
        </p:txBody>
      </p:sp>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p:cNvSpPr txBox="1"/>
          <p:nvPr/>
        </p:nvSpPr>
        <p:spPr>
          <a:xfrm>
            <a:off x="0" y="22294"/>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Plague Was Stayed</a:t>
            </a:r>
          </a:p>
        </p:txBody>
      </p:sp>
      <p:sp>
        <p:nvSpPr>
          <p:cNvPr id="13" name="Rectangle 12"/>
          <p:cNvSpPr/>
          <p:nvPr/>
        </p:nvSpPr>
        <p:spPr>
          <a:xfrm>
            <a:off x="59181" y="6510962"/>
            <a:ext cx="9557657" cy="369332"/>
          </a:xfrm>
          <a:prstGeom prst="rect">
            <a:avLst/>
          </a:prstGeom>
        </p:spPr>
        <p:txBody>
          <a:bodyPr wrap="square">
            <a:spAutoFit/>
          </a:bodyPr>
          <a:lstStyle/>
          <a:p>
            <a:r>
              <a:rPr lang="en-US" dirty="0">
                <a:solidFill>
                  <a:schemeClr val="bg1"/>
                </a:solidFill>
              </a:rPr>
              <a:t>Numbers 25</a:t>
            </a:r>
            <a:endParaRPr lang="en-US" dirty="0"/>
          </a:p>
        </p:txBody>
      </p:sp>
      <p:sp>
        <p:nvSpPr>
          <p:cNvPr id="4" name="Rectangle 3"/>
          <p:cNvSpPr/>
          <p:nvPr/>
        </p:nvSpPr>
        <p:spPr>
          <a:xfrm>
            <a:off x="293587" y="1720840"/>
            <a:ext cx="6959998" cy="3139321"/>
          </a:xfrm>
          <a:prstGeom prst="rect">
            <a:avLst/>
          </a:prstGeom>
        </p:spPr>
        <p:txBody>
          <a:bodyPr wrap="square">
            <a:spAutoFit/>
          </a:bodyPr>
          <a:lstStyle/>
          <a:p>
            <a:r>
              <a:rPr lang="en-US" dirty="0">
                <a:solidFill>
                  <a:schemeClr val="bg1"/>
                </a:solidFill>
                <a:latin typeface="Calibri" panose="020F0502020204030204" pitchFamily="34" charset="0"/>
              </a:rPr>
              <a:t>Despite the severe action taken by Moses against those who had joined the Moabites in the worship of Baal, one man dared to bring one of the women into camp.</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Phinehas slew them both, signifying to all that the priesthood could not tolerate such evil. He knew that the evil of a few could result in suffering and even death for many.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If Israel lost power with God by tolerating evil in their midst, innocent people would die in the wars with the Canaanites when Israel crossed over Jordan.</a:t>
            </a:r>
          </a:p>
        </p:txBody>
      </p:sp>
      <p:sp>
        <p:nvSpPr>
          <p:cNvPr id="16" name="TextBox 15"/>
          <p:cNvSpPr txBox="1"/>
          <p:nvPr/>
        </p:nvSpPr>
        <p:spPr>
          <a:xfrm>
            <a:off x="10755680"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34" name="Rectangle 33"/>
          <p:cNvSpPr/>
          <p:nvPr/>
        </p:nvSpPr>
        <p:spPr>
          <a:xfrm>
            <a:off x="3588529" y="987772"/>
            <a:ext cx="6959998" cy="369332"/>
          </a:xfrm>
          <a:prstGeom prst="rect">
            <a:avLst/>
          </a:prstGeom>
        </p:spPr>
        <p:txBody>
          <a:bodyPr wrap="square">
            <a:spAutoFit/>
          </a:bodyPr>
          <a:lstStyle/>
          <a:p>
            <a:r>
              <a:rPr lang="en-US" dirty="0">
                <a:solidFill>
                  <a:schemeClr val="bg1"/>
                </a:solidFill>
                <a:latin typeface="Calibri" panose="020F0502020204030204" pitchFamily="34" charset="0"/>
              </a:rPr>
              <a:t>To rid the children of Israel of the sinful influences</a:t>
            </a:r>
          </a:p>
        </p:txBody>
      </p:sp>
      <p:pic>
        <p:nvPicPr>
          <p:cNvPr id="11266" name="Picture 2" descr="http://www.newlife.org/images/blog/20110316/031611_2256_BalaamtheRe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575" y="2236857"/>
            <a:ext cx="4124325" cy="30956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244936" y="5495076"/>
            <a:ext cx="4714370" cy="830997"/>
          </a:xfrm>
          <a:prstGeom prst="rect">
            <a:avLst/>
          </a:prstGeom>
        </p:spPr>
        <p:txBody>
          <a:bodyPr wrap="square">
            <a:spAutoFit/>
          </a:bodyPr>
          <a:lstStyle/>
          <a:p>
            <a:r>
              <a:rPr lang="en-US" sz="2400" dirty="0">
                <a:solidFill>
                  <a:schemeClr val="bg1"/>
                </a:solidFill>
                <a:latin typeface="Corbel" panose="020B0503020204020204" pitchFamily="34" charset="0"/>
              </a:rPr>
              <a:t>Phinehas was the son of </a:t>
            </a:r>
            <a:r>
              <a:rPr lang="en-US" sz="2400" dirty="0" err="1">
                <a:solidFill>
                  <a:schemeClr val="bg1"/>
                </a:solidFill>
                <a:latin typeface="Corbel" panose="020B0503020204020204" pitchFamily="34" charset="0"/>
              </a:rPr>
              <a:t>Eleazar</a:t>
            </a:r>
            <a:r>
              <a:rPr lang="en-US" sz="2400" dirty="0">
                <a:solidFill>
                  <a:schemeClr val="bg1"/>
                </a:solidFill>
                <a:latin typeface="Corbel" panose="020B0503020204020204" pitchFamily="34" charset="0"/>
              </a:rPr>
              <a:t>, the son of Aaron the priest</a:t>
            </a:r>
            <a:endParaRPr lang="en-US" sz="2400" dirty="0">
              <a:solidFill>
                <a:schemeClr val="bg1"/>
              </a:solidFill>
            </a:endParaRPr>
          </a:p>
        </p:txBody>
      </p:sp>
    </p:spTree>
    <p:extLst>
      <p:ext uri="{BB962C8B-B14F-4D97-AF65-F5344CB8AC3E}">
        <p14:creationId xmlns:p14="http://schemas.microsoft.com/office/powerpoint/2010/main" val="68075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A Serious Sin</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24:17</a:t>
            </a:r>
            <a:endParaRPr lang="en-US" dirty="0"/>
          </a:p>
        </p:txBody>
      </p:sp>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p:cNvSpPr txBox="1"/>
          <p:nvPr/>
        </p:nvSpPr>
        <p:spPr>
          <a:xfrm>
            <a:off x="0" y="22294"/>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Today’s Sin</a:t>
            </a:r>
          </a:p>
        </p:txBody>
      </p:sp>
      <p:sp>
        <p:nvSpPr>
          <p:cNvPr id="13" name="Rectangle 12"/>
          <p:cNvSpPr/>
          <p:nvPr/>
        </p:nvSpPr>
        <p:spPr>
          <a:xfrm>
            <a:off x="59181" y="6510962"/>
            <a:ext cx="9557657" cy="369332"/>
          </a:xfrm>
          <a:prstGeom prst="rect">
            <a:avLst/>
          </a:prstGeom>
        </p:spPr>
        <p:txBody>
          <a:bodyPr wrap="square">
            <a:spAutoFit/>
          </a:bodyPr>
          <a:lstStyle/>
          <a:p>
            <a:r>
              <a:rPr lang="en-US" dirty="0">
                <a:solidFill>
                  <a:schemeClr val="bg1"/>
                </a:solidFill>
              </a:rPr>
              <a:t>Numbers 25</a:t>
            </a:r>
            <a:endParaRPr lang="en-US" dirty="0"/>
          </a:p>
        </p:txBody>
      </p:sp>
      <p:sp>
        <p:nvSpPr>
          <p:cNvPr id="4" name="Rectangle 3"/>
          <p:cNvSpPr/>
          <p:nvPr/>
        </p:nvSpPr>
        <p:spPr>
          <a:xfrm>
            <a:off x="293587" y="1720840"/>
            <a:ext cx="6959998" cy="3416320"/>
          </a:xfrm>
          <a:prstGeom prst="rect">
            <a:avLst/>
          </a:prstGeom>
        </p:spPr>
        <p:txBody>
          <a:bodyPr wrap="square">
            <a:spAutoFit/>
          </a:bodyPr>
          <a:lstStyle/>
          <a:p>
            <a:r>
              <a:rPr lang="en-US" sz="2400" dirty="0">
                <a:solidFill>
                  <a:schemeClr val="bg1"/>
                </a:solidFill>
                <a:latin typeface="Calibri" panose="020F0502020204030204" pitchFamily="34" charset="0"/>
              </a:rPr>
              <a:t>Modern bishops have a similar responsibility to put away evil in the Church.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While excommunication is the most severe penalty they can invoke, it is nonetheless their responsibility to root out evil from among the Saints.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Failure to do so is to bear responsibility for the people’s sins themselves.</a:t>
            </a:r>
          </a:p>
        </p:txBody>
      </p:sp>
      <p:sp>
        <p:nvSpPr>
          <p:cNvPr id="16" name="TextBox 15"/>
          <p:cNvSpPr txBox="1"/>
          <p:nvPr/>
        </p:nvSpPr>
        <p:spPr>
          <a:xfrm>
            <a:off x="10755680" y="6444079"/>
            <a:ext cx="1332360" cy="369332"/>
          </a:xfrm>
          <a:prstGeom prst="rect">
            <a:avLst/>
          </a:prstGeom>
          <a:noFill/>
        </p:spPr>
        <p:txBody>
          <a:bodyPr wrap="square" rtlCol="0">
            <a:spAutoFit/>
          </a:bodyPr>
          <a:lstStyle/>
          <a:p>
            <a:pPr algn="r"/>
            <a:r>
              <a:rPr lang="en-US" dirty="0">
                <a:solidFill>
                  <a:schemeClr val="bg1"/>
                </a:solidFill>
              </a:rPr>
              <a:t>(4)</a:t>
            </a:r>
          </a:p>
        </p:txBody>
      </p:sp>
      <p:pic>
        <p:nvPicPr>
          <p:cNvPr id="14" name="Picture 2" descr="https://media.licdn.com/mpr/mpr/p/2/005/06d/32e/123fb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608" y="1622064"/>
            <a:ext cx="37528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90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314" name="Picture 2" descr="http://my-ecoach.com/online/resourceuploads/resource2834/BIGeg_color_blank.gif"/>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7275849" y="1020584"/>
            <a:ext cx="5019463" cy="4907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Israel is Recounted</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13" name="Rectangle 12"/>
          <p:cNvSpPr/>
          <p:nvPr/>
        </p:nvSpPr>
        <p:spPr>
          <a:xfrm>
            <a:off x="50975" y="6489323"/>
            <a:ext cx="9557657" cy="369332"/>
          </a:xfrm>
          <a:prstGeom prst="rect">
            <a:avLst/>
          </a:prstGeom>
        </p:spPr>
        <p:txBody>
          <a:bodyPr wrap="square">
            <a:spAutoFit/>
          </a:bodyPr>
          <a:lstStyle/>
          <a:p>
            <a:r>
              <a:rPr lang="en-US" dirty="0">
                <a:solidFill>
                  <a:schemeClr val="bg1"/>
                </a:solidFill>
              </a:rPr>
              <a:t>Numbers 26</a:t>
            </a:r>
            <a:endParaRPr lang="en-US" dirty="0"/>
          </a:p>
        </p:txBody>
      </p:sp>
      <p:sp>
        <p:nvSpPr>
          <p:cNvPr id="4" name="Rectangle 3"/>
          <p:cNvSpPr/>
          <p:nvPr/>
        </p:nvSpPr>
        <p:spPr>
          <a:xfrm>
            <a:off x="315851" y="1360814"/>
            <a:ext cx="6959998" cy="4524315"/>
          </a:xfrm>
          <a:prstGeom prst="rect">
            <a:avLst/>
          </a:prstGeom>
        </p:spPr>
        <p:txBody>
          <a:bodyPr wrap="square">
            <a:spAutoFit/>
          </a:bodyPr>
          <a:lstStyle/>
          <a:p>
            <a:r>
              <a:rPr lang="en-US" sz="2400" dirty="0">
                <a:solidFill>
                  <a:schemeClr val="bg1"/>
                </a:solidFill>
              </a:rPr>
              <a:t>Moses and </a:t>
            </a:r>
            <a:r>
              <a:rPr lang="en-US" sz="2400" dirty="0" err="1">
                <a:solidFill>
                  <a:schemeClr val="bg1"/>
                </a:solidFill>
              </a:rPr>
              <a:t>Eleazar</a:t>
            </a:r>
            <a:r>
              <a:rPr lang="en-US" sz="2400" dirty="0">
                <a:solidFill>
                  <a:schemeClr val="bg1"/>
                </a:solidFill>
              </a:rPr>
              <a:t>, the priest, counted by their respective tribes the children of Israel aged twenty years and older. </a:t>
            </a:r>
          </a:p>
          <a:p>
            <a:endParaRPr lang="en-US" sz="2400" dirty="0">
              <a:solidFill>
                <a:schemeClr val="bg1"/>
              </a:solidFill>
            </a:endParaRPr>
          </a:p>
          <a:p>
            <a:r>
              <a:rPr lang="en-US" sz="2400" dirty="0">
                <a:solidFill>
                  <a:schemeClr val="bg1"/>
                </a:solidFill>
              </a:rPr>
              <a:t>In the process, they discovered that, except for three people, not one living soul over twenty years of age who had been numbered at the beginning of the desert wanderings thirty-eight years earlier was left among the children of Israel. </a:t>
            </a:r>
          </a:p>
          <a:p>
            <a:endParaRPr lang="en-US" sz="2400" dirty="0">
              <a:solidFill>
                <a:schemeClr val="bg1"/>
              </a:solidFill>
            </a:endParaRPr>
          </a:p>
          <a:p>
            <a:r>
              <a:rPr lang="en-US" sz="2400" dirty="0">
                <a:solidFill>
                  <a:schemeClr val="bg1"/>
                </a:solidFill>
              </a:rPr>
              <a:t>Only Joshua, Caleb, and Moses himself remained of the original company that came out of Egypt. </a:t>
            </a:r>
            <a:endParaRPr lang="en-US" sz="2400" dirty="0">
              <a:solidFill>
                <a:schemeClr val="bg1"/>
              </a:solidFill>
              <a:latin typeface="Calibri" panose="020F0502020204030204" pitchFamily="34" charset="0"/>
            </a:endParaRPr>
          </a:p>
        </p:txBody>
      </p:sp>
      <p:sp>
        <p:nvSpPr>
          <p:cNvPr id="16" name="TextBox 15"/>
          <p:cNvSpPr txBox="1"/>
          <p:nvPr/>
        </p:nvSpPr>
        <p:spPr>
          <a:xfrm>
            <a:off x="10755680" y="6444079"/>
            <a:ext cx="1332360" cy="369332"/>
          </a:xfrm>
          <a:prstGeom prst="rect">
            <a:avLst/>
          </a:prstGeom>
          <a:noFill/>
        </p:spPr>
        <p:txBody>
          <a:bodyPr wrap="square" rtlCol="0">
            <a:spAutoFit/>
          </a:bodyPr>
          <a:lstStyle/>
          <a:p>
            <a:pPr algn="r"/>
            <a:r>
              <a:rPr lang="en-US" dirty="0">
                <a:solidFill>
                  <a:schemeClr val="bg1"/>
                </a:solidFill>
              </a:rPr>
              <a:t>(4)</a:t>
            </a:r>
          </a:p>
        </p:txBody>
      </p:sp>
      <p:grpSp>
        <p:nvGrpSpPr>
          <p:cNvPr id="15" name="Group 14"/>
          <p:cNvGrpSpPr/>
          <p:nvPr/>
        </p:nvGrpSpPr>
        <p:grpSpPr>
          <a:xfrm>
            <a:off x="7341427" y="1860852"/>
            <a:ext cx="1485371" cy="3219249"/>
            <a:chOff x="1645511" y="770929"/>
            <a:chExt cx="2527751" cy="5715000"/>
          </a:xfrm>
        </p:grpSpPr>
        <p:sp>
          <p:nvSpPr>
            <p:cNvPr id="17" name="Cloud 16"/>
            <p:cNvSpPr/>
            <p:nvPr/>
          </p:nvSpPr>
          <p:spPr>
            <a:xfrm rot="18013353">
              <a:off x="1664662" y="1239926"/>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rot="5400000">
              <a:off x="2349113" y="1087295"/>
              <a:ext cx="1719366" cy="145400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671902">
              <a:off x="3495826" y="3561470"/>
              <a:ext cx="545683"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647766">
              <a:off x="1733511" y="3518972"/>
              <a:ext cx="463241" cy="9968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352409">
              <a:off x="3024696" y="5489095"/>
              <a:ext cx="432965"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647766">
              <a:off x="2526946" y="5469378"/>
              <a:ext cx="430892" cy="99683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169292">
              <a:off x="2974551" y="2504718"/>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790291">
              <a:off x="1965307" y="2446460"/>
              <a:ext cx="924659" cy="1778080"/>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237326" y="1034433"/>
              <a:ext cx="1314784" cy="18629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26"/>
            <p:cNvSpPr/>
            <p:nvPr/>
          </p:nvSpPr>
          <p:spPr>
            <a:xfrm>
              <a:off x="2260048" y="770929"/>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1833560">
              <a:off x="1645511" y="3818001"/>
              <a:ext cx="847301" cy="270418"/>
              <a:chOff x="4431208" y="4615200"/>
              <a:chExt cx="3565332" cy="1137883"/>
            </a:xfrm>
          </p:grpSpPr>
          <p:grpSp>
            <p:nvGrpSpPr>
              <p:cNvPr id="59" name="Group 58"/>
              <p:cNvGrpSpPr/>
              <p:nvPr/>
            </p:nvGrpSpPr>
            <p:grpSpPr>
              <a:xfrm>
                <a:off x="4431208" y="4620283"/>
                <a:ext cx="1188559" cy="1132800"/>
                <a:chOff x="4431208" y="4620283"/>
                <a:chExt cx="1188559" cy="1132800"/>
              </a:xfrm>
            </p:grpSpPr>
            <p:sp>
              <p:nvSpPr>
                <p:cNvPr id="68" name="Quad Arrow 6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Quad Arrow 6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4-Point Star 6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a:off x="5619652" y="4615200"/>
                <a:ext cx="1188559" cy="1132800"/>
                <a:chOff x="4431208" y="4620283"/>
                <a:chExt cx="1188559" cy="1132800"/>
              </a:xfrm>
            </p:grpSpPr>
            <p:sp>
              <p:nvSpPr>
                <p:cNvPr id="65" name="Quad Arrow 64"/>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Quad Arrow 65"/>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4-Point Star 66"/>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6807981" y="4617742"/>
                <a:ext cx="1188559" cy="1132800"/>
                <a:chOff x="4431208" y="4620283"/>
                <a:chExt cx="1188559" cy="1132800"/>
              </a:xfrm>
            </p:grpSpPr>
            <p:sp>
              <p:nvSpPr>
                <p:cNvPr id="62" name="Quad Arrow 61"/>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Quad Arrow 62"/>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4-Point Star 63"/>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rot="19923716">
              <a:off x="3325961" y="3916300"/>
              <a:ext cx="847301" cy="270418"/>
              <a:chOff x="4431208" y="4615200"/>
              <a:chExt cx="3565332" cy="1137883"/>
            </a:xfrm>
          </p:grpSpPr>
          <p:grpSp>
            <p:nvGrpSpPr>
              <p:cNvPr id="47" name="Group 46"/>
              <p:cNvGrpSpPr/>
              <p:nvPr/>
            </p:nvGrpSpPr>
            <p:grpSpPr>
              <a:xfrm>
                <a:off x="4431208" y="4620283"/>
                <a:ext cx="1188559" cy="1132800"/>
                <a:chOff x="4431208" y="4620283"/>
                <a:chExt cx="1188559" cy="1132800"/>
              </a:xfrm>
            </p:grpSpPr>
            <p:sp>
              <p:nvSpPr>
                <p:cNvPr id="56" name="Quad Arrow 55"/>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Quad Arrow 56"/>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57"/>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5619652" y="4615200"/>
                <a:ext cx="1188559" cy="1132800"/>
                <a:chOff x="4431208" y="4620283"/>
                <a:chExt cx="1188559" cy="1132800"/>
              </a:xfrm>
            </p:grpSpPr>
            <p:sp>
              <p:nvSpPr>
                <p:cNvPr id="53" name="Quad Arrow 52"/>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Quad Arrow 53"/>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4-Point Star 54"/>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6807981" y="4617742"/>
                <a:ext cx="1188559" cy="1132800"/>
                <a:chOff x="4431208" y="4620283"/>
                <a:chExt cx="1188559" cy="1132800"/>
              </a:xfrm>
            </p:grpSpPr>
            <p:sp>
              <p:nvSpPr>
                <p:cNvPr id="50" name="Quad Arrow 49"/>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Quad Arrow 50"/>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4-Point Star 51"/>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rapezoid 29"/>
            <p:cNvSpPr/>
            <p:nvPr/>
          </p:nvSpPr>
          <p:spPr>
            <a:xfrm>
              <a:off x="2238244" y="2717348"/>
              <a:ext cx="1379447" cy="3248784"/>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2273300" y="5492766"/>
              <a:ext cx="1335669" cy="463534"/>
              <a:chOff x="4431208" y="4615200"/>
              <a:chExt cx="3565332" cy="1137883"/>
            </a:xfrm>
          </p:grpSpPr>
          <p:grpSp>
            <p:nvGrpSpPr>
              <p:cNvPr id="35" name="Group 34"/>
              <p:cNvGrpSpPr/>
              <p:nvPr/>
            </p:nvGrpSpPr>
            <p:grpSpPr>
              <a:xfrm>
                <a:off x="4431208" y="4620283"/>
                <a:ext cx="1188559" cy="1132800"/>
                <a:chOff x="4431208" y="4620283"/>
                <a:chExt cx="1188559" cy="1132800"/>
              </a:xfrm>
            </p:grpSpPr>
            <p:sp>
              <p:nvSpPr>
                <p:cNvPr id="44" name="Quad Arrow 43"/>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Quad Arrow 44"/>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4-Point Star 45"/>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5619652" y="4615200"/>
                <a:ext cx="1188559" cy="1132800"/>
                <a:chOff x="4431208" y="4620283"/>
                <a:chExt cx="1188559" cy="1132800"/>
              </a:xfrm>
            </p:grpSpPr>
            <p:sp>
              <p:nvSpPr>
                <p:cNvPr id="41" name="Quad Arrow 40"/>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Quad Arrow 41"/>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4-Point Star 42"/>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807981" y="4617742"/>
                <a:ext cx="1188559" cy="1132800"/>
                <a:chOff x="4431208" y="4620283"/>
                <a:chExt cx="1188559" cy="1132800"/>
              </a:xfrm>
            </p:grpSpPr>
            <p:sp>
              <p:nvSpPr>
                <p:cNvPr id="38" name="Quad Arrow 37"/>
                <p:cNvSpPr/>
                <p:nvPr/>
              </p:nvSpPr>
              <p:spPr>
                <a:xfrm>
                  <a:off x="4431208" y="4620283"/>
                  <a:ext cx="1188559" cy="1132800"/>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38"/>
                <p:cNvSpPr/>
                <p:nvPr/>
              </p:nvSpPr>
              <p:spPr>
                <a:xfrm rot="2700000">
                  <a:off x="4655631" y="4834232"/>
                  <a:ext cx="739598" cy="704901"/>
                </a:xfrm>
                <a:prstGeom prst="quadArrow">
                  <a:avLst>
                    <a:gd name="adj1" fmla="val 38250"/>
                    <a:gd name="adj2" fmla="val 22500"/>
                    <a:gd name="adj3" fmla="val 22500"/>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4-Point Star 39"/>
                <p:cNvSpPr/>
                <p:nvPr/>
              </p:nvSpPr>
              <p:spPr>
                <a:xfrm>
                  <a:off x="4876800" y="5029200"/>
                  <a:ext cx="304800" cy="304800"/>
                </a:xfrm>
                <a:prstGeom prst="star4">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2" name="Oval 31"/>
            <p:cNvSpPr/>
            <p:nvPr/>
          </p:nvSpPr>
          <p:spPr>
            <a:xfrm>
              <a:off x="2674412" y="2563972"/>
              <a:ext cx="464760" cy="67669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2"/>
            <p:cNvSpPr/>
            <p:nvPr/>
          </p:nvSpPr>
          <p:spPr>
            <a:xfrm>
              <a:off x="2386840" y="2210140"/>
              <a:ext cx="1032213" cy="879231"/>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733291" y="2363301"/>
              <a:ext cx="378796" cy="2380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9793817" y="1504225"/>
            <a:ext cx="882380" cy="590770"/>
          </a:xfrm>
          <a:prstGeom prst="rect">
            <a:avLst/>
          </a:prstGeom>
          <a:solidFill>
            <a:srgbClr val="D488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Egypt</a:t>
            </a:r>
          </a:p>
        </p:txBody>
      </p:sp>
      <p:grpSp>
        <p:nvGrpSpPr>
          <p:cNvPr id="71" name="Group 70"/>
          <p:cNvGrpSpPr/>
          <p:nvPr/>
        </p:nvGrpSpPr>
        <p:grpSpPr>
          <a:xfrm>
            <a:off x="8778063" y="1810000"/>
            <a:ext cx="1507572" cy="3160979"/>
            <a:chOff x="320681" y="685800"/>
            <a:chExt cx="2398555" cy="4953000"/>
          </a:xfrm>
        </p:grpSpPr>
        <p:grpSp>
          <p:nvGrpSpPr>
            <p:cNvPr id="72" name="Group 71"/>
            <p:cNvGrpSpPr/>
            <p:nvPr/>
          </p:nvGrpSpPr>
          <p:grpSpPr>
            <a:xfrm>
              <a:off x="320681" y="685800"/>
              <a:ext cx="2398555" cy="4953000"/>
              <a:chOff x="3521081" y="381000"/>
              <a:chExt cx="2398555" cy="4953000"/>
            </a:xfrm>
          </p:grpSpPr>
          <p:sp>
            <p:nvSpPr>
              <p:cNvPr id="90" name="Rounded Rectangle 89"/>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rapezoid 94"/>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rapezoid 95"/>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rapezoid 96"/>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rapezoid 97"/>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rapezoid 101"/>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46"/>
              <p:cNvGrpSpPr/>
              <p:nvPr/>
            </p:nvGrpSpPr>
            <p:grpSpPr>
              <a:xfrm>
                <a:off x="3657600" y="381000"/>
                <a:ext cx="2193567" cy="1008603"/>
                <a:chOff x="518540" y="1084217"/>
                <a:chExt cx="2193567" cy="1008603"/>
              </a:xfrm>
            </p:grpSpPr>
            <p:sp>
              <p:nvSpPr>
                <p:cNvPr id="127" name="Moon 126"/>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Rounded Rectangle 104"/>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53"/>
              <p:cNvGrpSpPr/>
              <p:nvPr/>
            </p:nvGrpSpPr>
            <p:grpSpPr>
              <a:xfrm>
                <a:off x="4212236" y="3367790"/>
                <a:ext cx="1064302" cy="484682"/>
                <a:chOff x="6477000" y="762000"/>
                <a:chExt cx="1905000" cy="914400"/>
              </a:xfrm>
            </p:grpSpPr>
            <p:sp>
              <p:nvSpPr>
                <p:cNvPr id="121" name="Rounded Rectangle 12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49"/>
                <p:cNvGrpSpPr/>
                <p:nvPr/>
              </p:nvGrpSpPr>
              <p:grpSpPr>
                <a:xfrm>
                  <a:off x="7696200" y="762000"/>
                  <a:ext cx="685800" cy="914400"/>
                  <a:chOff x="7696200" y="762000"/>
                  <a:chExt cx="685800" cy="914400"/>
                </a:xfrm>
              </p:grpSpPr>
              <p:sp>
                <p:nvSpPr>
                  <p:cNvPr id="125" name="6-Point Star 12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6-Point Star 12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54"/>
              <p:cNvGrpSpPr/>
              <p:nvPr/>
            </p:nvGrpSpPr>
            <p:grpSpPr>
              <a:xfrm>
                <a:off x="4298430" y="2920584"/>
                <a:ext cx="920646" cy="379751"/>
                <a:chOff x="6477000" y="762000"/>
                <a:chExt cx="1905000" cy="914400"/>
              </a:xfrm>
            </p:grpSpPr>
            <p:sp>
              <p:nvSpPr>
                <p:cNvPr id="115" name="Rounded Rectangle 11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6" name="Group 49"/>
                <p:cNvGrpSpPr/>
                <p:nvPr/>
              </p:nvGrpSpPr>
              <p:grpSpPr>
                <a:xfrm>
                  <a:off x="7696200" y="762000"/>
                  <a:ext cx="685800" cy="914400"/>
                  <a:chOff x="7696200" y="762000"/>
                  <a:chExt cx="685800" cy="914400"/>
                </a:xfrm>
              </p:grpSpPr>
              <p:sp>
                <p:nvSpPr>
                  <p:cNvPr id="119" name="6-Point Star 11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6-Point Star 11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61"/>
              <p:cNvGrpSpPr/>
              <p:nvPr/>
            </p:nvGrpSpPr>
            <p:grpSpPr>
              <a:xfrm>
                <a:off x="4313420" y="2365947"/>
                <a:ext cx="858187" cy="467194"/>
                <a:chOff x="6477000" y="762000"/>
                <a:chExt cx="1905000" cy="914400"/>
              </a:xfrm>
            </p:grpSpPr>
            <p:sp>
              <p:nvSpPr>
                <p:cNvPr id="109" name="Rounded Rectangle 108"/>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49"/>
                <p:cNvGrpSpPr/>
                <p:nvPr/>
              </p:nvGrpSpPr>
              <p:grpSpPr>
                <a:xfrm>
                  <a:off x="7696200" y="762000"/>
                  <a:ext cx="685800" cy="914400"/>
                  <a:chOff x="7696200" y="762000"/>
                  <a:chExt cx="685800" cy="914400"/>
                </a:xfrm>
              </p:grpSpPr>
              <p:sp>
                <p:nvSpPr>
                  <p:cNvPr id="113" name="6-Point Star 112"/>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6-Point Star 110"/>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p:cNvGrpSpPr/>
            <p:nvPr/>
          </p:nvGrpSpPr>
          <p:grpSpPr>
            <a:xfrm>
              <a:off x="819005" y="993433"/>
              <a:ext cx="308947" cy="467194"/>
              <a:chOff x="819005" y="993433"/>
              <a:chExt cx="308947" cy="467194"/>
            </a:xfrm>
          </p:grpSpPr>
          <p:sp>
            <p:nvSpPr>
              <p:cNvPr id="88" name="6-Point Star 8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1154409" y="996380"/>
              <a:ext cx="308947" cy="467194"/>
              <a:chOff x="819005" y="993433"/>
              <a:chExt cx="308947" cy="467194"/>
            </a:xfrm>
          </p:grpSpPr>
          <p:sp>
            <p:nvSpPr>
              <p:cNvPr id="86" name="6-Point Star 8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1467149" y="989151"/>
              <a:ext cx="308947" cy="467194"/>
              <a:chOff x="819005" y="993433"/>
              <a:chExt cx="308947" cy="467194"/>
            </a:xfrm>
          </p:grpSpPr>
          <p:sp>
            <p:nvSpPr>
              <p:cNvPr id="84" name="6-Point Star 8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p:cNvGrpSpPr/>
            <p:nvPr/>
          </p:nvGrpSpPr>
          <p:grpSpPr>
            <a:xfrm>
              <a:off x="1790183" y="998352"/>
              <a:ext cx="308947" cy="467194"/>
              <a:chOff x="819005" y="993433"/>
              <a:chExt cx="308947" cy="467194"/>
            </a:xfrm>
          </p:grpSpPr>
          <p:sp>
            <p:nvSpPr>
              <p:cNvPr id="82" name="6-Point Star 8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2112072" y="1008483"/>
              <a:ext cx="308947" cy="467194"/>
              <a:chOff x="819005" y="993433"/>
              <a:chExt cx="308947" cy="467194"/>
            </a:xfrm>
          </p:grpSpPr>
          <p:sp>
            <p:nvSpPr>
              <p:cNvPr id="80" name="6-Point Star 7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Oval 77"/>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326"/>
          <p:cNvGrpSpPr/>
          <p:nvPr/>
        </p:nvGrpSpPr>
        <p:grpSpPr>
          <a:xfrm>
            <a:off x="10308590" y="1626319"/>
            <a:ext cx="1523286" cy="3388581"/>
            <a:chOff x="3937483" y="513080"/>
            <a:chExt cx="681026" cy="1754293"/>
          </a:xfrm>
        </p:grpSpPr>
        <p:sp>
          <p:nvSpPr>
            <p:cNvPr id="137"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23"/>
            <p:cNvGrpSpPr/>
            <p:nvPr/>
          </p:nvGrpSpPr>
          <p:grpSpPr>
            <a:xfrm>
              <a:off x="4342580" y="1037026"/>
              <a:ext cx="275929" cy="637681"/>
              <a:chOff x="4755948" y="2903312"/>
              <a:chExt cx="1111452" cy="2049688"/>
            </a:xfrm>
          </p:grpSpPr>
          <p:sp>
            <p:nvSpPr>
              <p:cNvPr id="152" name="Oval 151"/>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rapezoid 152"/>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rapezoid 153"/>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Cloud 149"/>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5225831">
              <a:off x="4253386" y="865499"/>
              <a:ext cx="51797" cy="1014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5" name="Picture 2" descr="http://portal.norwalkps.org/sites/teachers/tcollins/PublishingImages/Clip%20Art/Clip%20Art/hand%20count.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163906"/>
            <a:ext cx="1328112" cy="96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1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53"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nodeType="withEffect">
                                  <p:stCondLst>
                                    <p:cond delay="0"/>
                                  </p:stCondLst>
                                  <p:childTnLst>
                                    <p:set>
                                      <p:cBhvr>
                                        <p:cTn id="17" dur="1" fill="hold">
                                          <p:stCondLst>
                                            <p:cond delay="0"/>
                                          </p:stCondLst>
                                        </p:cTn>
                                        <p:tgtEl>
                                          <p:spTgt spid="71"/>
                                        </p:tgtEl>
                                        <p:attrNameLst>
                                          <p:attrName>style.visibility</p:attrName>
                                        </p:attrNameLst>
                                      </p:cBhvr>
                                      <p:to>
                                        <p:strVal val="visible"/>
                                      </p:to>
                                    </p:set>
                                    <p:anim calcmode="lin" valueType="num">
                                      <p:cBhvr>
                                        <p:cTn id="18" dur="500" fill="hold"/>
                                        <p:tgtEl>
                                          <p:spTgt spid="71"/>
                                        </p:tgtEl>
                                        <p:attrNameLst>
                                          <p:attrName>ppt_w</p:attrName>
                                        </p:attrNameLst>
                                      </p:cBhvr>
                                      <p:tavLst>
                                        <p:tav tm="0">
                                          <p:val>
                                            <p:fltVal val="0"/>
                                          </p:val>
                                        </p:tav>
                                        <p:tav tm="100000">
                                          <p:val>
                                            <p:strVal val="#ppt_w"/>
                                          </p:val>
                                        </p:tav>
                                      </p:tavLst>
                                    </p:anim>
                                    <p:anim calcmode="lin" valueType="num">
                                      <p:cBhvr>
                                        <p:cTn id="19" dur="500" fill="hold"/>
                                        <p:tgtEl>
                                          <p:spTgt spid="71"/>
                                        </p:tgtEl>
                                        <p:attrNameLst>
                                          <p:attrName>ppt_h</p:attrName>
                                        </p:attrNameLst>
                                      </p:cBhvr>
                                      <p:tavLst>
                                        <p:tav tm="0">
                                          <p:val>
                                            <p:fltVal val="0"/>
                                          </p:val>
                                        </p:tav>
                                        <p:tav tm="100000">
                                          <p:val>
                                            <p:strVal val="#ppt_h"/>
                                          </p:val>
                                        </p:tav>
                                      </p:tavLst>
                                    </p:anim>
                                    <p:animEffect transition="in" filter="fade">
                                      <p:cBhvr>
                                        <p:cTn id="20" dur="500"/>
                                        <p:tgtEl>
                                          <p:spTgt spid="71"/>
                                        </p:tgtEl>
                                      </p:cBhvr>
                                    </p:animEffect>
                                  </p:childTnLst>
                                </p:cTn>
                              </p:par>
                              <p:par>
                                <p:cTn id="21" presetID="53" presetClass="entr" presetSubtype="16" fill="hold" nodeType="withEffect">
                                  <p:stCondLst>
                                    <p:cond delay="0"/>
                                  </p:stCondLst>
                                  <p:childTnLst>
                                    <p:set>
                                      <p:cBhvr>
                                        <p:cTn id="22" dur="1" fill="hold">
                                          <p:stCondLst>
                                            <p:cond delay="0"/>
                                          </p:stCondLst>
                                        </p:cTn>
                                        <p:tgtEl>
                                          <p:spTgt spid="136"/>
                                        </p:tgtEl>
                                        <p:attrNameLst>
                                          <p:attrName>style.visibility</p:attrName>
                                        </p:attrNameLst>
                                      </p:cBhvr>
                                      <p:to>
                                        <p:strVal val="visible"/>
                                      </p:to>
                                    </p:set>
                                    <p:anim calcmode="lin" valueType="num">
                                      <p:cBhvr>
                                        <p:cTn id="23" dur="500" fill="hold"/>
                                        <p:tgtEl>
                                          <p:spTgt spid="136"/>
                                        </p:tgtEl>
                                        <p:attrNameLst>
                                          <p:attrName>ppt_w</p:attrName>
                                        </p:attrNameLst>
                                      </p:cBhvr>
                                      <p:tavLst>
                                        <p:tav tm="0">
                                          <p:val>
                                            <p:fltVal val="0"/>
                                          </p:val>
                                        </p:tav>
                                        <p:tav tm="100000">
                                          <p:val>
                                            <p:strVal val="#ppt_w"/>
                                          </p:val>
                                        </p:tav>
                                      </p:tavLst>
                                    </p:anim>
                                    <p:anim calcmode="lin" valueType="num">
                                      <p:cBhvr>
                                        <p:cTn id="24" dur="500" fill="hold"/>
                                        <p:tgtEl>
                                          <p:spTgt spid="136"/>
                                        </p:tgtEl>
                                        <p:attrNameLst>
                                          <p:attrName>ppt_h</p:attrName>
                                        </p:attrNameLst>
                                      </p:cBhvr>
                                      <p:tavLst>
                                        <p:tav tm="0">
                                          <p:val>
                                            <p:fltVal val="0"/>
                                          </p:val>
                                        </p:tav>
                                        <p:tav tm="100000">
                                          <p:val>
                                            <p:strVal val="#ppt_h"/>
                                          </p:val>
                                        </p:tav>
                                      </p:tavLst>
                                    </p:anim>
                                    <p:animEffect transition="in" filter="fade">
                                      <p:cBhvr>
                                        <p:cTn id="25"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Inheritance</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(4,5)</a:t>
            </a:r>
          </a:p>
        </p:txBody>
      </p:sp>
      <p:sp>
        <p:nvSpPr>
          <p:cNvPr id="13" name="Rectangle 12"/>
          <p:cNvSpPr/>
          <p:nvPr/>
        </p:nvSpPr>
        <p:spPr>
          <a:xfrm>
            <a:off x="50975" y="6489323"/>
            <a:ext cx="9557657" cy="369332"/>
          </a:xfrm>
          <a:prstGeom prst="rect">
            <a:avLst/>
          </a:prstGeom>
        </p:spPr>
        <p:txBody>
          <a:bodyPr wrap="square">
            <a:spAutoFit/>
          </a:bodyPr>
          <a:lstStyle/>
          <a:p>
            <a:r>
              <a:rPr lang="en-US" dirty="0">
                <a:solidFill>
                  <a:schemeClr val="bg1"/>
                </a:solidFill>
              </a:rPr>
              <a:t>Numbers 27:1-11</a:t>
            </a:r>
            <a:endParaRPr lang="en-US" dirty="0"/>
          </a:p>
        </p:txBody>
      </p:sp>
      <p:sp>
        <p:nvSpPr>
          <p:cNvPr id="4" name="Rectangle 3"/>
          <p:cNvSpPr/>
          <p:nvPr/>
        </p:nvSpPr>
        <p:spPr>
          <a:xfrm>
            <a:off x="322732" y="1114398"/>
            <a:ext cx="4319871" cy="1631216"/>
          </a:xfrm>
          <a:prstGeom prst="rect">
            <a:avLst/>
          </a:prstGeom>
        </p:spPr>
        <p:txBody>
          <a:bodyPr wrap="square">
            <a:spAutoFit/>
          </a:bodyPr>
          <a:lstStyle/>
          <a:p>
            <a:r>
              <a:rPr lang="en-US" sz="2000" dirty="0">
                <a:solidFill>
                  <a:schemeClr val="bg1"/>
                </a:solidFill>
                <a:latin typeface="Calibri" panose="020F0502020204030204" pitchFamily="34" charset="0"/>
              </a:rPr>
              <a:t>The Daughters of </a:t>
            </a:r>
            <a:r>
              <a:rPr lang="en-US" sz="2000" dirty="0" err="1">
                <a:solidFill>
                  <a:schemeClr val="bg1"/>
                </a:solidFill>
                <a:latin typeface="Calibri" panose="020F0502020204030204" pitchFamily="34" charset="0"/>
              </a:rPr>
              <a:t>Zeophehad</a:t>
            </a:r>
            <a:r>
              <a:rPr lang="en-US" sz="2000" dirty="0">
                <a:solidFill>
                  <a:schemeClr val="bg1"/>
                </a:solidFill>
                <a:latin typeface="Calibri" panose="020F0502020204030204" pitchFamily="34" charset="0"/>
              </a:rPr>
              <a:t> stood before Moses and </a:t>
            </a:r>
            <a:r>
              <a:rPr lang="en-US" sz="2000" dirty="0" err="1">
                <a:solidFill>
                  <a:schemeClr val="bg1"/>
                </a:solidFill>
                <a:latin typeface="Calibri" panose="020F0502020204030204" pitchFamily="34" charset="0"/>
              </a:rPr>
              <a:t>Eleazar</a:t>
            </a:r>
            <a:r>
              <a:rPr lang="en-US" sz="2000" dirty="0">
                <a:solidFill>
                  <a:schemeClr val="bg1"/>
                </a:solidFill>
                <a:latin typeface="Calibri" panose="020F0502020204030204" pitchFamily="34" charset="0"/>
              </a:rPr>
              <a:t> and told them that their father died in the wilderness and that there were no brothers to take care of them…</a:t>
            </a:r>
          </a:p>
        </p:txBody>
      </p:sp>
      <p:grpSp>
        <p:nvGrpSpPr>
          <p:cNvPr id="221" name="Group 220"/>
          <p:cNvGrpSpPr/>
          <p:nvPr/>
        </p:nvGrpSpPr>
        <p:grpSpPr>
          <a:xfrm>
            <a:off x="2283125" y="1305706"/>
            <a:ext cx="7393579" cy="4239150"/>
            <a:chOff x="182142" y="1116628"/>
            <a:chExt cx="7393579" cy="4239150"/>
          </a:xfrm>
        </p:grpSpPr>
        <p:grpSp>
          <p:nvGrpSpPr>
            <p:cNvPr id="222" name="Group 221"/>
            <p:cNvGrpSpPr/>
            <p:nvPr/>
          </p:nvGrpSpPr>
          <p:grpSpPr>
            <a:xfrm>
              <a:off x="3173536" y="1116628"/>
              <a:ext cx="1384663" cy="4239150"/>
              <a:chOff x="4730194" y="702972"/>
              <a:chExt cx="1384663" cy="4239150"/>
            </a:xfrm>
          </p:grpSpPr>
          <p:cxnSp>
            <p:nvCxnSpPr>
              <p:cNvPr id="227" name="Straight Connector 226"/>
              <p:cNvCxnSpPr>
                <a:endCxn id="230" idx="0"/>
              </p:cNvCxnSpPr>
              <p:nvPr/>
            </p:nvCxnSpPr>
            <p:spPr>
              <a:xfrm flipH="1">
                <a:off x="5429057" y="1160172"/>
                <a:ext cx="13065" cy="33247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4743257" y="702972"/>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Joseph</a:t>
                </a:r>
              </a:p>
            </p:txBody>
          </p:sp>
          <p:sp>
            <p:nvSpPr>
              <p:cNvPr id="229" name="Rectangle 228"/>
              <p:cNvSpPr/>
              <p:nvPr/>
            </p:nvSpPr>
            <p:spPr>
              <a:xfrm>
                <a:off x="4743257" y="1431096"/>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Manasseh</a:t>
                </a:r>
              </a:p>
            </p:txBody>
          </p:sp>
          <p:sp>
            <p:nvSpPr>
              <p:cNvPr id="230" name="Rectangle 229"/>
              <p:cNvSpPr/>
              <p:nvPr/>
            </p:nvSpPr>
            <p:spPr>
              <a:xfrm>
                <a:off x="4743257" y="4484922"/>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Hoglah</a:t>
                </a:r>
                <a:endParaRPr lang="en-US" dirty="0"/>
              </a:p>
            </p:txBody>
          </p:sp>
          <p:sp>
            <p:nvSpPr>
              <p:cNvPr id="231" name="Rectangle 230"/>
              <p:cNvSpPr/>
              <p:nvPr/>
            </p:nvSpPr>
            <p:spPr>
              <a:xfrm>
                <a:off x="4743257" y="2046025"/>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Machir</a:t>
                </a:r>
              </a:p>
            </p:txBody>
          </p:sp>
          <p:sp>
            <p:nvSpPr>
              <p:cNvPr id="232" name="Rectangle 231"/>
              <p:cNvSpPr/>
              <p:nvPr/>
            </p:nvSpPr>
            <p:spPr>
              <a:xfrm>
                <a:off x="4730194" y="3256517"/>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Hepher</a:t>
                </a:r>
                <a:endParaRPr lang="en-US" dirty="0"/>
              </a:p>
            </p:txBody>
          </p:sp>
          <p:sp>
            <p:nvSpPr>
              <p:cNvPr id="233" name="Rectangle 232"/>
              <p:cNvSpPr/>
              <p:nvPr/>
            </p:nvSpPr>
            <p:spPr>
              <a:xfrm>
                <a:off x="4730194" y="3884019"/>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Zeophehad</a:t>
                </a:r>
                <a:endParaRPr lang="en-US" dirty="0"/>
              </a:p>
            </p:txBody>
          </p:sp>
          <p:sp>
            <p:nvSpPr>
              <p:cNvPr id="234" name="Rectangle 233"/>
              <p:cNvSpPr/>
              <p:nvPr/>
            </p:nvSpPr>
            <p:spPr>
              <a:xfrm>
                <a:off x="4743257" y="2660954"/>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Gilead</a:t>
                </a:r>
              </a:p>
            </p:txBody>
          </p:sp>
        </p:grpSp>
        <p:sp>
          <p:nvSpPr>
            <p:cNvPr id="223" name="Rectangle 222"/>
            <p:cNvSpPr/>
            <p:nvPr/>
          </p:nvSpPr>
          <p:spPr>
            <a:xfrm>
              <a:off x="182142" y="4898578"/>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Mahlah</a:t>
              </a:r>
              <a:endParaRPr lang="en-US" dirty="0"/>
            </a:p>
          </p:txBody>
        </p:sp>
        <p:sp>
          <p:nvSpPr>
            <p:cNvPr id="224" name="Rectangle 223"/>
            <p:cNvSpPr/>
            <p:nvPr/>
          </p:nvSpPr>
          <p:spPr>
            <a:xfrm>
              <a:off x="1684370" y="4898578"/>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Noah</a:t>
              </a:r>
            </a:p>
          </p:txBody>
        </p:sp>
        <p:sp>
          <p:nvSpPr>
            <p:cNvPr id="225" name="Rectangle 224"/>
            <p:cNvSpPr/>
            <p:nvPr/>
          </p:nvSpPr>
          <p:spPr>
            <a:xfrm>
              <a:off x="4688828" y="4898578"/>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Milcah</a:t>
              </a:r>
              <a:endParaRPr lang="en-US" dirty="0"/>
            </a:p>
          </p:txBody>
        </p:sp>
        <p:sp>
          <p:nvSpPr>
            <p:cNvPr id="226" name="Rectangle 225"/>
            <p:cNvSpPr/>
            <p:nvPr/>
          </p:nvSpPr>
          <p:spPr>
            <a:xfrm>
              <a:off x="6204121" y="4895433"/>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Tirzah</a:t>
              </a:r>
            </a:p>
          </p:txBody>
        </p:sp>
      </p:grpSp>
      <p:sp>
        <p:nvSpPr>
          <p:cNvPr id="5" name="Rectangle 4"/>
          <p:cNvSpPr/>
          <p:nvPr/>
        </p:nvSpPr>
        <p:spPr>
          <a:xfrm>
            <a:off x="2899057" y="5715158"/>
            <a:ext cx="7494124" cy="923330"/>
          </a:xfrm>
          <a:prstGeom prst="rect">
            <a:avLst/>
          </a:prstGeom>
        </p:spPr>
        <p:txBody>
          <a:bodyPr wrap="square">
            <a:spAutoFit/>
          </a:bodyPr>
          <a:lstStyle/>
          <a:p>
            <a:r>
              <a:rPr lang="en-US" i="1" dirty="0">
                <a:solidFill>
                  <a:srgbClr val="FFFF00"/>
                </a:solidFill>
                <a:latin typeface="Palatino"/>
              </a:rPr>
              <a:t>…thou shalt surely give them a possession of an inheritance among their father’s brethren; and thou shalt cause the inheritance of their father to pass unto them.</a:t>
            </a:r>
            <a:endParaRPr lang="en-US" i="1" dirty="0">
              <a:solidFill>
                <a:srgbClr val="FFFF00"/>
              </a:solidFill>
            </a:endParaRPr>
          </a:p>
        </p:txBody>
      </p:sp>
      <p:sp>
        <p:nvSpPr>
          <p:cNvPr id="14" name="TextBox 13"/>
          <p:cNvSpPr txBox="1"/>
          <p:nvPr/>
        </p:nvSpPr>
        <p:spPr>
          <a:xfrm>
            <a:off x="7172950" y="1187665"/>
            <a:ext cx="4893131" cy="3170099"/>
          </a:xfrm>
          <a:prstGeom prst="rect">
            <a:avLst/>
          </a:prstGeom>
          <a:noFill/>
        </p:spPr>
        <p:txBody>
          <a:bodyPr wrap="square" rtlCol="0">
            <a:spAutoFit/>
          </a:bodyPr>
          <a:lstStyle/>
          <a:p>
            <a:r>
              <a:rPr lang="en-US" sz="2000" dirty="0">
                <a:solidFill>
                  <a:schemeClr val="bg1"/>
                </a:solidFill>
                <a:latin typeface="Calibri" panose="020F0502020204030204" pitchFamily="34" charset="0"/>
              </a:rPr>
              <a:t>If a man die who:</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Did not have a son—goes to the daughter</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Did not have a daughter—goes to his brother</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Did not have a brother—goes to his father’s brother (uncle)</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Did not have an uncle—next of kin</a:t>
            </a:r>
          </a:p>
        </p:txBody>
      </p:sp>
      <p:pic>
        <p:nvPicPr>
          <p:cNvPr id="15364" name="Picture 4" descr="https://encrypted-tbn0.gstatic.com/images?q=tbn:ANd9GcRKf9AqJgAw3PS5h4wJE2_Yy6R-mLr8BJCCx8RtNLWpFEvUSfc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72" y="2765691"/>
            <a:ext cx="4133656" cy="2066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32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Ordination of Joshua</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(4,5)</a:t>
            </a:r>
          </a:p>
        </p:txBody>
      </p:sp>
      <p:sp>
        <p:nvSpPr>
          <p:cNvPr id="13" name="Rectangle 12"/>
          <p:cNvSpPr/>
          <p:nvPr/>
        </p:nvSpPr>
        <p:spPr>
          <a:xfrm>
            <a:off x="50975" y="6489323"/>
            <a:ext cx="9557657" cy="369332"/>
          </a:xfrm>
          <a:prstGeom prst="rect">
            <a:avLst/>
          </a:prstGeom>
        </p:spPr>
        <p:txBody>
          <a:bodyPr wrap="square">
            <a:spAutoFit/>
          </a:bodyPr>
          <a:lstStyle/>
          <a:p>
            <a:r>
              <a:rPr lang="en-US" dirty="0">
                <a:solidFill>
                  <a:schemeClr val="bg1"/>
                </a:solidFill>
              </a:rPr>
              <a:t>Numbers 27:18-23</a:t>
            </a:r>
            <a:endParaRPr lang="en-US" dirty="0"/>
          </a:p>
        </p:txBody>
      </p:sp>
      <p:sp>
        <p:nvSpPr>
          <p:cNvPr id="4" name="Rectangle 3"/>
          <p:cNvSpPr/>
          <p:nvPr/>
        </p:nvSpPr>
        <p:spPr>
          <a:xfrm>
            <a:off x="352308" y="1274176"/>
            <a:ext cx="6959998" cy="1938992"/>
          </a:xfrm>
          <a:prstGeom prst="rect">
            <a:avLst/>
          </a:prstGeom>
        </p:spPr>
        <p:txBody>
          <a:bodyPr wrap="square">
            <a:spAutoFit/>
          </a:bodyPr>
          <a:lstStyle/>
          <a:p>
            <a:r>
              <a:rPr lang="en-US" sz="2000" dirty="0">
                <a:solidFill>
                  <a:schemeClr val="bg1"/>
                </a:solidFill>
                <a:latin typeface="Calibri" panose="020F0502020204030204" pitchFamily="34" charset="0"/>
              </a:rPr>
              <a:t>“Special blessings, </a:t>
            </a:r>
            <a:r>
              <a:rPr lang="en-US" sz="2000" dirty="0" err="1">
                <a:solidFill>
                  <a:schemeClr val="bg1"/>
                </a:solidFill>
                <a:latin typeface="Calibri" panose="020F0502020204030204" pitchFamily="34" charset="0"/>
              </a:rPr>
              <a:t>anointings</a:t>
            </a:r>
            <a:r>
              <a:rPr lang="en-US" sz="2000" dirty="0">
                <a:solidFill>
                  <a:schemeClr val="bg1"/>
                </a:solidFill>
                <a:latin typeface="Calibri" panose="020F0502020204030204" pitchFamily="34" charset="0"/>
              </a:rPr>
              <a:t>, sealing of </a:t>
            </a:r>
            <a:r>
              <a:rPr lang="en-US" sz="2000" dirty="0" err="1">
                <a:solidFill>
                  <a:schemeClr val="bg1"/>
                </a:solidFill>
                <a:latin typeface="Calibri" panose="020F0502020204030204" pitchFamily="34" charset="0"/>
              </a:rPr>
              <a:t>anointings</a:t>
            </a:r>
            <a:r>
              <a:rPr lang="en-US" sz="2000" dirty="0">
                <a:solidFill>
                  <a:schemeClr val="bg1"/>
                </a:solidFill>
                <a:latin typeface="Calibri" panose="020F0502020204030204" pitchFamily="34" charset="0"/>
              </a:rPr>
              <a:t>, confirmations, ordinations, callings, healings, offices, and graces are conferred by the </a:t>
            </a:r>
            <a:r>
              <a:rPr lang="en-US" sz="2000" i="1" dirty="0">
                <a:solidFill>
                  <a:schemeClr val="bg1"/>
                </a:solidFill>
                <a:latin typeface="Calibri" panose="020F0502020204030204" pitchFamily="34" charset="0"/>
              </a:rPr>
              <a:t>laying on of hands</a:t>
            </a:r>
            <a:r>
              <a:rPr lang="en-US" sz="2000" dirty="0">
                <a:solidFill>
                  <a:schemeClr val="bg1"/>
                </a:solidFill>
                <a:latin typeface="Calibri" panose="020F0502020204030204" pitchFamily="34" charset="0"/>
              </a:rPr>
              <a:t> by the Lord’s legal administrators. As with all of the Lord’s prescribed procedural requisites, the proffered blessings come only when the designated formalities are observed. </a:t>
            </a:r>
          </a:p>
        </p:txBody>
      </p:sp>
      <p:grpSp>
        <p:nvGrpSpPr>
          <p:cNvPr id="156" name="Group 155"/>
          <p:cNvGrpSpPr/>
          <p:nvPr/>
        </p:nvGrpSpPr>
        <p:grpSpPr>
          <a:xfrm>
            <a:off x="8901061" y="1777093"/>
            <a:ext cx="1620366" cy="3303814"/>
            <a:chOff x="320681" y="685800"/>
            <a:chExt cx="2398555" cy="4953000"/>
          </a:xfrm>
        </p:grpSpPr>
        <p:grpSp>
          <p:nvGrpSpPr>
            <p:cNvPr id="157" name="Group 156"/>
            <p:cNvGrpSpPr/>
            <p:nvPr/>
          </p:nvGrpSpPr>
          <p:grpSpPr>
            <a:xfrm>
              <a:off x="320681" y="685800"/>
              <a:ext cx="2398555" cy="4953000"/>
              <a:chOff x="3521081" y="381000"/>
              <a:chExt cx="2398555" cy="4953000"/>
            </a:xfrm>
          </p:grpSpPr>
          <p:sp>
            <p:nvSpPr>
              <p:cNvPr id="175" name="Rounded Rectangle 174"/>
              <p:cNvSpPr/>
              <p:nvPr/>
            </p:nvSpPr>
            <p:spPr>
              <a:xfrm>
                <a:off x="3886200" y="762000"/>
                <a:ext cx="1828800" cy="1676400"/>
              </a:xfrm>
              <a:prstGeom prst="roundRect">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rapezoid 180"/>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rapezoid 181"/>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rapezoid 183"/>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46"/>
              <p:cNvGrpSpPr/>
              <p:nvPr/>
            </p:nvGrpSpPr>
            <p:grpSpPr>
              <a:xfrm>
                <a:off x="3657600" y="381000"/>
                <a:ext cx="2193567" cy="1008603"/>
                <a:chOff x="518540" y="1084217"/>
                <a:chExt cx="2193567" cy="1008603"/>
              </a:xfrm>
            </p:grpSpPr>
            <p:sp>
              <p:nvSpPr>
                <p:cNvPr id="212" name="Moon 211"/>
                <p:cNvSpPr/>
                <p:nvPr/>
              </p:nvSpPr>
              <p:spPr>
                <a:xfrm rot="11330407" flipH="1">
                  <a:off x="1256173" y="1163792"/>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10269593">
                  <a:off x="1478527" y="1236244"/>
                  <a:ext cx="427636" cy="799712"/>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7949056">
                  <a:off x="1504138" y="94218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951385">
                  <a:off x="1415446" y="972167"/>
                  <a:ext cx="476935" cy="1156867"/>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rot="5057621">
                  <a:off x="1239664" y="4852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Moon 216"/>
                <p:cNvSpPr/>
                <p:nvPr/>
              </p:nvSpPr>
              <p:spPr>
                <a:xfrm rot="6757078">
                  <a:off x="1392064" y="637646"/>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3854531">
                  <a:off x="1117511" y="772777"/>
                  <a:ext cx="721072" cy="1919014"/>
                </a:xfrm>
                <a:prstGeom prst="moon">
                  <a:avLst>
                    <a:gd name="adj" fmla="val 47960"/>
                  </a:avLst>
                </a:prstGeom>
                <a:solidFill>
                  <a:srgbClr val="843F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219"/>
                <p:cNvSpPr/>
                <p:nvPr/>
              </p:nvSpPr>
              <p:spPr>
                <a:xfrm>
                  <a:off x="993098" y="1147996"/>
                  <a:ext cx="1219200" cy="609600"/>
                </a:xfrm>
                <a:prstGeom prst="ellipse">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0" name="Rounded Rectangle 189"/>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1" name="Group 53"/>
              <p:cNvGrpSpPr/>
              <p:nvPr/>
            </p:nvGrpSpPr>
            <p:grpSpPr>
              <a:xfrm>
                <a:off x="4212236" y="3367790"/>
                <a:ext cx="1064302" cy="484682"/>
                <a:chOff x="6477000" y="762000"/>
                <a:chExt cx="1905000" cy="914400"/>
              </a:xfrm>
            </p:grpSpPr>
            <p:sp>
              <p:nvSpPr>
                <p:cNvPr id="206" name="Rounded Rectangle 205"/>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7" name="Group 49"/>
                <p:cNvGrpSpPr/>
                <p:nvPr/>
              </p:nvGrpSpPr>
              <p:grpSpPr>
                <a:xfrm>
                  <a:off x="7696200" y="762000"/>
                  <a:ext cx="685800" cy="914400"/>
                  <a:chOff x="7696200" y="762000"/>
                  <a:chExt cx="685800" cy="914400"/>
                </a:xfrm>
              </p:grpSpPr>
              <p:sp>
                <p:nvSpPr>
                  <p:cNvPr id="210" name="6-Point Star 209"/>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8" name="6-Point Star 207"/>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54"/>
              <p:cNvGrpSpPr/>
              <p:nvPr/>
            </p:nvGrpSpPr>
            <p:grpSpPr>
              <a:xfrm>
                <a:off x="4298430" y="2920584"/>
                <a:ext cx="920646" cy="379751"/>
                <a:chOff x="6477000" y="762000"/>
                <a:chExt cx="1905000" cy="914400"/>
              </a:xfrm>
            </p:grpSpPr>
            <p:sp>
              <p:nvSpPr>
                <p:cNvPr id="200" name="Rounded Rectangle 199"/>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49"/>
                <p:cNvGrpSpPr/>
                <p:nvPr/>
              </p:nvGrpSpPr>
              <p:grpSpPr>
                <a:xfrm>
                  <a:off x="7696200" y="762000"/>
                  <a:ext cx="685800" cy="914400"/>
                  <a:chOff x="7696200" y="762000"/>
                  <a:chExt cx="685800" cy="914400"/>
                </a:xfrm>
              </p:grpSpPr>
              <p:sp>
                <p:nvSpPr>
                  <p:cNvPr id="204" name="6-Point Star 203"/>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2" name="6-Point Star 201"/>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61"/>
              <p:cNvGrpSpPr/>
              <p:nvPr/>
            </p:nvGrpSpPr>
            <p:grpSpPr>
              <a:xfrm>
                <a:off x="4313420" y="2365947"/>
                <a:ext cx="858187" cy="467194"/>
                <a:chOff x="6477000" y="762000"/>
                <a:chExt cx="1905000" cy="914400"/>
              </a:xfrm>
            </p:grpSpPr>
            <p:sp>
              <p:nvSpPr>
                <p:cNvPr id="194" name="Rounded Rectangle 193"/>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49"/>
                <p:cNvGrpSpPr/>
                <p:nvPr/>
              </p:nvGrpSpPr>
              <p:grpSpPr>
                <a:xfrm>
                  <a:off x="7696200" y="762000"/>
                  <a:ext cx="685800" cy="914400"/>
                  <a:chOff x="7696200" y="762000"/>
                  <a:chExt cx="685800" cy="914400"/>
                </a:xfrm>
              </p:grpSpPr>
              <p:sp>
                <p:nvSpPr>
                  <p:cNvPr id="198" name="6-Point Star 197"/>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6-Point Star 195"/>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oup 157"/>
            <p:cNvGrpSpPr/>
            <p:nvPr/>
          </p:nvGrpSpPr>
          <p:grpSpPr>
            <a:xfrm>
              <a:off x="819005" y="993433"/>
              <a:ext cx="308947" cy="467194"/>
              <a:chOff x="819005" y="993433"/>
              <a:chExt cx="308947" cy="467194"/>
            </a:xfrm>
          </p:grpSpPr>
          <p:sp>
            <p:nvSpPr>
              <p:cNvPr id="173" name="6-Point Star 172"/>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1154409" y="996380"/>
              <a:ext cx="308947" cy="467194"/>
              <a:chOff x="819005" y="993433"/>
              <a:chExt cx="308947" cy="467194"/>
            </a:xfrm>
          </p:grpSpPr>
          <p:sp>
            <p:nvSpPr>
              <p:cNvPr id="171" name="6-Point Star 170"/>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1467149" y="989151"/>
              <a:ext cx="308947" cy="467194"/>
              <a:chOff x="819005" y="993433"/>
              <a:chExt cx="308947" cy="467194"/>
            </a:xfrm>
          </p:grpSpPr>
          <p:sp>
            <p:nvSpPr>
              <p:cNvPr id="169" name="6-Point Star 168"/>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1790183" y="998352"/>
              <a:ext cx="308947" cy="467194"/>
              <a:chOff x="819005" y="993433"/>
              <a:chExt cx="308947" cy="467194"/>
            </a:xfrm>
          </p:grpSpPr>
          <p:sp>
            <p:nvSpPr>
              <p:cNvPr id="167" name="6-Point Star 166"/>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2112072" y="1008483"/>
              <a:ext cx="308947" cy="467194"/>
              <a:chOff x="819005" y="993433"/>
              <a:chExt cx="308947" cy="467194"/>
            </a:xfrm>
          </p:grpSpPr>
          <p:sp>
            <p:nvSpPr>
              <p:cNvPr id="165" name="6-Point Star 164"/>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3" name="Oval 162"/>
            <p:cNvSpPr/>
            <p:nvPr/>
          </p:nvSpPr>
          <p:spPr>
            <a:xfrm>
              <a:off x="685800" y="1552989"/>
              <a:ext cx="296779" cy="656811"/>
            </a:xfrm>
            <a:prstGeom prst="ellipse">
              <a:avLst/>
            </a:prstGeom>
            <a:solidFill>
              <a:srgbClr val="8C43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ounded Rectangle 163"/>
            <p:cNvSpPr/>
            <p:nvPr/>
          </p:nvSpPr>
          <p:spPr>
            <a:xfrm>
              <a:off x="2207647" y="1482844"/>
              <a:ext cx="297928" cy="456133"/>
            </a:xfrm>
            <a:prstGeom prst="roundRect">
              <a:avLst/>
            </a:prstGeom>
            <a:solidFill>
              <a:srgbClr val="843F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3004774" y="4595829"/>
            <a:ext cx="6096000" cy="1323439"/>
          </a:xfrm>
          <a:prstGeom prst="rect">
            <a:avLst/>
          </a:prstGeom>
        </p:spPr>
        <p:txBody>
          <a:bodyPr>
            <a:spAutoFit/>
          </a:bodyPr>
          <a:lstStyle/>
          <a:p>
            <a:r>
              <a:rPr lang="en-US" sz="2000" dirty="0">
                <a:solidFill>
                  <a:schemeClr val="bg1"/>
                </a:solidFill>
                <a:latin typeface="Calibri" panose="020F0502020204030204" pitchFamily="34" charset="0"/>
              </a:rPr>
              <a:t>“‘According to the order of God,’ ordination to offices in the priesthood is performed by the laying on of hands. Setting apart to positions of presidency, administration, or special responsibility comes in the same way.”</a:t>
            </a:r>
          </a:p>
        </p:txBody>
      </p:sp>
    </p:spTree>
    <p:extLst>
      <p:ext uri="{BB962C8B-B14F-4D97-AF65-F5344CB8AC3E}">
        <p14:creationId xmlns:p14="http://schemas.microsoft.com/office/powerpoint/2010/main" val="265930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584775"/>
          </a:xfrm>
          <a:prstGeom prst="rect">
            <a:avLst/>
          </a:prstGeom>
          <a:noFill/>
        </p:spPr>
        <p:txBody>
          <a:bodyPr wrap="square" rtlCol="0">
            <a:spAutoFit/>
          </a:bodyPr>
          <a:lstStyle/>
          <a:p>
            <a:pPr algn="ctr"/>
            <a:r>
              <a:rPr lang="en-US" sz="3200" dirty="0">
                <a:solidFill>
                  <a:schemeClr val="bg1"/>
                </a:solidFill>
                <a:latin typeface="AR ESSENCE" panose="02000000000000000000" pitchFamily="2" charset="0"/>
              </a:rPr>
              <a:t>Specific Sacrifices to the best of my understanding of Numbers 28</a:t>
            </a:r>
          </a:p>
        </p:txBody>
      </p:sp>
      <p:graphicFrame>
        <p:nvGraphicFramePr>
          <p:cNvPr id="73" name="Table 72"/>
          <p:cNvGraphicFramePr>
            <a:graphicFrameLocks noGrp="1"/>
          </p:cNvGraphicFramePr>
          <p:nvPr>
            <p:extLst>
              <p:ext uri="{D42A27DB-BD31-4B8C-83A1-F6EECF244321}">
                <p14:modId xmlns:p14="http://schemas.microsoft.com/office/powerpoint/2010/main" val="2494603893"/>
              </p:ext>
            </p:extLst>
          </p:nvPr>
        </p:nvGraphicFramePr>
        <p:xfrm>
          <a:off x="740233" y="846117"/>
          <a:ext cx="10907481" cy="5483349"/>
        </p:xfrm>
        <a:graphic>
          <a:graphicData uri="http://schemas.openxmlformats.org/drawingml/2006/table">
            <a:tbl>
              <a:tblPr firstRow="1" bandRow="1">
                <a:tableStyleId>{D113A9D2-9D6B-4929-AA2D-F23B5EE8CBE7}</a:tableStyleId>
              </a:tblPr>
              <a:tblGrid>
                <a:gridCol w="2181496">
                  <a:extLst>
                    <a:ext uri="{9D8B030D-6E8A-4147-A177-3AD203B41FA5}">
                      <a16:colId xmlns:a16="http://schemas.microsoft.com/office/drawing/2014/main" val="20000"/>
                    </a:ext>
                  </a:extLst>
                </a:gridCol>
                <a:gridCol w="1996066">
                  <a:extLst>
                    <a:ext uri="{9D8B030D-6E8A-4147-A177-3AD203B41FA5}">
                      <a16:colId xmlns:a16="http://schemas.microsoft.com/office/drawing/2014/main" val="20001"/>
                    </a:ext>
                  </a:extLst>
                </a:gridCol>
                <a:gridCol w="2366927">
                  <a:extLst>
                    <a:ext uri="{9D8B030D-6E8A-4147-A177-3AD203B41FA5}">
                      <a16:colId xmlns:a16="http://schemas.microsoft.com/office/drawing/2014/main" val="20002"/>
                    </a:ext>
                  </a:extLst>
                </a:gridCol>
                <a:gridCol w="2181496">
                  <a:extLst>
                    <a:ext uri="{9D8B030D-6E8A-4147-A177-3AD203B41FA5}">
                      <a16:colId xmlns:a16="http://schemas.microsoft.com/office/drawing/2014/main" val="20003"/>
                    </a:ext>
                  </a:extLst>
                </a:gridCol>
                <a:gridCol w="2181496">
                  <a:extLst>
                    <a:ext uri="{9D8B030D-6E8A-4147-A177-3AD203B41FA5}">
                      <a16:colId xmlns:a16="http://schemas.microsoft.com/office/drawing/2014/main" val="20004"/>
                    </a:ext>
                  </a:extLst>
                </a:gridCol>
              </a:tblGrid>
              <a:tr h="370840">
                <a:tc>
                  <a:txBody>
                    <a:bodyPr/>
                    <a:lstStyle/>
                    <a:p>
                      <a:r>
                        <a:rPr lang="en-US" sz="1400" dirty="0"/>
                        <a:t>Burnt Offering—continually</a:t>
                      </a:r>
                    </a:p>
                    <a:p>
                      <a:r>
                        <a:rPr lang="en-US" sz="1400" baseline="0" dirty="0"/>
                        <a:t>(Every Day)</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Sabbath</a:t>
                      </a:r>
                    </a:p>
                    <a:p>
                      <a:r>
                        <a:rPr lang="en-US" sz="1400" dirty="0"/>
                        <a:t>Once a week (along with Burnt</a:t>
                      </a:r>
                      <a:r>
                        <a:rPr lang="en-US" sz="1400" baseline="0" dirty="0"/>
                        <a:t> Offering)</a:t>
                      </a:r>
                    </a:p>
                    <a:p>
                      <a:r>
                        <a:rPr lang="en-US" sz="1400" baseline="0" dirty="0"/>
                        <a:t>d</a:t>
                      </a:r>
                      <a:endParaRPr lang="en-US" sz="14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Beginning of the months—Burnt offerings/Sin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dirty="0">
                          <a:effectLst/>
                        </a:rPr>
                        <a:t>14</a:t>
                      </a:r>
                      <a:r>
                        <a:rPr lang="en-US" sz="1400" kern="1200" baseline="30000" dirty="0">
                          <a:effectLst/>
                        </a:rPr>
                        <a:t>th</a:t>
                      </a:r>
                      <a:r>
                        <a:rPr lang="en-US" sz="1400" kern="1200" dirty="0">
                          <a:effectLst/>
                        </a:rPr>
                        <a:t> day of 1</a:t>
                      </a:r>
                      <a:r>
                        <a:rPr lang="en-US" sz="1400" kern="1200" baseline="30000" dirty="0">
                          <a:effectLst/>
                        </a:rPr>
                        <a:t>st</a:t>
                      </a:r>
                      <a:r>
                        <a:rPr lang="en-US" sz="1400" kern="1200" dirty="0">
                          <a:effectLst/>
                        </a:rPr>
                        <a:t> month</a:t>
                      </a:r>
                      <a:r>
                        <a:rPr lang="en-US" sz="1400" kern="1200" baseline="0" dirty="0">
                          <a:effectLst/>
                        </a:rPr>
                        <a:t> </a:t>
                      </a:r>
                      <a:r>
                        <a:rPr lang="en-US" sz="1400" kern="1200" dirty="0">
                          <a:effectLst/>
                        </a:rPr>
                        <a:t>Passover and 15</a:t>
                      </a:r>
                      <a:r>
                        <a:rPr lang="en-US" sz="1400" kern="1200" baseline="30000" dirty="0">
                          <a:effectLst/>
                        </a:rPr>
                        <a:t>th</a:t>
                      </a:r>
                      <a:r>
                        <a:rPr lang="en-US" sz="1400" kern="1200" baseline="0" dirty="0">
                          <a:effectLst/>
                        </a:rPr>
                        <a:t> day is beginning of 7 day –</a:t>
                      </a:r>
                    </a:p>
                    <a:p>
                      <a:r>
                        <a:rPr lang="en-US" sz="1400" kern="1200" baseline="0" dirty="0">
                          <a:effectLst/>
                        </a:rPr>
                        <a:t>Feast of Unleavened Bread</a:t>
                      </a:r>
                      <a:endParaRPr lang="en-US" sz="1400" kern="1200" dirty="0">
                        <a:effectLst/>
                      </a:endParaRPr>
                    </a:p>
                    <a:p>
                      <a:r>
                        <a:rPr lang="en-US" sz="1400" dirty="0"/>
                        <a:t>Last day—no work—holy convocation</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dirty="0">
                          <a:effectLst/>
                        </a:rPr>
                        <a:t>Feast of the First Fruits</a:t>
                      </a:r>
                      <a:endParaRPr lang="en-US" sz="1400" kern="1200" baseline="0" dirty="0">
                        <a:effectLst/>
                      </a:endParaRPr>
                    </a:p>
                    <a:p>
                      <a:endParaRPr lang="en-US" sz="1400" kern="1200" baseline="0" dirty="0">
                        <a:effectLst/>
                      </a:endParaRPr>
                    </a:p>
                    <a:p>
                      <a:r>
                        <a:rPr lang="en-US" sz="1400" kern="1200" baseline="0" dirty="0">
                          <a:effectLst/>
                        </a:rPr>
                        <a:t>Continually burnt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05048">
                <a:tc>
                  <a:txBody>
                    <a:bodyPr/>
                    <a:lstStyle/>
                    <a:p>
                      <a:r>
                        <a:rPr lang="en-US" sz="1400" dirty="0"/>
                        <a:t>Two lambs of first year—spotless</a:t>
                      </a:r>
                    </a:p>
                    <a:p>
                      <a:endParaRPr lang="en-US" sz="1400" dirty="0"/>
                    </a:p>
                    <a:p>
                      <a:r>
                        <a:rPr lang="en-US" sz="1400" dirty="0"/>
                        <a:t>One in the morning and one in the evening</a:t>
                      </a:r>
                    </a:p>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Two lambs of first year—spotless</a:t>
                      </a:r>
                    </a:p>
                    <a:p>
                      <a:endParaRPr lang="en-US" sz="1400" dirty="0"/>
                    </a:p>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2 Young bullocks</a:t>
                      </a:r>
                    </a:p>
                    <a:p>
                      <a:r>
                        <a:rPr lang="en-US" sz="1400" dirty="0"/>
                        <a:t>1 ram</a:t>
                      </a:r>
                    </a:p>
                    <a:p>
                      <a:r>
                        <a:rPr lang="en-US" sz="1400" dirty="0"/>
                        <a:t>7 lambs</a:t>
                      </a:r>
                      <a:r>
                        <a:rPr lang="en-US" sz="1400" baseline="0" dirty="0"/>
                        <a:t>—first year—spotless</a:t>
                      </a:r>
                    </a:p>
                    <a:p>
                      <a:endParaRPr lang="en-US" sz="1400" baseline="0" dirty="0"/>
                    </a:p>
                    <a:p>
                      <a:r>
                        <a:rPr lang="en-US" sz="1400" baseline="0" dirty="0"/>
                        <a:t>1 goat/ sin offering—drink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a:t>
                      </a:r>
                      <a:r>
                        <a:rPr lang="en-US" sz="1400" baseline="30000" dirty="0"/>
                        <a:t>st</a:t>
                      </a:r>
                      <a:r>
                        <a:rPr lang="en-US" sz="1400" dirty="0"/>
                        <a:t> day—no work</a:t>
                      </a:r>
                    </a:p>
                    <a:p>
                      <a:r>
                        <a:rPr lang="en-US" sz="1400" dirty="0"/>
                        <a:t>Burnt</a:t>
                      </a:r>
                      <a:r>
                        <a:rPr lang="en-US" sz="1400" baseline="0" dirty="0"/>
                        <a:t> offering</a:t>
                      </a:r>
                    </a:p>
                    <a:p>
                      <a:r>
                        <a:rPr lang="en-US" sz="1400" baseline="0" dirty="0"/>
                        <a:t>2 young bullocks</a:t>
                      </a:r>
                    </a:p>
                    <a:p>
                      <a:r>
                        <a:rPr lang="en-US" sz="1400" baseline="0" dirty="0"/>
                        <a:t>1 ram</a:t>
                      </a:r>
                    </a:p>
                    <a:p>
                      <a:r>
                        <a:rPr lang="en-US" sz="1400" baseline="0" dirty="0"/>
                        <a:t>7 lambs (first year-spotless)</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2 young bullocks</a:t>
                      </a:r>
                    </a:p>
                    <a:p>
                      <a:r>
                        <a:rPr lang="en-US" sz="1400" dirty="0"/>
                        <a:t>1 ram</a:t>
                      </a:r>
                    </a:p>
                    <a:p>
                      <a:r>
                        <a:rPr lang="en-US" sz="1400" dirty="0"/>
                        <a:t>7 lambs</a:t>
                      </a:r>
                      <a:r>
                        <a:rPr lang="en-US" sz="1400" baseline="0" dirty="0"/>
                        <a:t> (first year)</a:t>
                      </a:r>
                    </a:p>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4261">
                <a:tc>
                  <a:txBody>
                    <a:bodyPr/>
                    <a:lstStyle/>
                    <a:p>
                      <a:r>
                        <a:rPr lang="en-US" sz="1400" dirty="0"/>
                        <a:t>Meat offering—with oil</a:t>
                      </a:r>
                    </a:p>
                    <a:p>
                      <a:r>
                        <a:rPr lang="en-US" sz="1400" dirty="0"/>
                        <a:t>1/10</a:t>
                      </a:r>
                      <a:r>
                        <a:rPr lang="en-US" sz="1400" baseline="30000" dirty="0"/>
                        <a:t>th</a:t>
                      </a:r>
                      <a:r>
                        <a:rPr lang="en-US" sz="1400" dirty="0"/>
                        <a:t> </a:t>
                      </a:r>
                    </a:p>
                    <a:p>
                      <a:r>
                        <a:rPr lang="en-US" sz="1400" dirty="0"/>
                        <a:t>part burnt by fire</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 oil</a:t>
                      </a:r>
                    </a:p>
                    <a:p>
                      <a:r>
                        <a:rPr lang="en-US" sz="1400" dirty="0"/>
                        <a:t>2/10</a:t>
                      </a:r>
                      <a:r>
                        <a:rPr lang="en-US" sz="1400" baseline="30000" dirty="0"/>
                        <a:t>th</a:t>
                      </a:r>
                      <a:r>
                        <a:rPr lang="en-US" sz="1400" baseline="0" dirty="0"/>
                        <a:t> flour</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 oil</a:t>
                      </a:r>
                    </a:p>
                    <a:p>
                      <a:r>
                        <a:rPr lang="en-US" sz="1400" dirty="0"/>
                        <a:t>3/10</a:t>
                      </a:r>
                      <a:r>
                        <a:rPr lang="en-US" sz="1400" baseline="30000" dirty="0"/>
                        <a:t>th</a:t>
                      </a:r>
                      <a:r>
                        <a:rPr lang="en-US" sz="1400" dirty="0"/>
                        <a:t>  for 1 ram</a:t>
                      </a:r>
                    </a:p>
                    <a:p>
                      <a:r>
                        <a:rPr lang="en-US" sz="1400" dirty="0"/>
                        <a:t>Several/10th </a:t>
                      </a:r>
                      <a:r>
                        <a:rPr lang="en-US" sz="1400" baseline="0" dirty="0"/>
                        <a:t> for 1 lamb</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a:t>
                      </a:r>
                      <a:r>
                        <a:rPr lang="en-US" sz="1400" baseline="0" dirty="0"/>
                        <a:t> oil</a:t>
                      </a:r>
                    </a:p>
                    <a:p>
                      <a:r>
                        <a:rPr lang="en-US" sz="1400" baseline="0" dirty="0"/>
                        <a:t>3/10</a:t>
                      </a:r>
                      <a:r>
                        <a:rPr lang="en-US" sz="1400" baseline="30000" dirty="0"/>
                        <a:t>th</a:t>
                      </a:r>
                      <a:r>
                        <a:rPr lang="en-US" sz="1400" baseline="0" dirty="0"/>
                        <a:t> for bullock</a:t>
                      </a:r>
                    </a:p>
                    <a:p>
                      <a:r>
                        <a:rPr lang="en-US" sz="1400" baseline="0" dirty="0"/>
                        <a:t>2/10</a:t>
                      </a:r>
                      <a:r>
                        <a:rPr lang="en-US" sz="1400" baseline="30000" dirty="0"/>
                        <a:t>th</a:t>
                      </a:r>
                      <a:r>
                        <a:rPr lang="en-US" sz="1400" baseline="0" dirty="0"/>
                        <a:t> for ram</a:t>
                      </a:r>
                    </a:p>
                    <a:p>
                      <a:r>
                        <a:rPr lang="en-US" sz="1400" baseline="0" dirty="0"/>
                        <a:t>Several/10</a:t>
                      </a:r>
                      <a:r>
                        <a:rPr lang="en-US" sz="1400" baseline="30000" dirty="0"/>
                        <a:t>th</a:t>
                      </a:r>
                      <a:r>
                        <a:rPr lang="en-US" sz="1400" baseline="0" dirty="0"/>
                        <a:t> for every lamb</a:t>
                      </a:r>
                    </a:p>
                    <a:p>
                      <a:r>
                        <a:rPr lang="en-US" sz="1400" baseline="0" dirty="0"/>
                        <a:t>1 goat sin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a:t>
                      </a:r>
                      <a:r>
                        <a:rPr lang="en-US" sz="1400" baseline="0" dirty="0"/>
                        <a:t> Offering—</a:t>
                      </a:r>
                    </a:p>
                    <a:p>
                      <a:r>
                        <a:rPr lang="en-US" sz="1400" baseline="0" dirty="0"/>
                        <a:t>3/10</a:t>
                      </a:r>
                      <a:r>
                        <a:rPr lang="en-US" sz="1400" baseline="30000" dirty="0"/>
                        <a:t>th</a:t>
                      </a:r>
                      <a:r>
                        <a:rPr lang="en-US" sz="1400" baseline="0" dirty="0"/>
                        <a:t> for 1 bullock</a:t>
                      </a:r>
                    </a:p>
                    <a:p>
                      <a:r>
                        <a:rPr lang="en-US" sz="1400" baseline="0" dirty="0"/>
                        <a:t>2/10</a:t>
                      </a:r>
                      <a:r>
                        <a:rPr lang="en-US" sz="1400" baseline="30000" dirty="0"/>
                        <a:t>th</a:t>
                      </a:r>
                      <a:r>
                        <a:rPr lang="en-US" sz="1400" baseline="0" dirty="0"/>
                        <a:t> for 1 ram</a:t>
                      </a:r>
                    </a:p>
                    <a:p>
                      <a:r>
                        <a:rPr lang="en-US" sz="1400" baseline="0" dirty="0"/>
                        <a:t>Several/10</a:t>
                      </a:r>
                      <a:r>
                        <a:rPr lang="en-US" sz="1400" baseline="30000" dirty="0"/>
                        <a:t>th</a:t>
                      </a:r>
                      <a:r>
                        <a:rPr lang="en-US" sz="1400" baseline="0" dirty="0"/>
                        <a:t> for each lamb</a:t>
                      </a:r>
                    </a:p>
                    <a:p>
                      <a:r>
                        <a:rPr lang="en-US" sz="1400" baseline="0" dirty="0"/>
                        <a:t>1 goat for Atonement for yourselves</a:t>
                      </a:r>
                      <a:endParaRPr lang="en-US" sz="1400" baseline="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4261">
                <a:tc>
                  <a:txBody>
                    <a:bodyPr/>
                    <a:lstStyle/>
                    <a:p>
                      <a:r>
                        <a:rPr lang="en-US" sz="1400" dirty="0"/>
                        <a:t>Drink offering—1/4 part of </a:t>
                      </a:r>
                      <a:r>
                        <a:rPr lang="en-US" sz="1400" dirty="0" err="1"/>
                        <a:t>hin</a:t>
                      </a:r>
                      <a:r>
                        <a:rPr lang="en-US" sz="1400" dirty="0"/>
                        <a:t> for one lamb</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offering—1/2  for bullock</a:t>
                      </a:r>
                    </a:p>
                    <a:p>
                      <a:r>
                        <a:rPr lang="en-US" sz="1400" dirty="0"/>
                        <a:t>1/3 for ram</a:t>
                      </a:r>
                    </a:p>
                    <a:p>
                      <a:r>
                        <a:rPr lang="en-US" sz="1400" dirty="0"/>
                        <a:t>1/4  for lamb</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US" sz="1400" dirty="0"/>
                        <a:t>Numbers 28:3-6</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a:t>
                      </a:r>
                      <a:r>
                        <a:rPr lang="en-US" sz="1400" baseline="0" dirty="0"/>
                        <a:t> 28:9</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28:10-15</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28:16-25</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28:27-31</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9352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584775"/>
          </a:xfrm>
          <a:prstGeom prst="rect">
            <a:avLst/>
          </a:prstGeom>
          <a:noFill/>
        </p:spPr>
        <p:txBody>
          <a:bodyPr wrap="square" rtlCol="0">
            <a:spAutoFit/>
          </a:bodyPr>
          <a:lstStyle/>
          <a:p>
            <a:pPr algn="ctr"/>
            <a:r>
              <a:rPr lang="en-US" sz="3200" dirty="0">
                <a:solidFill>
                  <a:schemeClr val="bg1"/>
                </a:solidFill>
                <a:latin typeface="AR ESSENCE" panose="02000000000000000000" pitchFamily="2" charset="0"/>
              </a:rPr>
              <a:t>Specific Sacrifices to the best of my understanding of Numbers 29</a:t>
            </a:r>
          </a:p>
        </p:txBody>
      </p:sp>
      <p:graphicFrame>
        <p:nvGraphicFramePr>
          <p:cNvPr id="73" name="Table 72"/>
          <p:cNvGraphicFramePr>
            <a:graphicFrameLocks noGrp="1"/>
          </p:cNvGraphicFramePr>
          <p:nvPr>
            <p:extLst>
              <p:ext uri="{D42A27DB-BD31-4B8C-83A1-F6EECF244321}">
                <p14:modId xmlns:p14="http://schemas.microsoft.com/office/powerpoint/2010/main" val="3425627248"/>
              </p:ext>
            </p:extLst>
          </p:nvPr>
        </p:nvGraphicFramePr>
        <p:xfrm>
          <a:off x="729347" y="584775"/>
          <a:ext cx="10907481" cy="5876621"/>
        </p:xfrm>
        <a:graphic>
          <a:graphicData uri="http://schemas.openxmlformats.org/drawingml/2006/table">
            <a:tbl>
              <a:tblPr firstRow="1" bandRow="1">
                <a:tableStyleId>{D113A9D2-9D6B-4929-AA2D-F23B5EE8CBE7}</a:tableStyleId>
              </a:tblPr>
              <a:tblGrid>
                <a:gridCol w="2181496">
                  <a:extLst>
                    <a:ext uri="{9D8B030D-6E8A-4147-A177-3AD203B41FA5}">
                      <a16:colId xmlns:a16="http://schemas.microsoft.com/office/drawing/2014/main" val="20000"/>
                    </a:ext>
                  </a:extLst>
                </a:gridCol>
                <a:gridCol w="1996066">
                  <a:extLst>
                    <a:ext uri="{9D8B030D-6E8A-4147-A177-3AD203B41FA5}">
                      <a16:colId xmlns:a16="http://schemas.microsoft.com/office/drawing/2014/main" val="20001"/>
                    </a:ext>
                  </a:extLst>
                </a:gridCol>
                <a:gridCol w="2366927">
                  <a:extLst>
                    <a:ext uri="{9D8B030D-6E8A-4147-A177-3AD203B41FA5}">
                      <a16:colId xmlns:a16="http://schemas.microsoft.com/office/drawing/2014/main" val="20002"/>
                    </a:ext>
                  </a:extLst>
                </a:gridCol>
                <a:gridCol w="2181496">
                  <a:extLst>
                    <a:ext uri="{9D8B030D-6E8A-4147-A177-3AD203B41FA5}">
                      <a16:colId xmlns:a16="http://schemas.microsoft.com/office/drawing/2014/main" val="20003"/>
                    </a:ext>
                  </a:extLst>
                </a:gridCol>
                <a:gridCol w="2181496">
                  <a:extLst>
                    <a:ext uri="{9D8B030D-6E8A-4147-A177-3AD203B41FA5}">
                      <a16:colId xmlns:a16="http://schemas.microsoft.com/office/drawing/2014/main" val="20004"/>
                    </a:ext>
                  </a:extLst>
                </a:gridCol>
              </a:tblGrid>
              <a:tr h="370840">
                <a:tc>
                  <a:txBody>
                    <a:bodyPr/>
                    <a:lstStyle/>
                    <a:p>
                      <a:r>
                        <a:rPr lang="en-US" sz="1400" dirty="0">
                          <a:solidFill>
                            <a:schemeClr val="lt1"/>
                          </a:solidFill>
                        </a:rPr>
                        <a:t>1</a:t>
                      </a:r>
                      <a:r>
                        <a:rPr lang="en-US" sz="1400" baseline="30000" dirty="0">
                          <a:solidFill>
                            <a:schemeClr val="lt1"/>
                          </a:solidFill>
                        </a:rPr>
                        <a:t>st</a:t>
                      </a:r>
                      <a:r>
                        <a:rPr lang="en-US" sz="1400" baseline="0" dirty="0">
                          <a:solidFill>
                            <a:schemeClr val="lt1"/>
                          </a:solidFill>
                        </a:rPr>
                        <a:t> day of 7</a:t>
                      </a:r>
                      <a:r>
                        <a:rPr lang="en-US" sz="1400" baseline="30000" dirty="0">
                          <a:solidFill>
                            <a:schemeClr val="lt1"/>
                          </a:solidFill>
                        </a:rPr>
                        <a:t>th</a:t>
                      </a:r>
                      <a:r>
                        <a:rPr lang="en-US" sz="1400" baseline="0" dirty="0">
                          <a:solidFill>
                            <a:schemeClr val="lt1"/>
                          </a:solidFill>
                        </a:rPr>
                        <a:t> month</a:t>
                      </a:r>
                    </a:p>
                    <a:p>
                      <a:endParaRPr lang="en-US" sz="1400" baseline="0" dirty="0">
                        <a:solidFill>
                          <a:schemeClr val="lt1"/>
                        </a:solidFill>
                      </a:endParaRPr>
                    </a:p>
                    <a:p>
                      <a:r>
                        <a:rPr lang="en-US" sz="1400" baseline="0" dirty="0">
                          <a:solidFill>
                            <a:schemeClr val="lt1"/>
                          </a:solidFill>
                        </a:rPr>
                        <a:t>Feast of the Trumpets and Feast of Tabernacles</a:t>
                      </a:r>
                      <a:r>
                        <a:rPr lang="en-US" sz="1400" baseline="0" dirty="0">
                          <a:solidFill>
                            <a:srgbClr val="FF0000"/>
                          </a:solidFill>
                        </a:rPr>
                        <a:t> *</a:t>
                      </a: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10</a:t>
                      </a:r>
                      <a:r>
                        <a:rPr lang="en-US" sz="1400" baseline="30000" dirty="0"/>
                        <a:t>th</a:t>
                      </a:r>
                      <a:r>
                        <a:rPr lang="en-US" sz="1400" dirty="0"/>
                        <a:t> day of the 7</a:t>
                      </a:r>
                      <a:r>
                        <a:rPr lang="en-US" sz="1400" baseline="30000" dirty="0"/>
                        <a:t>th</a:t>
                      </a:r>
                      <a:r>
                        <a:rPr lang="en-US" sz="1400" dirty="0"/>
                        <a:t> month</a:t>
                      </a:r>
                    </a:p>
                    <a:p>
                      <a:r>
                        <a:rPr lang="en-US" sz="1400" baseline="0" dirty="0">
                          <a:solidFill>
                            <a:schemeClr val="bg1"/>
                          </a:solidFill>
                        </a:rPr>
                        <a:t>No work—holy convocation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15</a:t>
                      </a:r>
                      <a:r>
                        <a:rPr lang="en-US" sz="1400" baseline="30000" dirty="0"/>
                        <a:t>th</a:t>
                      </a:r>
                      <a:r>
                        <a:rPr lang="en-US" sz="1400" dirty="0"/>
                        <a:t> day of the 7</a:t>
                      </a:r>
                      <a:r>
                        <a:rPr lang="en-US" sz="1400" baseline="30000" dirty="0"/>
                        <a:t>th</a:t>
                      </a:r>
                      <a:r>
                        <a:rPr lang="en-US" sz="1400" dirty="0"/>
                        <a:t> month</a:t>
                      </a:r>
                    </a:p>
                    <a:p>
                      <a:endParaRPr lang="en-US" sz="1400" dirty="0">
                        <a:solidFill>
                          <a:schemeClr val="bg1"/>
                        </a:solidFill>
                      </a:endParaRPr>
                    </a:p>
                    <a:p>
                      <a:r>
                        <a:rPr lang="en-US" sz="1400" dirty="0">
                          <a:solidFill>
                            <a:schemeClr val="bg1"/>
                          </a:solidFill>
                        </a:rPr>
                        <a:t>No work—holy convocation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dirty="0">
                          <a:effectLst/>
                        </a:rPr>
                        <a:t>2</a:t>
                      </a:r>
                      <a:r>
                        <a:rPr lang="en-US" sz="1400" kern="1200" baseline="30000" dirty="0">
                          <a:effectLst/>
                        </a:rPr>
                        <a:t>nd</a:t>
                      </a:r>
                      <a:r>
                        <a:rPr lang="en-US" sz="1400" kern="1200" dirty="0">
                          <a:effectLst/>
                        </a:rPr>
                        <a:t> Day</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kern="1200" baseline="0" dirty="0">
                          <a:effectLst/>
                        </a:rPr>
                        <a:t>3</a:t>
                      </a:r>
                      <a:r>
                        <a:rPr lang="en-US" sz="1400" kern="1200" baseline="30000" dirty="0">
                          <a:effectLst/>
                        </a:rPr>
                        <a:t>rd</a:t>
                      </a:r>
                      <a:r>
                        <a:rPr lang="en-US" sz="1400" kern="1200" dirty="0">
                          <a:effectLst/>
                        </a:rPr>
                        <a:t> Day—7</a:t>
                      </a:r>
                      <a:r>
                        <a:rPr lang="en-US" sz="1400" kern="1200" baseline="30000" dirty="0">
                          <a:effectLst/>
                        </a:rPr>
                        <a:t>th</a:t>
                      </a:r>
                      <a:r>
                        <a:rPr lang="en-US" sz="1400" kern="1200" baseline="0" dirty="0">
                          <a:effectLst/>
                        </a:rPr>
                        <a:t> day</a:t>
                      </a:r>
                    </a:p>
                    <a:p>
                      <a:endParaRPr lang="en-US" sz="1400" kern="1200" baseline="0" dirty="0">
                        <a:solidFill>
                          <a:schemeClr val="bg1"/>
                        </a:solidFill>
                        <a:effectLst/>
                      </a:endParaRPr>
                    </a:p>
                    <a:p>
                      <a:r>
                        <a:rPr lang="en-US" sz="1400" kern="1200" baseline="0" dirty="0">
                          <a:solidFill>
                            <a:schemeClr val="bg1"/>
                          </a:solidFill>
                          <a:effectLst/>
                        </a:rPr>
                        <a:t>8</a:t>
                      </a:r>
                      <a:r>
                        <a:rPr lang="en-US" sz="1400" kern="1200" baseline="30000" dirty="0">
                          <a:solidFill>
                            <a:schemeClr val="bg1"/>
                          </a:solidFill>
                          <a:effectLst/>
                        </a:rPr>
                        <a:t>th</a:t>
                      </a:r>
                      <a:r>
                        <a:rPr lang="en-US" sz="1400" kern="1200" baseline="0" dirty="0">
                          <a:solidFill>
                            <a:schemeClr val="bg1"/>
                          </a:solidFill>
                          <a:effectLst/>
                        </a:rPr>
                        <a:t> day solemn assembly—no work—then same as 1</a:t>
                      </a:r>
                      <a:r>
                        <a:rPr lang="en-US" sz="1400" kern="1200" baseline="30000" dirty="0">
                          <a:solidFill>
                            <a:schemeClr val="bg1"/>
                          </a:solidFill>
                          <a:effectLst/>
                        </a:rPr>
                        <a:t>st</a:t>
                      </a:r>
                      <a:r>
                        <a:rPr lang="en-US" sz="1400" kern="1200" baseline="0" dirty="0">
                          <a:solidFill>
                            <a:schemeClr val="bg1"/>
                          </a:solidFill>
                          <a:effectLst/>
                        </a:rPr>
                        <a:t> day of 7</a:t>
                      </a:r>
                      <a:r>
                        <a:rPr lang="en-US" sz="1400" kern="1200" baseline="30000" dirty="0">
                          <a:solidFill>
                            <a:schemeClr val="bg1"/>
                          </a:solidFill>
                          <a:effectLst/>
                        </a:rPr>
                        <a:t>th</a:t>
                      </a:r>
                      <a:r>
                        <a:rPr lang="en-US" sz="1400" kern="1200" baseline="0" dirty="0">
                          <a:solidFill>
                            <a:schemeClr val="bg1"/>
                          </a:solidFill>
                          <a:effectLst/>
                        </a:rPr>
                        <a:t> month</a:t>
                      </a:r>
                      <a:r>
                        <a:rPr lang="en-US" sz="1400" kern="1200" baseline="0" dirty="0">
                          <a:solidFill>
                            <a:srgbClr val="FF0000"/>
                          </a:solidFill>
                          <a:effectLst/>
                        </a:rPr>
                        <a:t>*</a:t>
                      </a: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05048">
                <a:tc>
                  <a:txBody>
                    <a:bodyPr/>
                    <a:lstStyle/>
                    <a:p>
                      <a:r>
                        <a:rPr lang="en-US" sz="1400" dirty="0"/>
                        <a:t>1 young bullock</a:t>
                      </a:r>
                    </a:p>
                    <a:p>
                      <a:r>
                        <a:rPr lang="en-US" sz="1400" dirty="0"/>
                        <a:t>1 ram</a:t>
                      </a:r>
                    </a:p>
                    <a:p>
                      <a:r>
                        <a:rPr lang="en-US" sz="1400" dirty="0"/>
                        <a:t>7 lambs</a:t>
                      </a:r>
                      <a:r>
                        <a:rPr lang="en-US" sz="1400" baseline="0" dirty="0"/>
                        <a:t> (first year)</a:t>
                      </a:r>
                    </a:p>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 young bullock</a:t>
                      </a:r>
                    </a:p>
                    <a:p>
                      <a:r>
                        <a:rPr lang="en-US" sz="1400" dirty="0"/>
                        <a:t>1 ram</a:t>
                      </a:r>
                    </a:p>
                    <a:p>
                      <a:r>
                        <a:rPr lang="en-US" sz="1400" dirty="0"/>
                        <a:t>7 lambs</a:t>
                      </a:r>
                      <a:r>
                        <a:rPr lang="en-US" sz="1400" baseline="0" dirty="0"/>
                        <a:t> (first year—spotless)</a:t>
                      </a:r>
                      <a:endParaRPr lang="en-US" sz="1400" dirty="0"/>
                    </a:p>
                    <a:p>
                      <a:endParaRPr lang="en-US" sz="1400" dirty="0"/>
                    </a:p>
                    <a:p>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13 Young bullocks</a:t>
                      </a:r>
                    </a:p>
                    <a:p>
                      <a:r>
                        <a:rPr lang="en-US" sz="1400" dirty="0"/>
                        <a:t>2 rams</a:t>
                      </a:r>
                    </a:p>
                    <a:p>
                      <a:r>
                        <a:rPr lang="en-US" sz="1400" dirty="0"/>
                        <a:t>14 lambs</a:t>
                      </a:r>
                      <a:r>
                        <a:rPr lang="en-US" sz="1400" baseline="0" dirty="0"/>
                        <a:t>—first year—spotless</a:t>
                      </a:r>
                    </a:p>
                    <a:p>
                      <a:endParaRPr lang="en-US" sz="1400" baseline="0" dirty="0"/>
                    </a:p>
                    <a:p>
                      <a:r>
                        <a:rPr lang="en-US" sz="1400" baseline="0" dirty="0"/>
                        <a:t>1 goat/ sin offering—drink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12 young bullocks</a:t>
                      </a:r>
                    </a:p>
                    <a:p>
                      <a:r>
                        <a:rPr lang="en-US" sz="1400" dirty="0">
                          <a:solidFill>
                            <a:schemeClr val="bg1"/>
                          </a:solidFill>
                        </a:rPr>
                        <a:t>2 rams</a:t>
                      </a:r>
                    </a:p>
                    <a:p>
                      <a:r>
                        <a:rPr lang="en-US" sz="1400" dirty="0">
                          <a:solidFill>
                            <a:schemeClr val="bg1"/>
                          </a:solidFill>
                        </a:rPr>
                        <a:t>14 lambs (first year—spotless)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11 bullock</a:t>
                      </a:r>
                      <a:r>
                        <a:rPr lang="en-US" sz="1400" dirty="0">
                          <a:solidFill>
                            <a:schemeClr val="bg1"/>
                          </a:solidFill>
                        </a:rPr>
                        <a:t>s</a:t>
                      </a:r>
                    </a:p>
                    <a:p>
                      <a:r>
                        <a:rPr lang="en-US" sz="1400" dirty="0">
                          <a:solidFill>
                            <a:schemeClr val="bg1"/>
                          </a:solidFill>
                        </a:rPr>
                        <a:t>2</a:t>
                      </a:r>
                      <a:r>
                        <a:rPr lang="en-US" sz="1400" baseline="0" dirty="0">
                          <a:solidFill>
                            <a:schemeClr val="bg1"/>
                          </a:solidFill>
                        </a:rPr>
                        <a:t> rams</a:t>
                      </a:r>
                    </a:p>
                    <a:p>
                      <a:r>
                        <a:rPr lang="en-US" sz="1400" baseline="0" dirty="0">
                          <a:solidFill>
                            <a:schemeClr val="bg1"/>
                          </a:solidFill>
                        </a:rPr>
                        <a:t>14 lambs 9first year—spotless)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64261">
                <a:tc>
                  <a:txBody>
                    <a:bodyPr/>
                    <a:lstStyle/>
                    <a:p>
                      <a:r>
                        <a:rPr lang="en-US" sz="1400" dirty="0"/>
                        <a:t>Meat offering—with oil</a:t>
                      </a:r>
                    </a:p>
                    <a:p>
                      <a:r>
                        <a:rPr lang="en-US" sz="1400" dirty="0"/>
                        <a:t>1/10</a:t>
                      </a:r>
                      <a:r>
                        <a:rPr lang="en-US" sz="1400" baseline="30000" dirty="0"/>
                        <a:t>th</a:t>
                      </a:r>
                      <a:r>
                        <a:rPr lang="en-US" sz="1400" dirty="0"/>
                        <a:t> for 1 bullock</a:t>
                      </a:r>
                    </a:p>
                    <a:p>
                      <a:r>
                        <a:rPr lang="en-US" sz="1400" dirty="0">
                          <a:solidFill>
                            <a:schemeClr val="bg1"/>
                          </a:solidFill>
                        </a:rPr>
                        <a:t>2/10</a:t>
                      </a:r>
                      <a:r>
                        <a:rPr lang="en-US" sz="1400" baseline="30000" dirty="0">
                          <a:solidFill>
                            <a:schemeClr val="bg1"/>
                          </a:solidFill>
                        </a:rPr>
                        <a:t>th</a:t>
                      </a:r>
                      <a:r>
                        <a:rPr lang="en-US" sz="1400" dirty="0">
                          <a:solidFill>
                            <a:schemeClr val="bg1"/>
                          </a:solidFill>
                        </a:rPr>
                        <a:t>  for 1 ram</a:t>
                      </a:r>
                    </a:p>
                    <a:p>
                      <a:r>
                        <a:rPr lang="en-US" sz="1400" dirty="0">
                          <a:solidFill>
                            <a:schemeClr val="bg1"/>
                          </a:solidFill>
                        </a:rPr>
                        <a:t>1/10 for each lambs one a day</a:t>
                      </a:r>
                    </a:p>
                    <a:p>
                      <a:r>
                        <a:rPr lang="en-US" sz="1400" dirty="0">
                          <a:solidFill>
                            <a:schemeClr val="bg1"/>
                          </a:solidFill>
                        </a:rPr>
                        <a:t>1 goat—sin offering for atonement for yourselves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 oil</a:t>
                      </a:r>
                    </a:p>
                    <a:p>
                      <a:r>
                        <a:rPr lang="en-US" sz="1400" dirty="0">
                          <a:solidFill>
                            <a:schemeClr val="bg1"/>
                          </a:solidFill>
                        </a:rPr>
                        <a:t>3/10</a:t>
                      </a:r>
                      <a:r>
                        <a:rPr lang="en-US" sz="1400" baseline="30000" dirty="0">
                          <a:solidFill>
                            <a:schemeClr val="bg1"/>
                          </a:solidFill>
                        </a:rPr>
                        <a:t>th</a:t>
                      </a:r>
                      <a:r>
                        <a:rPr lang="en-US" sz="1400" baseline="0" dirty="0">
                          <a:solidFill>
                            <a:schemeClr val="bg1"/>
                          </a:solidFill>
                        </a:rPr>
                        <a:t>  for 1 bullock</a:t>
                      </a:r>
                    </a:p>
                    <a:p>
                      <a:r>
                        <a:rPr lang="en-US" sz="1400" baseline="0" dirty="0">
                          <a:solidFill>
                            <a:schemeClr val="bg1"/>
                          </a:solidFill>
                        </a:rPr>
                        <a:t>2/10</a:t>
                      </a:r>
                      <a:r>
                        <a:rPr lang="en-US" sz="1400" baseline="30000" dirty="0">
                          <a:solidFill>
                            <a:schemeClr val="bg1"/>
                          </a:solidFill>
                        </a:rPr>
                        <a:t>th </a:t>
                      </a:r>
                      <a:r>
                        <a:rPr lang="en-US" sz="1400" baseline="0" dirty="0">
                          <a:solidFill>
                            <a:schemeClr val="bg1"/>
                          </a:solidFill>
                        </a:rPr>
                        <a:t> for 1 ram</a:t>
                      </a:r>
                    </a:p>
                    <a:p>
                      <a:r>
                        <a:rPr lang="en-US" sz="1400" baseline="0" dirty="0">
                          <a:solidFill>
                            <a:schemeClr val="bg1"/>
                          </a:solidFill>
                        </a:rPr>
                        <a:t>Several/10</a:t>
                      </a:r>
                      <a:r>
                        <a:rPr lang="en-US" sz="1400" baseline="30000" dirty="0">
                          <a:solidFill>
                            <a:schemeClr val="bg1"/>
                          </a:solidFill>
                        </a:rPr>
                        <a:t>th</a:t>
                      </a:r>
                      <a:r>
                        <a:rPr lang="en-US" sz="1400" baseline="0" dirty="0">
                          <a:solidFill>
                            <a:schemeClr val="bg1"/>
                          </a:solidFill>
                        </a:rPr>
                        <a:t> for each lamb </a:t>
                      </a:r>
                    </a:p>
                    <a:p>
                      <a:r>
                        <a:rPr lang="en-US" sz="1400" baseline="0" dirty="0">
                          <a:solidFill>
                            <a:schemeClr val="bg1"/>
                          </a:solidFill>
                        </a:rPr>
                        <a:t>1 goat for sin offering, atonement, and continual burnt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 oil</a:t>
                      </a:r>
                    </a:p>
                    <a:p>
                      <a:r>
                        <a:rPr lang="en-US" sz="1400" dirty="0">
                          <a:solidFill>
                            <a:schemeClr val="bg1"/>
                          </a:solidFill>
                        </a:rPr>
                        <a:t>3/10</a:t>
                      </a:r>
                      <a:r>
                        <a:rPr lang="en-US" sz="1400" baseline="30000" dirty="0">
                          <a:solidFill>
                            <a:schemeClr val="bg1"/>
                          </a:solidFill>
                        </a:rPr>
                        <a:t>th</a:t>
                      </a:r>
                      <a:r>
                        <a:rPr lang="en-US" sz="1400" dirty="0">
                          <a:solidFill>
                            <a:schemeClr val="bg1"/>
                          </a:solidFill>
                        </a:rPr>
                        <a:t> for</a:t>
                      </a:r>
                      <a:r>
                        <a:rPr lang="en-US" sz="1400" baseline="0" dirty="0">
                          <a:solidFill>
                            <a:schemeClr val="bg1"/>
                          </a:solidFill>
                        </a:rPr>
                        <a:t> every bullock (13)</a:t>
                      </a:r>
                    </a:p>
                    <a:p>
                      <a:r>
                        <a:rPr lang="en-US" sz="1400" baseline="0" dirty="0">
                          <a:solidFill>
                            <a:schemeClr val="bg1"/>
                          </a:solidFill>
                        </a:rPr>
                        <a:t>2/10</a:t>
                      </a:r>
                      <a:r>
                        <a:rPr lang="en-US" sz="1400" baseline="30000" dirty="0">
                          <a:solidFill>
                            <a:schemeClr val="bg1"/>
                          </a:solidFill>
                        </a:rPr>
                        <a:t>th</a:t>
                      </a:r>
                      <a:r>
                        <a:rPr lang="en-US" sz="1400" baseline="0" dirty="0">
                          <a:solidFill>
                            <a:schemeClr val="bg1"/>
                          </a:solidFill>
                        </a:rPr>
                        <a:t> each ram </a:t>
                      </a:r>
                    </a:p>
                    <a:p>
                      <a:r>
                        <a:rPr lang="en-US" sz="1400" baseline="0" dirty="0">
                          <a:solidFill>
                            <a:schemeClr val="bg1"/>
                          </a:solidFill>
                        </a:rPr>
                        <a:t>Several/10</a:t>
                      </a:r>
                      <a:r>
                        <a:rPr lang="en-US" sz="1400" baseline="30000" dirty="0">
                          <a:solidFill>
                            <a:schemeClr val="bg1"/>
                          </a:solidFill>
                        </a:rPr>
                        <a:t>th</a:t>
                      </a:r>
                      <a:r>
                        <a:rPr lang="en-US" sz="1400" baseline="0" dirty="0">
                          <a:solidFill>
                            <a:schemeClr val="bg1"/>
                          </a:solidFill>
                        </a:rPr>
                        <a:t> for each lamb (14)</a:t>
                      </a:r>
                    </a:p>
                    <a:p>
                      <a:r>
                        <a:rPr lang="en-US" sz="1400" baseline="0" dirty="0">
                          <a:solidFill>
                            <a:schemeClr val="bg1"/>
                          </a:solidFill>
                        </a:rPr>
                        <a:t>1 goat for sin offering, and continual burnt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a:t>
                      </a:r>
                      <a:r>
                        <a:rPr lang="en-US" sz="1400" baseline="0" dirty="0"/>
                        <a:t> oil</a:t>
                      </a:r>
                    </a:p>
                    <a:p>
                      <a:r>
                        <a:rPr lang="en-US" sz="1400" baseline="0" dirty="0"/>
                        <a:t>According to their number after the manner</a:t>
                      </a:r>
                    </a:p>
                    <a:p>
                      <a:r>
                        <a:rPr lang="en-US" sz="1400" baseline="0" dirty="0">
                          <a:solidFill>
                            <a:srgbClr val="FFFF00"/>
                          </a:solidFill>
                        </a:rPr>
                        <a:t>(he must of gotten tired of repeating) </a:t>
                      </a:r>
                    </a:p>
                    <a:p>
                      <a:r>
                        <a:rPr lang="en-US" sz="1400" baseline="0" dirty="0">
                          <a:solidFill>
                            <a:schemeClr val="bg1"/>
                          </a:solidFill>
                        </a:rPr>
                        <a:t>1 goat for sin offering and continual burnt offer</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Meat offering—with</a:t>
                      </a:r>
                      <a:r>
                        <a:rPr lang="en-US" sz="1400" baseline="0" dirty="0"/>
                        <a:t> oil</a:t>
                      </a:r>
                    </a:p>
                    <a:p>
                      <a:r>
                        <a:rPr lang="en-US" sz="1400" baseline="0" dirty="0"/>
                        <a:t>According to their number after the manner</a:t>
                      </a:r>
                    </a:p>
                    <a:p>
                      <a:endParaRPr lang="en-US" sz="1400" baseline="0" dirty="0">
                        <a:solidFill>
                          <a:schemeClr val="bg1"/>
                        </a:solidFill>
                      </a:endParaRPr>
                    </a:p>
                    <a:p>
                      <a:r>
                        <a:rPr lang="en-US" sz="1400" baseline="0" dirty="0">
                          <a:solidFill>
                            <a:schemeClr val="bg1"/>
                          </a:solidFill>
                        </a:rPr>
                        <a:t>1 goat for sin offering and continual burnt offer</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64261">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solidFill>
                            <a:schemeClr val="bg1"/>
                          </a:solidFill>
                        </a:rPr>
                        <a:t>Drink offering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Drink offering</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r>
                        <a:rPr lang="en-US" sz="1400" dirty="0"/>
                        <a:t>Numbers 29:1-6</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a:t>
                      </a:r>
                      <a:r>
                        <a:rPr lang="en-US" sz="1400" baseline="0" dirty="0"/>
                        <a:t> 29:7-11</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29:12-16</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28:17-19</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Numbers 29:20-22</a:t>
                      </a:r>
                      <a:endParaRPr lang="en-US"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9" name="TextBox 8"/>
          <p:cNvSpPr txBox="1"/>
          <p:nvPr/>
        </p:nvSpPr>
        <p:spPr>
          <a:xfrm>
            <a:off x="4180114" y="6417099"/>
            <a:ext cx="8011886" cy="369332"/>
          </a:xfrm>
          <a:prstGeom prst="rect">
            <a:avLst/>
          </a:prstGeom>
          <a:noFill/>
        </p:spPr>
        <p:txBody>
          <a:bodyPr wrap="square" rtlCol="0">
            <a:spAutoFit/>
          </a:bodyPr>
          <a:lstStyle/>
          <a:p>
            <a:r>
              <a:rPr lang="en-US" dirty="0">
                <a:solidFill>
                  <a:schemeClr val="bg1"/>
                </a:solidFill>
              </a:rPr>
              <a:t>Each day the bullocks reduced by one number till the 7</a:t>
            </a:r>
            <a:r>
              <a:rPr lang="en-US" baseline="30000" dirty="0">
                <a:solidFill>
                  <a:schemeClr val="bg1"/>
                </a:solidFill>
              </a:rPr>
              <a:t>th</a:t>
            </a:r>
            <a:r>
              <a:rPr lang="en-US" dirty="0">
                <a:solidFill>
                  <a:schemeClr val="bg1"/>
                </a:solidFill>
              </a:rPr>
              <a:t> Day Numbers 29:23-34</a:t>
            </a:r>
          </a:p>
        </p:txBody>
      </p:sp>
      <p:sp>
        <p:nvSpPr>
          <p:cNvPr id="10" name="Down Arrow 9"/>
          <p:cNvSpPr/>
          <p:nvPr/>
        </p:nvSpPr>
        <p:spPr>
          <a:xfrm>
            <a:off x="11125201" y="5529467"/>
            <a:ext cx="283028" cy="88763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5274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22437" y="1053147"/>
            <a:ext cx="6096000" cy="3139321"/>
          </a:xfrm>
          <a:prstGeom prst="rect">
            <a:avLst/>
          </a:prstGeom>
        </p:spPr>
        <p:txBody>
          <a:bodyPr>
            <a:spAutoFit/>
          </a:bodyPr>
          <a:lstStyle/>
          <a:p>
            <a:pPr fontAlgn="base"/>
            <a:r>
              <a:rPr lang="en-US" dirty="0">
                <a:solidFill>
                  <a:schemeClr val="bg1"/>
                </a:solidFill>
                <a:latin typeface="Calibri" panose="020F0502020204030204" pitchFamily="34" charset="0"/>
              </a:rPr>
              <a:t>I asked my two rabbinical friends about Jewish beliefs concerning the doctrine and practice of the law of sacrifice. They explained their understanding of the biblical context of this law and confirmed their deep conviction that it continues to be an important requirement.</a:t>
            </a: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Yet, they said, “We are quite certain that our people would reject the notion of bringing back the practice of animal sacrifice. But we confirm that the law is a requirement for all Jews.” (9)</a:t>
            </a:r>
            <a:endParaRPr lang="en-US" b="0" i="0" dirty="0">
              <a:solidFill>
                <a:schemeClr val="bg1"/>
              </a:solidFill>
              <a:effectLst/>
              <a:latin typeface="Calibri" panose="020F0502020204030204" pitchFamily="34" charset="0"/>
            </a:endParaRPr>
          </a:p>
        </p:txBody>
      </p:sp>
      <p:sp>
        <p:nvSpPr>
          <p:cNvPr id="3" name="Rectangle 2"/>
          <p:cNvSpPr/>
          <p:nvPr/>
        </p:nvSpPr>
        <p:spPr>
          <a:xfrm>
            <a:off x="3770437" y="157390"/>
            <a:ext cx="4644220" cy="523220"/>
          </a:xfrm>
          <a:prstGeom prst="rect">
            <a:avLst/>
          </a:prstGeom>
        </p:spPr>
        <p:txBody>
          <a:bodyPr wrap="none">
            <a:spAutoFit/>
          </a:bodyPr>
          <a:lstStyle/>
          <a:p>
            <a:r>
              <a:rPr lang="en-US" sz="2800" i="1" dirty="0">
                <a:solidFill>
                  <a:srgbClr val="FFFF00"/>
                </a:solidFill>
                <a:latin typeface="Palatino"/>
              </a:rPr>
              <a:t>…and your freewill offerings</a:t>
            </a:r>
            <a:endParaRPr lang="en-US" sz="2800" i="1" dirty="0">
              <a:solidFill>
                <a:srgbClr val="FFFF00"/>
              </a:solidFill>
            </a:endParaRPr>
          </a:p>
        </p:txBody>
      </p:sp>
      <p:sp>
        <p:nvSpPr>
          <p:cNvPr id="4" name="Rectangle 3"/>
          <p:cNvSpPr/>
          <p:nvPr/>
        </p:nvSpPr>
        <p:spPr>
          <a:xfrm>
            <a:off x="5049982" y="4701231"/>
            <a:ext cx="6521377" cy="2031325"/>
          </a:xfrm>
          <a:prstGeom prst="rect">
            <a:avLst/>
          </a:prstGeom>
        </p:spPr>
        <p:txBody>
          <a:bodyPr wrap="square">
            <a:spAutoFit/>
          </a:bodyPr>
          <a:lstStyle/>
          <a:p>
            <a:r>
              <a:rPr lang="en-US" dirty="0">
                <a:solidFill>
                  <a:schemeClr val="bg1"/>
                </a:solidFill>
                <a:latin typeface="Calibri" panose="020F0502020204030204" pitchFamily="34" charset="0"/>
              </a:rPr>
              <a:t>Obedience is a great and important part of the law of sacrifice. The Lord acknowledged the Prophet Joseph Smith’s obedience and sacrifice in these words: </a:t>
            </a:r>
          </a:p>
          <a:p>
            <a:endParaRPr lang="en-US" i="1" dirty="0">
              <a:solidFill>
                <a:schemeClr val="bg1"/>
              </a:solidFill>
              <a:latin typeface="Calibri" panose="020F0502020204030204" pitchFamily="34" charset="0"/>
            </a:endParaRPr>
          </a:p>
          <a:p>
            <a:r>
              <a:rPr lang="en-US" i="1" dirty="0">
                <a:solidFill>
                  <a:srgbClr val="FFFF00"/>
                </a:solidFill>
                <a:latin typeface="Calibri" panose="020F0502020204030204" pitchFamily="34" charset="0"/>
              </a:rPr>
              <a:t>“Behold, I have seen your sacrifices, and will forgive all your sins; I have seen your sacrifices in obedience to that which I have told you” (D&amp;C 132:50).</a:t>
            </a:r>
            <a:endParaRPr lang="en-US" i="1" dirty="0">
              <a:solidFill>
                <a:srgbClr val="FFFF00"/>
              </a:solidFill>
            </a:endParaRPr>
          </a:p>
        </p:txBody>
      </p:sp>
      <p:pic>
        <p:nvPicPr>
          <p:cNvPr id="6" name="Picture 5">
            <a:extLst>
              <a:ext uri="{FF2B5EF4-FFF2-40B4-BE49-F238E27FC236}">
                <a16:creationId xmlns:a16="http://schemas.microsoft.com/office/drawing/2014/main" id="{90F4BBE5-E7C7-59E3-ED0E-637EB89DB324}"/>
              </a:ext>
            </a:extLst>
          </p:cNvPr>
          <p:cNvPicPr>
            <a:picLocks noChangeAspect="1"/>
          </p:cNvPicPr>
          <p:nvPr/>
        </p:nvPicPr>
        <p:blipFill>
          <a:blip r:embed="rId3"/>
          <a:stretch>
            <a:fillRect/>
          </a:stretch>
        </p:blipFill>
        <p:spPr>
          <a:xfrm>
            <a:off x="7076256" y="1280900"/>
            <a:ext cx="2142818" cy="2911568"/>
          </a:xfrm>
          <a:prstGeom prst="rect">
            <a:avLst/>
          </a:prstGeom>
        </p:spPr>
      </p:pic>
    </p:spTree>
    <p:extLst>
      <p:ext uri="{BB962C8B-B14F-4D97-AF65-F5344CB8AC3E}">
        <p14:creationId xmlns:p14="http://schemas.microsoft.com/office/powerpoint/2010/main" val="122844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97527" y="1305342"/>
            <a:ext cx="4936390" cy="1477328"/>
          </a:xfrm>
          <a:prstGeom prst="rect">
            <a:avLst/>
          </a:prstGeom>
          <a:noFill/>
        </p:spPr>
        <p:txBody>
          <a:bodyPr wrap="square" rtlCol="0">
            <a:spAutoFit/>
          </a:bodyPr>
          <a:lstStyle/>
          <a:p>
            <a:r>
              <a:rPr lang="en-US" dirty="0">
                <a:solidFill>
                  <a:schemeClr val="bg1"/>
                </a:solidFill>
                <a:latin typeface="Calibri" panose="020F0502020204030204" pitchFamily="34" charset="0"/>
              </a:rPr>
              <a:t>Son of Lot’s eldest daughter (Gen. 19:37). The land of Moab lay east of the Dead Sea. The Moabites were akin to the Israelites and spoke a language that closely resembled Hebrew, but there was constant warfare between the two nations (1)</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Moabites</a:t>
            </a:r>
          </a:p>
        </p:txBody>
      </p:sp>
      <p:sp>
        <p:nvSpPr>
          <p:cNvPr id="2" name="Rectangle 1"/>
          <p:cNvSpPr/>
          <p:nvPr/>
        </p:nvSpPr>
        <p:spPr>
          <a:xfrm>
            <a:off x="1134696" y="4007283"/>
            <a:ext cx="6096000" cy="2585323"/>
          </a:xfrm>
          <a:prstGeom prst="rect">
            <a:avLst/>
          </a:prstGeom>
        </p:spPr>
        <p:txBody>
          <a:bodyPr>
            <a:spAutoFit/>
          </a:bodyPr>
          <a:lstStyle/>
          <a:p>
            <a:r>
              <a:rPr lang="en-US" b="0" i="0" dirty="0">
                <a:solidFill>
                  <a:schemeClr val="bg1"/>
                </a:solidFill>
                <a:effectLst/>
                <a:latin typeface="Calibri" panose="020F0502020204030204" pitchFamily="34" charset="0"/>
              </a:rPr>
              <a:t>Lot's daughters left Sodom with him, but having grown up in that environment, they retained those wicked ways in their hearts, and in their incredible short-sightedness, committed incest in order to create progeny </a:t>
            </a:r>
          </a:p>
          <a:p>
            <a:r>
              <a:rPr lang="en-US" b="0" i="0" dirty="0">
                <a:solidFill>
                  <a:schemeClr val="bg1"/>
                </a:solidFill>
                <a:effectLst/>
                <a:latin typeface="Calibri" panose="020F0502020204030204" pitchFamily="34" charset="0"/>
              </a:rPr>
              <a:t>(Gen. 19:31-36).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From the children they bore in this wicked manner, came two of the most evil, idolatrous nations of Bible times:  The Moabites and the Ammonites.</a:t>
            </a:r>
            <a:endParaRPr lang="en-US" dirty="0">
              <a:solidFill>
                <a:schemeClr val="bg1"/>
              </a:solidFill>
              <a:latin typeface="Calibri" panose="020F0502020204030204" pitchFamily="34" charset="0"/>
            </a:endParaRPr>
          </a:p>
        </p:txBody>
      </p:sp>
      <p:sp>
        <p:nvSpPr>
          <p:cNvPr id="9" name="Rectangle 8"/>
          <p:cNvSpPr/>
          <p:nvPr/>
        </p:nvSpPr>
        <p:spPr>
          <a:xfrm>
            <a:off x="7973839" y="712961"/>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Terah</a:t>
            </a:r>
            <a:endParaRPr lang="en-US" dirty="0"/>
          </a:p>
        </p:txBody>
      </p:sp>
      <p:sp>
        <p:nvSpPr>
          <p:cNvPr id="10" name="Rectangle 9"/>
          <p:cNvSpPr/>
          <p:nvPr/>
        </p:nvSpPr>
        <p:spPr>
          <a:xfrm>
            <a:off x="6544896" y="1458257"/>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Abraham</a:t>
            </a:r>
          </a:p>
        </p:txBody>
      </p:sp>
      <p:sp>
        <p:nvSpPr>
          <p:cNvPr id="11" name="Rectangle 10"/>
          <p:cNvSpPr/>
          <p:nvPr/>
        </p:nvSpPr>
        <p:spPr>
          <a:xfrm>
            <a:off x="8927471" y="2326798"/>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Lot</a:t>
            </a:r>
          </a:p>
        </p:txBody>
      </p:sp>
      <p:sp>
        <p:nvSpPr>
          <p:cNvPr id="12" name="Rectangle 11"/>
          <p:cNvSpPr/>
          <p:nvPr/>
        </p:nvSpPr>
        <p:spPr>
          <a:xfrm>
            <a:off x="10547271" y="2326798"/>
            <a:ext cx="1371600" cy="457200"/>
          </a:xfrm>
          <a:prstGeom prst="rect">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Daughter </a:t>
            </a:r>
          </a:p>
        </p:txBody>
      </p:sp>
      <p:sp>
        <p:nvSpPr>
          <p:cNvPr id="13" name="Rectangle 12"/>
          <p:cNvSpPr/>
          <p:nvPr/>
        </p:nvSpPr>
        <p:spPr>
          <a:xfrm>
            <a:off x="10643465" y="3273714"/>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Ben-Ammi</a:t>
            </a:r>
          </a:p>
        </p:txBody>
      </p:sp>
      <p:sp>
        <p:nvSpPr>
          <p:cNvPr id="14" name="Rectangle 13"/>
          <p:cNvSpPr/>
          <p:nvPr/>
        </p:nvSpPr>
        <p:spPr>
          <a:xfrm>
            <a:off x="6544896" y="2073186"/>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Isaac</a:t>
            </a:r>
          </a:p>
        </p:txBody>
      </p:sp>
      <p:sp>
        <p:nvSpPr>
          <p:cNvPr id="15" name="Rectangle 14"/>
          <p:cNvSpPr/>
          <p:nvPr/>
        </p:nvSpPr>
        <p:spPr>
          <a:xfrm>
            <a:off x="6531833" y="3283678"/>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Israelites </a:t>
            </a:r>
          </a:p>
        </p:txBody>
      </p:sp>
      <p:sp>
        <p:nvSpPr>
          <p:cNvPr id="16" name="Rectangle 15"/>
          <p:cNvSpPr/>
          <p:nvPr/>
        </p:nvSpPr>
        <p:spPr>
          <a:xfrm>
            <a:off x="10643465" y="3959514"/>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Ammonites</a:t>
            </a:r>
          </a:p>
        </p:txBody>
      </p:sp>
      <p:sp>
        <p:nvSpPr>
          <p:cNvPr id="17" name="Rectangle 16"/>
          <p:cNvSpPr/>
          <p:nvPr/>
        </p:nvSpPr>
        <p:spPr>
          <a:xfrm>
            <a:off x="6544896" y="2688115"/>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Jacob</a:t>
            </a:r>
          </a:p>
        </p:txBody>
      </p:sp>
      <p:grpSp>
        <p:nvGrpSpPr>
          <p:cNvPr id="3" name="Group 2"/>
          <p:cNvGrpSpPr/>
          <p:nvPr/>
        </p:nvGrpSpPr>
        <p:grpSpPr>
          <a:xfrm>
            <a:off x="7327873" y="1237653"/>
            <a:ext cx="2663531" cy="195943"/>
            <a:chOff x="7327873" y="1237653"/>
            <a:chExt cx="2663531" cy="195943"/>
          </a:xfrm>
        </p:grpSpPr>
        <p:cxnSp>
          <p:nvCxnSpPr>
            <p:cNvPr id="18" name="Straight Connector 17"/>
            <p:cNvCxnSpPr/>
            <p:nvPr/>
          </p:nvCxnSpPr>
          <p:spPr>
            <a:xfrm>
              <a:off x="7327873" y="1251124"/>
              <a:ext cx="2663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9978988" y="1237653"/>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344645" y="1250716"/>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8750915" y="3273714"/>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Moab</a:t>
            </a:r>
          </a:p>
        </p:txBody>
      </p:sp>
      <p:sp>
        <p:nvSpPr>
          <p:cNvPr id="22" name="Rectangle 21"/>
          <p:cNvSpPr/>
          <p:nvPr/>
        </p:nvSpPr>
        <p:spPr>
          <a:xfrm>
            <a:off x="8773361" y="3959514"/>
            <a:ext cx="1371600" cy="457200"/>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Moabites</a:t>
            </a:r>
          </a:p>
        </p:txBody>
      </p:sp>
      <p:grpSp>
        <p:nvGrpSpPr>
          <p:cNvPr id="23" name="Group 22"/>
          <p:cNvGrpSpPr/>
          <p:nvPr/>
        </p:nvGrpSpPr>
        <p:grpSpPr>
          <a:xfrm>
            <a:off x="9470679" y="2933119"/>
            <a:ext cx="1851111" cy="209571"/>
            <a:chOff x="7327873" y="1237653"/>
            <a:chExt cx="2663531" cy="195943"/>
          </a:xfrm>
        </p:grpSpPr>
        <p:cxnSp>
          <p:nvCxnSpPr>
            <p:cNvPr id="24" name="Straight Connector 23"/>
            <p:cNvCxnSpPr/>
            <p:nvPr/>
          </p:nvCxnSpPr>
          <p:spPr>
            <a:xfrm>
              <a:off x="7327873" y="1251124"/>
              <a:ext cx="26635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978988" y="1237653"/>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344645" y="1250716"/>
              <a:ext cx="1" cy="1828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9430666" y="1592205"/>
            <a:ext cx="1371600" cy="457200"/>
          </a:xfrm>
          <a:prstGeom prst="rect">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Haran</a:t>
            </a:r>
          </a:p>
        </p:txBody>
      </p:sp>
    </p:spTree>
    <p:extLst>
      <p:ext uri="{BB962C8B-B14F-4D97-AF65-F5344CB8AC3E}">
        <p14:creationId xmlns:p14="http://schemas.microsoft.com/office/powerpoint/2010/main" val="362879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533399" y="494854"/>
            <a:ext cx="6096000" cy="1938992"/>
          </a:xfrm>
          <a:prstGeom prst="rect">
            <a:avLst/>
          </a:prstGeom>
        </p:spPr>
        <p:txBody>
          <a:bodyPr>
            <a:spAutoFit/>
          </a:bodyPr>
          <a:lstStyle/>
          <a:p>
            <a:pPr fontAlgn="base"/>
            <a:r>
              <a:rPr lang="en-US" sz="2400" dirty="0">
                <a:solidFill>
                  <a:schemeClr val="bg1"/>
                </a:solidFill>
                <a:latin typeface="Calibri" panose="020F0502020204030204" pitchFamily="34" charset="0"/>
              </a:rPr>
              <a:t>“All the saints of whom we have account, in all the revelations of God which are extant, obtained the knowledge which they had of their acceptance in his sight through the sacrifice which they offered unto him”</a:t>
            </a:r>
            <a:endParaRPr lang="en-US" sz="2400" b="0" i="0" dirty="0">
              <a:solidFill>
                <a:schemeClr val="bg1"/>
              </a:solidFill>
              <a:effectLst/>
              <a:latin typeface="Calibri" panose="020F0502020204030204" pitchFamily="34" charset="0"/>
            </a:endParaRPr>
          </a:p>
        </p:txBody>
      </p:sp>
      <p:sp>
        <p:nvSpPr>
          <p:cNvPr id="4" name="Rectangle 3"/>
          <p:cNvSpPr/>
          <p:nvPr/>
        </p:nvSpPr>
        <p:spPr>
          <a:xfrm>
            <a:off x="5727501" y="2928700"/>
            <a:ext cx="6139544" cy="3416320"/>
          </a:xfrm>
          <a:prstGeom prst="rect">
            <a:avLst/>
          </a:prstGeom>
        </p:spPr>
        <p:txBody>
          <a:bodyPr wrap="square">
            <a:spAutoFit/>
          </a:bodyPr>
          <a:lstStyle/>
          <a:p>
            <a:r>
              <a:rPr lang="en-US" sz="2400" dirty="0">
                <a:solidFill>
                  <a:schemeClr val="bg1"/>
                </a:solidFill>
                <a:latin typeface="Calibri" panose="020F0502020204030204" pitchFamily="34" charset="0"/>
              </a:rPr>
              <a:t>“A religion that does not require the sacrifice of all things never has power sufficient to produce the faith necessary unto life and salvation; for, from the first existence of man, the faith necessary unto the enjoyment of life and salvation never could be obtained without the sacrifice of all earthly things. It was through this sacrifice, and this only, that God has ordained that men should enjoy eternal life.”</a:t>
            </a:r>
          </a:p>
        </p:txBody>
      </p:sp>
      <p:sp>
        <p:nvSpPr>
          <p:cNvPr id="3" name="Rectangle 2"/>
          <p:cNvSpPr/>
          <p:nvPr/>
        </p:nvSpPr>
        <p:spPr>
          <a:xfrm>
            <a:off x="11469939" y="6422100"/>
            <a:ext cx="559769" cy="369332"/>
          </a:xfrm>
          <a:prstGeom prst="rect">
            <a:avLst/>
          </a:prstGeom>
        </p:spPr>
        <p:txBody>
          <a:bodyPr wrap="none">
            <a:spAutoFit/>
          </a:bodyPr>
          <a:lstStyle/>
          <a:p>
            <a:r>
              <a:rPr lang="en-US" dirty="0">
                <a:solidFill>
                  <a:schemeClr val="bg1"/>
                </a:solidFill>
                <a:latin typeface="Calibri" panose="020F0502020204030204" pitchFamily="34" charset="0"/>
              </a:rPr>
              <a:t>(10)</a:t>
            </a:r>
            <a:endParaRPr lang="en-US" dirty="0"/>
          </a:p>
        </p:txBody>
      </p:sp>
      <p:pic>
        <p:nvPicPr>
          <p:cNvPr id="6" name="Picture 2" descr="https://upload.wikimedia.org/wikipedia/commons/8/86/Joseph_Smith,_Jr._portrait_owned_by_Joseph_Smith_I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8552" y="3106925"/>
            <a:ext cx="2476435" cy="331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0" y="0"/>
            <a:ext cx="12192000" cy="424731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i="1"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Bible Dictionary</a:t>
            </a:r>
          </a:p>
          <a:p>
            <a:pPr marL="342900" indent="-342900">
              <a:buAutoNum type="arabicPeriod"/>
            </a:pPr>
            <a:r>
              <a:rPr lang="en-US" dirty="0">
                <a:solidFill>
                  <a:schemeClr val="bg1"/>
                </a:solidFill>
                <a:latin typeface="Calibri" panose="020F0502020204030204" pitchFamily="34" charset="0"/>
              </a:rPr>
              <a:t>Who’s Who in the Old Testament 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 22, 25</a:t>
            </a:r>
          </a:p>
          <a:p>
            <a:pPr marL="342900" indent="-342900">
              <a:buAutoNum type="arabicPeriod"/>
            </a:pPr>
            <a:r>
              <a:rPr lang="en-US" dirty="0">
                <a:solidFill>
                  <a:schemeClr val="bg1"/>
                </a:solidFill>
                <a:latin typeface="Calibri" panose="020F0502020204030204" pitchFamily="34" charset="0"/>
              </a:rPr>
              <a:t>Wikipedia—last two statements</a:t>
            </a:r>
          </a:p>
          <a:p>
            <a:pPr marL="342900" indent="-342900">
              <a:buAutoNum type="arabicPeriod"/>
            </a:pPr>
            <a:r>
              <a:rPr lang="en-US" dirty="0">
                <a:solidFill>
                  <a:schemeClr val="bg1"/>
                </a:solidFill>
                <a:latin typeface="Calibri" panose="020F0502020204030204" pitchFamily="34" charset="0"/>
              </a:rPr>
              <a:t>Old Testament Institute Manual</a:t>
            </a:r>
          </a:p>
          <a:p>
            <a:pPr marL="342900" indent="-342900">
              <a:buFontTx/>
              <a:buAutoNum type="arabicPeriod"/>
            </a:pPr>
            <a:r>
              <a:rPr lang="en-US" dirty="0">
                <a:solidFill>
                  <a:schemeClr val="bg1"/>
                </a:solidFill>
                <a:latin typeface="Calibri" panose="020F0502020204030204" pitchFamily="34" charset="0"/>
              </a:rPr>
              <a:t>Elder Bruce R. McConkie ("The Story of a Prophet's Madness," </a:t>
            </a:r>
            <a:r>
              <a:rPr lang="en-US" i="1" dirty="0">
                <a:solidFill>
                  <a:schemeClr val="bg1"/>
                </a:solidFill>
                <a:latin typeface="Calibri" panose="020F0502020204030204" pitchFamily="34" charset="0"/>
              </a:rPr>
              <a:t>New Era</a:t>
            </a:r>
            <a:r>
              <a:rPr lang="en-US" dirty="0">
                <a:solidFill>
                  <a:schemeClr val="bg1"/>
                </a:solidFill>
                <a:latin typeface="Calibri" panose="020F0502020204030204" pitchFamily="34" charset="0"/>
              </a:rPr>
              <a:t>, Apr. 1972, 6-7</a:t>
            </a:r>
          </a:p>
          <a:p>
            <a:r>
              <a:rPr lang="en-US" dirty="0">
                <a:solidFill>
                  <a:schemeClr val="bg1"/>
                </a:solidFill>
                <a:latin typeface="Calibri" panose="020F0502020204030204" pitchFamily="34" charset="0"/>
              </a:rPr>
              <a:t>	Mormon Doctrine, p. 438.)</a:t>
            </a:r>
          </a:p>
          <a:p>
            <a:r>
              <a:rPr lang="en-US" dirty="0">
                <a:solidFill>
                  <a:schemeClr val="bg1"/>
                </a:solidFill>
                <a:latin typeface="Calibri" panose="020F0502020204030204" pitchFamily="34" charset="0"/>
              </a:rPr>
              <a:t>6. James E. Faust </a:t>
            </a:r>
            <a:r>
              <a:rPr lang="en-US" i="1" dirty="0">
                <a:solidFill>
                  <a:schemeClr val="bg1"/>
                </a:solidFill>
                <a:latin typeface="Calibri" panose="020F0502020204030204" pitchFamily="34" charset="0"/>
              </a:rPr>
              <a:t>Acting for Ourselves and Not Being Acted </a:t>
            </a:r>
            <a:r>
              <a:rPr lang="en-US" dirty="0">
                <a:solidFill>
                  <a:schemeClr val="bg1"/>
                </a:solidFill>
                <a:latin typeface="Calibri" panose="020F0502020204030204" pitchFamily="34" charset="0"/>
              </a:rPr>
              <a:t>Upon October 1995 Gen Conf. Quoting Harold B. Lee</a:t>
            </a:r>
          </a:p>
          <a:p>
            <a:r>
              <a:rPr lang="en-US" dirty="0">
                <a:solidFill>
                  <a:schemeClr val="bg1"/>
                </a:solidFill>
                <a:latin typeface="Calibri" panose="020F0502020204030204" pitchFamily="34" charset="0"/>
              </a:rPr>
              <a:t>7. Kevin L. Barney, "Understanding Old Testament Poetry," </a:t>
            </a:r>
            <a:r>
              <a:rPr lang="en-US" i="1" dirty="0">
                <a:solidFill>
                  <a:schemeClr val="bg1"/>
                </a:solidFill>
                <a:latin typeface="Calibri" panose="020F0502020204030204" pitchFamily="34" charset="0"/>
              </a:rPr>
              <a:t>Ensign</a:t>
            </a:r>
            <a:r>
              <a:rPr lang="en-US" dirty="0">
                <a:solidFill>
                  <a:schemeClr val="bg1"/>
                </a:solidFill>
                <a:latin typeface="Calibri" panose="020F0502020204030204" pitchFamily="34" charset="0"/>
              </a:rPr>
              <a:t>, June 1990, 53-54</a:t>
            </a:r>
          </a:p>
          <a:p>
            <a:r>
              <a:rPr lang="en-US" dirty="0">
                <a:solidFill>
                  <a:schemeClr val="bg1"/>
                </a:solidFill>
                <a:latin typeface="Calibri" panose="020F0502020204030204" pitchFamily="34" charset="0"/>
              </a:rPr>
              <a:t>8. Joseph Smith (Teachings, pp. 198–199.) …</a:t>
            </a:r>
          </a:p>
          <a:p>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9. Elder Monte J. Brough Living the Law of Sacrifice April 2000 Ensign</a:t>
            </a:r>
          </a:p>
          <a:p>
            <a:pPr fontAlgn="base"/>
            <a:r>
              <a:rPr lang="en-US" dirty="0">
                <a:solidFill>
                  <a:schemeClr val="bg1"/>
                </a:solidFill>
                <a:latin typeface="Calibri" panose="020F0502020204030204" pitchFamily="34" charset="0"/>
              </a:rPr>
              <a:t>10. Joseph Smith, comp., </a:t>
            </a:r>
            <a:r>
              <a:rPr lang="en-US" i="1" dirty="0">
                <a:solidFill>
                  <a:schemeClr val="bg1"/>
                </a:solidFill>
                <a:latin typeface="Calibri" panose="020F0502020204030204" pitchFamily="34" charset="0"/>
              </a:rPr>
              <a:t>Lectures on Faith</a:t>
            </a:r>
            <a:r>
              <a:rPr lang="en-US" dirty="0">
                <a:solidFill>
                  <a:schemeClr val="bg1"/>
                </a:solidFill>
                <a:latin typeface="Calibri" panose="020F0502020204030204" pitchFamily="34" charset="0"/>
              </a:rPr>
              <a:t> [1985], 70. (</a:t>
            </a:r>
            <a:r>
              <a:rPr lang="en-US" i="1" dirty="0">
                <a:solidFill>
                  <a:schemeClr val="bg1"/>
                </a:solidFill>
                <a:latin typeface="Calibri" panose="020F0502020204030204" pitchFamily="34" charset="0"/>
              </a:rPr>
              <a:t>Lectures on Faith,</a:t>
            </a:r>
            <a:r>
              <a:rPr lang="en-US" dirty="0">
                <a:solidFill>
                  <a:schemeClr val="bg1"/>
                </a:solidFill>
                <a:latin typeface="Calibri" panose="020F0502020204030204" pitchFamily="34" charset="0"/>
              </a:rPr>
              <a:t> 69).</a:t>
            </a:r>
          </a:p>
        </p:txBody>
      </p:sp>
      <p:sp>
        <p:nvSpPr>
          <p:cNvPr id="4" name="Footer Placeholder 14">
            <a:extLst>
              <a:ext uri="{FF2B5EF4-FFF2-40B4-BE49-F238E27FC236}">
                <a16:creationId xmlns:a16="http://schemas.microsoft.com/office/drawing/2014/main" id="{EB579B9B-2D2A-477A-97D0-04A32C325529}"/>
              </a:ext>
            </a:extLst>
          </p:cNvPr>
          <p:cNvSpPr>
            <a:spLocks noGrp="1"/>
          </p:cNvSpPr>
          <p:nvPr/>
        </p:nvSpPr>
        <p:spPr>
          <a:xfrm>
            <a:off x="8761297"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834133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3496" y="436071"/>
            <a:ext cx="1502876" cy="230832"/>
          </a:xfrm>
          <a:prstGeom prst="rect">
            <a:avLst/>
          </a:prstGeom>
        </p:spPr>
        <p:txBody>
          <a:bodyPr wrap="square">
            <a:spAutoFit/>
          </a:bodyPr>
          <a:lstStyle/>
          <a:p>
            <a:r>
              <a:rPr lang="en-US" sz="900" dirty="0"/>
              <a:t>Bible Dictionary</a:t>
            </a:r>
            <a:endParaRPr lang="en-US" sz="900" dirty="0">
              <a:latin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93682564"/>
              </p:ext>
            </p:extLst>
          </p:nvPr>
        </p:nvGraphicFramePr>
        <p:xfrm>
          <a:off x="253495" y="583305"/>
          <a:ext cx="11816784" cy="1706880"/>
        </p:xfrm>
        <a:graphic>
          <a:graphicData uri="http://schemas.openxmlformats.org/drawingml/2006/table">
            <a:tbl>
              <a:tblPr firstRow="1" bandRow="1">
                <a:tableStyleId>{5940675A-B579-460E-94D1-54222C63F5DA}</a:tableStyleId>
              </a:tblPr>
              <a:tblGrid>
                <a:gridCol w="3096287">
                  <a:extLst>
                    <a:ext uri="{9D8B030D-6E8A-4147-A177-3AD203B41FA5}">
                      <a16:colId xmlns:a16="http://schemas.microsoft.com/office/drawing/2014/main" val="20000"/>
                    </a:ext>
                  </a:extLst>
                </a:gridCol>
                <a:gridCol w="4001632">
                  <a:extLst>
                    <a:ext uri="{9D8B030D-6E8A-4147-A177-3AD203B41FA5}">
                      <a16:colId xmlns:a16="http://schemas.microsoft.com/office/drawing/2014/main" val="20001"/>
                    </a:ext>
                  </a:extLst>
                </a:gridCol>
                <a:gridCol w="4718865">
                  <a:extLst>
                    <a:ext uri="{9D8B030D-6E8A-4147-A177-3AD203B41FA5}">
                      <a16:colId xmlns:a16="http://schemas.microsoft.com/office/drawing/2014/main" val="20002"/>
                    </a:ext>
                  </a:extLst>
                </a:gridCol>
              </a:tblGrid>
              <a:tr h="370840">
                <a:tc>
                  <a:txBody>
                    <a:bodyPr/>
                    <a:lstStyle/>
                    <a:p>
                      <a:r>
                        <a:rPr lang="en-US" sz="2000" dirty="0"/>
                        <a:t>Chapters</a:t>
                      </a:r>
                      <a:r>
                        <a:rPr lang="en-US" sz="1600" dirty="0"/>
                        <a:t> 1-12</a:t>
                      </a:r>
                    </a:p>
                  </a:txBody>
                  <a:tcPr>
                    <a:solidFill>
                      <a:schemeClr val="bg1"/>
                    </a:solidFill>
                  </a:tcPr>
                </a:tc>
                <a:tc>
                  <a:txBody>
                    <a:bodyPr/>
                    <a:lstStyle/>
                    <a:p>
                      <a:r>
                        <a:rPr lang="en-US" sz="1600" dirty="0"/>
                        <a:t>Chapters 13-20 </a:t>
                      </a:r>
                    </a:p>
                  </a:txBody>
                  <a:tcPr>
                    <a:solidFill>
                      <a:schemeClr val="bg1"/>
                    </a:solidFill>
                  </a:tcPr>
                </a:tc>
                <a:tc>
                  <a:txBody>
                    <a:bodyPr/>
                    <a:lstStyle/>
                    <a:p>
                      <a:r>
                        <a:rPr lang="en-US" sz="1600" dirty="0"/>
                        <a:t>Chapter 21-36</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r>
                        <a:rPr lang="en-US" dirty="0"/>
                        <a:t>Old Generation Organization and Preparation to leave Mt. Sinai</a:t>
                      </a:r>
                    </a:p>
                  </a:txBody>
                  <a:tcPr>
                    <a:solidFill>
                      <a:schemeClr val="bg1"/>
                    </a:solidFill>
                  </a:tcPr>
                </a:tc>
                <a:tc>
                  <a:txBody>
                    <a:bodyPr/>
                    <a:lstStyle/>
                    <a:p>
                      <a:r>
                        <a:rPr lang="en-US" dirty="0"/>
                        <a:t>Transition to</a:t>
                      </a:r>
                      <a:r>
                        <a:rPr lang="en-US" baseline="0" dirty="0"/>
                        <a:t> Kadesh-</a:t>
                      </a:r>
                      <a:r>
                        <a:rPr lang="en-US" baseline="0" dirty="0" err="1"/>
                        <a:t>barnea</a:t>
                      </a:r>
                      <a:r>
                        <a:rPr lang="en-US" baseline="0" dirty="0"/>
                        <a:t>—drawing back in unbelief—brings God’s discipline</a:t>
                      </a:r>
                    </a:p>
                    <a:p>
                      <a:r>
                        <a:rPr lang="en-US" baseline="0" dirty="0"/>
                        <a:t>Wilderness</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New Generation</a:t>
                      </a:r>
                    </a:p>
                    <a:p>
                      <a:r>
                        <a:rPr lang="en-US" sz="1600" dirty="0"/>
                        <a:t>Move to Plains of Moab—east of Promised Land</a:t>
                      </a:r>
                    </a:p>
                    <a:p>
                      <a:r>
                        <a:rPr lang="en-US" sz="1600" dirty="0"/>
                        <a:t>Reorganization of Israel</a:t>
                      </a:r>
                    </a:p>
                    <a:p>
                      <a:r>
                        <a:rPr lang="en-US" sz="1600" dirty="0"/>
                        <a:t>Regulations (offerings and Vows) Conquest and Division of Israel</a:t>
                      </a:r>
                    </a:p>
                  </a:txBody>
                  <a:tcPr>
                    <a:solidFill>
                      <a:schemeClr val="accent5">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253497" y="52856"/>
            <a:ext cx="11816783" cy="646331"/>
          </a:xfrm>
          <a:prstGeom prst="rect">
            <a:avLst/>
          </a:prstGeom>
        </p:spPr>
        <p:txBody>
          <a:bodyPr wrap="square">
            <a:spAutoFit/>
          </a:bodyPr>
          <a:lstStyle/>
          <a:p>
            <a:pPr algn="ctr"/>
            <a:r>
              <a:rPr lang="en-US" sz="3600" dirty="0">
                <a:latin typeface="Calibri" panose="020F0502020204030204" pitchFamily="34" charset="0"/>
              </a:rPr>
              <a:t>The Book of Numbers</a:t>
            </a:r>
          </a:p>
        </p:txBody>
      </p:sp>
      <p:graphicFrame>
        <p:nvGraphicFramePr>
          <p:cNvPr id="7" name="Table 6"/>
          <p:cNvGraphicFramePr>
            <a:graphicFrameLocks noGrp="1"/>
          </p:cNvGraphicFramePr>
          <p:nvPr>
            <p:extLst>
              <p:ext uri="{D42A27DB-BD31-4B8C-83A1-F6EECF244321}">
                <p14:modId xmlns:p14="http://schemas.microsoft.com/office/powerpoint/2010/main" val="220548494"/>
              </p:ext>
            </p:extLst>
          </p:nvPr>
        </p:nvGraphicFramePr>
        <p:xfrm>
          <a:off x="1004934" y="2994262"/>
          <a:ext cx="9805416" cy="2773680"/>
        </p:xfrm>
        <a:graphic>
          <a:graphicData uri="http://schemas.openxmlformats.org/drawingml/2006/table">
            <a:tbl>
              <a:tblPr firstRow="1" bandRow="1">
                <a:tableStyleId>{5940675A-B579-460E-94D1-54222C63F5DA}</a:tableStyleId>
              </a:tblPr>
              <a:tblGrid>
                <a:gridCol w="1634236">
                  <a:extLst>
                    <a:ext uri="{9D8B030D-6E8A-4147-A177-3AD203B41FA5}">
                      <a16:colId xmlns:a16="http://schemas.microsoft.com/office/drawing/2014/main" val="20000"/>
                    </a:ext>
                  </a:extLst>
                </a:gridCol>
                <a:gridCol w="1634236">
                  <a:extLst>
                    <a:ext uri="{9D8B030D-6E8A-4147-A177-3AD203B41FA5}">
                      <a16:colId xmlns:a16="http://schemas.microsoft.com/office/drawing/2014/main" val="20001"/>
                    </a:ext>
                  </a:extLst>
                </a:gridCol>
                <a:gridCol w="1634236">
                  <a:extLst>
                    <a:ext uri="{9D8B030D-6E8A-4147-A177-3AD203B41FA5}">
                      <a16:colId xmlns:a16="http://schemas.microsoft.com/office/drawing/2014/main" val="20002"/>
                    </a:ext>
                  </a:extLst>
                </a:gridCol>
                <a:gridCol w="1634236">
                  <a:extLst>
                    <a:ext uri="{9D8B030D-6E8A-4147-A177-3AD203B41FA5}">
                      <a16:colId xmlns:a16="http://schemas.microsoft.com/office/drawing/2014/main" val="20003"/>
                    </a:ext>
                  </a:extLst>
                </a:gridCol>
                <a:gridCol w="1634236">
                  <a:extLst>
                    <a:ext uri="{9D8B030D-6E8A-4147-A177-3AD203B41FA5}">
                      <a16:colId xmlns:a16="http://schemas.microsoft.com/office/drawing/2014/main" val="20004"/>
                    </a:ext>
                  </a:extLst>
                </a:gridCol>
                <a:gridCol w="1634236">
                  <a:extLst>
                    <a:ext uri="{9D8B030D-6E8A-4147-A177-3AD203B41FA5}">
                      <a16:colId xmlns:a16="http://schemas.microsoft.com/office/drawing/2014/main" val="20005"/>
                    </a:ext>
                  </a:extLst>
                </a:gridCol>
              </a:tblGrid>
              <a:tr h="351541">
                <a:tc>
                  <a:txBody>
                    <a:bodyPr/>
                    <a:lstStyle/>
                    <a:p>
                      <a:pPr algn="ctr"/>
                      <a:r>
                        <a:rPr lang="en-US" dirty="0"/>
                        <a:t>Numbers 22</a:t>
                      </a:r>
                    </a:p>
                  </a:txBody>
                  <a:tcPr>
                    <a:solidFill>
                      <a:schemeClr val="accent5">
                        <a:lumMod val="60000"/>
                        <a:lumOff val="40000"/>
                      </a:schemeClr>
                    </a:solidFill>
                  </a:tcPr>
                </a:tc>
                <a:tc>
                  <a:txBody>
                    <a:bodyPr/>
                    <a:lstStyle/>
                    <a:p>
                      <a:pPr algn="ctr"/>
                      <a:r>
                        <a:rPr lang="en-US" dirty="0"/>
                        <a:t>Numbers 23-24</a:t>
                      </a:r>
                    </a:p>
                  </a:txBody>
                  <a:tcPr>
                    <a:solidFill>
                      <a:schemeClr val="accent5">
                        <a:lumMod val="60000"/>
                        <a:lumOff val="40000"/>
                      </a:schemeClr>
                    </a:solidFill>
                  </a:tcPr>
                </a:tc>
                <a:tc>
                  <a:txBody>
                    <a:bodyPr/>
                    <a:lstStyle/>
                    <a:p>
                      <a:pPr algn="ctr"/>
                      <a:r>
                        <a:rPr lang="en-US" dirty="0"/>
                        <a:t>Numbers 25</a:t>
                      </a:r>
                    </a:p>
                  </a:txBody>
                  <a:tcPr>
                    <a:solidFill>
                      <a:schemeClr val="accent5">
                        <a:lumMod val="60000"/>
                        <a:lumOff val="40000"/>
                      </a:schemeClr>
                    </a:solidFill>
                  </a:tcPr>
                </a:tc>
                <a:tc>
                  <a:txBody>
                    <a:bodyPr/>
                    <a:lstStyle/>
                    <a:p>
                      <a:pPr algn="ctr"/>
                      <a:r>
                        <a:rPr lang="en-US" dirty="0"/>
                        <a:t>Numbers 26</a:t>
                      </a:r>
                    </a:p>
                  </a:txBody>
                  <a:tcPr>
                    <a:solidFill>
                      <a:schemeClr val="accent5">
                        <a:lumMod val="60000"/>
                        <a:lumOff val="40000"/>
                      </a:schemeClr>
                    </a:solidFill>
                  </a:tcPr>
                </a:tc>
                <a:tc>
                  <a:txBody>
                    <a:bodyPr/>
                    <a:lstStyle/>
                    <a:p>
                      <a:pPr algn="ctr"/>
                      <a:r>
                        <a:rPr lang="en-US" dirty="0"/>
                        <a:t>Numbers 27</a:t>
                      </a:r>
                    </a:p>
                  </a:txBody>
                  <a:tcPr>
                    <a:solidFill>
                      <a:schemeClr val="accent5">
                        <a:lumMod val="60000"/>
                        <a:lumOff val="40000"/>
                      </a:schemeClr>
                    </a:solidFill>
                  </a:tcPr>
                </a:tc>
                <a:tc>
                  <a:txBody>
                    <a:bodyPr/>
                    <a:lstStyle/>
                    <a:p>
                      <a:pPr algn="ctr"/>
                      <a:r>
                        <a:rPr lang="en-US" dirty="0"/>
                        <a:t>Numbers 28-29</a:t>
                      </a:r>
                    </a:p>
                  </a:txBody>
                  <a:tcPr>
                    <a:solidFill>
                      <a:schemeClr val="accent5">
                        <a:lumMod val="60000"/>
                        <a:lumOff val="40000"/>
                      </a:schemeClr>
                    </a:solidFill>
                  </a:tcPr>
                </a:tc>
                <a:extLst>
                  <a:ext uri="{0D108BD9-81ED-4DB2-BD59-A6C34878D82A}">
                    <a16:rowId xmlns:a16="http://schemas.microsoft.com/office/drawing/2014/main" val="10000"/>
                  </a:ext>
                </a:extLst>
              </a:tr>
              <a:tr h="370840">
                <a:tc>
                  <a:txBody>
                    <a:bodyPr/>
                    <a:lstStyle/>
                    <a:p>
                      <a:pPr algn="ctr"/>
                      <a:r>
                        <a:rPr lang="en-US" dirty="0"/>
                        <a:t>Balaam</a:t>
                      </a:r>
                    </a:p>
                  </a:txBody>
                  <a:tcPr/>
                </a:tc>
                <a:tc>
                  <a:txBody>
                    <a:bodyPr/>
                    <a:lstStyle/>
                    <a:p>
                      <a:pPr algn="ctr"/>
                      <a:r>
                        <a:rPr lang="en-US" dirty="0"/>
                        <a:t>Oracles of Balaam</a:t>
                      </a:r>
                    </a:p>
                  </a:txBody>
                  <a:tcPr/>
                </a:tc>
                <a:tc>
                  <a:txBody>
                    <a:bodyPr/>
                    <a:lstStyle/>
                    <a:p>
                      <a:pPr algn="ctr"/>
                      <a:r>
                        <a:rPr lang="en-US" dirty="0"/>
                        <a:t>Sins of Israel with Moabites</a:t>
                      </a:r>
                    </a:p>
                  </a:txBody>
                  <a:tcPr/>
                </a:tc>
                <a:tc>
                  <a:txBody>
                    <a:bodyPr/>
                    <a:lstStyle/>
                    <a:p>
                      <a:pPr algn="ctr"/>
                      <a:r>
                        <a:rPr lang="en-US" dirty="0"/>
                        <a:t>Reorganization</a:t>
                      </a:r>
                    </a:p>
                    <a:p>
                      <a:pPr algn="ctr"/>
                      <a:r>
                        <a:rPr lang="en-US" dirty="0"/>
                        <a:t>of</a:t>
                      </a:r>
                      <a:r>
                        <a:rPr lang="en-US" baseline="0" dirty="0"/>
                        <a:t> Israel</a:t>
                      </a:r>
                      <a:endParaRPr lang="en-US" dirty="0"/>
                    </a:p>
                  </a:txBody>
                  <a:tcPr/>
                </a:tc>
                <a:tc>
                  <a:txBody>
                    <a:bodyPr/>
                    <a:lstStyle/>
                    <a:p>
                      <a:pPr algn="ctr"/>
                      <a:r>
                        <a:rPr lang="en-US" dirty="0"/>
                        <a:t>Law of Inheritances</a:t>
                      </a:r>
                    </a:p>
                  </a:txBody>
                  <a:tcPr/>
                </a:tc>
                <a:tc>
                  <a:txBody>
                    <a:bodyPr/>
                    <a:lstStyle/>
                    <a:p>
                      <a:pPr algn="ctr"/>
                      <a:r>
                        <a:rPr lang="en-US" dirty="0"/>
                        <a:t>Offerings</a:t>
                      </a:r>
                      <a:r>
                        <a:rPr lang="en-US" baseline="0" dirty="0"/>
                        <a:t> and Vows</a:t>
                      </a:r>
                      <a:endParaRPr lang="en-US" dirty="0"/>
                    </a:p>
                  </a:txBody>
                  <a:tcPr/>
                </a:tc>
                <a:extLst>
                  <a:ext uri="{0D108BD9-81ED-4DB2-BD59-A6C34878D82A}">
                    <a16:rowId xmlns:a16="http://schemas.microsoft.com/office/drawing/2014/main" val="10001"/>
                  </a:ext>
                </a:extLst>
              </a:tr>
              <a:tr h="370840">
                <a:tc>
                  <a:txBody>
                    <a:bodyPr/>
                    <a:lstStyle/>
                    <a:p>
                      <a:r>
                        <a:rPr lang="en-US" sz="1200" b="0" i="1" kern="1200" dirty="0" err="1">
                          <a:solidFill>
                            <a:schemeClr val="tx1"/>
                          </a:solidFill>
                          <a:effectLst/>
                          <a:latin typeface="+mn-lt"/>
                          <a:ea typeface="+mn-ea"/>
                          <a:cs typeface="+mn-cs"/>
                        </a:rPr>
                        <a:t>Balak</a:t>
                      </a:r>
                      <a:r>
                        <a:rPr lang="en-US" sz="1200" b="0" i="1" kern="1200" dirty="0">
                          <a:solidFill>
                            <a:schemeClr val="tx1"/>
                          </a:solidFill>
                          <a:effectLst/>
                          <a:latin typeface="+mn-lt"/>
                          <a:ea typeface="+mn-ea"/>
                          <a:cs typeface="+mn-cs"/>
                        </a:rPr>
                        <a:t> offers money, cattle, and great honors to Balaam to curse Israel</a:t>
                      </a:r>
                    </a:p>
                    <a:p>
                      <a:r>
                        <a:rPr lang="en-US" sz="1200" b="0" i="1" kern="1200" dirty="0">
                          <a:solidFill>
                            <a:schemeClr val="tx1"/>
                          </a:solidFill>
                          <a:effectLst/>
                          <a:latin typeface="+mn-lt"/>
                          <a:ea typeface="+mn-ea"/>
                          <a:cs typeface="+mn-cs"/>
                        </a:rPr>
                        <a:t>The Lord forbids Balaam to do so</a:t>
                      </a:r>
                    </a:p>
                    <a:p>
                      <a:r>
                        <a:rPr lang="en-US" sz="1200" b="0" i="1" kern="1200" dirty="0">
                          <a:solidFill>
                            <a:schemeClr val="tx1"/>
                          </a:solidFill>
                          <a:effectLst/>
                          <a:latin typeface="+mn-lt"/>
                          <a:ea typeface="+mn-ea"/>
                          <a:cs typeface="+mn-cs"/>
                        </a:rPr>
                        <a:t>An angel opposes Balaam on the way.</a:t>
                      </a:r>
                      <a:endParaRPr lang="en-US" sz="1200" b="0" i="1" kern="1200" baseline="0" dirty="0">
                        <a:solidFill>
                          <a:schemeClr val="tx1"/>
                        </a:solidFill>
                        <a:effectLst/>
                        <a:latin typeface="+mn-lt"/>
                        <a:ea typeface="+mn-ea"/>
                        <a:cs typeface="+mn-cs"/>
                      </a:endParaRPr>
                    </a:p>
                    <a:p>
                      <a:endParaRPr lang="en-US" sz="1200" b="0" i="1" kern="1200" dirty="0">
                        <a:solidFill>
                          <a:schemeClr val="tx1"/>
                        </a:solidFill>
                        <a:effectLst/>
                        <a:latin typeface="+mn-lt"/>
                        <a:ea typeface="+mn-ea"/>
                        <a:cs typeface="+mn-cs"/>
                      </a:endParaRPr>
                    </a:p>
                  </a:txBody>
                  <a:tcPr/>
                </a:tc>
                <a:tc>
                  <a:txBody>
                    <a:bodyPr/>
                    <a:lstStyle/>
                    <a:p>
                      <a:r>
                        <a:rPr lang="en-US" sz="1200" b="0" i="1" kern="1200" dirty="0">
                          <a:solidFill>
                            <a:schemeClr val="tx1"/>
                          </a:solidFill>
                          <a:effectLst/>
                          <a:latin typeface="+mn-lt"/>
                          <a:ea typeface="+mn-ea"/>
                          <a:cs typeface="+mn-cs"/>
                        </a:rPr>
                        <a:t>Balaam blesses Israel and sees</a:t>
                      </a:r>
                    </a:p>
                    <a:p>
                      <a:r>
                        <a:rPr lang="en-US" sz="1200" b="0" i="1" kern="1200" dirty="0">
                          <a:solidFill>
                            <a:schemeClr val="tx1"/>
                          </a:solidFill>
                          <a:effectLst/>
                          <a:latin typeface="+mn-lt"/>
                          <a:ea typeface="+mn-ea"/>
                          <a:cs typeface="+mn-cs"/>
                        </a:rPr>
                        <a:t>vision and prophesies of the destiny of Israel and the Messiah</a:t>
                      </a:r>
                    </a:p>
                    <a:p>
                      <a:r>
                        <a:rPr lang="en-US" sz="1200" b="0" i="1" kern="1200" dirty="0">
                          <a:solidFill>
                            <a:schemeClr val="tx1"/>
                          </a:solidFill>
                          <a:effectLst/>
                          <a:latin typeface="+mn-lt"/>
                          <a:ea typeface="+mn-ea"/>
                          <a:cs typeface="+mn-cs"/>
                        </a:rPr>
                        <a:t>Star</a:t>
                      </a:r>
                      <a:r>
                        <a:rPr lang="en-US" sz="1200" b="0" i="1" kern="1200" baseline="0" dirty="0">
                          <a:solidFill>
                            <a:schemeClr val="tx1"/>
                          </a:solidFill>
                          <a:effectLst/>
                          <a:latin typeface="+mn-lt"/>
                          <a:ea typeface="+mn-ea"/>
                          <a:cs typeface="+mn-cs"/>
                        </a:rPr>
                        <a:t> out of Jacob</a:t>
                      </a:r>
                      <a:endParaRPr lang="en-US" sz="1200" b="0" i="1" kern="1200" dirty="0">
                        <a:solidFill>
                          <a:schemeClr val="tx1"/>
                        </a:solidFill>
                        <a:effectLst/>
                        <a:latin typeface="+mn-lt"/>
                        <a:ea typeface="+mn-ea"/>
                        <a:cs typeface="+mn-cs"/>
                      </a:endParaRPr>
                    </a:p>
                  </a:txBody>
                  <a:tcPr/>
                </a:tc>
                <a:tc>
                  <a:txBody>
                    <a:bodyPr/>
                    <a:lstStyle/>
                    <a:p>
                      <a:r>
                        <a:rPr lang="en-US" sz="1200" b="0" i="1" kern="1200" dirty="0">
                          <a:solidFill>
                            <a:schemeClr val="tx1"/>
                          </a:solidFill>
                          <a:effectLst/>
                          <a:latin typeface="+mn-lt"/>
                          <a:ea typeface="+mn-ea"/>
                          <a:cs typeface="+mn-cs"/>
                        </a:rPr>
                        <a:t>Those worshipping false gods are slain</a:t>
                      </a:r>
                    </a:p>
                    <a:p>
                      <a:r>
                        <a:rPr lang="en-US" sz="1200" b="0" i="1" kern="1200" dirty="0">
                          <a:solidFill>
                            <a:schemeClr val="tx1"/>
                          </a:solidFill>
                          <a:effectLst/>
                          <a:latin typeface="+mn-lt"/>
                          <a:ea typeface="+mn-ea"/>
                          <a:cs typeface="+mn-cs"/>
                        </a:rPr>
                        <a:t>Phinehas slays the adulterers and stays the plague</a:t>
                      </a:r>
                    </a:p>
                    <a:p>
                      <a:r>
                        <a:rPr lang="en-US" sz="1200" b="0" i="1" kern="1200" dirty="0">
                          <a:solidFill>
                            <a:schemeClr val="tx1"/>
                          </a:solidFill>
                          <a:effectLst/>
                          <a:latin typeface="+mn-lt"/>
                          <a:ea typeface="+mn-ea"/>
                          <a:cs typeface="+mn-cs"/>
                        </a:rPr>
                        <a:t>Israel is commanded to vex the Midianites who beguiled them</a:t>
                      </a:r>
                    </a:p>
                    <a:p>
                      <a:endParaRPr lang="en-US" sz="1400" b="0" i="1" kern="1200" dirty="0">
                        <a:solidFill>
                          <a:schemeClr val="tx1"/>
                        </a:solidFill>
                        <a:effectLst/>
                        <a:latin typeface="+mn-lt"/>
                        <a:ea typeface="+mn-ea"/>
                        <a:cs typeface="+mn-cs"/>
                      </a:endParaRPr>
                    </a:p>
                  </a:txBody>
                  <a:tcPr/>
                </a:tc>
                <a:tc>
                  <a:txBody>
                    <a:bodyPr/>
                    <a:lstStyle/>
                    <a:p>
                      <a:r>
                        <a:rPr lang="en-US" sz="1200" b="0" i="1" kern="1200" dirty="0">
                          <a:solidFill>
                            <a:schemeClr val="tx1"/>
                          </a:solidFill>
                          <a:effectLst/>
                          <a:latin typeface="+mn-lt"/>
                          <a:ea typeface="+mn-ea"/>
                          <a:cs typeface="+mn-cs"/>
                        </a:rPr>
                        <a:t>Moses and </a:t>
                      </a:r>
                      <a:r>
                        <a:rPr lang="en-US" sz="1200" b="0" i="1" kern="1200" dirty="0" err="1">
                          <a:solidFill>
                            <a:schemeClr val="tx1"/>
                          </a:solidFill>
                          <a:effectLst/>
                          <a:latin typeface="+mn-lt"/>
                          <a:ea typeface="+mn-ea"/>
                          <a:cs typeface="+mn-cs"/>
                        </a:rPr>
                        <a:t>Eleazar</a:t>
                      </a:r>
                      <a:r>
                        <a:rPr lang="en-US" sz="1200" b="0" i="1" kern="1200" dirty="0">
                          <a:solidFill>
                            <a:schemeClr val="tx1"/>
                          </a:solidFill>
                          <a:effectLst/>
                          <a:latin typeface="+mn-lt"/>
                          <a:ea typeface="+mn-ea"/>
                          <a:cs typeface="+mn-cs"/>
                        </a:rPr>
                        <a:t> count the Israelites on the plains of Moab near Jericho</a:t>
                      </a:r>
                    </a:p>
                    <a:p>
                      <a:r>
                        <a:rPr lang="en-US" sz="1200" b="0" i="1" kern="1200" dirty="0">
                          <a:solidFill>
                            <a:schemeClr val="tx1"/>
                          </a:solidFill>
                          <a:effectLst/>
                          <a:latin typeface="+mn-lt"/>
                          <a:ea typeface="+mn-ea"/>
                          <a:cs typeface="+mn-cs"/>
                        </a:rPr>
                        <a:t>Only Caleb and Joshua remain from those numbered at Sinai.</a:t>
                      </a:r>
                    </a:p>
                  </a:txBody>
                  <a:tcPr/>
                </a:tc>
                <a:tc>
                  <a:txBody>
                    <a:bodyPr/>
                    <a:lstStyle/>
                    <a:p>
                      <a:r>
                        <a:rPr lang="en-US" sz="1200" b="0" i="1" kern="1200" dirty="0">
                          <a:solidFill>
                            <a:schemeClr val="tx1"/>
                          </a:solidFill>
                          <a:effectLst/>
                          <a:latin typeface="+mn-lt"/>
                          <a:ea typeface="+mn-ea"/>
                          <a:cs typeface="+mn-cs"/>
                        </a:rPr>
                        <a:t>What happens to ones inheritances</a:t>
                      </a:r>
                    </a:p>
                    <a:p>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Joshua is set apart to lead Israel</a:t>
                      </a:r>
                    </a:p>
                  </a:txBody>
                  <a:tcPr/>
                </a:tc>
                <a:tc>
                  <a:txBody>
                    <a:bodyPr/>
                    <a:lstStyle/>
                    <a:p>
                      <a:r>
                        <a:rPr lang="en-US" sz="1200" b="0" i="1" kern="1200" dirty="0">
                          <a:solidFill>
                            <a:schemeClr val="tx1"/>
                          </a:solidFill>
                          <a:effectLst/>
                          <a:latin typeface="+mn-lt"/>
                          <a:ea typeface="+mn-ea"/>
                          <a:cs typeface="+mn-cs"/>
                        </a:rPr>
                        <a:t>Sacrifices for Sabbath, first day of each month,  Passover,</a:t>
                      </a:r>
                      <a:r>
                        <a:rPr lang="en-US" sz="1200" b="0" i="1" kern="1200" baseline="0" dirty="0">
                          <a:solidFill>
                            <a:schemeClr val="tx1"/>
                          </a:solidFill>
                          <a:effectLst/>
                          <a:latin typeface="+mn-lt"/>
                          <a:ea typeface="+mn-ea"/>
                          <a:cs typeface="+mn-cs"/>
                        </a:rPr>
                        <a:t> Feast of</a:t>
                      </a:r>
                      <a:r>
                        <a:rPr lang="en-US" sz="1200" b="0" i="1" kern="1200" dirty="0">
                          <a:solidFill>
                            <a:schemeClr val="tx1"/>
                          </a:solidFill>
                          <a:effectLst/>
                          <a:latin typeface="+mn-lt"/>
                          <a:ea typeface="+mn-ea"/>
                          <a:cs typeface="+mn-cs"/>
                        </a:rPr>
                        <a:t> Unleavened Bread,  Feast of </a:t>
                      </a:r>
                      <a:r>
                        <a:rPr lang="en-US" sz="1200" b="0" i="1" kern="1200" dirty="0" err="1">
                          <a:solidFill>
                            <a:schemeClr val="tx1"/>
                          </a:solidFill>
                          <a:effectLst/>
                          <a:latin typeface="+mn-lt"/>
                          <a:ea typeface="+mn-ea"/>
                          <a:cs typeface="+mn-cs"/>
                        </a:rPr>
                        <a:t>Firstfruits</a:t>
                      </a:r>
                      <a:endParaRPr lang="en-US" sz="1200" b="0" i="1"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7</a:t>
                      </a:r>
                      <a:r>
                        <a:rPr lang="en-US" sz="1200" b="0" i="1" kern="1200" baseline="30000" dirty="0">
                          <a:solidFill>
                            <a:schemeClr val="tx1"/>
                          </a:solidFill>
                          <a:effectLst/>
                          <a:latin typeface="+mn-lt"/>
                          <a:ea typeface="+mn-ea"/>
                          <a:cs typeface="+mn-cs"/>
                        </a:rPr>
                        <a:t>th</a:t>
                      </a:r>
                      <a:r>
                        <a:rPr lang="en-US" sz="1200" b="0" i="1" kern="1200" dirty="0">
                          <a:solidFill>
                            <a:schemeClr val="tx1"/>
                          </a:solidFill>
                          <a:effectLst/>
                          <a:latin typeface="+mn-lt"/>
                          <a:ea typeface="+mn-ea"/>
                          <a:cs typeface="+mn-cs"/>
                        </a:rPr>
                        <a:t> month, feast of Trumpets, and</a:t>
                      </a:r>
                      <a:r>
                        <a:rPr lang="en-US" sz="1200" b="0" i="1" kern="1200" baseline="0" dirty="0">
                          <a:solidFill>
                            <a:schemeClr val="tx1"/>
                          </a:solidFill>
                          <a:effectLst/>
                          <a:latin typeface="+mn-lt"/>
                          <a:ea typeface="+mn-ea"/>
                          <a:cs typeface="+mn-cs"/>
                        </a:rPr>
                        <a:t> Feast of Tabernacles</a:t>
                      </a:r>
                      <a:endParaRPr lang="en-US" sz="1200" b="0" i="1" kern="1200" dirty="0">
                        <a:solidFill>
                          <a:schemeClr val="tx1"/>
                        </a:solidFill>
                        <a:effectLst/>
                        <a:latin typeface="+mn-lt"/>
                        <a:ea typeface="+mn-ea"/>
                        <a:cs typeface="+mn-cs"/>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34517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988629" cy="1938992"/>
          </a:xfrm>
          <a:prstGeom prst="rect">
            <a:avLst/>
          </a:prstGeom>
          <a:ln>
            <a:solidFill>
              <a:schemeClr val="tx1"/>
            </a:solidFill>
          </a:ln>
        </p:spPr>
        <p:txBody>
          <a:bodyPr wrap="square">
            <a:spAutoFit/>
          </a:bodyPr>
          <a:lstStyle/>
          <a:p>
            <a:r>
              <a:rPr lang="en-US" sz="1200" b="1" dirty="0"/>
              <a:t>Baal:</a:t>
            </a:r>
          </a:p>
          <a:p>
            <a:r>
              <a:rPr lang="en-US" sz="1200" dirty="0"/>
              <a:t>A male sun-god worshiped principally in Phoenicia (1 Kgs. 16:31) but also worshiped in different ways in various places: by the Moabites as Baal-</a:t>
            </a:r>
            <a:r>
              <a:rPr lang="en-US" sz="1200" dirty="0" err="1"/>
              <a:t>peor</a:t>
            </a:r>
            <a:r>
              <a:rPr lang="en-US" sz="1200" dirty="0"/>
              <a:t> (Num. 25:1–3), at </a:t>
            </a:r>
            <a:r>
              <a:rPr lang="en-US" sz="1200" dirty="0" err="1"/>
              <a:t>Shechem</a:t>
            </a:r>
            <a:r>
              <a:rPr lang="en-US" sz="1200" dirty="0"/>
              <a:t> as Baal-</a:t>
            </a:r>
            <a:r>
              <a:rPr lang="en-US" sz="1200" dirty="0" err="1"/>
              <a:t>berith</a:t>
            </a:r>
            <a:r>
              <a:rPr lang="en-US" sz="1200" dirty="0"/>
              <a:t> (Judg. 8:33; 9:4), at </a:t>
            </a:r>
            <a:r>
              <a:rPr lang="en-US" sz="1200" dirty="0" err="1"/>
              <a:t>Ekron</a:t>
            </a:r>
            <a:r>
              <a:rPr lang="en-US" sz="1200" dirty="0"/>
              <a:t> as Baal-</a:t>
            </a:r>
            <a:r>
              <a:rPr lang="en-US" sz="1200" dirty="0" err="1"/>
              <a:t>zebub</a:t>
            </a:r>
            <a:r>
              <a:rPr lang="en-US" sz="1200" dirty="0"/>
              <a:t> (2 Kgs. 1:2). Baal may be the same as Bel of Babylon and Zeus of Greece. The word </a:t>
            </a:r>
            <a:r>
              <a:rPr lang="en-US" sz="1200" i="1" dirty="0"/>
              <a:t>Baal</a:t>
            </a:r>
            <a:r>
              <a:rPr lang="en-US" sz="1200" dirty="0"/>
              <a:t> expresses the relationship between a lord and his slave. The usual symbol for Baal was a bull. Ashtoreth was the goddess generally worshiped along with Baal.</a:t>
            </a:r>
          </a:p>
          <a:p>
            <a:r>
              <a:rPr lang="en-US" sz="1200" i="1" dirty="0"/>
              <a:t>Baal</a:t>
            </a:r>
            <a:r>
              <a:rPr lang="en-US" sz="1200" dirty="0"/>
              <a:t> was sometimes combined with another name or word to indicate a connection with Baal, such as a place where he was worshiped or a person with attributes like those of Baal. Later, because </a:t>
            </a:r>
            <a:r>
              <a:rPr lang="en-US" sz="1200" i="1" dirty="0"/>
              <a:t>Baal</a:t>
            </a:r>
            <a:r>
              <a:rPr lang="en-US" sz="1200" dirty="0"/>
              <a:t> came to have very evil meanings, the word </a:t>
            </a:r>
            <a:r>
              <a:rPr lang="en-US" sz="1200" i="1" dirty="0" err="1"/>
              <a:t>Bosheth</a:t>
            </a:r>
            <a:r>
              <a:rPr lang="en-US" sz="1200" i="1" dirty="0"/>
              <a:t> </a:t>
            </a:r>
            <a:r>
              <a:rPr lang="en-US" sz="1200" dirty="0"/>
              <a:t>replaced it in those combined names. </a:t>
            </a:r>
            <a:r>
              <a:rPr lang="en-US" sz="1200" i="1" dirty="0" err="1"/>
              <a:t>Bosheth</a:t>
            </a:r>
            <a:r>
              <a:rPr lang="en-US" sz="1200" dirty="0"/>
              <a:t> means “shame.” </a:t>
            </a:r>
          </a:p>
          <a:p>
            <a:r>
              <a:rPr lang="en-US" sz="1200" dirty="0"/>
              <a:t>Bible Dictionary</a:t>
            </a:r>
          </a:p>
        </p:txBody>
      </p:sp>
      <p:sp>
        <p:nvSpPr>
          <p:cNvPr id="3" name="Rectangle 2"/>
          <p:cNvSpPr/>
          <p:nvPr/>
        </p:nvSpPr>
        <p:spPr>
          <a:xfrm>
            <a:off x="-1" y="5170646"/>
            <a:ext cx="6988627" cy="1569660"/>
          </a:xfrm>
          <a:prstGeom prst="rect">
            <a:avLst/>
          </a:prstGeom>
          <a:ln>
            <a:solidFill>
              <a:schemeClr val="tx1"/>
            </a:solidFill>
          </a:ln>
        </p:spPr>
        <p:txBody>
          <a:bodyPr wrap="square">
            <a:spAutoFit/>
          </a:bodyPr>
          <a:lstStyle/>
          <a:p>
            <a:r>
              <a:rPr lang="en-US" sz="1200" b="1"/>
              <a:t>Balaam as a Prophet:</a:t>
            </a:r>
          </a:p>
          <a:p>
            <a:r>
              <a:rPr lang="en-US" sz="1200"/>
              <a:t>It is difficult to determine from the record whether or not Balaam was a true prophet of God holding the powers of the priesthood authority. He lived in an area known as Aram, probably named after the son of Kemuel and grandson of Nahor, a cousin of Abraham. Haran, the place of Abraham’s first settlement after he left Ur, was a seat for the worship of Jehovah and was also in Aram. Therefore, Balaam could have been one of the few scattered people such as Jethro, who held the priesthood and exercised its power. The Bible suggests that he had a true knowledge of God and was susceptible to revelation from Him. Regardless of their origin, the Lord raises up inspired men to all nations (see Alma 29:8).Old Testament Institute Manual</a:t>
            </a:r>
            <a:endParaRPr lang="en-US" sz="1200" dirty="0"/>
          </a:p>
        </p:txBody>
      </p:sp>
      <p:sp>
        <p:nvSpPr>
          <p:cNvPr id="5" name="Rectangle 4"/>
          <p:cNvSpPr/>
          <p:nvPr/>
        </p:nvSpPr>
        <p:spPr>
          <a:xfrm>
            <a:off x="-1" y="1938992"/>
            <a:ext cx="6988629" cy="3231654"/>
          </a:xfrm>
          <a:prstGeom prst="rect">
            <a:avLst/>
          </a:prstGeom>
          <a:ln>
            <a:solidFill>
              <a:schemeClr val="tx1"/>
            </a:solidFill>
          </a:ln>
        </p:spPr>
        <p:txBody>
          <a:bodyPr wrap="square">
            <a:spAutoFit/>
          </a:bodyPr>
          <a:lstStyle/>
          <a:p>
            <a:pPr fontAlgn="base"/>
            <a:r>
              <a:rPr lang="en-US" sz="1200" b="1" dirty="0">
                <a:solidFill>
                  <a:srgbClr val="333333"/>
                </a:solidFill>
              </a:rPr>
              <a:t>The High Places of Baal:</a:t>
            </a:r>
          </a:p>
          <a:p>
            <a:pPr fontAlgn="base"/>
            <a:r>
              <a:rPr lang="en-US" sz="1200" dirty="0">
                <a:solidFill>
                  <a:srgbClr val="333333"/>
                </a:solidFill>
              </a:rPr>
              <a:t>A true prophet of the Lord should not spend much time in "the high places of Baal." Baal is one of the most pervasive and damaging idols of the history of Israel.</a:t>
            </a:r>
          </a:p>
          <a:p>
            <a:pPr fontAlgn="base"/>
            <a:r>
              <a:rPr lang="en-US" sz="1200" dirty="0">
                <a:solidFill>
                  <a:srgbClr val="333333"/>
                </a:solidFill>
              </a:rPr>
              <a:t> </a:t>
            </a:r>
          </a:p>
          <a:p>
            <a:pPr fontAlgn="base"/>
            <a:r>
              <a:rPr lang="en-US" sz="1200" dirty="0">
                <a:solidFill>
                  <a:srgbClr val="333333"/>
                </a:solidFill>
              </a:rPr>
              <a:t>"Prophets and patriarchs often communed with the Lord in high places (such as Sinai and Beth-el) and Israel had a 'high place' in Gibeon for performing sacrifices. (see 1 Kgs. 3:4.) But </a:t>
            </a:r>
            <a:r>
              <a:rPr lang="en-US" sz="1200" dirty="0" err="1">
                <a:solidFill>
                  <a:srgbClr val="333333"/>
                </a:solidFill>
              </a:rPr>
              <a:t>idolators</a:t>
            </a:r>
            <a:r>
              <a:rPr lang="en-US" sz="1200" dirty="0">
                <a:solidFill>
                  <a:srgbClr val="333333"/>
                </a:solidFill>
              </a:rPr>
              <a:t> soon made high places their sanctuaries of abominations. (See Lev. 26:30; Num. 22:41; Deut. 12:2-3.)</a:t>
            </a:r>
          </a:p>
          <a:p>
            <a:pPr fontAlgn="base"/>
            <a:r>
              <a:rPr lang="en-US" sz="1200" dirty="0">
                <a:solidFill>
                  <a:srgbClr val="333333"/>
                </a:solidFill>
              </a:rPr>
              <a:t> </a:t>
            </a:r>
          </a:p>
          <a:p>
            <a:pPr fontAlgn="base"/>
            <a:r>
              <a:rPr lang="en-US" sz="1200" dirty="0">
                <a:solidFill>
                  <a:srgbClr val="333333"/>
                </a:solidFill>
              </a:rPr>
              <a:t>"The idols worshipped in these high places were, for the most part, not of the Israelites' own imagining. Israel 'followed other gods, of the gods of the people that were round about them.' (Judg. 2:12.) The golden calf was probably erected to imitate what the Israelites had seen in Egypt (User-</a:t>
            </a:r>
            <a:r>
              <a:rPr lang="en-US" sz="1200" dirty="0" err="1">
                <a:solidFill>
                  <a:srgbClr val="333333"/>
                </a:solidFill>
              </a:rPr>
              <a:t>Hapi</a:t>
            </a:r>
            <a:r>
              <a:rPr lang="en-US" sz="1200" dirty="0">
                <a:solidFill>
                  <a:srgbClr val="333333"/>
                </a:solidFill>
              </a:rPr>
              <a:t> and </a:t>
            </a:r>
            <a:r>
              <a:rPr lang="en-US" sz="1200" dirty="0" err="1">
                <a:solidFill>
                  <a:srgbClr val="333333"/>
                </a:solidFill>
              </a:rPr>
              <a:t>Apis-Atum</a:t>
            </a:r>
            <a:r>
              <a:rPr lang="en-US" sz="1200" dirty="0">
                <a:solidFill>
                  <a:srgbClr val="333333"/>
                </a:solidFill>
              </a:rPr>
              <a:t>, for example). Baal-</a:t>
            </a:r>
            <a:r>
              <a:rPr lang="en-US" sz="1200" dirty="0" err="1">
                <a:solidFill>
                  <a:srgbClr val="333333"/>
                </a:solidFill>
              </a:rPr>
              <a:t>peor</a:t>
            </a:r>
            <a:r>
              <a:rPr lang="en-US" sz="1200" dirty="0">
                <a:solidFill>
                  <a:srgbClr val="333333"/>
                </a:solidFill>
              </a:rPr>
              <a:t> was a Midianite influence from Moab. (See Num. 25:3.)</a:t>
            </a:r>
          </a:p>
          <a:p>
            <a:pPr fontAlgn="base"/>
            <a:r>
              <a:rPr lang="en-US" sz="1200" dirty="0">
                <a:solidFill>
                  <a:srgbClr val="333333"/>
                </a:solidFill>
              </a:rPr>
              <a:t> </a:t>
            </a:r>
          </a:p>
          <a:p>
            <a:pPr fontAlgn="base"/>
            <a:r>
              <a:rPr lang="en-US" sz="1200" dirty="0">
                <a:solidFill>
                  <a:srgbClr val="333333"/>
                </a:solidFill>
              </a:rPr>
              <a:t>"</a:t>
            </a:r>
            <a:r>
              <a:rPr lang="en-US" sz="1200" dirty="0" err="1">
                <a:solidFill>
                  <a:srgbClr val="333333"/>
                </a:solidFill>
              </a:rPr>
              <a:t>Chemosh</a:t>
            </a:r>
            <a:r>
              <a:rPr lang="en-US" sz="1200" dirty="0">
                <a:solidFill>
                  <a:srgbClr val="333333"/>
                </a:solidFill>
              </a:rPr>
              <a:t> was also a Moabite deity, and </a:t>
            </a:r>
            <a:r>
              <a:rPr lang="en-US" sz="1200" dirty="0" err="1">
                <a:solidFill>
                  <a:srgbClr val="333333"/>
                </a:solidFill>
              </a:rPr>
              <a:t>Molech</a:t>
            </a:r>
            <a:r>
              <a:rPr lang="en-US" sz="1200" dirty="0">
                <a:solidFill>
                  <a:srgbClr val="333333"/>
                </a:solidFill>
              </a:rPr>
              <a:t> was brought into Israel from Ammon. (See 1 Kgs. 11:7) In some cases, the children of Israel tried to practice idolatry and worship the true and living God-but, as the Lord states in the first commandment, such a practice is unacceptable to him." (David H. Madsen, "No Other Gods before Me," </a:t>
            </a:r>
            <a:r>
              <a:rPr lang="en-US" sz="1200" i="1" dirty="0">
                <a:solidFill>
                  <a:srgbClr val="333333"/>
                </a:solidFill>
              </a:rPr>
              <a:t>Ensign</a:t>
            </a:r>
            <a:r>
              <a:rPr lang="en-US" sz="1200" dirty="0">
                <a:solidFill>
                  <a:srgbClr val="333333"/>
                </a:solidFill>
              </a:rPr>
              <a:t>, Jan. 1990, 49-50)</a:t>
            </a:r>
            <a:endParaRPr lang="en-US" sz="1200" b="0" i="0" dirty="0">
              <a:solidFill>
                <a:srgbClr val="333333"/>
              </a:solidFill>
              <a:effectLst/>
            </a:endParaRPr>
          </a:p>
        </p:txBody>
      </p:sp>
      <p:sp>
        <p:nvSpPr>
          <p:cNvPr id="6" name="Rectangle 5"/>
          <p:cNvSpPr/>
          <p:nvPr/>
        </p:nvSpPr>
        <p:spPr>
          <a:xfrm>
            <a:off x="6988626" y="0"/>
            <a:ext cx="5203374" cy="2308324"/>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Dust of Jacob, Numbers 23-24:</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This section is a good example of parallelism in Hebrew poetry. These patterns can be seen in the writing of the Hebrew prophets, Isaiah, Jeremiah, and Ezekiel as well as the Book of Mormon and even the Doctrine and Covenants.</a:t>
            </a:r>
          </a:p>
          <a:p>
            <a:pPr fontAlgn="base"/>
            <a:r>
              <a:rPr lang="en-US" sz="1200" dirty="0">
                <a:latin typeface="Calibri" panose="020F0502020204030204" pitchFamily="34" charset="0"/>
              </a:rPr>
              <a:t> </a:t>
            </a:r>
          </a:p>
          <a:p>
            <a:pPr fontAlgn="base"/>
            <a:r>
              <a:rPr lang="en-US" sz="1200" dirty="0">
                <a:latin typeface="Calibri" panose="020F0502020204030204" pitchFamily="34" charset="0"/>
              </a:rPr>
              <a:t>"The discovery of the </a:t>
            </a:r>
            <a:r>
              <a:rPr lang="en-US" sz="1200" dirty="0" err="1">
                <a:latin typeface="Calibri" panose="020F0502020204030204" pitchFamily="34" charset="0"/>
              </a:rPr>
              <a:t>Ras</a:t>
            </a:r>
            <a:r>
              <a:rPr lang="en-US" sz="1200" dirty="0">
                <a:latin typeface="Calibri" panose="020F0502020204030204" pitchFamily="34" charset="0"/>
              </a:rPr>
              <a:t> </a:t>
            </a:r>
            <a:r>
              <a:rPr lang="en-US" sz="1200" dirty="0" err="1">
                <a:latin typeface="Calibri" panose="020F0502020204030204" pitchFamily="34" charset="0"/>
              </a:rPr>
              <a:t>Shamra</a:t>
            </a:r>
            <a:r>
              <a:rPr lang="en-US" sz="1200" dirty="0">
                <a:latin typeface="Calibri" panose="020F0502020204030204" pitchFamily="34" charset="0"/>
              </a:rPr>
              <a:t> tablets in 1929 led to a significant refinement of our understanding of parallelism and the way in which ancient poets composed poetry... In order to compose parallel lines rapidly, the Hebrew poet would rely in part on a traditional stock of parallel words that were common to the ancient Near East. The poet could use the same word pairs over and over again as the basic building blocks of different parallel lines.</a:t>
            </a:r>
            <a:endParaRPr lang="en-US" sz="1200" b="0" i="0" dirty="0">
              <a:effectLst/>
              <a:latin typeface="Calibri" panose="020F0502020204030204" pitchFamily="34" charset="0"/>
            </a:endParaRPr>
          </a:p>
        </p:txBody>
      </p:sp>
      <p:pic>
        <p:nvPicPr>
          <p:cNvPr id="4098" name="Picture 2" descr="http://alicosar.com/seferia/wp-content/uploads/sites/4/2014/08/abecedary-ugari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033" y="2451839"/>
            <a:ext cx="3756215" cy="246040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988626" y="5149766"/>
            <a:ext cx="5203374" cy="1569660"/>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Star out of Jacob:</a:t>
            </a:r>
          </a:p>
          <a:p>
            <a:pPr fontAlgn="base"/>
            <a:r>
              <a:rPr lang="en-US" sz="1200" dirty="0">
                <a:solidFill>
                  <a:srgbClr val="333333"/>
                </a:solidFill>
                <a:latin typeface="Calibri" panose="020F0502020204030204" pitchFamily="34" charset="0"/>
              </a:rPr>
              <a:t>“‘In figurative language, the spirit hosts in pre-existence are referred to as the stars of heaven.’ (</a:t>
            </a:r>
            <a:r>
              <a:rPr lang="en-US" sz="1200" i="1" dirty="0">
                <a:solidFill>
                  <a:srgbClr val="333333"/>
                </a:solidFill>
                <a:latin typeface="Calibri" panose="020F0502020204030204" pitchFamily="34" charset="0"/>
              </a:rPr>
              <a:t>Mormon Doctrine,</a:t>
            </a:r>
            <a:r>
              <a:rPr lang="en-US" sz="1200" dirty="0">
                <a:solidFill>
                  <a:srgbClr val="333333"/>
                </a:solidFill>
                <a:latin typeface="Calibri" panose="020F0502020204030204" pitchFamily="34" charset="0"/>
              </a:rPr>
              <a:t> 2nd ed., pp. 765–66.) The morning stars who joined with all the sons of God when the foundations of the earth were laid were the noble and preeminent spirits. As the Star who came out of Jacob, Christ is thus the most outstanding one of all the hosts of that unnumbered house” Elder Bruce R. McConkie (</a:t>
            </a:r>
            <a:r>
              <a:rPr lang="en-US" sz="1200" i="1" dirty="0">
                <a:solidFill>
                  <a:srgbClr val="333333"/>
                </a:solidFill>
                <a:latin typeface="Calibri" panose="020F0502020204030204" pitchFamily="34" charset="0"/>
              </a:rPr>
              <a:t>The Promised Messiah: The First Coming of Christ</a:t>
            </a:r>
            <a:r>
              <a:rPr lang="en-US" sz="1200" dirty="0">
                <a:solidFill>
                  <a:srgbClr val="333333"/>
                </a:solidFill>
                <a:latin typeface="Calibri" panose="020F0502020204030204" pitchFamily="34" charset="0"/>
              </a:rPr>
              <a:t> [1978], 182).</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113031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367340783"/>
              </p:ext>
            </p:extLst>
          </p:nvPr>
        </p:nvGraphicFramePr>
        <p:xfrm>
          <a:off x="424547" y="1008230"/>
          <a:ext cx="10885710" cy="3027680"/>
        </p:xfrm>
        <a:graphic>
          <a:graphicData uri="http://schemas.openxmlformats.org/drawingml/2006/table">
            <a:tbl>
              <a:tblPr firstRow="1" bandRow="1">
                <a:tableStyleId>{5940675A-B579-460E-94D1-54222C63F5DA}</a:tableStyleId>
              </a:tblPr>
              <a:tblGrid>
                <a:gridCol w="2177142">
                  <a:extLst>
                    <a:ext uri="{9D8B030D-6E8A-4147-A177-3AD203B41FA5}">
                      <a16:colId xmlns:a16="http://schemas.microsoft.com/office/drawing/2014/main" val="20000"/>
                    </a:ext>
                  </a:extLst>
                </a:gridCol>
                <a:gridCol w="2177142">
                  <a:extLst>
                    <a:ext uri="{9D8B030D-6E8A-4147-A177-3AD203B41FA5}">
                      <a16:colId xmlns:a16="http://schemas.microsoft.com/office/drawing/2014/main" val="20001"/>
                    </a:ext>
                  </a:extLst>
                </a:gridCol>
                <a:gridCol w="2177142">
                  <a:extLst>
                    <a:ext uri="{9D8B030D-6E8A-4147-A177-3AD203B41FA5}">
                      <a16:colId xmlns:a16="http://schemas.microsoft.com/office/drawing/2014/main" val="20002"/>
                    </a:ext>
                  </a:extLst>
                </a:gridCol>
                <a:gridCol w="2177142">
                  <a:extLst>
                    <a:ext uri="{9D8B030D-6E8A-4147-A177-3AD203B41FA5}">
                      <a16:colId xmlns:a16="http://schemas.microsoft.com/office/drawing/2014/main" val="20003"/>
                    </a:ext>
                  </a:extLst>
                </a:gridCol>
                <a:gridCol w="2177142">
                  <a:extLst>
                    <a:ext uri="{9D8B030D-6E8A-4147-A177-3AD203B41FA5}">
                      <a16:colId xmlns:a16="http://schemas.microsoft.com/office/drawing/2014/main" val="20004"/>
                    </a:ext>
                  </a:extLst>
                </a:gridCol>
              </a:tblGrid>
              <a:tr h="370840">
                <a:tc>
                  <a:txBody>
                    <a:bodyPr/>
                    <a:lstStyle/>
                    <a:p>
                      <a:r>
                        <a:rPr lang="en-US" dirty="0"/>
                        <a:t>Jacob</a:t>
                      </a:r>
                    </a:p>
                  </a:txBody>
                  <a:tcPr/>
                </a:tc>
                <a:tc>
                  <a:txBody>
                    <a:bodyPr/>
                    <a:lstStyle/>
                    <a:p>
                      <a:r>
                        <a:rPr lang="en-US" dirty="0"/>
                        <a:t>Balaam (Moses)</a:t>
                      </a:r>
                    </a:p>
                  </a:txBody>
                  <a:tcPr/>
                </a:tc>
                <a:tc>
                  <a:txBody>
                    <a:bodyPr/>
                    <a:lstStyle/>
                    <a:p>
                      <a:r>
                        <a:rPr lang="en-US" dirty="0"/>
                        <a:t>Isaiah</a:t>
                      </a:r>
                    </a:p>
                  </a:txBody>
                  <a:tcPr/>
                </a:tc>
                <a:tc>
                  <a:txBody>
                    <a:bodyPr/>
                    <a:lstStyle/>
                    <a:p>
                      <a:r>
                        <a:rPr lang="en-US" dirty="0"/>
                        <a:t>Micah</a:t>
                      </a:r>
                    </a:p>
                  </a:txBody>
                  <a:tcPr/>
                </a:tc>
                <a:tc>
                  <a:txBody>
                    <a:bodyPr/>
                    <a:lstStyle/>
                    <a:p>
                      <a:r>
                        <a:rPr lang="en-US" dirty="0"/>
                        <a:t>Jeremiah</a:t>
                      </a:r>
                    </a:p>
                  </a:txBody>
                  <a:tcPr/>
                </a:tc>
                <a:extLst>
                  <a:ext uri="{0D108BD9-81ED-4DB2-BD59-A6C34878D82A}">
                    <a16:rowId xmlns:a16="http://schemas.microsoft.com/office/drawing/2014/main" val="10000"/>
                  </a:ext>
                </a:extLst>
              </a:tr>
              <a:tr h="370840">
                <a:tc>
                  <a:txBody>
                    <a:bodyPr/>
                    <a:lstStyle/>
                    <a:p>
                      <a:r>
                        <a:rPr lang="en-US" dirty="0"/>
                        <a:t>Foresaw that Shiloh would come, to whom people would gather</a:t>
                      </a:r>
                    </a:p>
                    <a:p>
                      <a:endParaRPr lang="en-US" dirty="0"/>
                    </a:p>
                  </a:txBody>
                  <a:tcPr/>
                </a:tc>
                <a:tc>
                  <a:txBody>
                    <a:bodyPr/>
                    <a:lstStyle/>
                    <a:p>
                      <a:r>
                        <a:rPr lang="en-US" dirty="0"/>
                        <a:t>There shall come a Star out of Jacob, and a </a:t>
                      </a:r>
                      <a:r>
                        <a:rPr lang="en-US" dirty="0" err="1"/>
                        <a:t>Sceptre</a:t>
                      </a:r>
                      <a:r>
                        <a:rPr lang="en-US" dirty="0"/>
                        <a:t> shall rise out of Israel</a:t>
                      </a:r>
                    </a:p>
                  </a:txBody>
                  <a:tcPr/>
                </a:tc>
                <a:tc>
                  <a:txBody>
                    <a:bodyPr/>
                    <a:lstStyle/>
                    <a:p>
                      <a:r>
                        <a:rPr lang="en-US" dirty="0"/>
                        <a:t>A child born, and the government shall be upon his shoulder…peace there shall be no</a:t>
                      </a:r>
                      <a:r>
                        <a:rPr lang="en-US" baseline="0" dirty="0"/>
                        <a:t> end, upon the throne of David, and upon his kingdom</a:t>
                      </a:r>
                      <a:endParaRPr lang="en-US" dirty="0"/>
                    </a:p>
                  </a:txBody>
                  <a:tcPr/>
                </a:tc>
                <a:tc>
                  <a:txBody>
                    <a:bodyPr/>
                    <a:lstStyle/>
                    <a:p>
                      <a:r>
                        <a:rPr lang="en-US" dirty="0"/>
                        <a:t>From Bethlehem shall he come forth…to be ruler in Israel</a:t>
                      </a:r>
                    </a:p>
                  </a:txBody>
                  <a:tcPr/>
                </a:tc>
                <a:tc>
                  <a:txBody>
                    <a:bodyPr/>
                    <a:lstStyle/>
                    <a:p>
                      <a:r>
                        <a:rPr lang="en-US" dirty="0"/>
                        <a:t>A King shall reign…and shall execute judgment and justice</a:t>
                      </a:r>
                    </a:p>
                  </a:txBody>
                  <a:tcPr/>
                </a:tc>
                <a:extLst>
                  <a:ext uri="{0D108BD9-81ED-4DB2-BD59-A6C34878D82A}">
                    <a16:rowId xmlns:a16="http://schemas.microsoft.com/office/drawing/2014/main" val="10001"/>
                  </a:ext>
                </a:extLst>
              </a:tr>
              <a:tr h="370840">
                <a:tc>
                  <a:txBody>
                    <a:bodyPr/>
                    <a:lstStyle/>
                    <a:p>
                      <a:r>
                        <a:rPr lang="en-US" dirty="0"/>
                        <a:t>Genesis 49:10</a:t>
                      </a:r>
                    </a:p>
                  </a:txBody>
                  <a:tcPr/>
                </a:tc>
                <a:tc>
                  <a:txBody>
                    <a:bodyPr/>
                    <a:lstStyle/>
                    <a:p>
                      <a:r>
                        <a:rPr lang="en-US" dirty="0"/>
                        <a:t>Numbers 24:17</a:t>
                      </a:r>
                    </a:p>
                  </a:txBody>
                  <a:tcPr/>
                </a:tc>
                <a:tc>
                  <a:txBody>
                    <a:bodyPr/>
                    <a:lstStyle/>
                    <a:p>
                      <a:r>
                        <a:rPr lang="en-US" dirty="0"/>
                        <a:t>Isaiah 9:6-7</a:t>
                      </a:r>
                    </a:p>
                  </a:txBody>
                  <a:tcPr/>
                </a:tc>
                <a:tc>
                  <a:txBody>
                    <a:bodyPr/>
                    <a:lstStyle/>
                    <a:p>
                      <a:r>
                        <a:rPr lang="en-US" dirty="0"/>
                        <a:t>Micah 5:2</a:t>
                      </a:r>
                    </a:p>
                  </a:txBody>
                  <a:tcPr/>
                </a:tc>
                <a:tc>
                  <a:txBody>
                    <a:bodyPr/>
                    <a:lstStyle/>
                    <a:p>
                      <a:r>
                        <a:rPr lang="en-US" dirty="0"/>
                        <a:t>Jeremiah 23:5</a:t>
                      </a:r>
                    </a:p>
                  </a:txBody>
                  <a:tcPr/>
                </a:tc>
                <a:extLst>
                  <a:ext uri="{0D108BD9-81ED-4DB2-BD59-A6C34878D82A}">
                    <a16:rowId xmlns:a16="http://schemas.microsoft.com/office/drawing/2014/main" val="10002"/>
                  </a:ext>
                </a:extLst>
              </a:tr>
            </a:tbl>
          </a:graphicData>
        </a:graphic>
      </p:graphicFrame>
      <p:sp>
        <p:nvSpPr>
          <p:cNvPr id="7" name="Rectangle 6"/>
          <p:cNvSpPr/>
          <p:nvPr/>
        </p:nvSpPr>
        <p:spPr>
          <a:xfrm>
            <a:off x="0" y="6488668"/>
            <a:ext cx="9916886" cy="276999"/>
          </a:xfrm>
          <a:prstGeom prst="rect">
            <a:avLst/>
          </a:prstGeom>
        </p:spPr>
        <p:txBody>
          <a:bodyPr wrap="square">
            <a:spAutoFit/>
          </a:bodyPr>
          <a:lstStyle/>
          <a:p>
            <a:r>
              <a:rPr lang="en-US" sz="1200" dirty="0">
                <a:latin typeface="Calibri" panose="020F0502020204030204" pitchFamily="34" charset="0"/>
              </a:rPr>
              <a:t>(</a:t>
            </a:r>
            <a:r>
              <a:rPr lang="en-US" sz="1200" i="1" dirty="0">
                <a:latin typeface="Calibri" panose="020F0502020204030204" pitchFamily="34" charset="0"/>
              </a:rPr>
              <a:t>Encyclopedia of Mormonism</a:t>
            </a:r>
            <a:r>
              <a:rPr lang="en-US" sz="1200" dirty="0">
                <a:latin typeface="Calibri" panose="020F0502020204030204" pitchFamily="34" charset="0"/>
              </a:rPr>
              <a:t>, 1-4 vols., edited by Daniel H. Ludlow (New York: Macmillan)</a:t>
            </a:r>
            <a:endParaRPr lang="en-US" sz="1200" dirty="0"/>
          </a:p>
        </p:txBody>
      </p:sp>
      <p:sp>
        <p:nvSpPr>
          <p:cNvPr id="8" name="TextBox 7"/>
          <p:cNvSpPr txBox="1"/>
          <p:nvPr/>
        </p:nvSpPr>
        <p:spPr>
          <a:xfrm>
            <a:off x="3352800" y="108858"/>
            <a:ext cx="5377543" cy="707886"/>
          </a:xfrm>
          <a:prstGeom prst="rect">
            <a:avLst/>
          </a:prstGeom>
          <a:noFill/>
        </p:spPr>
        <p:txBody>
          <a:bodyPr wrap="square" rtlCol="0">
            <a:spAutoFit/>
          </a:bodyPr>
          <a:lstStyle/>
          <a:p>
            <a:r>
              <a:rPr lang="en-US" sz="4000" dirty="0">
                <a:latin typeface="Calibri" panose="020F0502020204030204" pitchFamily="34" charset="0"/>
              </a:rPr>
              <a:t>Prophecies of Christ</a:t>
            </a:r>
          </a:p>
        </p:txBody>
      </p:sp>
    </p:spTree>
    <p:extLst>
      <p:ext uri="{BB962C8B-B14F-4D97-AF65-F5344CB8AC3E}">
        <p14:creationId xmlns:p14="http://schemas.microsoft.com/office/powerpoint/2010/main" val="64582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567928" y="933914"/>
            <a:ext cx="7768554" cy="4801314"/>
          </a:xfrm>
          <a:prstGeom prst="rect">
            <a:avLst/>
          </a:prstGeom>
          <a:noFill/>
        </p:spPr>
        <p:txBody>
          <a:bodyPr wrap="square" rtlCol="0">
            <a:spAutoFit/>
          </a:bodyPr>
          <a:lstStyle/>
          <a:p>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Zippor</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“spoiler”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the king of the Moabites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worshipped Baal, a male god in the Phoenician pagan culture, which the Lord forbade all such forms of idolatry with the commandment ‘Thou shalt have no other gods before me’ (Exodus 20:3)</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hired the prophet Balaam to curse the Israelites encamped on the plains of Moab near Jericho three different times—which was in vain</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Balak</a:t>
            </a:r>
            <a:r>
              <a:rPr lang="en-US" dirty="0">
                <a:solidFill>
                  <a:schemeClr val="bg1"/>
                </a:solidFill>
                <a:latin typeface="Calibri" panose="020F0502020204030204" pitchFamily="34" charset="0"/>
              </a:rPr>
              <a:t> decided to ally with the Midianites to gather their maids in order to lead Israelite’s men astray in adultery</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Balak</a:t>
            </a:r>
            <a:r>
              <a:rPr lang="en-US" dirty="0">
                <a:solidFill>
                  <a:schemeClr val="bg1"/>
                </a:solidFill>
                <a:latin typeface="Calibri" panose="020F0502020204030204" pitchFamily="34" charset="0"/>
              </a:rPr>
              <a:t> seems to be mentioned by name on a papyrus in the British Museum</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err="1">
                <a:solidFill>
                  <a:schemeClr val="bg1"/>
                </a:solidFill>
                <a:latin typeface="AR ESSENCE" panose="02000000000000000000" pitchFamily="2" charset="0"/>
              </a:rPr>
              <a:t>Balak</a:t>
            </a:r>
            <a:endParaRPr lang="en-US" sz="6000" dirty="0">
              <a:solidFill>
                <a:schemeClr val="bg1"/>
              </a:solidFill>
              <a:latin typeface="AR ESSENCE" panose="02000000000000000000" pitchFamily="2" charset="0"/>
            </a:endParaRPr>
          </a:p>
        </p:txBody>
      </p:sp>
      <p:grpSp>
        <p:nvGrpSpPr>
          <p:cNvPr id="6" name="Group 5"/>
          <p:cNvGrpSpPr/>
          <p:nvPr/>
        </p:nvGrpSpPr>
        <p:grpSpPr>
          <a:xfrm>
            <a:off x="9408325" y="1305342"/>
            <a:ext cx="1901418" cy="4009066"/>
            <a:chOff x="1752600" y="627530"/>
            <a:chExt cx="2055251" cy="4771575"/>
          </a:xfrm>
        </p:grpSpPr>
        <p:sp>
          <p:nvSpPr>
            <p:cNvPr id="9" name="Oval 4"/>
            <p:cNvSpPr/>
            <p:nvPr/>
          </p:nvSpPr>
          <p:spPr>
            <a:xfrm rot="6957280">
              <a:off x="1666938" y="3367198"/>
              <a:ext cx="587753" cy="3465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438400" y="4343400"/>
              <a:ext cx="725687" cy="1055705"/>
              <a:chOff x="2322313" y="4299343"/>
              <a:chExt cx="973116" cy="1415657"/>
            </a:xfrm>
          </p:grpSpPr>
          <p:grpSp>
            <p:nvGrpSpPr>
              <p:cNvPr id="63" name="Group 69"/>
              <p:cNvGrpSpPr/>
              <p:nvPr/>
            </p:nvGrpSpPr>
            <p:grpSpPr>
              <a:xfrm flipH="1">
                <a:off x="2322313" y="4299343"/>
                <a:ext cx="580592" cy="1378904"/>
                <a:chOff x="4222137" y="4305789"/>
                <a:chExt cx="609601" cy="1447801"/>
              </a:xfrm>
            </p:grpSpPr>
            <p:sp>
              <p:nvSpPr>
                <p:cNvPr id="67" name="Oval 6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8"/>
              <p:cNvGrpSpPr/>
              <p:nvPr/>
            </p:nvGrpSpPr>
            <p:grpSpPr>
              <a:xfrm>
                <a:off x="2714837" y="4336096"/>
                <a:ext cx="580592" cy="1378904"/>
                <a:chOff x="4222137" y="4305789"/>
                <a:chExt cx="609601" cy="1447801"/>
              </a:xfrm>
            </p:grpSpPr>
            <p:sp>
              <p:nvSpPr>
                <p:cNvPr id="65" name="Oval 66"/>
                <p:cNvSpPr/>
                <p:nvPr/>
              </p:nvSpPr>
              <p:spPr>
                <a:xfrm rot="3012038">
                  <a:off x="3955438" y="4877290"/>
                  <a:ext cx="1219200" cy="5334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7"/>
                <p:cNvSpPr/>
                <p:nvPr/>
              </p:nvSpPr>
              <p:spPr>
                <a:xfrm rot="3399159">
                  <a:off x="3879237" y="4648689"/>
                  <a:ext cx="12192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Oval 4"/>
            <p:cNvSpPr/>
            <p:nvPr/>
          </p:nvSpPr>
          <p:spPr>
            <a:xfrm rot="4001271">
              <a:off x="3217051" y="3216919"/>
              <a:ext cx="790893" cy="3907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35"/>
            <p:cNvSpPr/>
            <p:nvPr/>
          </p:nvSpPr>
          <p:spPr>
            <a:xfrm rot="20040649">
              <a:off x="3056093" y="2215787"/>
              <a:ext cx="705686" cy="1384138"/>
            </a:xfrm>
            <a:prstGeom prst="trapezoid">
              <a:avLst>
                <a:gd name="adj" fmla="val 24809"/>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8"/>
            <p:cNvSpPr/>
            <p:nvPr/>
          </p:nvSpPr>
          <p:spPr>
            <a:xfrm rot="1523802">
              <a:off x="1913021" y="2215779"/>
              <a:ext cx="705686" cy="1384138"/>
            </a:xfrm>
            <a:prstGeom prst="trapezoid">
              <a:avLst>
                <a:gd name="adj" fmla="val 24809"/>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
            <p:cNvSpPr/>
            <p:nvPr/>
          </p:nvSpPr>
          <p:spPr>
            <a:xfrm rot="10800000">
              <a:off x="2133600" y="2286000"/>
              <a:ext cx="1378904" cy="1009325"/>
            </a:xfrm>
            <a:prstGeom prst="trapezoid">
              <a:avLst>
                <a:gd name="adj" fmla="val 2438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
            <p:cNvSpPr/>
            <p:nvPr/>
          </p:nvSpPr>
          <p:spPr>
            <a:xfrm>
              <a:off x="2026023" y="3276600"/>
              <a:ext cx="1600200" cy="1524000"/>
            </a:xfrm>
            <a:prstGeom prst="trapezoid">
              <a:avLst>
                <a:gd name="adj" fmla="val 2438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87"/>
            <p:cNvGrpSpPr/>
            <p:nvPr/>
          </p:nvGrpSpPr>
          <p:grpSpPr>
            <a:xfrm rot="4481484">
              <a:off x="2430124" y="3790961"/>
              <a:ext cx="1542762" cy="544304"/>
              <a:chOff x="4572000" y="3733800"/>
              <a:chExt cx="2133600" cy="1066800"/>
            </a:xfrm>
          </p:grpSpPr>
          <p:sp>
            <p:nvSpPr>
              <p:cNvPr id="61" name="Moon 60"/>
              <p:cNvSpPr/>
              <p:nvPr/>
            </p:nvSpPr>
            <p:spPr>
              <a:xfrm rot="16200000">
                <a:off x="5181600" y="3276600"/>
                <a:ext cx="914400" cy="21336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16200000">
                <a:off x="5295900" y="3009900"/>
                <a:ext cx="685800" cy="2133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86"/>
            <p:cNvGrpSpPr/>
            <p:nvPr/>
          </p:nvGrpSpPr>
          <p:grpSpPr>
            <a:xfrm>
              <a:off x="2286000" y="3124200"/>
              <a:ext cx="1088608" cy="544304"/>
              <a:chOff x="4572000" y="3733800"/>
              <a:chExt cx="2133600" cy="1066800"/>
            </a:xfrm>
          </p:grpSpPr>
          <p:sp>
            <p:nvSpPr>
              <p:cNvPr id="59" name="Moon 58"/>
              <p:cNvSpPr/>
              <p:nvPr/>
            </p:nvSpPr>
            <p:spPr>
              <a:xfrm rot="16200000">
                <a:off x="5181600" y="3276600"/>
                <a:ext cx="914400" cy="2133600"/>
              </a:xfrm>
              <a:prstGeom prst="mo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16200000">
                <a:off x="5295900" y="3009900"/>
                <a:ext cx="685800" cy="2133600"/>
              </a:xfrm>
              <a:prstGeom prst="moon">
                <a:avLst>
                  <a:gd name="adj" fmla="val 875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286000" y="2286000"/>
              <a:ext cx="1026293" cy="1260923"/>
              <a:chOff x="4612507" y="2111566"/>
              <a:chExt cx="2102221" cy="2582828"/>
            </a:xfrm>
          </p:grpSpPr>
          <p:sp>
            <p:nvSpPr>
              <p:cNvPr id="45" name="Isosceles Triangle 44"/>
              <p:cNvSpPr/>
              <p:nvPr/>
            </p:nvSpPr>
            <p:spPr>
              <a:xfrm rot="8999502">
                <a:off x="4612507" y="2129496"/>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Isosceles Triangle 45"/>
              <p:cNvSpPr/>
              <p:nvPr/>
            </p:nvSpPr>
            <p:spPr>
              <a:xfrm rot="8999502">
                <a:off x="5038330" y="2815297"/>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p:cNvSpPr/>
              <p:nvPr/>
            </p:nvSpPr>
            <p:spPr>
              <a:xfrm rot="12980825">
                <a:off x="6181328" y="2111566"/>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Isosceles Triangle 47"/>
              <p:cNvSpPr/>
              <p:nvPr/>
            </p:nvSpPr>
            <p:spPr>
              <a:xfrm rot="12804009">
                <a:off x="5753256" y="2793515"/>
                <a:ext cx="533400" cy="914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laque 48"/>
              <p:cNvSpPr/>
              <p:nvPr/>
            </p:nvSpPr>
            <p:spPr>
              <a:xfrm>
                <a:off x="5325035" y="3312458"/>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11936428">
                <a:off x="5334792" y="4074126"/>
                <a:ext cx="306563" cy="52553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rot="9691832">
                <a:off x="5757151" y="4074148"/>
                <a:ext cx="306563" cy="52553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5536361" y="4064094"/>
                <a:ext cx="327645" cy="6303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867835" y="2707341"/>
                <a:ext cx="304800" cy="304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6078071" y="2707341"/>
                <a:ext cx="304800" cy="3048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562600" y="3886200"/>
                <a:ext cx="205738" cy="228600"/>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5410201" y="3984812"/>
                <a:ext cx="152400" cy="16933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5759825" y="3984812"/>
                <a:ext cx="152400" cy="169335"/>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Plaque 57"/>
              <p:cNvSpPr/>
              <p:nvPr/>
            </p:nvSpPr>
            <p:spPr>
              <a:xfrm>
                <a:off x="5522258" y="3491753"/>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gular Pentagon 18"/>
            <p:cNvSpPr/>
            <p:nvPr/>
          </p:nvSpPr>
          <p:spPr>
            <a:xfrm rot="10800000">
              <a:off x="2209800" y="1295400"/>
              <a:ext cx="1219200" cy="1371600"/>
            </a:xfrm>
            <a:prstGeom prst="pentagon">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rot="20831802" flipH="1">
              <a:off x="3048000" y="1066800"/>
              <a:ext cx="708212" cy="1792760"/>
              <a:chOff x="3810000" y="762000"/>
              <a:chExt cx="708212" cy="1792760"/>
            </a:xfrm>
          </p:grpSpPr>
          <p:sp>
            <p:nvSpPr>
              <p:cNvPr id="42" name="Moon 41"/>
              <p:cNvSpPr/>
              <p:nvPr/>
            </p:nvSpPr>
            <p:spPr>
              <a:xfrm>
                <a:off x="3810000" y="8382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rot="20203604">
                <a:off x="3925337" y="1076202"/>
                <a:ext cx="392154" cy="1478558"/>
              </a:xfrm>
              <a:prstGeom prst="moon">
                <a:avLst>
                  <a:gd name="adj" fmla="val 456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a:off x="4114800" y="762000"/>
                <a:ext cx="403412" cy="762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rot="826070">
              <a:off x="1752600" y="1143000"/>
              <a:ext cx="708212" cy="1792760"/>
              <a:chOff x="3810000" y="762000"/>
              <a:chExt cx="708212" cy="1792760"/>
            </a:xfrm>
          </p:grpSpPr>
          <p:sp>
            <p:nvSpPr>
              <p:cNvPr id="39" name="Moon 38"/>
              <p:cNvSpPr/>
              <p:nvPr/>
            </p:nvSpPr>
            <p:spPr>
              <a:xfrm>
                <a:off x="3810000" y="8382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0203604">
                <a:off x="3925337" y="1076202"/>
                <a:ext cx="392154" cy="1478558"/>
              </a:xfrm>
              <a:prstGeom prst="moon">
                <a:avLst>
                  <a:gd name="adj" fmla="val 4567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a:off x="4114800" y="762000"/>
                <a:ext cx="403412" cy="762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Moon 21"/>
            <p:cNvSpPr/>
            <p:nvPr/>
          </p:nvSpPr>
          <p:spPr>
            <a:xfrm rot="5400000">
              <a:off x="2438400" y="533400"/>
              <a:ext cx="685800" cy="12954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15695196">
              <a:off x="2566144" y="1093370"/>
              <a:ext cx="397314" cy="755195"/>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2030506" y="627530"/>
              <a:ext cx="1524000" cy="918983"/>
              <a:chOff x="5867400" y="1066800"/>
              <a:chExt cx="1447800" cy="851807"/>
            </a:xfrm>
          </p:grpSpPr>
          <p:sp>
            <p:nvSpPr>
              <p:cNvPr id="25" name="Plaque 24"/>
              <p:cNvSpPr/>
              <p:nvPr/>
            </p:nvSpPr>
            <p:spPr>
              <a:xfrm>
                <a:off x="6248400" y="1066800"/>
                <a:ext cx="685800" cy="654424"/>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867400" y="1600200"/>
                <a:ext cx="1447800" cy="318407"/>
                <a:chOff x="4876800" y="2819400"/>
                <a:chExt cx="2133600" cy="685800"/>
              </a:xfrm>
            </p:grpSpPr>
            <p:sp>
              <p:nvSpPr>
                <p:cNvPr id="29" name="Rounded Rectangle 28"/>
                <p:cNvSpPr/>
                <p:nvPr/>
              </p:nvSpPr>
              <p:spPr>
                <a:xfrm>
                  <a:off x="4876800" y="2819400"/>
                  <a:ext cx="2133600" cy="685800"/>
                </a:xfrm>
                <a:prstGeom prst="roundRect">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p:cNvGrpSpPr/>
                <p:nvPr/>
              </p:nvGrpSpPr>
              <p:grpSpPr>
                <a:xfrm>
                  <a:off x="4953000" y="2819400"/>
                  <a:ext cx="685800" cy="654424"/>
                  <a:chOff x="4953000" y="2819400"/>
                  <a:chExt cx="685800" cy="654424"/>
                </a:xfrm>
              </p:grpSpPr>
              <p:sp>
                <p:nvSpPr>
                  <p:cNvPr id="37" name="Plaque 36"/>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laque 37"/>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5634317" y="2828365"/>
                  <a:ext cx="685800" cy="654424"/>
                  <a:chOff x="4953000" y="2819400"/>
                  <a:chExt cx="685800" cy="654424"/>
                </a:xfrm>
              </p:grpSpPr>
              <p:sp>
                <p:nvSpPr>
                  <p:cNvPr id="35" name="Plaque 34"/>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laque 35"/>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6315636" y="2837329"/>
                  <a:ext cx="685800" cy="654424"/>
                  <a:chOff x="4953000" y="2819400"/>
                  <a:chExt cx="685800" cy="654424"/>
                </a:xfrm>
              </p:grpSpPr>
              <p:sp>
                <p:nvSpPr>
                  <p:cNvPr id="33" name="Plaque 32"/>
                  <p:cNvSpPr/>
                  <p:nvPr/>
                </p:nvSpPr>
                <p:spPr>
                  <a:xfrm>
                    <a:off x="4953000" y="2819400"/>
                    <a:ext cx="685800" cy="654424"/>
                  </a:xfrm>
                  <a:prstGeom prst="plaque">
                    <a:avLst>
                      <a:gd name="adj" fmla="val 2320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laque 33"/>
                  <p:cNvSpPr/>
                  <p:nvPr/>
                </p:nvSpPr>
                <p:spPr>
                  <a:xfrm>
                    <a:off x="5163670" y="3030070"/>
                    <a:ext cx="281836" cy="268942"/>
                  </a:xfrm>
                  <a:prstGeom prst="plaque">
                    <a:avLst>
                      <a:gd name="adj" fmla="val 23203"/>
                    </a:avLst>
                  </a:prstGeom>
                  <a:solidFill>
                    <a:srgbClr val="FFD9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7" name="Plaque 26"/>
              <p:cNvSpPr/>
              <p:nvPr/>
            </p:nvSpPr>
            <p:spPr>
              <a:xfrm>
                <a:off x="5943600" y="1219200"/>
                <a:ext cx="399267" cy="381000"/>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laque 27"/>
              <p:cNvSpPr/>
              <p:nvPr/>
            </p:nvSpPr>
            <p:spPr>
              <a:xfrm>
                <a:off x="6858000" y="1219200"/>
                <a:ext cx="399267" cy="381000"/>
              </a:xfrm>
              <a:prstGeom prst="plaque">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9" name="TextBox 6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(2), (3)</a:t>
            </a:r>
          </a:p>
        </p:txBody>
      </p:sp>
      <p:sp>
        <p:nvSpPr>
          <p:cNvPr id="70" name="TextBox 69"/>
          <p:cNvSpPr txBox="1"/>
          <p:nvPr/>
        </p:nvSpPr>
        <p:spPr>
          <a:xfrm>
            <a:off x="0" y="6488404"/>
            <a:ext cx="2493109" cy="369332"/>
          </a:xfrm>
          <a:prstGeom prst="rect">
            <a:avLst/>
          </a:prstGeom>
          <a:noFill/>
        </p:spPr>
        <p:txBody>
          <a:bodyPr wrap="square" rtlCol="0">
            <a:spAutoFit/>
          </a:bodyPr>
          <a:lstStyle/>
          <a:p>
            <a:r>
              <a:rPr lang="en-US" dirty="0">
                <a:solidFill>
                  <a:schemeClr val="bg1"/>
                </a:solidFill>
              </a:rPr>
              <a:t>Numbers 22</a:t>
            </a:r>
          </a:p>
        </p:txBody>
      </p:sp>
    </p:spTree>
    <p:extLst>
      <p:ext uri="{BB962C8B-B14F-4D97-AF65-F5344CB8AC3E}">
        <p14:creationId xmlns:p14="http://schemas.microsoft.com/office/powerpoint/2010/main" val="907029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down)">
                                      <p:cBhvr>
                                        <p:cTn id="9" dur="580">
                                          <p:stCondLst>
                                            <p:cond delay="0"/>
                                          </p:stCondLst>
                                        </p:cTn>
                                        <p:tgtEl>
                                          <p:spTgt spid="6"/>
                                        </p:tgtEl>
                                      </p:cBhvr>
                                    </p:animEffect>
                                    <p:anim calcmode="lin" valueType="num">
                                      <p:cBhvr>
                                        <p:cTn id="1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5" dur="26">
                                          <p:stCondLst>
                                            <p:cond delay="650"/>
                                          </p:stCondLst>
                                        </p:cTn>
                                        <p:tgtEl>
                                          <p:spTgt spid="6"/>
                                        </p:tgtEl>
                                      </p:cBhvr>
                                      <p:to x="100000" y="60000"/>
                                    </p:animScale>
                                    <p:animScale>
                                      <p:cBhvr>
                                        <p:cTn id="16" dur="166" decel="50000">
                                          <p:stCondLst>
                                            <p:cond delay="676"/>
                                          </p:stCondLst>
                                        </p:cTn>
                                        <p:tgtEl>
                                          <p:spTgt spid="6"/>
                                        </p:tgtEl>
                                      </p:cBhvr>
                                      <p:to x="100000" y="100000"/>
                                    </p:animScale>
                                    <p:animScale>
                                      <p:cBhvr>
                                        <p:cTn id="17" dur="26">
                                          <p:stCondLst>
                                            <p:cond delay="1312"/>
                                          </p:stCondLst>
                                        </p:cTn>
                                        <p:tgtEl>
                                          <p:spTgt spid="6"/>
                                        </p:tgtEl>
                                      </p:cBhvr>
                                      <p:to x="100000" y="80000"/>
                                    </p:animScale>
                                    <p:animScale>
                                      <p:cBhvr>
                                        <p:cTn id="18" dur="166" decel="50000">
                                          <p:stCondLst>
                                            <p:cond delay="1338"/>
                                          </p:stCondLst>
                                        </p:cTn>
                                        <p:tgtEl>
                                          <p:spTgt spid="6"/>
                                        </p:tgtEl>
                                      </p:cBhvr>
                                      <p:to x="100000" y="100000"/>
                                    </p:animScale>
                                    <p:animScale>
                                      <p:cBhvr>
                                        <p:cTn id="19" dur="26">
                                          <p:stCondLst>
                                            <p:cond delay="1642"/>
                                          </p:stCondLst>
                                        </p:cTn>
                                        <p:tgtEl>
                                          <p:spTgt spid="6"/>
                                        </p:tgtEl>
                                      </p:cBhvr>
                                      <p:to x="100000" y="90000"/>
                                    </p:animScale>
                                    <p:animScale>
                                      <p:cBhvr>
                                        <p:cTn id="20" dur="166" decel="50000">
                                          <p:stCondLst>
                                            <p:cond delay="1668"/>
                                          </p:stCondLst>
                                        </p:cTn>
                                        <p:tgtEl>
                                          <p:spTgt spid="6"/>
                                        </p:tgtEl>
                                      </p:cBhvr>
                                      <p:to x="100000" y="100000"/>
                                    </p:animScale>
                                    <p:animScale>
                                      <p:cBhvr>
                                        <p:cTn id="21" dur="26">
                                          <p:stCondLst>
                                            <p:cond delay="1808"/>
                                          </p:stCondLst>
                                        </p:cTn>
                                        <p:tgtEl>
                                          <p:spTgt spid="6"/>
                                        </p:tgtEl>
                                      </p:cBhvr>
                                      <p:to x="100000" y="95000"/>
                                    </p:animScale>
                                    <p:animScale>
                                      <p:cBhvr>
                                        <p:cTn id="22" dur="166" decel="50000">
                                          <p:stCondLst>
                                            <p:cond delay="1834"/>
                                          </p:stCondLst>
                                        </p:cTn>
                                        <p:tgtEl>
                                          <p:spTgt spid="6"/>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49506" y="856357"/>
            <a:ext cx="9173794" cy="6001643"/>
          </a:xfrm>
          <a:prstGeom prst="rect">
            <a:avLst/>
          </a:prstGeom>
          <a:noFill/>
        </p:spPr>
        <p:txBody>
          <a:bodyPr wrap="square" rtlCol="0">
            <a:spAutoFit/>
          </a:bodyPr>
          <a:lstStyle/>
          <a:p>
            <a:r>
              <a:rPr lang="en-US" sz="1600" dirty="0">
                <a:solidFill>
                  <a:schemeClr val="bg1"/>
                </a:solidFill>
                <a:latin typeface="Calibri" panose="020F0502020204030204" pitchFamily="34" charset="0"/>
              </a:rPr>
              <a:t>He was a prophet figure who lived in </a:t>
            </a:r>
            <a:r>
              <a:rPr lang="en-US" sz="1600" dirty="0" err="1">
                <a:solidFill>
                  <a:schemeClr val="bg1"/>
                </a:solidFill>
                <a:latin typeface="Calibri" panose="020F0502020204030204" pitchFamily="34" charset="0"/>
              </a:rPr>
              <a:t>Pethor</a:t>
            </a:r>
            <a:r>
              <a:rPr lang="en-US" sz="1600" dirty="0">
                <a:solidFill>
                  <a:schemeClr val="bg1"/>
                </a:solidFill>
                <a:latin typeface="Calibri" panose="020F0502020204030204" pitchFamily="34" charset="0"/>
              </a:rPr>
              <a:t>, a city by the </a:t>
            </a:r>
            <a:r>
              <a:rPr lang="en-US" sz="1600" dirty="0" err="1">
                <a:solidFill>
                  <a:schemeClr val="bg1"/>
                </a:solidFill>
                <a:latin typeface="Calibri" panose="020F0502020204030204" pitchFamily="34" charset="0"/>
              </a:rPr>
              <a:t>Euphrate</a:t>
            </a:r>
            <a:r>
              <a:rPr lang="en-US" sz="1600" dirty="0">
                <a:solidFill>
                  <a:schemeClr val="bg1"/>
                </a:solidFill>
                <a:latin typeface="Calibri" panose="020F0502020204030204" pitchFamily="34" charset="0"/>
              </a:rPr>
              <a:t>. He was the son of </a:t>
            </a:r>
            <a:r>
              <a:rPr lang="en-US" sz="1600" dirty="0" err="1">
                <a:solidFill>
                  <a:schemeClr val="bg1"/>
                </a:solidFill>
                <a:latin typeface="Calibri" panose="020F0502020204030204" pitchFamily="34" charset="0"/>
              </a:rPr>
              <a:t>Beor</a:t>
            </a:r>
            <a:endParaRPr lang="en-US" sz="1600" dirty="0">
              <a:solidFill>
                <a:schemeClr val="bg1"/>
              </a:solidFill>
              <a:latin typeface="Calibri" panose="020F0502020204030204" pitchFamily="34" charset="0"/>
            </a:endParaRP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While Israel was encamped on the plains of Moab, they were perceived as a threat to the Moabites and their allies Midianites.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king of the Moabites, </a:t>
            </a:r>
            <a:r>
              <a:rPr lang="en-US" sz="1600" dirty="0" err="1">
                <a:solidFill>
                  <a:schemeClr val="bg1"/>
                </a:solidFill>
                <a:latin typeface="Calibri" panose="020F0502020204030204" pitchFamily="34" charset="0"/>
              </a:rPr>
              <a:t>Balak</a:t>
            </a:r>
            <a:r>
              <a:rPr lang="en-US" sz="1600" dirty="0">
                <a:solidFill>
                  <a:schemeClr val="bg1"/>
                </a:solidFill>
                <a:latin typeface="Calibri" panose="020F0502020204030204" pitchFamily="34" charset="0"/>
              </a:rPr>
              <a:t>, tried to hire Balaam into cursing the Israelites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agreed to perform the duty but was intercepted by a messenger of the Lord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second time he supplicated to the Lord in behalf of </a:t>
            </a:r>
            <a:r>
              <a:rPr lang="en-US" sz="1600" dirty="0" err="1">
                <a:solidFill>
                  <a:schemeClr val="bg1"/>
                </a:solidFill>
                <a:latin typeface="Calibri" panose="020F0502020204030204" pitchFamily="34" charset="0"/>
              </a:rPr>
              <a:t>Balak</a:t>
            </a:r>
            <a:r>
              <a:rPr lang="en-US" sz="1600" dirty="0">
                <a:solidFill>
                  <a:schemeClr val="bg1"/>
                </a:solidFill>
                <a:latin typeface="Calibri" panose="020F0502020204030204" pitchFamily="34" charset="0"/>
              </a:rPr>
              <a:t> to receive permission to carry out the task and again the Lord was angry with Balaam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Balaam received a message through his donkey which proceeded to hold back despite Balaam’s force on the animal</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Lord opened Balaam’s eyes, causing him to repent of his spiritual short-sightedness</a:t>
            </a:r>
          </a:p>
          <a:p>
            <a:endParaRPr lang="en-US" sz="1600" dirty="0">
              <a:solidFill>
                <a:schemeClr val="bg1"/>
              </a:solidFill>
              <a:latin typeface="Calibri" panose="020F0502020204030204" pitchFamily="34" charset="0"/>
            </a:endParaRPr>
          </a:p>
          <a:p>
            <a:r>
              <a:rPr lang="en-US" sz="1600" dirty="0" err="1">
                <a:solidFill>
                  <a:schemeClr val="bg1"/>
                </a:solidFill>
                <a:latin typeface="Calibri" panose="020F0502020204030204" pitchFamily="34" charset="0"/>
              </a:rPr>
              <a:t>Balak</a:t>
            </a:r>
            <a:r>
              <a:rPr lang="en-US" sz="1600" dirty="0">
                <a:solidFill>
                  <a:schemeClr val="bg1"/>
                </a:solidFill>
                <a:latin typeface="Calibri" panose="020F0502020204030204" pitchFamily="34" charset="0"/>
              </a:rPr>
              <a:t> tried a third time to get Balaam to perform the cursing that he had been paid for. But Balaam would not and Israel was blessed rather than cursed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However, Balaam counseled </a:t>
            </a:r>
            <a:r>
              <a:rPr lang="en-US" sz="1600" dirty="0" err="1">
                <a:solidFill>
                  <a:schemeClr val="bg1"/>
                </a:solidFill>
                <a:latin typeface="Calibri" panose="020F0502020204030204" pitchFamily="34" charset="0"/>
              </a:rPr>
              <a:t>Balak</a:t>
            </a:r>
            <a:r>
              <a:rPr lang="en-US" sz="1600" dirty="0">
                <a:solidFill>
                  <a:schemeClr val="bg1"/>
                </a:solidFill>
                <a:latin typeface="Calibri" panose="020F0502020204030204" pitchFamily="34" charset="0"/>
              </a:rPr>
              <a:t> to entice the Israelite men to sin (Numbers 31:16)</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The Lord commanded Moses to strike out against their enemies and “Balaam also the son of </a:t>
            </a:r>
            <a:r>
              <a:rPr lang="en-US" sz="1600" dirty="0" err="1">
                <a:solidFill>
                  <a:schemeClr val="bg1"/>
                </a:solidFill>
                <a:latin typeface="Calibri" panose="020F0502020204030204" pitchFamily="34" charset="0"/>
              </a:rPr>
              <a:t>Beor</a:t>
            </a:r>
            <a:r>
              <a:rPr lang="en-US" sz="1600" dirty="0">
                <a:solidFill>
                  <a:schemeClr val="bg1"/>
                </a:solidFill>
                <a:latin typeface="Calibri" panose="020F0502020204030204" pitchFamily="34" charset="0"/>
              </a:rPr>
              <a:t> they slew with the sword.” (Numbers 31:8)</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Balaam</a:t>
            </a:r>
          </a:p>
        </p:txBody>
      </p:sp>
      <p:sp>
        <p:nvSpPr>
          <p:cNvPr id="69" name="TextBox 68"/>
          <p:cNvSpPr txBox="1"/>
          <p:nvPr/>
        </p:nvSpPr>
        <p:spPr>
          <a:xfrm>
            <a:off x="9833617" y="6444079"/>
            <a:ext cx="2240021" cy="369332"/>
          </a:xfrm>
          <a:prstGeom prst="rect">
            <a:avLst/>
          </a:prstGeom>
          <a:noFill/>
        </p:spPr>
        <p:txBody>
          <a:bodyPr wrap="square" rtlCol="0">
            <a:spAutoFit/>
          </a:bodyPr>
          <a:lstStyle/>
          <a:p>
            <a:pPr algn="r"/>
            <a:r>
              <a:rPr lang="en-US" dirty="0">
                <a:solidFill>
                  <a:schemeClr val="bg1"/>
                </a:solidFill>
              </a:rPr>
              <a:t>Numbers 22 (2)</a:t>
            </a:r>
          </a:p>
        </p:txBody>
      </p:sp>
      <p:grpSp>
        <p:nvGrpSpPr>
          <p:cNvPr id="70" name="Group 69"/>
          <p:cNvGrpSpPr/>
          <p:nvPr/>
        </p:nvGrpSpPr>
        <p:grpSpPr>
          <a:xfrm>
            <a:off x="9839906" y="1669337"/>
            <a:ext cx="2014297" cy="3519326"/>
            <a:chOff x="5702923" y="806396"/>
            <a:chExt cx="2014297" cy="3519326"/>
          </a:xfrm>
        </p:grpSpPr>
        <p:sp>
          <p:nvSpPr>
            <p:cNvPr id="71" name="Cloud 70"/>
            <p:cNvSpPr/>
            <p:nvPr/>
          </p:nvSpPr>
          <p:spPr>
            <a:xfrm rot="2829162">
              <a:off x="5911834" y="818475"/>
              <a:ext cx="1527925" cy="162658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9671902">
              <a:off x="7311725" y="2559648"/>
              <a:ext cx="343513"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647766">
              <a:off x="5749145" y="2499554"/>
              <a:ext cx="317463"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352409">
              <a:off x="6786899" y="3723120"/>
              <a:ext cx="371632"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647766">
              <a:off x="6359659" y="3711201"/>
              <a:ext cx="369854" cy="6026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rot="20169292">
              <a:off x="6743858" y="1919017"/>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790291">
              <a:off x="5877579" y="1883798"/>
              <a:ext cx="793677" cy="1074879"/>
            </a:xfrm>
            <a:prstGeom prst="trapezoi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a:off x="6111065" y="2057338"/>
              <a:ext cx="1184041" cy="1963942"/>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491884" y="1668066"/>
              <a:ext cx="439296" cy="592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320523">
              <a:off x="6040366" y="2064001"/>
              <a:ext cx="793673" cy="2034001"/>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rapezoid 80"/>
            <p:cNvSpPr/>
            <p:nvPr/>
          </p:nvSpPr>
          <p:spPr>
            <a:xfrm rot="21316319">
              <a:off x="6586216" y="1977544"/>
              <a:ext cx="793673" cy="2112343"/>
            </a:xfrm>
            <a:prstGeom prst="trapezoid">
              <a:avLst>
                <a:gd name="adj" fmla="val 38085"/>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201302" y="829558"/>
              <a:ext cx="991486" cy="13249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Cloud 82"/>
            <p:cNvSpPr/>
            <p:nvPr/>
          </p:nvSpPr>
          <p:spPr>
            <a:xfrm rot="5145672">
              <a:off x="6487708" y="685928"/>
              <a:ext cx="407311" cy="64824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rot="21319763">
              <a:off x="6718951" y="3869982"/>
              <a:ext cx="729128" cy="192734"/>
              <a:chOff x="1544278" y="5562600"/>
              <a:chExt cx="3316219" cy="853440"/>
            </a:xfrm>
          </p:grpSpPr>
          <p:grpSp>
            <p:nvGrpSpPr>
              <p:cNvPr id="134" name="Group 133"/>
              <p:cNvGrpSpPr/>
              <p:nvPr/>
            </p:nvGrpSpPr>
            <p:grpSpPr>
              <a:xfrm>
                <a:off x="2374039" y="5562600"/>
                <a:ext cx="840941" cy="838200"/>
                <a:chOff x="2374039" y="5562600"/>
                <a:chExt cx="840941" cy="838200"/>
              </a:xfrm>
            </p:grpSpPr>
            <p:sp>
              <p:nvSpPr>
                <p:cNvPr id="147" name="Quad Arrow 146"/>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3189795" y="5562600"/>
                <a:ext cx="840941" cy="838200"/>
                <a:chOff x="2374039" y="5562600"/>
                <a:chExt cx="840941" cy="838200"/>
              </a:xfrm>
            </p:grpSpPr>
            <p:sp>
              <p:nvSpPr>
                <p:cNvPr id="145" name="Quad Arrow 144"/>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145"/>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1544278" y="5562600"/>
                <a:ext cx="840941" cy="838200"/>
                <a:chOff x="2374039" y="5562600"/>
                <a:chExt cx="840941" cy="838200"/>
              </a:xfrm>
            </p:grpSpPr>
            <p:sp>
              <p:nvSpPr>
                <p:cNvPr id="143" name="Quad Arrow 142"/>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Quad Arrow 143"/>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4019556" y="5577840"/>
                <a:ext cx="840941" cy="838200"/>
                <a:chOff x="2374039" y="5562600"/>
                <a:chExt cx="840941" cy="838200"/>
              </a:xfrm>
            </p:grpSpPr>
            <p:sp>
              <p:nvSpPr>
                <p:cNvPr id="141" name="Quad Arrow 140"/>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Quad Arrow 141"/>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8" name="Diamond 137"/>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iamond 138"/>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iamond 139"/>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rot="370681">
              <a:off x="5985089" y="3885148"/>
              <a:ext cx="729128" cy="192734"/>
              <a:chOff x="1544278" y="5562600"/>
              <a:chExt cx="3316219" cy="853440"/>
            </a:xfrm>
          </p:grpSpPr>
          <p:grpSp>
            <p:nvGrpSpPr>
              <p:cNvPr id="119" name="Group 118"/>
              <p:cNvGrpSpPr/>
              <p:nvPr/>
            </p:nvGrpSpPr>
            <p:grpSpPr>
              <a:xfrm>
                <a:off x="2374039" y="5562600"/>
                <a:ext cx="840941" cy="838200"/>
                <a:chOff x="2374039" y="5562600"/>
                <a:chExt cx="840941" cy="838200"/>
              </a:xfrm>
            </p:grpSpPr>
            <p:sp>
              <p:nvSpPr>
                <p:cNvPr id="132" name="Quad Arrow 131"/>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132"/>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p:cNvGrpSpPr/>
              <p:nvPr/>
            </p:nvGrpSpPr>
            <p:grpSpPr>
              <a:xfrm>
                <a:off x="3189795" y="5562600"/>
                <a:ext cx="840941" cy="838200"/>
                <a:chOff x="2374039" y="5562600"/>
                <a:chExt cx="840941" cy="838200"/>
              </a:xfrm>
            </p:grpSpPr>
            <p:sp>
              <p:nvSpPr>
                <p:cNvPr id="130" name="Quad Arrow 129"/>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130"/>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1544278" y="5562600"/>
                <a:ext cx="840941" cy="838200"/>
                <a:chOff x="2374039" y="5562600"/>
                <a:chExt cx="840941" cy="838200"/>
              </a:xfrm>
            </p:grpSpPr>
            <p:sp>
              <p:nvSpPr>
                <p:cNvPr id="128" name="Quad Arrow 127"/>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128"/>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p:cNvGrpSpPr/>
              <p:nvPr/>
            </p:nvGrpSpPr>
            <p:grpSpPr>
              <a:xfrm>
                <a:off x="4019556" y="5577840"/>
                <a:ext cx="840941" cy="838200"/>
                <a:chOff x="2374039" y="5562600"/>
                <a:chExt cx="840941" cy="838200"/>
              </a:xfrm>
            </p:grpSpPr>
            <p:sp>
              <p:nvSpPr>
                <p:cNvPr id="126" name="Quad Arrow 125"/>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126"/>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Diamond 122"/>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Diamond 123"/>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Diamond 124"/>
              <p:cNvSpPr/>
              <p:nvPr/>
            </p:nvSpPr>
            <p:spPr>
              <a:xfrm>
                <a:off x="3918365" y="5624324"/>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5"/>
            <p:cNvGrpSpPr/>
            <p:nvPr/>
          </p:nvGrpSpPr>
          <p:grpSpPr>
            <a:xfrm rot="20183969">
              <a:off x="7170529" y="2723998"/>
              <a:ext cx="546691" cy="189292"/>
              <a:chOff x="1544278" y="5562600"/>
              <a:chExt cx="2486458" cy="838200"/>
            </a:xfrm>
          </p:grpSpPr>
          <p:grpSp>
            <p:nvGrpSpPr>
              <p:cNvPr id="108" name="Group 107"/>
              <p:cNvGrpSpPr/>
              <p:nvPr/>
            </p:nvGrpSpPr>
            <p:grpSpPr>
              <a:xfrm>
                <a:off x="2374039" y="5562600"/>
                <a:ext cx="840941" cy="838200"/>
                <a:chOff x="2374039" y="5562600"/>
                <a:chExt cx="840941" cy="838200"/>
              </a:xfrm>
            </p:grpSpPr>
            <p:sp>
              <p:nvSpPr>
                <p:cNvPr id="117" name="Quad Arrow 116"/>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Quad Arrow 117"/>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3189795" y="5562600"/>
                <a:ext cx="840941" cy="838200"/>
                <a:chOff x="2374039" y="5562600"/>
                <a:chExt cx="840941" cy="838200"/>
              </a:xfrm>
            </p:grpSpPr>
            <p:sp>
              <p:nvSpPr>
                <p:cNvPr id="115" name="Quad Arrow 114"/>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115"/>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p:nvPr/>
            </p:nvGrpSpPr>
            <p:grpSpPr>
              <a:xfrm>
                <a:off x="1544278" y="5562600"/>
                <a:ext cx="840941" cy="838200"/>
                <a:chOff x="2374039" y="5562600"/>
                <a:chExt cx="840941" cy="838200"/>
              </a:xfrm>
            </p:grpSpPr>
            <p:sp>
              <p:nvSpPr>
                <p:cNvPr id="113" name="Quad Arrow 112"/>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Quad Arrow 113"/>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Diamond 110"/>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Diamond 111"/>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p:cNvGrpSpPr/>
            <p:nvPr/>
          </p:nvGrpSpPr>
          <p:grpSpPr>
            <a:xfrm rot="2035587">
              <a:off x="5702923" y="2657424"/>
              <a:ext cx="546691" cy="189292"/>
              <a:chOff x="1544278" y="5562600"/>
              <a:chExt cx="2486458" cy="838200"/>
            </a:xfrm>
          </p:grpSpPr>
          <p:grpSp>
            <p:nvGrpSpPr>
              <p:cNvPr id="97" name="Group 96"/>
              <p:cNvGrpSpPr/>
              <p:nvPr/>
            </p:nvGrpSpPr>
            <p:grpSpPr>
              <a:xfrm>
                <a:off x="2374039" y="5562600"/>
                <a:ext cx="840941" cy="838200"/>
                <a:chOff x="2374039" y="5562600"/>
                <a:chExt cx="840941" cy="838200"/>
              </a:xfrm>
            </p:grpSpPr>
            <p:sp>
              <p:nvSpPr>
                <p:cNvPr id="106" name="Quad Arrow 105"/>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3189795" y="5562600"/>
                <a:ext cx="840941" cy="838200"/>
                <a:chOff x="2374039" y="5562600"/>
                <a:chExt cx="840941" cy="838200"/>
              </a:xfrm>
            </p:grpSpPr>
            <p:sp>
              <p:nvSpPr>
                <p:cNvPr id="104" name="Quad Arrow 103"/>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Quad Arrow 104"/>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1544278" y="5562600"/>
                <a:ext cx="840941" cy="838200"/>
                <a:chOff x="2374039" y="5562600"/>
                <a:chExt cx="840941" cy="838200"/>
              </a:xfrm>
            </p:grpSpPr>
            <p:sp>
              <p:nvSpPr>
                <p:cNvPr id="102" name="Quad Arrow 101"/>
                <p:cNvSpPr/>
                <p:nvPr/>
              </p:nvSpPr>
              <p:spPr>
                <a:xfrm>
                  <a:off x="2374039" y="5562600"/>
                  <a:ext cx="840941" cy="838200"/>
                </a:xfrm>
                <a:prstGeom prst="quadArrow">
                  <a:avLst>
                    <a:gd name="adj1" fmla="val 41202"/>
                    <a:gd name="adj2" fmla="val 22500"/>
                    <a:gd name="adj3" fmla="val 22500"/>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Quad Arrow 102"/>
                <p:cNvSpPr/>
                <p:nvPr/>
              </p:nvSpPr>
              <p:spPr>
                <a:xfrm>
                  <a:off x="2526439" y="5715000"/>
                  <a:ext cx="555455" cy="553645"/>
                </a:xfrm>
                <a:prstGeom prst="quadArrow">
                  <a:avLst>
                    <a:gd name="adj1" fmla="val 41202"/>
                    <a:gd name="adj2" fmla="val 22500"/>
                    <a:gd name="adj3" fmla="val 22500"/>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Diamond 99"/>
              <p:cNvSpPr/>
              <p:nvPr/>
            </p:nvSpPr>
            <p:spPr>
              <a:xfrm>
                <a:off x="2296788" y="5626062"/>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Diamond 100"/>
              <p:cNvSpPr/>
              <p:nvPr/>
            </p:nvSpPr>
            <p:spPr>
              <a:xfrm>
                <a:off x="3084781" y="5600700"/>
                <a:ext cx="192638" cy="762000"/>
              </a:xfrm>
              <a:prstGeom prst="diamond">
                <a:avLst/>
              </a:prstGeom>
              <a:solidFill>
                <a:srgbClr val="FFCC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a:off x="6088898" y="2826365"/>
              <a:ext cx="1186600" cy="1082665"/>
              <a:chOff x="3250053" y="4389317"/>
              <a:chExt cx="1097509" cy="1082665"/>
            </a:xfrm>
          </p:grpSpPr>
          <p:sp>
            <p:nvSpPr>
              <p:cNvPr id="91" name="Diagonal Stripe 90"/>
              <p:cNvSpPr/>
              <p:nvPr/>
            </p:nvSpPr>
            <p:spPr>
              <a:xfrm rot="20440483">
                <a:off x="3250053" y="4513648"/>
                <a:ext cx="495743" cy="958334"/>
              </a:xfrm>
              <a:prstGeom prst="diagStripe">
                <a:avLst>
                  <a:gd name="adj" fmla="val 6272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Diagonal Stripe 91"/>
              <p:cNvSpPr/>
              <p:nvPr/>
            </p:nvSpPr>
            <p:spPr>
              <a:xfrm rot="19481746">
                <a:off x="3354107" y="4513551"/>
                <a:ext cx="495743" cy="958334"/>
              </a:xfrm>
              <a:prstGeom prst="diagStripe">
                <a:avLst>
                  <a:gd name="adj" fmla="val 62722"/>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3" name="Group 92"/>
              <p:cNvGrpSpPr/>
              <p:nvPr/>
            </p:nvGrpSpPr>
            <p:grpSpPr>
              <a:xfrm>
                <a:off x="3356076" y="4389317"/>
                <a:ext cx="991486" cy="273542"/>
                <a:chOff x="3356076" y="4389317"/>
                <a:chExt cx="991486" cy="273542"/>
              </a:xfrm>
            </p:grpSpPr>
            <p:sp>
              <p:nvSpPr>
                <p:cNvPr id="94" name="Rounded Rectangle 93"/>
                <p:cNvSpPr/>
                <p:nvPr/>
              </p:nvSpPr>
              <p:spPr>
                <a:xfrm>
                  <a:off x="3356076" y="4389317"/>
                  <a:ext cx="991486"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3470158" y="440397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3910063" y="4396647"/>
                  <a:ext cx="263642" cy="258882"/>
                </a:xfrm>
                <a:prstGeom prst="roundRect">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9" name="Cloud 88"/>
            <p:cNvSpPr/>
            <p:nvPr/>
          </p:nvSpPr>
          <p:spPr>
            <a:xfrm rot="5145672">
              <a:off x="6495649" y="1766521"/>
              <a:ext cx="366504" cy="47436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6596680" y="1879483"/>
              <a:ext cx="200729" cy="11774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2867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0"/>
                                        </p:tgtEl>
                                        <p:attrNameLst>
                                          <p:attrName>style.visibility</p:attrName>
                                        </p:attrNameLst>
                                      </p:cBhvr>
                                      <p:to>
                                        <p:strVal val="visible"/>
                                      </p:to>
                                    </p:set>
                                    <p:animEffect transition="in" filter="wipe(down)">
                                      <p:cBhvr>
                                        <p:cTn id="9" dur="580">
                                          <p:stCondLst>
                                            <p:cond delay="0"/>
                                          </p:stCondLst>
                                        </p:cTn>
                                        <p:tgtEl>
                                          <p:spTgt spid="70"/>
                                        </p:tgtEl>
                                      </p:cBhvr>
                                    </p:animEffect>
                                    <p:anim calcmode="lin" valueType="num">
                                      <p:cBhvr>
                                        <p:cTn id="10"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15" dur="26">
                                          <p:stCondLst>
                                            <p:cond delay="650"/>
                                          </p:stCondLst>
                                        </p:cTn>
                                        <p:tgtEl>
                                          <p:spTgt spid="70"/>
                                        </p:tgtEl>
                                      </p:cBhvr>
                                      <p:to x="100000" y="60000"/>
                                    </p:animScale>
                                    <p:animScale>
                                      <p:cBhvr>
                                        <p:cTn id="16" dur="166" decel="50000">
                                          <p:stCondLst>
                                            <p:cond delay="676"/>
                                          </p:stCondLst>
                                        </p:cTn>
                                        <p:tgtEl>
                                          <p:spTgt spid="70"/>
                                        </p:tgtEl>
                                      </p:cBhvr>
                                      <p:to x="100000" y="100000"/>
                                    </p:animScale>
                                    <p:animScale>
                                      <p:cBhvr>
                                        <p:cTn id="17" dur="26">
                                          <p:stCondLst>
                                            <p:cond delay="1312"/>
                                          </p:stCondLst>
                                        </p:cTn>
                                        <p:tgtEl>
                                          <p:spTgt spid="70"/>
                                        </p:tgtEl>
                                      </p:cBhvr>
                                      <p:to x="100000" y="80000"/>
                                    </p:animScale>
                                    <p:animScale>
                                      <p:cBhvr>
                                        <p:cTn id="18" dur="166" decel="50000">
                                          <p:stCondLst>
                                            <p:cond delay="1338"/>
                                          </p:stCondLst>
                                        </p:cTn>
                                        <p:tgtEl>
                                          <p:spTgt spid="70"/>
                                        </p:tgtEl>
                                      </p:cBhvr>
                                      <p:to x="100000" y="100000"/>
                                    </p:animScale>
                                    <p:animScale>
                                      <p:cBhvr>
                                        <p:cTn id="19" dur="26">
                                          <p:stCondLst>
                                            <p:cond delay="1642"/>
                                          </p:stCondLst>
                                        </p:cTn>
                                        <p:tgtEl>
                                          <p:spTgt spid="70"/>
                                        </p:tgtEl>
                                      </p:cBhvr>
                                      <p:to x="100000" y="90000"/>
                                    </p:animScale>
                                    <p:animScale>
                                      <p:cBhvr>
                                        <p:cTn id="20" dur="166" decel="50000">
                                          <p:stCondLst>
                                            <p:cond delay="1668"/>
                                          </p:stCondLst>
                                        </p:cTn>
                                        <p:tgtEl>
                                          <p:spTgt spid="70"/>
                                        </p:tgtEl>
                                      </p:cBhvr>
                                      <p:to x="100000" y="100000"/>
                                    </p:animScale>
                                    <p:animScale>
                                      <p:cBhvr>
                                        <p:cTn id="21" dur="26">
                                          <p:stCondLst>
                                            <p:cond delay="1808"/>
                                          </p:stCondLst>
                                        </p:cTn>
                                        <p:tgtEl>
                                          <p:spTgt spid="70"/>
                                        </p:tgtEl>
                                      </p:cBhvr>
                                      <p:to x="100000" y="95000"/>
                                    </p:animScale>
                                    <p:animScale>
                                      <p:cBhvr>
                                        <p:cTn id="22" dur="166" decel="50000">
                                          <p:stCondLst>
                                            <p:cond delay="1834"/>
                                          </p:stCondLst>
                                        </p:cTn>
                                        <p:tgtEl>
                                          <p:spTgt spid="70"/>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055520" y="1063076"/>
            <a:ext cx="6762939" cy="1384995"/>
          </a:xfrm>
          <a:prstGeom prst="rect">
            <a:avLst/>
          </a:prstGeom>
          <a:noFill/>
        </p:spPr>
        <p:txBody>
          <a:bodyPr wrap="square" rtlCol="0">
            <a:spAutoFit/>
          </a:bodyPr>
          <a:lstStyle/>
          <a:p>
            <a:r>
              <a:rPr lang="en-US" sz="2800" dirty="0">
                <a:solidFill>
                  <a:schemeClr val="bg1"/>
                </a:solidFill>
              </a:rPr>
              <a:t>It is significant that Balaam is referred to as a soothsayer or diviner, somewhat on the order of Simon of the New Testament.  </a:t>
            </a:r>
          </a:p>
        </p:txBody>
      </p:sp>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Who Was Balaam?</a:t>
            </a:r>
          </a:p>
        </p:txBody>
      </p:sp>
      <p:sp>
        <p:nvSpPr>
          <p:cNvPr id="2" name="Rectangle 1"/>
          <p:cNvSpPr/>
          <p:nvPr/>
        </p:nvSpPr>
        <p:spPr>
          <a:xfrm>
            <a:off x="3633689" y="3018489"/>
            <a:ext cx="5160197" cy="1323439"/>
          </a:xfrm>
          <a:prstGeom prst="rect">
            <a:avLst/>
          </a:prstGeom>
        </p:spPr>
        <p:txBody>
          <a:bodyPr wrap="square">
            <a:spAutoFit/>
          </a:bodyPr>
          <a:lstStyle/>
          <a:p>
            <a:r>
              <a:rPr lang="en-US" sz="2000" i="1" dirty="0">
                <a:solidFill>
                  <a:srgbClr val="FFFF00"/>
                </a:solidFill>
                <a:latin typeface="Palatino"/>
              </a:rPr>
              <a:t>Balaam also the son of </a:t>
            </a:r>
            <a:r>
              <a:rPr lang="en-US" sz="2000" i="1" dirty="0" err="1">
                <a:solidFill>
                  <a:srgbClr val="FFFF00"/>
                </a:solidFill>
                <a:latin typeface="Palatino"/>
              </a:rPr>
              <a:t>Beor</a:t>
            </a:r>
            <a:r>
              <a:rPr lang="en-US" sz="2000" i="1" dirty="0">
                <a:solidFill>
                  <a:srgbClr val="FFFF00"/>
                </a:solidFill>
                <a:latin typeface="Palatino"/>
              </a:rPr>
              <a:t>, the soothsayer, did the children of Israel slay with the sword among them that were slain by them. Joshua 13:22</a:t>
            </a:r>
            <a:endParaRPr lang="en-US" sz="2000" i="1" dirty="0">
              <a:solidFill>
                <a:srgbClr val="FFFF00"/>
              </a:solidFill>
            </a:endParaRPr>
          </a:p>
        </p:txBody>
      </p:sp>
      <p:sp>
        <p:nvSpPr>
          <p:cNvPr id="3" name="Rectangle 2"/>
          <p:cNvSpPr/>
          <p:nvPr/>
        </p:nvSpPr>
        <p:spPr>
          <a:xfrm>
            <a:off x="8359458" y="2295214"/>
            <a:ext cx="6096000" cy="523220"/>
          </a:xfrm>
          <a:prstGeom prst="rect">
            <a:avLst/>
          </a:prstGeom>
        </p:spPr>
        <p:txBody>
          <a:bodyPr>
            <a:spAutoFit/>
          </a:bodyPr>
          <a:lstStyle/>
          <a:p>
            <a:r>
              <a:rPr lang="en-US" sz="2800" dirty="0">
                <a:solidFill>
                  <a:srgbClr val="00B0F0"/>
                </a:solidFill>
              </a:rPr>
              <a:t>See Acts 8:9-24</a:t>
            </a:r>
          </a:p>
        </p:txBody>
      </p:sp>
      <p:sp>
        <p:nvSpPr>
          <p:cNvPr id="4" name="Rectangle 3"/>
          <p:cNvSpPr/>
          <p:nvPr/>
        </p:nvSpPr>
        <p:spPr>
          <a:xfrm>
            <a:off x="3933731" y="4927822"/>
            <a:ext cx="4324538" cy="1200329"/>
          </a:xfrm>
          <a:prstGeom prst="rect">
            <a:avLst/>
          </a:prstGeom>
        </p:spPr>
        <p:txBody>
          <a:bodyPr wrap="square">
            <a:spAutoFit/>
          </a:bodyPr>
          <a:lstStyle/>
          <a:p>
            <a:r>
              <a:rPr lang="en-US" dirty="0">
                <a:solidFill>
                  <a:schemeClr val="bg1"/>
                </a:solidFill>
                <a:latin typeface="Calibri" panose="020F0502020204030204" pitchFamily="34" charset="0"/>
              </a:rPr>
              <a:t>Although Balaam acknowledged Jehovah and professed his dependence on Him, Balaam was willing to go against the Lord’s counsel and accompany the men of </a:t>
            </a:r>
            <a:r>
              <a:rPr lang="en-US" dirty="0" err="1">
                <a:solidFill>
                  <a:schemeClr val="bg1"/>
                </a:solidFill>
                <a:latin typeface="Calibri" panose="020F0502020204030204" pitchFamily="34" charset="0"/>
              </a:rPr>
              <a:t>Balak</a:t>
            </a:r>
            <a:r>
              <a:rPr lang="en-US" dirty="0">
                <a:solidFill>
                  <a:schemeClr val="bg1"/>
                </a:solidFill>
                <a:latin typeface="Calibri" panose="020F0502020204030204" pitchFamily="34" charset="0"/>
              </a:rPr>
              <a:t>. </a:t>
            </a:r>
            <a:endParaRPr lang="en-US" dirty="0">
              <a:solidFill>
                <a:schemeClr val="bg1"/>
              </a:solidFill>
            </a:endParaRPr>
          </a:p>
        </p:txBody>
      </p:sp>
      <p:pic>
        <p:nvPicPr>
          <p:cNvPr id="1026" name="Picture 2" descr="http://rastafarirenaissance.files.wordpress.com/2013/06/balaam_his-donkeyass_and-the-angel-of-elohimbook-of-numbers_balak-parsh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2906" y="2716376"/>
            <a:ext cx="2644375" cy="38498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(4)</a:t>
            </a:r>
          </a:p>
        </p:txBody>
      </p:sp>
      <p:sp>
        <p:nvSpPr>
          <p:cNvPr id="6" name="Rectangle 5"/>
          <p:cNvSpPr/>
          <p:nvPr/>
        </p:nvSpPr>
        <p:spPr>
          <a:xfrm>
            <a:off x="367975" y="5367380"/>
            <a:ext cx="3265714" cy="923330"/>
          </a:xfrm>
          <a:prstGeom prst="rect">
            <a:avLst/>
          </a:prstGeom>
        </p:spPr>
        <p:txBody>
          <a:bodyPr wrap="square">
            <a:spAutoFit/>
          </a:bodyPr>
          <a:lstStyle/>
          <a:p>
            <a:r>
              <a:rPr lang="en-US" dirty="0">
                <a:solidFill>
                  <a:schemeClr val="bg1"/>
                </a:solidFill>
                <a:latin typeface="Calibri" panose="020F0502020204030204" pitchFamily="34" charset="0"/>
              </a:rPr>
              <a:t> Obviously, Balaam had previously accepted money for his prophetic services. </a:t>
            </a:r>
            <a:endParaRPr lang="en-US" dirty="0">
              <a:solidFill>
                <a:schemeClr val="bg1"/>
              </a:solidFill>
            </a:endParaRPr>
          </a:p>
        </p:txBody>
      </p:sp>
      <p:pic>
        <p:nvPicPr>
          <p:cNvPr id="12" name="Picture 2" descr="http://www.newlife.org/images/blog/20110316/031611_2256_BalaamtheRe1.jpg"/>
          <p:cNvPicPr>
            <a:picLocks noChangeAspect="1" noChangeArrowheads="1"/>
          </p:cNvPicPr>
          <p:nvPr/>
        </p:nvPicPr>
        <p:blipFill rotWithShape="1">
          <a:blip r:embed="rId4">
            <a:extLst>
              <a:ext uri="{28A0092B-C50C-407E-A947-70E740481C1C}">
                <a14:useLocalDpi xmlns:a14="http://schemas.microsoft.com/office/drawing/2010/main" val="0"/>
              </a:ext>
            </a:extLst>
          </a:blip>
          <a:srcRect l="2011" t="2888" r="6339" b="7171"/>
          <a:stretch/>
        </p:blipFill>
        <p:spPr bwMode="auto">
          <a:xfrm>
            <a:off x="466862" y="1143646"/>
            <a:ext cx="2873379" cy="4079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60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7200" y="881742"/>
            <a:ext cx="7293429" cy="4524315"/>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In spite of all this, the record recites that Balaam "taught" </a:t>
            </a:r>
            <a:r>
              <a:rPr lang="en-US" dirty="0" err="1">
                <a:solidFill>
                  <a:schemeClr val="bg1"/>
                </a:solidFill>
                <a:latin typeface="Calibri" panose="020F0502020204030204" pitchFamily="34" charset="0"/>
              </a:rPr>
              <a:t>Balak</a:t>
            </a:r>
            <a:r>
              <a:rPr lang="en-US" dirty="0">
                <a:solidFill>
                  <a:schemeClr val="bg1"/>
                </a:solidFill>
                <a:latin typeface="Calibri" panose="020F0502020204030204" pitchFamily="34" charset="0"/>
              </a:rPr>
              <a:t> "to cast a stumbling block before the children of Israel, to eat things sacrificed unto idols, and to commit fornication," and shortly thereafter, while aligned against Israel in the camps of the Midianites, he was "slain with the sword."</a:t>
            </a:r>
          </a:p>
          <a:p>
            <a:pPr fontAlgn="base"/>
            <a:r>
              <a:rPr lang="en-US" dirty="0">
                <a:solidFill>
                  <a:schemeClr val="bg1"/>
                </a:solidFill>
                <a:latin typeface="Calibri" panose="020F0502020204030204" pitchFamily="34" charset="0"/>
              </a:rPr>
              <a:t> </a:t>
            </a:r>
          </a:p>
          <a:p>
            <a:pPr fontAlgn="base"/>
            <a:r>
              <a:rPr lang="en-US" dirty="0">
                <a:solidFill>
                  <a:schemeClr val="bg1"/>
                </a:solidFill>
                <a:latin typeface="Calibri" panose="020F0502020204030204" pitchFamily="34" charset="0"/>
              </a:rPr>
              <a:t>Balaam, the prophet, inspired and mighty as he once was, lost his soul in the end because he set his heart on the things of this world rather than the riches of eternity.</a:t>
            </a:r>
          </a:p>
          <a:p>
            <a:pPr fontAlgn="base"/>
            <a:r>
              <a:rPr lang="en-US" dirty="0">
                <a:solidFill>
                  <a:schemeClr val="bg1"/>
                </a:solidFill>
                <a:latin typeface="Calibri" panose="020F0502020204030204" pitchFamily="34" charset="0"/>
              </a:rPr>
              <a:t> </a:t>
            </a:r>
          </a:p>
          <a:p>
            <a:pPr fontAlgn="base"/>
            <a:r>
              <a:rPr lang="en-US" dirty="0">
                <a:solidFill>
                  <a:schemeClr val="bg1"/>
                </a:solidFill>
                <a:latin typeface="Calibri" panose="020F0502020204030204" pitchFamily="34" charset="0"/>
              </a:rPr>
              <a:t>What a wealth of meaning there is in these inspired words of Joseph Smith, words addressed to people who have testimonies but want to mingle the things of this world with them:</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"Behold, there are many called, but few are chosen. And why are they not chosen? Because their hearts are set so much upon the things of this world and aspire to the honors of men..." (D&amp;C 121:34-38, 40)</a:t>
            </a:r>
          </a:p>
        </p:txBody>
      </p:sp>
      <p:sp>
        <p:nvSpPr>
          <p:cNvPr id="2" name="Rectangle 1"/>
          <p:cNvSpPr/>
          <p:nvPr/>
        </p:nvSpPr>
        <p:spPr>
          <a:xfrm>
            <a:off x="0" y="6488668"/>
            <a:ext cx="9557657" cy="369332"/>
          </a:xfrm>
          <a:prstGeom prst="rect">
            <a:avLst/>
          </a:prstGeom>
        </p:spPr>
        <p:txBody>
          <a:bodyPr wrap="square">
            <a:spAutoFit/>
          </a:bodyPr>
          <a:lstStyle/>
          <a:p>
            <a:r>
              <a:rPr lang="en-US" dirty="0">
                <a:solidFill>
                  <a:schemeClr val="bg1"/>
                </a:solidFill>
              </a:rPr>
              <a:t>Numbers 22:23; 24; 25; 31:8; 2 Peter 2:15-16; Jude 1:11; and Revelations 2:14.</a:t>
            </a:r>
            <a:endParaRPr lang="en-US" dirty="0"/>
          </a:p>
        </p:txBody>
      </p:sp>
      <p:sp>
        <p:nvSpPr>
          <p:cNvPr id="6" name="TextBox 5"/>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(5)</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2478" y="1662793"/>
            <a:ext cx="1828800" cy="2552700"/>
          </a:xfrm>
          <a:prstGeom prst="rect">
            <a:avLst/>
          </a:prstGeom>
        </p:spPr>
      </p:pic>
    </p:spTree>
    <p:extLst>
      <p:ext uri="{BB962C8B-B14F-4D97-AF65-F5344CB8AC3E}">
        <p14:creationId xmlns:p14="http://schemas.microsoft.com/office/powerpoint/2010/main" val="1426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Ignoring</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(6)</a:t>
            </a:r>
          </a:p>
        </p:txBody>
      </p:sp>
      <p:grpSp>
        <p:nvGrpSpPr>
          <p:cNvPr id="12" name="Group 11"/>
          <p:cNvGrpSpPr/>
          <p:nvPr/>
        </p:nvGrpSpPr>
        <p:grpSpPr>
          <a:xfrm>
            <a:off x="1121723" y="1435300"/>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ectangle 13"/>
            <p:cNvSpPr/>
            <p:nvPr/>
          </p:nvSpPr>
          <p:spPr>
            <a:xfrm>
              <a:off x="817699" y="1135733"/>
              <a:ext cx="2293346" cy="1077218"/>
            </a:xfrm>
            <a:prstGeom prst="rect">
              <a:avLst/>
            </a:prstGeom>
          </p:spPr>
          <p:txBody>
            <a:bodyPr wrap="square">
              <a:spAutoFit/>
            </a:bodyPr>
            <a:lstStyle/>
            <a:p>
              <a:pPr algn="ctr"/>
              <a:r>
                <a:rPr lang="en-US" sz="1600" b="1" dirty="0"/>
                <a:t>We put ourselves in danger when we ignore the Lord’s instructions and warnings</a:t>
              </a:r>
              <a:endParaRPr lang="en-US" sz="1600" i="1" dirty="0"/>
            </a:p>
          </p:txBody>
        </p:sp>
      </p:grpSp>
      <p:grpSp>
        <p:nvGrpSpPr>
          <p:cNvPr id="2" name="Group 1"/>
          <p:cNvGrpSpPr/>
          <p:nvPr/>
        </p:nvGrpSpPr>
        <p:grpSpPr>
          <a:xfrm>
            <a:off x="3231574" y="4693849"/>
            <a:ext cx="6494029" cy="1571763"/>
            <a:chOff x="3231574" y="4693849"/>
            <a:chExt cx="6494029" cy="1571763"/>
          </a:xfrm>
        </p:grpSpPr>
        <p:sp>
          <p:nvSpPr>
            <p:cNvPr id="10" name="Rectangle 9"/>
            <p:cNvSpPr/>
            <p:nvPr/>
          </p:nvSpPr>
          <p:spPr>
            <a:xfrm>
              <a:off x="4467869" y="4695952"/>
              <a:ext cx="5257734" cy="1569660"/>
            </a:xfrm>
            <a:prstGeom prst="rect">
              <a:avLst/>
            </a:prstGeom>
          </p:spPr>
          <p:txBody>
            <a:bodyPr wrap="square">
              <a:spAutoFit/>
            </a:bodyPr>
            <a:lstStyle/>
            <a:p>
              <a:r>
                <a:rPr lang="en-US" sz="3200" dirty="0">
                  <a:solidFill>
                    <a:schemeClr val="bg1"/>
                  </a:solidFill>
                  <a:latin typeface="Calibri" panose="020F0502020204030204" pitchFamily="34" charset="0"/>
                </a:rPr>
                <a:t>“From now on, you must not only avoid evil, but also the appearance of evil.” </a:t>
              </a:r>
              <a:endParaRPr lang="en-US" sz="3200" dirty="0">
                <a:solidFill>
                  <a:schemeClr val="bg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1574" y="4693849"/>
              <a:ext cx="1097280" cy="1383792"/>
            </a:xfrm>
            <a:prstGeom prst="rect">
              <a:avLst/>
            </a:prstGeom>
          </p:spPr>
        </p:pic>
      </p:grpSp>
      <p:pic>
        <p:nvPicPr>
          <p:cNvPr id="2050" name="Picture 2" descr="http://creoleindc.typepad.com/.a/6a00d8341c5e0053ef01901d7be415970b-pi"/>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37282" y="1099456"/>
            <a:ext cx="4013299" cy="300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41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Ready to Curse Israel</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(6)</a:t>
            </a:r>
          </a:p>
        </p:txBody>
      </p:sp>
      <p:sp>
        <p:nvSpPr>
          <p:cNvPr id="2" name="Rectangle 1"/>
          <p:cNvSpPr/>
          <p:nvPr/>
        </p:nvSpPr>
        <p:spPr>
          <a:xfrm>
            <a:off x="3220192" y="1008589"/>
            <a:ext cx="6096000" cy="646331"/>
          </a:xfrm>
          <a:prstGeom prst="rect">
            <a:avLst/>
          </a:prstGeom>
        </p:spPr>
        <p:txBody>
          <a:bodyPr>
            <a:spAutoFit/>
          </a:bodyPr>
          <a:lstStyle/>
          <a:p>
            <a:r>
              <a:rPr lang="en-US" i="1" dirty="0">
                <a:solidFill>
                  <a:srgbClr val="FFFF00"/>
                </a:solidFill>
                <a:latin typeface="Palatino"/>
              </a:rPr>
              <a:t>And Balaam said unto </a:t>
            </a:r>
            <a:r>
              <a:rPr lang="en-US" i="1" dirty="0" err="1">
                <a:solidFill>
                  <a:srgbClr val="FFFF00"/>
                </a:solidFill>
                <a:latin typeface="Palatino"/>
              </a:rPr>
              <a:t>Balak</a:t>
            </a:r>
            <a:r>
              <a:rPr lang="en-US" i="1" dirty="0">
                <a:solidFill>
                  <a:srgbClr val="FFFF00"/>
                </a:solidFill>
                <a:latin typeface="Palatino"/>
              </a:rPr>
              <a:t>, Build me here seven altars, and prepare me here seven bullocks and seven rams.</a:t>
            </a:r>
            <a:endParaRPr lang="en-US" i="1" dirty="0">
              <a:solidFill>
                <a:srgbClr val="FFFF00"/>
              </a:solidFill>
            </a:endParaRP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23</a:t>
            </a:r>
            <a:endParaRPr lang="en-US" dirty="0"/>
          </a:p>
        </p:txBody>
      </p:sp>
      <p:sp>
        <p:nvSpPr>
          <p:cNvPr id="4" name="Rectangle 3"/>
          <p:cNvSpPr/>
          <p:nvPr/>
        </p:nvSpPr>
        <p:spPr>
          <a:xfrm>
            <a:off x="6839915" y="2225134"/>
            <a:ext cx="4393594" cy="3139321"/>
          </a:xfrm>
          <a:prstGeom prst="rect">
            <a:avLst/>
          </a:prstGeom>
        </p:spPr>
        <p:txBody>
          <a:bodyPr wrap="square">
            <a:spAutoFit/>
          </a:bodyPr>
          <a:lstStyle/>
          <a:p>
            <a:r>
              <a:rPr lang="en-US" altLang="en-US" b="1" dirty="0">
                <a:solidFill>
                  <a:schemeClr val="bg1"/>
                </a:solidFill>
                <a:latin typeface="Calibri" panose="020F0502020204030204" pitchFamily="34" charset="0"/>
                <a:cs typeface="Arial" panose="020B0604020202020204" pitchFamily="34" charset="0"/>
              </a:rPr>
              <a:t>Balaam stands on a ridge, overlooking the massive camp of Hebrews, ready to curse the Israelites. </a:t>
            </a:r>
          </a:p>
          <a:p>
            <a:endParaRPr lang="en-US" altLang="en-US" b="1" dirty="0">
              <a:solidFill>
                <a:schemeClr val="bg1"/>
              </a:solidFill>
              <a:latin typeface="Calibri" panose="020F0502020204030204" pitchFamily="34" charset="0"/>
              <a:cs typeface="Arial" panose="020B0604020202020204" pitchFamily="34" charset="0"/>
            </a:endParaRPr>
          </a:p>
          <a:p>
            <a:r>
              <a:rPr lang="en-US" altLang="en-US" b="1" dirty="0">
                <a:solidFill>
                  <a:schemeClr val="bg1"/>
                </a:solidFill>
                <a:latin typeface="Calibri" panose="020F0502020204030204" pitchFamily="34" charset="0"/>
                <a:cs typeface="Arial" panose="020B0604020202020204" pitchFamily="34" charset="0"/>
              </a:rPr>
              <a:t>The king builds 7 altars, complete with animal sacrifices, to enhance the curses. </a:t>
            </a:r>
          </a:p>
          <a:p>
            <a:endParaRPr lang="en-US" altLang="en-US" b="1" dirty="0">
              <a:solidFill>
                <a:schemeClr val="bg1"/>
              </a:solidFill>
              <a:latin typeface="Calibri" panose="020F0502020204030204" pitchFamily="34" charset="0"/>
              <a:cs typeface="Arial" panose="020B0604020202020204" pitchFamily="34" charset="0"/>
            </a:endParaRPr>
          </a:p>
          <a:p>
            <a:r>
              <a:rPr lang="en-US" altLang="en-US" b="1" dirty="0">
                <a:solidFill>
                  <a:schemeClr val="bg1"/>
                </a:solidFill>
                <a:latin typeface="Calibri" panose="020F0502020204030204" pitchFamily="34" charset="0"/>
                <a:cs typeface="Arial" panose="020B0604020202020204" pitchFamily="34" charset="0"/>
              </a:rPr>
              <a:t>But when Balaam attempts to call down curses on the unsuspecting Israelites, </a:t>
            </a:r>
            <a:r>
              <a:rPr lang="en-US" b="1" dirty="0">
                <a:solidFill>
                  <a:schemeClr val="bg1"/>
                </a:solidFill>
                <a:latin typeface="Calibri" panose="020F0502020204030204" pitchFamily="34" charset="0"/>
              </a:rPr>
              <a:t> only the most lovely, poetic, and prophetic blessings come out of his mouth!</a:t>
            </a:r>
            <a:endParaRPr lang="en-US" dirty="0">
              <a:solidFill>
                <a:schemeClr val="bg1"/>
              </a:solidFill>
              <a:latin typeface="Calibri" panose="020F0502020204030204" pitchFamily="34" charset="0"/>
            </a:endParaRPr>
          </a:p>
        </p:txBody>
      </p:sp>
      <p:pic>
        <p:nvPicPr>
          <p:cNvPr id="5" name="Picture 4">
            <a:extLst>
              <a:ext uri="{FF2B5EF4-FFF2-40B4-BE49-F238E27FC236}">
                <a16:creationId xmlns:a16="http://schemas.microsoft.com/office/drawing/2014/main" id="{B047BF88-2F53-6AF4-14D8-3249C14EF935}"/>
              </a:ext>
            </a:extLst>
          </p:cNvPr>
          <p:cNvPicPr>
            <a:picLocks noChangeAspect="1"/>
          </p:cNvPicPr>
          <p:nvPr/>
        </p:nvPicPr>
        <p:blipFill>
          <a:blip r:embed="rId3"/>
          <a:stretch>
            <a:fillRect/>
          </a:stretch>
        </p:blipFill>
        <p:spPr>
          <a:xfrm>
            <a:off x="1918471" y="2011240"/>
            <a:ext cx="3962953" cy="3915321"/>
          </a:xfrm>
          <a:prstGeom prst="rect">
            <a:avLst/>
          </a:prstGeom>
        </p:spPr>
      </p:pic>
    </p:spTree>
    <p:extLst>
      <p:ext uri="{BB962C8B-B14F-4D97-AF65-F5344CB8AC3E}">
        <p14:creationId xmlns:p14="http://schemas.microsoft.com/office/powerpoint/2010/main" val="59432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Dust of Jacob</a:t>
            </a:r>
          </a:p>
        </p:txBody>
      </p:sp>
      <p:sp>
        <p:nvSpPr>
          <p:cNvPr id="9" name="TextBox 8"/>
          <p:cNvSpPr txBox="1"/>
          <p:nvPr/>
        </p:nvSpPr>
        <p:spPr>
          <a:xfrm>
            <a:off x="10741278" y="6444079"/>
            <a:ext cx="1332360" cy="369332"/>
          </a:xfrm>
          <a:prstGeom prst="rect">
            <a:avLst/>
          </a:prstGeom>
          <a:noFill/>
        </p:spPr>
        <p:txBody>
          <a:bodyPr wrap="square" rtlCol="0">
            <a:spAutoFit/>
          </a:bodyPr>
          <a:lstStyle/>
          <a:p>
            <a:pPr algn="r"/>
            <a:r>
              <a:rPr lang="en-US" dirty="0">
                <a:solidFill>
                  <a:schemeClr val="bg1"/>
                </a:solidFill>
              </a:rPr>
              <a:t>(7)</a:t>
            </a:r>
          </a:p>
        </p:txBody>
      </p:sp>
      <p:sp>
        <p:nvSpPr>
          <p:cNvPr id="26" name="Rectangle 25"/>
          <p:cNvSpPr/>
          <p:nvPr/>
        </p:nvSpPr>
        <p:spPr>
          <a:xfrm>
            <a:off x="0" y="6488668"/>
            <a:ext cx="9557657" cy="369332"/>
          </a:xfrm>
          <a:prstGeom prst="rect">
            <a:avLst/>
          </a:prstGeom>
        </p:spPr>
        <p:txBody>
          <a:bodyPr wrap="square">
            <a:spAutoFit/>
          </a:bodyPr>
          <a:lstStyle/>
          <a:p>
            <a:r>
              <a:rPr lang="en-US" dirty="0">
                <a:solidFill>
                  <a:schemeClr val="bg1"/>
                </a:solidFill>
              </a:rPr>
              <a:t>Numbers 23:7, 10, 21, 23; 24:5, 17</a:t>
            </a:r>
            <a:endParaRPr lang="en-US" dirty="0"/>
          </a:p>
        </p:txBody>
      </p:sp>
      <p:sp>
        <p:nvSpPr>
          <p:cNvPr id="2" name="Rectangle 1"/>
          <p:cNvSpPr/>
          <p:nvPr/>
        </p:nvSpPr>
        <p:spPr>
          <a:xfrm>
            <a:off x="2529467" y="1329214"/>
            <a:ext cx="7637790" cy="5078313"/>
          </a:xfrm>
          <a:prstGeom prst="rect">
            <a:avLst/>
          </a:prstGeom>
        </p:spPr>
        <p:txBody>
          <a:bodyPr wrap="square">
            <a:spAutoFit/>
          </a:bodyPr>
          <a:lstStyle/>
          <a:p>
            <a:pPr marL="914400" fontAlgn="base"/>
            <a:r>
              <a:rPr lang="en-US" i="1" dirty="0">
                <a:solidFill>
                  <a:schemeClr val="bg1"/>
                </a:solidFill>
                <a:latin typeface="Calibri" panose="020F0502020204030204" pitchFamily="34" charset="0"/>
              </a:rPr>
              <a:t>Come, curse me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and come, defy </a:t>
            </a:r>
            <a:r>
              <a:rPr lang="en-US" i="1" dirty="0">
                <a:solidFill>
                  <a:schemeClr val="bg1"/>
                </a:solidFill>
                <a:latin typeface="Calibri" panose="020F0502020204030204" pitchFamily="34" charset="0"/>
              </a:rPr>
              <a:t>Israel.</a:t>
            </a:r>
            <a:r>
              <a:rPr lang="en-US" dirty="0">
                <a:solidFill>
                  <a:schemeClr val="bg1"/>
                </a:solidFill>
                <a:latin typeface="Calibri" panose="020F0502020204030204" pitchFamily="34" charset="0"/>
              </a:rPr>
              <a:t> </a:t>
            </a:r>
          </a:p>
          <a:p>
            <a:pPr marL="914400" fontAlgn="base"/>
            <a:r>
              <a:rPr lang="en-US" dirty="0">
                <a:solidFill>
                  <a:schemeClr val="bg1"/>
                </a:solidFill>
                <a:latin typeface="Calibri" panose="020F0502020204030204" pitchFamily="34" charset="0"/>
              </a:rPr>
              <a:t> </a:t>
            </a:r>
          </a:p>
          <a:p>
            <a:pPr marL="914400" fontAlgn="base"/>
            <a:r>
              <a:rPr lang="en-US" i="1" dirty="0">
                <a:solidFill>
                  <a:schemeClr val="bg1"/>
                </a:solidFill>
                <a:latin typeface="Calibri" panose="020F0502020204030204" pitchFamily="34" charset="0"/>
              </a:rPr>
              <a:t>Who can count the dust of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and the number of the fourth part of </a:t>
            </a:r>
            <a:r>
              <a:rPr lang="en-US" i="1" dirty="0">
                <a:solidFill>
                  <a:schemeClr val="bg1"/>
                </a:solidFill>
                <a:latin typeface="Calibri" panose="020F0502020204030204" pitchFamily="34" charset="0"/>
              </a:rPr>
              <a:t>Israel</a:t>
            </a:r>
            <a:r>
              <a:rPr lang="en-US" dirty="0">
                <a:solidFill>
                  <a:schemeClr val="bg1"/>
                </a:solidFill>
                <a:latin typeface="Calibri" panose="020F0502020204030204" pitchFamily="34" charset="0"/>
              </a:rPr>
              <a:t>?</a:t>
            </a:r>
          </a:p>
          <a:p>
            <a:pPr marL="914400" fontAlgn="base"/>
            <a:r>
              <a:rPr lang="en-US" dirty="0">
                <a:solidFill>
                  <a:schemeClr val="bg1"/>
                </a:solidFill>
                <a:latin typeface="Calibri" panose="020F0502020204030204" pitchFamily="34" charset="0"/>
              </a:rPr>
              <a:t> </a:t>
            </a:r>
          </a:p>
          <a:p>
            <a:pPr marL="914400" fontAlgn="base"/>
            <a:r>
              <a:rPr lang="en-US" i="1" dirty="0">
                <a:solidFill>
                  <a:schemeClr val="bg1"/>
                </a:solidFill>
                <a:latin typeface="Calibri" panose="020F0502020204030204" pitchFamily="34" charset="0"/>
              </a:rPr>
              <a:t>He hath not beheld iniquity in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neither hath he seen perverseness in </a:t>
            </a:r>
            <a:r>
              <a:rPr lang="en-US" i="1" dirty="0">
                <a:solidFill>
                  <a:schemeClr val="bg1"/>
                </a:solidFill>
                <a:latin typeface="Calibri" panose="020F0502020204030204" pitchFamily="34" charset="0"/>
              </a:rPr>
              <a:t>Israel. </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 </a:t>
            </a:r>
          </a:p>
          <a:p>
            <a:pPr marL="914400" fontAlgn="base"/>
            <a:r>
              <a:rPr lang="en-US" i="1" dirty="0">
                <a:solidFill>
                  <a:schemeClr val="bg1"/>
                </a:solidFill>
                <a:latin typeface="Calibri" panose="020F0502020204030204" pitchFamily="34" charset="0"/>
              </a:rPr>
              <a:t>Surely there is no enchantment against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neither is there any divination against </a:t>
            </a:r>
            <a:r>
              <a:rPr lang="en-US" i="1" dirty="0">
                <a:solidFill>
                  <a:schemeClr val="bg1"/>
                </a:solidFill>
                <a:latin typeface="Calibri" panose="020F0502020204030204" pitchFamily="34" charset="0"/>
              </a:rPr>
              <a:t>Israel.</a:t>
            </a:r>
            <a:r>
              <a:rPr lang="en-US" dirty="0">
                <a:solidFill>
                  <a:schemeClr val="bg1"/>
                </a:solidFill>
                <a:latin typeface="Calibri" panose="020F0502020204030204" pitchFamily="34" charset="0"/>
              </a:rPr>
              <a:t> </a:t>
            </a:r>
          </a:p>
          <a:p>
            <a:pPr marL="914400" fontAlgn="base"/>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 </a:t>
            </a:r>
            <a:r>
              <a:rPr lang="en-US" i="1" dirty="0">
                <a:solidFill>
                  <a:schemeClr val="bg1"/>
                </a:solidFill>
                <a:latin typeface="Calibri" panose="020F0502020204030204" pitchFamily="34" charset="0"/>
              </a:rPr>
              <a:t>How goodly are thy tents, O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and thy tabernacles, O </a:t>
            </a:r>
            <a:r>
              <a:rPr lang="en-US" i="1" dirty="0">
                <a:solidFill>
                  <a:schemeClr val="bg1"/>
                </a:solidFill>
                <a:latin typeface="Calibri" panose="020F0502020204030204" pitchFamily="34" charset="0"/>
              </a:rPr>
              <a:t>Israel!</a:t>
            </a:r>
            <a:r>
              <a:rPr lang="en-US" dirty="0">
                <a:solidFill>
                  <a:schemeClr val="bg1"/>
                </a:solidFill>
                <a:latin typeface="Calibri" panose="020F0502020204030204" pitchFamily="34" charset="0"/>
              </a:rPr>
              <a:t> </a:t>
            </a:r>
          </a:p>
          <a:p>
            <a:pPr marL="914400" fontAlgn="base"/>
            <a:endParaRPr lang="en-US" dirty="0">
              <a:solidFill>
                <a:schemeClr val="bg1"/>
              </a:solidFill>
              <a:latin typeface="Calibri" panose="020F0502020204030204" pitchFamily="34" charset="0"/>
            </a:endParaRPr>
          </a:p>
          <a:p>
            <a:pPr marL="914400" fontAlgn="base"/>
            <a:r>
              <a:rPr lang="en-US" i="1" dirty="0">
                <a:solidFill>
                  <a:schemeClr val="bg1"/>
                </a:solidFill>
                <a:latin typeface="Calibri" panose="020F0502020204030204" pitchFamily="34" charset="0"/>
              </a:rPr>
              <a:t>There shall come a Star out of Jacob,</a:t>
            </a:r>
            <a:endParaRPr lang="en-US" dirty="0">
              <a:solidFill>
                <a:schemeClr val="bg1"/>
              </a:solidFill>
              <a:latin typeface="Calibri" panose="020F0502020204030204" pitchFamily="34" charset="0"/>
            </a:endParaRPr>
          </a:p>
          <a:p>
            <a:pPr marL="914400" fontAlgn="base"/>
            <a:r>
              <a:rPr lang="en-US" dirty="0">
                <a:solidFill>
                  <a:schemeClr val="bg1"/>
                </a:solidFill>
                <a:latin typeface="Calibri" panose="020F0502020204030204" pitchFamily="34" charset="0"/>
              </a:rPr>
              <a:t>and a </a:t>
            </a:r>
            <a:r>
              <a:rPr lang="en-US" dirty="0" err="1">
                <a:solidFill>
                  <a:schemeClr val="bg1"/>
                </a:solidFill>
                <a:latin typeface="Calibri" panose="020F0502020204030204" pitchFamily="34" charset="0"/>
              </a:rPr>
              <a:t>Sceptre</a:t>
            </a:r>
            <a:r>
              <a:rPr lang="en-US" dirty="0">
                <a:solidFill>
                  <a:schemeClr val="bg1"/>
                </a:solidFill>
                <a:latin typeface="Calibri" panose="020F0502020204030204" pitchFamily="34" charset="0"/>
              </a:rPr>
              <a:t> shall rise out of </a:t>
            </a:r>
            <a:r>
              <a:rPr lang="en-US" i="1" dirty="0">
                <a:solidFill>
                  <a:schemeClr val="bg1"/>
                </a:solidFill>
                <a:latin typeface="Calibri" panose="020F0502020204030204" pitchFamily="34" charset="0"/>
              </a:rPr>
              <a:t>Israel.</a:t>
            </a:r>
            <a:r>
              <a:rPr lang="en-US" dirty="0">
                <a:solidFill>
                  <a:schemeClr val="bg1"/>
                </a:solidFill>
                <a:latin typeface="Calibri" panose="020F0502020204030204" pitchFamily="34" charset="0"/>
              </a:rPr>
              <a:t> </a:t>
            </a:r>
          </a:p>
          <a:p>
            <a:pPr marL="914400" fontAlgn="base"/>
            <a:r>
              <a:rPr lang="en-US" dirty="0">
                <a:solidFill>
                  <a:schemeClr val="bg1"/>
                </a:solidFill>
                <a:latin typeface="Calibri" panose="020F0502020204030204" pitchFamily="34" charset="0"/>
              </a:rPr>
              <a:t> </a:t>
            </a:r>
          </a:p>
        </p:txBody>
      </p:sp>
      <p:grpSp>
        <p:nvGrpSpPr>
          <p:cNvPr id="4" name="Group 3"/>
          <p:cNvGrpSpPr/>
          <p:nvPr/>
        </p:nvGrpSpPr>
        <p:grpSpPr>
          <a:xfrm>
            <a:off x="460374" y="1720453"/>
            <a:ext cx="2754945" cy="3677315"/>
            <a:chOff x="460374" y="1720453"/>
            <a:chExt cx="2754945" cy="3677315"/>
          </a:xfrm>
        </p:grpSpPr>
        <p:pic>
          <p:nvPicPr>
            <p:cNvPr id="3074" name="Picture 2" descr="https://courses.cit.cornell.edu/nes263/student2007/jml248/rassham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4" y="1720453"/>
              <a:ext cx="2754945" cy="36675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58079" y="4966881"/>
              <a:ext cx="2182839" cy="430887"/>
            </a:xfrm>
            <a:prstGeom prst="rect">
              <a:avLst/>
            </a:prstGeom>
          </p:spPr>
          <p:txBody>
            <a:bodyPr wrap="square">
              <a:spAutoFit/>
            </a:bodyPr>
            <a:lstStyle/>
            <a:p>
              <a:pPr algn="ctr"/>
              <a:r>
                <a:rPr lang="en-US" sz="1100" dirty="0">
                  <a:solidFill>
                    <a:srgbClr val="000000"/>
                  </a:solidFill>
                  <a:latin typeface="Verdana" panose="020B0604030504040204" pitchFamily="34" charset="0"/>
                </a:rPr>
                <a:t> image of tablet found at </a:t>
              </a:r>
              <a:r>
                <a:rPr lang="en-US" sz="1100" dirty="0" err="1">
                  <a:solidFill>
                    <a:srgbClr val="000000"/>
                  </a:solidFill>
                  <a:latin typeface="Verdana" panose="020B0604030504040204" pitchFamily="34" charset="0"/>
                </a:rPr>
                <a:t>Ras</a:t>
              </a:r>
              <a:r>
                <a:rPr lang="en-US" sz="1100" dirty="0">
                  <a:solidFill>
                    <a:srgbClr val="000000"/>
                  </a:solidFill>
                  <a:latin typeface="Verdana" panose="020B0604030504040204" pitchFamily="34" charset="0"/>
                </a:rPr>
                <a:t> </a:t>
              </a:r>
              <a:r>
                <a:rPr lang="en-US" sz="1100" dirty="0" err="1">
                  <a:solidFill>
                    <a:srgbClr val="000000"/>
                  </a:solidFill>
                  <a:latin typeface="Verdana" panose="020B0604030504040204" pitchFamily="34" charset="0"/>
                </a:rPr>
                <a:t>Shamra</a:t>
              </a:r>
              <a:endParaRPr lang="en-US" sz="1100" dirty="0"/>
            </a:p>
          </p:txBody>
        </p:sp>
      </p:grpSp>
      <p:pic>
        <p:nvPicPr>
          <p:cNvPr id="3076" name="Picture 4" descr="https://s-media-cache-ak0.pinimg.com/originals/a4/25/35/a42535afcdb8c5020480ff90fbc164c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95869" y="1284625"/>
            <a:ext cx="3542776" cy="2627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09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fade">
                                      <p:cBhvr>
                                        <p:cTn id="11" dur="500"/>
                                        <p:tgtEl>
                                          <p:spTgt spid="307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5" end="5"/>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
                                            <p:txEl>
                                              <p:pRg st="12" end="1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15" end="15"/>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4101</Words>
  <Application>Microsoft Office PowerPoint</Application>
  <PresentationFormat>Widescreen</PresentationFormat>
  <Paragraphs>420</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Corbel</vt:lpstr>
      <vt:lpstr>Calibri Light</vt:lpstr>
      <vt:lpstr>Calibri</vt:lpstr>
      <vt:lpstr>Arial</vt:lpstr>
      <vt:lpstr>Arial</vt:lpstr>
      <vt:lpstr>AR ESSENCE</vt:lpstr>
      <vt:lpstr>Verdana</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52</cp:revision>
  <dcterms:created xsi:type="dcterms:W3CDTF">2015-11-10T16:45:47Z</dcterms:created>
  <dcterms:modified xsi:type="dcterms:W3CDTF">2025-09-02T15:44:28Z</dcterms:modified>
</cp:coreProperties>
</file>