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63" r:id="rId5"/>
    <p:sldId id="269" r:id="rId6"/>
    <p:sldId id="272" r:id="rId7"/>
    <p:sldId id="262" r:id="rId8"/>
    <p:sldId id="265" r:id="rId9"/>
    <p:sldId id="264" r:id="rId10"/>
    <p:sldId id="266" r:id="rId11"/>
    <p:sldId id="267" r:id="rId12"/>
    <p:sldId id="273" r:id="rId13"/>
    <p:sldId id="274" r:id="rId14"/>
    <p:sldId id="275" r:id="rId15"/>
    <p:sldId id="276" r:id="rId16"/>
    <p:sldId id="277" r:id="rId17"/>
    <p:sldId id="279" r:id="rId18"/>
    <p:sldId id="280" r:id="rId19"/>
    <p:sldId id="258" r:id="rId20"/>
    <p:sldId id="257" r:id="rId21"/>
    <p:sldId id="260" r:id="rId22"/>
    <p:sldId id="270" r:id="rId23"/>
    <p:sldId id="271" r:id="rId24"/>
    <p:sldId id="278" r:id="rId25"/>
  </p:sldIdLst>
  <p:sldSz cx="12192000" cy="6858000"/>
  <p:notesSz cx="6858000" cy="9144000"/>
  <p:embeddedFontLst>
    <p:embeddedFont>
      <p:font typeface="Aharoni" panose="020B0604020202020204" charset="-79"/>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BC79D3-F314-440F-89F2-6F5D9E83C96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405299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C79D3-F314-440F-89F2-6F5D9E83C96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245728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C79D3-F314-440F-89F2-6F5D9E83C96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339246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C79D3-F314-440F-89F2-6F5D9E83C96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70525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C79D3-F314-440F-89F2-6F5D9E83C96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82957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BC79D3-F314-440F-89F2-6F5D9E83C964}"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238136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C79D3-F314-440F-89F2-6F5D9E83C964}"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407036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C79D3-F314-440F-89F2-6F5D9E83C964}"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281320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C79D3-F314-440F-89F2-6F5D9E83C964}"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195598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79D3-F314-440F-89F2-6F5D9E83C964}"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360019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79D3-F314-440F-89F2-6F5D9E83C964}"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123613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C79D3-F314-440F-89F2-6F5D9E83C964}" type="datetimeFigureOut">
              <a:rPr lang="en-US" smtClean="0"/>
              <a:t>9/2/2025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05C94-42B1-44CF-A202-1AB0209D455D}" type="slidenum">
              <a:rPr lang="en-US" smtClean="0"/>
              <a:t>‹#›</a:t>
            </a:fld>
            <a:endParaRPr lang="en-US"/>
          </a:p>
        </p:txBody>
      </p:sp>
    </p:spTree>
    <p:extLst>
      <p:ext uri="{BB962C8B-B14F-4D97-AF65-F5344CB8AC3E}">
        <p14:creationId xmlns:p14="http://schemas.microsoft.com/office/powerpoint/2010/main" val="41269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024">
            <a:extLst>
              <a:ext uri="{FF2B5EF4-FFF2-40B4-BE49-F238E27FC236}">
                <a16:creationId xmlns:a16="http://schemas.microsoft.com/office/drawing/2014/main" id="{8A863946-8340-4F5C-A0A3-905897757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1261" y="261737"/>
            <a:ext cx="12192000" cy="2154436"/>
          </a:xfrm>
          <a:prstGeom prst="rect">
            <a:avLst/>
          </a:prstGeom>
          <a:noFill/>
        </p:spPr>
        <p:txBody>
          <a:bodyPr wrap="square" rtlCol="0">
            <a:spAutoFit/>
          </a:bodyPr>
          <a:lstStyle/>
          <a:p>
            <a:pPr algn="ctr"/>
            <a:r>
              <a:rPr lang="en-US" sz="8000" dirty="0">
                <a:solidFill>
                  <a:schemeClr val="bg1"/>
                </a:solidFill>
                <a:latin typeface="Aharoni" panose="02010803020104030203" pitchFamily="2" charset="-79"/>
                <a:cs typeface="Aharoni" panose="02010803020104030203" pitchFamily="2" charset="-79"/>
              </a:rPr>
              <a:t>Conquest</a:t>
            </a:r>
          </a:p>
          <a:p>
            <a:pPr algn="ctr"/>
            <a:r>
              <a:rPr lang="en-US" sz="5400" dirty="0">
                <a:solidFill>
                  <a:schemeClr val="bg1"/>
                </a:solidFill>
                <a:latin typeface="Aharoni" panose="02010803020104030203" pitchFamily="2" charset="-79"/>
                <a:cs typeface="Aharoni" panose="02010803020104030203" pitchFamily="2" charset="-79"/>
              </a:rPr>
              <a:t>Numbers 30-36</a:t>
            </a:r>
          </a:p>
        </p:txBody>
      </p:sp>
      <p:grpSp>
        <p:nvGrpSpPr>
          <p:cNvPr id="2" name="Group 1"/>
          <p:cNvGrpSpPr/>
          <p:nvPr/>
        </p:nvGrpSpPr>
        <p:grpSpPr>
          <a:xfrm>
            <a:off x="887185" y="1381704"/>
            <a:ext cx="2054827" cy="5179993"/>
            <a:chOff x="887185" y="1381704"/>
            <a:chExt cx="2054827" cy="5179993"/>
          </a:xfrm>
        </p:grpSpPr>
        <p:grpSp>
          <p:nvGrpSpPr>
            <p:cNvPr id="5" name="Group 4"/>
            <p:cNvGrpSpPr/>
            <p:nvPr/>
          </p:nvGrpSpPr>
          <p:grpSpPr>
            <a:xfrm>
              <a:off x="887185" y="1381704"/>
              <a:ext cx="2054827" cy="5179993"/>
              <a:chOff x="2011366" y="1678007"/>
              <a:chExt cx="2054827" cy="5179993"/>
            </a:xfrm>
          </p:grpSpPr>
          <p:sp>
            <p:nvSpPr>
              <p:cNvPr id="7" name="Rounded Rectangle 6"/>
              <p:cNvSpPr/>
              <p:nvPr/>
            </p:nvSpPr>
            <p:spPr>
              <a:xfrm>
                <a:off x="2011366" y="1678007"/>
                <a:ext cx="2054827" cy="5179993"/>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136" y="6068696"/>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2362201" y="1992086"/>
                <a:ext cx="511628" cy="718457"/>
              </a:xfrm>
              <a:custGeom>
                <a:avLst/>
                <a:gdLst>
                  <a:gd name="connsiteX0" fmla="*/ 239485 w 511628"/>
                  <a:gd name="connsiteY0" fmla="*/ 718457 h 718457"/>
                  <a:gd name="connsiteX1" fmla="*/ 239485 w 511628"/>
                  <a:gd name="connsiteY1" fmla="*/ 718457 h 718457"/>
                  <a:gd name="connsiteX2" fmla="*/ 206828 w 511628"/>
                  <a:gd name="connsiteY2" fmla="*/ 555171 h 718457"/>
                  <a:gd name="connsiteX3" fmla="*/ 174171 w 511628"/>
                  <a:gd name="connsiteY3" fmla="*/ 533400 h 718457"/>
                  <a:gd name="connsiteX4" fmla="*/ 130628 w 511628"/>
                  <a:gd name="connsiteY4" fmla="*/ 446314 h 718457"/>
                  <a:gd name="connsiteX5" fmla="*/ 108857 w 511628"/>
                  <a:gd name="connsiteY5" fmla="*/ 370114 h 718457"/>
                  <a:gd name="connsiteX6" fmla="*/ 87085 w 511628"/>
                  <a:gd name="connsiteY6" fmla="*/ 348342 h 718457"/>
                  <a:gd name="connsiteX7" fmla="*/ 76200 w 511628"/>
                  <a:gd name="connsiteY7" fmla="*/ 315685 h 718457"/>
                  <a:gd name="connsiteX8" fmla="*/ 21771 w 511628"/>
                  <a:gd name="connsiteY8" fmla="*/ 250371 h 718457"/>
                  <a:gd name="connsiteX9" fmla="*/ 0 w 511628"/>
                  <a:gd name="connsiteY9" fmla="*/ 185057 h 718457"/>
                  <a:gd name="connsiteX10" fmla="*/ 10885 w 511628"/>
                  <a:gd name="connsiteY10" fmla="*/ 108857 h 718457"/>
                  <a:gd name="connsiteX11" fmla="*/ 65314 w 511628"/>
                  <a:gd name="connsiteY11" fmla="*/ 65314 h 718457"/>
                  <a:gd name="connsiteX12" fmla="*/ 87085 w 511628"/>
                  <a:gd name="connsiteY12" fmla="*/ 43542 h 718457"/>
                  <a:gd name="connsiteX13" fmla="*/ 228600 w 511628"/>
                  <a:gd name="connsiteY13" fmla="*/ 21771 h 718457"/>
                  <a:gd name="connsiteX14" fmla="*/ 326571 w 511628"/>
                  <a:gd name="connsiteY14" fmla="*/ 0 h 718457"/>
                  <a:gd name="connsiteX15" fmla="*/ 446314 w 511628"/>
                  <a:gd name="connsiteY15" fmla="*/ 10885 h 718457"/>
                  <a:gd name="connsiteX16" fmla="*/ 489857 w 511628"/>
                  <a:gd name="connsiteY16" fmla="*/ 54428 h 718457"/>
                  <a:gd name="connsiteX17" fmla="*/ 511628 w 511628"/>
                  <a:gd name="connsiteY17" fmla="*/ 76200 h 718457"/>
                  <a:gd name="connsiteX18" fmla="*/ 500742 w 511628"/>
                  <a:gd name="connsiteY18" fmla="*/ 174171 h 718457"/>
                  <a:gd name="connsiteX19" fmla="*/ 478971 w 511628"/>
                  <a:gd name="connsiteY19" fmla="*/ 206828 h 718457"/>
                  <a:gd name="connsiteX20" fmla="*/ 402771 w 511628"/>
                  <a:gd name="connsiteY20" fmla="*/ 272142 h 718457"/>
                  <a:gd name="connsiteX21" fmla="*/ 359228 w 511628"/>
                  <a:gd name="connsiteY21" fmla="*/ 337457 h 718457"/>
                  <a:gd name="connsiteX22" fmla="*/ 304800 w 511628"/>
                  <a:gd name="connsiteY22" fmla="*/ 381000 h 718457"/>
                  <a:gd name="connsiteX23" fmla="*/ 283028 w 511628"/>
                  <a:gd name="connsiteY23" fmla="*/ 446314 h 718457"/>
                  <a:gd name="connsiteX24" fmla="*/ 272142 w 511628"/>
                  <a:gd name="connsiteY24" fmla="*/ 478971 h 718457"/>
                  <a:gd name="connsiteX25" fmla="*/ 261257 w 511628"/>
                  <a:gd name="connsiteY25" fmla="*/ 533400 h 718457"/>
                  <a:gd name="connsiteX26" fmla="*/ 250371 w 511628"/>
                  <a:gd name="connsiteY26" fmla="*/ 631371 h 718457"/>
                  <a:gd name="connsiteX27" fmla="*/ 239485 w 511628"/>
                  <a:gd name="connsiteY27" fmla="*/ 718457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628" h="718457">
                    <a:moveTo>
                      <a:pt x="239485" y="718457"/>
                    </a:moveTo>
                    <a:lnTo>
                      <a:pt x="239485" y="718457"/>
                    </a:lnTo>
                    <a:cubicBezTo>
                      <a:pt x="231986" y="620958"/>
                      <a:pt x="261150" y="598627"/>
                      <a:pt x="206828" y="555171"/>
                    </a:cubicBezTo>
                    <a:cubicBezTo>
                      <a:pt x="196612" y="546998"/>
                      <a:pt x="185057" y="540657"/>
                      <a:pt x="174171" y="533400"/>
                    </a:cubicBezTo>
                    <a:cubicBezTo>
                      <a:pt x="149155" y="458348"/>
                      <a:pt x="168628" y="484312"/>
                      <a:pt x="130628" y="446314"/>
                    </a:cubicBezTo>
                    <a:cubicBezTo>
                      <a:pt x="128596" y="438185"/>
                      <a:pt x="115548" y="381266"/>
                      <a:pt x="108857" y="370114"/>
                    </a:cubicBezTo>
                    <a:cubicBezTo>
                      <a:pt x="103577" y="361313"/>
                      <a:pt x="94342" y="355599"/>
                      <a:pt x="87085" y="348342"/>
                    </a:cubicBezTo>
                    <a:cubicBezTo>
                      <a:pt x="83457" y="337456"/>
                      <a:pt x="82565" y="325232"/>
                      <a:pt x="76200" y="315685"/>
                    </a:cubicBezTo>
                    <a:cubicBezTo>
                      <a:pt x="42017" y="264411"/>
                      <a:pt x="45515" y="303797"/>
                      <a:pt x="21771" y="250371"/>
                    </a:cubicBezTo>
                    <a:cubicBezTo>
                      <a:pt x="12451" y="229400"/>
                      <a:pt x="0" y="185057"/>
                      <a:pt x="0" y="185057"/>
                    </a:cubicBezTo>
                    <a:cubicBezTo>
                      <a:pt x="3628" y="159657"/>
                      <a:pt x="2771" y="133198"/>
                      <a:pt x="10885" y="108857"/>
                    </a:cubicBezTo>
                    <a:cubicBezTo>
                      <a:pt x="15664" y="94520"/>
                      <a:pt x="57571" y="71509"/>
                      <a:pt x="65314" y="65314"/>
                    </a:cubicBezTo>
                    <a:cubicBezTo>
                      <a:pt x="73328" y="58903"/>
                      <a:pt x="78284" y="48822"/>
                      <a:pt x="87085" y="43542"/>
                    </a:cubicBezTo>
                    <a:cubicBezTo>
                      <a:pt x="118467" y="24713"/>
                      <a:pt x="222327" y="22398"/>
                      <a:pt x="228600" y="21771"/>
                    </a:cubicBezTo>
                    <a:cubicBezTo>
                      <a:pt x="262278" y="10545"/>
                      <a:pt x="288251" y="0"/>
                      <a:pt x="326571" y="0"/>
                    </a:cubicBezTo>
                    <a:cubicBezTo>
                      <a:pt x="366650" y="0"/>
                      <a:pt x="406400" y="7257"/>
                      <a:pt x="446314" y="10885"/>
                    </a:cubicBezTo>
                    <a:lnTo>
                      <a:pt x="489857" y="54428"/>
                    </a:lnTo>
                    <a:lnTo>
                      <a:pt x="511628" y="76200"/>
                    </a:lnTo>
                    <a:cubicBezTo>
                      <a:pt x="507999" y="108857"/>
                      <a:pt x="508711" y="142294"/>
                      <a:pt x="500742" y="174171"/>
                    </a:cubicBezTo>
                    <a:cubicBezTo>
                      <a:pt x="497569" y="186863"/>
                      <a:pt x="487485" y="196895"/>
                      <a:pt x="478971" y="206828"/>
                    </a:cubicBezTo>
                    <a:cubicBezTo>
                      <a:pt x="443775" y="247890"/>
                      <a:pt x="441291" y="246463"/>
                      <a:pt x="402771" y="272142"/>
                    </a:cubicBezTo>
                    <a:cubicBezTo>
                      <a:pt x="388257" y="293914"/>
                      <a:pt x="381000" y="322943"/>
                      <a:pt x="359228" y="337457"/>
                    </a:cubicBezTo>
                    <a:cubicBezTo>
                      <a:pt x="318031" y="364921"/>
                      <a:pt x="335822" y="349977"/>
                      <a:pt x="304800" y="381000"/>
                    </a:cubicBezTo>
                    <a:lnTo>
                      <a:pt x="283028" y="446314"/>
                    </a:lnTo>
                    <a:cubicBezTo>
                      <a:pt x="279399" y="457200"/>
                      <a:pt x="274392" y="467719"/>
                      <a:pt x="272142" y="478971"/>
                    </a:cubicBezTo>
                    <a:cubicBezTo>
                      <a:pt x="268514" y="497114"/>
                      <a:pt x="263874" y="515084"/>
                      <a:pt x="261257" y="533400"/>
                    </a:cubicBezTo>
                    <a:cubicBezTo>
                      <a:pt x="256610" y="565928"/>
                      <a:pt x="255018" y="598843"/>
                      <a:pt x="250371" y="631371"/>
                    </a:cubicBezTo>
                    <a:cubicBezTo>
                      <a:pt x="247754" y="649687"/>
                      <a:pt x="241299" y="703943"/>
                      <a:pt x="239485" y="718457"/>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264581" y="254241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98583" y="2651017"/>
                <a:ext cx="914400" cy="646331"/>
              </a:xfrm>
              <a:prstGeom prst="rect">
                <a:avLst/>
              </a:prstGeom>
              <a:noFill/>
            </p:spPr>
            <p:txBody>
              <a:bodyPr wrap="square" rtlCol="0">
                <a:spAutoFit/>
              </a:bodyPr>
              <a:lstStyle/>
              <a:p>
                <a:r>
                  <a:rPr lang="en-US" dirty="0">
                    <a:solidFill>
                      <a:schemeClr val="bg1"/>
                    </a:solidFill>
                  </a:rPr>
                  <a:t>East of Jordan</a:t>
                </a:r>
              </a:p>
            </p:txBody>
          </p:sp>
        </p:grpSp>
        <p:sp>
          <p:nvSpPr>
            <p:cNvPr id="12" name="5-Point Star 11"/>
            <p:cNvSpPr/>
            <p:nvPr/>
          </p:nvSpPr>
          <p:spPr>
            <a:xfrm>
              <a:off x="1659641" y="3067858"/>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106808" y="2089607"/>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344583" y="2761944"/>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025019" y="3443570"/>
            <a:ext cx="1751219" cy="3280932"/>
            <a:chOff x="3248296" y="3312729"/>
            <a:chExt cx="1588137" cy="2975396"/>
          </a:xfrm>
        </p:grpSpPr>
        <p:sp>
          <p:nvSpPr>
            <p:cNvPr id="16" name="Oval 15"/>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711292" y="3312729"/>
              <a:ext cx="752390" cy="503086"/>
              <a:chOff x="3276599" y="3962400"/>
              <a:chExt cx="2362200" cy="1430616"/>
            </a:xfrm>
          </p:grpSpPr>
          <p:sp>
            <p:nvSpPr>
              <p:cNvPr id="66" name="Moon 65"/>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loud 27"/>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4"/>
            <p:cNvGrpSpPr/>
            <p:nvPr/>
          </p:nvGrpSpPr>
          <p:grpSpPr>
            <a:xfrm>
              <a:off x="3766363" y="4463759"/>
              <a:ext cx="543951" cy="288954"/>
              <a:chOff x="3416724" y="3667852"/>
              <a:chExt cx="2655030" cy="1513748"/>
            </a:xfrm>
          </p:grpSpPr>
          <p:grpSp>
            <p:nvGrpSpPr>
              <p:cNvPr id="54" name="Group 31"/>
              <p:cNvGrpSpPr/>
              <p:nvPr/>
            </p:nvGrpSpPr>
            <p:grpSpPr>
              <a:xfrm>
                <a:off x="4114800" y="4495800"/>
                <a:ext cx="1219200" cy="685800"/>
                <a:chOff x="4114800" y="4495800"/>
                <a:chExt cx="1219200" cy="685800"/>
              </a:xfrm>
            </p:grpSpPr>
            <p:sp>
              <p:nvSpPr>
                <p:cNvPr id="63"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6"/>
              <p:cNvGrpSpPr/>
              <p:nvPr/>
            </p:nvGrpSpPr>
            <p:grpSpPr>
              <a:xfrm rot="3976231">
                <a:off x="3150024" y="3934552"/>
                <a:ext cx="1219200" cy="685800"/>
                <a:chOff x="4114800" y="4495800"/>
                <a:chExt cx="1219200" cy="685800"/>
              </a:xfrm>
            </p:grpSpPr>
            <p:sp>
              <p:nvSpPr>
                <p:cNvPr id="60" name="Trapezoid 5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0"/>
              <p:cNvGrpSpPr/>
              <p:nvPr/>
            </p:nvGrpSpPr>
            <p:grpSpPr>
              <a:xfrm rot="18434064">
                <a:off x="5119254" y="3990109"/>
                <a:ext cx="1219200" cy="685800"/>
                <a:chOff x="4114800" y="4495800"/>
                <a:chExt cx="1219200" cy="685800"/>
              </a:xfrm>
            </p:grpSpPr>
            <p:sp>
              <p:nvSpPr>
                <p:cNvPr id="57" name="Trapezoid 5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60"/>
            <p:cNvGrpSpPr/>
            <p:nvPr/>
          </p:nvGrpSpPr>
          <p:grpSpPr>
            <a:xfrm>
              <a:off x="3849838" y="4672186"/>
              <a:ext cx="364753" cy="262180"/>
              <a:chOff x="4724400" y="4267200"/>
              <a:chExt cx="1905000" cy="1369291"/>
            </a:xfrm>
          </p:grpSpPr>
          <p:sp>
            <p:nvSpPr>
              <p:cNvPr id="42" name="Hexagon 41"/>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79"/>
            <p:cNvGrpSpPr/>
            <p:nvPr/>
          </p:nvGrpSpPr>
          <p:grpSpPr>
            <a:xfrm>
              <a:off x="3690393" y="5281781"/>
              <a:ext cx="738954" cy="194462"/>
              <a:chOff x="3886201" y="4953000"/>
              <a:chExt cx="1447796" cy="381000"/>
            </a:xfrm>
          </p:grpSpPr>
          <p:sp>
            <p:nvSpPr>
              <p:cNvPr id="33"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6593224" y="3361885"/>
            <a:ext cx="1415507" cy="3361828"/>
            <a:chOff x="2069555" y="144697"/>
            <a:chExt cx="1219200" cy="2895600"/>
          </a:xfrm>
        </p:grpSpPr>
        <p:sp>
          <p:nvSpPr>
            <p:cNvPr id="75" name="Cloud 74"/>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p:cNvGrpSpPr/>
            <p:nvPr/>
          </p:nvGrpSpPr>
          <p:grpSpPr>
            <a:xfrm rot="4983839">
              <a:off x="2618848" y="1746310"/>
              <a:ext cx="588091" cy="315370"/>
              <a:chOff x="4099124" y="1265262"/>
              <a:chExt cx="813257" cy="436117"/>
            </a:xfrm>
          </p:grpSpPr>
          <p:pic>
            <p:nvPicPr>
              <p:cNvPr id="96"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8" name="Group 97"/>
          <p:cNvGrpSpPr/>
          <p:nvPr/>
        </p:nvGrpSpPr>
        <p:grpSpPr>
          <a:xfrm>
            <a:off x="8819850" y="3289286"/>
            <a:ext cx="1384074" cy="3497924"/>
            <a:chOff x="5566332" y="3681678"/>
            <a:chExt cx="1133051" cy="2863522"/>
          </a:xfrm>
        </p:grpSpPr>
        <p:grpSp>
          <p:nvGrpSpPr>
            <p:cNvPr id="99" name="Group 98"/>
            <p:cNvGrpSpPr/>
            <p:nvPr/>
          </p:nvGrpSpPr>
          <p:grpSpPr>
            <a:xfrm>
              <a:off x="5566332" y="3681678"/>
              <a:ext cx="1133051" cy="2863522"/>
              <a:chOff x="3124425" y="529034"/>
              <a:chExt cx="1380536" cy="3344532"/>
            </a:xfrm>
          </p:grpSpPr>
          <p:sp>
            <p:nvSpPr>
              <p:cNvPr id="163" name="Oval 162"/>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247591" flipH="1">
                <a:off x="3488745" y="3290199"/>
                <a:ext cx="250930"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952234" flipH="1">
                <a:off x="3778423" y="3278660"/>
                <a:ext cx="249729"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430708" flipH="1">
                <a:off x="3232839" y="1543682"/>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9809709" flipH="1">
                <a:off x="3817759" y="1509588"/>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171"/>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57"/>
            <p:cNvGrpSpPr/>
            <p:nvPr/>
          </p:nvGrpSpPr>
          <p:grpSpPr>
            <a:xfrm rot="15904384">
              <a:off x="5642272" y="5398366"/>
              <a:ext cx="1322101" cy="237313"/>
              <a:chOff x="6096000" y="1376597"/>
              <a:chExt cx="3810000" cy="1867525"/>
            </a:xfrm>
          </p:grpSpPr>
          <p:grpSp>
            <p:nvGrpSpPr>
              <p:cNvPr id="143" name="Group 34"/>
              <p:cNvGrpSpPr/>
              <p:nvPr/>
            </p:nvGrpSpPr>
            <p:grpSpPr>
              <a:xfrm>
                <a:off x="6096000" y="1447800"/>
                <a:ext cx="3810000" cy="1752600"/>
                <a:chOff x="4800600" y="183630"/>
                <a:chExt cx="5791200" cy="1311639"/>
              </a:xfrm>
            </p:grpSpPr>
            <p:grpSp>
              <p:nvGrpSpPr>
                <p:cNvPr id="154" name="Group 28"/>
                <p:cNvGrpSpPr/>
                <p:nvPr/>
              </p:nvGrpSpPr>
              <p:grpSpPr>
                <a:xfrm>
                  <a:off x="4800600" y="184879"/>
                  <a:ext cx="2895600" cy="1295400"/>
                  <a:chOff x="4800600" y="184879"/>
                  <a:chExt cx="2895600" cy="1295400"/>
                </a:xfrm>
              </p:grpSpPr>
              <p:sp>
                <p:nvSpPr>
                  <p:cNvPr id="160" name="Flowchart: Decision 15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ecision 16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4-Point Star 16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9"/>
                <p:cNvGrpSpPr/>
                <p:nvPr/>
              </p:nvGrpSpPr>
              <p:grpSpPr>
                <a:xfrm>
                  <a:off x="7696200" y="183630"/>
                  <a:ext cx="2895600" cy="1295400"/>
                  <a:chOff x="4800600" y="184879"/>
                  <a:chExt cx="2895600" cy="1295400"/>
                </a:xfrm>
              </p:grpSpPr>
              <p:sp>
                <p:nvSpPr>
                  <p:cNvPr id="157" name="Flowchart: Decision 15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Decision 15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4-Point Star 15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4-Point Star 15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57"/>
            <p:cNvGrpSpPr/>
            <p:nvPr/>
          </p:nvGrpSpPr>
          <p:grpSpPr>
            <a:xfrm rot="16396785">
              <a:off x="5263960" y="5420453"/>
              <a:ext cx="1322101" cy="237313"/>
              <a:chOff x="6096000" y="1376597"/>
              <a:chExt cx="3810000" cy="1867525"/>
            </a:xfrm>
          </p:grpSpPr>
          <p:grpSp>
            <p:nvGrpSpPr>
              <p:cNvPr id="123" name="Group 34"/>
              <p:cNvGrpSpPr/>
              <p:nvPr/>
            </p:nvGrpSpPr>
            <p:grpSpPr>
              <a:xfrm>
                <a:off x="6096000" y="1447800"/>
                <a:ext cx="3810000" cy="1752600"/>
                <a:chOff x="4800600" y="183630"/>
                <a:chExt cx="5791200" cy="1311639"/>
              </a:xfrm>
            </p:grpSpPr>
            <p:grpSp>
              <p:nvGrpSpPr>
                <p:cNvPr id="134" name="Group 28"/>
                <p:cNvGrpSpPr/>
                <p:nvPr/>
              </p:nvGrpSpPr>
              <p:grpSpPr>
                <a:xfrm>
                  <a:off x="4800600" y="184879"/>
                  <a:ext cx="2895600" cy="1295400"/>
                  <a:chOff x="4800600" y="184879"/>
                  <a:chExt cx="2895600" cy="1295400"/>
                </a:xfrm>
              </p:grpSpPr>
              <p:sp>
                <p:nvSpPr>
                  <p:cNvPr id="140" name="Flowchart: Decision 13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Decision 14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4-Point Star 14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9"/>
                <p:cNvGrpSpPr/>
                <p:nvPr/>
              </p:nvGrpSpPr>
              <p:grpSpPr>
                <a:xfrm>
                  <a:off x="7696200" y="183630"/>
                  <a:ext cx="2895600" cy="1295400"/>
                  <a:chOff x="4800600" y="184879"/>
                  <a:chExt cx="2895600" cy="1295400"/>
                </a:xfrm>
              </p:grpSpPr>
              <p:sp>
                <p:nvSpPr>
                  <p:cNvPr id="137" name="Flowchart: Decision 13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Decision 13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Point Star 13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4-Point Star 13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7"/>
            <p:cNvGrpSpPr/>
            <p:nvPr/>
          </p:nvGrpSpPr>
          <p:grpSpPr>
            <a:xfrm rot="10800000">
              <a:off x="5710060" y="3941052"/>
              <a:ext cx="846260" cy="151901"/>
              <a:chOff x="6096000" y="1376597"/>
              <a:chExt cx="3810000" cy="1867525"/>
            </a:xfrm>
          </p:grpSpPr>
          <p:grpSp>
            <p:nvGrpSpPr>
              <p:cNvPr id="103" name="Group 34"/>
              <p:cNvGrpSpPr/>
              <p:nvPr/>
            </p:nvGrpSpPr>
            <p:grpSpPr>
              <a:xfrm>
                <a:off x="6096000" y="1447800"/>
                <a:ext cx="3810000" cy="1752600"/>
                <a:chOff x="4800600" y="183630"/>
                <a:chExt cx="5791200" cy="1311639"/>
              </a:xfrm>
            </p:grpSpPr>
            <p:grpSp>
              <p:nvGrpSpPr>
                <p:cNvPr id="114" name="Group 28"/>
                <p:cNvGrpSpPr/>
                <p:nvPr/>
              </p:nvGrpSpPr>
              <p:grpSpPr>
                <a:xfrm>
                  <a:off x="4800600" y="184879"/>
                  <a:ext cx="2895600" cy="1295400"/>
                  <a:chOff x="4800600" y="184879"/>
                  <a:chExt cx="2895600" cy="1295400"/>
                </a:xfrm>
              </p:grpSpPr>
              <p:sp>
                <p:nvSpPr>
                  <p:cNvPr id="120" name="Flowchart: Decision 11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cision 12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4-Point Star 12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9"/>
                <p:cNvGrpSpPr/>
                <p:nvPr/>
              </p:nvGrpSpPr>
              <p:grpSpPr>
                <a:xfrm>
                  <a:off x="7696200" y="183630"/>
                  <a:ext cx="2895600" cy="1295400"/>
                  <a:chOff x="4800600" y="184879"/>
                  <a:chExt cx="2895600" cy="1295400"/>
                </a:xfrm>
              </p:grpSpPr>
              <p:sp>
                <p:nvSpPr>
                  <p:cNvPr id="117" name="Flowchart: Decision 11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cision 11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4-Point Star 11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4-Point Star 11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Oval 10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4504317" y="2356774"/>
            <a:ext cx="4703679" cy="923330"/>
          </a:xfrm>
          <a:prstGeom prst="rect">
            <a:avLst/>
          </a:prstGeom>
          <a:noFill/>
        </p:spPr>
        <p:txBody>
          <a:bodyPr wrap="square" rtlCol="0">
            <a:spAutoFit/>
          </a:bodyPr>
          <a:lstStyle/>
          <a:p>
            <a:r>
              <a:rPr lang="en-US" i="1" dirty="0">
                <a:solidFill>
                  <a:schemeClr val="bg1"/>
                </a:solidFill>
                <a:latin typeface="Calibri" panose="020F0502020204030204" pitchFamily="34" charset="0"/>
              </a:rPr>
              <a:t>We believe the Bible to be the word of God as far as it is translated correctly…”</a:t>
            </a:r>
          </a:p>
          <a:p>
            <a:r>
              <a:rPr lang="en-US" i="1" dirty="0">
                <a:solidFill>
                  <a:schemeClr val="bg1"/>
                </a:solidFill>
                <a:latin typeface="Calibri" panose="020F0502020204030204" pitchFamily="34" charset="0"/>
              </a:rPr>
              <a:t>Article of Faith 8</a:t>
            </a:r>
          </a:p>
        </p:txBody>
      </p:sp>
    </p:spTree>
    <p:extLst>
      <p:ext uri="{BB962C8B-B14F-4D97-AF65-F5344CB8AC3E}">
        <p14:creationId xmlns:p14="http://schemas.microsoft.com/office/powerpoint/2010/main" val="286075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The Last Major Project for Moses</a:t>
            </a:r>
          </a:p>
        </p:txBody>
      </p:sp>
      <p:sp>
        <p:nvSpPr>
          <p:cNvPr id="7" name="Rectangle 6"/>
          <p:cNvSpPr/>
          <p:nvPr/>
        </p:nvSpPr>
        <p:spPr>
          <a:xfrm>
            <a:off x="351227" y="1379727"/>
            <a:ext cx="5624570" cy="5262979"/>
          </a:xfrm>
          <a:prstGeom prst="rect">
            <a:avLst/>
          </a:prstGeom>
        </p:spPr>
        <p:txBody>
          <a:bodyPr wrap="square">
            <a:spAutoFit/>
          </a:bodyPr>
          <a:lstStyle/>
          <a:p>
            <a:r>
              <a:rPr lang="en-US" sz="2800" dirty="0">
                <a:solidFill>
                  <a:schemeClr val="bg1"/>
                </a:solidFill>
                <a:latin typeface="Calibri" panose="020F0502020204030204" pitchFamily="34" charset="0"/>
              </a:rPr>
              <a:t>The end of the Midianite war marked the last major project required of the prophet Moses.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The Lord had said that when the affairs of this war were completed Moses could get ready to be “gathered to his people.:</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With only a few days of life left to him, Moses still had number of monumental tasks to perform (5)</a:t>
            </a:r>
          </a:p>
        </p:txBody>
      </p:sp>
      <p:pic>
        <p:nvPicPr>
          <p:cNvPr id="27" name="Picture 4" descr="https://dwellingintheword.files.wordpress.com/2009/04/2-larsonflight-to-midian.jpg?w=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060" y="1823019"/>
            <a:ext cx="5210772" cy="390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Receiving an Inheritance</a:t>
            </a:r>
          </a:p>
        </p:txBody>
      </p:sp>
      <p:sp>
        <p:nvSpPr>
          <p:cNvPr id="7" name="Rectangle 6"/>
          <p:cNvSpPr/>
          <p:nvPr/>
        </p:nvSpPr>
        <p:spPr>
          <a:xfrm>
            <a:off x="329295" y="963952"/>
            <a:ext cx="3616137" cy="2031325"/>
          </a:xfrm>
          <a:prstGeom prst="rect">
            <a:avLst/>
          </a:prstGeom>
        </p:spPr>
        <p:txBody>
          <a:bodyPr wrap="square">
            <a:spAutoFit/>
          </a:bodyPr>
          <a:lstStyle/>
          <a:p>
            <a:r>
              <a:rPr lang="en-US" dirty="0">
                <a:solidFill>
                  <a:schemeClr val="bg1"/>
                </a:solidFill>
                <a:latin typeface="Calibri" panose="020F0502020204030204" pitchFamily="34" charset="0"/>
              </a:rPr>
              <a:t>The Tribes of Reuben and Gad desired to settle in the land east of Jordan…and not wait until the west of Jordon had been conquered.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had acquired many cattle and found the land suitable for grazing.</a:t>
            </a:r>
          </a:p>
        </p:txBody>
      </p:sp>
      <p:sp>
        <p:nvSpPr>
          <p:cNvPr id="8" name="Rectangle 7"/>
          <p:cNvSpPr/>
          <p:nvPr/>
        </p:nvSpPr>
        <p:spPr>
          <a:xfrm>
            <a:off x="-1" y="6396335"/>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Numbers 32:1-7</a:t>
            </a:r>
            <a:endParaRPr lang="en-US" dirty="0">
              <a:solidFill>
                <a:schemeClr val="bg1"/>
              </a:solidFill>
            </a:endParaRPr>
          </a:p>
        </p:txBody>
      </p:sp>
      <p:grpSp>
        <p:nvGrpSpPr>
          <p:cNvPr id="9" name="Group 8"/>
          <p:cNvGrpSpPr/>
          <p:nvPr/>
        </p:nvGrpSpPr>
        <p:grpSpPr>
          <a:xfrm>
            <a:off x="4997441" y="1031126"/>
            <a:ext cx="2054827" cy="5179993"/>
            <a:chOff x="2011366" y="1678007"/>
            <a:chExt cx="2054827" cy="5179993"/>
          </a:xfrm>
        </p:grpSpPr>
        <p:sp>
          <p:nvSpPr>
            <p:cNvPr id="10" name="Rounded Rectangle 9"/>
            <p:cNvSpPr/>
            <p:nvPr/>
          </p:nvSpPr>
          <p:spPr>
            <a:xfrm>
              <a:off x="2011366" y="1678007"/>
              <a:ext cx="2054827" cy="5179993"/>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136" y="6068696"/>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2362201" y="1992086"/>
              <a:ext cx="511628" cy="718457"/>
            </a:xfrm>
            <a:custGeom>
              <a:avLst/>
              <a:gdLst>
                <a:gd name="connsiteX0" fmla="*/ 239485 w 511628"/>
                <a:gd name="connsiteY0" fmla="*/ 718457 h 718457"/>
                <a:gd name="connsiteX1" fmla="*/ 239485 w 511628"/>
                <a:gd name="connsiteY1" fmla="*/ 718457 h 718457"/>
                <a:gd name="connsiteX2" fmla="*/ 206828 w 511628"/>
                <a:gd name="connsiteY2" fmla="*/ 555171 h 718457"/>
                <a:gd name="connsiteX3" fmla="*/ 174171 w 511628"/>
                <a:gd name="connsiteY3" fmla="*/ 533400 h 718457"/>
                <a:gd name="connsiteX4" fmla="*/ 130628 w 511628"/>
                <a:gd name="connsiteY4" fmla="*/ 446314 h 718457"/>
                <a:gd name="connsiteX5" fmla="*/ 108857 w 511628"/>
                <a:gd name="connsiteY5" fmla="*/ 370114 h 718457"/>
                <a:gd name="connsiteX6" fmla="*/ 87085 w 511628"/>
                <a:gd name="connsiteY6" fmla="*/ 348342 h 718457"/>
                <a:gd name="connsiteX7" fmla="*/ 76200 w 511628"/>
                <a:gd name="connsiteY7" fmla="*/ 315685 h 718457"/>
                <a:gd name="connsiteX8" fmla="*/ 21771 w 511628"/>
                <a:gd name="connsiteY8" fmla="*/ 250371 h 718457"/>
                <a:gd name="connsiteX9" fmla="*/ 0 w 511628"/>
                <a:gd name="connsiteY9" fmla="*/ 185057 h 718457"/>
                <a:gd name="connsiteX10" fmla="*/ 10885 w 511628"/>
                <a:gd name="connsiteY10" fmla="*/ 108857 h 718457"/>
                <a:gd name="connsiteX11" fmla="*/ 65314 w 511628"/>
                <a:gd name="connsiteY11" fmla="*/ 65314 h 718457"/>
                <a:gd name="connsiteX12" fmla="*/ 87085 w 511628"/>
                <a:gd name="connsiteY12" fmla="*/ 43542 h 718457"/>
                <a:gd name="connsiteX13" fmla="*/ 228600 w 511628"/>
                <a:gd name="connsiteY13" fmla="*/ 21771 h 718457"/>
                <a:gd name="connsiteX14" fmla="*/ 326571 w 511628"/>
                <a:gd name="connsiteY14" fmla="*/ 0 h 718457"/>
                <a:gd name="connsiteX15" fmla="*/ 446314 w 511628"/>
                <a:gd name="connsiteY15" fmla="*/ 10885 h 718457"/>
                <a:gd name="connsiteX16" fmla="*/ 489857 w 511628"/>
                <a:gd name="connsiteY16" fmla="*/ 54428 h 718457"/>
                <a:gd name="connsiteX17" fmla="*/ 511628 w 511628"/>
                <a:gd name="connsiteY17" fmla="*/ 76200 h 718457"/>
                <a:gd name="connsiteX18" fmla="*/ 500742 w 511628"/>
                <a:gd name="connsiteY18" fmla="*/ 174171 h 718457"/>
                <a:gd name="connsiteX19" fmla="*/ 478971 w 511628"/>
                <a:gd name="connsiteY19" fmla="*/ 206828 h 718457"/>
                <a:gd name="connsiteX20" fmla="*/ 402771 w 511628"/>
                <a:gd name="connsiteY20" fmla="*/ 272142 h 718457"/>
                <a:gd name="connsiteX21" fmla="*/ 359228 w 511628"/>
                <a:gd name="connsiteY21" fmla="*/ 337457 h 718457"/>
                <a:gd name="connsiteX22" fmla="*/ 304800 w 511628"/>
                <a:gd name="connsiteY22" fmla="*/ 381000 h 718457"/>
                <a:gd name="connsiteX23" fmla="*/ 283028 w 511628"/>
                <a:gd name="connsiteY23" fmla="*/ 446314 h 718457"/>
                <a:gd name="connsiteX24" fmla="*/ 272142 w 511628"/>
                <a:gd name="connsiteY24" fmla="*/ 478971 h 718457"/>
                <a:gd name="connsiteX25" fmla="*/ 261257 w 511628"/>
                <a:gd name="connsiteY25" fmla="*/ 533400 h 718457"/>
                <a:gd name="connsiteX26" fmla="*/ 250371 w 511628"/>
                <a:gd name="connsiteY26" fmla="*/ 631371 h 718457"/>
                <a:gd name="connsiteX27" fmla="*/ 239485 w 511628"/>
                <a:gd name="connsiteY27" fmla="*/ 718457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628" h="718457">
                  <a:moveTo>
                    <a:pt x="239485" y="718457"/>
                  </a:moveTo>
                  <a:lnTo>
                    <a:pt x="239485" y="718457"/>
                  </a:lnTo>
                  <a:cubicBezTo>
                    <a:pt x="231986" y="620958"/>
                    <a:pt x="261150" y="598627"/>
                    <a:pt x="206828" y="555171"/>
                  </a:cubicBezTo>
                  <a:cubicBezTo>
                    <a:pt x="196612" y="546998"/>
                    <a:pt x="185057" y="540657"/>
                    <a:pt x="174171" y="533400"/>
                  </a:cubicBezTo>
                  <a:cubicBezTo>
                    <a:pt x="149155" y="458348"/>
                    <a:pt x="168628" y="484312"/>
                    <a:pt x="130628" y="446314"/>
                  </a:cubicBezTo>
                  <a:cubicBezTo>
                    <a:pt x="128596" y="438185"/>
                    <a:pt x="115548" y="381266"/>
                    <a:pt x="108857" y="370114"/>
                  </a:cubicBezTo>
                  <a:cubicBezTo>
                    <a:pt x="103577" y="361313"/>
                    <a:pt x="94342" y="355599"/>
                    <a:pt x="87085" y="348342"/>
                  </a:cubicBezTo>
                  <a:cubicBezTo>
                    <a:pt x="83457" y="337456"/>
                    <a:pt x="82565" y="325232"/>
                    <a:pt x="76200" y="315685"/>
                  </a:cubicBezTo>
                  <a:cubicBezTo>
                    <a:pt x="42017" y="264411"/>
                    <a:pt x="45515" y="303797"/>
                    <a:pt x="21771" y="250371"/>
                  </a:cubicBezTo>
                  <a:cubicBezTo>
                    <a:pt x="12451" y="229400"/>
                    <a:pt x="0" y="185057"/>
                    <a:pt x="0" y="185057"/>
                  </a:cubicBezTo>
                  <a:cubicBezTo>
                    <a:pt x="3628" y="159657"/>
                    <a:pt x="2771" y="133198"/>
                    <a:pt x="10885" y="108857"/>
                  </a:cubicBezTo>
                  <a:cubicBezTo>
                    <a:pt x="15664" y="94520"/>
                    <a:pt x="57571" y="71509"/>
                    <a:pt x="65314" y="65314"/>
                  </a:cubicBezTo>
                  <a:cubicBezTo>
                    <a:pt x="73328" y="58903"/>
                    <a:pt x="78284" y="48822"/>
                    <a:pt x="87085" y="43542"/>
                  </a:cubicBezTo>
                  <a:cubicBezTo>
                    <a:pt x="118467" y="24713"/>
                    <a:pt x="222327" y="22398"/>
                    <a:pt x="228600" y="21771"/>
                  </a:cubicBezTo>
                  <a:cubicBezTo>
                    <a:pt x="262278" y="10545"/>
                    <a:pt x="288251" y="0"/>
                    <a:pt x="326571" y="0"/>
                  </a:cubicBezTo>
                  <a:cubicBezTo>
                    <a:pt x="366650" y="0"/>
                    <a:pt x="406400" y="7257"/>
                    <a:pt x="446314" y="10885"/>
                  </a:cubicBezTo>
                  <a:lnTo>
                    <a:pt x="489857" y="54428"/>
                  </a:lnTo>
                  <a:lnTo>
                    <a:pt x="511628" y="76200"/>
                  </a:lnTo>
                  <a:cubicBezTo>
                    <a:pt x="507999" y="108857"/>
                    <a:pt x="508711" y="142294"/>
                    <a:pt x="500742" y="174171"/>
                  </a:cubicBezTo>
                  <a:cubicBezTo>
                    <a:pt x="497569" y="186863"/>
                    <a:pt x="487485" y="196895"/>
                    <a:pt x="478971" y="206828"/>
                  </a:cubicBezTo>
                  <a:cubicBezTo>
                    <a:pt x="443775" y="247890"/>
                    <a:pt x="441291" y="246463"/>
                    <a:pt x="402771" y="272142"/>
                  </a:cubicBezTo>
                  <a:cubicBezTo>
                    <a:pt x="388257" y="293914"/>
                    <a:pt x="381000" y="322943"/>
                    <a:pt x="359228" y="337457"/>
                  </a:cubicBezTo>
                  <a:cubicBezTo>
                    <a:pt x="318031" y="364921"/>
                    <a:pt x="335822" y="349977"/>
                    <a:pt x="304800" y="381000"/>
                  </a:cubicBezTo>
                  <a:lnTo>
                    <a:pt x="283028" y="446314"/>
                  </a:lnTo>
                  <a:cubicBezTo>
                    <a:pt x="279399" y="457200"/>
                    <a:pt x="274392" y="467719"/>
                    <a:pt x="272142" y="478971"/>
                  </a:cubicBezTo>
                  <a:cubicBezTo>
                    <a:pt x="268514" y="497114"/>
                    <a:pt x="263874" y="515084"/>
                    <a:pt x="261257" y="533400"/>
                  </a:cubicBezTo>
                  <a:cubicBezTo>
                    <a:pt x="256610" y="565928"/>
                    <a:pt x="255018" y="598843"/>
                    <a:pt x="250371" y="631371"/>
                  </a:cubicBezTo>
                  <a:cubicBezTo>
                    <a:pt x="247754" y="649687"/>
                    <a:pt x="241299" y="703943"/>
                    <a:pt x="239485" y="718457"/>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64581" y="254241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73829" y="2653077"/>
              <a:ext cx="914400" cy="646331"/>
            </a:xfrm>
            <a:prstGeom prst="rect">
              <a:avLst/>
            </a:prstGeom>
            <a:noFill/>
          </p:spPr>
          <p:txBody>
            <a:bodyPr wrap="square" rtlCol="0">
              <a:spAutoFit/>
            </a:bodyPr>
            <a:lstStyle/>
            <a:p>
              <a:r>
                <a:rPr lang="en-US" dirty="0">
                  <a:solidFill>
                    <a:schemeClr val="bg1"/>
                  </a:solidFill>
                </a:rPr>
                <a:t>East of Jordan</a:t>
              </a:r>
            </a:p>
          </p:txBody>
        </p:sp>
      </p:grpSp>
      <p:pic>
        <p:nvPicPr>
          <p:cNvPr id="11268" name="Picture 4" descr="https://upload.wikimedia.org/wikipedia/commons/thumb/3/30/Cowicon.svg/511px-Cow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904" y="2608340"/>
            <a:ext cx="663880" cy="5898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upload.wikimedia.org/wikipedia/commons/thumb/3/30/Cowicon.svg/511px-Cow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033" y="2892154"/>
            <a:ext cx="663880" cy="5898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upload.wikimedia.org/wikipedia/commons/thumb/3/30/Cowicon.svg/511px-Cow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033" y="1655446"/>
            <a:ext cx="663880" cy="5898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57786" y="2355172"/>
            <a:ext cx="4245429" cy="3170099"/>
          </a:xfrm>
          <a:prstGeom prst="rect">
            <a:avLst/>
          </a:prstGeom>
        </p:spPr>
        <p:txBody>
          <a:bodyPr wrap="square">
            <a:spAutoFit/>
          </a:bodyPr>
          <a:lstStyle/>
          <a:p>
            <a:r>
              <a:rPr lang="en-US" sz="2000" b="0" i="0" dirty="0">
                <a:solidFill>
                  <a:schemeClr val="bg1"/>
                </a:solidFill>
                <a:effectLst/>
                <a:latin typeface="Calibri" panose="020F0502020204030204" pitchFamily="34" charset="0"/>
              </a:rPr>
              <a:t>If the tribes of Reuben and Gad were given their inheritances at that time, they might not go to battle to help the rest of the tribes obtain their lands. </a:t>
            </a:r>
          </a:p>
          <a:p>
            <a:endParaRPr lang="en-US" sz="2000" dirty="0">
              <a:solidFill>
                <a:schemeClr val="bg1"/>
              </a:solidFill>
              <a:latin typeface="Calibri" panose="020F0502020204030204" pitchFamily="34" charset="0"/>
            </a:endParaRPr>
          </a:p>
          <a:p>
            <a:r>
              <a:rPr lang="en-US" sz="2000" b="0" i="0" dirty="0">
                <a:solidFill>
                  <a:schemeClr val="bg1"/>
                </a:solidFill>
                <a:effectLst/>
                <a:latin typeface="Calibri" panose="020F0502020204030204" pitchFamily="34" charset="0"/>
              </a:rPr>
              <a:t>Moses worried that the rest of the tribes might be discouraged from entering the promised land if they had to battle for their inheritances with a smaller army.</a:t>
            </a:r>
            <a:endParaRPr lang="en-US" sz="2000" dirty="0">
              <a:solidFill>
                <a:schemeClr val="bg1"/>
              </a:solidFill>
            </a:endParaRPr>
          </a:p>
        </p:txBody>
      </p:sp>
      <p:grpSp>
        <p:nvGrpSpPr>
          <p:cNvPr id="18" name="Group 17"/>
          <p:cNvGrpSpPr/>
          <p:nvPr/>
        </p:nvGrpSpPr>
        <p:grpSpPr>
          <a:xfrm>
            <a:off x="3226756" y="3574195"/>
            <a:ext cx="1588137" cy="2975396"/>
            <a:chOff x="3248296" y="3312729"/>
            <a:chExt cx="1588137" cy="2975396"/>
          </a:xfrm>
        </p:grpSpPr>
        <p:sp>
          <p:nvSpPr>
            <p:cNvPr id="19" name="Oval 1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6"/>
            <p:cNvGrpSpPr/>
            <p:nvPr/>
          </p:nvGrpSpPr>
          <p:grpSpPr>
            <a:xfrm>
              <a:off x="3711292" y="3312729"/>
              <a:ext cx="752390" cy="503086"/>
              <a:chOff x="3276599" y="3962400"/>
              <a:chExt cx="2362200" cy="1430616"/>
            </a:xfrm>
          </p:grpSpPr>
          <p:sp>
            <p:nvSpPr>
              <p:cNvPr id="70" name="Moon 6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loud 31"/>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4"/>
            <p:cNvGrpSpPr/>
            <p:nvPr/>
          </p:nvGrpSpPr>
          <p:grpSpPr>
            <a:xfrm>
              <a:off x="3766363" y="4463759"/>
              <a:ext cx="543951" cy="288954"/>
              <a:chOff x="3416724" y="3667852"/>
              <a:chExt cx="2655030" cy="1513748"/>
            </a:xfrm>
          </p:grpSpPr>
          <p:grpSp>
            <p:nvGrpSpPr>
              <p:cNvPr id="58" name="Group 31"/>
              <p:cNvGrpSpPr/>
              <p:nvPr/>
            </p:nvGrpSpPr>
            <p:grpSpPr>
              <a:xfrm>
                <a:off x="4114800" y="4495800"/>
                <a:ext cx="1219200" cy="685800"/>
                <a:chOff x="4114800" y="4495800"/>
                <a:chExt cx="1219200" cy="685800"/>
              </a:xfrm>
            </p:grpSpPr>
            <p:sp>
              <p:nvSpPr>
                <p:cNvPr id="6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6"/>
              <p:cNvGrpSpPr/>
              <p:nvPr/>
            </p:nvGrpSpPr>
            <p:grpSpPr>
              <a:xfrm rot="3976231">
                <a:off x="3150024" y="3934552"/>
                <a:ext cx="1219200" cy="685800"/>
                <a:chOff x="4114800" y="4495800"/>
                <a:chExt cx="1219200" cy="685800"/>
              </a:xfrm>
            </p:grpSpPr>
            <p:sp>
              <p:nvSpPr>
                <p:cNvPr id="64" name="Trapezoid 6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40"/>
              <p:cNvGrpSpPr/>
              <p:nvPr/>
            </p:nvGrpSpPr>
            <p:grpSpPr>
              <a:xfrm rot="18434064">
                <a:off x="5119254" y="3990109"/>
                <a:ext cx="1219200" cy="685800"/>
                <a:chOff x="4114800" y="4495800"/>
                <a:chExt cx="1219200" cy="685800"/>
              </a:xfrm>
            </p:grpSpPr>
            <p:sp>
              <p:nvSpPr>
                <p:cNvPr id="61" name="Trapezoid 6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60"/>
            <p:cNvGrpSpPr/>
            <p:nvPr/>
          </p:nvGrpSpPr>
          <p:grpSpPr>
            <a:xfrm>
              <a:off x="3849838" y="4672186"/>
              <a:ext cx="364753" cy="262180"/>
              <a:chOff x="4724400" y="4267200"/>
              <a:chExt cx="1905000" cy="1369291"/>
            </a:xfrm>
          </p:grpSpPr>
          <p:sp>
            <p:nvSpPr>
              <p:cNvPr id="46" name="Hexagon 4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9"/>
            <p:cNvGrpSpPr/>
            <p:nvPr/>
          </p:nvGrpSpPr>
          <p:grpSpPr>
            <a:xfrm>
              <a:off x="3690393" y="5281781"/>
              <a:ext cx="738954" cy="194462"/>
              <a:chOff x="3886201" y="4953000"/>
              <a:chExt cx="1447796" cy="381000"/>
            </a:xfrm>
          </p:grpSpPr>
          <p:sp>
            <p:nvSpPr>
              <p:cNvPr id="37"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1758739" y="3400562"/>
            <a:ext cx="1333916" cy="3168049"/>
            <a:chOff x="2069555" y="144697"/>
            <a:chExt cx="1219200" cy="2895600"/>
          </a:xfrm>
        </p:grpSpPr>
        <p:sp>
          <p:nvSpPr>
            <p:cNvPr id="79" name="Cloud 78"/>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rot="4983839">
              <a:off x="2618848" y="1746310"/>
              <a:ext cx="588091" cy="315370"/>
              <a:chOff x="4099124" y="1265262"/>
              <a:chExt cx="813257" cy="436117"/>
            </a:xfrm>
          </p:grpSpPr>
          <p:pic>
            <p:nvPicPr>
              <p:cNvPr id="100"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59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Responsibility </a:t>
            </a:r>
          </a:p>
        </p:txBody>
      </p:sp>
      <p:sp>
        <p:nvSpPr>
          <p:cNvPr id="8" name="Rectangle 7"/>
          <p:cNvSpPr/>
          <p:nvPr/>
        </p:nvSpPr>
        <p:spPr>
          <a:xfrm>
            <a:off x="-1" y="6396335"/>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Numbers 32:14-15</a:t>
            </a:r>
            <a:endParaRPr lang="en-US" dirty="0">
              <a:solidFill>
                <a:schemeClr val="bg1"/>
              </a:solidFill>
            </a:endParaRPr>
          </a:p>
        </p:txBody>
      </p:sp>
      <p:grpSp>
        <p:nvGrpSpPr>
          <p:cNvPr id="18" name="Group 17"/>
          <p:cNvGrpSpPr/>
          <p:nvPr/>
        </p:nvGrpSpPr>
        <p:grpSpPr>
          <a:xfrm>
            <a:off x="3955668" y="3553709"/>
            <a:ext cx="1588137" cy="2975396"/>
            <a:chOff x="3248296" y="3312729"/>
            <a:chExt cx="1588137" cy="2975396"/>
          </a:xfrm>
        </p:grpSpPr>
        <p:sp>
          <p:nvSpPr>
            <p:cNvPr id="19" name="Oval 1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6"/>
            <p:cNvGrpSpPr/>
            <p:nvPr/>
          </p:nvGrpSpPr>
          <p:grpSpPr>
            <a:xfrm>
              <a:off x="3711292" y="3312729"/>
              <a:ext cx="752390" cy="503086"/>
              <a:chOff x="3276599" y="3962400"/>
              <a:chExt cx="2362200" cy="1430616"/>
            </a:xfrm>
          </p:grpSpPr>
          <p:sp>
            <p:nvSpPr>
              <p:cNvPr id="70" name="Moon 6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loud 31"/>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4"/>
            <p:cNvGrpSpPr/>
            <p:nvPr/>
          </p:nvGrpSpPr>
          <p:grpSpPr>
            <a:xfrm>
              <a:off x="3766363" y="4463759"/>
              <a:ext cx="543951" cy="288954"/>
              <a:chOff x="3416724" y="3667852"/>
              <a:chExt cx="2655030" cy="1513748"/>
            </a:xfrm>
          </p:grpSpPr>
          <p:grpSp>
            <p:nvGrpSpPr>
              <p:cNvPr id="58" name="Group 31"/>
              <p:cNvGrpSpPr/>
              <p:nvPr/>
            </p:nvGrpSpPr>
            <p:grpSpPr>
              <a:xfrm>
                <a:off x="4114800" y="4495800"/>
                <a:ext cx="1219200" cy="685800"/>
                <a:chOff x="4114800" y="4495800"/>
                <a:chExt cx="1219200" cy="685800"/>
              </a:xfrm>
            </p:grpSpPr>
            <p:sp>
              <p:nvSpPr>
                <p:cNvPr id="6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6"/>
              <p:cNvGrpSpPr/>
              <p:nvPr/>
            </p:nvGrpSpPr>
            <p:grpSpPr>
              <a:xfrm rot="3976231">
                <a:off x="3150024" y="3934552"/>
                <a:ext cx="1219200" cy="685800"/>
                <a:chOff x="4114800" y="4495800"/>
                <a:chExt cx="1219200" cy="685800"/>
              </a:xfrm>
            </p:grpSpPr>
            <p:sp>
              <p:nvSpPr>
                <p:cNvPr id="64" name="Trapezoid 6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40"/>
              <p:cNvGrpSpPr/>
              <p:nvPr/>
            </p:nvGrpSpPr>
            <p:grpSpPr>
              <a:xfrm rot="18434064">
                <a:off x="5119254" y="3990109"/>
                <a:ext cx="1219200" cy="685800"/>
                <a:chOff x="4114800" y="4495800"/>
                <a:chExt cx="1219200" cy="685800"/>
              </a:xfrm>
            </p:grpSpPr>
            <p:sp>
              <p:nvSpPr>
                <p:cNvPr id="61" name="Trapezoid 6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60"/>
            <p:cNvGrpSpPr/>
            <p:nvPr/>
          </p:nvGrpSpPr>
          <p:grpSpPr>
            <a:xfrm>
              <a:off x="3849838" y="4672186"/>
              <a:ext cx="364753" cy="262180"/>
              <a:chOff x="4724400" y="4267200"/>
              <a:chExt cx="1905000" cy="1369291"/>
            </a:xfrm>
          </p:grpSpPr>
          <p:sp>
            <p:nvSpPr>
              <p:cNvPr id="46" name="Hexagon 4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9"/>
            <p:cNvGrpSpPr/>
            <p:nvPr/>
          </p:nvGrpSpPr>
          <p:grpSpPr>
            <a:xfrm>
              <a:off x="3690393" y="5281781"/>
              <a:ext cx="738954" cy="194462"/>
              <a:chOff x="3886201" y="4953000"/>
              <a:chExt cx="1447796" cy="381000"/>
            </a:xfrm>
          </p:grpSpPr>
          <p:sp>
            <p:nvSpPr>
              <p:cNvPr id="37"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2472479" y="3369509"/>
            <a:ext cx="1333916" cy="3168049"/>
            <a:chOff x="2069555" y="144697"/>
            <a:chExt cx="1219200" cy="2895600"/>
          </a:xfrm>
        </p:grpSpPr>
        <p:sp>
          <p:nvSpPr>
            <p:cNvPr id="79" name="Cloud 78"/>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554972" y="1161315"/>
              <a:ext cx="226775" cy="1068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rot="4983839">
              <a:off x="2618848" y="1746310"/>
              <a:ext cx="588091" cy="315370"/>
              <a:chOff x="4099124" y="1265262"/>
              <a:chExt cx="813257" cy="436117"/>
            </a:xfrm>
          </p:grpSpPr>
          <p:pic>
            <p:nvPicPr>
              <p:cNvPr id="100"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 name="Group 101"/>
          <p:cNvGrpSpPr/>
          <p:nvPr/>
        </p:nvGrpSpPr>
        <p:grpSpPr>
          <a:xfrm>
            <a:off x="217576" y="99659"/>
            <a:ext cx="2808653" cy="2186342"/>
            <a:chOff x="228600" y="381000"/>
            <a:chExt cx="3505068" cy="2501531"/>
          </a:xfrm>
        </p:grpSpPr>
        <p:grpSp>
          <p:nvGrpSpPr>
            <p:cNvPr id="103" name="Group 102"/>
            <p:cNvGrpSpPr/>
            <p:nvPr/>
          </p:nvGrpSpPr>
          <p:grpSpPr>
            <a:xfrm>
              <a:off x="228600" y="381000"/>
              <a:ext cx="3505068" cy="2501531"/>
              <a:chOff x="534986" y="381000"/>
              <a:chExt cx="2637111" cy="2501531"/>
            </a:xfrm>
          </p:grpSpPr>
          <p:sp>
            <p:nvSpPr>
              <p:cNvPr id="105" name="Rectangle 10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34986" y="384805"/>
                <a:ext cx="457200" cy="2497726"/>
                <a:chOff x="533400" y="381000"/>
                <a:chExt cx="457200" cy="2497726"/>
              </a:xfrm>
            </p:grpSpPr>
            <p:sp>
              <p:nvSpPr>
                <p:cNvPr id="112" name="Oval 11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ed Rectangle 11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2714897" y="381000"/>
                <a:ext cx="457200" cy="2497726"/>
                <a:chOff x="2714897" y="457200"/>
                <a:chExt cx="457200" cy="2497726"/>
              </a:xfrm>
            </p:grpSpPr>
            <p:sp>
              <p:nvSpPr>
                <p:cNvPr id="108" name="Oval 10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Rectangle 103"/>
            <p:cNvSpPr/>
            <p:nvPr/>
          </p:nvSpPr>
          <p:spPr>
            <a:xfrm>
              <a:off x="772066" y="1113059"/>
              <a:ext cx="2293346" cy="1077218"/>
            </a:xfrm>
            <a:prstGeom prst="rect">
              <a:avLst/>
            </a:prstGeom>
          </p:spPr>
          <p:txBody>
            <a:bodyPr wrap="square">
              <a:spAutoFit/>
            </a:bodyPr>
            <a:lstStyle/>
            <a:p>
              <a:pPr algn="ctr"/>
              <a:r>
                <a:rPr lang="en-US" sz="1600" b="1" dirty="0"/>
                <a:t>The Lord holds us responsible to help others receive His blessings</a:t>
              </a:r>
              <a:endParaRPr lang="en-US" sz="1600" i="1" dirty="0"/>
            </a:p>
          </p:txBody>
        </p:sp>
      </p:grpSp>
      <p:grpSp>
        <p:nvGrpSpPr>
          <p:cNvPr id="4" name="Group 3"/>
          <p:cNvGrpSpPr/>
          <p:nvPr/>
        </p:nvGrpSpPr>
        <p:grpSpPr>
          <a:xfrm>
            <a:off x="3082636" y="1726908"/>
            <a:ext cx="4500143" cy="1469973"/>
            <a:chOff x="4778829" y="2124105"/>
            <a:chExt cx="4500143" cy="1469973"/>
          </a:xfrm>
        </p:grpSpPr>
        <p:sp>
          <p:nvSpPr>
            <p:cNvPr id="3" name="Rounded Rectangular Callout 2"/>
            <p:cNvSpPr/>
            <p:nvPr/>
          </p:nvSpPr>
          <p:spPr>
            <a:xfrm>
              <a:off x="4778829" y="2124105"/>
              <a:ext cx="4243450" cy="14699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033543" y="2168456"/>
              <a:ext cx="4245429" cy="1200329"/>
            </a:xfrm>
            <a:prstGeom prst="rect">
              <a:avLst/>
            </a:prstGeom>
          </p:spPr>
          <p:txBody>
            <a:bodyPr wrap="square">
              <a:spAutoFit/>
            </a:bodyPr>
            <a:lstStyle/>
            <a:p>
              <a:r>
                <a:rPr lang="en-US" b="0" i="0" dirty="0">
                  <a:solidFill>
                    <a:schemeClr val="bg1"/>
                  </a:solidFill>
                  <a:effectLst/>
                  <a:latin typeface="Calibri" panose="020F0502020204030204" pitchFamily="34" charset="0"/>
                </a:rPr>
                <a:t>We will leave our flocks here, build a city with walls and leave our families behind but take our men who are of fighting age and help you win the land west of Jordan</a:t>
              </a:r>
              <a:endParaRPr lang="en-US" dirty="0">
                <a:solidFill>
                  <a:schemeClr val="bg1"/>
                </a:solidFill>
              </a:endParaRPr>
            </a:p>
          </p:txBody>
        </p:sp>
      </p:grpSp>
      <p:sp>
        <p:nvSpPr>
          <p:cNvPr id="147" name="Rounded Rectangular Callout 146"/>
          <p:cNvSpPr/>
          <p:nvPr/>
        </p:nvSpPr>
        <p:spPr>
          <a:xfrm>
            <a:off x="7902172" y="1773191"/>
            <a:ext cx="3059575" cy="1469973"/>
          </a:xfrm>
          <a:prstGeom prst="wedgeRoundRectCallou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rPr>
              <a:t>Build you cities for your little ones, and folds for your sheep; and do that which hath proceeded out of your mouth.</a:t>
            </a:r>
          </a:p>
        </p:txBody>
      </p:sp>
      <p:grpSp>
        <p:nvGrpSpPr>
          <p:cNvPr id="148" name="Group 326"/>
          <p:cNvGrpSpPr/>
          <p:nvPr/>
        </p:nvGrpSpPr>
        <p:grpSpPr>
          <a:xfrm>
            <a:off x="8704669" y="3459919"/>
            <a:ext cx="1593217" cy="3223909"/>
            <a:chOff x="3937483" y="513080"/>
            <a:chExt cx="681026" cy="1754293"/>
          </a:xfrm>
        </p:grpSpPr>
        <p:sp>
          <p:nvSpPr>
            <p:cNvPr id="14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23"/>
            <p:cNvGrpSpPr/>
            <p:nvPr/>
          </p:nvGrpSpPr>
          <p:grpSpPr>
            <a:xfrm>
              <a:off x="4342580" y="1037026"/>
              <a:ext cx="275929" cy="637681"/>
              <a:chOff x="4755948" y="2903312"/>
              <a:chExt cx="1111452" cy="2049688"/>
            </a:xfrm>
          </p:grpSpPr>
          <p:sp>
            <p:nvSpPr>
              <p:cNvPr id="164" name="Oval 16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loud 16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5225831">
              <a:off x="4242111" y="868268"/>
              <a:ext cx="66015" cy="1105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24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55634" y="5406800"/>
            <a:ext cx="6096000" cy="1200329"/>
          </a:xfrm>
          <a:prstGeom prst="rect">
            <a:avLst/>
          </a:prstGeom>
        </p:spPr>
        <p:txBody>
          <a:bodyPr>
            <a:spAutoFit/>
          </a:bodyPr>
          <a:lstStyle/>
          <a:p>
            <a:pPr fontAlgn="base"/>
            <a:r>
              <a:rPr lang="en-US" dirty="0">
                <a:solidFill>
                  <a:schemeClr val="bg1"/>
                </a:solidFill>
                <a:latin typeface="Calibri" panose="020F0502020204030204" pitchFamily="34" charset="0"/>
              </a:rPr>
              <a:t>Half of Tribe of Manasseh</a:t>
            </a:r>
          </a:p>
          <a:p>
            <a:pPr fontAlgn="base"/>
            <a:r>
              <a:rPr lang="en-US" dirty="0">
                <a:solidFill>
                  <a:schemeClr val="bg1"/>
                </a:solidFill>
                <a:latin typeface="Calibri" panose="020F0502020204030204" pitchFamily="34" charset="0"/>
              </a:rPr>
              <a:t>Children of Machir, son of Manasseh took Gilead</a:t>
            </a:r>
          </a:p>
          <a:p>
            <a:pPr fontAlgn="base"/>
            <a:r>
              <a:rPr lang="en-US" dirty="0">
                <a:solidFill>
                  <a:schemeClr val="bg1"/>
                </a:solidFill>
                <a:latin typeface="Calibri" panose="020F0502020204030204" pitchFamily="34" charset="0"/>
              </a:rPr>
              <a:t>Jair, son of Manasseh took small towns—</a:t>
            </a:r>
            <a:r>
              <a:rPr lang="en-US" dirty="0" err="1">
                <a:solidFill>
                  <a:schemeClr val="bg1"/>
                </a:solidFill>
                <a:latin typeface="Calibri" panose="020F0502020204030204" pitchFamily="34" charset="0"/>
              </a:rPr>
              <a:t>Havoth-jair</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Nobah</a:t>
            </a:r>
            <a:r>
              <a:rPr lang="en-US" dirty="0">
                <a:solidFill>
                  <a:schemeClr val="bg1"/>
                </a:solidFill>
                <a:latin typeface="Calibri" panose="020F0502020204030204" pitchFamily="34" charset="0"/>
              </a:rPr>
              <a:t>, took </a:t>
            </a:r>
            <a:r>
              <a:rPr lang="en-US" dirty="0" err="1">
                <a:solidFill>
                  <a:schemeClr val="bg1"/>
                </a:solidFill>
                <a:latin typeface="Calibri" panose="020F0502020204030204" pitchFamily="34" charset="0"/>
              </a:rPr>
              <a:t>Kenath</a:t>
            </a:r>
            <a:r>
              <a:rPr lang="en-US" dirty="0">
                <a:solidFill>
                  <a:schemeClr val="bg1"/>
                </a:solidFill>
                <a:latin typeface="Calibri" panose="020F0502020204030204" pitchFamily="34" charset="0"/>
              </a:rPr>
              <a:t> and villages and called it </a:t>
            </a:r>
            <a:r>
              <a:rPr lang="en-US" dirty="0" err="1">
                <a:solidFill>
                  <a:schemeClr val="bg1"/>
                </a:solidFill>
                <a:latin typeface="Calibri" panose="020F0502020204030204" pitchFamily="34" charset="0"/>
              </a:rPr>
              <a:t>Nobah</a:t>
            </a:r>
            <a:endParaRPr lang="en-US" b="0" i="0" dirty="0">
              <a:solidFill>
                <a:schemeClr val="bg1"/>
              </a:solidFill>
              <a:effectLst/>
              <a:latin typeface="Calibri" panose="020F0502020204030204" pitchFamily="34" charset="0"/>
            </a:endParaRPr>
          </a:p>
        </p:txBody>
      </p:sp>
      <p:sp>
        <p:nvSpPr>
          <p:cNvPr id="11" name="Rectangle 10"/>
          <p:cNvSpPr/>
          <p:nvPr/>
        </p:nvSpPr>
        <p:spPr>
          <a:xfrm>
            <a:off x="2988737" y="1850127"/>
            <a:ext cx="3586962" cy="2492990"/>
          </a:xfrm>
          <a:prstGeom prst="rect">
            <a:avLst/>
          </a:prstGeom>
        </p:spPr>
        <p:txBody>
          <a:bodyPr wrap="square">
            <a:spAutoFit/>
          </a:bodyPr>
          <a:lstStyle/>
          <a:p>
            <a:pPr fontAlgn="base"/>
            <a:r>
              <a:rPr lang="en-US" dirty="0" err="1">
                <a:solidFill>
                  <a:schemeClr val="bg1"/>
                </a:solidFill>
                <a:latin typeface="Calibri" panose="020F0502020204030204" pitchFamily="34" charset="0"/>
              </a:rPr>
              <a:t>Heshbon</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Elealeh</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Kirjathaim</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Nebo</a:t>
            </a:r>
          </a:p>
          <a:p>
            <a:pPr fontAlgn="base"/>
            <a:r>
              <a:rPr lang="en-US" dirty="0">
                <a:solidFill>
                  <a:schemeClr val="bg1"/>
                </a:solidFill>
                <a:latin typeface="Calibri" panose="020F0502020204030204" pitchFamily="34" charset="0"/>
              </a:rPr>
              <a:t>Baal-</a:t>
            </a:r>
            <a:r>
              <a:rPr lang="en-US" dirty="0" err="1">
                <a:solidFill>
                  <a:schemeClr val="bg1"/>
                </a:solidFill>
                <a:latin typeface="Calibri" panose="020F0502020204030204" pitchFamily="34" charset="0"/>
              </a:rPr>
              <a:t>meon</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Shibmah</a:t>
            </a:r>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a:t>
            </a:r>
            <a:r>
              <a:rPr lang="en-US" sz="1200" dirty="0">
                <a:solidFill>
                  <a:schemeClr val="bg1"/>
                </a:solidFill>
                <a:latin typeface="Calibri" panose="020F0502020204030204" pitchFamily="34" charset="0"/>
              </a:rPr>
              <a:t>Baal name represented the idol worship-so they changed the names of the cities to their own names</a:t>
            </a:r>
            <a:endParaRPr lang="en-US" sz="1200" b="0" i="0" dirty="0">
              <a:solidFill>
                <a:schemeClr val="bg1"/>
              </a:solidFill>
              <a:effectLst/>
              <a:latin typeface="Calibri" panose="020F0502020204030204" pitchFamily="34" charset="0"/>
            </a:endParaRPr>
          </a:p>
        </p:txBody>
      </p:sp>
      <p:sp>
        <p:nvSpPr>
          <p:cNvPr id="5" name="Rectangle 4"/>
          <p:cNvSpPr/>
          <p:nvPr/>
        </p:nvSpPr>
        <p:spPr>
          <a:xfrm>
            <a:off x="9277648" y="1624107"/>
            <a:ext cx="1640968" cy="2585323"/>
          </a:xfrm>
          <a:prstGeom prst="rect">
            <a:avLst/>
          </a:prstGeom>
        </p:spPr>
        <p:txBody>
          <a:bodyPr wrap="square">
            <a:spAutoFit/>
          </a:bodyPr>
          <a:lstStyle/>
          <a:p>
            <a:pPr fontAlgn="base"/>
            <a:r>
              <a:rPr lang="en-US" dirty="0" err="1">
                <a:solidFill>
                  <a:schemeClr val="bg1"/>
                </a:solidFill>
                <a:latin typeface="Calibri" panose="020F0502020204030204" pitchFamily="34" charset="0"/>
              </a:rPr>
              <a:t>Dibon</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Ataroth</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Aroer</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Atroth</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Shophan</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Jaazer</a:t>
            </a:r>
            <a:endParaRPr lang="en-US" dirty="0">
              <a:solidFill>
                <a:schemeClr val="bg1"/>
              </a:solidFill>
              <a:latin typeface="Calibri" panose="020F0502020204030204" pitchFamily="34" charset="0"/>
            </a:endParaRPr>
          </a:p>
          <a:p>
            <a:pPr fontAlgn="base"/>
            <a:r>
              <a:rPr lang="en-US" dirty="0" err="1">
                <a:solidFill>
                  <a:schemeClr val="bg1"/>
                </a:solidFill>
                <a:latin typeface="Calibri" panose="020F0502020204030204" pitchFamily="34" charset="0"/>
              </a:rPr>
              <a:t>Jogbehah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Beth-</a:t>
            </a:r>
            <a:r>
              <a:rPr lang="en-US" dirty="0" err="1">
                <a:solidFill>
                  <a:schemeClr val="bg1"/>
                </a:solidFill>
                <a:latin typeface="Calibri" panose="020F0502020204030204" pitchFamily="34" charset="0"/>
              </a:rPr>
              <a:t>nimrah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Beth-</a:t>
            </a:r>
            <a:r>
              <a:rPr lang="en-US" dirty="0" err="1">
                <a:solidFill>
                  <a:schemeClr val="bg1"/>
                </a:solidFill>
                <a:latin typeface="Calibri" panose="020F0502020204030204" pitchFamily="34" charset="0"/>
              </a:rPr>
              <a:t>haran</a:t>
            </a:r>
            <a:endParaRPr lang="en-US" b="0" i="0" dirty="0">
              <a:solidFill>
                <a:schemeClr val="bg1"/>
              </a:solidFill>
              <a:effectLst/>
              <a:latin typeface="Calibri" panose="020F0502020204030204" pitchFamily="34" charset="0"/>
            </a:endParaRPr>
          </a:p>
        </p:txBody>
      </p:sp>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East of Jordan </a:t>
            </a:r>
          </a:p>
        </p:txBody>
      </p:sp>
      <p:sp>
        <p:nvSpPr>
          <p:cNvPr id="8" name="Rectangle 7"/>
          <p:cNvSpPr/>
          <p:nvPr/>
        </p:nvSpPr>
        <p:spPr>
          <a:xfrm>
            <a:off x="-1" y="6396335"/>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Numbers 32:33-42</a:t>
            </a:r>
            <a:endParaRPr lang="en-US" dirty="0">
              <a:solidFill>
                <a:schemeClr val="bg1"/>
              </a:solidFill>
            </a:endParaRPr>
          </a:p>
        </p:txBody>
      </p:sp>
      <p:grpSp>
        <p:nvGrpSpPr>
          <p:cNvPr id="125" name="Group 124"/>
          <p:cNvGrpSpPr/>
          <p:nvPr/>
        </p:nvGrpSpPr>
        <p:grpSpPr>
          <a:xfrm>
            <a:off x="738672" y="691756"/>
            <a:ext cx="2054827" cy="5179993"/>
            <a:chOff x="2011366" y="1678007"/>
            <a:chExt cx="2054827" cy="5179993"/>
          </a:xfrm>
        </p:grpSpPr>
        <p:sp>
          <p:nvSpPr>
            <p:cNvPr id="126" name="Rounded Rectangle 125"/>
            <p:cNvSpPr/>
            <p:nvPr/>
          </p:nvSpPr>
          <p:spPr>
            <a:xfrm>
              <a:off x="2011366" y="1678007"/>
              <a:ext cx="2054827" cy="5179993"/>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136" y="6068696"/>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128" name="Freeform 127"/>
            <p:cNvSpPr/>
            <p:nvPr/>
          </p:nvSpPr>
          <p:spPr>
            <a:xfrm>
              <a:off x="2362201" y="1992086"/>
              <a:ext cx="511628" cy="718457"/>
            </a:xfrm>
            <a:custGeom>
              <a:avLst/>
              <a:gdLst>
                <a:gd name="connsiteX0" fmla="*/ 239485 w 511628"/>
                <a:gd name="connsiteY0" fmla="*/ 718457 h 718457"/>
                <a:gd name="connsiteX1" fmla="*/ 239485 w 511628"/>
                <a:gd name="connsiteY1" fmla="*/ 718457 h 718457"/>
                <a:gd name="connsiteX2" fmla="*/ 206828 w 511628"/>
                <a:gd name="connsiteY2" fmla="*/ 555171 h 718457"/>
                <a:gd name="connsiteX3" fmla="*/ 174171 w 511628"/>
                <a:gd name="connsiteY3" fmla="*/ 533400 h 718457"/>
                <a:gd name="connsiteX4" fmla="*/ 130628 w 511628"/>
                <a:gd name="connsiteY4" fmla="*/ 446314 h 718457"/>
                <a:gd name="connsiteX5" fmla="*/ 108857 w 511628"/>
                <a:gd name="connsiteY5" fmla="*/ 370114 h 718457"/>
                <a:gd name="connsiteX6" fmla="*/ 87085 w 511628"/>
                <a:gd name="connsiteY6" fmla="*/ 348342 h 718457"/>
                <a:gd name="connsiteX7" fmla="*/ 76200 w 511628"/>
                <a:gd name="connsiteY7" fmla="*/ 315685 h 718457"/>
                <a:gd name="connsiteX8" fmla="*/ 21771 w 511628"/>
                <a:gd name="connsiteY8" fmla="*/ 250371 h 718457"/>
                <a:gd name="connsiteX9" fmla="*/ 0 w 511628"/>
                <a:gd name="connsiteY9" fmla="*/ 185057 h 718457"/>
                <a:gd name="connsiteX10" fmla="*/ 10885 w 511628"/>
                <a:gd name="connsiteY10" fmla="*/ 108857 h 718457"/>
                <a:gd name="connsiteX11" fmla="*/ 65314 w 511628"/>
                <a:gd name="connsiteY11" fmla="*/ 65314 h 718457"/>
                <a:gd name="connsiteX12" fmla="*/ 87085 w 511628"/>
                <a:gd name="connsiteY12" fmla="*/ 43542 h 718457"/>
                <a:gd name="connsiteX13" fmla="*/ 228600 w 511628"/>
                <a:gd name="connsiteY13" fmla="*/ 21771 h 718457"/>
                <a:gd name="connsiteX14" fmla="*/ 326571 w 511628"/>
                <a:gd name="connsiteY14" fmla="*/ 0 h 718457"/>
                <a:gd name="connsiteX15" fmla="*/ 446314 w 511628"/>
                <a:gd name="connsiteY15" fmla="*/ 10885 h 718457"/>
                <a:gd name="connsiteX16" fmla="*/ 489857 w 511628"/>
                <a:gd name="connsiteY16" fmla="*/ 54428 h 718457"/>
                <a:gd name="connsiteX17" fmla="*/ 511628 w 511628"/>
                <a:gd name="connsiteY17" fmla="*/ 76200 h 718457"/>
                <a:gd name="connsiteX18" fmla="*/ 500742 w 511628"/>
                <a:gd name="connsiteY18" fmla="*/ 174171 h 718457"/>
                <a:gd name="connsiteX19" fmla="*/ 478971 w 511628"/>
                <a:gd name="connsiteY19" fmla="*/ 206828 h 718457"/>
                <a:gd name="connsiteX20" fmla="*/ 402771 w 511628"/>
                <a:gd name="connsiteY20" fmla="*/ 272142 h 718457"/>
                <a:gd name="connsiteX21" fmla="*/ 359228 w 511628"/>
                <a:gd name="connsiteY21" fmla="*/ 337457 h 718457"/>
                <a:gd name="connsiteX22" fmla="*/ 304800 w 511628"/>
                <a:gd name="connsiteY22" fmla="*/ 381000 h 718457"/>
                <a:gd name="connsiteX23" fmla="*/ 283028 w 511628"/>
                <a:gd name="connsiteY23" fmla="*/ 446314 h 718457"/>
                <a:gd name="connsiteX24" fmla="*/ 272142 w 511628"/>
                <a:gd name="connsiteY24" fmla="*/ 478971 h 718457"/>
                <a:gd name="connsiteX25" fmla="*/ 261257 w 511628"/>
                <a:gd name="connsiteY25" fmla="*/ 533400 h 718457"/>
                <a:gd name="connsiteX26" fmla="*/ 250371 w 511628"/>
                <a:gd name="connsiteY26" fmla="*/ 631371 h 718457"/>
                <a:gd name="connsiteX27" fmla="*/ 239485 w 511628"/>
                <a:gd name="connsiteY27" fmla="*/ 718457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628" h="718457">
                  <a:moveTo>
                    <a:pt x="239485" y="718457"/>
                  </a:moveTo>
                  <a:lnTo>
                    <a:pt x="239485" y="718457"/>
                  </a:lnTo>
                  <a:cubicBezTo>
                    <a:pt x="231986" y="620958"/>
                    <a:pt x="261150" y="598627"/>
                    <a:pt x="206828" y="555171"/>
                  </a:cubicBezTo>
                  <a:cubicBezTo>
                    <a:pt x="196612" y="546998"/>
                    <a:pt x="185057" y="540657"/>
                    <a:pt x="174171" y="533400"/>
                  </a:cubicBezTo>
                  <a:cubicBezTo>
                    <a:pt x="149155" y="458348"/>
                    <a:pt x="168628" y="484312"/>
                    <a:pt x="130628" y="446314"/>
                  </a:cubicBezTo>
                  <a:cubicBezTo>
                    <a:pt x="128596" y="438185"/>
                    <a:pt x="115548" y="381266"/>
                    <a:pt x="108857" y="370114"/>
                  </a:cubicBezTo>
                  <a:cubicBezTo>
                    <a:pt x="103577" y="361313"/>
                    <a:pt x="94342" y="355599"/>
                    <a:pt x="87085" y="348342"/>
                  </a:cubicBezTo>
                  <a:cubicBezTo>
                    <a:pt x="83457" y="337456"/>
                    <a:pt x="82565" y="325232"/>
                    <a:pt x="76200" y="315685"/>
                  </a:cubicBezTo>
                  <a:cubicBezTo>
                    <a:pt x="42017" y="264411"/>
                    <a:pt x="45515" y="303797"/>
                    <a:pt x="21771" y="250371"/>
                  </a:cubicBezTo>
                  <a:cubicBezTo>
                    <a:pt x="12451" y="229400"/>
                    <a:pt x="0" y="185057"/>
                    <a:pt x="0" y="185057"/>
                  </a:cubicBezTo>
                  <a:cubicBezTo>
                    <a:pt x="3628" y="159657"/>
                    <a:pt x="2771" y="133198"/>
                    <a:pt x="10885" y="108857"/>
                  </a:cubicBezTo>
                  <a:cubicBezTo>
                    <a:pt x="15664" y="94520"/>
                    <a:pt x="57571" y="71509"/>
                    <a:pt x="65314" y="65314"/>
                  </a:cubicBezTo>
                  <a:cubicBezTo>
                    <a:pt x="73328" y="58903"/>
                    <a:pt x="78284" y="48822"/>
                    <a:pt x="87085" y="43542"/>
                  </a:cubicBezTo>
                  <a:cubicBezTo>
                    <a:pt x="118467" y="24713"/>
                    <a:pt x="222327" y="22398"/>
                    <a:pt x="228600" y="21771"/>
                  </a:cubicBezTo>
                  <a:cubicBezTo>
                    <a:pt x="262278" y="10545"/>
                    <a:pt x="288251" y="0"/>
                    <a:pt x="326571" y="0"/>
                  </a:cubicBezTo>
                  <a:cubicBezTo>
                    <a:pt x="366650" y="0"/>
                    <a:pt x="406400" y="7257"/>
                    <a:pt x="446314" y="10885"/>
                  </a:cubicBezTo>
                  <a:lnTo>
                    <a:pt x="489857" y="54428"/>
                  </a:lnTo>
                  <a:lnTo>
                    <a:pt x="511628" y="76200"/>
                  </a:lnTo>
                  <a:cubicBezTo>
                    <a:pt x="507999" y="108857"/>
                    <a:pt x="508711" y="142294"/>
                    <a:pt x="500742" y="174171"/>
                  </a:cubicBezTo>
                  <a:cubicBezTo>
                    <a:pt x="497569" y="186863"/>
                    <a:pt x="487485" y="196895"/>
                    <a:pt x="478971" y="206828"/>
                  </a:cubicBezTo>
                  <a:cubicBezTo>
                    <a:pt x="443775" y="247890"/>
                    <a:pt x="441291" y="246463"/>
                    <a:pt x="402771" y="272142"/>
                  </a:cubicBezTo>
                  <a:cubicBezTo>
                    <a:pt x="388257" y="293914"/>
                    <a:pt x="381000" y="322943"/>
                    <a:pt x="359228" y="337457"/>
                  </a:cubicBezTo>
                  <a:cubicBezTo>
                    <a:pt x="318031" y="364921"/>
                    <a:pt x="335822" y="349977"/>
                    <a:pt x="304800" y="381000"/>
                  </a:cubicBezTo>
                  <a:lnTo>
                    <a:pt x="283028" y="446314"/>
                  </a:lnTo>
                  <a:cubicBezTo>
                    <a:pt x="279399" y="457200"/>
                    <a:pt x="274392" y="467719"/>
                    <a:pt x="272142" y="478971"/>
                  </a:cubicBezTo>
                  <a:cubicBezTo>
                    <a:pt x="268514" y="497114"/>
                    <a:pt x="263874" y="515084"/>
                    <a:pt x="261257" y="533400"/>
                  </a:cubicBezTo>
                  <a:cubicBezTo>
                    <a:pt x="256610" y="565928"/>
                    <a:pt x="255018" y="598843"/>
                    <a:pt x="250371" y="631371"/>
                  </a:cubicBezTo>
                  <a:cubicBezTo>
                    <a:pt x="247754" y="649687"/>
                    <a:pt x="241299" y="703943"/>
                    <a:pt x="239485" y="718457"/>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2264581" y="254241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490668" y="4270005"/>
            <a:ext cx="1326931" cy="1421194"/>
            <a:chOff x="5679008" y="4907252"/>
            <a:chExt cx="459033" cy="507700"/>
          </a:xfrm>
        </p:grpSpPr>
        <p:grpSp>
          <p:nvGrpSpPr>
            <p:cNvPr id="132" name="Group 131"/>
            <p:cNvGrpSpPr/>
            <p:nvPr/>
          </p:nvGrpSpPr>
          <p:grpSpPr>
            <a:xfrm>
              <a:off x="5679008" y="4907252"/>
              <a:ext cx="459033" cy="507700"/>
              <a:chOff x="6812404" y="4014427"/>
              <a:chExt cx="1532462" cy="1723166"/>
            </a:xfrm>
          </p:grpSpPr>
          <p:sp>
            <p:nvSpPr>
              <p:cNvPr id="183" name="Rectangle 18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4" name="Frame 18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33" name="Group 132"/>
            <p:cNvGrpSpPr/>
            <p:nvPr/>
          </p:nvGrpSpPr>
          <p:grpSpPr>
            <a:xfrm>
              <a:off x="5727564" y="4934139"/>
              <a:ext cx="365417" cy="441315"/>
              <a:chOff x="9490957" y="3436938"/>
              <a:chExt cx="1208250" cy="1401894"/>
            </a:xfrm>
          </p:grpSpPr>
          <p:sp>
            <p:nvSpPr>
              <p:cNvPr id="134" name="Oval 133"/>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Trapezoid 134"/>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Oval 135"/>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ound Diagonal Corner Rectangle 136"/>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Round Diagonal Corner Rectangle 137"/>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Oval 139"/>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2" name="Group 57"/>
              <p:cNvGrpSpPr/>
              <p:nvPr/>
            </p:nvGrpSpPr>
            <p:grpSpPr>
              <a:xfrm rot="10800000">
                <a:off x="9501077" y="3729182"/>
                <a:ext cx="1150804" cy="171151"/>
                <a:chOff x="6096000" y="1376597"/>
                <a:chExt cx="3810000" cy="1867525"/>
              </a:xfrm>
            </p:grpSpPr>
            <p:grpSp>
              <p:nvGrpSpPr>
                <p:cNvPr id="143" name="Group 34"/>
                <p:cNvGrpSpPr/>
                <p:nvPr/>
              </p:nvGrpSpPr>
              <p:grpSpPr>
                <a:xfrm>
                  <a:off x="6096000" y="1447800"/>
                  <a:ext cx="3810000" cy="1752600"/>
                  <a:chOff x="4800600" y="183630"/>
                  <a:chExt cx="5791200" cy="1311639"/>
                </a:xfrm>
              </p:grpSpPr>
              <p:grpSp>
                <p:nvGrpSpPr>
                  <p:cNvPr id="174" name="Group 28"/>
                  <p:cNvGrpSpPr/>
                  <p:nvPr/>
                </p:nvGrpSpPr>
                <p:grpSpPr>
                  <a:xfrm>
                    <a:off x="4800600" y="184879"/>
                    <a:ext cx="2895600" cy="1295400"/>
                    <a:chOff x="4800600" y="184879"/>
                    <a:chExt cx="2895600" cy="1295400"/>
                  </a:xfrm>
                </p:grpSpPr>
                <p:sp>
                  <p:nvSpPr>
                    <p:cNvPr id="180" name="Flowchart: Decision 17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Flowchart: Decision 18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4-Point Star 18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5" name="Group 29"/>
                  <p:cNvGrpSpPr/>
                  <p:nvPr/>
                </p:nvGrpSpPr>
                <p:grpSpPr>
                  <a:xfrm>
                    <a:off x="7696200" y="183630"/>
                    <a:ext cx="2895600" cy="1295400"/>
                    <a:chOff x="4800600" y="184879"/>
                    <a:chExt cx="2895600" cy="1295400"/>
                  </a:xfrm>
                </p:grpSpPr>
                <p:sp>
                  <p:nvSpPr>
                    <p:cNvPr id="177" name="Flowchart: Decision 17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Flowchart: Decision 17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4-Point Star 17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6" name="4-Point Star 17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4" name="Oval 14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Oval 14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Oval 14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Oval 16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Oval 16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Oval 16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Oval 17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Oval 17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Oval 17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85" name="Group 184"/>
          <p:cNvGrpSpPr/>
          <p:nvPr/>
        </p:nvGrpSpPr>
        <p:grpSpPr>
          <a:xfrm>
            <a:off x="4435285" y="2004326"/>
            <a:ext cx="1267003" cy="1424674"/>
            <a:chOff x="6812404" y="4782789"/>
            <a:chExt cx="849134" cy="954803"/>
          </a:xfrm>
        </p:grpSpPr>
        <p:grpSp>
          <p:nvGrpSpPr>
            <p:cNvPr id="186" name="Group 185"/>
            <p:cNvGrpSpPr/>
            <p:nvPr/>
          </p:nvGrpSpPr>
          <p:grpSpPr>
            <a:xfrm>
              <a:off x="6812404" y="4782789"/>
              <a:ext cx="849134" cy="954803"/>
              <a:chOff x="6812404" y="4014427"/>
              <a:chExt cx="1532462" cy="1723166"/>
            </a:xfrm>
          </p:grpSpPr>
          <p:sp>
            <p:nvSpPr>
              <p:cNvPr id="198" name="Rectangle 19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9" name="Frame 19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87" name="Group 186"/>
            <p:cNvGrpSpPr/>
            <p:nvPr/>
          </p:nvGrpSpPr>
          <p:grpSpPr>
            <a:xfrm>
              <a:off x="6888541" y="4860256"/>
              <a:ext cx="657510" cy="817888"/>
              <a:chOff x="1717426" y="610207"/>
              <a:chExt cx="1272475" cy="1582855"/>
            </a:xfrm>
          </p:grpSpPr>
          <p:sp>
            <p:nvSpPr>
              <p:cNvPr id="188" name="Cloud 187"/>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Cloud 188"/>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Cloud 189"/>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Cloud 191"/>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Rounded Rectangle 192"/>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4"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95" name="Trapezoid 194"/>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6" name="Cloud 195"/>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00" name="Group 199"/>
          <p:cNvGrpSpPr/>
          <p:nvPr/>
        </p:nvGrpSpPr>
        <p:grpSpPr>
          <a:xfrm>
            <a:off x="10395167" y="1563847"/>
            <a:ext cx="1374026" cy="1625108"/>
            <a:chOff x="8029894" y="3559127"/>
            <a:chExt cx="459033" cy="542915"/>
          </a:xfrm>
        </p:grpSpPr>
        <p:grpSp>
          <p:nvGrpSpPr>
            <p:cNvPr id="201" name="Group 200"/>
            <p:cNvGrpSpPr/>
            <p:nvPr/>
          </p:nvGrpSpPr>
          <p:grpSpPr>
            <a:xfrm>
              <a:off x="8029894" y="3559127"/>
              <a:ext cx="459033" cy="507700"/>
              <a:chOff x="6812404" y="4014427"/>
              <a:chExt cx="1532462" cy="1723166"/>
            </a:xfrm>
          </p:grpSpPr>
          <p:sp>
            <p:nvSpPr>
              <p:cNvPr id="244" name="Rectangle 24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5" name="Frame 24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02" name="Group 201"/>
            <p:cNvGrpSpPr/>
            <p:nvPr/>
          </p:nvGrpSpPr>
          <p:grpSpPr>
            <a:xfrm>
              <a:off x="8110751" y="3598299"/>
              <a:ext cx="321925" cy="503743"/>
              <a:chOff x="3434062" y="145729"/>
              <a:chExt cx="1036333" cy="1621637"/>
            </a:xfrm>
          </p:grpSpPr>
          <p:sp>
            <p:nvSpPr>
              <p:cNvPr id="203" name="Trapezoid 202"/>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4" name="Cloud 203"/>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Cloud 204"/>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7" name="Group 26"/>
              <p:cNvGrpSpPr/>
              <p:nvPr/>
            </p:nvGrpSpPr>
            <p:grpSpPr>
              <a:xfrm>
                <a:off x="3575349" y="145729"/>
                <a:ext cx="752390" cy="503086"/>
                <a:chOff x="3276599" y="3962400"/>
                <a:chExt cx="2362200" cy="1430616"/>
              </a:xfrm>
            </p:grpSpPr>
            <p:sp>
              <p:nvSpPr>
                <p:cNvPr id="236" name="Moon 235"/>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9"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Pentagon 239"/>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1" name="Pentagon 240"/>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2" name="Pentagon 241"/>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3" name="Moon 242"/>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8" name="Cloud 207"/>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Oval 208"/>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0" name="Group 44"/>
              <p:cNvGrpSpPr/>
              <p:nvPr/>
            </p:nvGrpSpPr>
            <p:grpSpPr>
              <a:xfrm>
                <a:off x="3630420" y="1296759"/>
                <a:ext cx="543951" cy="288954"/>
                <a:chOff x="3416724" y="3667852"/>
                <a:chExt cx="2655030" cy="1513748"/>
              </a:xfrm>
            </p:grpSpPr>
            <p:grpSp>
              <p:nvGrpSpPr>
                <p:cNvPr id="224" name="Group 31"/>
                <p:cNvGrpSpPr/>
                <p:nvPr/>
              </p:nvGrpSpPr>
              <p:grpSpPr>
                <a:xfrm>
                  <a:off x="4114800" y="4495800"/>
                  <a:ext cx="1219200" cy="685800"/>
                  <a:chOff x="4114800" y="4495800"/>
                  <a:chExt cx="1219200" cy="685800"/>
                </a:xfrm>
              </p:grpSpPr>
              <p:sp>
                <p:nvSpPr>
                  <p:cNvPr id="233"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Trapezoid 23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Trapezoid 23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5" name="Group 36"/>
                <p:cNvGrpSpPr/>
                <p:nvPr/>
              </p:nvGrpSpPr>
              <p:grpSpPr>
                <a:xfrm rot="3976231">
                  <a:off x="3150024" y="3934552"/>
                  <a:ext cx="1219200" cy="685800"/>
                  <a:chOff x="4114800" y="4495800"/>
                  <a:chExt cx="1219200" cy="685800"/>
                </a:xfrm>
              </p:grpSpPr>
              <p:sp>
                <p:nvSpPr>
                  <p:cNvPr id="230" name="Trapezoid 22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rapezoid 23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Trapezoid 23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6" name="Group 40"/>
                <p:cNvGrpSpPr/>
                <p:nvPr/>
              </p:nvGrpSpPr>
              <p:grpSpPr>
                <a:xfrm rot="18434064">
                  <a:off x="5119254" y="3990109"/>
                  <a:ext cx="1219200" cy="685800"/>
                  <a:chOff x="4114800" y="4495800"/>
                  <a:chExt cx="1219200" cy="685800"/>
                </a:xfrm>
              </p:grpSpPr>
              <p:sp>
                <p:nvSpPr>
                  <p:cNvPr id="227" name="Trapezoid 22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8" name="Trapezoid 22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Trapezoid 22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11" name="Group 60"/>
              <p:cNvGrpSpPr/>
              <p:nvPr/>
            </p:nvGrpSpPr>
            <p:grpSpPr>
              <a:xfrm>
                <a:off x="3713895" y="1505186"/>
                <a:ext cx="364753" cy="262180"/>
                <a:chOff x="4724400" y="4267200"/>
                <a:chExt cx="1905000" cy="1369291"/>
              </a:xfrm>
            </p:grpSpPr>
            <p:sp>
              <p:nvSpPr>
                <p:cNvPr id="212" name="Hexagon 211"/>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Rounded Rectangle 212"/>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Rounded Rectangle 213"/>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Rounded Rectangle 214"/>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Rounded Rectangle 215"/>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Rounded Rectangle 216"/>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Rounded Rectangle 217"/>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Oval 218"/>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0" name="Oval 219"/>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1" name="Oval 220"/>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Oval 221"/>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Oval 222"/>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sp>
        <p:nvSpPr>
          <p:cNvPr id="2" name="Rectangle 1"/>
          <p:cNvSpPr/>
          <p:nvPr/>
        </p:nvSpPr>
        <p:spPr>
          <a:xfrm>
            <a:off x="2900606" y="652257"/>
            <a:ext cx="8250877" cy="923330"/>
          </a:xfrm>
          <a:prstGeom prst="rect">
            <a:avLst/>
          </a:prstGeom>
        </p:spPr>
        <p:txBody>
          <a:bodyPr wrap="square">
            <a:spAutoFit/>
          </a:bodyPr>
          <a:lstStyle/>
          <a:p>
            <a:r>
              <a:rPr lang="en-US" dirty="0">
                <a:solidFill>
                  <a:schemeClr val="bg1"/>
                </a:solidFill>
                <a:latin typeface="Calibri" panose="020F0502020204030204" pitchFamily="34" charset="0"/>
              </a:rPr>
              <a:t>Moses gave them the kingdom of </a:t>
            </a:r>
            <a:r>
              <a:rPr lang="en-US" dirty="0" err="1">
                <a:solidFill>
                  <a:schemeClr val="bg1"/>
                </a:solidFill>
                <a:latin typeface="Calibri" panose="020F0502020204030204" pitchFamily="34" charset="0"/>
              </a:rPr>
              <a:t>Sihon</a:t>
            </a:r>
            <a:r>
              <a:rPr lang="en-US" dirty="0">
                <a:solidFill>
                  <a:schemeClr val="bg1"/>
                </a:solidFill>
                <a:latin typeface="Calibri" panose="020F0502020204030204" pitchFamily="34" charset="0"/>
              </a:rPr>
              <a:t>, the </a:t>
            </a:r>
          </a:p>
          <a:p>
            <a:r>
              <a:rPr lang="en-US" dirty="0">
                <a:solidFill>
                  <a:schemeClr val="bg1"/>
                </a:solidFill>
                <a:latin typeface="Calibri" panose="020F0502020204030204" pitchFamily="34" charset="0"/>
              </a:rPr>
              <a:t>Amorites, and the kingdom of </a:t>
            </a:r>
            <a:r>
              <a:rPr lang="en-US" dirty="0" err="1">
                <a:solidFill>
                  <a:schemeClr val="bg1"/>
                </a:solidFill>
                <a:latin typeface="Calibri" panose="020F0502020204030204" pitchFamily="34" charset="0"/>
              </a:rPr>
              <a:t>Og</a:t>
            </a:r>
            <a:r>
              <a:rPr lang="en-US" dirty="0">
                <a:solidFill>
                  <a:schemeClr val="bg1"/>
                </a:solidFill>
                <a:latin typeface="Calibri" panose="020F0502020204030204" pitchFamily="34" charset="0"/>
              </a:rPr>
              <a:t> king of Bashan, the land, with the cities thereof in the coasts, </a:t>
            </a:r>
            <a:r>
              <a:rPr lang="en-US" i="1" dirty="0">
                <a:solidFill>
                  <a:schemeClr val="bg1"/>
                </a:solidFill>
                <a:latin typeface="Calibri" panose="020F0502020204030204" pitchFamily="34" charset="0"/>
              </a:rPr>
              <a:t>even</a:t>
            </a:r>
            <a:r>
              <a:rPr lang="en-US" dirty="0">
                <a:solidFill>
                  <a:schemeClr val="bg1"/>
                </a:solidFill>
                <a:latin typeface="Calibri" panose="020F0502020204030204" pitchFamily="34" charset="0"/>
              </a:rPr>
              <a:t> the cities of the country round about.</a:t>
            </a:r>
            <a:endParaRPr lang="en-US" dirty="0">
              <a:solidFill>
                <a:schemeClr val="bg1"/>
              </a:solidFill>
            </a:endParaRPr>
          </a:p>
        </p:txBody>
      </p:sp>
      <p:pic>
        <p:nvPicPr>
          <p:cNvPr id="3074" name="Picture 2" descr="https://cdn3.iconfinder.com/data/icons/farm-animals/128/sheep-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471653" y="1844624"/>
            <a:ext cx="691893" cy="691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0/0e/Sheep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276" y="2170249"/>
            <a:ext cx="1077370" cy="1077370"/>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 descr="https://cdn3.iconfinder.com/data/icons/farm-animals/128/sheep-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158817" y="1744656"/>
            <a:ext cx="490669" cy="49066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8070047" y="2845691"/>
            <a:ext cx="1166643" cy="827522"/>
            <a:chOff x="5861958" y="3249385"/>
            <a:chExt cx="1163524" cy="1073525"/>
          </a:xfrm>
        </p:grpSpPr>
        <p:sp>
          <p:nvSpPr>
            <p:cNvPr id="7" name="Pentagon 6"/>
            <p:cNvSpPr/>
            <p:nvPr/>
          </p:nvSpPr>
          <p:spPr>
            <a:xfrm rot="16200000">
              <a:off x="5399314"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246"/>
            <p:cNvSpPr/>
            <p:nvPr/>
          </p:nvSpPr>
          <p:spPr>
            <a:xfrm rot="16200000">
              <a:off x="5670081"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247"/>
            <p:cNvSpPr/>
            <p:nvPr/>
          </p:nvSpPr>
          <p:spPr>
            <a:xfrm rot="16200000">
              <a:off x="5924124" y="371789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16200000">
              <a:off x="6178167" y="372376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16200000">
              <a:off x="6432210" y="372963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08578" y="3458003"/>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5942220" y="3850530"/>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5-Point Star 12"/>
          <p:cNvSpPr/>
          <p:nvPr/>
        </p:nvSpPr>
        <p:spPr>
          <a:xfrm>
            <a:off x="1600390" y="2323891"/>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5-Point Star 251"/>
          <p:cNvSpPr/>
          <p:nvPr/>
        </p:nvSpPr>
        <p:spPr>
          <a:xfrm>
            <a:off x="2047557" y="1345640"/>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5-Point Star 252"/>
          <p:cNvSpPr/>
          <p:nvPr/>
        </p:nvSpPr>
        <p:spPr>
          <a:xfrm>
            <a:off x="2285332" y="2017977"/>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4" name="Picture 4" descr="https://upload.wikimedia.org/wikipedia/commons/thumb/3/30/Cowicon.svg/511px-Cow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9903" y="2299516"/>
            <a:ext cx="1011477" cy="898651"/>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4" descr="https://upload.wikimedia.org/wikipedia/commons/thumb/3/30/Cowicon.svg/511px-Cow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0156" y="1982349"/>
            <a:ext cx="692611" cy="615353"/>
          </a:xfrm>
          <a:prstGeom prst="rect">
            <a:avLst/>
          </a:prstGeom>
          <a:noFill/>
          <a:extLst>
            <a:ext uri="{909E8E84-426E-40DD-AFC4-6F175D3DCCD1}">
              <a14:hiddenFill xmlns:a14="http://schemas.microsoft.com/office/drawing/2010/main">
                <a:solidFill>
                  <a:srgbClr val="FFFFFF"/>
                </a:solidFill>
              </a14:hiddenFill>
            </a:ext>
          </a:extLst>
        </p:spPr>
      </p:pic>
      <p:grpSp>
        <p:nvGrpSpPr>
          <p:cNvPr id="256" name="Group 255"/>
          <p:cNvGrpSpPr/>
          <p:nvPr/>
        </p:nvGrpSpPr>
        <p:grpSpPr>
          <a:xfrm>
            <a:off x="5903401" y="2844884"/>
            <a:ext cx="1166643" cy="827522"/>
            <a:chOff x="5861958" y="3249385"/>
            <a:chExt cx="1163524" cy="1073525"/>
          </a:xfrm>
        </p:grpSpPr>
        <p:sp>
          <p:nvSpPr>
            <p:cNvPr id="257" name="Pentagon 256"/>
            <p:cNvSpPr/>
            <p:nvPr/>
          </p:nvSpPr>
          <p:spPr>
            <a:xfrm rot="16200000">
              <a:off x="5399314"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entagon 257"/>
            <p:cNvSpPr/>
            <p:nvPr/>
          </p:nvSpPr>
          <p:spPr>
            <a:xfrm rot="16200000">
              <a:off x="5670081"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Pentagon 258"/>
            <p:cNvSpPr/>
            <p:nvPr/>
          </p:nvSpPr>
          <p:spPr>
            <a:xfrm rot="16200000">
              <a:off x="5924124" y="371789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Pentagon 259"/>
            <p:cNvSpPr/>
            <p:nvPr/>
          </p:nvSpPr>
          <p:spPr>
            <a:xfrm rot="16200000">
              <a:off x="6178167" y="372376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260"/>
            <p:cNvSpPr/>
            <p:nvPr/>
          </p:nvSpPr>
          <p:spPr>
            <a:xfrm rot="16200000">
              <a:off x="6432210" y="372963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5908578" y="3458003"/>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5942220" y="3850530"/>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80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2"/>
                                        </p:tgtEl>
                                        <p:attrNameLst>
                                          <p:attrName>style.visibility</p:attrName>
                                        </p:attrNameLst>
                                      </p:cBhvr>
                                      <p:to>
                                        <p:strVal val="visible"/>
                                      </p:to>
                                    </p:set>
                                    <p:animEffect transition="in" filter="fade">
                                      <p:cBhvr>
                                        <p:cTn id="13" dur="500"/>
                                        <p:tgtEl>
                                          <p:spTgt spid="2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fade">
                                      <p:cBhvr>
                                        <p:cTn id="19" dur="500"/>
                                        <p:tgtEl>
                                          <p:spTgt spid="25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7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5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5" grpId="0"/>
      <p:bldP spid="2" grpId="0"/>
      <p:bldP spid="13" grpId="0" animBg="1"/>
      <p:bldP spid="252" grpId="0" animBg="1"/>
      <p:bldP spid="2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13" y="-10518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Moses’ Journey</a:t>
            </a:r>
          </a:p>
        </p:txBody>
      </p:sp>
      <p:sp>
        <p:nvSpPr>
          <p:cNvPr id="9" name="Rectangle 8"/>
          <p:cNvSpPr/>
          <p:nvPr/>
        </p:nvSpPr>
        <p:spPr>
          <a:xfrm>
            <a:off x="5079892" y="572826"/>
            <a:ext cx="3616137" cy="369332"/>
          </a:xfrm>
          <a:prstGeom prst="rect">
            <a:avLst/>
          </a:prstGeom>
        </p:spPr>
        <p:txBody>
          <a:bodyPr wrap="square">
            <a:spAutoFit/>
          </a:bodyPr>
          <a:lstStyle/>
          <a:p>
            <a:r>
              <a:rPr lang="en-US" dirty="0">
                <a:solidFill>
                  <a:schemeClr val="bg1"/>
                </a:solidFill>
                <a:latin typeface="Calibri" panose="020F0502020204030204" pitchFamily="34" charset="0"/>
              </a:rPr>
              <a:t>1</a:t>
            </a:r>
            <a:r>
              <a:rPr lang="en-US" baseline="30000" dirty="0">
                <a:solidFill>
                  <a:schemeClr val="bg1"/>
                </a:solidFill>
                <a:latin typeface="Calibri" panose="020F0502020204030204" pitchFamily="34" charset="0"/>
              </a:rPr>
              <a:t>st</a:t>
            </a:r>
            <a:r>
              <a:rPr lang="en-US" dirty="0">
                <a:solidFill>
                  <a:schemeClr val="bg1"/>
                </a:solidFill>
                <a:latin typeface="Calibri" panose="020F0502020204030204" pitchFamily="34" charset="0"/>
              </a:rPr>
              <a:t> month, 15</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day</a:t>
            </a:r>
          </a:p>
        </p:txBody>
      </p:sp>
      <p:sp>
        <p:nvSpPr>
          <p:cNvPr id="3" name="Freeform 2"/>
          <p:cNvSpPr/>
          <p:nvPr/>
        </p:nvSpPr>
        <p:spPr>
          <a:xfrm>
            <a:off x="1190599" y="3015709"/>
            <a:ext cx="774401" cy="223616"/>
          </a:xfrm>
          <a:custGeom>
            <a:avLst/>
            <a:gdLst>
              <a:gd name="connsiteX0" fmla="*/ 0 w 914791"/>
              <a:gd name="connsiteY0" fmla="*/ 56409 h 187038"/>
              <a:gd name="connsiteX1" fmla="*/ 54429 w 914791"/>
              <a:gd name="connsiteY1" fmla="*/ 99952 h 187038"/>
              <a:gd name="connsiteX2" fmla="*/ 163286 w 914791"/>
              <a:gd name="connsiteY2" fmla="*/ 132609 h 187038"/>
              <a:gd name="connsiteX3" fmla="*/ 272143 w 914791"/>
              <a:gd name="connsiteY3" fmla="*/ 121724 h 187038"/>
              <a:gd name="connsiteX4" fmla="*/ 283029 w 914791"/>
              <a:gd name="connsiteY4" fmla="*/ 89067 h 187038"/>
              <a:gd name="connsiteX5" fmla="*/ 304800 w 914791"/>
              <a:gd name="connsiteY5" fmla="*/ 67295 h 187038"/>
              <a:gd name="connsiteX6" fmla="*/ 315686 w 914791"/>
              <a:gd name="connsiteY6" fmla="*/ 23752 h 187038"/>
              <a:gd name="connsiteX7" fmla="*/ 348343 w 914791"/>
              <a:gd name="connsiteY7" fmla="*/ 1981 h 187038"/>
              <a:gd name="connsiteX8" fmla="*/ 370114 w 914791"/>
              <a:gd name="connsiteY8" fmla="*/ 67295 h 187038"/>
              <a:gd name="connsiteX9" fmla="*/ 391886 w 914791"/>
              <a:gd name="connsiteY9" fmla="*/ 89067 h 187038"/>
              <a:gd name="connsiteX10" fmla="*/ 413657 w 914791"/>
              <a:gd name="connsiteY10" fmla="*/ 121724 h 187038"/>
              <a:gd name="connsiteX11" fmla="*/ 478971 w 914791"/>
              <a:gd name="connsiteY11" fmla="*/ 154381 h 187038"/>
              <a:gd name="connsiteX12" fmla="*/ 587829 w 914791"/>
              <a:gd name="connsiteY12" fmla="*/ 143495 h 187038"/>
              <a:gd name="connsiteX13" fmla="*/ 631371 w 914791"/>
              <a:gd name="connsiteY13" fmla="*/ 78181 h 187038"/>
              <a:gd name="connsiteX14" fmla="*/ 653143 w 914791"/>
              <a:gd name="connsiteY14" fmla="*/ 56409 h 187038"/>
              <a:gd name="connsiteX15" fmla="*/ 696686 w 914791"/>
              <a:gd name="connsiteY15" fmla="*/ 121724 h 187038"/>
              <a:gd name="connsiteX16" fmla="*/ 707571 w 914791"/>
              <a:gd name="connsiteY16" fmla="*/ 154381 h 187038"/>
              <a:gd name="connsiteX17" fmla="*/ 794657 w 914791"/>
              <a:gd name="connsiteY17" fmla="*/ 187038 h 187038"/>
              <a:gd name="connsiteX18" fmla="*/ 881743 w 914791"/>
              <a:gd name="connsiteY18" fmla="*/ 176152 h 187038"/>
              <a:gd name="connsiteX19" fmla="*/ 914400 w 914791"/>
              <a:gd name="connsiteY19" fmla="*/ 110838 h 187038"/>
              <a:gd name="connsiteX20" fmla="*/ 914400 w 914791"/>
              <a:gd name="connsiteY20" fmla="*/ 99952 h 18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791" h="187038">
                <a:moveTo>
                  <a:pt x="0" y="56409"/>
                </a:moveTo>
                <a:cubicBezTo>
                  <a:pt x="18143" y="70923"/>
                  <a:pt x="34032" y="88826"/>
                  <a:pt x="54429" y="99952"/>
                </a:cubicBezTo>
                <a:cubicBezTo>
                  <a:pt x="76860" y="112187"/>
                  <a:pt x="134688" y="125460"/>
                  <a:pt x="163286" y="132609"/>
                </a:cubicBezTo>
                <a:cubicBezTo>
                  <a:pt x="199572" y="128981"/>
                  <a:pt x="237872" y="134186"/>
                  <a:pt x="272143" y="121724"/>
                </a:cubicBezTo>
                <a:cubicBezTo>
                  <a:pt x="282927" y="117803"/>
                  <a:pt x="277125" y="98906"/>
                  <a:pt x="283029" y="89067"/>
                </a:cubicBezTo>
                <a:cubicBezTo>
                  <a:pt x="288309" y="80266"/>
                  <a:pt x="297543" y="74552"/>
                  <a:pt x="304800" y="67295"/>
                </a:cubicBezTo>
                <a:cubicBezTo>
                  <a:pt x="308429" y="52781"/>
                  <a:pt x="307387" y="36200"/>
                  <a:pt x="315686" y="23752"/>
                </a:cubicBezTo>
                <a:cubicBezTo>
                  <a:pt x="322943" y="12866"/>
                  <a:pt x="338127" y="-6192"/>
                  <a:pt x="348343" y="1981"/>
                </a:cubicBezTo>
                <a:cubicBezTo>
                  <a:pt x="366263" y="16317"/>
                  <a:pt x="353887" y="51068"/>
                  <a:pt x="370114" y="67295"/>
                </a:cubicBezTo>
                <a:cubicBezTo>
                  <a:pt x="377371" y="74552"/>
                  <a:pt x="385475" y="81053"/>
                  <a:pt x="391886" y="89067"/>
                </a:cubicBezTo>
                <a:cubicBezTo>
                  <a:pt x="400059" y="99283"/>
                  <a:pt x="404406" y="112473"/>
                  <a:pt x="413657" y="121724"/>
                </a:cubicBezTo>
                <a:cubicBezTo>
                  <a:pt x="434758" y="142825"/>
                  <a:pt x="452411" y="145528"/>
                  <a:pt x="478971" y="154381"/>
                </a:cubicBezTo>
                <a:cubicBezTo>
                  <a:pt x="515257" y="150752"/>
                  <a:pt x="552975" y="154219"/>
                  <a:pt x="587829" y="143495"/>
                </a:cubicBezTo>
                <a:cubicBezTo>
                  <a:pt x="628568" y="130960"/>
                  <a:pt x="615641" y="104397"/>
                  <a:pt x="631371" y="78181"/>
                </a:cubicBezTo>
                <a:cubicBezTo>
                  <a:pt x="636651" y="69380"/>
                  <a:pt x="645886" y="63666"/>
                  <a:pt x="653143" y="56409"/>
                </a:cubicBezTo>
                <a:cubicBezTo>
                  <a:pt x="679028" y="134063"/>
                  <a:pt x="642324" y="40180"/>
                  <a:pt x="696686" y="121724"/>
                </a:cubicBezTo>
                <a:cubicBezTo>
                  <a:pt x="703051" y="131271"/>
                  <a:pt x="700403" y="145421"/>
                  <a:pt x="707571" y="154381"/>
                </a:cubicBezTo>
                <a:cubicBezTo>
                  <a:pt x="728927" y="181075"/>
                  <a:pt x="765155" y="181137"/>
                  <a:pt x="794657" y="187038"/>
                </a:cubicBezTo>
                <a:cubicBezTo>
                  <a:pt x="823686" y="183409"/>
                  <a:pt x="854581" y="187017"/>
                  <a:pt x="881743" y="176152"/>
                </a:cubicBezTo>
                <a:cubicBezTo>
                  <a:pt x="896523" y="170240"/>
                  <a:pt x="911090" y="124076"/>
                  <a:pt x="914400" y="110838"/>
                </a:cubicBezTo>
                <a:cubicBezTo>
                  <a:pt x="915280" y="107318"/>
                  <a:pt x="914400" y="103581"/>
                  <a:pt x="914400" y="9995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427029" y="1163478"/>
            <a:ext cx="2548345" cy="4524315"/>
            <a:chOff x="9427029" y="1163478"/>
            <a:chExt cx="2548345" cy="4524315"/>
          </a:xfrm>
        </p:grpSpPr>
        <p:sp>
          <p:nvSpPr>
            <p:cNvPr id="18" name="Rectangle 17"/>
            <p:cNvSpPr/>
            <p:nvPr/>
          </p:nvSpPr>
          <p:spPr>
            <a:xfrm>
              <a:off x="9427029" y="1163478"/>
              <a:ext cx="2548345" cy="4524315"/>
            </a:xfrm>
            <a:prstGeom prst="rect">
              <a:avLst/>
            </a:prstGeom>
          </p:spPr>
          <p:txBody>
            <a:bodyPr wrap="square">
              <a:spAutoFit/>
            </a:bodyPr>
            <a:lstStyle/>
            <a:p>
              <a:r>
                <a:rPr lang="en-US" dirty="0" err="1">
                  <a:solidFill>
                    <a:schemeClr val="bg1"/>
                  </a:solidFill>
                  <a:latin typeface="Calibri" panose="020F0502020204030204" pitchFamily="34" charset="0"/>
                </a:rPr>
                <a:t>Haradan</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Makheloth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Tahath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Tarah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Mithcah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Hashmonah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Moseroth</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Bene-</a:t>
              </a:r>
              <a:r>
                <a:rPr lang="en-US" dirty="0" err="1">
                  <a:solidFill>
                    <a:schemeClr val="bg1"/>
                  </a:solidFill>
                  <a:latin typeface="Calibri" panose="020F0502020204030204" pitchFamily="34" charset="0"/>
                </a:rPr>
                <a:t>jaakan</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Hor-hagidgad</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Jotbathah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Ebronah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Ezion-gaber</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Kadesh-</a:t>
              </a:r>
            </a:p>
            <a:p>
              <a:r>
                <a:rPr lang="en-US" dirty="0">
                  <a:solidFill>
                    <a:schemeClr val="bg1"/>
                  </a:solidFill>
                  <a:latin typeface="Calibri" panose="020F0502020204030204" pitchFamily="34" charset="0"/>
                </a:rPr>
                <a:t>   wilderness of Zin</a:t>
              </a:r>
            </a:p>
            <a:p>
              <a:r>
                <a:rPr lang="en-US" dirty="0">
                  <a:solidFill>
                    <a:schemeClr val="bg1"/>
                  </a:solidFill>
                  <a:latin typeface="Calibri" panose="020F0502020204030204" pitchFamily="34" charset="0"/>
                </a:rPr>
                <a:t>Mt </a:t>
              </a:r>
              <a:r>
                <a:rPr lang="en-US" dirty="0" err="1">
                  <a:solidFill>
                    <a:schemeClr val="bg1"/>
                  </a:solidFill>
                  <a:latin typeface="Calibri" panose="020F0502020204030204" pitchFamily="34" charset="0"/>
                </a:rPr>
                <a:t>Hor</a:t>
              </a:r>
              <a:r>
                <a:rPr lang="en-US" dirty="0">
                  <a:solidFill>
                    <a:schemeClr val="bg1"/>
                  </a:solidFill>
                  <a:latin typeface="Calibri" panose="020F0502020204030204" pitchFamily="34" charset="0"/>
                </a:rPr>
                <a:t>—Aaron dies at        age 123</a:t>
              </a:r>
            </a:p>
          </p:txBody>
        </p:sp>
        <p:sp>
          <p:nvSpPr>
            <p:cNvPr id="20" name="Isosceles Triangle 19"/>
            <p:cNvSpPr/>
            <p:nvPr/>
          </p:nvSpPr>
          <p:spPr>
            <a:xfrm>
              <a:off x="11477466" y="4759293"/>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http://diytourslanka.com/admin/images/icons/Icon_Mount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842" y="5295409"/>
              <a:ext cx="423176" cy="340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2050437" y="6124296"/>
            <a:ext cx="10141563" cy="646331"/>
            <a:chOff x="2050437" y="6195983"/>
            <a:chExt cx="10141563" cy="646331"/>
          </a:xfrm>
        </p:grpSpPr>
        <p:sp>
          <p:nvSpPr>
            <p:cNvPr id="26" name="Rectangle 25"/>
            <p:cNvSpPr/>
            <p:nvPr/>
          </p:nvSpPr>
          <p:spPr>
            <a:xfrm>
              <a:off x="2050437" y="6195983"/>
              <a:ext cx="10141563" cy="646331"/>
            </a:xfrm>
            <a:prstGeom prst="rect">
              <a:avLst/>
            </a:prstGeom>
          </p:spPr>
          <p:txBody>
            <a:bodyPr wrap="square">
              <a:spAutoFit/>
            </a:bodyPr>
            <a:lstStyle/>
            <a:p>
              <a:r>
                <a:rPr lang="en-US" dirty="0" err="1">
                  <a:solidFill>
                    <a:schemeClr val="bg1"/>
                  </a:solidFill>
                  <a:latin typeface="Calibri" panose="020F0502020204030204" pitchFamily="34" charset="0"/>
                </a:rPr>
                <a:t>Zalmonah</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Punon</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Oboth</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Ijeabarim</a:t>
              </a:r>
              <a:r>
                <a:rPr lang="en-US" dirty="0">
                  <a:solidFill>
                    <a:schemeClr val="bg1"/>
                  </a:solidFill>
                  <a:latin typeface="Calibri" panose="020F0502020204030204" pitchFamily="34" charset="0"/>
                </a:rPr>
                <a:t>—border of Moab     </a:t>
              </a:r>
              <a:r>
                <a:rPr lang="en-US" dirty="0" err="1">
                  <a:solidFill>
                    <a:schemeClr val="bg1"/>
                  </a:solidFill>
                  <a:latin typeface="Calibri" panose="020F0502020204030204" pitchFamily="34" charset="0"/>
                </a:rPr>
                <a:t>Iim</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Dibon</a:t>
              </a:r>
              <a:r>
                <a:rPr lang="en-US" dirty="0">
                  <a:solidFill>
                    <a:schemeClr val="bg1"/>
                  </a:solidFill>
                  <a:latin typeface="Calibri" panose="020F0502020204030204" pitchFamily="34" charset="0"/>
                </a:rPr>
                <a:t>-gad, </a:t>
              </a:r>
              <a:r>
                <a:rPr lang="en-US" dirty="0" err="1">
                  <a:solidFill>
                    <a:schemeClr val="bg1"/>
                  </a:solidFill>
                  <a:latin typeface="Calibri" panose="020F0502020204030204" pitchFamily="34" charset="0"/>
                </a:rPr>
                <a:t>Almon-diblathaim</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Mt. of </a:t>
              </a:r>
              <a:r>
                <a:rPr lang="en-US" dirty="0" err="1">
                  <a:solidFill>
                    <a:schemeClr val="bg1"/>
                  </a:solidFill>
                  <a:latin typeface="Calibri" panose="020F0502020204030204" pitchFamily="34" charset="0"/>
                </a:rPr>
                <a:t>Abarim</a:t>
              </a:r>
              <a:r>
                <a:rPr lang="en-US" dirty="0">
                  <a:solidFill>
                    <a:schemeClr val="bg1"/>
                  </a:solidFill>
                  <a:latin typeface="Calibri" panose="020F0502020204030204" pitchFamily="34" charset="0"/>
                </a:rPr>
                <a:t>—before Nebo, Jordon on the plains of Moab</a:t>
              </a:r>
            </a:p>
          </p:txBody>
        </p:sp>
        <p:sp>
          <p:nvSpPr>
            <p:cNvPr id="29" name="Isosceles Triangle 28"/>
            <p:cNvSpPr/>
            <p:nvPr/>
          </p:nvSpPr>
          <p:spPr>
            <a:xfrm>
              <a:off x="7553656" y="6216747"/>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8088771" y="6528754"/>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1662" y="74403"/>
            <a:ext cx="3616137" cy="369332"/>
          </a:xfrm>
          <a:prstGeom prst="rect">
            <a:avLst/>
          </a:prstGeom>
        </p:spPr>
        <p:txBody>
          <a:bodyPr wrap="square">
            <a:spAutoFit/>
          </a:bodyPr>
          <a:lstStyle/>
          <a:p>
            <a:r>
              <a:rPr lang="en-US" dirty="0">
                <a:solidFill>
                  <a:schemeClr val="bg1"/>
                </a:solidFill>
                <a:latin typeface="Calibri" panose="020F0502020204030204" pitchFamily="34" charset="0"/>
              </a:rPr>
              <a:t>Numbers 33:1-49</a:t>
            </a:r>
          </a:p>
        </p:txBody>
      </p:sp>
      <p:grpSp>
        <p:nvGrpSpPr>
          <p:cNvPr id="32" name="Group 31"/>
          <p:cNvGrpSpPr/>
          <p:nvPr/>
        </p:nvGrpSpPr>
        <p:grpSpPr>
          <a:xfrm>
            <a:off x="4180113" y="913778"/>
            <a:ext cx="5246916" cy="5111997"/>
            <a:chOff x="4180113" y="913778"/>
            <a:chExt cx="5246916" cy="5111997"/>
          </a:xfrm>
        </p:grpSpPr>
        <p:grpSp>
          <p:nvGrpSpPr>
            <p:cNvPr id="5" name="Group 4"/>
            <p:cNvGrpSpPr/>
            <p:nvPr/>
          </p:nvGrpSpPr>
          <p:grpSpPr>
            <a:xfrm>
              <a:off x="4180113" y="913778"/>
              <a:ext cx="5246916" cy="5111997"/>
              <a:chOff x="4180113" y="913778"/>
              <a:chExt cx="5246916" cy="5111997"/>
            </a:xfrm>
          </p:grpSpPr>
          <p:grpSp>
            <p:nvGrpSpPr>
              <p:cNvPr id="4" name="Group 3"/>
              <p:cNvGrpSpPr/>
              <p:nvPr/>
            </p:nvGrpSpPr>
            <p:grpSpPr>
              <a:xfrm>
                <a:off x="4180113" y="913778"/>
                <a:ext cx="5246916" cy="5111997"/>
                <a:chOff x="4180113" y="913778"/>
                <a:chExt cx="5246916" cy="5111997"/>
              </a:xfrm>
            </p:grpSpPr>
            <p:pic>
              <p:nvPicPr>
                <p:cNvPr id="4102" name="Picture 6" descr="http://zionteacher.org/wp-content/uploads/2010/12/exod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113" y="913778"/>
                  <a:ext cx="5246916" cy="5111997"/>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p:cNvSpPr/>
                <p:nvPr/>
              </p:nvSpPr>
              <p:spPr>
                <a:xfrm>
                  <a:off x="5143538" y="3429000"/>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5959964" y="3957392"/>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100242" y="3857158"/>
                  <a:ext cx="774401" cy="223616"/>
                </a:xfrm>
                <a:custGeom>
                  <a:avLst/>
                  <a:gdLst>
                    <a:gd name="connsiteX0" fmla="*/ 0 w 914791"/>
                    <a:gd name="connsiteY0" fmla="*/ 56409 h 187038"/>
                    <a:gd name="connsiteX1" fmla="*/ 54429 w 914791"/>
                    <a:gd name="connsiteY1" fmla="*/ 99952 h 187038"/>
                    <a:gd name="connsiteX2" fmla="*/ 163286 w 914791"/>
                    <a:gd name="connsiteY2" fmla="*/ 132609 h 187038"/>
                    <a:gd name="connsiteX3" fmla="*/ 272143 w 914791"/>
                    <a:gd name="connsiteY3" fmla="*/ 121724 h 187038"/>
                    <a:gd name="connsiteX4" fmla="*/ 283029 w 914791"/>
                    <a:gd name="connsiteY4" fmla="*/ 89067 h 187038"/>
                    <a:gd name="connsiteX5" fmla="*/ 304800 w 914791"/>
                    <a:gd name="connsiteY5" fmla="*/ 67295 h 187038"/>
                    <a:gd name="connsiteX6" fmla="*/ 315686 w 914791"/>
                    <a:gd name="connsiteY6" fmla="*/ 23752 h 187038"/>
                    <a:gd name="connsiteX7" fmla="*/ 348343 w 914791"/>
                    <a:gd name="connsiteY7" fmla="*/ 1981 h 187038"/>
                    <a:gd name="connsiteX8" fmla="*/ 370114 w 914791"/>
                    <a:gd name="connsiteY8" fmla="*/ 67295 h 187038"/>
                    <a:gd name="connsiteX9" fmla="*/ 391886 w 914791"/>
                    <a:gd name="connsiteY9" fmla="*/ 89067 h 187038"/>
                    <a:gd name="connsiteX10" fmla="*/ 413657 w 914791"/>
                    <a:gd name="connsiteY10" fmla="*/ 121724 h 187038"/>
                    <a:gd name="connsiteX11" fmla="*/ 478971 w 914791"/>
                    <a:gd name="connsiteY11" fmla="*/ 154381 h 187038"/>
                    <a:gd name="connsiteX12" fmla="*/ 587829 w 914791"/>
                    <a:gd name="connsiteY12" fmla="*/ 143495 h 187038"/>
                    <a:gd name="connsiteX13" fmla="*/ 631371 w 914791"/>
                    <a:gd name="connsiteY13" fmla="*/ 78181 h 187038"/>
                    <a:gd name="connsiteX14" fmla="*/ 653143 w 914791"/>
                    <a:gd name="connsiteY14" fmla="*/ 56409 h 187038"/>
                    <a:gd name="connsiteX15" fmla="*/ 696686 w 914791"/>
                    <a:gd name="connsiteY15" fmla="*/ 121724 h 187038"/>
                    <a:gd name="connsiteX16" fmla="*/ 707571 w 914791"/>
                    <a:gd name="connsiteY16" fmla="*/ 154381 h 187038"/>
                    <a:gd name="connsiteX17" fmla="*/ 794657 w 914791"/>
                    <a:gd name="connsiteY17" fmla="*/ 187038 h 187038"/>
                    <a:gd name="connsiteX18" fmla="*/ 881743 w 914791"/>
                    <a:gd name="connsiteY18" fmla="*/ 176152 h 187038"/>
                    <a:gd name="connsiteX19" fmla="*/ 914400 w 914791"/>
                    <a:gd name="connsiteY19" fmla="*/ 110838 h 187038"/>
                    <a:gd name="connsiteX20" fmla="*/ 914400 w 914791"/>
                    <a:gd name="connsiteY20" fmla="*/ 99952 h 18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791" h="187038">
                      <a:moveTo>
                        <a:pt x="0" y="56409"/>
                      </a:moveTo>
                      <a:cubicBezTo>
                        <a:pt x="18143" y="70923"/>
                        <a:pt x="34032" y="88826"/>
                        <a:pt x="54429" y="99952"/>
                      </a:cubicBezTo>
                      <a:cubicBezTo>
                        <a:pt x="76860" y="112187"/>
                        <a:pt x="134688" y="125460"/>
                        <a:pt x="163286" y="132609"/>
                      </a:cubicBezTo>
                      <a:cubicBezTo>
                        <a:pt x="199572" y="128981"/>
                        <a:pt x="237872" y="134186"/>
                        <a:pt x="272143" y="121724"/>
                      </a:cubicBezTo>
                      <a:cubicBezTo>
                        <a:pt x="282927" y="117803"/>
                        <a:pt x="277125" y="98906"/>
                        <a:pt x="283029" y="89067"/>
                      </a:cubicBezTo>
                      <a:cubicBezTo>
                        <a:pt x="288309" y="80266"/>
                        <a:pt x="297543" y="74552"/>
                        <a:pt x="304800" y="67295"/>
                      </a:cubicBezTo>
                      <a:cubicBezTo>
                        <a:pt x="308429" y="52781"/>
                        <a:pt x="307387" y="36200"/>
                        <a:pt x="315686" y="23752"/>
                      </a:cubicBezTo>
                      <a:cubicBezTo>
                        <a:pt x="322943" y="12866"/>
                        <a:pt x="338127" y="-6192"/>
                        <a:pt x="348343" y="1981"/>
                      </a:cubicBezTo>
                      <a:cubicBezTo>
                        <a:pt x="366263" y="16317"/>
                        <a:pt x="353887" y="51068"/>
                        <a:pt x="370114" y="67295"/>
                      </a:cubicBezTo>
                      <a:cubicBezTo>
                        <a:pt x="377371" y="74552"/>
                        <a:pt x="385475" y="81053"/>
                        <a:pt x="391886" y="89067"/>
                      </a:cubicBezTo>
                      <a:cubicBezTo>
                        <a:pt x="400059" y="99283"/>
                        <a:pt x="404406" y="112473"/>
                        <a:pt x="413657" y="121724"/>
                      </a:cubicBezTo>
                      <a:cubicBezTo>
                        <a:pt x="434758" y="142825"/>
                        <a:pt x="452411" y="145528"/>
                        <a:pt x="478971" y="154381"/>
                      </a:cubicBezTo>
                      <a:cubicBezTo>
                        <a:pt x="515257" y="150752"/>
                        <a:pt x="552975" y="154219"/>
                        <a:pt x="587829" y="143495"/>
                      </a:cubicBezTo>
                      <a:cubicBezTo>
                        <a:pt x="628568" y="130960"/>
                        <a:pt x="615641" y="104397"/>
                        <a:pt x="631371" y="78181"/>
                      </a:cubicBezTo>
                      <a:cubicBezTo>
                        <a:pt x="636651" y="69380"/>
                        <a:pt x="645886" y="63666"/>
                        <a:pt x="653143" y="56409"/>
                      </a:cubicBezTo>
                      <a:cubicBezTo>
                        <a:pt x="679028" y="134063"/>
                        <a:pt x="642324" y="40180"/>
                        <a:pt x="696686" y="121724"/>
                      </a:cubicBezTo>
                      <a:cubicBezTo>
                        <a:pt x="703051" y="131271"/>
                        <a:pt x="700403" y="145421"/>
                        <a:pt x="707571" y="154381"/>
                      </a:cubicBezTo>
                      <a:cubicBezTo>
                        <a:pt x="728927" y="181075"/>
                        <a:pt x="765155" y="181137"/>
                        <a:pt x="794657" y="187038"/>
                      </a:cubicBezTo>
                      <a:cubicBezTo>
                        <a:pt x="823686" y="183409"/>
                        <a:pt x="854581" y="187017"/>
                        <a:pt x="881743" y="176152"/>
                      </a:cubicBezTo>
                      <a:cubicBezTo>
                        <a:pt x="896523" y="170240"/>
                        <a:pt x="911090" y="124076"/>
                        <a:pt x="914400" y="110838"/>
                      </a:cubicBezTo>
                      <a:cubicBezTo>
                        <a:pt x="915280" y="107318"/>
                        <a:pt x="914400" y="103581"/>
                        <a:pt x="914400" y="9995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625475" y="4824607"/>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817495" y="3392677"/>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diytourslanka.com/admin/images/icons/Icon_Mount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513" y="2722094"/>
                  <a:ext cx="535115" cy="43060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Isosceles Triangle 27"/>
              <p:cNvSpPr/>
              <p:nvPr/>
            </p:nvSpPr>
            <p:spPr>
              <a:xfrm>
                <a:off x="8703472" y="2288335"/>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8485758" y="1170621"/>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4" name="Picture 8" descr="https://cdn3.iconfinder.com/data/icons/tourism/egypt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9908" y="2743215"/>
              <a:ext cx="858852" cy="858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51639" y="579742"/>
            <a:ext cx="4615621" cy="6061780"/>
            <a:chOff x="151639" y="579742"/>
            <a:chExt cx="4615621" cy="6061780"/>
          </a:xfrm>
        </p:grpSpPr>
        <p:grpSp>
          <p:nvGrpSpPr>
            <p:cNvPr id="8" name="Group 7"/>
            <p:cNvGrpSpPr/>
            <p:nvPr/>
          </p:nvGrpSpPr>
          <p:grpSpPr>
            <a:xfrm>
              <a:off x="151639" y="1009211"/>
              <a:ext cx="4615621" cy="5632311"/>
              <a:chOff x="151639" y="1009211"/>
              <a:chExt cx="4615621" cy="5632311"/>
            </a:xfrm>
          </p:grpSpPr>
          <p:sp>
            <p:nvSpPr>
              <p:cNvPr id="7" name="Rectangle 6"/>
              <p:cNvSpPr/>
              <p:nvPr/>
            </p:nvSpPr>
            <p:spPr>
              <a:xfrm>
                <a:off x="151639" y="1009211"/>
                <a:ext cx="4615621" cy="5632311"/>
              </a:xfrm>
              <a:prstGeom prst="rect">
                <a:avLst/>
              </a:prstGeom>
            </p:spPr>
            <p:txBody>
              <a:bodyPr wrap="square">
                <a:spAutoFit/>
              </a:bodyPr>
              <a:lstStyle/>
              <a:p>
                <a:r>
                  <a:rPr lang="en-US" dirty="0">
                    <a:solidFill>
                      <a:schemeClr val="bg1"/>
                    </a:solidFill>
                    <a:latin typeface="Calibri" panose="020F0502020204030204" pitchFamily="34" charset="0"/>
                  </a:rPr>
                  <a:t>Departing from Egypt</a:t>
                </a:r>
              </a:p>
              <a:p>
                <a:r>
                  <a:rPr lang="en-US" dirty="0">
                    <a:solidFill>
                      <a:schemeClr val="bg1"/>
                    </a:solidFill>
                    <a:latin typeface="Calibri" panose="020F0502020204030204" pitchFamily="34" charset="0"/>
                  </a:rPr>
                  <a:t>  the Passover--Egyptians bury firstborn</a:t>
                </a:r>
              </a:p>
              <a:p>
                <a:r>
                  <a:rPr lang="en-US" dirty="0">
                    <a:solidFill>
                      <a:schemeClr val="bg1"/>
                    </a:solidFill>
                    <a:latin typeface="Calibri" panose="020F0502020204030204" pitchFamily="34" charset="0"/>
                  </a:rPr>
                  <a:t>Succoth</a:t>
                </a:r>
              </a:p>
              <a:p>
                <a:r>
                  <a:rPr lang="en-US" dirty="0" err="1">
                    <a:solidFill>
                      <a:schemeClr val="bg1"/>
                    </a:solidFill>
                    <a:latin typeface="Calibri" panose="020F0502020204030204" pitchFamily="34" charset="0"/>
                  </a:rPr>
                  <a:t>Etham</a:t>
                </a:r>
                <a:r>
                  <a:rPr lang="en-US" dirty="0">
                    <a:solidFill>
                      <a:schemeClr val="bg1"/>
                    </a:solidFill>
                    <a:latin typeface="Calibri" panose="020F0502020204030204" pitchFamily="34" charset="0"/>
                  </a:rPr>
                  <a:t>—edge of wilderness</a:t>
                </a:r>
              </a:p>
              <a:p>
                <a:r>
                  <a:rPr lang="en-US" dirty="0">
                    <a:solidFill>
                      <a:schemeClr val="bg1"/>
                    </a:solidFill>
                    <a:latin typeface="Calibri" panose="020F0502020204030204" pitchFamily="34" charset="0"/>
                  </a:rPr>
                  <a:t>Pi-</a:t>
                </a:r>
                <a:r>
                  <a:rPr lang="en-US" dirty="0" err="1">
                    <a:solidFill>
                      <a:schemeClr val="bg1"/>
                    </a:solidFill>
                    <a:latin typeface="Calibri" panose="020F0502020204030204" pitchFamily="34" charset="0"/>
                  </a:rPr>
                  <a:t>hahiroth</a:t>
                </a:r>
                <a:r>
                  <a:rPr lang="en-US" dirty="0">
                    <a:solidFill>
                      <a:schemeClr val="bg1"/>
                    </a:solidFill>
                    <a:latin typeface="Calibri" panose="020F0502020204030204" pitchFamily="34" charset="0"/>
                  </a:rPr>
                  <a:t>—midst of sea</a:t>
                </a:r>
              </a:p>
              <a:p>
                <a:r>
                  <a:rPr lang="en-US" dirty="0">
                    <a:solidFill>
                      <a:schemeClr val="bg1"/>
                    </a:solidFill>
                    <a:latin typeface="Calibri" panose="020F0502020204030204" pitchFamily="34" charset="0"/>
                  </a:rPr>
                  <a:t>Marah—wilderness of </a:t>
                </a:r>
                <a:r>
                  <a:rPr lang="en-US" dirty="0" err="1">
                    <a:solidFill>
                      <a:schemeClr val="bg1"/>
                    </a:solidFill>
                    <a:latin typeface="Calibri" panose="020F0502020204030204" pitchFamily="34" charset="0"/>
                  </a:rPr>
                  <a:t>Etham</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Elim</a:t>
                </a:r>
                <a:r>
                  <a:rPr lang="en-US" dirty="0">
                    <a:solidFill>
                      <a:schemeClr val="bg1"/>
                    </a:solidFill>
                    <a:latin typeface="Calibri" panose="020F0502020204030204" pitchFamily="34" charset="0"/>
                  </a:rPr>
                  <a:t>—12 fountains and palm trees</a:t>
                </a:r>
              </a:p>
              <a:p>
                <a:r>
                  <a:rPr lang="en-US" dirty="0">
                    <a:solidFill>
                      <a:schemeClr val="bg1"/>
                    </a:solidFill>
                    <a:latin typeface="Calibri" panose="020F0502020204030204" pitchFamily="34" charset="0"/>
                  </a:rPr>
                  <a:t>Red Sea</a:t>
                </a:r>
              </a:p>
              <a:p>
                <a:r>
                  <a:rPr lang="en-US" dirty="0">
                    <a:solidFill>
                      <a:schemeClr val="bg1"/>
                    </a:solidFill>
                    <a:latin typeface="Calibri" panose="020F0502020204030204" pitchFamily="34" charset="0"/>
                  </a:rPr>
                  <a:t>Wilderness of Sin</a:t>
                </a:r>
              </a:p>
              <a:p>
                <a:r>
                  <a:rPr lang="en-US" dirty="0" err="1">
                    <a:solidFill>
                      <a:schemeClr val="bg1"/>
                    </a:solidFill>
                    <a:latin typeface="Calibri" panose="020F0502020204030204" pitchFamily="34" charset="0"/>
                  </a:rPr>
                  <a:t>Dophkah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Alush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Rephidim</a:t>
                </a:r>
                <a:r>
                  <a:rPr lang="en-US" dirty="0">
                    <a:solidFill>
                      <a:schemeClr val="bg1"/>
                    </a:solidFill>
                    <a:latin typeface="Calibri" panose="020F0502020204030204" pitchFamily="34" charset="0"/>
                  </a:rPr>
                  <a:t>—wilderness of Sinai</a:t>
                </a:r>
              </a:p>
              <a:p>
                <a:r>
                  <a:rPr lang="en-US" dirty="0" err="1">
                    <a:solidFill>
                      <a:schemeClr val="bg1"/>
                    </a:solidFill>
                    <a:latin typeface="Calibri" panose="020F0502020204030204" pitchFamily="34" charset="0"/>
                  </a:rPr>
                  <a:t>Kibroth-hattaavah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Hazeroth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Rithmah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Rimmon-parez</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Libnah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Rissah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Kehelathah</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Mt. </a:t>
                </a:r>
                <a:r>
                  <a:rPr lang="en-US" dirty="0" err="1">
                    <a:solidFill>
                      <a:schemeClr val="bg1"/>
                    </a:solidFill>
                    <a:latin typeface="Calibri" panose="020F0502020204030204" pitchFamily="34" charset="0"/>
                  </a:rPr>
                  <a:t>Shapher</a:t>
                </a:r>
                <a:endParaRPr lang="en-US" dirty="0">
                  <a:solidFill>
                    <a:schemeClr val="bg1"/>
                  </a:solidFill>
                  <a:latin typeface="Calibri" panose="020F0502020204030204" pitchFamily="34" charset="0"/>
                </a:endParaRPr>
              </a:p>
            </p:txBody>
          </p:sp>
          <p:sp>
            <p:nvSpPr>
              <p:cNvPr id="12" name="Isosceles Triangle 11"/>
              <p:cNvSpPr/>
              <p:nvPr/>
            </p:nvSpPr>
            <p:spPr>
              <a:xfrm>
                <a:off x="2059270" y="3220358"/>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1123862" y="1611891"/>
                <a:ext cx="217714" cy="23566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325606" y="4022848"/>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8" descr="https://cdn3.iconfinder.com/data/icons/tourism/egypt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419" y="579742"/>
              <a:ext cx="858852" cy="858853"/>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41"/>
          <p:cNvSpPr/>
          <p:nvPr/>
        </p:nvSpPr>
        <p:spPr>
          <a:xfrm>
            <a:off x="9059949" y="101308"/>
            <a:ext cx="3616137" cy="369332"/>
          </a:xfrm>
          <a:prstGeom prst="rect">
            <a:avLst/>
          </a:prstGeom>
        </p:spPr>
        <p:txBody>
          <a:bodyPr wrap="square">
            <a:spAutoFit/>
          </a:bodyPr>
          <a:lstStyle/>
          <a:p>
            <a:r>
              <a:rPr lang="en-US" dirty="0">
                <a:solidFill>
                  <a:schemeClr val="bg1"/>
                </a:solidFill>
                <a:latin typeface="Calibri" panose="020F0502020204030204" pitchFamily="34" charset="0"/>
              </a:rPr>
              <a:t>Map not accurate</a:t>
            </a:r>
          </a:p>
        </p:txBody>
      </p:sp>
    </p:spTree>
    <p:extLst>
      <p:ext uri="{BB962C8B-B14F-4D97-AF65-F5344CB8AC3E}">
        <p14:creationId xmlns:p14="http://schemas.microsoft.com/office/powerpoint/2010/main" val="17347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Drive Out Inhabitants of Canaan</a:t>
            </a:r>
          </a:p>
        </p:txBody>
      </p:sp>
      <p:sp>
        <p:nvSpPr>
          <p:cNvPr id="7" name="Rectangle 6"/>
          <p:cNvSpPr/>
          <p:nvPr/>
        </p:nvSpPr>
        <p:spPr>
          <a:xfrm>
            <a:off x="351227" y="1379727"/>
            <a:ext cx="6147544" cy="4247317"/>
          </a:xfrm>
          <a:prstGeom prst="rect">
            <a:avLst/>
          </a:prstGeom>
        </p:spPr>
        <p:txBody>
          <a:bodyPr wrap="square">
            <a:spAutoFit/>
          </a:bodyPr>
          <a:lstStyle/>
          <a:p>
            <a:r>
              <a:rPr lang="en-US" sz="2800" i="1" dirty="0">
                <a:solidFill>
                  <a:srgbClr val="FFFF00"/>
                </a:solidFill>
                <a:latin typeface="Calibri" panose="020F0502020204030204" pitchFamily="34" charset="0"/>
              </a:rPr>
              <a:t>And ye shall divide the land by lot for an inheritance among your families: and to the more ye shall give the more inheritance, and to the fewer ye shall give the less inheritance: </a:t>
            </a:r>
          </a:p>
          <a:p>
            <a:endParaRPr lang="en-US" sz="2800" i="1" dirty="0">
              <a:solidFill>
                <a:srgbClr val="FFFF00"/>
              </a:solidFill>
              <a:latin typeface="Calibri" panose="020F0502020204030204" pitchFamily="34" charset="0"/>
            </a:endParaRPr>
          </a:p>
          <a:p>
            <a:r>
              <a:rPr lang="en-US" sz="2800" i="1" dirty="0">
                <a:solidFill>
                  <a:srgbClr val="FFFF00"/>
                </a:solidFill>
                <a:latin typeface="Calibri" panose="020F0502020204030204" pitchFamily="34" charset="0"/>
              </a:rPr>
              <a:t>every man’s inheritance shall be in the place where his lot </a:t>
            </a:r>
            <a:r>
              <a:rPr lang="en-US" sz="2800" i="1" dirty="0" err="1">
                <a:solidFill>
                  <a:srgbClr val="FFFF00"/>
                </a:solidFill>
                <a:latin typeface="Calibri" panose="020F0502020204030204" pitchFamily="34" charset="0"/>
              </a:rPr>
              <a:t>falleth</a:t>
            </a:r>
            <a:r>
              <a:rPr lang="en-US" sz="2800" i="1" dirty="0">
                <a:solidFill>
                  <a:srgbClr val="FFFF00"/>
                </a:solidFill>
                <a:latin typeface="Calibri" panose="020F0502020204030204" pitchFamily="34" charset="0"/>
              </a:rPr>
              <a:t>; according to the tribes of your fathers ye shall inherit.</a:t>
            </a:r>
          </a:p>
          <a:p>
            <a:r>
              <a:rPr lang="en-US" i="1" dirty="0">
                <a:solidFill>
                  <a:srgbClr val="FFFF00"/>
                </a:solidFill>
                <a:latin typeface="Calibri" panose="020F0502020204030204" pitchFamily="34" charset="0"/>
              </a:rPr>
              <a:t>Numbers 33:54</a:t>
            </a:r>
          </a:p>
        </p:txBody>
      </p:sp>
      <p:pic>
        <p:nvPicPr>
          <p:cNvPr id="5122" name="Picture 2" descr="http://www.keyway.ca/jpg/moses3.jpg"/>
          <p:cNvPicPr>
            <a:picLocks noChangeAspect="1" noChangeArrowheads="1"/>
          </p:cNvPicPr>
          <p:nvPr/>
        </p:nvPicPr>
        <p:blipFill rotWithShape="1">
          <a:blip r:embed="rId3">
            <a:extLst>
              <a:ext uri="{28A0092B-C50C-407E-A947-70E740481C1C}">
                <a14:useLocalDpi xmlns:a14="http://schemas.microsoft.com/office/drawing/2010/main" val="0"/>
              </a:ext>
            </a:extLst>
          </a:blip>
          <a:srcRect r="158" b="8987"/>
          <a:stretch/>
        </p:blipFill>
        <p:spPr bwMode="auto">
          <a:xfrm>
            <a:off x="7100660" y="1379727"/>
            <a:ext cx="4106661" cy="460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The Borders of Inheritance</a:t>
            </a:r>
          </a:p>
        </p:txBody>
      </p:sp>
      <p:pic>
        <p:nvPicPr>
          <p:cNvPr id="6146" name="Picture 2" descr="http://www.soniclight.com/constable/notes/htm/OT/Numbers/graphics/nu_promised_l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316" y="1180888"/>
            <a:ext cx="6202381" cy="46274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943" y="2097629"/>
            <a:ext cx="4247268" cy="3046988"/>
          </a:xfrm>
          <a:prstGeom prst="rect">
            <a:avLst/>
          </a:prstGeom>
        </p:spPr>
        <p:txBody>
          <a:bodyPr wrap="square">
            <a:spAutoFit/>
          </a:bodyPr>
          <a:lstStyle/>
          <a:p>
            <a:r>
              <a:rPr lang="en-US" sz="2400" i="1" dirty="0">
                <a:solidFill>
                  <a:srgbClr val="FFFF00"/>
                </a:solidFill>
                <a:latin typeface="Calibri" panose="020F0502020204030204" pitchFamily="34" charset="0"/>
              </a:rPr>
              <a:t>And Moses commanded the children of Israel, saying, This is the land which ye shall inherit by lot, which the </a:t>
            </a:r>
            <a:r>
              <a:rPr lang="en-US" sz="2400" i="1" cap="small" dirty="0">
                <a:solidFill>
                  <a:srgbClr val="FFFF00"/>
                </a:solidFill>
                <a:latin typeface="Calibri" panose="020F0502020204030204" pitchFamily="34" charset="0"/>
              </a:rPr>
              <a:t>Lord</a:t>
            </a:r>
            <a:r>
              <a:rPr lang="en-US" sz="2400" i="1" dirty="0">
                <a:solidFill>
                  <a:srgbClr val="FFFF00"/>
                </a:solidFill>
                <a:latin typeface="Calibri" panose="020F0502020204030204" pitchFamily="34" charset="0"/>
              </a:rPr>
              <a:t> commanded to give unto the nine tribes, and to the half tribe:</a:t>
            </a:r>
          </a:p>
          <a:p>
            <a:r>
              <a:rPr lang="en-US" sz="2400" i="1" dirty="0">
                <a:solidFill>
                  <a:srgbClr val="FFFF00"/>
                </a:solidFill>
                <a:latin typeface="Calibri" panose="020F0502020204030204" pitchFamily="34" charset="0"/>
              </a:rPr>
              <a:t>Numbers 34:13</a:t>
            </a:r>
            <a:endParaRPr lang="en-US" sz="2400" i="1" dirty="0">
              <a:solidFill>
                <a:srgbClr val="FFFF00"/>
              </a:solidFill>
            </a:endParaRPr>
          </a:p>
        </p:txBody>
      </p:sp>
    </p:spTree>
    <p:extLst>
      <p:ext uri="{BB962C8B-B14F-4D97-AF65-F5344CB8AC3E}">
        <p14:creationId xmlns:p14="http://schemas.microsoft.com/office/powerpoint/2010/main" val="337064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Levites Posses Own Cities</a:t>
            </a:r>
          </a:p>
        </p:txBody>
      </p:sp>
      <p:pic>
        <p:nvPicPr>
          <p:cNvPr id="8196" name="Picture 4" descr="http://www.biblestudy.org/maps/division-of-promised-land-to-ancient-israel.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760" b="1542"/>
          <a:stretch/>
        </p:blipFill>
        <p:spPr bwMode="auto">
          <a:xfrm>
            <a:off x="4401698" y="1130526"/>
            <a:ext cx="3544874" cy="5442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948542"/>
            <a:ext cx="3940628" cy="2031325"/>
          </a:xfrm>
          <a:prstGeom prst="rect">
            <a:avLst/>
          </a:prstGeom>
        </p:spPr>
        <p:txBody>
          <a:bodyPr wrap="square">
            <a:spAutoFit/>
          </a:bodyPr>
          <a:lstStyle/>
          <a:p>
            <a:r>
              <a:rPr lang="en-US" dirty="0">
                <a:solidFill>
                  <a:schemeClr val="bg1"/>
                </a:solidFill>
                <a:latin typeface="Calibri" panose="020F0502020204030204" pitchFamily="34" charset="0"/>
              </a:rPr>
              <a:t>The Lord’s commandment would be that special cities be established throughout Canaan for the Levites.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would allow the Levites to be among all the tribes and perform ordinances for them.</a:t>
            </a:r>
            <a:endParaRPr lang="en-US" dirty="0">
              <a:solidFill>
                <a:schemeClr val="bg1"/>
              </a:solidFill>
            </a:endParaRPr>
          </a:p>
        </p:txBody>
      </p:sp>
      <p:sp>
        <p:nvSpPr>
          <p:cNvPr id="5" name="Rectangle 4"/>
          <p:cNvSpPr/>
          <p:nvPr/>
        </p:nvSpPr>
        <p:spPr>
          <a:xfrm>
            <a:off x="8147957" y="1174298"/>
            <a:ext cx="3842657" cy="5078313"/>
          </a:xfrm>
          <a:prstGeom prst="rect">
            <a:avLst/>
          </a:prstGeom>
        </p:spPr>
        <p:txBody>
          <a:bodyPr wrap="square">
            <a:spAutoFit/>
          </a:bodyPr>
          <a:lstStyle/>
          <a:p>
            <a:r>
              <a:rPr lang="en-US" dirty="0">
                <a:solidFill>
                  <a:schemeClr val="bg1"/>
                </a:solidFill>
                <a:latin typeface="Calibri" panose="020F0502020204030204" pitchFamily="34" charset="0"/>
              </a:rPr>
              <a:t>“Six of the forty-eight Levitical cities were appointed to be ‘cities of refuge,’ places where those who had taken human life could find protection until they had been tried and either convicted of murder or released.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These cities were to be located on both sides of the Jordan.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Note the distinction that Moses made between murdering and slaying a human being.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Differentiation was made among what is called today premeditated murder, murder of passion, manslaughter, and self-defense.” (8)</a:t>
            </a:r>
            <a:endParaRPr lang="en-US" dirty="0">
              <a:solidFill>
                <a:schemeClr val="bg1"/>
              </a:solidFill>
            </a:endParaRPr>
          </a:p>
        </p:txBody>
      </p:sp>
      <p:sp>
        <p:nvSpPr>
          <p:cNvPr id="7" name="Rectangle 6"/>
          <p:cNvSpPr/>
          <p:nvPr/>
        </p:nvSpPr>
        <p:spPr>
          <a:xfrm>
            <a:off x="78135" y="6388717"/>
            <a:ext cx="6096000" cy="369332"/>
          </a:xfrm>
          <a:prstGeom prst="rect">
            <a:avLst/>
          </a:prstGeom>
        </p:spPr>
        <p:txBody>
          <a:bodyPr>
            <a:spAutoFit/>
          </a:bodyPr>
          <a:lstStyle/>
          <a:p>
            <a:r>
              <a:rPr lang="en-US" dirty="0">
                <a:solidFill>
                  <a:schemeClr val="bg1"/>
                </a:solidFill>
                <a:latin typeface="Calibri" panose="020F0502020204030204" pitchFamily="34" charset="0"/>
              </a:rPr>
              <a:t>Numbers 35</a:t>
            </a:r>
            <a:endParaRPr lang="en-US" dirty="0">
              <a:solidFill>
                <a:schemeClr val="bg1"/>
              </a:solidFill>
            </a:endParaRPr>
          </a:p>
        </p:txBody>
      </p:sp>
    </p:spTree>
    <p:extLst>
      <p:ext uri="{BB962C8B-B14F-4D97-AF65-F5344CB8AC3E}">
        <p14:creationId xmlns:p14="http://schemas.microsoft.com/office/powerpoint/2010/main" val="18634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Potential Problems</a:t>
            </a:r>
          </a:p>
        </p:txBody>
      </p:sp>
      <p:sp>
        <p:nvSpPr>
          <p:cNvPr id="7" name="Rectangle 6"/>
          <p:cNvSpPr/>
          <p:nvPr/>
        </p:nvSpPr>
        <p:spPr>
          <a:xfrm>
            <a:off x="78135" y="6388717"/>
            <a:ext cx="6096000" cy="369332"/>
          </a:xfrm>
          <a:prstGeom prst="rect">
            <a:avLst/>
          </a:prstGeom>
        </p:spPr>
        <p:txBody>
          <a:bodyPr>
            <a:spAutoFit/>
          </a:bodyPr>
          <a:lstStyle/>
          <a:p>
            <a:r>
              <a:rPr lang="en-US" dirty="0">
                <a:solidFill>
                  <a:schemeClr val="bg1"/>
                </a:solidFill>
                <a:latin typeface="Calibri" panose="020F0502020204030204" pitchFamily="34" charset="0"/>
              </a:rPr>
              <a:t>Numbers 36</a:t>
            </a:r>
            <a:endParaRPr lang="en-US" dirty="0">
              <a:solidFill>
                <a:schemeClr val="bg1"/>
              </a:solidFill>
            </a:endParaRPr>
          </a:p>
        </p:txBody>
      </p:sp>
      <p:sp>
        <p:nvSpPr>
          <p:cNvPr id="2" name="Rectangle 1"/>
          <p:cNvSpPr/>
          <p:nvPr/>
        </p:nvSpPr>
        <p:spPr>
          <a:xfrm>
            <a:off x="435429" y="1355156"/>
            <a:ext cx="6694714" cy="4247317"/>
          </a:xfrm>
          <a:prstGeom prst="rect">
            <a:avLst/>
          </a:prstGeom>
        </p:spPr>
        <p:txBody>
          <a:bodyPr wrap="square">
            <a:spAutoFit/>
          </a:bodyPr>
          <a:lstStyle/>
          <a:p>
            <a:r>
              <a:rPr lang="en-US" dirty="0">
                <a:solidFill>
                  <a:schemeClr val="bg1"/>
                </a:solidFill>
                <a:latin typeface="Calibri" panose="020F0502020204030204" pitchFamily="34" charset="0"/>
              </a:rPr>
              <a:t>Here Moses dealt with a practical problem that would face Israel when they began to conquer the land.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Once the tribal divisions were determined, individual families within each tribe were given a land inheritance.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If a portion of land was given to a single woman and she married into another tribe, which was probably quite common, then the woman’s land would become the joint property of her husband.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Thus, another tribe would get a portion of the land assigned by the Lord and Moses to the original tribe.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Moses and the elders foresaw the potential problems and ruled that land inheritances could not move from tribe to tribe. (4)</a:t>
            </a:r>
            <a:endParaRPr lang="en-US" dirty="0">
              <a:solidFill>
                <a:schemeClr val="bg1"/>
              </a:solidFill>
            </a:endParaRPr>
          </a:p>
        </p:txBody>
      </p:sp>
      <p:pic>
        <p:nvPicPr>
          <p:cNvPr id="10246" name="Picture 6" descr="http://twaa.asburyseminary.edu/files/2013/10/OTwomensli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652" y="1280205"/>
            <a:ext cx="3238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blog.beliefnet.com/simplelife/files/2013/03/david.jpg"/>
          <p:cNvPicPr>
            <a:picLocks noChangeAspect="1" noChangeArrowheads="1"/>
          </p:cNvPicPr>
          <p:nvPr/>
        </p:nvPicPr>
        <p:blipFill rotWithShape="1">
          <a:blip r:embed="rId4">
            <a:extLst>
              <a:ext uri="{28A0092B-C50C-407E-A947-70E740481C1C}">
                <a14:useLocalDpi xmlns:a14="http://schemas.microsoft.com/office/drawing/2010/main" val="0"/>
              </a:ext>
            </a:extLst>
          </a:blip>
          <a:srcRect l="40718" t="10588" r="-1" b="42715"/>
          <a:stretch/>
        </p:blipFill>
        <p:spPr bwMode="auto">
          <a:xfrm>
            <a:off x="7565572" y="3552422"/>
            <a:ext cx="3306402" cy="260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0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fade">
                                      <p:cBhvr>
                                        <p:cTn id="13" dur="500"/>
                                        <p:tgtEl>
                                          <p:spTgt spid="10246"/>
                                        </p:tgtEl>
                                      </p:cBhvr>
                                    </p:animEffect>
                                  </p:childTnLst>
                                </p:cTn>
                              </p:par>
                              <p:par>
                                <p:cTn id="14" presetID="10" presetClass="entr" presetSubtype="0" fill="hold" nodeType="withEffect">
                                  <p:stCondLst>
                                    <p:cond delay="0"/>
                                  </p:stCondLst>
                                  <p:childTnLst>
                                    <p:set>
                                      <p:cBhvr>
                                        <p:cTn id="15" dur="1" fill="hold">
                                          <p:stCondLst>
                                            <p:cond delay="0"/>
                                          </p:stCondLst>
                                        </p:cTn>
                                        <p:tgtEl>
                                          <p:spTgt spid="10250"/>
                                        </p:tgtEl>
                                        <p:attrNameLst>
                                          <p:attrName>style.visibility</p:attrName>
                                        </p:attrNameLst>
                                      </p:cBhvr>
                                      <p:to>
                                        <p:strVal val="visible"/>
                                      </p:to>
                                    </p:set>
                                    <p:animEffect transition="in" filter="fade">
                                      <p:cBhvr>
                                        <p:cTn id="16" dur="500"/>
                                        <p:tgtEl>
                                          <p:spTgt spid="102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056" y="163286"/>
            <a:ext cx="11854543" cy="4801314"/>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Jewish encyclopedia by </a:t>
            </a:r>
            <a:r>
              <a:rPr lang="en-US" b="1" dirty="0">
                <a:solidFill>
                  <a:schemeClr val="bg1"/>
                </a:solidFill>
                <a:latin typeface="Calibri" panose="020F0502020204030204" pitchFamily="34" charset="0"/>
              </a:rPr>
              <a:t>Isidore Singer, M. Seligsohn</a:t>
            </a:r>
          </a:p>
          <a:p>
            <a:pPr marL="342900" indent="-342900">
              <a:buAutoNum type="arabicPeriod"/>
            </a:pPr>
            <a:r>
              <a:rPr lang="en-US" b="1" dirty="0">
                <a:solidFill>
                  <a:schemeClr val="bg1"/>
                </a:solidFill>
                <a:latin typeface="Calibri" panose="020F0502020204030204" pitchFamily="34" charset="0"/>
              </a:rPr>
              <a:t>Wikipedia</a:t>
            </a:r>
          </a:p>
          <a:p>
            <a:pPr marL="342900" indent="-342900">
              <a:buAutoNum type="arabicPeriod"/>
            </a:pPr>
            <a:r>
              <a:rPr lang="en-US" b="1" dirty="0">
                <a:solidFill>
                  <a:schemeClr val="bg1"/>
                </a:solidFill>
                <a:latin typeface="Calibri" panose="020F0502020204030204" pitchFamily="34" charset="0"/>
              </a:rPr>
              <a:t>Bible Dictionary</a:t>
            </a:r>
          </a:p>
          <a:p>
            <a:pPr marL="342900" indent="-342900">
              <a:buAutoNum type="arabicPeriod"/>
            </a:pPr>
            <a:r>
              <a:rPr lang="en-US" b="1" dirty="0">
                <a:solidFill>
                  <a:schemeClr val="bg1"/>
                </a:solidFill>
                <a:latin typeface="Calibri" panose="020F0502020204030204" pitchFamily="34" charset="0"/>
              </a:rPr>
              <a:t>Old Testament Institute Manual</a:t>
            </a:r>
          </a:p>
          <a:p>
            <a:r>
              <a:rPr lang="en-US" b="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(Keil and Delitzsch, Commentary, 1:3:224).</a:t>
            </a:r>
          </a:p>
          <a:p>
            <a:r>
              <a:rPr lang="en-US" dirty="0">
                <a:solidFill>
                  <a:schemeClr val="bg1"/>
                </a:solidFill>
                <a:latin typeface="Calibri" panose="020F0502020204030204" pitchFamily="34" charset="0"/>
              </a:rPr>
              <a:t>5. W. Cleon Skousen </a:t>
            </a:r>
            <a:r>
              <a:rPr lang="en-US" i="1" dirty="0">
                <a:solidFill>
                  <a:schemeClr val="bg1"/>
                </a:solidFill>
                <a:latin typeface="Calibri" panose="020F0502020204030204" pitchFamily="34" charset="0"/>
              </a:rPr>
              <a:t>The Third Thousand Years </a:t>
            </a:r>
            <a:r>
              <a:rPr lang="en-US" dirty="0">
                <a:solidFill>
                  <a:schemeClr val="bg1"/>
                </a:solidFill>
                <a:latin typeface="Calibri" panose="020F0502020204030204" pitchFamily="34" charset="0"/>
              </a:rPr>
              <a:t>p. 440</a:t>
            </a:r>
          </a:p>
          <a:p>
            <a:pPr fontAlgn="base"/>
            <a:r>
              <a:rPr lang="en-US" dirty="0">
                <a:solidFill>
                  <a:schemeClr val="bg1"/>
                </a:solidFill>
                <a:latin typeface="Calibri" panose="020F0502020204030204" pitchFamily="34" charset="0"/>
              </a:rPr>
              <a:t>6. </a:t>
            </a:r>
            <a:r>
              <a:rPr lang="en-US" dirty="0" err="1">
                <a:solidFill>
                  <a:schemeClr val="bg1"/>
                </a:solidFill>
                <a:latin typeface="Calibri" panose="020F0502020204030204" pitchFamily="34" charset="0"/>
              </a:rPr>
              <a:t>Lenet</a:t>
            </a:r>
            <a:r>
              <a:rPr lang="en-US" dirty="0">
                <a:solidFill>
                  <a:schemeClr val="bg1"/>
                </a:solidFill>
                <a:latin typeface="Calibri" panose="020F0502020204030204" pitchFamily="34" charset="0"/>
              </a:rPr>
              <a:t> H. Read </a:t>
            </a:r>
            <a:r>
              <a:rPr lang="en-US" i="1" dirty="0">
                <a:solidFill>
                  <a:schemeClr val="bg1"/>
                </a:solidFill>
                <a:latin typeface="Calibri" panose="020F0502020204030204" pitchFamily="34" charset="0"/>
              </a:rPr>
              <a:t>How the Bible Came to Be: Part 1 and 2, The Word Is Preserved </a:t>
            </a:r>
            <a:r>
              <a:rPr lang="en-US" dirty="0">
                <a:solidFill>
                  <a:schemeClr val="bg1"/>
                </a:solidFill>
                <a:latin typeface="Calibri" panose="020F0502020204030204" pitchFamily="34" charset="0"/>
              </a:rPr>
              <a:t> January 1982 Ensign and February 1982 Ensign</a:t>
            </a:r>
          </a:p>
          <a:p>
            <a:pPr fontAlgn="base"/>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7.  Todd B. Parker and Robert Norman </a:t>
            </a:r>
            <a:r>
              <a:rPr lang="en-US" i="1" dirty="0">
                <a:solidFill>
                  <a:schemeClr val="bg1"/>
                </a:solidFill>
                <a:latin typeface="Calibri" panose="020F0502020204030204" pitchFamily="34" charset="0"/>
              </a:rPr>
              <a:t>Moses: Witness of Jesus Christ </a:t>
            </a:r>
            <a:r>
              <a:rPr lang="en-US" dirty="0">
                <a:solidFill>
                  <a:schemeClr val="bg1"/>
                </a:solidFill>
                <a:latin typeface="Calibri" panose="020F0502020204030204" pitchFamily="34" charset="0"/>
              </a:rPr>
              <a:t>April 1998 Ensign</a:t>
            </a:r>
            <a:endParaRPr lang="en-US" i="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8.  (Clarke, </a:t>
            </a:r>
            <a:r>
              <a:rPr lang="en-US" i="1" dirty="0">
                <a:solidFill>
                  <a:schemeClr val="bg1"/>
                </a:solidFill>
                <a:latin typeface="Calibri" panose="020F0502020204030204" pitchFamily="34" charset="0"/>
              </a:rPr>
              <a:t>Bible Commentary,</a:t>
            </a:r>
            <a:r>
              <a:rPr lang="en-US" dirty="0">
                <a:solidFill>
                  <a:schemeClr val="bg1"/>
                </a:solidFill>
                <a:latin typeface="Calibri" panose="020F0502020204030204" pitchFamily="34" charset="0"/>
              </a:rPr>
              <a:t> 1:730.)” (</a:t>
            </a:r>
            <a:r>
              <a:rPr lang="en-US" i="1" dirty="0">
                <a:solidFill>
                  <a:schemeClr val="bg1"/>
                </a:solidFill>
                <a:latin typeface="Calibri" panose="020F0502020204030204" pitchFamily="34" charset="0"/>
              </a:rPr>
              <a:t>Old Testament Student Manual: Genesis–2 Samuel,</a:t>
            </a:r>
            <a:r>
              <a:rPr lang="en-US" dirty="0">
                <a:solidFill>
                  <a:schemeClr val="bg1"/>
                </a:solidFill>
                <a:latin typeface="Calibri" panose="020F0502020204030204" pitchFamily="34" charset="0"/>
              </a:rPr>
              <a:t> 3rd ed. [Church Educational System manual, 2003], 211).</a:t>
            </a:r>
            <a:endParaRPr lang="en-US" i="1" dirty="0">
              <a:solidFill>
                <a:schemeClr val="bg1"/>
              </a:solidFill>
              <a:latin typeface="Calibri" panose="020F0502020204030204" pitchFamily="34" charset="0"/>
            </a:endParaRPr>
          </a:p>
          <a:p>
            <a:endParaRPr lang="en-US" b="1"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0294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Midianites</a:t>
            </a:r>
          </a:p>
        </p:txBody>
      </p:sp>
      <p:grpSp>
        <p:nvGrpSpPr>
          <p:cNvPr id="2" name="Group 1"/>
          <p:cNvGrpSpPr/>
          <p:nvPr/>
        </p:nvGrpSpPr>
        <p:grpSpPr>
          <a:xfrm>
            <a:off x="7856401" y="3542955"/>
            <a:ext cx="2207203" cy="2841147"/>
            <a:chOff x="4048346" y="3867304"/>
            <a:chExt cx="2207203" cy="2841147"/>
          </a:xfrm>
        </p:grpSpPr>
        <p:sp>
          <p:nvSpPr>
            <p:cNvPr id="29" name="Rectangle 28"/>
            <p:cNvSpPr/>
            <p:nvPr/>
          </p:nvSpPr>
          <p:spPr>
            <a:xfrm>
              <a:off x="4649882" y="386730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Ephah</a:t>
              </a:r>
              <a:endParaRPr lang="en-US" dirty="0"/>
            </a:p>
          </p:txBody>
        </p:sp>
        <p:sp>
          <p:nvSpPr>
            <p:cNvPr id="30" name="Rectangle 29"/>
            <p:cNvSpPr/>
            <p:nvPr/>
          </p:nvSpPr>
          <p:spPr>
            <a:xfrm>
              <a:off x="4649881" y="427563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Epher</a:t>
              </a:r>
              <a:endParaRPr lang="en-US" dirty="0"/>
            </a:p>
          </p:txBody>
        </p:sp>
        <p:sp>
          <p:nvSpPr>
            <p:cNvPr id="31" name="Rectangle 30"/>
            <p:cNvSpPr/>
            <p:nvPr/>
          </p:nvSpPr>
          <p:spPr>
            <a:xfrm>
              <a:off x="4649881" y="470758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Hanoch</a:t>
              </a:r>
              <a:endParaRPr lang="en-US" dirty="0"/>
            </a:p>
          </p:txBody>
        </p:sp>
        <p:sp>
          <p:nvSpPr>
            <p:cNvPr id="32" name="Rectangle 31"/>
            <p:cNvSpPr/>
            <p:nvPr/>
          </p:nvSpPr>
          <p:spPr>
            <a:xfrm>
              <a:off x="4649881" y="513953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a:t>
              </a:r>
              <a:endParaRPr lang="en-US" dirty="0"/>
            </a:p>
          </p:txBody>
        </p:sp>
        <p:sp>
          <p:nvSpPr>
            <p:cNvPr id="33" name="Rectangle 32"/>
            <p:cNvSpPr/>
            <p:nvPr/>
          </p:nvSpPr>
          <p:spPr>
            <a:xfrm>
              <a:off x="4649881" y="557641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Eldaah</a:t>
              </a:r>
              <a:endParaRPr lang="en-US" dirty="0"/>
            </a:p>
          </p:txBody>
        </p:sp>
        <p:sp>
          <p:nvSpPr>
            <p:cNvPr id="41" name="Rectangle 40"/>
            <p:cNvSpPr/>
            <p:nvPr/>
          </p:nvSpPr>
          <p:spPr>
            <a:xfrm>
              <a:off x="4048346" y="6374007"/>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Midianites</a:t>
              </a:r>
            </a:p>
          </p:txBody>
        </p:sp>
        <p:sp>
          <p:nvSpPr>
            <p:cNvPr id="42" name="Right Brace 41"/>
            <p:cNvSpPr/>
            <p:nvPr/>
          </p:nvSpPr>
          <p:spPr>
            <a:xfrm rot="5400000">
              <a:off x="5059354" y="5460506"/>
              <a:ext cx="250809" cy="1151507"/>
            </a:xfrm>
            <a:prstGeom prst="rightBrace">
              <a:avLst>
                <a:gd name="adj1" fmla="val 70016"/>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2960398" y="1160349"/>
            <a:ext cx="5446760" cy="3576833"/>
            <a:chOff x="2416864" y="1558576"/>
            <a:chExt cx="5446760" cy="3576833"/>
          </a:xfrm>
        </p:grpSpPr>
        <p:sp>
          <p:nvSpPr>
            <p:cNvPr id="7" name="Rectangle 6"/>
            <p:cNvSpPr/>
            <p:nvPr/>
          </p:nvSpPr>
          <p:spPr>
            <a:xfrm>
              <a:off x="6086766" y="1570396"/>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Keturah</a:t>
              </a:r>
              <a:endParaRPr lang="en-US" dirty="0"/>
            </a:p>
          </p:txBody>
        </p:sp>
        <p:sp>
          <p:nvSpPr>
            <p:cNvPr id="8" name="Rectangle 7"/>
            <p:cNvSpPr/>
            <p:nvPr/>
          </p:nvSpPr>
          <p:spPr>
            <a:xfrm>
              <a:off x="6176385" y="24308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Zimran</a:t>
              </a:r>
              <a:endParaRPr lang="en-US" dirty="0"/>
            </a:p>
          </p:txBody>
        </p:sp>
        <p:sp>
          <p:nvSpPr>
            <p:cNvPr id="9" name="Rectangle 8"/>
            <p:cNvSpPr/>
            <p:nvPr/>
          </p:nvSpPr>
          <p:spPr>
            <a:xfrm>
              <a:off x="6176384" y="291521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Jokshan</a:t>
              </a:r>
              <a:endParaRPr lang="en-US" dirty="0"/>
            </a:p>
          </p:txBody>
        </p:sp>
        <p:sp>
          <p:nvSpPr>
            <p:cNvPr id="10" name="Rectangle 9"/>
            <p:cNvSpPr/>
            <p:nvPr/>
          </p:nvSpPr>
          <p:spPr>
            <a:xfrm>
              <a:off x="2416864" y="223380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12" name="Straight Arrow Connector 11"/>
            <p:cNvCxnSpPr/>
            <p:nvPr/>
          </p:nvCxnSpPr>
          <p:spPr>
            <a:xfrm>
              <a:off x="6682542" y="1952553"/>
              <a:ext cx="10289" cy="38435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38852" y="155857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4" name="Rectangle 13"/>
            <p:cNvSpPr/>
            <p:nvPr/>
          </p:nvSpPr>
          <p:spPr>
            <a:xfrm>
              <a:off x="2978589" y="1558576"/>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15" name="Rectangle 14"/>
            <p:cNvSpPr/>
            <p:nvPr/>
          </p:nvSpPr>
          <p:spPr>
            <a:xfrm>
              <a:off x="6176384" y="339957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Medan</a:t>
              </a:r>
            </a:p>
          </p:txBody>
        </p:sp>
        <p:sp>
          <p:nvSpPr>
            <p:cNvPr id="16" name="Rectangle 15"/>
            <p:cNvSpPr/>
            <p:nvPr/>
          </p:nvSpPr>
          <p:spPr>
            <a:xfrm>
              <a:off x="3551069" y="223555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 name="Straight Arrow Connector 16"/>
            <p:cNvCxnSpPr/>
            <p:nvPr/>
          </p:nvCxnSpPr>
          <p:spPr>
            <a:xfrm flipH="1">
              <a:off x="4160227" y="1912980"/>
              <a:ext cx="2150" cy="30572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90360" y="1725270"/>
              <a:ext cx="560067" cy="52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176384" y="389805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a:t>
              </a:r>
            </a:p>
          </p:txBody>
        </p:sp>
        <p:sp>
          <p:nvSpPr>
            <p:cNvPr id="21" name="Rectangle 20"/>
            <p:cNvSpPr/>
            <p:nvPr/>
          </p:nvSpPr>
          <p:spPr>
            <a:xfrm>
              <a:off x="6185694" y="436301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Ishbak</a:t>
              </a:r>
              <a:endParaRPr lang="en-US" dirty="0"/>
            </a:p>
          </p:txBody>
        </p:sp>
        <p:sp>
          <p:nvSpPr>
            <p:cNvPr id="22" name="Rectangle 21"/>
            <p:cNvSpPr/>
            <p:nvPr/>
          </p:nvSpPr>
          <p:spPr>
            <a:xfrm>
              <a:off x="6185694" y="480096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cxnSp>
          <p:nvCxnSpPr>
            <p:cNvPr id="28" name="Straight Arrow Connector 27"/>
            <p:cNvCxnSpPr/>
            <p:nvPr/>
          </p:nvCxnSpPr>
          <p:spPr>
            <a:xfrm flipH="1">
              <a:off x="5781886" y="4065279"/>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303557" y="4085321"/>
              <a:ext cx="560067" cy="52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4094603" y="236917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46" name="Rectangle 45"/>
          <p:cNvSpPr/>
          <p:nvPr/>
        </p:nvSpPr>
        <p:spPr>
          <a:xfrm>
            <a:off x="4107668" y="3184657"/>
            <a:ext cx="1069757"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Israelites</a:t>
            </a:r>
          </a:p>
        </p:txBody>
      </p:sp>
      <p:sp>
        <p:nvSpPr>
          <p:cNvPr id="44" name="Rectangle 1"/>
          <p:cNvSpPr>
            <a:spLocks noChangeArrowheads="1"/>
          </p:cNvSpPr>
          <p:nvPr/>
        </p:nvSpPr>
        <p:spPr bwMode="auto">
          <a:xfrm>
            <a:off x="292290" y="401318"/>
            <a:ext cx="34460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cs typeface="Arial" panose="020B0604020202020204" pitchFamily="34" charset="0"/>
              </a:rPr>
              <a:t>The term "Midian“ which seems to be derived from the Arabic root= "place of judgment“ </a:t>
            </a:r>
            <a:r>
              <a:rPr kumimoji="0" lang="en-US" altLang="en-US" sz="1200" b="0" i="0" u="none" strike="noStrike" cap="none" normalizeH="0" baseline="0" dirty="0">
                <a:ln>
                  <a:noFill/>
                </a:ln>
                <a:solidFill>
                  <a:schemeClr val="bg1"/>
                </a:solidFill>
                <a:effectLst/>
                <a:cs typeface="Arial" panose="020B0604020202020204" pitchFamily="34" charset="0"/>
              </a:rPr>
              <a:t>(1)</a:t>
            </a:r>
            <a:r>
              <a:rPr kumimoji="0" lang="en-US" altLang="en-US" sz="1200" b="0" i="0" u="none" strike="noStrike" cap="none" normalizeH="0" baseline="0" dirty="0">
                <a:ln>
                  <a:noFill/>
                </a:ln>
                <a:solidFill>
                  <a:schemeClr val="bg1"/>
                </a:solidFill>
                <a:effectLst/>
              </a:rPr>
              <a:t> </a:t>
            </a:r>
          </a:p>
        </p:txBody>
      </p:sp>
      <p:pic>
        <p:nvPicPr>
          <p:cNvPr id="2053" name="Picture 5" descr="Midi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493" y="2832286"/>
            <a:ext cx="2473517" cy="3631573"/>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8532112" y="853085"/>
            <a:ext cx="3048000" cy="2215991"/>
          </a:xfrm>
          <a:prstGeom prst="rect">
            <a:avLst/>
          </a:prstGeom>
        </p:spPr>
        <p:txBody>
          <a:bodyPr wrap="square">
            <a:spAutoFit/>
          </a:bodyPr>
          <a:lstStyle/>
          <a:p>
            <a:r>
              <a:rPr lang="en-US" b="0" i="0" dirty="0">
                <a:solidFill>
                  <a:schemeClr val="bg1"/>
                </a:solidFill>
                <a:effectLst/>
                <a:latin typeface="Arial" panose="020B0604020202020204" pitchFamily="34" charset="0"/>
              </a:rPr>
              <a:t>The Midianites through their apparent religion-political connection with the </a:t>
            </a:r>
            <a:r>
              <a:rPr lang="en-US" b="0" i="0" u="none" strike="noStrike" dirty="0">
                <a:solidFill>
                  <a:schemeClr val="bg1"/>
                </a:solidFill>
                <a:effectLst/>
                <a:latin typeface="Arial" panose="020B0604020202020204" pitchFamily="34" charset="0"/>
              </a:rPr>
              <a:t>Moabites</a:t>
            </a:r>
            <a:r>
              <a:rPr lang="en-US" b="0" i="0" dirty="0">
                <a:solidFill>
                  <a:schemeClr val="bg1"/>
                </a:solidFill>
                <a:effectLst/>
                <a:latin typeface="Arial" panose="020B0604020202020204" pitchFamily="34" charset="0"/>
              </a:rPr>
              <a:t> are thought to have worshipped a multitude of gods, including </a:t>
            </a:r>
            <a:r>
              <a:rPr lang="en-US" b="0" i="0" u="none" strike="noStrike" dirty="0">
                <a:solidFill>
                  <a:schemeClr val="bg1"/>
                </a:solidFill>
                <a:effectLst/>
                <a:latin typeface="Arial" panose="020B0604020202020204" pitchFamily="34" charset="0"/>
              </a:rPr>
              <a:t>Baal-</a:t>
            </a:r>
            <a:r>
              <a:rPr lang="en-US" b="0" i="0" u="none" strike="noStrike" dirty="0" err="1">
                <a:solidFill>
                  <a:schemeClr val="bg1"/>
                </a:solidFill>
                <a:effectLst/>
                <a:latin typeface="Arial" panose="020B0604020202020204" pitchFamily="34" charset="0"/>
              </a:rPr>
              <a:t>peor</a:t>
            </a:r>
            <a:r>
              <a:rPr lang="en-US" dirty="0">
                <a:solidFill>
                  <a:schemeClr val="bg1"/>
                </a:solidFill>
                <a:latin typeface="Arial" panose="020B0604020202020204" pitchFamily="34" charset="0"/>
              </a:rPr>
              <a:t>. </a:t>
            </a:r>
            <a:r>
              <a:rPr lang="en-US" sz="1200" dirty="0">
                <a:solidFill>
                  <a:schemeClr val="bg1"/>
                </a:solidFill>
                <a:latin typeface="Arial" panose="020B0604020202020204" pitchFamily="34" charset="0"/>
              </a:rPr>
              <a:t>(2)</a:t>
            </a:r>
            <a:endParaRPr lang="en-US" sz="1200" dirty="0">
              <a:solidFill>
                <a:schemeClr val="bg1"/>
              </a:solidFill>
            </a:endParaRPr>
          </a:p>
        </p:txBody>
      </p:sp>
      <p:sp>
        <p:nvSpPr>
          <p:cNvPr id="49" name="Rectangle 48"/>
          <p:cNvSpPr/>
          <p:nvPr/>
        </p:nvSpPr>
        <p:spPr>
          <a:xfrm>
            <a:off x="4030155" y="4982411"/>
            <a:ext cx="4126131" cy="1107996"/>
          </a:xfrm>
          <a:prstGeom prst="rect">
            <a:avLst/>
          </a:prstGeom>
        </p:spPr>
        <p:txBody>
          <a:bodyPr wrap="square">
            <a:spAutoFit/>
          </a:bodyPr>
          <a:lstStyle/>
          <a:p>
            <a:r>
              <a:rPr lang="en-US" b="0" i="0" dirty="0">
                <a:solidFill>
                  <a:srgbClr val="FFFF00"/>
                </a:solidFill>
                <a:effectLst/>
                <a:latin typeface="Calibri" panose="020F0502020204030204" pitchFamily="34" charset="0"/>
              </a:rPr>
              <a:t>A powerful confederation of wandering Arab tribes, akin to the Hebrews, but often in conflict with them.</a:t>
            </a:r>
          </a:p>
          <a:p>
            <a:r>
              <a:rPr lang="en-US" sz="1200" dirty="0">
                <a:solidFill>
                  <a:srgbClr val="FFFF00"/>
                </a:solidFill>
                <a:latin typeface="Calibri" panose="020F0502020204030204" pitchFamily="34" charset="0"/>
              </a:rPr>
              <a:t>(3)</a:t>
            </a:r>
            <a:endParaRPr lang="en-US" sz="1200" dirty="0">
              <a:solidFill>
                <a:srgbClr val="FFFF00"/>
              </a:solidFill>
            </a:endParaRPr>
          </a:p>
        </p:txBody>
      </p:sp>
      <p:sp>
        <p:nvSpPr>
          <p:cNvPr id="54" name="Right Brace 53"/>
          <p:cNvSpPr/>
          <p:nvPr/>
        </p:nvSpPr>
        <p:spPr>
          <a:xfrm rot="5400000">
            <a:off x="4507350" y="2317491"/>
            <a:ext cx="250809" cy="1151507"/>
          </a:xfrm>
          <a:prstGeom prst="rightBrace">
            <a:avLst>
              <a:gd name="adj1" fmla="val 70016"/>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5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20760851"/>
              </p:ext>
            </p:extLst>
          </p:nvPr>
        </p:nvGraphicFramePr>
        <p:xfrm>
          <a:off x="253495" y="583305"/>
          <a:ext cx="11816784" cy="195072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bg1"/>
                    </a:solidFill>
                  </a:tcPr>
                </a:tc>
                <a:tc>
                  <a:txBody>
                    <a:bodyPr/>
                    <a:lstStyle/>
                    <a:p>
                      <a:r>
                        <a:rPr lang="en-US" sz="1600" dirty="0"/>
                        <a:t>Chapter 21-36</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Conquest of Land of Canaan</a:t>
                      </a:r>
                    </a:p>
                    <a:p>
                      <a:r>
                        <a:rPr lang="en-US" sz="1600" dirty="0"/>
                        <a:t>Regulations (offerings and Vows) Conquest and Division of Israel</a:t>
                      </a:r>
                    </a:p>
                  </a:txBody>
                  <a:tcP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3025073703"/>
              </p:ext>
            </p:extLst>
          </p:nvPr>
        </p:nvGraphicFramePr>
        <p:xfrm>
          <a:off x="689248" y="2787976"/>
          <a:ext cx="10621009" cy="3901440"/>
        </p:xfrm>
        <a:graphic>
          <a:graphicData uri="http://schemas.openxmlformats.org/drawingml/2006/table">
            <a:tbl>
              <a:tblPr firstRow="1" bandRow="1">
                <a:tableStyleId>{5940675A-B579-460E-94D1-54222C63F5DA}</a:tableStyleId>
              </a:tblPr>
              <a:tblGrid>
                <a:gridCol w="1517287">
                  <a:extLst>
                    <a:ext uri="{9D8B030D-6E8A-4147-A177-3AD203B41FA5}">
                      <a16:colId xmlns:a16="http://schemas.microsoft.com/office/drawing/2014/main" val="20000"/>
                    </a:ext>
                  </a:extLst>
                </a:gridCol>
                <a:gridCol w="1430671">
                  <a:extLst>
                    <a:ext uri="{9D8B030D-6E8A-4147-A177-3AD203B41FA5}">
                      <a16:colId xmlns:a16="http://schemas.microsoft.com/office/drawing/2014/main" val="20001"/>
                    </a:ext>
                  </a:extLst>
                </a:gridCol>
                <a:gridCol w="1603903">
                  <a:extLst>
                    <a:ext uri="{9D8B030D-6E8A-4147-A177-3AD203B41FA5}">
                      <a16:colId xmlns:a16="http://schemas.microsoft.com/office/drawing/2014/main" val="20002"/>
                    </a:ext>
                  </a:extLst>
                </a:gridCol>
                <a:gridCol w="1517287">
                  <a:extLst>
                    <a:ext uri="{9D8B030D-6E8A-4147-A177-3AD203B41FA5}">
                      <a16:colId xmlns:a16="http://schemas.microsoft.com/office/drawing/2014/main" val="20003"/>
                    </a:ext>
                  </a:extLst>
                </a:gridCol>
                <a:gridCol w="1517287">
                  <a:extLst>
                    <a:ext uri="{9D8B030D-6E8A-4147-A177-3AD203B41FA5}">
                      <a16:colId xmlns:a16="http://schemas.microsoft.com/office/drawing/2014/main" val="20004"/>
                    </a:ext>
                  </a:extLst>
                </a:gridCol>
                <a:gridCol w="1517287">
                  <a:extLst>
                    <a:ext uri="{9D8B030D-6E8A-4147-A177-3AD203B41FA5}">
                      <a16:colId xmlns:a16="http://schemas.microsoft.com/office/drawing/2014/main" val="20005"/>
                    </a:ext>
                  </a:extLst>
                </a:gridCol>
                <a:gridCol w="1517287">
                  <a:extLst>
                    <a:ext uri="{9D8B030D-6E8A-4147-A177-3AD203B41FA5}">
                      <a16:colId xmlns:a16="http://schemas.microsoft.com/office/drawing/2014/main" val="20006"/>
                    </a:ext>
                  </a:extLst>
                </a:gridCol>
              </a:tblGrid>
              <a:tr h="351541">
                <a:tc>
                  <a:txBody>
                    <a:bodyPr/>
                    <a:lstStyle/>
                    <a:p>
                      <a:pPr algn="ctr"/>
                      <a:r>
                        <a:rPr lang="en-US" dirty="0"/>
                        <a:t>Numbers 30</a:t>
                      </a:r>
                    </a:p>
                  </a:txBody>
                  <a:tcPr>
                    <a:solidFill>
                      <a:schemeClr val="accent5">
                        <a:lumMod val="60000"/>
                        <a:lumOff val="40000"/>
                      </a:schemeClr>
                    </a:solidFill>
                  </a:tcPr>
                </a:tc>
                <a:tc>
                  <a:txBody>
                    <a:bodyPr/>
                    <a:lstStyle/>
                    <a:p>
                      <a:pPr algn="ctr"/>
                      <a:r>
                        <a:rPr lang="en-US" dirty="0"/>
                        <a:t>Numbers 31</a:t>
                      </a:r>
                    </a:p>
                  </a:txBody>
                  <a:tcPr>
                    <a:solidFill>
                      <a:schemeClr val="accent5">
                        <a:lumMod val="60000"/>
                        <a:lumOff val="40000"/>
                      </a:schemeClr>
                    </a:solidFill>
                  </a:tcPr>
                </a:tc>
                <a:tc>
                  <a:txBody>
                    <a:bodyPr/>
                    <a:lstStyle/>
                    <a:p>
                      <a:pPr algn="ctr"/>
                      <a:r>
                        <a:rPr lang="en-US" dirty="0"/>
                        <a:t>Numbers 32</a:t>
                      </a:r>
                    </a:p>
                  </a:txBody>
                  <a:tcPr>
                    <a:solidFill>
                      <a:schemeClr val="accent5">
                        <a:lumMod val="60000"/>
                        <a:lumOff val="40000"/>
                      </a:schemeClr>
                    </a:solidFill>
                  </a:tcPr>
                </a:tc>
                <a:tc>
                  <a:txBody>
                    <a:bodyPr/>
                    <a:lstStyle/>
                    <a:p>
                      <a:pPr algn="ctr"/>
                      <a:r>
                        <a:rPr lang="en-US" dirty="0"/>
                        <a:t>Numbers 33</a:t>
                      </a:r>
                    </a:p>
                  </a:txBody>
                  <a:tcPr>
                    <a:solidFill>
                      <a:schemeClr val="accent5">
                        <a:lumMod val="60000"/>
                        <a:lumOff val="40000"/>
                      </a:schemeClr>
                    </a:solidFill>
                  </a:tcPr>
                </a:tc>
                <a:tc>
                  <a:txBody>
                    <a:bodyPr/>
                    <a:lstStyle/>
                    <a:p>
                      <a:pPr algn="ctr"/>
                      <a:r>
                        <a:rPr lang="en-US" dirty="0"/>
                        <a:t>Numbers 34</a:t>
                      </a:r>
                    </a:p>
                  </a:txBody>
                  <a:tcPr>
                    <a:solidFill>
                      <a:schemeClr val="accent5">
                        <a:lumMod val="60000"/>
                        <a:lumOff val="40000"/>
                      </a:schemeClr>
                    </a:solidFill>
                  </a:tcPr>
                </a:tc>
                <a:tc>
                  <a:txBody>
                    <a:bodyPr/>
                    <a:lstStyle/>
                    <a:p>
                      <a:pPr algn="ctr"/>
                      <a:r>
                        <a:rPr lang="en-US" dirty="0"/>
                        <a:t>Numbers 35</a:t>
                      </a:r>
                    </a:p>
                  </a:txBody>
                  <a:tcPr>
                    <a:solidFill>
                      <a:schemeClr val="accent5">
                        <a:lumMod val="60000"/>
                        <a:lumOff val="40000"/>
                      </a:schemeClr>
                    </a:solidFill>
                  </a:tcPr>
                </a:tc>
                <a:tc>
                  <a:txBody>
                    <a:bodyPr/>
                    <a:lstStyle/>
                    <a:p>
                      <a:pPr algn="ctr"/>
                      <a:r>
                        <a:rPr lang="en-US" dirty="0"/>
                        <a:t>Numbers 36</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Regulation of Vows</a:t>
                      </a:r>
                    </a:p>
                  </a:txBody>
                  <a:tcPr/>
                </a:tc>
                <a:tc>
                  <a:txBody>
                    <a:bodyPr/>
                    <a:lstStyle/>
                    <a:p>
                      <a:pPr algn="ctr"/>
                      <a:r>
                        <a:rPr lang="en-US" dirty="0"/>
                        <a:t>Conquest</a:t>
                      </a:r>
                      <a:r>
                        <a:rPr lang="en-US" baseline="0" dirty="0"/>
                        <a:t> of Israel</a:t>
                      </a:r>
                      <a:endParaRPr lang="en-US" dirty="0"/>
                    </a:p>
                  </a:txBody>
                  <a:tcPr/>
                </a:tc>
                <a:tc>
                  <a:txBody>
                    <a:bodyPr/>
                    <a:lstStyle/>
                    <a:p>
                      <a:pPr algn="ctr"/>
                      <a:r>
                        <a:rPr lang="en-US" dirty="0"/>
                        <a:t>Division of Land (East of Jordan)</a:t>
                      </a:r>
                    </a:p>
                  </a:txBody>
                  <a:tcPr/>
                </a:tc>
                <a:tc>
                  <a:txBody>
                    <a:bodyPr/>
                    <a:lstStyle/>
                    <a:p>
                      <a:pPr algn="ctr"/>
                      <a:r>
                        <a:rPr lang="en-US" dirty="0"/>
                        <a:t>Summary of Israel’s journeys</a:t>
                      </a:r>
                    </a:p>
                    <a:p>
                      <a:pPr algn="ctr"/>
                      <a:r>
                        <a:rPr lang="en-US" dirty="0"/>
                        <a:t>And Division of Land (West of Jordan)</a:t>
                      </a:r>
                    </a:p>
                  </a:txBody>
                  <a:tcPr/>
                </a:tc>
                <a:tc>
                  <a:txBody>
                    <a:bodyPr/>
                    <a:lstStyle/>
                    <a:p>
                      <a:pPr algn="ctr"/>
                      <a:r>
                        <a:rPr lang="en-US" dirty="0"/>
                        <a:t>Boundaries of Canaan</a:t>
                      </a:r>
                    </a:p>
                  </a:txBody>
                  <a:tcPr/>
                </a:tc>
                <a:tc>
                  <a:txBody>
                    <a:bodyPr/>
                    <a:lstStyle/>
                    <a:p>
                      <a:pPr algn="ctr"/>
                      <a:r>
                        <a:rPr lang="en-US" dirty="0"/>
                        <a:t>Special Cities in Canaan</a:t>
                      </a:r>
                    </a:p>
                  </a:txBody>
                  <a:tcPr/>
                </a:tc>
                <a:tc>
                  <a:txBody>
                    <a:bodyPr/>
                    <a:lstStyle/>
                    <a:p>
                      <a:pPr algn="ctr"/>
                      <a:r>
                        <a:rPr lang="en-US" dirty="0"/>
                        <a:t>Special Problems of Inheritance in Canaan</a:t>
                      </a:r>
                    </a:p>
                  </a:txBody>
                  <a:tcPr/>
                </a:tc>
                <a:extLst>
                  <a:ext uri="{0D108BD9-81ED-4DB2-BD59-A6C34878D82A}">
                    <a16:rowId xmlns:a16="http://schemas.microsoft.com/office/drawing/2014/main" val="10001"/>
                  </a:ext>
                </a:extLst>
              </a:tr>
              <a:tr h="370840">
                <a:tc>
                  <a:txBody>
                    <a:bodyPr/>
                    <a:lstStyle/>
                    <a:p>
                      <a:r>
                        <a:rPr lang="en-US" sz="1200" b="0" i="1" kern="1200" dirty="0">
                          <a:solidFill>
                            <a:schemeClr val="tx1"/>
                          </a:solidFill>
                          <a:effectLst/>
                          <a:latin typeface="+mn-lt"/>
                          <a:ea typeface="+mn-ea"/>
                          <a:cs typeface="+mn-cs"/>
                        </a:rPr>
                        <a:t>Vows and oaths must be kept</a:t>
                      </a:r>
                    </a:p>
                  </a:txBody>
                  <a:tcPr/>
                </a:tc>
                <a:tc>
                  <a:txBody>
                    <a:bodyPr/>
                    <a:lstStyle/>
                    <a:p>
                      <a:r>
                        <a:rPr lang="en-US" sz="1100" b="0" i="1" kern="1200" dirty="0">
                          <a:solidFill>
                            <a:schemeClr val="tx1"/>
                          </a:solidFill>
                          <a:effectLst/>
                          <a:latin typeface="+mn-lt"/>
                          <a:ea typeface="+mn-ea"/>
                          <a:cs typeface="+mn-cs"/>
                        </a:rPr>
                        <a:t>12,000</a:t>
                      </a:r>
                      <a:r>
                        <a:rPr lang="en-US" sz="1100" b="0" i="1" kern="1200" baseline="0" dirty="0">
                          <a:solidFill>
                            <a:schemeClr val="tx1"/>
                          </a:solidFill>
                          <a:effectLst/>
                          <a:latin typeface="+mn-lt"/>
                          <a:ea typeface="+mn-ea"/>
                          <a:cs typeface="+mn-cs"/>
                        </a:rPr>
                        <a:t> soldiers sent</a:t>
                      </a:r>
                      <a:endParaRPr lang="en-US" sz="1800" b="0" i="1" kern="1200" baseline="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Victory over</a:t>
                      </a:r>
                      <a:r>
                        <a:rPr lang="en-US" sz="1200" b="0" i="1" kern="1200" baseline="0" dirty="0">
                          <a:solidFill>
                            <a:schemeClr val="tx1"/>
                          </a:solidFill>
                          <a:effectLst/>
                          <a:latin typeface="+mn-lt"/>
                          <a:ea typeface="+mn-ea"/>
                          <a:cs typeface="+mn-cs"/>
                        </a:rPr>
                        <a:t> the Midianites</a:t>
                      </a:r>
                    </a:p>
                    <a:p>
                      <a:r>
                        <a:rPr lang="en-US" sz="1200" b="0" i="1" kern="1200" baseline="0" dirty="0">
                          <a:solidFill>
                            <a:schemeClr val="tx1"/>
                          </a:solidFill>
                          <a:effectLst/>
                          <a:latin typeface="+mn-lt"/>
                          <a:ea typeface="+mn-ea"/>
                          <a:cs typeface="+mn-cs"/>
                        </a:rPr>
                        <a:t>Purification of Israel</a:t>
                      </a:r>
                    </a:p>
                    <a:p>
                      <a:r>
                        <a:rPr lang="en-US" sz="1200" b="0" i="1" kern="1200" baseline="0" dirty="0">
                          <a:solidFill>
                            <a:schemeClr val="tx1"/>
                          </a:solidFill>
                          <a:effectLst/>
                          <a:latin typeface="+mn-lt"/>
                          <a:ea typeface="+mn-ea"/>
                          <a:cs typeface="+mn-cs"/>
                        </a:rPr>
                        <a:t>Distribution of Spoils</a:t>
                      </a:r>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 </a:t>
                      </a:r>
                      <a:r>
                        <a:rPr lang="en-US" sz="1400" b="0" i="1" kern="1200" dirty="0">
                          <a:solidFill>
                            <a:schemeClr val="tx1"/>
                          </a:solidFill>
                          <a:effectLst/>
                          <a:latin typeface="+mn-lt"/>
                          <a:ea typeface="+mn-ea"/>
                          <a:cs typeface="+mn-cs"/>
                        </a:rPr>
                        <a:t>Reuben, Gad, and half the tribe of Manasseh receive inheritance</a:t>
                      </a:r>
                    </a:p>
                  </a:txBody>
                  <a:tcPr/>
                </a:tc>
                <a:tc>
                  <a:txBody>
                    <a:bodyPr/>
                    <a:lstStyle/>
                    <a:p>
                      <a:r>
                        <a:rPr lang="en-US" sz="1200" b="0" i="1" kern="1200" dirty="0">
                          <a:solidFill>
                            <a:schemeClr val="tx1"/>
                          </a:solidFill>
                          <a:effectLst/>
                          <a:latin typeface="+mn-lt"/>
                          <a:ea typeface="+mn-ea"/>
                          <a:cs typeface="+mn-cs"/>
                        </a:rPr>
                        <a:t>From Egypt to Sinai</a:t>
                      </a:r>
                    </a:p>
                    <a:p>
                      <a:r>
                        <a:rPr lang="en-US" sz="1200" b="0" i="1" kern="1200" dirty="0">
                          <a:solidFill>
                            <a:schemeClr val="tx1"/>
                          </a:solidFill>
                          <a:effectLst/>
                          <a:latin typeface="+mn-lt"/>
                          <a:ea typeface="+mn-ea"/>
                          <a:cs typeface="+mn-cs"/>
                        </a:rPr>
                        <a:t>From</a:t>
                      </a:r>
                      <a:r>
                        <a:rPr lang="en-US" sz="1200" b="0" i="1" kern="1200" baseline="0" dirty="0">
                          <a:solidFill>
                            <a:schemeClr val="tx1"/>
                          </a:solidFill>
                          <a:effectLst/>
                          <a:latin typeface="+mn-lt"/>
                          <a:ea typeface="+mn-ea"/>
                          <a:cs typeface="+mn-cs"/>
                        </a:rPr>
                        <a:t> Sinai to Kadesh</a:t>
                      </a:r>
                    </a:p>
                    <a:p>
                      <a:r>
                        <a:rPr lang="en-US" sz="1200" b="0" i="1" kern="1200" baseline="0" dirty="0">
                          <a:solidFill>
                            <a:schemeClr val="tx1"/>
                          </a:solidFill>
                          <a:effectLst/>
                          <a:latin typeface="+mn-lt"/>
                          <a:ea typeface="+mn-ea"/>
                          <a:cs typeface="+mn-cs"/>
                        </a:rPr>
                        <a:t>Wanderings</a:t>
                      </a:r>
                    </a:p>
                    <a:p>
                      <a:r>
                        <a:rPr lang="en-US" sz="1200" b="0" i="1" kern="1200" baseline="0" dirty="0">
                          <a:solidFill>
                            <a:schemeClr val="tx1"/>
                          </a:solidFill>
                          <a:effectLst/>
                          <a:latin typeface="+mn-lt"/>
                          <a:ea typeface="+mn-ea"/>
                          <a:cs typeface="+mn-cs"/>
                        </a:rPr>
                        <a:t>From Kadesh to Moab</a:t>
                      </a:r>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South, West</a:t>
                      </a:r>
                    </a:p>
                    <a:p>
                      <a:r>
                        <a:rPr lang="en-US" sz="1200" b="0" i="1" kern="1200" dirty="0">
                          <a:solidFill>
                            <a:schemeClr val="tx1"/>
                          </a:solidFill>
                          <a:effectLst/>
                          <a:latin typeface="+mn-lt"/>
                          <a:ea typeface="+mn-ea"/>
                          <a:cs typeface="+mn-cs"/>
                        </a:rPr>
                        <a:t>North</a:t>
                      </a:r>
                    </a:p>
                    <a:p>
                      <a:r>
                        <a:rPr lang="en-US" sz="1200" b="0" i="1" kern="1200" dirty="0">
                          <a:solidFill>
                            <a:schemeClr val="tx1"/>
                          </a:solidFill>
                          <a:effectLst/>
                          <a:latin typeface="+mn-lt"/>
                          <a:ea typeface="+mn-ea"/>
                          <a:cs typeface="+mn-cs"/>
                        </a:rPr>
                        <a:t>East</a:t>
                      </a:r>
                    </a:p>
                    <a:p>
                      <a:r>
                        <a:rPr lang="en-US" sz="1200" b="0" i="1" kern="1200" dirty="0">
                          <a:solidFill>
                            <a:schemeClr val="tx1"/>
                          </a:solidFill>
                          <a:effectLst/>
                          <a:latin typeface="+mn-lt"/>
                          <a:ea typeface="+mn-ea"/>
                          <a:cs typeface="+mn-cs"/>
                        </a:rPr>
                        <a:t>Officials for dividing Canaan</a:t>
                      </a:r>
                    </a:p>
                  </a:txBody>
                  <a:tcPr/>
                </a:tc>
                <a:tc>
                  <a:txBody>
                    <a:bodyPr/>
                    <a:lstStyle/>
                    <a:p>
                      <a:r>
                        <a:rPr lang="en-US" sz="1200" b="0" i="1" kern="1200" dirty="0">
                          <a:solidFill>
                            <a:schemeClr val="tx1"/>
                          </a:solidFill>
                          <a:effectLst/>
                          <a:latin typeface="+mn-lt"/>
                          <a:ea typeface="+mn-ea"/>
                          <a:cs typeface="+mn-cs"/>
                        </a:rPr>
                        <a:t>For the Levites</a:t>
                      </a:r>
                    </a:p>
                    <a:p>
                      <a:r>
                        <a:rPr lang="en-US" sz="1200" b="0" i="1" kern="1200" dirty="0">
                          <a:solidFill>
                            <a:schemeClr val="tx1"/>
                          </a:solidFill>
                          <a:effectLst/>
                          <a:latin typeface="+mn-lt"/>
                          <a:ea typeface="+mn-ea"/>
                          <a:cs typeface="+mn-cs"/>
                        </a:rPr>
                        <a:t>For</a:t>
                      </a:r>
                      <a:r>
                        <a:rPr lang="en-US" sz="1200" b="0" i="1" kern="1200" baseline="0" dirty="0">
                          <a:solidFill>
                            <a:schemeClr val="tx1"/>
                          </a:solidFill>
                          <a:effectLst/>
                          <a:latin typeface="+mn-lt"/>
                          <a:ea typeface="+mn-ea"/>
                          <a:cs typeface="+mn-cs"/>
                        </a:rPr>
                        <a:t> the Refuge</a:t>
                      </a:r>
                    </a:p>
                    <a:p>
                      <a:r>
                        <a:rPr lang="en-US" sz="1400" b="0" i="1" kern="1200" dirty="0">
                          <a:solidFill>
                            <a:schemeClr val="tx1"/>
                          </a:solidFill>
                          <a:effectLst/>
                          <a:latin typeface="+mn-lt"/>
                          <a:ea typeface="+mn-ea"/>
                          <a:cs typeface="+mn-cs"/>
                        </a:rPr>
                        <a:t>Murderers are dealt</a:t>
                      </a:r>
                      <a:r>
                        <a:rPr lang="en-US" sz="1400" b="0" i="1" kern="1200" baseline="0" dirty="0">
                          <a:solidFill>
                            <a:schemeClr val="tx1"/>
                          </a:solidFill>
                          <a:effectLst/>
                          <a:latin typeface="+mn-lt"/>
                          <a:ea typeface="+mn-ea"/>
                          <a:cs typeface="+mn-cs"/>
                        </a:rPr>
                        <a:t> with</a:t>
                      </a:r>
                      <a:endParaRPr lang="en-US" sz="1400" b="0" i="1" kern="1200" dirty="0">
                        <a:solidFill>
                          <a:schemeClr val="tx1"/>
                        </a:solidFill>
                        <a:effectLst/>
                        <a:latin typeface="+mn-lt"/>
                        <a:ea typeface="+mn-ea"/>
                        <a:cs typeface="+mn-cs"/>
                      </a:endParaRPr>
                    </a:p>
                  </a:txBody>
                  <a:tcPr/>
                </a:tc>
                <a:tc>
                  <a:txBody>
                    <a:bodyPr/>
                    <a:lstStyle/>
                    <a:p>
                      <a:r>
                        <a:rPr lang="en-US" sz="1400" b="0" i="1" kern="1200" dirty="0">
                          <a:solidFill>
                            <a:schemeClr val="tx1"/>
                          </a:solidFill>
                          <a:effectLst/>
                          <a:latin typeface="+mn-lt"/>
                          <a:ea typeface="+mn-ea"/>
                          <a:cs typeface="+mn-cs"/>
                        </a:rPr>
                        <a:t>Some daughters in Israel are directed to marry within their own tribe</a:t>
                      </a:r>
                    </a:p>
                    <a:p>
                      <a:r>
                        <a:rPr lang="en-US" sz="1400" b="0" i="1" kern="1200" dirty="0">
                          <a:solidFill>
                            <a:schemeClr val="tx1"/>
                          </a:solidFill>
                          <a:effectLst/>
                          <a:latin typeface="+mn-lt"/>
                          <a:ea typeface="+mn-ea"/>
                          <a:cs typeface="+mn-cs"/>
                        </a:rPr>
                        <a:t>Inheritances are not to move from tribe to tribe</a:t>
                      </a:r>
                      <a:endParaRPr lang="en-US" sz="1200" b="0" i="1"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435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89158"/>
            <a:ext cx="6096000" cy="6186309"/>
          </a:xfrm>
          <a:prstGeom prst="rect">
            <a:avLst/>
          </a:prstGeom>
          <a:ln>
            <a:solidFill>
              <a:schemeClr val="tx1"/>
            </a:solidFill>
          </a:ln>
        </p:spPr>
        <p:txBody>
          <a:bodyPr>
            <a:spAutoFit/>
          </a:bodyPr>
          <a:lstStyle/>
          <a:p>
            <a:r>
              <a:rPr lang="en-US" sz="1200" b="1" i="0" dirty="0">
                <a:solidFill>
                  <a:srgbClr val="4D4D4D"/>
                </a:solidFill>
                <a:effectLst/>
              </a:rPr>
              <a:t>Midianites:</a:t>
            </a:r>
          </a:p>
          <a:p>
            <a:r>
              <a:rPr lang="en-US" sz="1200" b="0" i="0" dirty="0">
                <a:solidFill>
                  <a:srgbClr val="4D4D4D"/>
                </a:solidFill>
                <a:effectLst/>
              </a:rPr>
              <a:t>Their geographical situation is indicated as having been to the east of Palestine; Abraham sends the sons of his concubines, including Midian, eastward (Gen. 25: 6). But from the statement that Moses led the flocks of Jethro, the priest of Midian, to Mount </a:t>
            </a:r>
            <a:r>
              <a:rPr lang="en-US" sz="1200" b="0" i="0" dirty="0" err="1">
                <a:solidFill>
                  <a:srgbClr val="4D4D4D"/>
                </a:solidFill>
                <a:effectLst/>
              </a:rPr>
              <a:t>Horeb</a:t>
            </a:r>
            <a:r>
              <a:rPr lang="en-US" sz="1200" b="0" i="0" dirty="0">
                <a:solidFill>
                  <a:srgbClr val="4D4D4D"/>
                </a:solidFill>
                <a:effectLst/>
              </a:rPr>
              <a:t> (Ex. 3:1), it would appear that the Midianites dwelt in the </a:t>
            </a:r>
            <a:r>
              <a:rPr lang="en-US" sz="1200" b="0" i="0" dirty="0" err="1">
                <a:solidFill>
                  <a:srgbClr val="4D4D4D"/>
                </a:solidFill>
                <a:effectLst/>
              </a:rPr>
              <a:t>Sinaitic</a:t>
            </a:r>
            <a:r>
              <a:rPr lang="en-US" sz="1200" b="0" i="0" dirty="0">
                <a:solidFill>
                  <a:srgbClr val="4D4D4D"/>
                </a:solidFill>
                <a:effectLst/>
              </a:rPr>
              <a:t> Peninsula. Later, in the period of the Kings, Midian seems to have occupied a tract of land between Edom and </a:t>
            </a:r>
            <a:r>
              <a:rPr lang="en-US" sz="1200" b="0" i="0" dirty="0" err="1">
                <a:solidFill>
                  <a:srgbClr val="4D4D4D"/>
                </a:solidFill>
                <a:effectLst/>
              </a:rPr>
              <a:t>Paran</a:t>
            </a:r>
            <a:r>
              <a:rPr lang="en-US" sz="1200" b="0" i="0" dirty="0">
                <a:solidFill>
                  <a:srgbClr val="4D4D4D"/>
                </a:solidFill>
                <a:effectLst/>
              </a:rPr>
              <a:t>, on the way to Egypt (I Kings 11:18). Midian is likewise described as in the vicinity of Moab: the Midianites were beaten by the Edomite king </a:t>
            </a:r>
            <a:r>
              <a:rPr lang="en-US" sz="1200" b="0" i="0" dirty="0" err="1">
                <a:solidFill>
                  <a:srgbClr val="4D4D4D"/>
                </a:solidFill>
                <a:effectLst/>
              </a:rPr>
              <a:t>Hadad</a:t>
            </a:r>
            <a:r>
              <a:rPr lang="en-US" sz="1200" b="0" i="0" dirty="0">
                <a:solidFill>
                  <a:srgbClr val="4D4D4D"/>
                </a:solidFill>
                <a:effectLst/>
              </a:rPr>
              <a:t> "in the field of Moab" (Gen. 36:35), and in the account of Balaam it is said that the elders of both Moab and Midian called upon him to curse Israel (Num. </a:t>
            </a:r>
            <a:r>
              <a:rPr lang="en-US" sz="1200" dirty="0">
                <a:solidFill>
                  <a:srgbClr val="4D4D4D"/>
                </a:solidFill>
              </a:rPr>
              <a:t>22:</a:t>
            </a:r>
            <a:r>
              <a:rPr lang="en-US" sz="1200" b="0" i="0" dirty="0">
                <a:solidFill>
                  <a:srgbClr val="4D4D4D"/>
                </a:solidFill>
                <a:effectLst/>
              </a:rPr>
              <a:t>4, 7). Further evidences of the geographical position of the Midianites appear in a survey of their history.</a:t>
            </a:r>
          </a:p>
          <a:p>
            <a:r>
              <a:rPr lang="en-US" sz="1200" dirty="0"/>
              <a:t>In the time of Moses the Midianites are first mentioned as having had a priest by the name of </a:t>
            </a:r>
            <a:r>
              <a:rPr lang="en-US" sz="1200" dirty="0" err="1"/>
              <a:t>Reuel</a:t>
            </a:r>
            <a:r>
              <a:rPr lang="en-US" sz="1200" dirty="0"/>
              <a:t> or Jethro, who became afterward Moses' father-in-law. Toward the close of the forty years' wandering of the children of Israel in the wilderness, the Midianites were allied with the Moabites in the attempt to exterminate the Israelites. For this reason Moses was ordered by God to punish the Midianites. Moses, accordingly, </a:t>
            </a:r>
            <a:r>
              <a:rPr lang="en-US" sz="1200" dirty="0" err="1"/>
              <a:t>despatched</a:t>
            </a:r>
            <a:r>
              <a:rPr lang="en-US" sz="1200" dirty="0"/>
              <a:t> against them an army of 12,000 men, under Phinehas the priest; this force defeated the Midianites and slew all their males, including their five kings, </a:t>
            </a:r>
            <a:r>
              <a:rPr lang="en-US" sz="1200" dirty="0" err="1"/>
              <a:t>Evi</a:t>
            </a:r>
            <a:r>
              <a:rPr lang="en-US" sz="1200" dirty="0"/>
              <a:t>, </a:t>
            </a:r>
            <a:r>
              <a:rPr lang="en-US" sz="1200" dirty="0" err="1"/>
              <a:t>Rekem</a:t>
            </a:r>
            <a:r>
              <a:rPr lang="en-US" sz="1200" dirty="0"/>
              <a:t>, </a:t>
            </a:r>
            <a:r>
              <a:rPr lang="en-US" sz="1200" dirty="0" err="1"/>
              <a:t>Zur</a:t>
            </a:r>
            <a:r>
              <a:rPr lang="en-US" sz="1200" dirty="0"/>
              <a:t>, </a:t>
            </a:r>
            <a:r>
              <a:rPr lang="en-US" sz="1200" dirty="0" err="1"/>
              <a:t>Hur</a:t>
            </a:r>
            <a:r>
              <a:rPr lang="en-US" sz="1200" dirty="0"/>
              <a:t>, and Reba. It may be noted that these five princes of Midian are called by Joshua (xiii. 21) the vassals of </a:t>
            </a:r>
            <a:r>
              <a:rPr lang="en-US" sz="1200" dirty="0" err="1"/>
              <a:t>Sihon</a:t>
            </a:r>
            <a:r>
              <a:rPr lang="en-US" sz="1200" dirty="0"/>
              <a:t>, the king of the Amorites. It is possible that </a:t>
            </a:r>
            <a:r>
              <a:rPr lang="en-US" sz="1200" dirty="0" err="1"/>
              <a:t>Sihon</a:t>
            </a:r>
            <a:r>
              <a:rPr lang="en-US" sz="1200" dirty="0"/>
              <a:t> had previously conquered Midian and made it a dependency, and that after his death the Midianites recovered their independence. The </a:t>
            </a:r>
            <a:r>
              <a:rPr lang="en-US" sz="1200" dirty="0" err="1"/>
              <a:t>Israelitish</a:t>
            </a:r>
            <a:r>
              <a:rPr lang="en-US" sz="1200" dirty="0"/>
              <a:t> soldiers set on fire all the cities and fortresses of the Midianites, carried the women and children into captivity, and seized their cattle and goods. The Israelites were afterward ordered by Moses to slay every Midianite male child and every woman, sparing only the female children (Num. xxxi. 2-18). It appears from the same account that the Midianites were rich in cattle and gold. The narrative shows that each of the five Midianite tribes was governed by its </a:t>
            </a:r>
            <a:r>
              <a:rPr lang="en-US" sz="1200" dirty="0" err="1"/>
              <a:t>ownking</a:t>
            </a:r>
            <a:r>
              <a:rPr lang="en-US" sz="1200" dirty="0"/>
              <a:t>, but that all acted together against a common enemy; that while a part of each tribe dwelt in cities and fortresses in the vicinity of Moab, another part led a nomadic life, living in tents and apparently remote from the seat of the war. For, after the Midianites had been "exterminated" by the army of Phinehas, they reappear some hundreds of years later, in the time of Gideon.</a:t>
            </a:r>
          </a:p>
          <a:p>
            <a:r>
              <a:rPr lang="en-US" sz="1200" dirty="0"/>
              <a:t>Jewish Bible </a:t>
            </a:r>
            <a:r>
              <a:rPr lang="en-US" sz="1200" b="1" dirty="0"/>
              <a:t>By: </a:t>
            </a:r>
            <a:r>
              <a:rPr lang="en-US" sz="1200" b="1" dirty="0" err="1"/>
              <a:t>Isidore</a:t>
            </a:r>
            <a:r>
              <a:rPr lang="en-US" sz="1200" b="1" dirty="0"/>
              <a:t> Singer, M. </a:t>
            </a:r>
            <a:r>
              <a:rPr lang="en-US" sz="1200" b="1" dirty="0" err="1"/>
              <a:t>Seligsohn</a:t>
            </a:r>
            <a:endParaRPr lang="en-US" sz="1200" b="1" dirty="0"/>
          </a:p>
          <a:p>
            <a:r>
              <a:rPr lang="en-US" sz="1200" b="1" dirty="0"/>
              <a:t>http://www.jewishencyclopedia.com/articles/10804-midian-and-midianites</a:t>
            </a:r>
          </a:p>
          <a:p>
            <a:endParaRPr lang="en-US" sz="1200" dirty="0"/>
          </a:p>
        </p:txBody>
      </p:sp>
      <p:sp>
        <p:nvSpPr>
          <p:cNvPr id="3" name="Rectangle 2"/>
          <p:cNvSpPr/>
          <p:nvPr/>
        </p:nvSpPr>
        <p:spPr>
          <a:xfrm>
            <a:off x="6237513" y="89158"/>
            <a:ext cx="5834743" cy="1815882"/>
          </a:xfrm>
          <a:prstGeom prst="rect">
            <a:avLst/>
          </a:prstGeom>
          <a:ln>
            <a:solidFill>
              <a:schemeClr val="tx1"/>
            </a:solidFill>
          </a:ln>
        </p:spPr>
        <p:txBody>
          <a:bodyPr wrap="square">
            <a:spAutoFit/>
          </a:bodyPr>
          <a:lstStyle/>
          <a:p>
            <a:r>
              <a:rPr lang="en-US" sz="1400" b="1" i="0" dirty="0">
                <a:effectLst/>
                <a:latin typeface="Calibri" panose="020F0502020204030204" pitchFamily="34" charset="0"/>
              </a:rPr>
              <a:t>The </a:t>
            </a:r>
            <a:r>
              <a:rPr lang="en-US" sz="1400" b="1" dirty="0">
                <a:latin typeface="Calibri" panose="020F0502020204030204" pitchFamily="34" charset="0"/>
              </a:rPr>
              <a:t>War with Midianites:</a:t>
            </a:r>
          </a:p>
          <a:p>
            <a:r>
              <a:rPr lang="en-US" sz="1400" b="0" i="0" dirty="0">
                <a:effectLst/>
                <a:latin typeface="Calibri" panose="020F0502020204030204" pitchFamily="34" charset="0"/>
              </a:rPr>
              <a:t>The Israelites Soldiers were under orders from the Lord to cleanse the land of this society. Only female children and young virgins were spared because it was felt they could be integrated into the culture of Israel without corrupting it. The soldiers, however, violated this commandment and brought back large numbers of captives who should have been destroyed. Moses was under the revolting necessity of requiring them to fulfill their order before they could return to the camps of Israel.</a:t>
            </a:r>
            <a:endParaRPr lang="en-US" sz="1400" dirty="0"/>
          </a:p>
        </p:txBody>
      </p:sp>
      <p:sp>
        <p:nvSpPr>
          <p:cNvPr id="4" name="Rectangle 3"/>
          <p:cNvSpPr/>
          <p:nvPr/>
        </p:nvSpPr>
        <p:spPr>
          <a:xfrm>
            <a:off x="6237513" y="1905040"/>
            <a:ext cx="5834743" cy="3108543"/>
          </a:xfrm>
          <a:prstGeom prst="rect">
            <a:avLst/>
          </a:prstGeom>
          <a:ln>
            <a:solidFill>
              <a:schemeClr val="tx1"/>
            </a:solidFill>
          </a:ln>
        </p:spPr>
        <p:txBody>
          <a:bodyPr wrap="square">
            <a:spAutoFit/>
          </a:bodyPr>
          <a:lstStyle/>
          <a:p>
            <a:r>
              <a:rPr lang="en-US" sz="1400" b="1" dirty="0">
                <a:latin typeface="Calibri" panose="020F0502020204030204" pitchFamily="34" charset="0"/>
              </a:rPr>
              <a:t>“‘Cities of refuge </a:t>
            </a:r>
            <a:r>
              <a:rPr lang="en-US" sz="1400" dirty="0">
                <a:latin typeface="Calibri" panose="020F0502020204030204" pitchFamily="34" charset="0"/>
              </a:rPr>
              <a:t>among the Hebrews were necessary, because the old patriarchal law still remained in force, viz., that the </a:t>
            </a:r>
            <a:r>
              <a:rPr lang="en-US" sz="1400" i="1" dirty="0">
                <a:latin typeface="Calibri" panose="020F0502020204030204" pitchFamily="34" charset="0"/>
              </a:rPr>
              <a:t>nearest akin</a:t>
            </a:r>
            <a:r>
              <a:rPr lang="en-US" sz="1400" dirty="0">
                <a:latin typeface="Calibri" panose="020F0502020204030204" pitchFamily="34" charset="0"/>
              </a:rPr>
              <a:t> had a right to avenge the death of his relation by slaying the murderer; for the original law enacted that </a:t>
            </a:r>
            <a:r>
              <a:rPr lang="en-US" sz="1400" i="1" dirty="0">
                <a:latin typeface="Calibri" panose="020F0502020204030204" pitchFamily="34" charset="0"/>
              </a:rPr>
              <a:t>whosoever shed man’s blood, by man should his blood be shed, </a:t>
            </a:r>
            <a:r>
              <a:rPr lang="en-US" sz="1400" dirty="0">
                <a:latin typeface="Calibri" panose="020F0502020204030204" pitchFamily="34" charset="0"/>
              </a:rPr>
              <a:t>Genesis 9:6, and none was judged so proper to execute this law as the man who was nearest akin to the deceased.</a:t>
            </a:r>
          </a:p>
          <a:p>
            <a:endParaRPr lang="en-US" sz="1400" dirty="0">
              <a:latin typeface="Calibri" panose="020F0502020204030204" pitchFamily="34" charset="0"/>
            </a:endParaRPr>
          </a:p>
          <a:p>
            <a:r>
              <a:rPr lang="en-US" sz="1400" dirty="0">
                <a:latin typeface="Calibri" panose="020F0502020204030204" pitchFamily="34" charset="0"/>
              </a:rPr>
              <a:t>As many rash executions of this law might take place, from the very nature of the thing, it was deemed necessary to qualify its claims, and prevent injustice; and the cities of refuge were judged proper for this purpose. Nor do we ever read that they were ever found inefficient, or that they were ever abused.’ </a:t>
            </a:r>
          </a:p>
          <a:p>
            <a:endParaRPr lang="en-US" sz="1400" dirty="0">
              <a:latin typeface="Calibri" panose="020F0502020204030204" pitchFamily="34" charset="0"/>
            </a:endParaRPr>
          </a:p>
          <a:p>
            <a:r>
              <a:rPr lang="en-US" sz="1400" dirty="0">
                <a:latin typeface="Calibri" panose="020F0502020204030204" pitchFamily="34" charset="0"/>
              </a:rPr>
              <a:t>(Clarke, </a:t>
            </a:r>
            <a:r>
              <a:rPr lang="en-US" sz="1400" i="1" dirty="0">
                <a:latin typeface="Calibri" panose="020F0502020204030204" pitchFamily="34" charset="0"/>
              </a:rPr>
              <a:t>Bible Commentary,</a:t>
            </a:r>
            <a:r>
              <a:rPr lang="en-US" sz="1400" dirty="0">
                <a:latin typeface="Calibri" panose="020F0502020204030204" pitchFamily="34" charset="0"/>
              </a:rPr>
              <a:t> 1:730.)” (</a:t>
            </a:r>
            <a:r>
              <a:rPr lang="en-US" sz="1400" i="1" dirty="0">
                <a:latin typeface="Calibri" panose="020F0502020204030204" pitchFamily="34" charset="0"/>
              </a:rPr>
              <a:t>Old Testament Student Manual: Genesis–2 Samuel,</a:t>
            </a:r>
            <a:r>
              <a:rPr lang="en-US" sz="1400" dirty="0">
                <a:latin typeface="Calibri" panose="020F0502020204030204" pitchFamily="34" charset="0"/>
              </a:rPr>
              <a:t> 3rd ed. [Church Educational System manual, 2003], 211).</a:t>
            </a:r>
            <a:endParaRPr lang="en-US" sz="1400" dirty="0"/>
          </a:p>
        </p:txBody>
      </p:sp>
    </p:spTree>
    <p:extLst>
      <p:ext uri="{BB962C8B-B14F-4D97-AF65-F5344CB8AC3E}">
        <p14:creationId xmlns:p14="http://schemas.microsoft.com/office/powerpoint/2010/main" val="414172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 y="566535"/>
            <a:ext cx="12077323" cy="618630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The Bible:</a:t>
            </a:r>
          </a:p>
          <a:p>
            <a:r>
              <a:rPr lang="en-US" sz="1200" dirty="0">
                <a:solidFill>
                  <a:srgbClr val="333333"/>
                </a:solidFill>
                <a:latin typeface="Calibri" panose="020F0502020204030204" pitchFamily="34" charset="0"/>
              </a:rPr>
              <a:t>Precisely how and when did the “record of the Jews” begin? Most scholars say we don’t know, that the stories were passed down orally, that “other than oral” communication began with hieroglyphics and evolved into writing. They say that the records we have of the Creation and the first patriarch came from several unknown sources at much later dates and were somehow untidily interwoven into the Genesis account.</a:t>
            </a:r>
          </a:p>
          <a:p>
            <a:endParaRPr lang="en-US" sz="1200" dirty="0">
              <a:solidFill>
                <a:srgbClr val="333333"/>
              </a:solidFill>
              <a:latin typeface="Calibri" panose="020F0502020204030204" pitchFamily="34" charset="0"/>
            </a:endParaRPr>
          </a:p>
          <a:p>
            <a:r>
              <a:rPr lang="en-US" sz="1200" dirty="0"/>
              <a:t>Among some of the most interesting manuscript finds of recent years are works bearing the names of ancient patriarchs. We must remember that these manuscripts are generally </a:t>
            </a:r>
            <a:r>
              <a:rPr lang="en-US" sz="1200" i="1" dirty="0"/>
              <a:t>not </a:t>
            </a:r>
            <a:r>
              <a:rPr lang="en-US" sz="1200" dirty="0"/>
              <a:t>the original writings, but they form a tradition that witnesses that original documents once existed.</a:t>
            </a:r>
          </a:p>
          <a:p>
            <a:endParaRPr lang="en-US" sz="1200" dirty="0"/>
          </a:p>
          <a:p>
            <a:r>
              <a:rPr lang="en-US" sz="1200" dirty="0"/>
              <a:t>These recent finds are of keen interest to Latter-day Saints because in spite of their corruptions they all contain a basic pattern which coincides with the experiences of the prophets whose records came into the hands of Joseph Smith. To summarize this pattern, each prophet separately testifies that he, deeply distressed by the sinfulness of his day, and desiring to serve God, was moved to seek the Lord earnestly. </a:t>
            </a:r>
          </a:p>
          <a:p>
            <a:endParaRPr lang="en-US" sz="1200" dirty="0"/>
          </a:p>
          <a:p>
            <a:r>
              <a:rPr lang="en-US" sz="1200" dirty="0"/>
              <a:t>Man’s scientific pursuit of knowledge of his origins surely will eventually lead him to some truths. But in the meantime, he is susceptible to many false conclusions…. Their discovery made it popular for a time to suggest that Israel had borrowed its “history” from myths of surrounding cultures.</a:t>
            </a:r>
          </a:p>
          <a:p>
            <a:endParaRPr lang="en-US" sz="1200" dirty="0"/>
          </a:p>
          <a:p>
            <a:r>
              <a:rPr lang="en-US" sz="1200" dirty="0"/>
              <a:t>With the fragments of truth which they borrowed or inherited, other ancient cultures built wild fantasies as they separated themselves further from the doctrines sustaining the stories. In the case of the Egyptians, their records became a grab bag full of unsorted and unclear beliefs and ideas. While their collection contained fragments of truth, those fragments were lost in a maze of confusion.</a:t>
            </a:r>
          </a:p>
          <a:p>
            <a:endParaRPr lang="en-US" sz="1200" dirty="0"/>
          </a:p>
          <a:p>
            <a:pPr fontAlgn="base"/>
            <a:r>
              <a:rPr lang="en-US" sz="1200" dirty="0"/>
              <a:t>…if to Israel God did not always appear merciful, he at least operated with reasoned justice, and there was always the promise of God’s prophesied redemption.</a:t>
            </a:r>
          </a:p>
          <a:p>
            <a:pPr fontAlgn="base"/>
            <a:r>
              <a:rPr lang="en-US" sz="1200" dirty="0"/>
              <a:t>Thus while neighboring cultures had bits and pieces of truth, their records and therefore their understanding were corrupted.</a:t>
            </a:r>
          </a:p>
          <a:p>
            <a:pPr fontAlgn="base"/>
            <a:endParaRPr lang="en-US" sz="1200" dirty="0"/>
          </a:p>
          <a:p>
            <a:pPr fontAlgn="base"/>
            <a:r>
              <a:rPr lang="en-US" sz="1200" dirty="0"/>
              <a:t>Much of Israel’s story revolves around the people’s failure to remember their beginnings and the message of the Law and to adhere to its recorded covenants—even though the Law had been written and placed in the most sacred of all places, the ark of the covenant. </a:t>
            </a:r>
          </a:p>
          <a:p>
            <a:pPr fontAlgn="base"/>
            <a:endParaRPr lang="en-US" sz="1200" dirty="0"/>
          </a:p>
          <a:p>
            <a:pPr fontAlgn="base"/>
            <a:r>
              <a:rPr lang="en-US" sz="1200" dirty="0"/>
              <a:t>Ezra’s reading is believed to have been the first time interpreters were needed to turn the writings into the spoken language of the people: the book was written in Hebrew, but after the captivity the people spoke Aramaic…Evidently Ezra’s work was to begin to gather some of the records of his people. It was an extremely important and demanding task to collect, sort, rewrite, and finally compile many records into one.</a:t>
            </a:r>
          </a:p>
          <a:p>
            <a:pPr fontAlgn="base"/>
            <a:endParaRPr lang="en-US" sz="1200" dirty="0"/>
          </a:p>
          <a:p>
            <a:pPr fontAlgn="base"/>
            <a:r>
              <a:rPr lang="en-US" sz="1200" dirty="0"/>
              <a:t>New scribes were carefully instructed about the sacredness of their task: “My son, be careful in thy work, for it is heavenly work, lest thou err in omitting or in adding one jot [the smallest letter in the Hebrew alphabet] and so cause the destruction of the whole world.” (See Geddes MacGregor, </a:t>
            </a:r>
            <a:r>
              <a:rPr lang="en-US" sz="1200" i="1" dirty="0"/>
              <a:t>The Bible in the </a:t>
            </a:r>
            <a:r>
              <a:rPr lang="en-US" sz="1200" i="1" dirty="0" err="1"/>
              <a:t>Making,</a:t>
            </a:r>
            <a:r>
              <a:rPr lang="en-US" sz="1200" dirty="0" err="1"/>
              <a:t>Philadelphia</a:t>
            </a:r>
            <a:r>
              <a:rPr lang="en-US" sz="1200" dirty="0"/>
              <a:t>: J. B. Lippincott Co., 1959, p. 48.)</a:t>
            </a:r>
          </a:p>
          <a:p>
            <a:pPr fontAlgn="base"/>
            <a:endParaRPr lang="en-US" sz="1200" dirty="0"/>
          </a:p>
          <a:p>
            <a:endParaRPr lang="en-US" sz="1200" dirty="0"/>
          </a:p>
        </p:txBody>
      </p:sp>
      <p:sp>
        <p:nvSpPr>
          <p:cNvPr id="4" name="TextBox 3"/>
          <p:cNvSpPr txBox="1"/>
          <p:nvPr/>
        </p:nvSpPr>
        <p:spPr>
          <a:xfrm>
            <a:off x="304799" y="105261"/>
            <a:ext cx="11887201" cy="646331"/>
          </a:xfrm>
          <a:prstGeom prst="rect">
            <a:avLst/>
          </a:prstGeom>
          <a:noFill/>
        </p:spPr>
        <p:txBody>
          <a:bodyPr wrap="square" rtlCol="0">
            <a:spAutoFit/>
          </a:bodyPr>
          <a:lstStyle/>
          <a:p>
            <a:pPr fontAlgn="base"/>
            <a:r>
              <a:rPr lang="en-US" b="1" dirty="0"/>
              <a:t>Some excerpts from How the Bible Came to Be: Part 1 and 2 By </a:t>
            </a:r>
            <a:r>
              <a:rPr lang="en-US" b="1" dirty="0" err="1"/>
              <a:t>Lenet</a:t>
            </a:r>
            <a:r>
              <a:rPr lang="en-US" b="1" dirty="0"/>
              <a:t> H. Read January and February 1982 Ensign Articles</a:t>
            </a:r>
          </a:p>
          <a:p>
            <a:endParaRPr lang="en-US" b="1" dirty="0"/>
          </a:p>
        </p:txBody>
      </p:sp>
    </p:spTree>
    <p:extLst>
      <p:ext uri="{BB962C8B-B14F-4D97-AF65-F5344CB8AC3E}">
        <p14:creationId xmlns:p14="http://schemas.microsoft.com/office/powerpoint/2010/main" val="315279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584733"/>
            <a:ext cx="11989806" cy="6124754"/>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Translations of the Bible:</a:t>
            </a:r>
          </a:p>
          <a:p>
            <a:r>
              <a:rPr lang="en-US" sz="1200" dirty="0">
                <a:solidFill>
                  <a:srgbClr val="333333"/>
                </a:solidFill>
                <a:latin typeface="Calibri" panose="020F0502020204030204" pitchFamily="34" charset="0"/>
              </a:rPr>
              <a:t>Aramaic is generally thought to have been the general tongue of the Hebrews after their Babylonian captivity. Since it was also the language used in trade and diplomatic relations over a wide area, it became entrenched as the everyday speech of the inhabitants of Judah. Therefore, from the fourth century B.C., the Hebrew scriptures were an enigma for most Jews unless translated for them. Yet at that point, according to Jewish tradition, written translations were forbidden, as if the language and the concepts were inseparable. Oral translations were permitted, but only by official synagogue translators. Even then, the translation had to be done verse by verse in the Torah and at least after every third verse in the “Prophets.”</a:t>
            </a:r>
          </a:p>
          <a:p>
            <a:endParaRPr lang="en-US" sz="1200" dirty="0">
              <a:solidFill>
                <a:srgbClr val="333333"/>
              </a:solidFill>
              <a:latin typeface="Calibri" panose="020F0502020204030204" pitchFamily="34" charset="0"/>
            </a:endParaRPr>
          </a:p>
          <a:p>
            <a:r>
              <a:rPr lang="en-US" sz="1200" dirty="0"/>
              <a:t>The oral translations, or </a:t>
            </a:r>
            <a:r>
              <a:rPr lang="en-US" sz="1200" dirty="0" err="1"/>
              <a:t>Targums</a:t>
            </a:r>
            <a:r>
              <a:rPr lang="en-US" sz="1200" dirty="0"/>
              <a:t>, were more than just translations. They were interpretation and explanation, sometimes even extending into sermons. The religious leaders found these methods actually useful in overcoming what they felt were easily misunderstood passages. An example used by one scholar of explanatory translation is that given for Exodus 24:10 [Ex. 24:10] which states, “And they saw the God of Israel.” In Aramaic it would be translated and interpreted, “And they saw the glory of the God of Israel.”</a:t>
            </a:r>
            <a:r>
              <a:rPr lang="en-US" sz="1200" baseline="30000" dirty="0"/>
              <a:t> </a:t>
            </a:r>
          </a:p>
          <a:p>
            <a:endParaRPr lang="en-US" sz="1200" baseline="30000" dirty="0"/>
          </a:p>
          <a:p>
            <a:r>
              <a:rPr lang="en-US" sz="1200" dirty="0"/>
              <a:t>Eventually, </a:t>
            </a:r>
            <a:r>
              <a:rPr lang="en-US" sz="1200" i="1" dirty="0"/>
              <a:t>written </a:t>
            </a:r>
            <a:r>
              <a:rPr lang="en-US" sz="1200" dirty="0" err="1"/>
              <a:t>Targums</a:t>
            </a:r>
            <a:r>
              <a:rPr lang="en-US" sz="1200" dirty="0"/>
              <a:t> were also allowed, but the translations had to be written between the lines of the Hebrew on the scrolls. Translation into Aramaic became quite extensive: remnants of </a:t>
            </a:r>
            <a:r>
              <a:rPr lang="en-US" sz="1200" dirty="0" err="1"/>
              <a:t>Targums</a:t>
            </a:r>
            <a:r>
              <a:rPr lang="en-US" sz="1200" dirty="0"/>
              <a:t> of almost all the books of the Old Testament have been discovered.</a:t>
            </a:r>
          </a:p>
          <a:p>
            <a:endParaRPr lang="en-US" sz="1200" dirty="0"/>
          </a:p>
          <a:p>
            <a:pPr fontAlgn="base"/>
            <a:r>
              <a:rPr lang="en-US" sz="1200" dirty="0"/>
              <a:t>Most Jews living in lands other than Judah became Greek-speaking.</a:t>
            </a:r>
          </a:p>
          <a:p>
            <a:pPr fontAlgn="base"/>
            <a:r>
              <a:rPr lang="en-US" sz="1200" dirty="0"/>
              <a:t>And so around 250 B.C. a translation was made of the Hebrew scriptures into Greek</a:t>
            </a:r>
          </a:p>
          <a:p>
            <a:endParaRPr lang="en-US" sz="1200" dirty="0"/>
          </a:p>
          <a:p>
            <a:r>
              <a:rPr lang="en-US" sz="1200" dirty="0"/>
              <a:t>The basic scripture of the earliest Christians was the </a:t>
            </a:r>
            <a:r>
              <a:rPr lang="en-US" sz="1200" b="1" dirty="0"/>
              <a:t>Septuagint</a:t>
            </a:r>
            <a:r>
              <a:rPr lang="en-US" sz="1200" dirty="0"/>
              <a:t>, the Hebrew record translated into Greek. </a:t>
            </a:r>
          </a:p>
          <a:p>
            <a:endParaRPr lang="en-US" sz="1200" dirty="0"/>
          </a:p>
          <a:p>
            <a:r>
              <a:rPr lang="en-US" sz="1200" dirty="0"/>
              <a:t> </a:t>
            </a:r>
            <a:r>
              <a:rPr lang="en-US" sz="1200" b="1" dirty="0"/>
              <a:t>“Letter of </a:t>
            </a:r>
            <a:r>
              <a:rPr lang="en-US" sz="1200" b="1" dirty="0" err="1"/>
              <a:t>Aristeas</a:t>
            </a:r>
            <a:r>
              <a:rPr lang="en-US" sz="1200" b="1" dirty="0"/>
              <a:t>.” </a:t>
            </a:r>
            <a:r>
              <a:rPr lang="en-US" sz="1200" dirty="0"/>
              <a:t>According to this story, King Ptolemy of Egypt heard of the excellent Jewish records and desired a copy in Greek for his growing library. To obtain them, he sent a group, including </a:t>
            </a:r>
            <a:r>
              <a:rPr lang="en-US" sz="1200" dirty="0" err="1"/>
              <a:t>Aristeas</a:t>
            </a:r>
            <a:r>
              <a:rPr lang="en-US" sz="1200" dirty="0"/>
              <a:t>, to the high priest in Jerusalem, loaded with presents. The Jews agreed to his offer and sent scholars back to Egypt to carry out the </a:t>
            </a:r>
            <a:r>
              <a:rPr lang="en-US" sz="1200" dirty="0" err="1"/>
              <a:t>translative</a:t>
            </a:r>
            <a:r>
              <a:rPr lang="en-US" sz="1200" dirty="0"/>
              <a:t> work. According to the legend, each of these seventy-two elders worked upon the translations separately, but when they compared the results of their progress, their renderings were identical. The work was accomplished within a period of seventy-two days. Because of these elements of seventy—seventy-two elders and seventy-two days—the work came to be known as the </a:t>
            </a:r>
            <a:r>
              <a:rPr lang="en-US" sz="1200" i="1" dirty="0"/>
              <a:t>Septuagint, </a:t>
            </a:r>
            <a:r>
              <a:rPr lang="en-US" sz="1200" dirty="0"/>
              <a:t>Latin for seventy.  (See Josiah H. </a:t>
            </a:r>
            <a:r>
              <a:rPr lang="en-US" sz="1200" dirty="0" err="1"/>
              <a:t>Penniman</a:t>
            </a:r>
            <a:r>
              <a:rPr lang="en-US" sz="1200" dirty="0"/>
              <a:t>, </a:t>
            </a:r>
            <a:r>
              <a:rPr lang="en-US" sz="1200" i="1" dirty="0"/>
              <a:t>A Book about the English Bible </a:t>
            </a:r>
            <a:r>
              <a:rPr lang="en-US" sz="1200" dirty="0"/>
              <a:t>(Philadelphia: University of Pennsylvania Press, 1931), pp. 10–11; also Frederick C. Grant, </a:t>
            </a:r>
            <a:r>
              <a:rPr lang="en-US" sz="1200" i="1" dirty="0"/>
              <a:t>Translating the Bible </a:t>
            </a:r>
            <a:r>
              <a:rPr lang="en-US" sz="1200" dirty="0"/>
              <a:t>(Greenwich, Conn.: The Seabury Press, 1961), pp. 20–22.)</a:t>
            </a:r>
          </a:p>
          <a:p>
            <a:endParaRPr lang="en-US" sz="1200" dirty="0"/>
          </a:p>
          <a:p>
            <a:r>
              <a:rPr lang="en-US" sz="1200" dirty="0"/>
              <a:t>Just as there emerged vast differences in the way Jew and Christian interpreted the ancient writings, so there were some differences in the actual manuscripts they used. There are differences in the wording found in Greek and Hebrew scrolls. The Septuagint’s “a virgin shall conceive” was “a young woman” in the later Masoretic version. Exactly how and at what point such differences emerged is uncertain. See </a:t>
            </a:r>
            <a:r>
              <a:rPr lang="en-US" sz="1200" dirty="0" err="1"/>
              <a:t>MacIntosh</a:t>
            </a:r>
            <a:r>
              <a:rPr lang="en-US" sz="1200" dirty="0"/>
              <a:t>, p. 148.</a:t>
            </a:r>
          </a:p>
          <a:p>
            <a:endParaRPr lang="en-US" sz="1200" dirty="0"/>
          </a:p>
          <a:p>
            <a:r>
              <a:rPr lang="en-US" sz="1200" dirty="0"/>
              <a:t>In addition, early Christian Apostles made reference to teachings found in writings attributed to Moses and Enoch but which are not found in scriptures possessed by traditional Judaism. Various manuscripts discovered in modern times claim that after his resurrection Christ himself gave his Apostles certain ancient writings the Jews didn’t possess. See Hugh Nibley, “A Strange Thing in the Land: The Return of the Book of Enoch.” </a:t>
            </a:r>
            <a:r>
              <a:rPr lang="en-US" sz="1200" i="1" dirty="0"/>
              <a:t>Ensign,</a:t>
            </a:r>
            <a:r>
              <a:rPr lang="en-US" sz="1200" dirty="0"/>
              <a:t> July 1976, p. 65.</a:t>
            </a:r>
            <a:r>
              <a:rPr lang="en-US" sz="1200" baseline="30000" dirty="0"/>
              <a:t> </a:t>
            </a:r>
            <a:endParaRPr lang="en-US" sz="1200" dirty="0"/>
          </a:p>
        </p:txBody>
      </p:sp>
      <p:sp>
        <p:nvSpPr>
          <p:cNvPr id="3" name="TextBox 2"/>
          <p:cNvSpPr txBox="1"/>
          <p:nvPr/>
        </p:nvSpPr>
        <p:spPr>
          <a:xfrm>
            <a:off x="304799" y="105261"/>
            <a:ext cx="11887201" cy="646331"/>
          </a:xfrm>
          <a:prstGeom prst="rect">
            <a:avLst/>
          </a:prstGeom>
          <a:noFill/>
        </p:spPr>
        <p:txBody>
          <a:bodyPr wrap="square" rtlCol="0">
            <a:spAutoFit/>
          </a:bodyPr>
          <a:lstStyle/>
          <a:p>
            <a:pPr fontAlgn="base"/>
            <a:r>
              <a:rPr lang="en-US" b="1" dirty="0"/>
              <a:t>Some excerpts from How the Bible Came to Be: Part 1 and 2 By </a:t>
            </a:r>
            <a:r>
              <a:rPr lang="en-US" b="1" dirty="0" err="1"/>
              <a:t>Lenet</a:t>
            </a:r>
            <a:r>
              <a:rPr lang="en-US" b="1" dirty="0"/>
              <a:t> H. Read January and February 1982 Ensign Articles</a:t>
            </a:r>
          </a:p>
          <a:p>
            <a:endParaRPr lang="en-US" b="1" dirty="0"/>
          </a:p>
        </p:txBody>
      </p:sp>
    </p:spTree>
    <p:extLst>
      <p:ext uri="{BB962C8B-B14F-4D97-AF65-F5344CB8AC3E}">
        <p14:creationId xmlns:p14="http://schemas.microsoft.com/office/powerpoint/2010/main" val="2337279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lassic.scriptures.lds.org/en/biblemaps/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258" y="653144"/>
            <a:ext cx="5536160" cy="4697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9744" y="87085"/>
            <a:ext cx="6237514" cy="6555641"/>
          </a:xfrm>
          <a:prstGeom prst="rect">
            <a:avLst/>
          </a:prstGeom>
        </p:spPr>
        <p:txBody>
          <a:bodyPr wrap="square">
            <a:spAutoFit/>
          </a:bodyPr>
          <a:lstStyle/>
          <a:p>
            <a:r>
              <a:rPr lang="en-US" sz="1400" b="1" dirty="0">
                <a:latin typeface="Times New Roman" panose="02020603050405020304" pitchFamily="18" charset="0"/>
              </a:rPr>
              <a:t>1. Rameses</a:t>
            </a:r>
            <a:r>
              <a:rPr lang="en-US" sz="1400" dirty="0">
                <a:latin typeface="Times New Roman" panose="02020603050405020304" pitchFamily="18" charset="0"/>
              </a:rPr>
              <a:t> Israel was thrust out of Egypt (Ex. 12; Num. 33:5).</a:t>
            </a:r>
          </a:p>
          <a:p>
            <a:r>
              <a:rPr lang="en-US" sz="1400" b="1" dirty="0">
                <a:latin typeface="Times New Roman" panose="02020603050405020304" pitchFamily="18" charset="0"/>
              </a:rPr>
              <a:t>2. Succoth</a:t>
            </a:r>
            <a:r>
              <a:rPr lang="en-US" sz="1400" dirty="0">
                <a:latin typeface="Times New Roman" panose="02020603050405020304" pitchFamily="18" charset="0"/>
              </a:rPr>
              <a:t> After the Hebrews left this first campsite, the Lord attended them in a cloud by day and in a pillar of fire by night (Ex. 13:20-22).</a:t>
            </a:r>
          </a:p>
          <a:p>
            <a:r>
              <a:rPr lang="en-US" sz="1400" b="1" dirty="0">
                <a:latin typeface="Times New Roman" panose="02020603050405020304" pitchFamily="18" charset="0"/>
              </a:rPr>
              <a:t>3. Pi-</a:t>
            </a:r>
            <a:r>
              <a:rPr lang="en-US" sz="1400" b="1" dirty="0" err="1">
                <a:latin typeface="Times New Roman" panose="02020603050405020304" pitchFamily="18" charset="0"/>
              </a:rPr>
              <a:t>hahiroth</a:t>
            </a:r>
            <a:r>
              <a:rPr lang="en-US" sz="1400" dirty="0">
                <a:latin typeface="Times New Roman" panose="02020603050405020304" pitchFamily="18" charset="0"/>
              </a:rPr>
              <a:t> Israel passed through the Red Sea (Ex. 14; Num. 33:8).</a:t>
            </a:r>
          </a:p>
          <a:p>
            <a:r>
              <a:rPr lang="en-US" sz="1400" b="1" dirty="0">
                <a:latin typeface="Times New Roman" panose="02020603050405020304" pitchFamily="18" charset="0"/>
              </a:rPr>
              <a:t>4. Marah</a:t>
            </a:r>
            <a:r>
              <a:rPr lang="en-US" sz="1400" dirty="0">
                <a:latin typeface="Times New Roman" panose="02020603050405020304" pitchFamily="18" charset="0"/>
              </a:rPr>
              <a:t> The Lord healed the waters of Marah (Ex. 15:23-26).</a:t>
            </a:r>
          </a:p>
          <a:p>
            <a:r>
              <a:rPr lang="en-US" sz="1400" b="1" dirty="0">
                <a:latin typeface="Times New Roman" panose="02020603050405020304" pitchFamily="18" charset="0"/>
              </a:rPr>
              <a:t>5. </a:t>
            </a:r>
            <a:r>
              <a:rPr lang="en-US" sz="1400" b="1" dirty="0" err="1">
                <a:latin typeface="Times New Roman" panose="02020603050405020304" pitchFamily="18" charset="0"/>
              </a:rPr>
              <a:t>Elim</a:t>
            </a:r>
            <a:r>
              <a:rPr lang="en-US" sz="1400" dirty="0">
                <a:latin typeface="Times New Roman" panose="02020603050405020304" pitchFamily="18" charset="0"/>
              </a:rPr>
              <a:t> Israel camped by 12 springs (Ex. 15:27).</a:t>
            </a:r>
          </a:p>
          <a:p>
            <a:r>
              <a:rPr lang="en-US" sz="1400" b="1" dirty="0">
                <a:latin typeface="Times New Roman" panose="02020603050405020304" pitchFamily="18" charset="0"/>
              </a:rPr>
              <a:t>6. Wilderness of Sin</a:t>
            </a:r>
            <a:r>
              <a:rPr lang="en-US" sz="1400" dirty="0">
                <a:latin typeface="Times New Roman" panose="02020603050405020304" pitchFamily="18" charset="0"/>
              </a:rPr>
              <a:t> The Lord sent manna and quail to feed Israel (Ex. 16).</a:t>
            </a:r>
          </a:p>
          <a:p>
            <a:r>
              <a:rPr lang="en-US" sz="1400" b="1" dirty="0">
                <a:latin typeface="Times New Roman" panose="02020603050405020304" pitchFamily="18" charset="0"/>
              </a:rPr>
              <a:t>7. </a:t>
            </a:r>
            <a:r>
              <a:rPr lang="en-US" sz="1400" b="1" dirty="0" err="1">
                <a:latin typeface="Times New Roman" panose="02020603050405020304" pitchFamily="18" charset="0"/>
              </a:rPr>
              <a:t>Rephidim</a:t>
            </a:r>
            <a:r>
              <a:rPr lang="en-US" sz="1400" dirty="0">
                <a:latin typeface="Times New Roman" panose="02020603050405020304" pitchFamily="18" charset="0"/>
              </a:rPr>
              <a:t> Israel fought with Amalek (Ex. 17:8-16).</a:t>
            </a:r>
          </a:p>
          <a:p>
            <a:r>
              <a:rPr lang="en-US" sz="1400" b="1" dirty="0">
                <a:latin typeface="Times New Roman" panose="02020603050405020304" pitchFamily="18" charset="0"/>
              </a:rPr>
              <a:t>8. Mount Sinai (Mount </a:t>
            </a:r>
            <a:r>
              <a:rPr lang="en-US" sz="1400" b="1" dirty="0" err="1">
                <a:latin typeface="Times New Roman" panose="02020603050405020304" pitchFamily="18" charset="0"/>
              </a:rPr>
              <a:t>Horeb</a:t>
            </a:r>
            <a:r>
              <a:rPr lang="en-US" sz="1400" b="1" dirty="0">
                <a:latin typeface="Times New Roman" panose="02020603050405020304" pitchFamily="18" charset="0"/>
              </a:rPr>
              <a:t> or Jebel Musa) </a:t>
            </a:r>
            <a:r>
              <a:rPr lang="en-US" sz="1400" dirty="0">
                <a:latin typeface="Times New Roman" panose="02020603050405020304" pitchFamily="18" charset="0"/>
              </a:rPr>
              <a:t>The Lord revealed the Ten Commandments (Ex. 19-20).</a:t>
            </a:r>
          </a:p>
          <a:p>
            <a:r>
              <a:rPr lang="en-US" sz="1400" b="1" dirty="0">
                <a:latin typeface="Times New Roman" panose="02020603050405020304" pitchFamily="18" charset="0"/>
              </a:rPr>
              <a:t>9. Sinai Wilderness</a:t>
            </a:r>
            <a:r>
              <a:rPr lang="en-US" sz="1400" dirty="0">
                <a:latin typeface="Times New Roman" panose="02020603050405020304" pitchFamily="18" charset="0"/>
              </a:rPr>
              <a:t> Israel constructed the tabernacle (Ex. 25-30).</a:t>
            </a:r>
          </a:p>
          <a:p>
            <a:r>
              <a:rPr lang="en-US" sz="1400" b="1" dirty="0">
                <a:latin typeface="Times New Roman" panose="02020603050405020304" pitchFamily="18" charset="0"/>
              </a:rPr>
              <a:t>10. Wilderness Camps</a:t>
            </a:r>
            <a:r>
              <a:rPr lang="en-US" sz="1400" dirty="0">
                <a:latin typeface="Times New Roman" panose="02020603050405020304" pitchFamily="18" charset="0"/>
              </a:rPr>
              <a:t> Seventy elders were called to help Moses govern the people (Num. 11:16-17).</a:t>
            </a:r>
          </a:p>
          <a:p>
            <a:r>
              <a:rPr lang="en-US" sz="1400" b="1" dirty="0">
                <a:latin typeface="Times New Roman" panose="02020603050405020304" pitchFamily="18" charset="0"/>
              </a:rPr>
              <a:t>11. </a:t>
            </a:r>
            <a:r>
              <a:rPr lang="en-US" sz="1400" b="1" dirty="0" err="1">
                <a:latin typeface="Times New Roman" panose="02020603050405020304" pitchFamily="18" charset="0"/>
              </a:rPr>
              <a:t>Ezion-geber</a:t>
            </a:r>
            <a:r>
              <a:rPr lang="en-US" sz="1400" dirty="0">
                <a:latin typeface="Times New Roman" panose="02020603050405020304" pitchFamily="18" charset="0"/>
              </a:rPr>
              <a:t> Israel passed through the lands of Esau and Ammon in peace (Deut. 2).</a:t>
            </a:r>
          </a:p>
          <a:p>
            <a:r>
              <a:rPr lang="en-US" sz="1400" b="1" dirty="0">
                <a:latin typeface="Times New Roman" panose="02020603050405020304" pitchFamily="18" charset="0"/>
              </a:rPr>
              <a:t>12. Kadesh-</a:t>
            </a:r>
            <a:r>
              <a:rPr lang="en-US" sz="1400" b="1" dirty="0" err="1">
                <a:latin typeface="Times New Roman" panose="02020603050405020304" pitchFamily="18" charset="0"/>
              </a:rPr>
              <a:t>barnea</a:t>
            </a:r>
            <a:r>
              <a:rPr lang="en-US" sz="1400" dirty="0">
                <a:latin typeface="Times New Roman" panose="02020603050405020304" pitchFamily="18" charset="0"/>
              </a:rPr>
              <a:t> Moses sent spies into the promised land; Israel rebelled and failed to enter the land; Kadesh served as the main camp of Israel for many years (Num. 13:1-3, 17-33; 14; 32:8; Deut. 2:14).</a:t>
            </a:r>
          </a:p>
          <a:p>
            <a:r>
              <a:rPr lang="en-US" sz="1400" b="1" dirty="0">
                <a:latin typeface="Times New Roman" panose="02020603050405020304" pitchFamily="18" charset="0"/>
              </a:rPr>
              <a:t>13. Eastern Wilderness</a:t>
            </a:r>
            <a:r>
              <a:rPr lang="en-US" sz="1400" dirty="0">
                <a:latin typeface="Times New Roman" panose="02020603050405020304" pitchFamily="18" charset="0"/>
              </a:rPr>
              <a:t> Israel avoided conflict with Edom and Moab (Num. 20:14-21; 22-24).</a:t>
            </a:r>
          </a:p>
          <a:p>
            <a:r>
              <a:rPr lang="en-US" sz="1400" b="1" dirty="0">
                <a:latin typeface="Times New Roman" panose="02020603050405020304" pitchFamily="18" charset="0"/>
              </a:rPr>
              <a:t>14. </a:t>
            </a:r>
            <a:r>
              <a:rPr lang="en-US" sz="1400" b="1" dirty="0" err="1">
                <a:latin typeface="Times New Roman" panose="02020603050405020304" pitchFamily="18" charset="0"/>
              </a:rPr>
              <a:t>Arnon</a:t>
            </a:r>
            <a:r>
              <a:rPr lang="en-US" sz="1400" b="1" dirty="0">
                <a:latin typeface="Times New Roman" panose="02020603050405020304" pitchFamily="18" charset="0"/>
              </a:rPr>
              <a:t> River</a:t>
            </a:r>
            <a:r>
              <a:rPr lang="en-US" sz="1400" dirty="0">
                <a:latin typeface="Times New Roman" panose="02020603050405020304" pitchFamily="18" charset="0"/>
              </a:rPr>
              <a:t> Israel destroyed the Canaanites who fought against them (Deut. 2:24-37).</a:t>
            </a:r>
          </a:p>
          <a:p>
            <a:r>
              <a:rPr lang="en-US" sz="1400" b="1" dirty="0">
                <a:latin typeface="Times New Roman" panose="02020603050405020304" pitchFamily="18" charset="0"/>
              </a:rPr>
              <a:t>15. Mount Nebo</a:t>
            </a:r>
            <a:r>
              <a:rPr lang="en-US" sz="1400" dirty="0">
                <a:latin typeface="Times New Roman" panose="02020603050405020304" pitchFamily="18" charset="0"/>
              </a:rPr>
              <a:t> Moses viewed the promised land (Deut. 34:1-4). Moses delivered his last three sermons (Deut. 1-32).</a:t>
            </a:r>
          </a:p>
          <a:p>
            <a:r>
              <a:rPr lang="en-US" sz="1400" b="1" dirty="0">
                <a:latin typeface="Times New Roman" panose="02020603050405020304" pitchFamily="18" charset="0"/>
              </a:rPr>
              <a:t>16. Plains of Moab</a:t>
            </a:r>
            <a:r>
              <a:rPr lang="en-US" sz="1400" dirty="0">
                <a:latin typeface="Times New Roman" panose="02020603050405020304" pitchFamily="18" charset="0"/>
              </a:rPr>
              <a:t> The Lord told Israel to divide the land and dispossess the inhabitants (Num. 33:50-56).</a:t>
            </a:r>
          </a:p>
          <a:p>
            <a:r>
              <a:rPr lang="en-US" sz="1400" b="1" dirty="0">
                <a:latin typeface="Times New Roman" panose="02020603050405020304" pitchFamily="18" charset="0"/>
              </a:rPr>
              <a:t>17. Jordan River</a:t>
            </a:r>
            <a:r>
              <a:rPr lang="en-US" sz="1400" dirty="0">
                <a:latin typeface="Times New Roman" panose="02020603050405020304" pitchFamily="18" charset="0"/>
              </a:rPr>
              <a:t> Israel crossed the Jordan River on dry ground. Near Gilgal, stones from the bottom of the Jordan River were placed as a monument of Jordan’s waters being divided (Josh. 3-5).</a:t>
            </a:r>
          </a:p>
          <a:p>
            <a:r>
              <a:rPr lang="en-US" sz="1400" b="1" dirty="0">
                <a:latin typeface="Times New Roman" panose="02020603050405020304" pitchFamily="18" charset="0"/>
              </a:rPr>
              <a:t>18. Jericho</a:t>
            </a:r>
            <a:r>
              <a:rPr lang="en-US" sz="1400" dirty="0">
                <a:latin typeface="Times New Roman" panose="02020603050405020304" pitchFamily="18" charset="0"/>
              </a:rPr>
              <a:t> The children of Israel possessed and destroyed the city (Josh. 6).</a:t>
            </a:r>
            <a:endParaRPr lang="en-US" sz="1400" b="0" i="0" dirty="0">
              <a:effectLst/>
              <a:latin typeface="Times New Roman" panose="02020603050405020304" pitchFamily="18" charset="0"/>
            </a:endParaRPr>
          </a:p>
        </p:txBody>
      </p:sp>
      <p:sp>
        <p:nvSpPr>
          <p:cNvPr id="4" name="TextBox 3"/>
          <p:cNvSpPr txBox="1"/>
          <p:nvPr/>
        </p:nvSpPr>
        <p:spPr>
          <a:xfrm>
            <a:off x="7859486" y="5562600"/>
            <a:ext cx="2645228" cy="369332"/>
          </a:xfrm>
          <a:prstGeom prst="rect">
            <a:avLst/>
          </a:prstGeom>
          <a:noFill/>
        </p:spPr>
        <p:txBody>
          <a:bodyPr wrap="square" rtlCol="0">
            <a:spAutoFit/>
          </a:bodyPr>
          <a:lstStyle/>
          <a:p>
            <a:r>
              <a:rPr lang="en-US" dirty="0"/>
              <a:t>Bible Maps lds.org</a:t>
            </a:r>
          </a:p>
        </p:txBody>
      </p:sp>
    </p:spTree>
    <p:extLst>
      <p:ext uri="{BB962C8B-B14F-4D97-AF65-F5344CB8AC3E}">
        <p14:creationId xmlns:p14="http://schemas.microsoft.com/office/powerpoint/2010/main" val="101172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0486" y="2208309"/>
            <a:ext cx="6008915" cy="1384995"/>
          </a:xfrm>
          <a:prstGeom prst="rect">
            <a:avLst/>
          </a:prstGeom>
          <a:noFill/>
        </p:spPr>
        <p:txBody>
          <a:bodyPr wrap="square" rtlCol="0">
            <a:spAutoFit/>
          </a:bodyPr>
          <a:lstStyle/>
          <a:p>
            <a:r>
              <a:rPr lang="en-US" sz="2800" dirty="0">
                <a:solidFill>
                  <a:srgbClr val="FFFF00"/>
                </a:solidFill>
                <a:latin typeface="Calibri" panose="020F0502020204030204" pitchFamily="34" charset="0"/>
              </a:rPr>
              <a:t>What blessings have you received that are so great, you feel you could never repay Heavenly Father and Jesus Christ?</a:t>
            </a:r>
          </a:p>
        </p:txBody>
      </p:sp>
      <p:grpSp>
        <p:nvGrpSpPr>
          <p:cNvPr id="5" name="Group 4"/>
          <p:cNvGrpSpPr/>
          <p:nvPr/>
        </p:nvGrpSpPr>
        <p:grpSpPr>
          <a:xfrm>
            <a:off x="7162801" y="1700862"/>
            <a:ext cx="2503714" cy="3962400"/>
            <a:chOff x="7162801" y="1700862"/>
            <a:chExt cx="2503714" cy="3962400"/>
          </a:xfrm>
        </p:grpSpPr>
        <p:sp>
          <p:nvSpPr>
            <p:cNvPr id="3" name="Rectangle 2"/>
            <p:cNvSpPr/>
            <p:nvPr/>
          </p:nvSpPr>
          <p:spPr>
            <a:xfrm>
              <a:off x="7162801" y="1700862"/>
              <a:ext cx="2503714" cy="39624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images.clipartpanda.com/stick-man-thinking-aTeeX46T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7244" y="1776381"/>
              <a:ext cx="2439271" cy="3811361"/>
            </a:xfrm>
            <a:prstGeom prst="rect">
              <a:avLst/>
            </a:prstGeom>
            <a:noFill/>
            <a:extLst>
              <a:ext uri="{909E8E84-426E-40DD-AFC4-6F175D3DCCD1}">
                <a14:hiddenFill xmlns:a14="http://schemas.microsoft.com/office/drawing/2010/main">
                  <a:solidFill>
                    <a:srgbClr val="FFFFFF"/>
                  </a:solidFill>
                </a14:hiddenFill>
              </a:ext>
            </a:extLst>
          </p:spPr>
        </p:pic>
      </p:grpSp>
      <p:pic>
        <p:nvPicPr>
          <p:cNvPr id="5126" name="Picture 6" descr="http://www.amazing-animations.com/sports/animations/running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26344" y="4311231"/>
            <a:ext cx="1610244" cy="19798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images.clipartpanda.com/animated-earth-Earth_Rotate_200_x_200_72dpi.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9915" y="797636"/>
            <a:ext cx="1304018" cy="13040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mages.clipartpanda.com/missionary-clipart-family_walking_hg_cl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93342" y="4409300"/>
            <a:ext cx="34671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428" y="201439"/>
            <a:ext cx="1604450" cy="2006870"/>
          </a:xfrm>
          <a:prstGeom prst="ellipse">
            <a:avLst/>
          </a:prstGeom>
          <a:ln>
            <a:noFill/>
          </a:ln>
          <a:effectLst>
            <a:softEdge rad="112500"/>
          </a:effectLst>
        </p:spPr>
      </p:pic>
    </p:spTree>
    <p:extLst>
      <p:ext uri="{BB962C8B-B14F-4D97-AF65-F5344CB8AC3E}">
        <p14:creationId xmlns:p14="http://schemas.microsoft.com/office/powerpoint/2010/main" val="32361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animEffect transition="in" filter="fade">
                                      <p:cBhvr>
                                        <p:cTn id="13" dur="500"/>
                                        <p:tgtEl>
                                          <p:spTgt spid="5128"/>
                                        </p:tgtEl>
                                      </p:cBhvr>
                                    </p:animEffect>
                                  </p:childTnLst>
                                </p:cTn>
                              </p:par>
                              <p:par>
                                <p:cTn id="14" presetID="10" presetClass="entr" presetSubtype="0"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fade">
                                      <p:cBhvr>
                                        <p:cTn id="16"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Standards of Vows</a:t>
            </a:r>
          </a:p>
        </p:txBody>
      </p:sp>
      <p:sp>
        <p:nvSpPr>
          <p:cNvPr id="2" name="Rectangle 1"/>
          <p:cNvSpPr/>
          <p:nvPr/>
        </p:nvSpPr>
        <p:spPr>
          <a:xfrm>
            <a:off x="10776856" y="6419419"/>
            <a:ext cx="1306287"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(4)</a:t>
            </a:r>
            <a:endParaRPr lang="en-US" dirty="0">
              <a:solidFill>
                <a:schemeClr val="bg1"/>
              </a:solidFill>
            </a:endParaRPr>
          </a:p>
        </p:txBody>
      </p:sp>
      <p:sp>
        <p:nvSpPr>
          <p:cNvPr id="7" name="Rectangle 6"/>
          <p:cNvSpPr/>
          <p:nvPr/>
        </p:nvSpPr>
        <p:spPr>
          <a:xfrm>
            <a:off x="3940633" y="984410"/>
            <a:ext cx="3465372" cy="369332"/>
          </a:xfrm>
          <a:prstGeom prst="rect">
            <a:avLst/>
          </a:prstGeom>
        </p:spPr>
        <p:txBody>
          <a:bodyPr wrap="none">
            <a:spAutoFit/>
          </a:bodyPr>
          <a:lstStyle/>
          <a:p>
            <a:r>
              <a:rPr lang="en-US" dirty="0">
                <a:solidFill>
                  <a:schemeClr val="bg1"/>
                </a:solidFill>
                <a:latin typeface="Calibri" panose="020F0502020204030204" pitchFamily="34" charset="0"/>
              </a:rPr>
              <a:t>K</a:t>
            </a:r>
            <a:r>
              <a:rPr lang="en-US" b="0" i="0" dirty="0">
                <a:solidFill>
                  <a:schemeClr val="bg1"/>
                </a:solidFill>
                <a:effectLst/>
                <a:latin typeface="Calibri" panose="020F0502020204030204" pitchFamily="34" charset="0"/>
              </a:rPr>
              <a:t>eeping promises, vows, and oaths</a:t>
            </a:r>
            <a:endParaRPr lang="en-US" dirty="0">
              <a:solidFill>
                <a:schemeClr val="bg1"/>
              </a:solidFill>
            </a:endParaRPr>
          </a:p>
        </p:txBody>
      </p:sp>
      <p:sp>
        <p:nvSpPr>
          <p:cNvPr id="8" name="Rectangle 7"/>
          <p:cNvSpPr/>
          <p:nvPr/>
        </p:nvSpPr>
        <p:spPr>
          <a:xfrm>
            <a:off x="195943" y="1423168"/>
            <a:ext cx="6074228" cy="646331"/>
          </a:xfrm>
          <a:prstGeom prst="rect">
            <a:avLst/>
          </a:prstGeom>
        </p:spPr>
        <p:txBody>
          <a:bodyPr wrap="square">
            <a:spAutoFit/>
          </a:bodyPr>
          <a:lstStyle/>
          <a:p>
            <a:r>
              <a:rPr lang="en-US" dirty="0">
                <a:solidFill>
                  <a:schemeClr val="bg1"/>
                </a:solidFill>
                <a:latin typeface="Calibri" panose="020F0502020204030204" pitchFamily="34" charset="0"/>
              </a:rPr>
              <a:t>This chapter</a:t>
            </a:r>
            <a:r>
              <a:rPr lang="en-US" b="0" i="0" dirty="0">
                <a:solidFill>
                  <a:schemeClr val="bg1"/>
                </a:solidFill>
                <a:effectLst/>
                <a:latin typeface="Calibri" panose="020F0502020204030204" pitchFamily="34" charset="0"/>
              </a:rPr>
              <a:t> sets forth the relationship between man and woman where a vow or covenant is concerned. </a:t>
            </a:r>
            <a:endParaRPr lang="en-US" dirty="0">
              <a:solidFill>
                <a:schemeClr val="bg1"/>
              </a:solidFill>
            </a:endParaRPr>
          </a:p>
        </p:txBody>
      </p:sp>
      <p:grpSp>
        <p:nvGrpSpPr>
          <p:cNvPr id="13" name="Group 12"/>
          <p:cNvGrpSpPr/>
          <p:nvPr/>
        </p:nvGrpSpPr>
        <p:grpSpPr>
          <a:xfrm>
            <a:off x="119743" y="2216962"/>
            <a:ext cx="2917372" cy="3887360"/>
            <a:chOff x="870857" y="2166258"/>
            <a:chExt cx="2917372" cy="4253162"/>
          </a:xfrm>
        </p:grpSpPr>
        <p:sp>
          <p:nvSpPr>
            <p:cNvPr id="11" name="Rounded Rectangle 10"/>
            <p:cNvSpPr/>
            <p:nvPr/>
          </p:nvSpPr>
          <p:spPr>
            <a:xfrm>
              <a:off x="870857" y="2166258"/>
              <a:ext cx="2917372" cy="425316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8828" y="2338367"/>
              <a:ext cx="2721430" cy="3539430"/>
            </a:xfrm>
            <a:prstGeom prst="rect">
              <a:avLst/>
            </a:prstGeom>
          </p:spPr>
          <p:txBody>
            <a:bodyPr wrap="square">
              <a:spAutoFit/>
            </a:bodyPr>
            <a:lstStyle/>
            <a:p>
              <a:r>
                <a:rPr lang="en-US" sz="1400" i="0" dirty="0">
                  <a:effectLst/>
                  <a:latin typeface="Calibri" panose="020F0502020204030204" pitchFamily="34" charset="0"/>
                </a:rPr>
                <a:t>“The first case is that of a woman in her youth, while still unmarried, and living in her father’s house. If she made a vow of performance or abstinence, and her father heard of it and remained silent, it was to stand, </a:t>
              </a:r>
              <a:r>
                <a:rPr lang="en-US" sz="1400" i="1" dirty="0">
                  <a:effectLst/>
                  <a:latin typeface="Calibri" panose="020F0502020204030204" pitchFamily="34" charset="0"/>
                </a:rPr>
                <a:t>i.e.</a:t>
              </a:r>
              <a:r>
                <a:rPr lang="en-US" sz="1400" i="0" dirty="0">
                  <a:effectLst/>
                  <a:latin typeface="Calibri" panose="020F0502020204030204" pitchFamily="34" charset="0"/>
                </a:rPr>
                <a:t> to remain in force. But if her father held her back when he heard of it, </a:t>
              </a:r>
              <a:r>
                <a:rPr lang="en-US" sz="1400" i="1" dirty="0">
                  <a:effectLst/>
                  <a:latin typeface="Calibri" panose="020F0502020204030204" pitchFamily="34" charset="0"/>
                </a:rPr>
                <a:t>i.e.</a:t>
              </a:r>
              <a:r>
                <a:rPr lang="en-US" sz="1400" i="0" dirty="0">
                  <a:effectLst/>
                  <a:latin typeface="Calibri" panose="020F0502020204030204" pitchFamily="34" charset="0"/>
                </a:rPr>
                <a:t> forbade her fulfilling it, it was not to stand or remain in force, and Jehovah would forgive her because of her father’s refusal. Obedience to a father stood higher than a self-imposed religious service.”</a:t>
              </a:r>
            </a:p>
            <a:p>
              <a:r>
                <a:rPr lang="en-US" sz="1400" dirty="0">
                  <a:latin typeface="Calibri" panose="020F0502020204030204" pitchFamily="34" charset="0"/>
                </a:rPr>
                <a:t>Numbers 30:3-5</a:t>
              </a:r>
              <a:endParaRPr lang="en-US" sz="1400" dirty="0"/>
            </a:p>
          </p:txBody>
        </p:sp>
      </p:grpSp>
      <p:grpSp>
        <p:nvGrpSpPr>
          <p:cNvPr id="20" name="Group 19"/>
          <p:cNvGrpSpPr/>
          <p:nvPr/>
        </p:nvGrpSpPr>
        <p:grpSpPr>
          <a:xfrm>
            <a:off x="3135086" y="2216962"/>
            <a:ext cx="2917372" cy="3759295"/>
            <a:chOff x="870857" y="2166258"/>
            <a:chExt cx="2917372" cy="4253162"/>
          </a:xfrm>
        </p:grpSpPr>
        <p:sp>
          <p:nvSpPr>
            <p:cNvPr id="21" name="Rounded Rectangle 20"/>
            <p:cNvSpPr/>
            <p:nvPr/>
          </p:nvSpPr>
          <p:spPr>
            <a:xfrm>
              <a:off x="870857" y="2166258"/>
              <a:ext cx="2917372" cy="42531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8828" y="2338367"/>
              <a:ext cx="2721430" cy="3760667"/>
            </a:xfrm>
            <a:prstGeom prst="rect">
              <a:avLst/>
            </a:prstGeom>
          </p:spPr>
          <p:txBody>
            <a:bodyPr wrap="square">
              <a:spAutoFit/>
            </a:bodyPr>
            <a:lstStyle/>
            <a:p>
              <a:r>
                <a:rPr lang="en-US" sz="1400" dirty="0">
                  <a:latin typeface="Calibri" panose="020F0502020204030204" pitchFamily="34" charset="0"/>
                </a:rPr>
                <a:t>“The </a:t>
              </a:r>
              <a:r>
                <a:rPr lang="en-US" sz="1400" i="1" dirty="0">
                  <a:latin typeface="Calibri" panose="020F0502020204030204" pitchFamily="34" charset="0"/>
                </a:rPr>
                <a:t>second</a:t>
              </a:r>
              <a:r>
                <a:rPr lang="en-US" sz="1400" dirty="0">
                  <a:latin typeface="Calibri" panose="020F0502020204030204" pitchFamily="34" charset="0"/>
                </a:rPr>
                <a:t> case was that of a vow of performance or abstinence, made by a woman before her marriage, and brought along with her (… ‘upon herself’) into her marriage. In such a case the husband had to decide as to its validity, in the same way as the father before her marriage. In the day when he heard of it he could hold back his wife, </a:t>
              </a:r>
              <a:r>
                <a:rPr lang="en-US" sz="1400" i="1" dirty="0">
                  <a:latin typeface="Calibri" panose="020F0502020204030204" pitchFamily="34" charset="0"/>
                </a:rPr>
                <a:t>i.e. </a:t>
              </a:r>
              <a:r>
                <a:rPr lang="en-US" sz="1400" dirty="0">
                  <a:latin typeface="Calibri" panose="020F0502020204030204" pitchFamily="34" charset="0"/>
                </a:rPr>
                <a:t>dissolve her vow; but if he did not do this at once, he could not hinder its fulfilment afterwards.”</a:t>
              </a:r>
            </a:p>
            <a:p>
              <a:r>
                <a:rPr lang="en-US" sz="1400" dirty="0">
                  <a:latin typeface="Calibri" panose="020F0502020204030204" pitchFamily="34" charset="0"/>
                </a:rPr>
                <a:t>Numbers 30:6-8</a:t>
              </a:r>
            </a:p>
          </p:txBody>
        </p:sp>
      </p:grpSp>
      <p:grpSp>
        <p:nvGrpSpPr>
          <p:cNvPr id="23" name="Group 22"/>
          <p:cNvGrpSpPr/>
          <p:nvPr/>
        </p:nvGrpSpPr>
        <p:grpSpPr>
          <a:xfrm>
            <a:off x="6150428" y="1514543"/>
            <a:ext cx="2917372" cy="1664592"/>
            <a:chOff x="870857" y="2166258"/>
            <a:chExt cx="2917372" cy="4253162"/>
          </a:xfrm>
        </p:grpSpPr>
        <p:sp>
          <p:nvSpPr>
            <p:cNvPr id="24" name="Rounded Rectangle 23"/>
            <p:cNvSpPr/>
            <p:nvPr/>
          </p:nvSpPr>
          <p:spPr>
            <a:xfrm>
              <a:off x="870857" y="2166258"/>
              <a:ext cx="2917372" cy="4253162"/>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8828" y="2338366"/>
              <a:ext cx="2721430" cy="3288528"/>
            </a:xfrm>
            <a:prstGeom prst="rect">
              <a:avLst/>
            </a:prstGeom>
          </p:spPr>
          <p:txBody>
            <a:bodyPr wrap="square">
              <a:spAutoFit/>
            </a:bodyPr>
            <a:lstStyle/>
            <a:p>
              <a:r>
                <a:rPr lang="en-US" sz="1400" dirty="0">
                  <a:latin typeface="Calibri" panose="020F0502020204030204" pitchFamily="34" charset="0"/>
                </a:rPr>
                <a:t>“The </a:t>
              </a:r>
              <a:r>
                <a:rPr lang="en-US" sz="1400" i="1" dirty="0">
                  <a:latin typeface="Calibri" panose="020F0502020204030204" pitchFamily="34" charset="0"/>
                </a:rPr>
                <a:t>third </a:t>
              </a:r>
              <a:r>
                <a:rPr lang="en-US" sz="1400" dirty="0">
                  <a:latin typeface="Calibri" panose="020F0502020204030204" pitchFamily="34" charset="0"/>
                </a:rPr>
                <a:t>case was that of a vow made by a widow or divorced woman. Such a vow had full force, because the woman was not dependent upon a husband.”</a:t>
              </a:r>
            </a:p>
            <a:p>
              <a:r>
                <a:rPr lang="en-US" sz="1400" dirty="0">
                  <a:latin typeface="Calibri" panose="020F0502020204030204" pitchFamily="34" charset="0"/>
                </a:rPr>
                <a:t>Numbers 30:9</a:t>
              </a:r>
            </a:p>
          </p:txBody>
        </p:sp>
      </p:grpSp>
      <p:grpSp>
        <p:nvGrpSpPr>
          <p:cNvPr id="26" name="Group 25"/>
          <p:cNvGrpSpPr/>
          <p:nvPr/>
        </p:nvGrpSpPr>
        <p:grpSpPr>
          <a:xfrm>
            <a:off x="9165770" y="1514543"/>
            <a:ext cx="2917372" cy="2299538"/>
            <a:chOff x="870857" y="2166258"/>
            <a:chExt cx="2917372" cy="4007424"/>
          </a:xfrm>
        </p:grpSpPr>
        <p:sp>
          <p:nvSpPr>
            <p:cNvPr id="27" name="Rounded Rectangle 26"/>
            <p:cNvSpPr/>
            <p:nvPr/>
          </p:nvSpPr>
          <p:spPr>
            <a:xfrm>
              <a:off x="870857" y="2166258"/>
              <a:ext cx="2917372" cy="4007424"/>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68828" y="2338367"/>
              <a:ext cx="2721430" cy="3527377"/>
            </a:xfrm>
            <a:prstGeom prst="rect">
              <a:avLst/>
            </a:prstGeom>
          </p:spPr>
          <p:txBody>
            <a:bodyPr wrap="square">
              <a:spAutoFit/>
            </a:bodyPr>
            <a:lstStyle/>
            <a:p>
              <a:r>
                <a:rPr lang="en-US" sz="1400" dirty="0">
                  <a:latin typeface="Calibri" panose="020F0502020204030204" pitchFamily="34" charset="0"/>
                </a:rPr>
                <a:t>“The </a:t>
              </a:r>
              <a:r>
                <a:rPr lang="en-US" sz="1400" i="1" dirty="0">
                  <a:latin typeface="Calibri" panose="020F0502020204030204" pitchFamily="34" charset="0"/>
                </a:rPr>
                <a:t>fourth</a:t>
              </a:r>
              <a:r>
                <a:rPr lang="en-US" sz="1400" dirty="0">
                  <a:latin typeface="Calibri" panose="020F0502020204030204" pitchFamily="34" charset="0"/>
                </a:rPr>
                <a:t> case was that of a vow made by a wife in her married state. Such a vow was to remain in force if her husband remained silent when he heard of it, and did not restrain her. On the other hand, it was to have no force if her husband dissolved it at once.”</a:t>
              </a:r>
            </a:p>
            <a:p>
              <a:r>
                <a:rPr lang="en-US" sz="1400" dirty="0">
                  <a:latin typeface="Calibri" panose="020F0502020204030204" pitchFamily="34" charset="0"/>
                </a:rPr>
                <a:t>Numbers 10-12</a:t>
              </a:r>
            </a:p>
          </p:txBody>
        </p:sp>
      </p:grpSp>
      <p:pic>
        <p:nvPicPr>
          <p:cNvPr id="6146" name="Picture 2" descr="http://2.bp.blogspot.com/-xolDnmb7tMs/UqDvEYtIGQI/AAAAAAAACzE/D3lMYUhcfkg/s1600/OT3Women_Final_s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067"/>
          <a:stretch/>
        </p:blipFill>
        <p:spPr bwMode="auto">
          <a:xfrm>
            <a:off x="6421398" y="3921428"/>
            <a:ext cx="4204230" cy="213083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483428" y="6104322"/>
            <a:ext cx="7815943" cy="646331"/>
          </a:xfrm>
          <a:prstGeom prst="rect">
            <a:avLst/>
          </a:prstGeom>
        </p:spPr>
        <p:txBody>
          <a:bodyPr wrap="square">
            <a:spAutoFit/>
          </a:bodyPr>
          <a:lstStyle/>
          <a:p>
            <a:r>
              <a:rPr lang="en-US" b="0" i="1" dirty="0">
                <a:solidFill>
                  <a:srgbClr val="FFFF00"/>
                </a:solidFill>
                <a:effectLst/>
                <a:latin typeface="Calibri" panose="020F0502020204030204" pitchFamily="34" charset="0"/>
              </a:rPr>
              <a:t>These are the statutes, which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commanded Moses, between a man and his wife, between the father and his daughter… Numbers 30:16</a:t>
            </a:r>
            <a:endParaRPr lang="en-US" i="1" dirty="0">
              <a:solidFill>
                <a:srgbClr val="FFFF00"/>
              </a:solidFill>
            </a:endParaRPr>
          </a:p>
        </p:txBody>
      </p:sp>
    </p:spTree>
    <p:extLst>
      <p:ext uri="{BB962C8B-B14F-4D97-AF65-F5344CB8AC3E}">
        <p14:creationId xmlns:p14="http://schemas.microsoft.com/office/powerpoint/2010/main" val="1207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14" y="6488668"/>
            <a:ext cx="1513114" cy="369332"/>
          </a:xfrm>
          <a:prstGeom prst="rect">
            <a:avLst/>
          </a:prstGeom>
          <a:noFill/>
        </p:spPr>
        <p:txBody>
          <a:bodyPr wrap="square" rtlCol="0">
            <a:spAutoFit/>
          </a:bodyPr>
          <a:lstStyle/>
          <a:p>
            <a:r>
              <a:rPr lang="en-US" dirty="0">
                <a:solidFill>
                  <a:schemeClr val="bg1"/>
                </a:solidFill>
              </a:rPr>
              <a:t>Numbers 31</a:t>
            </a:r>
          </a:p>
        </p:txBody>
      </p:sp>
      <p:sp>
        <p:nvSpPr>
          <p:cNvPr id="6" name="TextBox 5"/>
          <p:cNvSpPr txBox="1"/>
          <p:nvPr/>
        </p:nvSpPr>
        <p:spPr>
          <a:xfrm>
            <a:off x="0" y="31687"/>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Keep in Mind</a:t>
            </a:r>
          </a:p>
        </p:txBody>
      </p:sp>
      <p:sp>
        <p:nvSpPr>
          <p:cNvPr id="5" name="TextBox 4"/>
          <p:cNvSpPr txBox="1"/>
          <p:nvPr/>
        </p:nvSpPr>
        <p:spPr>
          <a:xfrm>
            <a:off x="408426" y="1782467"/>
            <a:ext cx="4615650" cy="1200329"/>
          </a:xfrm>
          <a:prstGeom prst="rect">
            <a:avLst/>
          </a:prstGeom>
          <a:noFill/>
        </p:spPr>
        <p:txBody>
          <a:bodyPr wrap="square" rtlCol="0">
            <a:spAutoFit/>
          </a:bodyPr>
          <a:lstStyle/>
          <a:p>
            <a:r>
              <a:rPr lang="en-US" dirty="0">
                <a:solidFill>
                  <a:schemeClr val="bg1"/>
                </a:solidFill>
                <a:latin typeface="Calibri" panose="020F0502020204030204" pitchFamily="34" charset="0"/>
              </a:rPr>
              <a:t>Before you read Numbers 31: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 believe the Bible to be the word of God as far as it is </a:t>
            </a:r>
            <a:r>
              <a:rPr lang="en-US" b="1" dirty="0">
                <a:solidFill>
                  <a:srgbClr val="FFFF00"/>
                </a:solidFill>
                <a:latin typeface="Calibri" panose="020F0502020204030204" pitchFamily="34" charset="0"/>
              </a:rPr>
              <a:t>translated correctly</a:t>
            </a:r>
            <a:r>
              <a:rPr lang="en-US" dirty="0">
                <a:solidFill>
                  <a:schemeClr val="bg1"/>
                </a:solidFill>
                <a:latin typeface="Calibri" panose="020F0502020204030204" pitchFamily="34" charset="0"/>
              </a:rPr>
              <a:t>…..</a:t>
            </a:r>
          </a:p>
        </p:txBody>
      </p:sp>
      <p:sp>
        <p:nvSpPr>
          <p:cNvPr id="2" name="Rectangle 1"/>
          <p:cNvSpPr/>
          <p:nvPr/>
        </p:nvSpPr>
        <p:spPr>
          <a:xfrm>
            <a:off x="5230373" y="1446183"/>
            <a:ext cx="6096000" cy="1477328"/>
          </a:xfrm>
          <a:prstGeom prst="rect">
            <a:avLst/>
          </a:prstGeom>
        </p:spPr>
        <p:txBody>
          <a:bodyPr>
            <a:spAutoFit/>
          </a:bodyPr>
          <a:lstStyle/>
          <a:p>
            <a:r>
              <a:rPr lang="en-US" i="1" dirty="0">
                <a:solidFill>
                  <a:srgbClr val="FFFF00"/>
                </a:solidFill>
                <a:latin typeface="Calibri" panose="020F0502020204030204" pitchFamily="34" charset="0"/>
              </a:rPr>
              <a:t>Wherefore, thou </a:t>
            </a:r>
            <a:r>
              <a:rPr lang="en-US" i="1" dirty="0" err="1">
                <a:solidFill>
                  <a:srgbClr val="FFFF00"/>
                </a:solidFill>
                <a:latin typeface="Calibri" panose="020F0502020204030204" pitchFamily="34" charset="0"/>
              </a:rPr>
              <a:t>seest</a:t>
            </a:r>
            <a:r>
              <a:rPr lang="en-US" i="1" dirty="0">
                <a:solidFill>
                  <a:srgbClr val="FFFF00"/>
                </a:solidFill>
                <a:latin typeface="Calibri" panose="020F0502020204030204" pitchFamily="34" charset="0"/>
              </a:rPr>
              <a:t> that after the book hath gone forth through the hands of the great and abominable church, that there are many plain and precious things taken away from the book, which is the book of the Lamb of God. </a:t>
            </a:r>
          </a:p>
          <a:p>
            <a:r>
              <a:rPr lang="en-US" i="1" dirty="0">
                <a:solidFill>
                  <a:srgbClr val="FFFF00"/>
                </a:solidFill>
                <a:latin typeface="Calibri" panose="020F0502020204030204" pitchFamily="34" charset="0"/>
              </a:rPr>
              <a:t>1 Nephi 13:28</a:t>
            </a:r>
            <a:endParaRPr lang="en-US" i="1" dirty="0">
              <a:solidFill>
                <a:srgbClr val="FFFF00"/>
              </a:solidFill>
            </a:endParaRPr>
          </a:p>
        </p:txBody>
      </p:sp>
      <p:sp>
        <p:nvSpPr>
          <p:cNvPr id="3" name="Rectangle 2"/>
          <p:cNvSpPr/>
          <p:nvPr/>
        </p:nvSpPr>
        <p:spPr>
          <a:xfrm>
            <a:off x="2936320" y="928384"/>
            <a:ext cx="5929700" cy="369332"/>
          </a:xfrm>
          <a:prstGeom prst="rect">
            <a:avLst/>
          </a:prstGeom>
        </p:spPr>
        <p:txBody>
          <a:bodyPr wrap="none">
            <a:spAutoFit/>
          </a:bodyPr>
          <a:lstStyle/>
          <a:p>
            <a:r>
              <a:rPr lang="en-US" dirty="0">
                <a:solidFill>
                  <a:schemeClr val="bg1"/>
                </a:solidFill>
                <a:latin typeface="Calibri" panose="020F0502020204030204" pitchFamily="34" charset="0"/>
              </a:rPr>
              <a:t>“…not fully whole nor pure, but nevertheless of great worth.”</a:t>
            </a:r>
            <a:endParaRPr lang="en-US" dirty="0">
              <a:solidFill>
                <a:schemeClr val="bg1"/>
              </a:solidFill>
            </a:endParaRPr>
          </a:p>
        </p:txBody>
      </p:sp>
      <p:sp>
        <p:nvSpPr>
          <p:cNvPr id="7" name="Rectangle 6"/>
          <p:cNvSpPr/>
          <p:nvPr/>
        </p:nvSpPr>
        <p:spPr>
          <a:xfrm>
            <a:off x="488832" y="3926424"/>
            <a:ext cx="6096000" cy="1477328"/>
          </a:xfrm>
          <a:prstGeom prst="rect">
            <a:avLst/>
          </a:prstGeom>
        </p:spPr>
        <p:txBody>
          <a:bodyPr>
            <a:spAutoFit/>
          </a:bodyPr>
          <a:lstStyle/>
          <a:p>
            <a:r>
              <a:rPr lang="en-US" dirty="0">
                <a:solidFill>
                  <a:schemeClr val="bg1"/>
                </a:solidFill>
                <a:latin typeface="Calibri" panose="020F0502020204030204" pitchFamily="34" charset="0"/>
              </a:rPr>
              <a:t>“Part of the calling of the patriarch/prophet was to make a record of his days. Thus, in relay form records from earlier patriarchs were handed down, and later prophets synthesized them, incorporated their own records, and passed them on again to yet future generations.” (6)</a:t>
            </a:r>
            <a:endParaRPr lang="en-US" dirty="0">
              <a:solidFill>
                <a:schemeClr val="bg1"/>
              </a:solidFill>
            </a:endParaRPr>
          </a:p>
        </p:txBody>
      </p:sp>
      <p:sp>
        <p:nvSpPr>
          <p:cNvPr id="9" name="Rectangle 8"/>
          <p:cNvSpPr/>
          <p:nvPr/>
        </p:nvSpPr>
        <p:spPr>
          <a:xfrm>
            <a:off x="5410954" y="5749369"/>
            <a:ext cx="6781046" cy="923330"/>
          </a:xfrm>
          <a:prstGeom prst="rect">
            <a:avLst/>
          </a:prstGeom>
        </p:spPr>
        <p:txBody>
          <a:bodyPr wrap="square">
            <a:spAutoFit/>
          </a:bodyPr>
          <a:lstStyle/>
          <a:p>
            <a:r>
              <a:rPr lang="en-US" dirty="0">
                <a:solidFill>
                  <a:schemeClr val="bg1"/>
                </a:solidFill>
                <a:latin typeface="Calibri" panose="020F0502020204030204" pitchFamily="34" charset="0"/>
              </a:rPr>
              <a:t>The true nature of God has unfortunately become clouded and confused throughout much of the world because of the creeds of men and misinterpretation of the biblical text. (7)</a:t>
            </a:r>
            <a:endParaRPr lang="en-US" dirty="0">
              <a:solidFill>
                <a:schemeClr val="bg1"/>
              </a:solidFill>
            </a:endParaRPr>
          </a:p>
        </p:txBody>
      </p:sp>
      <p:grpSp>
        <p:nvGrpSpPr>
          <p:cNvPr id="11" name="Group 10"/>
          <p:cNvGrpSpPr/>
          <p:nvPr/>
        </p:nvGrpSpPr>
        <p:grpSpPr>
          <a:xfrm>
            <a:off x="7391282" y="2901403"/>
            <a:ext cx="3728794" cy="2662665"/>
            <a:chOff x="7369521" y="2668304"/>
            <a:chExt cx="3728794" cy="2662665"/>
          </a:xfrm>
        </p:grpSpPr>
        <p:pic>
          <p:nvPicPr>
            <p:cNvPr id="10" name="Picture 2" descr="http://i.dailymail.co.uk/i/pix/2011/03/30/article-1371290-0B63F05200000578-171_634x432.jpg"/>
            <p:cNvPicPr>
              <a:picLocks noChangeAspect="1" noChangeArrowheads="1"/>
            </p:cNvPicPr>
            <p:nvPr/>
          </p:nvPicPr>
          <p:blipFill rotWithShape="1">
            <a:blip r:embed="rId3">
              <a:extLst>
                <a:ext uri="{28A0092B-C50C-407E-A947-70E740481C1C}">
                  <a14:useLocalDpi xmlns:a14="http://schemas.microsoft.com/office/drawing/2010/main" val="0"/>
                </a:ext>
              </a:extLst>
            </a:blip>
            <a:srcRect l="1859" b="5484"/>
            <a:stretch/>
          </p:blipFill>
          <p:spPr bwMode="auto">
            <a:xfrm>
              <a:off x="7369521" y="2668304"/>
              <a:ext cx="3728794" cy="24469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58281" y="5084748"/>
              <a:ext cx="1240034" cy="246221"/>
            </a:xfrm>
            <a:prstGeom prst="rect">
              <a:avLst/>
            </a:prstGeom>
            <a:noFill/>
          </p:spPr>
          <p:txBody>
            <a:bodyPr wrap="square" rtlCol="0">
              <a:spAutoFit/>
            </a:bodyPr>
            <a:lstStyle/>
            <a:p>
              <a:r>
                <a:rPr lang="en-US" sz="1000" dirty="0">
                  <a:solidFill>
                    <a:schemeClr val="bg1"/>
                  </a:solidFill>
                </a:rPr>
                <a:t>David Elkington/Rex</a:t>
              </a:r>
            </a:p>
          </p:txBody>
        </p:sp>
      </p:grpSp>
    </p:spTree>
    <p:extLst>
      <p:ext uri="{BB962C8B-B14F-4D97-AF65-F5344CB8AC3E}">
        <p14:creationId xmlns:p14="http://schemas.microsoft.com/office/powerpoint/2010/main" val="349747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14" y="6488668"/>
            <a:ext cx="1513114" cy="369332"/>
          </a:xfrm>
          <a:prstGeom prst="rect">
            <a:avLst/>
          </a:prstGeom>
          <a:noFill/>
        </p:spPr>
        <p:txBody>
          <a:bodyPr wrap="square" rtlCol="0">
            <a:spAutoFit/>
          </a:bodyPr>
          <a:lstStyle/>
          <a:p>
            <a:r>
              <a:rPr lang="en-US" dirty="0">
                <a:solidFill>
                  <a:schemeClr val="bg1"/>
                </a:solidFill>
              </a:rPr>
              <a:t>Numbers 31</a:t>
            </a:r>
          </a:p>
        </p:txBody>
      </p:sp>
      <p:sp>
        <p:nvSpPr>
          <p:cNvPr id="6" name="TextBox 5"/>
          <p:cNvSpPr txBox="1"/>
          <p:nvPr/>
        </p:nvSpPr>
        <p:spPr>
          <a:xfrm>
            <a:off x="0" y="31687"/>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8</a:t>
            </a:r>
            <a:r>
              <a:rPr lang="en-US" sz="6600" baseline="30000" dirty="0">
                <a:solidFill>
                  <a:schemeClr val="bg1"/>
                </a:solidFill>
                <a:latin typeface="Aharoni" panose="02010803020104030203" pitchFamily="2" charset="-79"/>
                <a:cs typeface="Aharoni" panose="02010803020104030203" pitchFamily="2" charset="-79"/>
              </a:rPr>
              <a:t>th</a:t>
            </a:r>
            <a:r>
              <a:rPr lang="en-US" sz="6600" dirty="0">
                <a:solidFill>
                  <a:schemeClr val="bg1"/>
                </a:solidFill>
                <a:latin typeface="Aharoni" panose="02010803020104030203" pitchFamily="2" charset="-79"/>
                <a:cs typeface="Aharoni" panose="02010803020104030203" pitchFamily="2" charset="-79"/>
              </a:rPr>
              <a:t> Article of Faith</a:t>
            </a:r>
          </a:p>
        </p:txBody>
      </p:sp>
      <p:sp>
        <p:nvSpPr>
          <p:cNvPr id="7" name="Rectangle 6"/>
          <p:cNvSpPr/>
          <p:nvPr/>
        </p:nvSpPr>
        <p:spPr>
          <a:xfrm>
            <a:off x="745762" y="1628781"/>
            <a:ext cx="7630826" cy="4031873"/>
          </a:xfrm>
          <a:prstGeom prst="rect">
            <a:avLst/>
          </a:prstGeom>
        </p:spPr>
        <p:txBody>
          <a:bodyPr wrap="square">
            <a:spAutoFit/>
          </a:bodyPr>
          <a:lstStyle/>
          <a:p>
            <a:r>
              <a:rPr lang="en-US" sz="3200" dirty="0">
                <a:solidFill>
                  <a:schemeClr val="bg1"/>
                </a:solidFill>
                <a:latin typeface="Calibri" panose="020F0502020204030204" pitchFamily="34" charset="0"/>
              </a:rPr>
              <a:t>“Our eighth article of faith recognizes this fact, and yet it affirms the record’s divine origin, and that it must be read with an ear tuned to the voice of the Spirit.</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Although we look forward to the time when the records will be whole, that which we now have is reverenced and appreciated.”</a:t>
            </a:r>
          </a:p>
        </p:txBody>
      </p:sp>
      <p:sp>
        <p:nvSpPr>
          <p:cNvPr id="10" name="TextBox 9"/>
          <p:cNvSpPr txBox="1"/>
          <p:nvPr/>
        </p:nvSpPr>
        <p:spPr>
          <a:xfrm>
            <a:off x="10678886" y="6367760"/>
            <a:ext cx="1513114" cy="369332"/>
          </a:xfrm>
          <a:prstGeom prst="rect">
            <a:avLst/>
          </a:prstGeom>
          <a:noFill/>
        </p:spPr>
        <p:txBody>
          <a:bodyPr wrap="square" rtlCol="0">
            <a:spAutoFit/>
          </a:bodyPr>
          <a:lstStyle/>
          <a:p>
            <a:pPr algn="r"/>
            <a:r>
              <a:rPr lang="en-US" dirty="0">
                <a:solidFill>
                  <a:schemeClr val="bg1"/>
                </a:solidFill>
              </a:rPr>
              <a:t>(6)</a:t>
            </a:r>
          </a:p>
        </p:txBody>
      </p:sp>
      <p:grpSp>
        <p:nvGrpSpPr>
          <p:cNvPr id="11" name="Group 10"/>
          <p:cNvGrpSpPr/>
          <p:nvPr/>
        </p:nvGrpSpPr>
        <p:grpSpPr>
          <a:xfrm>
            <a:off x="8277467" y="2241209"/>
            <a:ext cx="3393520" cy="1757632"/>
            <a:chOff x="8277467" y="2241209"/>
            <a:chExt cx="3393520" cy="1757632"/>
          </a:xfrm>
        </p:grpSpPr>
        <p:pic>
          <p:nvPicPr>
            <p:cNvPr id="2050" name="Picture 2" descr="http://www.themormonhome.com/wp-content/uploads/2015/10/Articles-of-Faith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05" t="33899" r="-25" b="49799"/>
            <a:stretch/>
          </p:blipFill>
          <p:spPr bwMode="auto">
            <a:xfrm rot="966258">
              <a:off x="8320973" y="2409526"/>
              <a:ext cx="3348512" cy="1589315"/>
            </a:xfrm>
            <a:prstGeom prst="rect">
              <a:avLst/>
            </a:prstGeom>
            <a:noFill/>
            <a:extLst>
              <a:ext uri="{909E8E84-426E-40DD-AFC4-6F175D3DCCD1}">
                <a14:hiddenFill xmlns:a14="http://schemas.microsoft.com/office/drawing/2010/main">
                  <a:solidFill>
                    <a:srgbClr val="FFFFFF"/>
                  </a:solidFill>
                </a14:hiddenFill>
              </a:ext>
            </a:extLst>
          </p:spPr>
        </p:pic>
        <p:sp>
          <p:nvSpPr>
            <p:cNvPr id="8" name="Donut 7"/>
            <p:cNvSpPr/>
            <p:nvPr/>
          </p:nvSpPr>
          <p:spPr>
            <a:xfrm rot="1039485">
              <a:off x="8277467" y="2241209"/>
              <a:ext cx="3393520" cy="1546084"/>
            </a:xfrm>
            <a:prstGeom prst="donut">
              <a:avLst>
                <a:gd name="adj" fmla="val 22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134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1542" y="938243"/>
            <a:ext cx="6008915"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1,000 Soldiers of Each Tribe</a:t>
            </a:r>
          </a:p>
        </p:txBody>
      </p:sp>
      <p:sp>
        <p:nvSpPr>
          <p:cNvPr id="6" name="TextBox 5"/>
          <p:cNvSpPr txBox="1"/>
          <p:nvPr/>
        </p:nvSpPr>
        <p:spPr>
          <a:xfrm>
            <a:off x="0" y="14913"/>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12,000 Soldiers</a:t>
            </a:r>
          </a:p>
        </p:txBody>
      </p:sp>
      <p:sp>
        <p:nvSpPr>
          <p:cNvPr id="2" name="Rectangle 1"/>
          <p:cNvSpPr/>
          <p:nvPr/>
        </p:nvSpPr>
        <p:spPr>
          <a:xfrm>
            <a:off x="-1" y="6396335"/>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Numbers 31:1-12</a:t>
            </a:r>
            <a:endParaRPr lang="en-US" dirty="0">
              <a:solidFill>
                <a:schemeClr val="bg1"/>
              </a:solidFill>
            </a:endParaRPr>
          </a:p>
        </p:txBody>
      </p:sp>
      <p:sp>
        <p:nvSpPr>
          <p:cNvPr id="9" name="Rectangle 8"/>
          <p:cNvSpPr/>
          <p:nvPr/>
        </p:nvSpPr>
        <p:spPr>
          <a:xfrm>
            <a:off x="8273142" y="2256599"/>
            <a:ext cx="3765095" cy="3416320"/>
          </a:xfrm>
          <a:prstGeom prst="rect">
            <a:avLst/>
          </a:prstGeom>
        </p:spPr>
        <p:txBody>
          <a:bodyPr wrap="square">
            <a:spAutoFit/>
          </a:bodyPr>
          <a:lstStyle/>
          <a:p>
            <a:pPr fontAlgn="base"/>
            <a:r>
              <a:rPr lang="en-US" i="1" dirty="0">
                <a:solidFill>
                  <a:srgbClr val="FFFF00"/>
                </a:solidFill>
                <a:latin typeface="Calibri" panose="020F0502020204030204" pitchFamily="34" charset="0"/>
              </a:rPr>
              <a:t>And the children of Israel took all the women of Midian captives, and their little ones, and took the spoil of all their cattle, and all their flocks, and all their goods.</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And they burnt all their cities wherein they dwelt, and all their goodly castles, with fire.</a:t>
            </a:r>
          </a:p>
          <a:p>
            <a:pPr fontAlgn="base"/>
            <a:endParaRPr lang="en-US" i="1" dirty="0">
              <a:solidFill>
                <a:srgbClr val="FFFF00"/>
              </a:solidFill>
              <a:latin typeface="Calibri" panose="020F0502020204030204" pitchFamily="34" charset="0"/>
            </a:endParaRPr>
          </a:p>
          <a:p>
            <a:pPr fontAlgn="base"/>
            <a:r>
              <a:rPr lang="en-US" b="1" i="1" dirty="0">
                <a:solidFill>
                  <a:srgbClr val="FFFF00"/>
                </a:solidFill>
                <a:latin typeface="Calibri" panose="020F0502020204030204" pitchFamily="34" charset="0"/>
              </a:rPr>
              <a:t> </a:t>
            </a:r>
            <a:r>
              <a:rPr lang="en-US" i="1" dirty="0">
                <a:solidFill>
                  <a:srgbClr val="FFFF00"/>
                </a:solidFill>
                <a:latin typeface="Calibri" panose="020F0502020204030204" pitchFamily="34" charset="0"/>
              </a:rPr>
              <a:t>And they took all the spoil, and all the prey, both of men and of beasts.</a:t>
            </a:r>
          </a:p>
        </p:txBody>
      </p:sp>
      <p:sp>
        <p:nvSpPr>
          <p:cNvPr id="3" name="Rectangle 2"/>
          <p:cNvSpPr/>
          <p:nvPr/>
        </p:nvSpPr>
        <p:spPr>
          <a:xfrm>
            <a:off x="762000" y="1333269"/>
            <a:ext cx="6096000" cy="923330"/>
          </a:xfrm>
          <a:prstGeom prst="rect">
            <a:avLst/>
          </a:prstGeom>
        </p:spPr>
        <p:txBody>
          <a:bodyPr>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Moabites and Midianites led many Israelites to worship false gods and engage in sexual immorality. The Israelites who did these things were slain</a:t>
            </a:r>
            <a:endParaRPr lang="en-US" dirty="0">
              <a:solidFill>
                <a:schemeClr val="bg1"/>
              </a:solidFill>
            </a:endParaRPr>
          </a:p>
        </p:txBody>
      </p:sp>
      <p:sp>
        <p:nvSpPr>
          <p:cNvPr id="5" name="Rectangle 4"/>
          <p:cNvSpPr/>
          <p:nvPr/>
        </p:nvSpPr>
        <p:spPr>
          <a:xfrm>
            <a:off x="478971" y="2489985"/>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They killed the 5 kings of Midian:</a:t>
            </a:r>
          </a:p>
          <a:p>
            <a:r>
              <a:rPr lang="en-US" dirty="0" err="1">
                <a:solidFill>
                  <a:schemeClr val="bg1"/>
                </a:solidFill>
                <a:latin typeface="Calibri" panose="020F0502020204030204" pitchFamily="34" charset="0"/>
              </a:rPr>
              <a:t>Evi</a:t>
            </a:r>
            <a:endParaRPr lang="en-US" dirty="0">
              <a:solidFill>
                <a:schemeClr val="bg1"/>
              </a:solidFill>
              <a:latin typeface="Calibri" panose="020F0502020204030204" pitchFamily="34" charset="0"/>
            </a:endParaRPr>
          </a:p>
          <a:p>
            <a:r>
              <a:rPr lang="en-US" b="0" i="0" dirty="0" err="1">
                <a:solidFill>
                  <a:schemeClr val="bg1"/>
                </a:solidFill>
                <a:effectLst/>
                <a:latin typeface="Calibri" panose="020F0502020204030204" pitchFamily="34" charset="0"/>
              </a:rPr>
              <a:t>Rekem</a:t>
            </a:r>
            <a:endParaRPr lang="en-US" b="0" i="0" dirty="0">
              <a:solidFill>
                <a:schemeClr val="bg1"/>
              </a:solidFill>
              <a:effectLst/>
              <a:latin typeface="Calibri" panose="020F0502020204030204" pitchFamily="34" charset="0"/>
            </a:endParaRPr>
          </a:p>
          <a:p>
            <a:r>
              <a:rPr lang="en-US" dirty="0" err="1">
                <a:solidFill>
                  <a:schemeClr val="bg1"/>
                </a:solidFill>
                <a:latin typeface="Calibri" panose="020F0502020204030204" pitchFamily="34" charset="0"/>
              </a:rPr>
              <a:t>Zur</a:t>
            </a:r>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Hus</a:t>
            </a:r>
          </a:p>
          <a:p>
            <a:r>
              <a:rPr lang="en-US" dirty="0">
                <a:solidFill>
                  <a:schemeClr val="bg1"/>
                </a:solidFill>
                <a:latin typeface="Calibri" panose="020F0502020204030204" pitchFamily="34" charset="0"/>
              </a:rPr>
              <a:t>Reba</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Also Balaam</a:t>
            </a:r>
            <a:endParaRPr lang="en-US" dirty="0">
              <a:solidFill>
                <a:schemeClr val="bg1"/>
              </a:solidFill>
            </a:endParaRPr>
          </a:p>
        </p:txBody>
      </p:sp>
      <p:pic>
        <p:nvPicPr>
          <p:cNvPr id="4104" name="Picture 8" descr="http://freethoughtnation.com/wp-content/uploads/2012/07/israelites-cap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556" y="3044793"/>
            <a:ext cx="5494331" cy="335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Spoils of War</a:t>
            </a:r>
          </a:p>
        </p:txBody>
      </p:sp>
      <p:sp>
        <p:nvSpPr>
          <p:cNvPr id="2" name="Rectangle 1"/>
          <p:cNvSpPr/>
          <p:nvPr/>
        </p:nvSpPr>
        <p:spPr>
          <a:xfrm>
            <a:off x="-1" y="6396335"/>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Numbers 31:26-47, 54</a:t>
            </a:r>
            <a:endParaRPr lang="en-US" dirty="0">
              <a:solidFill>
                <a:schemeClr val="bg1"/>
              </a:solidFill>
            </a:endParaRPr>
          </a:p>
        </p:txBody>
      </p:sp>
      <p:sp>
        <p:nvSpPr>
          <p:cNvPr id="10" name="Rectangle 9"/>
          <p:cNvSpPr/>
          <p:nvPr/>
        </p:nvSpPr>
        <p:spPr>
          <a:xfrm>
            <a:off x="3722914" y="1051862"/>
            <a:ext cx="6096000" cy="646331"/>
          </a:xfrm>
          <a:prstGeom prst="rect">
            <a:avLst/>
          </a:prstGeom>
        </p:spPr>
        <p:txBody>
          <a:bodyPr>
            <a:spAutoFit/>
          </a:bodyPr>
          <a:lstStyle/>
          <a:p>
            <a:r>
              <a:rPr lang="en-US" dirty="0">
                <a:solidFill>
                  <a:schemeClr val="bg1"/>
                </a:solidFill>
                <a:latin typeface="Calibri" panose="020F0502020204030204" pitchFamily="34" charset="0"/>
              </a:rPr>
              <a:t>Divided among Levites (for the offerings) and the soldiers—</a:t>
            </a:r>
          </a:p>
          <a:p>
            <a:r>
              <a:rPr lang="en-US" dirty="0">
                <a:solidFill>
                  <a:schemeClr val="bg1"/>
                </a:solidFill>
                <a:latin typeface="Calibri" panose="020F0502020204030204" pitchFamily="34" charset="0"/>
              </a:rPr>
              <a:t>Then half to </a:t>
            </a:r>
            <a:r>
              <a:rPr lang="en-US" dirty="0" err="1">
                <a:solidFill>
                  <a:schemeClr val="bg1"/>
                </a:solidFill>
                <a:latin typeface="Calibri" panose="020F0502020204030204" pitchFamily="34" charset="0"/>
              </a:rPr>
              <a:t>Eleazar</a:t>
            </a:r>
            <a:r>
              <a:rPr lang="en-US" dirty="0">
                <a:solidFill>
                  <a:schemeClr val="bg1"/>
                </a:solidFill>
                <a:latin typeface="Calibri" panose="020F0502020204030204" pitchFamily="34" charset="0"/>
              </a:rPr>
              <a:t> for a heave offering</a:t>
            </a:r>
            <a:endParaRPr lang="en-US" dirty="0">
              <a:solidFill>
                <a:schemeClr val="bg1"/>
              </a:solidFill>
            </a:endParaRPr>
          </a:p>
        </p:txBody>
      </p:sp>
      <p:grpSp>
        <p:nvGrpSpPr>
          <p:cNvPr id="4" name="Group 3"/>
          <p:cNvGrpSpPr/>
          <p:nvPr/>
        </p:nvGrpSpPr>
        <p:grpSpPr>
          <a:xfrm>
            <a:off x="478971" y="1986333"/>
            <a:ext cx="6672943" cy="2970779"/>
            <a:chOff x="478971" y="1986333"/>
            <a:chExt cx="6672943" cy="2970779"/>
          </a:xfrm>
        </p:grpSpPr>
        <p:sp>
          <p:nvSpPr>
            <p:cNvPr id="5" name="Rectangle 4"/>
            <p:cNvSpPr/>
            <p:nvPr/>
          </p:nvSpPr>
          <p:spPr>
            <a:xfrm>
              <a:off x="478971" y="2489985"/>
              <a:ext cx="6096000" cy="1200329"/>
            </a:xfrm>
            <a:prstGeom prst="rect">
              <a:avLst/>
            </a:prstGeom>
          </p:spPr>
          <p:txBody>
            <a:bodyPr>
              <a:spAutoFit/>
            </a:bodyPr>
            <a:lstStyle/>
            <a:p>
              <a:r>
                <a:rPr lang="en-US" dirty="0">
                  <a:solidFill>
                    <a:schemeClr val="bg1"/>
                  </a:solidFill>
                  <a:latin typeface="Calibri" panose="020F0502020204030204" pitchFamily="34" charset="0"/>
                </a:rPr>
                <a:t>675,000 Sheep</a:t>
              </a:r>
            </a:p>
            <a:p>
              <a:r>
                <a:rPr lang="en-US" dirty="0">
                  <a:solidFill>
                    <a:schemeClr val="bg1"/>
                  </a:solidFill>
                  <a:latin typeface="Calibri" panose="020F0502020204030204" pitchFamily="34" charset="0"/>
                </a:rPr>
                <a:t>72,000 head of beef</a:t>
              </a:r>
            </a:p>
            <a:p>
              <a:r>
                <a:rPr lang="en-US" dirty="0">
                  <a:solidFill>
                    <a:schemeClr val="bg1"/>
                  </a:solidFill>
                  <a:latin typeface="Calibri" panose="020F0502020204030204" pitchFamily="34" charset="0"/>
                </a:rPr>
                <a:t>61,000 donkey</a:t>
              </a:r>
            </a:p>
            <a:p>
              <a:r>
                <a:rPr lang="en-US" dirty="0">
                  <a:solidFill>
                    <a:schemeClr val="bg1"/>
                  </a:solidFill>
                  <a:latin typeface="Calibri" panose="020F0502020204030204" pitchFamily="34" charset="0"/>
                </a:rPr>
                <a:t>32,000 prisoners</a:t>
              </a:r>
              <a:endParaRPr lang="en-US" dirty="0">
                <a:solidFill>
                  <a:schemeClr val="bg1"/>
                </a:solidFill>
              </a:endParaRPr>
            </a:p>
          </p:txBody>
        </p:sp>
        <p:pic>
          <p:nvPicPr>
            <p:cNvPr id="9218" name="Picture 2" descr="https://s-media-cache-ak0.pinimg.com/736x/d1/30/4c/d1304c2f1d4ee03be540941a278208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772" y="1986333"/>
              <a:ext cx="4463142" cy="29707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511142" y="2088811"/>
            <a:ext cx="4974771" cy="3147748"/>
            <a:chOff x="7511142" y="2088811"/>
            <a:chExt cx="4974771" cy="3147748"/>
          </a:xfrm>
        </p:grpSpPr>
        <p:sp>
          <p:nvSpPr>
            <p:cNvPr id="3" name="Rectangle 2"/>
            <p:cNvSpPr/>
            <p:nvPr/>
          </p:nvSpPr>
          <p:spPr>
            <a:xfrm>
              <a:off x="7511142" y="2088811"/>
              <a:ext cx="4974771" cy="923330"/>
            </a:xfrm>
            <a:prstGeom prst="rect">
              <a:avLst/>
            </a:prstGeom>
          </p:spPr>
          <p:txBody>
            <a:bodyPr wrap="square">
              <a:spAutoFit/>
            </a:bodyPr>
            <a:lstStyle/>
            <a:p>
              <a:r>
                <a:rPr lang="en-US" dirty="0">
                  <a:solidFill>
                    <a:schemeClr val="bg1"/>
                  </a:solidFill>
                  <a:latin typeface="Calibri" panose="020F0502020204030204" pitchFamily="34" charset="0"/>
                </a:rPr>
                <a:t>The prisoners…were restricted to female children and young virgins who had not participated in the abominations of Baal. </a:t>
              </a:r>
              <a:endParaRPr lang="en-US" dirty="0">
                <a:solidFill>
                  <a:schemeClr val="bg1"/>
                </a:solidFill>
              </a:endParaRPr>
            </a:p>
          </p:txBody>
        </p:sp>
        <p:pic>
          <p:nvPicPr>
            <p:cNvPr id="12" name="Picture 2" descr="http://www.tentsofmercy.org/wp-content/uploads/2012/10/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969" y="3090149"/>
              <a:ext cx="2964089" cy="214641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3287486" y="551200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Moses and </a:t>
            </a:r>
            <a:r>
              <a:rPr lang="en-US" b="0" i="0" dirty="0" err="1">
                <a:solidFill>
                  <a:schemeClr val="bg1"/>
                </a:solidFill>
                <a:effectLst/>
                <a:latin typeface="Calibri" panose="020F0502020204030204" pitchFamily="34" charset="0"/>
              </a:rPr>
              <a:t>Eleazar</a:t>
            </a:r>
            <a:r>
              <a:rPr lang="en-US" b="0" i="0" dirty="0">
                <a:solidFill>
                  <a:schemeClr val="bg1"/>
                </a:solidFill>
                <a:effectLst/>
                <a:latin typeface="Calibri" panose="020F0502020204030204" pitchFamily="34" charset="0"/>
              </a:rPr>
              <a:t> the priest brought the officers’ offerings into the tabernacle as “a memorial for the children of Israel before the Lord</a:t>
            </a:r>
            <a:endParaRPr lang="en-US" dirty="0">
              <a:solidFill>
                <a:schemeClr val="bg1"/>
              </a:solidFill>
            </a:endParaRPr>
          </a:p>
        </p:txBody>
      </p:sp>
    </p:spTree>
    <p:extLst>
      <p:ext uri="{BB962C8B-B14F-4D97-AF65-F5344CB8AC3E}">
        <p14:creationId xmlns:p14="http://schemas.microsoft.com/office/powerpoint/2010/main" val="5864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“To Make an Atonement for Our Souls”</a:t>
            </a:r>
          </a:p>
        </p:txBody>
      </p:sp>
      <p:sp>
        <p:nvSpPr>
          <p:cNvPr id="2" name="Rectangle 1"/>
          <p:cNvSpPr/>
          <p:nvPr/>
        </p:nvSpPr>
        <p:spPr>
          <a:xfrm>
            <a:off x="-1" y="6396335"/>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Numbers 31:50</a:t>
            </a:r>
            <a:endParaRPr lang="en-US" dirty="0">
              <a:solidFill>
                <a:schemeClr val="bg1"/>
              </a:solidFill>
            </a:endParaRPr>
          </a:p>
        </p:txBody>
      </p:sp>
      <p:sp>
        <p:nvSpPr>
          <p:cNvPr id="13" name="Rectangle 12"/>
          <p:cNvSpPr/>
          <p:nvPr/>
        </p:nvSpPr>
        <p:spPr>
          <a:xfrm>
            <a:off x="4080063" y="860823"/>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Not one soldier died during this time</a:t>
            </a:r>
            <a:endParaRPr lang="en-US" dirty="0">
              <a:solidFill>
                <a:schemeClr val="bg1"/>
              </a:solidFill>
            </a:endParaRPr>
          </a:p>
        </p:txBody>
      </p:sp>
      <p:sp>
        <p:nvSpPr>
          <p:cNvPr id="7" name="Rectangle 6"/>
          <p:cNvSpPr/>
          <p:nvPr/>
        </p:nvSpPr>
        <p:spPr>
          <a:xfrm>
            <a:off x="351227" y="1379727"/>
            <a:ext cx="3616137" cy="2862322"/>
          </a:xfrm>
          <a:prstGeom prst="rect">
            <a:avLst/>
          </a:prstGeom>
        </p:spPr>
        <p:txBody>
          <a:bodyPr wrap="square">
            <a:spAutoFit/>
          </a:bodyPr>
          <a:lstStyle/>
          <a:p>
            <a:r>
              <a:rPr lang="en-US" dirty="0">
                <a:solidFill>
                  <a:schemeClr val="bg1"/>
                </a:solidFill>
                <a:latin typeface="Calibri" panose="020F0502020204030204" pitchFamily="34" charset="0"/>
              </a:rPr>
              <a:t>By making their offering, the officers were trying to reconcile the debt they felt they owed the Lord for sparing their lives.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no payment could adequately repay the Lord, their offering showed that they acknowledged and were grateful for His blessings of protection.</a:t>
            </a:r>
          </a:p>
        </p:txBody>
      </p:sp>
      <p:grpSp>
        <p:nvGrpSpPr>
          <p:cNvPr id="12" name="Group 11"/>
          <p:cNvGrpSpPr/>
          <p:nvPr/>
        </p:nvGrpSpPr>
        <p:grpSpPr>
          <a:xfrm>
            <a:off x="7538967" y="1245068"/>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72066" y="1113059"/>
              <a:ext cx="2293346" cy="1077218"/>
            </a:xfrm>
            <a:prstGeom prst="rect">
              <a:avLst/>
            </a:prstGeom>
          </p:spPr>
          <p:txBody>
            <a:bodyPr wrap="square">
              <a:spAutoFit/>
            </a:bodyPr>
            <a:lstStyle/>
            <a:p>
              <a:pPr algn="ctr"/>
              <a:r>
                <a:rPr lang="en-US" sz="1600" b="1" dirty="0"/>
                <a:t>We can show our gratitude for the Lord’s blessings by making offerings to Him</a:t>
              </a:r>
              <a:endParaRPr lang="en-US" sz="1600" i="1" dirty="0"/>
            </a:p>
          </p:txBody>
        </p:sp>
      </p:grpSp>
      <p:sp>
        <p:nvSpPr>
          <p:cNvPr id="8" name="Rectangle 7"/>
          <p:cNvSpPr/>
          <p:nvPr/>
        </p:nvSpPr>
        <p:spPr>
          <a:xfrm>
            <a:off x="7665566" y="3925439"/>
            <a:ext cx="4210748" cy="1569660"/>
          </a:xfrm>
          <a:prstGeom prst="rect">
            <a:avLst/>
          </a:prstGeom>
        </p:spPr>
        <p:txBody>
          <a:bodyPr wrap="square">
            <a:spAutoFit/>
          </a:bodyPr>
          <a:lstStyle/>
          <a:p>
            <a:r>
              <a:rPr lang="en-US" sz="2400" b="0" i="0" dirty="0">
                <a:solidFill>
                  <a:srgbClr val="FFFF00"/>
                </a:solidFill>
                <a:effectLst/>
                <a:latin typeface="Calibri" panose="020F0502020204030204" pitchFamily="34" charset="0"/>
              </a:rPr>
              <a:t>What are some offerings or gifts we can give to the Lord to show our gratitude for His blessings in our lives?</a:t>
            </a:r>
            <a:endParaRPr lang="en-US" sz="2400" dirty="0">
              <a:solidFill>
                <a:srgbClr val="FFFF00"/>
              </a:solidFill>
            </a:endParaRPr>
          </a:p>
        </p:txBody>
      </p:sp>
      <p:sp>
        <p:nvSpPr>
          <p:cNvPr id="10" name="Rectangle 9"/>
          <p:cNvSpPr/>
          <p:nvPr/>
        </p:nvSpPr>
        <p:spPr>
          <a:xfrm>
            <a:off x="2939143" y="5779282"/>
            <a:ext cx="6096000" cy="830997"/>
          </a:xfrm>
          <a:prstGeom prst="rect">
            <a:avLst/>
          </a:prstGeom>
        </p:spPr>
        <p:txBody>
          <a:bodyPr>
            <a:spAutoFit/>
          </a:bodyPr>
          <a:lstStyle/>
          <a:p>
            <a:r>
              <a:rPr lang="en-US" sz="2400" b="0" i="0" dirty="0">
                <a:solidFill>
                  <a:srgbClr val="FFFF00"/>
                </a:solidFill>
                <a:effectLst/>
                <a:latin typeface="Calibri" panose="020F0502020204030204" pitchFamily="34" charset="0"/>
              </a:rPr>
              <a:t>When have you sought to show your gratitude to the Lord through your actions?</a:t>
            </a:r>
            <a:endParaRPr lang="en-US" sz="2400" dirty="0">
              <a:solidFill>
                <a:srgbClr val="FFFF00"/>
              </a:solidFill>
            </a:endParaRPr>
          </a:p>
        </p:txBody>
      </p:sp>
      <p:pic>
        <p:nvPicPr>
          <p:cNvPr id="8194" name="Picture 2" descr="http://i.huffpost.com/gadgets/slideshows/350471/slide_350471_3762863_f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752" y="3306068"/>
            <a:ext cx="3548641" cy="23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4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19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4827</Words>
  <Application>Microsoft Office PowerPoint</Application>
  <PresentationFormat>Widescreen</PresentationFormat>
  <Paragraphs>342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 Light</vt:lpstr>
      <vt:lpstr>Aharoni</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42</cp:revision>
  <dcterms:created xsi:type="dcterms:W3CDTF">2015-11-12T15:43:25Z</dcterms:created>
  <dcterms:modified xsi:type="dcterms:W3CDTF">2025-09-02T15:52:31Z</dcterms:modified>
</cp:coreProperties>
</file>