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59" r:id="rId5"/>
    <p:sldId id="261" r:id="rId6"/>
    <p:sldId id="264" r:id="rId7"/>
    <p:sldId id="263" r:id="rId8"/>
    <p:sldId id="272" r:id="rId9"/>
    <p:sldId id="273" r:id="rId10"/>
    <p:sldId id="257" r:id="rId11"/>
    <p:sldId id="271" r:id="rId12"/>
  </p:sldIdLst>
  <p:sldSz cx="12192000" cy="6858000"/>
  <p:notesSz cx="6858000" cy="9144000"/>
  <p:embeddedFontLst>
    <p:embeddedFont>
      <p:font typeface="Bodoni MT Black" panose="02070A03080606020203" pitchFamily="18" charset="0"/>
      <p:bold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4" d="100"/>
          <a:sy n="104" d="100"/>
        </p:scale>
        <p:origin x="69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4D454C-41F5-4B69-9888-4F1E7E81957D}"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1968861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D454C-41F5-4B69-9888-4F1E7E81957D}"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193017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D454C-41F5-4B69-9888-4F1E7E81957D}"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412072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D454C-41F5-4B69-9888-4F1E7E81957D}"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20690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D454C-41F5-4B69-9888-4F1E7E81957D}"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182806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D454C-41F5-4B69-9888-4F1E7E81957D}"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265839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4D454C-41F5-4B69-9888-4F1E7E81957D}" type="datetimeFigureOut">
              <a:rPr lang="en-US" smtClean="0"/>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266436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4D454C-41F5-4B69-9888-4F1E7E81957D}" type="datetimeFigureOut">
              <a:rPr lang="en-US" smtClean="0"/>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82750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D454C-41F5-4B69-9888-4F1E7E81957D}" type="datetimeFigureOut">
              <a:rPr lang="en-US" smtClean="0"/>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326255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4D454C-41F5-4B69-9888-4F1E7E81957D}"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334399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4D454C-41F5-4B69-9888-4F1E7E81957D}"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1586148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D454C-41F5-4B69-9888-4F1E7E81957D}" type="datetimeFigureOut">
              <a:rPr lang="en-US" smtClean="0"/>
              <a:t>9/8/2025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2BB6B-962A-43C3-8BC0-2BC92EABB81A}" type="slidenum">
              <a:rPr lang="en-US" smtClean="0"/>
              <a:t>‹#›</a:t>
            </a:fld>
            <a:endParaRPr lang="en-US"/>
          </a:p>
        </p:txBody>
      </p:sp>
    </p:spTree>
    <p:extLst>
      <p:ext uri="{BB962C8B-B14F-4D97-AF65-F5344CB8AC3E}">
        <p14:creationId xmlns:p14="http://schemas.microsoft.com/office/powerpoint/2010/main" val="159764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51ECC8-3CB4-47D3-8AD5-97CF3F064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 y="921945"/>
            <a:ext cx="12086377" cy="1938992"/>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The Great Campaign</a:t>
            </a:r>
          </a:p>
          <a:p>
            <a:pPr algn="ctr"/>
            <a:r>
              <a:rPr lang="en-US" sz="6000" dirty="0">
                <a:solidFill>
                  <a:schemeClr val="bg1"/>
                </a:solidFill>
                <a:latin typeface="Bodoni MT Black" panose="02070A03080606020203" pitchFamily="18" charset="0"/>
              </a:rPr>
              <a:t>Joshua 11-22</a:t>
            </a:r>
          </a:p>
        </p:txBody>
      </p:sp>
      <p:sp>
        <p:nvSpPr>
          <p:cNvPr id="11" name="Rectangle 10"/>
          <p:cNvSpPr/>
          <p:nvPr/>
        </p:nvSpPr>
        <p:spPr>
          <a:xfrm>
            <a:off x="3048000" y="3105835"/>
            <a:ext cx="6096000" cy="923330"/>
          </a:xfrm>
          <a:prstGeom prst="rect">
            <a:avLst/>
          </a:prstGeom>
        </p:spPr>
        <p:txBody>
          <a:bodyPr>
            <a:spAutoFit/>
          </a:bodyPr>
          <a:lstStyle/>
          <a:p>
            <a:r>
              <a:rPr lang="en-US" b="0" i="1" dirty="0">
                <a:solidFill>
                  <a:schemeClr val="bg1"/>
                </a:solidFill>
                <a:effectLst/>
                <a:latin typeface="Calibri" panose="020F0502020204030204" pitchFamily="34" charset="0"/>
              </a:rPr>
              <a:t>And all these kings and their land did Joshua take at one time, because the </a:t>
            </a:r>
            <a:r>
              <a:rPr lang="en-US" b="0" i="1" cap="small" dirty="0">
                <a:solidFill>
                  <a:schemeClr val="bg1"/>
                </a:solidFill>
                <a:effectLst/>
                <a:latin typeface="Calibri" panose="020F0502020204030204" pitchFamily="34" charset="0"/>
              </a:rPr>
              <a:t>Lord</a:t>
            </a:r>
            <a:r>
              <a:rPr lang="en-US" b="0" i="1" dirty="0">
                <a:solidFill>
                  <a:schemeClr val="bg1"/>
                </a:solidFill>
                <a:effectLst/>
                <a:latin typeface="Calibri" panose="020F0502020204030204" pitchFamily="34" charset="0"/>
              </a:rPr>
              <a:t> God of Israel fought for Israel.</a:t>
            </a:r>
          </a:p>
          <a:p>
            <a:r>
              <a:rPr lang="en-US" i="1" dirty="0">
                <a:solidFill>
                  <a:schemeClr val="bg1"/>
                </a:solidFill>
                <a:latin typeface="Calibri" panose="020F0502020204030204" pitchFamily="34" charset="0"/>
              </a:rPr>
              <a:t>Joshua 10:42</a:t>
            </a:r>
            <a:endParaRPr lang="en-US" i="1" dirty="0">
              <a:solidFill>
                <a:schemeClr val="bg1"/>
              </a:solidFill>
            </a:endParaRPr>
          </a:p>
        </p:txBody>
      </p:sp>
      <p:grpSp>
        <p:nvGrpSpPr>
          <p:cNvPr id="12" name="Group 11"/>
          <p:cNvGrpSpPr/>
          <p:nvPr/>
        </p:nvGrpSpPr>
        <p:grpSpPr>
          <a:xfrm>
            <a:off x="1317064" y="2968993"/>
            <a:ext cx="1565444" cy="3232630"/>
            <a:chOff x="320681" y="685800"/>
            <a:chExt cx="2398555" cy="4953000"/>
          </a:xfrm>
        </p:grpSpPr>
        <p:grpSp>
          <p:nvGrpSpPr>
            <p:cNvPr id="13" name="Group 12"/>
            <p:cNvGrpSpPr/>
            <p:nvPr/>
          </p:nvGrpSpPr>
          <p:grpSpPr>
            <a:xfrm>
              <a:off x="320681" y="685800"/>
              <a:ext cx="2398555" cy="4953000"/>
              <a:chOff x="3521081" y="381000"/>
              <a:chExt cx="2398555" cy="4953000"/>
            </a:xfrm>
          </p:grpSpPr>
          <p:sp>
            <p:nvSpPr>
              <p:cNvPr id="31" name="Rounded Rectangle 30"/>
              <p:cNvSpPr/>
              <p:nvPr/>
            </p:nvSpPr>
            <p:spPr>
              <a:xfrm>
                <a:off x="3886200" y="762000"/>
                <a:ext cx="1828800" cy="16764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6"/>
              <p:cNvGrpSpPr/>
              <p:nvPr/>
            </p:nvGrpSpPr>
            <p:grpSpPr>
              <a:xfrm>
                <a:off x="3657600" y="381000"/>
                <a:ext cx="2193567" cy="1008603"/>
                <a:chOff x="518540" y="1084217"/>
                <a:chExt cx="2193567" cy="1008603"/>
              </a:xfrm>
            </p:grpSpPr>
            <p:sp>
              <p:nvSpPr>
                <p:cNvPr id="68" name="Moon 67"/>
                <p:cNvSpPr/>
                <p:nvPr/>
              </p:nvSpPr>
              <p:spPr>
                <a:xfrm rot="11330407" flipH="1">
                  <a:off x="1256173" y="1163792"/>
                  <a:ext cx="427636" cy="799712"/>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0269593">
                  <a:off x="1478527" y="1236244"/>
                  <a:ext cx="427636" cy="799712"/>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7949056">
                  <a:off x="1504138" y="942187"/>
                  <a:ext cx="476935" cy="1156867"/>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951385">
                  <a:off x="1415446" y="972167"/>
                  <a:ext cx="476935" cy="1156867"/>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5057621">
                  <a:off x="1239664" y="485246"/>
                  <a:ext cx="721072" cy="1919014"/>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6757078">
                  <a:off x="1392064" y="637646"/>
                  <a:ext cx="721072" cy="1919014"/>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3854531">
                  <a:off x="1117511" y="772777"/>
                  <a:ext cx="721072" cy="1919014"/>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993098" y="1147996"/>
                  <a:ext cx="1219200" cy="6096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ounded Rectangle 45"/>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53"/>
              <p:cNvGrpSpPr/>
              <p:nvPr/>
            </p:nvGrpSpPr>
            <p:grpSpPr>
              <a:xfrm>
                <a:off x="4212236" y="3367790"/>
                <a:ext cx="1064302" cy="484682"/>
                <a:chOff x="6477000" y="762000"/>
                <a:chExt cx="1905000" cy="914400"/>
              </a:xfrm>
            </p:grpSpPr>
            <p:sp>
              <p:nvSpPr>
                <p:cNvPr id="62" name="Rounded Rectangle 61"/>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49"/>
                <p:cNvGrpSpPr/>
                <p:nvPr/>
              </p:nvGrpSpPr>
              <p:grpSpPr>
                <a:xfrm>
                  <a:off x="7696200" y="762000"/>
                  <a:ext cx="685800" cy="914400"/>
                  <a:chOff x="7696200" y="762000"/>
                  <a:chExt cx="685800" cy="914400"/>
                </a:xfrm>
              </p:grpSpPr>
              <p:sp>
                <p:nvSpPr>
                  <p:cNvPr id="66" name="6-Point Star 65"/>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6-Point Star 63"/>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54"/>
              <p:cNvGrpSpPr/>
              <p:nvPr/>
            </p:nvGrpSpPr>
            <p:grpSpPr>
              <a:xfrm>
                <a:off x="4298430" y="2920584"/>
                <a:ext cx="920646" cy="379751"/>
                <a:chOff x="6477000" y="762000"/>
                <a:chExt cx="1905000" cy="914400"/>
              </a:xfrm>
            </p:grpSpPr>
            <p:sp>
              <p:nvSpPr>
                <p:cNvPr id="56" name="Rounded Rectangle 55"/>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49"/>
                <p:cNvGrpSpPr/>
                <p:nvPr/>
              </p:nvGrpSpPr>
              <p:grpSpPr>
                <a:xfrm>
                  <a:off x="7696200" y="762000"/>
                  <a:ext cx="685800" cy="914400"/>
                  <a:chOff x="7696200" y="762000"/>
                  <a:chExt cx="685800" cy="914400"/>
                </a:xfrm>
              </p:grpSpPr>
              <p:sp>
                <p:nvSpPr>
                  <p:cNvPr id="60" name="6-Point Star 59"/>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6-Point Star 57"/>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61"/>
              <p:cNvGrpSpPr/>
              <p:nvPr/>
            </p:nvGrpSpPr>
            <p:grpSpPr>
              <a:xfrm>
                <a:off x="4313420" y="2365947"/>
                <a:ext cx="858187" cy="467194"/>
                <a:chOff x="6477000" y="762000"/>
                <a:chExt cx="1905000" cy="914400"/>
              </a:xfrm>
            </p:grpSpPr>
            <p:sp>
              <p:nvSpPr>
                <p:cNvPr id="50" name="Rounded Rectangle 49"/>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49"/>
                <p:cNvGrpSpPr/>
                <p:nvPr/>
              </p:nvGrpSpPr>
              <p:grpSpPr>
                <a:xfrm>
                  <a:off x="7696200" y="762000"/>
                  <a:ext cx="685800" cy="914400"/>
                  <a:chOff x="7696200" y="762000"/>
                  <a:chExt cx="685800" cy="914400"/>
                </a:xfrm>
              </p:grpSpPr>
              <p:sp>
                <p:nvSpPr>
                  <p:cNvPr id="54" name="6-Point Star 53"/>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6-Point Star 51"/>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819005" y="993433"/>
              <a:ext cx="308947" cy="467194"/>
              <a:chOff x="819005" y="993433"/>
              <a:chExt cx="308947" cy="467194"/>
            </a:xfrm>
          </p:grpSpPr>
          <p:sp>
            <p:nvSpPr>
              <p:cNvPr id="29" name="6-Point Star 28"/>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154409" y="996380"/>
              <a:ext cx="308947" cy="467194"/>
              <a:chOff x="819005" y="993433"/>
              <a:chExt cx="308947" cy="467194"/>
            </a:xfrm>
          </p:grpSpPr>
          <p:sp>
            <p:nvSpPr>
              <p:cNvPr id="27" name="6-Point Star 26"/>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467149" y="989151"/>
              <a:ext cx="308947" cy="467194"/>
              <a:chOff x="819005" y="993433"/>
              <a:chExt cx="308947" cy="467194"/>
            </a:xfrm>
          </p:grpSpPr>
          <p:sp>
            <p:nvSpPr>
              <p:cNvPr id="25" name="6-Point Star 24"/>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790183" y="998352"/>
              <a:ext cx="308947" cy="467194"/>
              <a:chOff x="819005" y="993433"/>
              <a:chExt cx="308947" cy="467194"/>
            </a:xfrm>
          </p:grpSpPr>
          <p:sp>
            <p:nvSpPr>
              <p:cNvPr id="23" name="6-Point Star 22"/>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112072" y="1008483"/>
              <a:ext cx="308947" cy="467194"/>
              <a:chOff x="819005" y="993433"/>
              <a:chExt cx="308947" cy="467194"/>
            </a:xfrm>
          </p:grpSpPr>
          <p:sp>
            <p:nvSpPr>
              <p:cNvPr id="21" name="6-Point Star 20"/>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685800" y="1552989"/>
              <a:ext cx="296779" cy="65681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207647" y="1482844"/>
              <a:ext cx="297928" cy="45613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362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64080" y="0"/>
            <a:ext cx="11533409" cy="3416320"/>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Old Testament Institute Manual</a:t>
            </a:r>
          </a:p>
          <a:p>
            <a:r>
              <a:rPr lang="en-US" dirty="0">
                <a:solidFill>
                  <a:schemeClr val="bg1"/>
                </a:solidFill>
              </a:rPr>
              <a:t>Presentation by ©http://fashionsbylynda.com/blog/</a:t>
            </a:r>
          </a:p>
          <a:p>
            <a:r>
              <a:rPr lang="en-US" dirty="0">
                <a:solidFill>
                  <a:schemeClr val="bg1"/>
                </a:solidFill>
              </a:rPr>
              <a:t>2. The Latter-day Commentary on the Old Testament by Ellis T. Rasmussen (paraphrasing)</a:t>
            </a:r>
          </a:p>
          <a:p>
            <a:r>
              <a:rPr lang="en-US" dirty="0">
                <a:solidFill>
                  <a:schemeClr val="bg1"/>
                </a:solidFill>
              </a:rPr>
              <a:t>3. President Henry B. Eyring “All Will Be Well Because of Temple Covenants” April 2024 General Conference</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endParaRPr lang="en-US" dirty="0">
              <a:solidFill>
                <a:schemeClr val="bg1"/>
              </a:solidFill>
              <a:latin typeface="Calibri" panose="020F0502020204030204" pitchFamily="34" charset="0"/>
            </a:endParaRPr>
          </a:p>
          <a:p>
            <a:pPr marL="342900" indent="-342900">
              <a:buFontTx/>
              <a:buAutoNum type="arabicPeriod"/>
            </a:pPr>
            <a:endParaRPr lang="en-US" dirty="0">
              <a:solidFill>
                <a:schemeClr val="bg1"/>
              </a:solidFill>
            </a:endParaRPr>
          </a:p>
          <a:p>
            <a:endParaRPr lang="en-US" dirty="0">
              <a:solidFill>
                <a:schemeClr val="bg1"/>
              </a:solidFill>
            </a:endParaRPr>
          </a:p>
          <a:p>
            <a:pPr marL="342900" indent="-342900">
              <a:buAutoNum type="arabicPeriod"/>
            </a:pP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00240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70908397"/>
              </p:ext>
            </p:extLst>
          </p:nvPr>
        </p:nvGraphicFramePr>
        <p:xfrm>
          <a:off x="228602" y="792593"/>
          <a:ext cx="11450781" cy="5694680"/>
        </p:xfrm>
        <a:graphic>
          <a:graphicData uri="http://schemas.openxmlformats.org/drawingml/2006/table">
            <a:tbl>
              <a:tblPr firstRow="1" bandRow="1">
                <a:tableStyleId>{5940675A-B579-460E-94D1-54222C63F5DA}</a:tableStyleId>
              </a:tblPr>
              <a:tblGrid>
                <a:gridCol w="3816927">
                  <a:extLst>
                    <a:ext uri="{9D8B030D-6E8A-4147-A177-3AD203B41FA5}">
                      <a16:colId xmlns:a16="http://schemas.microsoft.com/office/drawing/2014/main" val="20000"/>
                    </a:ext>
                  </a:extLst>
                </a:gridCol>
                <a:gridCol w="3816927">
                  <a:extLst>
                    <a:ext uri="{9D8B030D-6E8A-4147-A177-3AD203B41FA5}">
                      <a16:colId xmlns:a16="http://schemas.microsoft.com/office/drawing/2014/main" val="20001"/>
                    </a:ext>
                  </a:extLst>
                </a:gridCol>
                <a:gridCol w="3816927">
                  <a:extLst>
                    <a:ext uri="{9D8B030D-6E8A-4147-A177-3AD203B41FA5}">
                      <a16:colId xmlns:a16="http://schemas.microsoft.com/office/drawing/2014/main" val="20002"/>
                    </a:ext>
                  </a:extLst>
                </a:gridCol>
              </a:tblGrid>
              <a:tr h="370840">
                <a:tc>
                  <a:txBody>
                    <a:bodyPr/>
                    <a:lstStyle/>
                    <a:p>
                      <a:pPr algn="ctr"/>
                      <a:r>
                        <a:rPr lang="en-US" dirty="0"/>
                        <a:t>Tribe</a:t>
                      </a:r>
                    </a:p>
                  </a:txBody>
                  <a:tcPr/>
                </a:tc>
                <a:tc>
                  <a:txBody>
                    <a:bodyPr/>
                    <a:lstStyle/>
                    <a:p>
                      <a:pPr algn="ctr"/>
                      <a:r>
                        <a:rPr lang="en-US" dirty="0"/>
                        <a:t>Location</a:t>
                      </a:r>
                    </a:p>
                  </a:txBody>
                  <a:tcPr/>
                </a:tc>
                <a:tc>
                  <a:txBody>
                    <a:bodyPr/>
                    <a:lstStyle/>
                    <a:p>
                      <a:pPr algn="ctr"/>
                      <a:r>
                        <a:rPr lang="en-US" dirty="0"/>
                        <a:t>Number of Cities</a:t>
                      </a:r>
                    </a:p>
                  </a:txBody>
                  <a:tcPr/>
                </a:tc>
                <a:extLst>
                  <a:ext uri="{0D108BD9-81ED-4DB2-BD59-A6C34878D82A}">
                    <a16:rowId xmlns:a16="http://schemas.microsoft.com/office/drawing/2014/main" val="10000"/>
                  </a:ext>
                </a:extLst>
              </a:tr>
              <a:tr h="370840">
                <a:tc>
                  <a:txBody>
                    <a:bodyPr/>
                    <a:lstStyle/>
                    <a:p>
                      <a:r>
                        <a:rPr lang="en-US" dirty="0"/>
                        <a:t>Simeon</a:t>
                      </a:r>
                    </a:p>
                  </a:txBody>
                  <a:tcPr/>
                </a:tc>
                <a:tc>
                  <a:txBody>
                    <a:bodyPr/>
                    <a:lstStyle/>
                    <a:p>
                      <a:r>
                        <a:rPr lang="en-US" dirty="0"/>
                        <a:t>Extreme south (</a:t>
                      </a:r>
                      <a:r>
                        <a:rPr lang="en-US" dirty="0" err="1"/>
                        <a:t>Negeb</a:t>
                      </a:r>
                      <a:r>
                        <a:rPr lang="en-US" dirty="0"/>
                        <a:t>)</a:t>
                      </a:r>
                    </a:p>
                  </a:txBody>
                  <a:tcPr/>
                </a:tc>
                <a:tc>
                  <a:txBody>
                    <a:bodyPr/>
                    <a:lstStyle/>
                    <a:p>
                      <a:r>
                        <a:rPr lang="en-US" dirty="0"/>
                        <a:t>17</a:t>
                      </a:r>
                    </a:p>
                  </a:txBody>
                  <a:tcPr/>
                </a:tc>
                <a:extLst>
                  <a:ext uri="{0D108BD9-81ED-4DB2-BD59-A6C34878D82A}">
                    <a16:rowId xmlns:a16="http://schemas.microsoft.com/office/drawing/2014/main" val="10001"/>
                  </a:ext>
                </a:extLst>
              </a:tr>
              <a:tr h="370840">
                <a:tc>
                  <a:txBody>
                    <a:bodyPr/>
                    <a:lstStyle/>
                    <a:p>
                      <a:r>
                        <a:rPr lang="en-US" dirty="0"/>
                        <a:t>Judah </a:t>
                      </a:r>
                    </a:p>
                  </a:txBody>
                  <a:tcPr/>
                </a:tc>
                <a:tc>
                  <a:txBody>
                    <a:bodyPr/>
                    <a:lstStyle/>
                    <a:p>
                      <a:r>
                        <a:rPr lang="en-US" dirty="0"/>
                        <a:t>South-Between Dead Sea and Mediterranean Sea</a:t>
                      </a:r>
                    </a:p>
                  </a:txBody>
                  <a:tcPr/>
                </a:tc>
                <a:tc>
                  <a:txBody>
                    <a:bodyPr/>
                    <a:lstStyle/>
                    <a:p>
                      <a:r>
                        <a:rPr lang="en-US" dirty="0"/>
                        <a:t>Not given</a:t>
                      </a:r>
                    </a:p>
                  </a:txBody>
                  <a:tcPr/>
                </a:tc>
                <a:extLst>
                  <a:ext uri="{0D108BD9-81ED-4DB2-BD59-A6C34878D82A}">
                    <a16:rowId xmlns:a16="http://schemas.microsoft.com/office/drawing/2014/main" val="10002"/>
                  </a:ext>
                </a:extLst>
              </a:tr>
              <a:tr h="370840">
                <a:tc>
                  <a:txBody>
                    <a:bodyPr/>
                    <a:lstStyle/>
                    <a:p>
                      <a:r>
                        <a:rPr lang="en-US" dirty="0"/>
                        <a:t>Benjamin</a:t>
                      </a:r>
                    </a:p>
                  </a:txBody>
                  <a:tcPr/>
                </a:tc>
                <a:tc>
                  <a:txBody>
                    <a:bodyPr/>
                    <a:lstStyle/>
                    <a:p>
                      <a:r>
                        <a:rPr lang="en-US" dirty="0"/>
                        <a:t>Jordan River, half-way to the Mediterranean Sea</a:t>
                      </a:r>
                    </a:p>
                  </a:txBody>
                  <a:tcPr/>
                </a:tc>
                <a:tc>
                  <a:txBody>
                    <a:bodyPr/>
                    <a:lstStyle/>
                    <a:p>
                      <a:r>
                        <a:rPr lang="en-US" dirty="0"/>
                        <a:t>26</a:t>
                      </a:r>
                    </a:p>
                  </a:txBody>
                  <a:tcPr/>
                </a:tc>
                <a:extLst>
                  <a:ext uri="{0D108BD9-81ED-4DB2-BD59-A6C34878D82A}">
                    <a16:rowId xmlns:a16="http://schemas.microsoft.com/office/drawing/2014/main" val="10003"/>
                  </a:ext>
                </a:extLst>
              </a:tr>
              <a:tr h="370840">
                <a:tc>
                  <a:txBody>
                    <a:bodyPr/>
                    <a:lstStyle/>
                    <a:p>
                      <a:r>
                        <a:rPr lang="en-US" dirty="0"/>
                        <a:t>Dan</a:t>
                      </a:r>
                    </a:p>
                  </a:txBody>
                  <a:tcPr/>
                </a:tc>
                <a:tc>
                  <a:txBody>
                    <a:bodyPr/>
                    <a:lstStyle/>
                    <a:p>
                      <a:r>
                        <a:rPr lang="en-US" dirty="0"/>
                        <a:t>From Benjamin to Mediterranean Sea</a:t>
                      </a:r>
                    </a:p>
                  </a:txBody>
                  <a:tcPr/>
                </a:tc>
                <a:tc>
                  <a:txBody>
                    <a:bodyPr/>
                    <a:lstStyle/>
                    <a:p>
                      <a:r>
                        <a:rPr lang="en-US" dirty="0"/>
                        <a:t>17</a:t>
                      </a:r>
                    </a:p>
                  </a:txBody>
                  <a:tcPr/>
                </a:tc>
                <a:extLst>
                  <a:ext uri="{0D108BD9-81ED-4DB2-BD59-A6C34878D82A}">
                    <a16:rowId xmlns:a16="http://schemas.microsoft.com/office/drawing/2014/main" val="10004"/>
                  </a:ext>
                </a:extLst>
              </a:tr>
              <a:tr h="370840">
                <a:tc>
                  <a:txBody>
                    <a:bodyPr/>
                    <a:lstStyle/>
                    <a:p>
                      <a:r>
                        <a:rPr lang="en-US" dirty="0"/>
                        <a:t>Ephraim</a:t>
                      </a:r>
                    </a:p>
                  </a:txBody>
                  <a:tcPr/>
                </a:tc>
                <a:tc>
                  <a:txBody>
                    <a:bodyPr/>
                    <a:lstStyle/>
                    <a:p>
                      <a:r>
                        <a:rPr lang="en-US" dirty="0"/>
                        <a:t>Samaria-from Jordan River</a:t>
                      </a:r>
                      <a:r>
                        <a:rPr lang="en-US" baseline="0" dirty="0"/>
                        <a:t> to Mediterranean Sea</a:t>
                      </a:r>
                      <a:endParaRPr lang="en-US" dirty="0"/>
                    </a:p>
                  </a:txBody>
                  <a:tcPr/>
                </a:tc>
                <a:tc>
                  <a:txBody>
                    <a:bodyPr/>
                    <a:lstStyle/>
                    <a:p>
                      <a:r>
                        <a:rPr lang="en-US" dirty="0"/>
                        <a:t>Not given</a:t>
                      </a:r>
                    </a:p>
                  </a:txBody>
                  <a:tcPr/>
                </a:tc>
                <a:extLst>
                  <a:ext uri="{0D108BD9-81ED-4DB2-BD59-A6C34878D82A}">
                    <a16:rowId xmlns:a16="http://schemas.microsoft.com/office/drawing/2014/main" val="10005"/>
                  </a:ext>
                </a:extLst>
              </a:tr>
              <a:tr h="370840">
                <a:tc>
                  <a:txBody>
                    <a:bodyPr/>
                    <a:lstStyle/>
                    <a:p>
                      <a:r>
                        <a:rPr lang="en-US" dirty="0"/>
                        <a:t>Manasseh</a:t>
                      </a:r>
                    </a:p>
                  </a:txBody>
                  <a:tcPr/>
                </a:tc>
                <a:tc>
                  <a:txBody>
                    <a:bodyPr/>
                    <a:lstStyle/>
                    <a:p>
                      <a:r>
                        <a:rPr lang="en-US" dirty="0"/>
                        <a:t>Above Ephraim from Jordan River to Mediterranean Sea</a:t>
                      </a:r>
                    </a:p>
                  </a:txBody>
                  <a:tcPr/>
                </a:tc>
                <a:tc>
                  <a:txBody>
                    <a:bodyPr/>
                    <a:lstStyle/>
                    <a:p>
                      <a:r>
                        <a:rPr lang="en-US" dirty="0"/>
                        <a:t>Not given</a:t>
                      </a:r>
                    </a:p>
                  </a:txBody>
                  <a:tcPr/>
                </a:tc>
                <a:extLst>
                  <a:ext uri="{0D108BD9-81ED-4DB2-BD59-A6C34878D82A}">
                    <a16:rowId xmlns:a16="http://schemas.microsoft.com/office/drawing/2014/main" val="10006"/>
                  </a:ext>
                </a:extLst>
              </a:tr>
              <a:tr h="370840">
                <a:tc>
                  <a:txBody>
                    <a:bodyPr/>
                    <a:lstStyle/>
                    <a:p>
                      <a:r>
                        <a:rPr lang="en-US" dirty="0"/>
                        <a:t>Issachar</a:t>
                      </a:r>
                    </a:p>
                  </a:txBody>
                  <a:tcPr/>
                </a:tc>
                <a:tc>
                  <a:txBody>
                    <a:bodyPr/>
                    <a:lstStyle/>
                    <a:p>
                      <a:r>
                        <a:rPr lang="en-US" dirty="0"/>
                        <a:t>From Jordan River half-way to Mediterranean Sea</a:t>
                      </a:r>
                    </a:p>
                  </a:txBody>
                  <a:tcPr/>
                </a:tc>
                <a:tc>
                  <a:txBody>
                    <a:bodyPr/>
                    <a:lstStyle/>
                    <a:p>
                      <a:r>
                        <a:rPr lang="en-US" dirty="0"/>
                        <a:t>16</a:t>
                      </a:r>
                    </a:p>
                  </a:txBody>
                  <a:tcPr/>
                </a:tc>
                <a:extLst>
                  <a:ext uri="{0D108BD9-81ED-4DB2-BD59-A6C34878D82A}">
                    <a16:rowId xmlns:a16="http://schemas.microsoft.com/office/drawing/2014/main" val="10007"/>
                  </a:ext>
                </a:extLst>
              </a:tr>
              <a:tr h="370840">
                <a:tc>
                  <a:txBody>
                    <a:bodyPr/>
                    <a:lstStyle/>
                    <a:p>
                      <a:r>
                        <a:rPr lang="en-US" dirty="0"/>
                        <a:t>Zebulon</a:t>
                      </a:r>
                    </a:p>
                  </a:txBody>
                  <a:tcPr/>
                </a:tc>
                <a:tc>
                  <a:txBody>
                    <a:bodyPr/>
                    <a:lstStyle/>
                    <a:p>
                      <a:r>
                        <a:rPr lang="en-US" dirty="0"/>
                        <a:t>Landlocked area half-way between Galilee and Mediterranean Sea</a:t>
                      </a:r>
                    </a:p>
                  </a:txBody>
                  <a:tcPr/>
                </a:tc>
                <a:tc>
                  <a:txBody>
                    <a:bodyPr/>
                    <a:lstStyle/>
                    <a:p>
                      <a:r>
                        <a:rPr lang="en-US" dirty="0"/>
                        <a:t>12</a:t>
                      </a:r>
                    </a:p>
                  </a:txBody>
                  <a:tcPr/>
                </a:tc>
                <a:extLst>
                  <a:ext uri="{0D108BD9-81ED-4DB2-BD59-A6C34878D82A}">
                    <a16:rowId xmlns:a16="http://schemas.microsoft.com/office/drawing/2014/main" val="10008"/>
                  </a:ext>
                </a:extLst>
              </a:tr>
              <a:tr h="370840">
                <a:tc>
                  <a:txBody>
                    <a:bodyPr/>
                    <a:lstStyle/>
                    <a:p>
                      <a:r>
                        <a:rPr lang="en-US" dirty="0"/>
                        <a:t>Asher</a:t>
                      </a:r>
                    </a:p>
                  </a:txBody>
                  <a:tcPr/>
                </a:tc>
                <a:tc>
                  <a:txBody>
                    <a:bodyPr/>
                    <a:lstStyle/>
                    <a:p>
                      <a:r>
                        <a:rPr lang="en-US" dirty="0"/>
                        <a:t>Mt. Carmel north to Mt. Lebanon</a:t>
                      </a:r>
                    </a:p>
                  </a:txBody>
                  <a:tcPr/>
                </a:tc>
                <a:tc>
                  <a:txBody>
                    <a:bodyPr/>
                    <a:lstStyle/>
                    <a:p>
                      <a:r>
                        <a:rPr lang="en-US" dirty="0"/>
                        <a:t>22</a:t>
                      </a:r>
                    </a:p>
                  </a:txBody>
                  <a:tcPr/>
                </a:tc>
                <a:extLst>
                  <a:ext uri="{0D108BD9-81ED-4DB2-BD59-A6C34878D82A}">
                    <a16:rowId xmlns:a16="http://schemas.microsoft.com/office/drawing/2014/main" val="10009"/>
                  </a:ext>
                </a:extLst>
              </a:tr>
              <a:tr h="370840">
                <a:tc>
                  <a:txBody>
                    <a:bodyPr/>
                    <a:lstStyle/>
                    <a:p>
                      <a:r>
                        <a:rPr lang="en-US" dirty="0"/>
                        <a:t>Naphtali</a:t>
                      </a:r>
                    </a:p>
                  </a:txBody>
                  <a:tcPr/>
                </a:tc>
                <a:tc>
                  <a:txBody>
                    <a:bodyPr/>
                    <a:lstStyle/>
                    <a:p>
                      <a:r>
                        <a:rPr lang="en-US" dirty="0"/>
                        <a:t>Galilee to Mount Hermon</a:t>
                      </a:r>
                    </a:p>
                  </a:txBody>
                  <a:tcPr/>
                </a:tc>
                <a:tc>
                  <a:txBody>
                    <a:bodyPr/>
                    <a:lstStyle/>
                    <a:p>
                      <a:r>
                        <a:rPr lang="en-US" dirty="0"/>
                        <a:t>19</a:t>
                      </a: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2930237" y="207818"/>
            <a:ext cx="7190510" cy="584775"/>
          </a:xfrm>
          <a:prstGeom prst="rect">
            <a:avLst/>
          </a:prstGeom>
          <a:noFill/>
        </p:spPr>
        <p:txBody>
          <a:bodyPr wrap="square" rtlCol="0">
            <a:spAutoFit/>
          </a:bodyPr>
          <a:lstStyle/>
          <a:p>
            <a:r>
              <a:rPr lang="en-US" sz="3200" dirty="0"/>
              <a:t>9 ½ Remaining Tribal Inheritances</a:t>
            </a:r>
          </a:p>
        </p:txBody>
      </p:sp>
      <p:sp>
        <p:nvSpPr>
          <p:cNvPr id="4" name="Rectangle 3"/>
          <p:cNvSpPr/>
          <p:nvPr/>
        </p:nvSpPr>
        <p:spPr>
          <a:xfrm>
            <a:off x="8931258" y="6501010"/>
            <a:ext cx="3070649" cy="276999"/>
          </a:xfrm>
          <a:prstGeom prst="rect">
            <a:avLst/>
          </a:prstGeom>
        </p:spPr>
        <p:txBody>
          <a:bodyPr wrap="none">
            <a:spAutoFit/>
          </a:bodyPr>
          <a:lstStyle/>
          <a:p>
            <a:pPr fontAlgn="base"/>
            <a:r>
              <a:rPr lang="en-US" sz="1200" dirty="0"/>
              <a:t>W. Cleon </a:t>
            </a:r>
            <a:r>
              <a:rPr lang="en-US" sz="1200" dirty="0" err="1"/>
              <a:t>Skousen</a:t>
            </a:r>
            <a:r>
              <a:rPr lang="en-US" sz="1200" dirty="0"/>
              <a:t> </a:t>
            </a:r>
            <a:r>
              <a:rPr lang="en-US" sz="1200" i="1" dirty="0"/>
              <a:t>Third Thousand Years p</a:t>
            </a:r>
            <a:r>
              <a:rPr lang="en-US" sz="1200" dirty="0"/>
              <a:t>.517 </a:t>
            </a:r>
          </a:p>
        </p:txBody>
      </p:sp>
    </p:spTree>
    <p:extLst>
      <p:ext uri="{BB962C8B-B14F-4D97-AF65-F5344CB8AC3E}">
        <p14:creationId xmlns:p14="http://schemas.microsoft.com/office/powerpoint/2010/main" val="16915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Previously…</a:t>
            </a:r>
          </a:p>
        </p:txBody>
      </p:sp>
      <p:sp>
        <p:nvSpPr>
          <p:cNvPr id="10" name="TextBox 9"/>
          <p:cNvSpPr txBox="1"/>
          <p:nvPr/>
        </p:nvSpPr>
        <p:spPr>
          <a:xfrm>
            <a:off x="797410" y="889844"/>
            <a:ext cx="4933433" cy="2031325"/>
          </a:xfrm>
          <a:prstGeom prst="rect">
            <a:avLst/>
          </a:prstGeom>
          <a:noFill/>
        </p:spPr>
        <p:txBody>
          <a:bodyPr wrap="square" rtlCol="0">
            <a:spAutoFit/>
          </a:bodyPr>
          <a:lstStyle/>
          <a:p>
            <a:r>
              <a:rPr lang="en-US" dirty="0">
                <a:solidFill>
                  <a:schemeClr val="bg1"/>
                </a:solidFill>
                <a:latin typeface="Calibri" panose="020F0502020204030204" pitchFamily="34" charset="0"/>
              </a:rPr>
              <a:t>The </a:t>
            </a:r>
            <a:r>
              <a:rPr lang="en-US" dirty="0" err="1">
                <a:solidFill>
                  <a:schemeClr val="bg1"/>
                </a:solidFill>
                <a:latin typeface="Calibri" panose="020F0502020204030204" pitchFamily="34" charset="0"/>
              </a:rPr>
              <a:t>Gibeonites</a:t>
            </a:r>
            <a:r>
              <a:rPr lang="en-US" dirty="0">
                <a:solidFill>
                  <a:schemeClr val="bg1"/>
                </a:solidFill>
                <a:latin typeface="Calibri" panose="020F0502020204030204" pitchFamily="34" charset="0"/>
              </a:rPr>
              <a:t> deceived Israel by telling them that they were not Canaanites and wanted to make peace with the Israelites…Upon a promise of </a:t>
            </a:r>
            <a:r>
              <a:rPr lang="en-US" dirty="0" err="1">
                <a:solidFill>
                  <a:schemeClr val="bg1"/>
                </a:solidFill>
                <a:latin typeface="Calibri" panose="020F0502020204030204" pitchFamily="34" charset="0"/>
              </a:rPr>
              <a:t>Eleazar</a:t>
            </a:r>
            <a:r>
              <a:rPr lang="en-US" dirty="0">
                <a:solidFill>
                  <a:schemeClr val="bg1"/>
                </a:solidFill>
                <a:latin typeface="Calibri" panose="020F0502020204030204" pitchFamily="34" charset="0"/>
              </a:rPr>
              <a:t>, the high priest, they were spared…however, when Israel found out that they were really Canaanites they were put into servitude unto the Israelites. </a:t>
            </a:r>
          </a:p>
        </p:txBody>
      </p:sp>
      <p:sp>
        <p:nvSpPr>
          <p:cNvPr id="11" name="TextBox 10"/>
          <p:cNvSpPr txBox="1"/>
          <p:nvPr/>
        </p:nvSpPr>
        <p:spPr>
          <a:xfrm>
            <a:off x="7395877" y="1401779"/>
            <a:ext cx="4317027" cy="4247317"/>
          </a:xfrm>
          <a:prstGeom prst="rect">
            <a:avLst/>
          </a:prstGeom>
          <a:noFill/>
        </p:spPr>
        <p:txBody>
          <a:bodyPr wrap="square" rtlCol="0">
            <a:spAutoFit/>
          </a:bodyPr>
          <a:lstStyle/>
          <a:p>
            <a:r>
              <a:rPr lang="en-US" dirty="0">
                <a:solidFill>
                  <a:schemeClr val="bg1"/>
                </a:solidFill>
                <a:latin typeface="Calibri" panose="020F0502020204030204" pitchFamily="34" charset="0"/>
              </a:rPr>
              <a:t>The five kings of the surrounding area found out about the </a:t>
            </a:r>
            <a:r>
              <a:rPr lang="en-US" dirty="0" err="1">
                <a:solidFill>
                  <a:schemeClr val="bg1"/>
                </a:solidFill>
                <a:latin typeface="Calibri" panose="020F0502020204030204" pitchFamily="34" charset="0"/>
              </a:rPr>
              <a:t>Gibeonites</a:t>
            </a:r>
            <a:r>
              <a:rPr lang="en-US" dirty="0">
                <a:solidFill>
                  <a:schemeClr val="bg1"/>
                </a:solidFill>
                <a:latin typeface="Calibri" panose="020F0502020204030204" pitchFamily="34" charset="0"/>
              </a:rPr>
              <a:t> making peace with the Israelites sought out to “make an example” of them and went to battle against them.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Israelites, duty bound to spare them, went to Gibeon to defend them. They battled and killed many but those who fled were caught in a hailstorm and died. The five kings fled and hid in a cave near </a:t>
            </a:r>
            <a:r>
              <a:rPr lang="en-US" dirty="0" err="1">
                <a:solidFill>
                  <a:schemeClr val="bg1"/>
                </a:solidFill>
                <a:latin typeface="Calibri" panose="020F0502020204030204" pitchFamily="34" charset="0"/>
              </a:rPr>
              <a:t>Makkedah</a:t>
            </a:r>
            <a:r>
              <a:rPr lang="en-US" dirty="0">
                <a:solidFill>
                  <a:schemeClr val="bg1"/>
                </a:solidFill>
                <a:latin typeface="Calibri" panose="020F0502020204030204" pitchFamily="34" charset="0"/>
              </a:rPr>
              <a:t>. Joshua captured them, killed them, hung them on a tree, then entombed them in the cave by placing large boulders over the entrance to seal it up.  </a:t>
            </a:r>
          </a:p>
        </p:txBody>
      </p:sp>
      <p:sp>
        <p:nvSpPr>
          <p:cNvPr id="12" name="TextBox 11"/>
          <p:cNvSpPr txBox="1"/>
          <p:nvPr/>
        </p:nvSpPr>
        <p:spPr>
          <a:xfrm>
            <a:off x="790955" y="5405883"/>
            <a:ext cx="4812403" cy="923330"/>
          </a:xfrm>
          <a:prstGeom prst="rect">
            <a:avLst/>
          </a:prstGeom>
          <a:noFill/>
        </p:spPr>
        <p:txBody>
          <a:bodyPr wrap="square" rtlCol="0">
            <a:spAutoFit/>
          </a:bodyPr>
          <a:lstStyle/>
          <a:p>
            <a:r>
              <a:rPr lang="en-US" dirty="0">
                <a:solidFill>
                  <a:schemeClr val="bg1"/>
                </a:solidFill>
                <a:latin typeface="Calibri" panose="020F0502020204030204" pitchFamily="34" charset="0"/>
              </a:rPr>
              <a:t>Joshua declared that the sun should stand still… the extra hours permitted Joshua to completely consumed the Amorites at Gibeon</a:t>
            </a:r>
          </a:p>
        </p:txBody>
      </p:sp>
      <p:pic>
        <p:nvPicPr>
          <p:cNvPr id="1026" name="Picture 2" descr="http://www.eborg2.com/BibleOT/11-1Kings/600-FiveKingsInCav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82" t="2563"/>
          <a:stretch/>
        </p:blipFill>
        <p:spPr bwMode="auto">
          <a:xfrm>
            <a:off x="2847109" y="3013364"/>
            <a:ext cx="4290005" cy="214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01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With The Lord’s Help</a:t>
            </a:r>
          </a:p>
        </p:txBody>
      </p:sp>
      <p:sp>
        <p:nvSpPr>
          <p:cNvPr id="10" name="TextBox 9"/>
          <p:cNvSpPr txBox="1"/>
          <p:nvPr/>
        </p:nvSpPr>
        <p:spPr>
          <a:xfrm>
            <a:off x="797410" y="889844"/>
            <a:ext cx="4933433" cy="369332"/>
          </a:xfrm>
          <a:prstGeom prst="rect">
            <a:avLst/>
          </a:prstGeom>
          <a:noFill/>
        </p:spPr>
        <p:txBody>
          <a:bodyPr wrap="square" rtlCol="0">
            <a:spAutoFit/>
          </a:bodyPr>
          <a:lstStyle/>
          <a:p>
            <a:r>
              <a:rPr lang="en-US" dirty="0">
                <a:solidFill>
                  <a:schemeClr val="bg1"/>
                </a:solidFill>
                <a:latin typeface="Calibri" panose="020F0502020204030204" pitchFamily="34" charset="0"/>
              </a:rPr>
              <a:t>All these places were destroyed</a:t>
            </a:r>
          </a:p>
        </p:txBody>
      </p:sp>
      <p:sp>
        <p:nvSpPr>
          <p:cNvPr id="12" name="TextBox 11"/>
          <p:cNvSpPr txBox="1"/>
          <p:nvPr/>
        </p:nvSpPr>
        <p:spPr>
          <a:xfrm>
            <a:off x="1492397" y="2142078"/>
            <a:ext cx="4317027" cy="3139321"/>
          </a:xfrm>
          <a:prstGeom prst="rect">
            <a:avLst/>
          </a:prstGeom>
          <a:noFill/>
        </p:spPr>
        <p:txBody>
          <a:bodyPr wrap="square" rtlCol="0">
            <a:spAutoFit/>
          </a:bodyPr>
          <a:lstStyle/>
          <a:p>
            <a:r>
              <a:rPr lang="en-US" dirty="0" err="1">
                <a:solidFill>
                  <a:schemeClr val="bg1"/>
                </a:solidFill>
                <a:latin typeface="Calibri" panose="020F0502020204030204" pitchFamily="34" charset="0"/>
              </a:rPr>
              <a:t>Makkedah</a:t>
            </a:r>
            <a:r>
              <a:rPr lang="en-US" dirty="0">
                <a:solidFill>
                  <a:schemeClr val="bg1"/>
                </a:solidFill>
                <a:latin typeface="Calibri" panose="020F0502020204030204" pitchFamily="34" charset="0"/>
              </a:rPr>
              <a:t>– was the first</a:t>
            </a:r>
          </a:p>
          <a:p>
            <a:r>
              <a:rPr lang="en-US" dirty="0" err="1">
                <a:solidFill>
                  <a:schemeClr val="bg1"/>
                </a:solidFill>
                <a:latin typeface="Calibri" panose="020F0502020204030204" pitchFamily="34" charset="0"/>
              </a:rPr>
              <a:t>Libnah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Bachis</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Gezer</a:t>
            </a:r>
          </a:p>
          <a:p>
            <a:r>
              <a:rPr lang="en-US" dirty="0" err="1">
                <a:solidFill>
                  <a:schemeClr val="bg1"/>
                </a:solidFill>
                <a:latin typeface="Calibri" panose="020F0502020204030204" pitchFamily="34" charset="0"/>
              </a:rPr>
              <a:t>Eglon</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Hebron</a:t>
            </a:r>
          </a:p>
          <a:p>
            <a:r>
              <a:rPr lang="en-US" dirty="0" err="1">
                <a:solidFill>
                  <a:schemeClr val="bg1"/>
                </a:solidFill>
                <a:latin typeface="Calibri" panose="020F0502020204030204" pitchFamily="34" charset="0"/>
              </a:rPr>
              <a:t>Debir</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Kadesh-</a:t>
            </a:r>
            <a:r>
              <a:rPr lang="en-US" dirty="0" err="1">
                <a:solidFill>
                  <a:schemeClr val="bg1"/>
                </a:solidFill>
                <a:latin typeface="Calibri" panose="020F0502020204030204" pitchFamily="34" charset="0"/>
              </a:rPr>
              <a:t>barnea</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Gaze</a:t>
            </a:r>
          </a:p>
          <a:p>
            <a:r>
              <a:rPr lang="en-US" dirty="0">
                <a:solidFill>
                  <a:schemeClr val="bg1"/>
                </a:solidFill>
                <a:latin typeface="Calibri" panose="020F0502020204030204" pitchFamily="34" charset="0"/>
              </a:rPr>
              <a:t>Goshen </a:t>
            </a:r>
          </a:p>
          <a:p>
            <a:r>
              <a:rPr lang="en-US" dirty="0">
                <a:solidFill>
                  <a:schemeClr val="bg1"/>
                </a:solidFill>
                <a:latin typeface="Calibri" panose="020F0502020204030204" pitchFamily="34" charset="0"/>
              </a:rPr>
              <a:t>Joshua 10:28-41</a:t>
            </a:r>
          </a:p>
        </p:txBody>
      </p:sp>
      <p:pic>
        <p:nvPicPr>
          <p:cNvPr id="2050" name="Picture 2" descr="http://bibleatlas.org/thumbnails/makked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172" y="1160767"/>
            <a:ext cx="1976505" cy="19765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oundationsforfreedom.net/References/OT/Historical/Joshua/_res/Joshua10/Southern_Campaig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611" y="3409444"/>
            <a:ext cx="4857750" cy="30861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336325" y="2205264"/>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Gilgal was the Israelite home base</a:t>
            </a:r>
          </a:p>
        </p:txBody>
      </p:sp>
    </p:spTree>
    <p:extLst>
      <p:ext uri="{BB962C8B-B14F-4D97-AF65-F5344CB8AC3E}">
        <p14:creationId xmlns:p14="http://schemas.microsoft.com/office/powerpoint/2010/main" val="298444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Gathering of the Kings</a:t>
            </a:r>
          </a:p>
        </p:txBody>
      </p:sp>
      <p:sp>
        <p:nvSpPr>
          <p:cNvPr id="10" name="TextBox 9"/>
          <p:cNvSpPr txBox="1"/>
          <p:nvPr/>
        </p:nvSpPr>
        <p:spPr>
          <a:xfrm>
            <a:off x="815518" y="1153781"/>
            <a:ext cx="4317027" cy="2031325"/>
          </a:xfrm>
          <a:prstGeom prst="rect">
            <a:avLst/>
          </a:prstGeom>
          <a:noFill/>
        </p:spPr>
        <p:txBody>
          <a:bodyPr wrap="square" rtlCol="0">
            <a:spAutoFit/>
          </a:bodyPr>
          <a:lstStyle/>
          <a:p>
            <a:r>
              <a:rPr lang="en-US" dirty="0">
                <a:solidFill>
                  <a:schemeClr val="bg1"/>
                </a:solidFill>
                <a:latin typeface="Calibri" panose="020F0502020204030204" pitchFamily="34" charset="0"/>
              </a:rPr>
              <a:t>Gathering of the Kings:</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Jaban</a:t>
            </a:r>
            <a:r>
              <a:rPr lang="en-US" dirty="0">
                <a:solidFill>
                  <a:schemeClr val="bg1"/>
                </a:solidFill>
                <a:latin typeface="Calibri" panose="020F0502020204030204" pitchFamily="34" charset="0"/>
              </a:rPr>
              <a:t> King of </a:t>
            </a:r>
            <a:r>
              <a:rPr lang="en-US" dirty="0" err="1">
                <a:solidFill>
                  <a:schemeClr val="bg1"/>
                </a:solidFill>
                <a:latin typeface="Calibri" panose="020F0502020204030204" pitchFamily="34" charset="0"/>
              </a:rPr>
              <a:t>Hazor</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Jobab</a:t>
            </a:r>
            <a:r>
              <a:rPr lang="en-US" dirty="0">
                <a:solidFill>
                  <a:schemeClr val="bg1"/>
                </a:solidFill>
                <a:latin typeface="Calibri" panose="020F0502020204030204" pitchFamily="34" charset="0"/>
              </a:rPr>
              <a:t> king of Madan</a:t>
            </a:r>
          </a:p>
          <a:p>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Shimron</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Achshaph</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All the Kings North, east and west</a:t>
            </a:r>
          </a:p>
        </p:txBody>
      </p:sp>
      <p:sp>
        <p:nvSpPr>
          <p:cNvPr id="11" name="TextBox 10"/>
          <p:cNvSpPr txBox="1"/>
          <p:nvPr/>
        </p:nvSpPr>
        <p:spPr>
          <a:xfrm>
            <a:off x="7468306" y="2365436"/>
            <a:ext cx="4317027" cy="923330"/>
          </a:xfrm>
          <a:prstGeom prst="rect">
            <a:avLst/>
          </a:prstGeom>
          <a:noFill/>
        </p:spPr>
        <p:txBody>
          <a:bodyPr wrap="square" rtlCol="0">
            <a:spAutoFit/>
          </a:bodyPr>
          <a:lstStyle/>
          <a:p>
            <a:r>
              <a:rPr lang="en-US" dirty="0">
                <a:solidFill>
                  <a:schemeClr val="bg1"/>
                </a:solidFill>
                <a:latin typeface="Calibri" panose="020F0502020204030204" pitchFamily="34" charset="0"/>
              </a:rPr>
              <a:t>Amorites, Hittites, </a:t>
            </a:r>
            <a:r>
              <a:rPr lang="en-US" dirty="0" err="1">
                <a:solidFill>
                  <a:schemeClr val="bg1"/>
                </a:solidFill>
                <a:latin typeface="Calibri" panose="020F0502020204030204" pitchFamily="34" charset="0"/>
              </a:rPr>
              <a:t>Perizzrite</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Jebusites</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Hivites</a:t>
            </a:r>
            <a:r>
              <a:rPr lang="en-US" dirty="0">
                <a:solidFill>
                  <a:schemeClr val="bg1"/>
                </a:solidFill>
                <a:latin typeface="Calibri" panose="020F0502020204030204" pitchFamily="34" charset="0"/>
              </a:rPr>
              <a:t>…joined the kings by the waters of </a:t>
            </a:r>
            <a:r>
              <a:rPr lang="en-US" dirty="0" err="1">
                <a:solidFill>
                  <a:schemeClr val="bg1"/>
                </a:solidFill>
                <a:latin typeface="Calibri" panose="020F0502020204030204" pitchFamily="34" charset="0"/>
              </a:rPr>
              <a:t>Merom</a:t>
            </a:r>
            <a:r>
              <a:rPr lang="en-US" dirty="0">
                <a:solidFill>
                  <a:schemeClr val="bg1"/>
                </a:solidFill>
                <a:latin typeface="Calibri" panose="020F0502020204030204" pitchFamily="34" charset="0"/>
              </a:rPr>
              <a:t> to battle against the Israelites</a:t>
            </a:r>
          </a:p>
        </p:txBody>
      </p:sp>
      <p:pic>
        <p:nvPicPr>
          <p:cNvPr id="3080" name="Picture 8" descr="http://4.bp.blogspot.com/-4SQib7c1qeI/UpxVsi-l9hI/AAAAAAAAIyM/kOWTgMqu1Io/s400/6battl1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246" y="1015663"/>
            <a:ext cx="2190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96716" y="6233209"/>
            <a:ext cx="7753661" cy="523220"/>
          </a:xfrm>
          <a:prstGeom prst="rect">
            <a:avLst/>
          </a:prstGeom>
        </p:spPr>
        <p:txBody>
          <a:bodyPr wrap="none">
            <a:spAutoFit/>
          </a:bodyPr>
          <a:lstStyle/>
          <a:p>
            <a:r>
              <a:rPr lang="en-US" sz="2800" b="0" i="1" dirty="0">
                <a:solidFill>
                  <a:srgbClr val="FFFF00"/>
                </a:solidFill>
                <a:effectLst/>
                <a:latin typeface="Calibri" panose="020F0502020204030204" pitchFamily="34" charset="0"/>
              </a:rPr>
              <a:t>And the </a:t>
            </a:r>
            <a:r>
              <a:rPr lang="en-US" sz="2800" b="0" i="1" cap="small" dirty="0">
                <a:solidFill>
                  <a:srgbClr val="FFFF00"/>
                </a:solidFill>
                <a:effectLst/>
                <a:latin typeface="Calibri" panose="020F0502020204030204" pitchFamily="34" charset="0"/>
              </a:rPr>
              <a:t>Lord</a:t>
            </a:r>
            <a:r>
              <a:rPr lang="en-US" sz="2800" b="0" i="1" dirty="0">
                <a:solidFill>
                  <a:srgbClr val="FFFF00"/>
                </a:solidFill>
                <a:effectLst/>
                <a:latin typeface="Calibri" panose="020F0502020204030204" pitchFamily="34" charset="0"/>
              </a:rPr>
              <a:t> delivered them into the hand of Israel, </a:t>
            </a:r>
            <a:endParaRPr lang="en-US" sz="2800" i="1" dirty="0">
              <a:solidFill>
                <a:srgbClr val="FFFF00"/>
              </a:solidFill>
            </a:endParaRPr>
          </a:p>
        </p:txBody>
      </p:sp>
      <p:sp>
        <p:nvSpPr>
          <p:cNvPr id="13" name="TextBox 12"/>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11</a:t>
            </a:r>
          </a:p>
        </p:txBody>
      </p:sp>
      <p:sp>
        <p:nvSpPr>
          <p:cNvPr id="12" name="Rectangle 11"/>
          <p:cNvSpPr/>
          <p:nvPr/>
        </p:nvSpPr>
        <p:spPr>
          <a:xfrm>
            <a:off x="1944985" y="4377312"/>
            <a:ext cx="8881450" cy="1754326"/>
          </a:xfrm>
          <a:prstGeom prst="rect">
            <a:avLst/>
          </a:prstGeom>
        </p:spPr>
        <p:txBody>
          <a:bodyPr wrap="square">
            <a:spAutoFit/>
          </a:bodyPr>
          <a:lstStyle/>
          <a:p>
            <a:r>
              <a:rPr lang="en-US" dirty="0">
                <a:solidFill>
                  <a:schemeClr val="bg1"/>
                </a:solidFill>
                <a:latin typeface="Calibri" panose="020F0502020204030204" pitchFamily="34" charset="0"/>
              </a:rPr>
              <a:t>To </a:t>
            </a:r>
            <a:r>
              <a:rPr lang="en-US" dirty="0" err="1">
                <a:solidFill>
                  <a:schemeClr val="bg1"/>
                </a:solidFill>
                <a:latin typeface="Calibri" panose="020F0502020204030204" pitchFamily="34" charset="0"/>
              </a:rPr>
              <a:t>hough</a:t>
            </a:r>
            <a:r>
              <a:rPr lang="en-US" dirty="0">
                <a:solidFill>
                  <a:schemeClr val="bg1"/>
                </a:solidFill>
                <a:latin typeface="Calibri" panose="020F0502020204030204" pitchFamily="34" charset="0"/>
              </a:rPr>
              <a:t> a horse is to cut the leg tendons above and behind the tarsal joint or ankle, thus rendering the horse useless.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Israelites were foot soldiers rather than charioteers. The fear seems to have been that should the horses and chariots be used as vehicles of war, Israel would turn from faith in God and trust in the arm of flesh. (1)</a:t>
            </a:r>
            <a:endParaRPr lang="en-US" dirty="0">
              <a:solidFill>
                <a:schemeClr val="bg1"/>
              </a:solidFill>
            </a:endParaRPr>
          </a:p>
        </p:txBody>
      </p:sp>
    </p:spTree>
    <p:extLst>
      <p:ext uri="{BB962C8B-B14F-4D97-AF65-F5344CB8AC3E}">
        <p14:creationId xmlns:p14="http://schemas.microsoft.com/office/powerpoint/2010/main" val="78540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080"/>
                                        </p:tgtEl>
                                      </p:cBhvr>
                                    </p:animEffect>
                                    <p:set>
                                      <p:cBhvr>
                                        <p:cTn id="30" dur="1" fill="hold">
                                          <p:stCondLst>
                                            <p:cond delay="499"/>
                                          </p:stCondLst>
                                        </p:cTn>
                                        <p:tgtEl>
                                          <p:spTgt spid="308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2">
                                            <p:txEl>
                                              <p:pRg st="0" end="0"/>
                                            </p:txEl>
                                          </p:spTgt>
                                        </p:tgtEl>
                                      </p:cBhvr>
                                    </p:animEffect>
                                    <p:set>
                                      <p:cBhvr>
                                        <p:cTn id="36" dur="1" fill="hold">
                                          <p:stCondLst>
                                            <p:cond delay="499"/>
                                          </p:stCondLst>
                                        </p:cTn>
                                        <p:tgtEl>
                                          <p:spTgt spid="12">
                                            <p:txEl>
                                              <p:pRg st="0" end="0"/>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2">
                                            <p:txEl>
                                              <p:pRg st="2" end="2"/>
                                            </p:txEl>
                                          </p:spTgt>
                                        </p:tgtEl>
                                      </p:cBhvr>
                                    </p:animEffect>
                                    <p:set>
                                      <p:cBhvr>
                                        <p:cTn id="39" dur="1" fill="hold">
                                          <p:stCondLst>
                                            <p:cond delay="499"/>
                                          </p:stCondLst>
                                        </p:cTn>
                                        <p:tgtEl>
                                          <p:spTgt spid="1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2" grpId="0"/>
      <p:bldP spid="1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Kings That Were Destroyed</a:t>
            </a:r>
          </a:p>
        </p:txBody>
      </p:sp>
      <p:sp>
        <p:nvSpPr>
          <p:cNvPr id="13" name="TextBox 12"/>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12</a:t>
            </a:r>
          </a:p>
        </p:txBody>
      </p:sp>
      <p:sp>
        <p:nvSpPr>
          <p:cNvPr id="2" name="Rectangle 1"/>
          <p:cNvSpPr/>
          <p:nvPr/>
        </p:nvSpPr>
        <p:spPr>
          <a:xfrm>
            <a:off x="3247177" y="797510"/>
            <a:ext cx="6096000" cy="646331"/>
          </a:xfrm>
          <a:prstGeom prst="rect">
            <a:avLst/>
          </a:prstGeom>
        </p:spPr>
        <p:txBody>
          <a:bodyPr>
            <a:spAutoFit/>
          </a:bodyPr>
          <a:lstStyle/>
          <a:p>
            <a:r>
              <a:rPr lang="en-US" dirty="0">
                <a:solidFill>
                  <a:schemeClr val="bg1"/>
                </a:solidFill>
                <a:latin typeface="Calibri" panose="020F0502020204030204" pitchFamily="34" charset="0"/>
              </a:rPr>
              <a:t>2 kings on the east side of Jordan River and 31 kings on the west of the river were destroyed= 33 kings</a:t>
            </a:r>
            <a:endParaRPr lang="en-US" dirty="0">
              <a:solidFill>
                <a:schemeClr val="bg1"/>
              </a:solidFill>
            </a:endParaRPr>
          </a:p>
        </p:txBody>
      </p:sp>
      <p:sp>
        <p:nvSpPr>
          <p:cNvPr id="3" name="Rectangle 2"/>
          <p:cNvSpPr/>
          <p:nvPr/>
        </p:nvSpPr>
        <p:spPr>
          <a:xfrm>
            <a:off x="1186004" y="1074509"/>
            <a:ext cx="2198483" cy="5355312"/>
          </a:xfrm>
          <a:prstGeom prst="rect">
            <a:avLst/>
          </a:prstGeom>
        </p:spPr>
        <p:txBody>
          <a:bodyPr wrap="square" numCol="1">
            <a:spAutoFit/>
          </a:bodyPr>
          <a:lstStyle/>
          <a:p>
            <a:pPr fontAlgn="base"/>
            <a:r>
              <a:rPr lang="en-US" dirty="0">
                <a:solidFill>
                  <a:schemeClr val="bg1"/>
                </a:solidFill>
                <a:latin typeface="Calibri" panose="020F0502020204030204" pitchFamily="34" charset="0"/>
              </a:rPr>
              <a:t>King of Jericho</a:t>
            </a:r>
          </a:p>
          <a:p>
            <a:pPr fontAlgn="base"/>
            <a:r>
              <a:rPr lang="en-US" dirty="0">
                <a:solidFill>
                  <a:schemeClr val="bg1"/>
                </a:solidFill>
                <a:latin typeface="Calibri" panose="020F0502020204030204" pitchFamily="34" charset="0"/>
              </a:rPr>
              <a:t>King of Ai</a:t>
            </a:r>
          </a:p>
          <a:p>
            <a:pPr fontAlgn="base"/>
            <a:r>
              <a:rPr lang="en-US" dirty="0">
                <a:solidFill>
                  <a:schemeClr val="bg1"/>
                </a:solidFill>
                <a:latin typeface="Calibri" panose="020F0502020204030204" pitchFamily="34" charset="0"/>
              </a:rPr>
              <a:t>King of Jerusalem</a:t>
            </a:r>
          </a:p>
          <a:p>
            <a:pPr fontAlgn="base"/>
            <a:r>
              <a:rPr lang="en-US" dirty="0">
                <a:solidFill>
                  <a:schemeClr val="bg1"/>
                </a:solidFill>
                <a:latin typeface="Calibri" panose="020F0502020204030204" pitchFamily="34" charset="0"/>
              </a:rPr>
              <a:t>King of Hebron</a:t>
            </a: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Jarmuth</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Lachish</a:t>
            </a: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Eglon</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Gezer</a:t>
            </a: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Debir</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Geder</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Hormah</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Arad</a:t>
            </a: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Libnah</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Adullam</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Makkeda</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Beth-el</a:t>
            </a: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Tappuah</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Hepher</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Aphek</a:t>
            </a:r>
            <a:endParaRPr lang="en-US" b="0" i="0" dirty="0">
              <a:solidFill>
                <a:schemeClr val="bg1"/>
              </a:solidFill>
              <a:effectLst/>
              <a:latin typeface="Calibri" panose="020F0502020204030204" pitchFamily="34" charset="0"/>
            </a:endParaRPr>
          </a:p>
        </p:txBody>
      </p:sp>
      <p:sp>
        <p:nvSpPr>
          <p:cNvPr id="11" name="Rectangle 10"/>
          <p:cNvSpPr/>
          <p:nvPr/>
        </p:nvSpPr>
        <p:spPr>
          <a:xfrm>
            <a:off x="3390524" y="2041059"/>
            <a:ext cx="2705476" cy="3693319"/>
          </a:xfrm>
          <a:prstGeom prst="rect">
            <a:avLst/>
          </a:prstGeom>
        </p:spPr>
        <p:txBody>
          <a:bodyPr wrap="square" numCol="1">
            <a:spAutoFit/>
          </a:bodyPr>
          <a:lstStyle/>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Aphek</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Lasharon</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Madon</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Hazor</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Shimron-meron</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Achshaph</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Taanach</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Megiddo</a:t>
            </a: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Kedesh</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Jokneam</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Dor</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of Tirzah-- all the kings thirty and one.</a:t>
            </a:r>
            <a:endParaRPr lang="en-US" b="0" i="0" dirty="0">
              <a:solidFill>
                <a:schemeClr val="bg1"/>
              </a:solidFill>
              <a:effectLst/>
              <a:latin typeface="Calibri" panose="020F0502020204030204" pitchFamily="34" charset="0"/>
            </a:endParaRPr>
          </a:p>
        </p:txBody>
      </p:sp>
      <p:sp>
        <p:nvSpPr>
          <p:cNvPr id="12" name="Rectangle 11"/>
          <p:cNvSpPr/>
          <p:nvPr/>
        </p:nvSpPr>
        <p:spPr>
          <a:xfrm>
            <a:off x="7614696" y="2041059"/>
            <a:ext cx="3620654" cy="2031325"/>
          </a:xfrm>
          <a:prstGeom prst="rect">
            <a:avLst/>
          </a:prstGeom>
        </p:spPr>
        <p:txBody>
          <a:bodyPr wrap="square" numCol="1">
            <a:spAutoFit/>
          </a:bodyPr>
          <a:lstStyle/>
          <a:p>
            <a:pPr fontAlgn="base"/>
            <a:r>
              <a:rPr lang="en-US" dirty="0" err="1">
                <a:solidFill>
                  <a:schemeClr val="bg1"/>
                </a:solidFill>
                <a:latin typeface="Calibri" panose="020F0502020204030204" pitchFamily="34" charset="0"/>
              </a:rPr>
              <a:t>Sihon</a:t>
            </a:r>
            <a:r>
              <a:rPr lang="en-US" dirty="0">
                <a:solidFill>
                  <a:schemeClr val="bg1"/>
                </a:solidFill>
                <a:latin typeface="Calibri" panose="020F0502020204030204" pitchFamily="34" charset="0"/>
              </a:rPr>
              <a:t> king of the Amorites, who dwelt in </a:t>
            </a:r>
            <a:r>
              <a:rPr lang="en-US" dirty="0" err="1">
                <a:solidFill>
                  <a:schemeClr val="bg1"/>
                </a:solidFill>
                <a:latin typeface="Calibri" panose="020F0502020204030204" pitchFamily="34" charset="0"/>
              </a:rPr>
              <a:t>Heshbon</a:t>
            </a:r>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and </a:t>
            </a:r>
            <a:r>
              <a:rPr lang="en-US" dirty="0">
                <a:solidFill>
                  <a:schemeClr val="bg1"/>
                </a:solidFill>
                <a:latin typeface="Calibri" panose="020F0502020204030204" pitchFamily="34" charset="0"/>
              </a:rPr>
              <a:t>ruled from </a:t>
            </a:r>
            <a:r>
              <a:rPr lang="en-US" dirty="0" err="1">
                <a:solidFill>
                  <a:schemeClr val="bg1"/>
                </a:solidFill>
                <a:latin typeface="Calibri" panose="020F0502020204030204" pitchFamily="34" charset="0"/>
              </a:rPr>
              <a:t>Aroer</a:t>
            </a:r>
            <a:endParaRPr lang="en-US" dirty="0">
              <a:solidFill>
                <a:schemeClr val="bg1"/>
              </a:solidFill>
              <a:latin typeface="Calibri" panose="020F0502020204030204" pitchFamily="34" charset="0"/>
            </a:endParaRPr>
          </a:p>
          <a:p>
            <a:pPr fontAlgn="base"/>
            <a:endParaRPr lang="en-US" b="0" i="0" dirty="0">
              <a:solidFill>
                <a:schemeClr val="bg1"/>
              </a:solidFill>
              <a:effectLst/>
              <a:latin typeface="Calibri" panose="020F0502020204030204" pitchFamily="34" charset="0"/>
            </a:endParaRPr>
          </a:p>
          <a:p>
            <a:pPr fontAlgn="base"/>
            <a:r>
              <a:rPr lang="en-US" dirty="0" err="1">
                <a:solidFill>
                  <a:schemeClr val="bg1"/>
                </a:solidFill>
              </a:rPr>
              <a:t>Og</a:t>
            </a:r>
            <a:r>
              <a:rPr lang="en-US" dirty="0">
                <a:solidFill>
                  <a:schemeClr val="bg1"/>
                </a:solidFill>
              </a:rPr>
              <a:t> king of Bashan, </a:t>
            </a:r>
            <a:r>
              <a:rPr lang="en-US" i="1" dirty="0">
                <a:solidFill>
                  <a:schemeClr val="bg1"/>
                </a:solidFill>
              </a:rPr>
              <a:t>which was</a:t>
            </a:r>
            <a:r>
              <a:rPr lang="en-US" dirty="0">
                <a:solidFill>
                  <a:schemeClr val="bg1"/>
                </a:solidFill>
              </a:rPr>
              <a:t> of the remnant of the giants, that dwelt at </a:t>
            </a:r>
            <a:r>
              <a:rPr lang="en-US" dirty="0" err="1">
                <a:solidFill>
                  <a:schemeClr val="bg1"/>
                </a:solidFill>
              </a:rPr>
              <a:t>Ashtaroth</a:t>
            </a:r>
            <a:r>
              <a:rPr lang="en-US" dirty="0">
                <a:solidFill>
                  <a:schemeClr val="bg1"/>
                </a:solidFill>
              </a:rPr>
              <a:t> and at </a:t>
            </a:r>
            <a:r>
              <a:rPr lang="en-US" dirty="0" err="1">
                <a:solidFill>
                  <a:schemeClr val="bg1"/>
                </a:solidFill>
              </a:rPr>
              <a:t>Edrei</a:t>
            </a:r>
            <a:r>
              <a:rPr lang="en-US" dirty="0">
                <a:solidFill>
                  <a:schemeClr val="bg1"/>
                </a:solidFill>
              </a:rPr>
              <a:t>,</a:t>
            </a:r>
            <a:endParaRPr lang="en-US" b="0" i="0" dirty="0">
              <a:solidFill>
                <a:schemeClr val="bg1"/>
              </a:solidFill>
              <a:effectLst/>
              <a:latin typeface="Calibri" panose="020F0502020204030204" pitchFamily="34" charset="0"/>
            </a:endParaRPr>
          </a:p>
        </p:txBody>
      </p:sp>
      <p:sp>
        <p:nvSpPr>
          <p:cNvPr id="14" name="Freeform 13"/>
          <p:cNvSpPr/>
          <p:nvPr/>
        </p:nvSpPr>
        <p:spPr>
          <a:xfrm>
            <a:off x="5987567" y="1687353"/>
            <a:ext cx="567857" cy="4805324"/>
          </a:xfrm>
          <a:custGeom>
            <a:avLst/>
            <a:gdLst>
              <a:gd name="connsiteX0" fmla="*/ 307818 w 489504"/>
              <a:gd name="connsiteY0" fmla="*/ 0 h 3458634"/>
              <a:gd name="connsiteX1" fmla="*/ 307818 w 489504"/>
              <a:gd name="connsiteY1" fmla="*/ 0 h 3458634"/>
              <a:gd name="connsiteX2" fmla="*/ 316871 w 489504"/>
              <a:gd name="connsiteY2" fmla="*/ 90535 h 3458634"/>
              <a:gd name="connsiteX3" fmla="*/ 325925 w 489504"/>
              <a:gd name="connsiteY3" fmla="*/ 117695 h 3458634"/>
              <a:gd name="connsiteX4" fmla="*/ 334978 w 489504"/>
              <a:gd name="connsiteY4" fmla="*/ 190123 h 3458634"/>
              <a:gd name="connsiteX5" fmla="*/ 344031 w 489504"/>
              <a:gd name="connsiteY5" fmla="*/ 443620 h 3458634"/>
              <a:gd name="connsiteX6" fmla="*/ 362138 w 489504"/>
              <a:gd name="connsiteY6" fmla="*/ 878186 h 3458634"/>
              <a:gd name="connsiteX7" fmla="*/ 353085 w 489504"/>
              <a:gd name="connsiteY7" fmla="*/ 1176951 h 3458634"/>
              <a:gd name="connsiteX8" fmla="*/ 316871 w 489504"/>
              <a:gd name="connsiteY8" fmla="*/ 1231272 h 3458634"/>
              <a:gd name="connsiteX9" fmla="*/ 280657 w 489504"/>
              <a:gd name="connsiteY9" fmla="*/ 1321806 h 3458634"/>
              <a:gd name="connsiteX10" fmla="*/ 271604 w 489504"/>
              <a:gd name="connsiteY10" fmla="*/ 1348967 h 3458634"/>
              <a:gd name="connsiteX11" fmla="*/ 253497 w 489504"/>
              <a:gd name="connsiteY11" fmla="*/ 1385180 h 3458634"/>
              <a:gd name="connsiteX12" fmla="*/ 244443 w 489504"/>
              <a:gd name="connsiteY12" fmla="*/ 1412341 h 3458634"/>
              <a:gd name="connsiteX13" fmla="*/ 226336 w 489504"/>
              <a:gd name="connsiteY13" fmla="*/ 1439501 h 3458634"/>
              <a:gd name="connsiteX14" fmla="*/ 199176 w 489504"/>
              <a:gd name="connsiteY14" fmla="*/ 1502876 h 3458634"/>
              <a:gd name="connsiteX15" fmla="*/ 181069 w 489504"/>
              <a:gd name="connsiteY15" fmla="*/ 1557196 h 3458634"/>
              <a:gd name="connsiteX16" fmla="*/ 172016 w 489504"/>
              <a:gd name="connsiteY16" fmla="*/ 1584357 h 3458634"/>
              <a:gd name="connsiteX17" fmla="*/ 153909 w 489504"/>
              <a:gd name="connsiteY17" fmla="*/ 1611517 h 3458634"/>
              <a:gd name="connsiteX18" fmla="*/ 144855 w 489504"/>
              <a:gd name="connsiteY18" fmla="*/ 1638677 h 3458634"/>
              <a:gd name="connsiteX19" fmla="*/ 117695 w 489504"/>
              <a:gd name="connsiteY19" fmla="*/ 1665838 h 3458634"/>
              <a:gd name="connsiteX20" fmla="*/ 90534 w 489504"/>
              <a:gd name="connsiteY20" fmla="*/ 1756373 h 3458634"/>
              <a:gd name="connsiteX21" fmla="*/ 72428 w 489504"/>
              <a:gd name="connsiteY21" fmla="*/ 1810693 h 3458634"/>
              <a:gd name="connsiteX22" fmla="*/ 54321 w 489504"/>
              <a:gd name="connsiteY22" fmla="*/ 1874068 h 3458634"/>
              <a:gd name="connsiteX23" fmla="*/ 36214 w 489504"/>
              <a:gd name="connsiteY23" fmla="*/ 1901228 h 3458634"/>
              <a:gd name="connsiteX24" fmla="*/ 18107 w 489504"/>
              <a:gd name="connsiteY24" fmla="*/ 2308634 h 3458634"/>
              <a:gd name="connsiteX25" fmla="*/ 9053 w 489504"/>
              <a:gd name="connsiteY25" fmla="*/ 2381062 h 3458634"/>
              <a:gd name="connsiteX26" fmla="*/ 0 w 489504"/>
              <a:gd name="connsiteY26" fmla="*/ 2498757 h 3458634"/>
              <a:gd name="connsiteX27" fmla="*/ 9053 w 489504"/>
              <a:gd name="connsiteY27" fmla="*/ 2906163 h 3458634"/>
              <a:gd name="connsiteX28" fmla="*/ 36214 w 489504"/>
              <a:gd name="connsiteY28" fmla="*/ 2987644 h 3458634"/>
              <a:gd name="connsiteX29" fmla="*/ 45267 w 489504"/>
              <a:gd name="connsiteY29" fmla="*/ 3041965 h 3458634"/>
              <a:gd name="connsiteX30" fmla="*/ 63374 w 489504"/>
              <a:gd name="connsiteY30" fmla="*/ 3096285 h 3458634"/>
              <a:gd name="connsiteX31" fmla="*/ 72428 w 489504"/>
              <a:gd name="connsiteY31" fmla="*/ 3132499 h 3458634"/>
              <a:gd name="connsiteX32" fmla="*/ 81481 w 489504"/>
              <a:gd name="connsiteY32" fmla="*/ 3159660 h 3458634"/>
              <a:gd name="connsiteX33" fmla="*/ 99588 w 489504"/>
              <a:gd name="connsiteY33" fmla="*/ 3241141 h 3458634"/>
              <a:gd name="connsiteX34" fmla="*/ 135802 w 489504"/>
              <a:gd name="connsiteY34" fmla="*/ 3295462 h 3458634"/>
              <a:gd name="connsiteX35" fmla="*/ 153909 w 489504"/>
              <a:gd name="connsiteY35" fmla="*/ 3322622 h 3458634"/>
              <a:gd name="connsiteX36" fmla="*/ 199176 w 489504"/>
              <a:gd name="connsiteY36" fmla="*/ 3404103 h 3458634"/>
              <a:gd name="connsiteX37" fmla="*/ 226336 w 489504"/>
              <a:gd name="connsiteY37" fmla="*/ 3413157 h 3458634"/>
              <a:gd name="connsiteX38" fmla="*/ 271604 w 489504"/>
              <a:gd name="connsiteY38" fmla="*/ 3458424 h 3458634"/>
              <a:gd name="connsiteX39" fmla="*/ 298764 w 489504"/>
              <a:gd name="connsiteY39" fmla="*/ 3449371 h 3458634"/>
              <a:gd name="connsiteX40" fmla="*/ 353085 w 489504"/>
              <a:gd name="connsiteY40" fmla="*/ 3404103 h 3458634"/>
              <a:gd name="connsiteX41" fmla="*/ 371192 w 489504"/>
              <a:gd name="connsiteY41" fmla="*/ 3340729 h 3458634"/>
              <a:gd name="connsiteX42" fmla="*/ 389299 w 489504"/>
              <a:gd name="connsiteY42" fmla="*/ 3286408 h 3458634"/>
              <a:gd name="connsiteX43" fmla="*/ 398352 w 489504"/>
              <a:gd name="connsiteY43" fmla="*/ 3060072 h 3458634"/>
              <a:gd name="connsiteX44" fmla="*/ 407406 w 489504"/>
              <a:gd name="connsiteY44" fmla="*/ 2888056 h 3458634"/>
              <a:gd name="connsiteX45" fmla="*/ 398352 w 489504"/>
              <a:gd name="connsiteY45" fmla="*/ 2507810 h 3458634"/>
              <a:gd name="connsiteX46" fmla="*/ 407406 w 489504"/>
              <a:gd name="connsiteY46" fmla="*/ 2154725 h 3458634"/>
              <a:gd name="connsiteX47" fmla="*/ 425513 w 489504"/>
              <a:gd name="connsiteY47" fmla="*/ 1946495 h 3458634"/>
              <a:gd name="connsiteX48" fmla="*/ 434566 w 489504"/>
              <a:gd name="connsiteY48" fmla="*/ 1892175 h 3458634"/>
              <a:gd name="connsiteX49" fmla="*/ 443620 w 489504"/>
              <a:gd name="connsiteY49" fmla="*/ 1756373 h 3458634"/>
              <a:gd name="connsiteX50" fmla="*/ 452673 w 489504"/>
              <a:gd name="connsiteY50" fmla="*/ 1530036 h 3458634"/>
              <a:gd name="connsiteX51" fmla="*/ 461727 w 489504"/>
              <a:gd name="connsiteY51" fmla="*/ 1493822 h 3458634"/>
              <a:gd name="connsiteX52" fmla="*/ 479833 w 489504"/>
              <a:gd name="connsiteY52" fmla="*/ 1412341 h 3458634"/>
              <a:gd name="connsiteX53" fmla="*/ 479833 w 489504"/>
              <a:gd name="connsiteY53" fmla="*/ 1113577 h 3458634"/>
              <a:gd name="connsiteX54" fmla="*/ 470780 w 489504"/>
              <a:gd name="connsiteY54" fmla="*/ 1059256 h 3458634"/>
              <a:gd name="connsiteX55" fmla="*/ 452673 w 489504"/>
              <a:gd name="connsiteY55" fmla="*/ 1004935 h 3458634"/>
              <a:gd name="connsiteX56" fmla="*/ 443620 w 489504"/>
              <a:gd name="connsiteY56" fmla="*/ 941561 h 3458634"/>
              <a:gd name="connsiteX57" fmla="*/ 434566 w 489504"/>
              <a:gd name="connsiteY57" fmla="*/ 914400 h 3458634"/>
              <a:gd name="connsiteX58" fmla="*/ 425513 w 489504"/>
              <a:gd name="connsiteY58" fmla="*/ 851026 h 3458634"/>
              <a:gd name="connsiteX59" fmla="*/ 407406 w 489504"/>
              <a:gd name="connsiteY59" fmla="*/ 588476 h 3458634"/>
              <a:gd name="connsiteX60" fmla="*/ 389299 w 489504"/>
              <a:gd name="connsiteY60" fmla="*/ 280658 h 3458634"/>
              <a:gd name="connsiteX61" fmla="*/ 362138 w 489504"/>
              <a:gd name="connsiteY61" fmla="*/ 81481 h 3458634"/>
              <a:gd name="connsiteX62" fmla="*/ 344031 w 489504"/>
              <a:gd name="connsiteY62" fmla="*/ 54321 h 3458634"/>
              <a:gd name="connsiteX63" fmla="*/ 307818 w 489504"/>
              <a:gd name="connsiteY63" fmla="*/ 0 h 34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9504" h="3458634">
                <a:moveTo>
                  <a:pt x="307818" y="0"/>
                </a:moveTo>
                <a:lnTo>
                  <a:pt x="307818" y="0"/>
                </a:lnTo>
                <a:cubicBezTo>
                  <a:pt x="310836" y="30178"/>
                  <a:pt x="312259" y="60559"/>
                  <a:pt x="316871" y="90535"/>
                </a:cubicBezTo>
                <a:cubicBezTo>
                  <a:pt x="318322" y="99967"/>
                  <a:pt x="324218" y="108306"/>
                  <a:pt x="325925" y="117695"/>
                </a:cubicBezTo>
                <a:cubicBezTo>
                  <a:pt x="330277" y="141633"/>
                  <a:pt x="331960" y="165980"/>
                  <a:pt x="334978" y="190123"/>
                </a:cubicBezTo>
                <a:cubicBezTo>
                  <a:pt x="337996" y="274622"/>
                  <a:pt x="341431" y="359107"/>
                  <a:pt x="344031" y="443620"/>
                </a:cubicBezTo>
                <a:cubicBezTo>
                  <a:pt x="356068" y="834829"/>
                  <a:pt x="342351" y="660520"/>
                  <a:pt x="362138" y="878186"/>
                </a:cubicBezTo>
                <a:cubicBezTo>
                  <a:pt x="359120" y="977774"/>
                  <a:pt x="365755" y="1078126"/>
                  <a:pt x="353085" y="1176951"/>
                </a:cubicBezTo>
                <a:cubicBezTo>
                  <a:pt x="350318" y="1198536"/>
                  <a:pt x="316871" y="1231272"/>
                  <a:pt x="316871" y="1231272"/>
                </a:cubicBezTo>
                <a:cubicBezTo>
                  <a:pt x="275650" y="1354931"/>
                  <a:pt x="320626" y="1228543"/>
                  <a:pt x="280657" y="1321806"/>
                </a:cubicBezTo>
                <a:cubicBezTo>
                  <a:pt x="276898" y="1330578"/>
                  <a:pt x="275363" y="1340195"/>
                  <a:pt x="271604" y="1348967"/>
                </a:cubicBezTo>
                <a:cubicBezTo>
                  <a:pt x="266288" y="1361372"/>
                  <a:pt x="258813" y="1372775"/>
                  <a:pt x="253497" y="1385180"/>
                </a:cubicBezTo>
                <a:cubicBezTo>
                  <a:pt x="249738" y="1393952"/>
                  <a:pt x="248711" y="1403805"/>
                  <a:pt x="244443" y="1412341"/>
                </a:cubicBezTo>
                <a:cubicBezTo>
                  <a:pt x="239577" y="1422073"/>
                  <a:pt x="232372" y="1430448"/>
                  <a:pt x="226336" y="1439501"/>
                </a:cubicBezTo>
                <a:cubicBezTo>
                  <a:pt x="197203" y="1526908"/>
                  <a:pt x="243913" y="1391034"/>
                  <a:pt x="199176" y="1502876"/>
                </a:cubicBezTo>
                <a:cubicBezTo>
                  <a:pt x="192088" y="1520597"/>
                  <a:pt x="187105" y="1539089"/>
                  <a:pt x="181069" y="1557196"/>
                </a:cubicBezTo>
                <a:cubicBezTo>
                  <a:pt x="178051" y="1566250"/>
                  <a:pt x="177310" y="1576417"/>
                  <a:pt x="172016" y="1584357"/>
                </a:cubicBezTo>
                <a:cubicBezTo>
                  <a:pt x="165980" y="1593410"/>
                  <a:pt x="158775" y="1601785"/>
                  <a:pt x="153909" y="1611517"/>
                </a:cubicBezTo>
                <a:cubicBezTo>
                  <a:pt x="149641" y="1620053"/>
                  <a:pt x="150149" y="1630737"/>
                  <a:pt x="144855" y="1638677"/>
                </a:cubicBezTo>
                <a:cubicBezTo>
                  <a:pt x="137753" y="1649330"/>
                  <a:pt x="126748" y="1656784"/>
                  <a:pt x="117695" y="1665838"/>
                </a:cubicBezTo>
                <a:cubicBezTo>
                  <a:pt x="79102" y="1762319"/>
                  <a:pt x="116762" y="1660204"/>
                  <a:pt x="90534" y="1756373"/>
                </a:cubicBezTo>
                <a:cubicBezTo>
                  <a:pt x="85512" y="1774787"/>
                  <a:pt x="77057" y="1792177"/>
                  <a:pt x="72428" y="1810693"/>
                </a:cubicBezTo>
                <a:cubicBezTo>
                  <a:pt x="69529" y="1822290"/>
                  <a:pt x="60813" y="1861084"/>
                  <a:pt x="54321" y="1874068"/>
                </a:cubicBezTo>
                <a:cubicBezTo>
                  <a:pt x="49455" y="1883800"/>
                  <a:pt x="42250" y="1892175"/>
                  <a:pt x="36214" y="1901228"/>
                </a:cubicBezTo>
                <a:cubicBezTo>
                  <a:pt x="12571" y="2208572"/>
                  <a:pt x="46016" y="1750458"/>
                  <a:pt x="18107" y="2308634"/>
                </a:cubicBezTo>
                <a:cubicBezTo>
                  <a:pt x="16892" y="2332934"/>
                  <a:pt x="11360" y="2356841"/>
                  <a:pt x="9053" y="2381062"/>
                </a:cubicBezTo>
                <a:cubicBezTo>
                  <a:pt x="5322" y="2420232"/>
                  <a:pt x="3018" y="2459525"/>
                  <a:pt x="0" y="2498757"/>
                </a:cubicBezTo>
                <a:cubicBezTo>
                  <a:pt x="3018" y="2634559"/>
                  <a:pt x="-981" y="2770699"/>
                  <a:pt x="9053" y="2906163"/>
                </a:cubicBezTo>
                <a:cubicBezTo>
                  <a:pt x="11168" y="2934714"/>
                  <a:pt x="36214" y="2987644"/>
                  <a:pt x="36214" y="2987644"/>
                </a:cubicBezTo>
                <a:cubicBezTo>
                  <a:pt x="39232" y="3005751"/>
                  <a:pt x="40815" y="3024156"/>
                  <a:pt x="45267" y="3041965"/>
                </a:cubicBezTo>
                <a:cubicBezTo>
                  <a:pt x="49896" y="3060481"/>
                  <a:pt x="58745" y="3077769"/>
                  <a:pt x="63374" y="3096285"/>
                </a:cubicBezTo>
                <a:cubicBezTo>
                  <a:pt x="66392" y="3108356"/>
                  <a:pt x="69010" y="3120535"/>
                  <a:pt x="72428" y="3132499"/>
                </a:cubicBezTo>
                <a:cubicBezTo>
                  <a:pt x="75050" y="3141675"/>
                  <a:pt x="79167" y="3150402"/>
                  <a:pt x="81481" y="3159660"/>
                </a:cubicBezTo>
                <a:cubicBezTo>
                  <a:pt x="82911" y="3165381"/>
                  <a:pt x="94939" y="3231843"/>
                  <a:pt x="99588" y="3241141"/>
                </a:cubicBezTo>
                <a:cubicBezTo>
                  <a:pt x="109320" y="3260605"/>
                  <a:pt x="123731" y="3277355"/>
                  <a:pt x="135802" y="3295462"/>
                </a:cubicBezTo>
                <a:lnTo>
                  <a:pt x="153909" y="3322622"/>
                </a:lnTo>
                <a:cubicBezTo>
                  <a:pt x="161881" y="3346538"/>
                  <a:pt x="175827" y="3396319"/>
                  <a:pt x="199176" y="3404103"/>
                </a:cubicBezTo>
                <a:lnTo>
                  <a:pt x="226336" y="3413157"/>
                </a:lnTo>
                <a:cubicBezTo>
                  <a:pt x="236899" y="3429001"/>
                  <a:pt x="248970" y="3454651"/>
                  <a:pt x="271604" y="3458424"/>
                </a:cubicBezTo>
                <a:cubicBezTo>
                  <a:pt x="281017" y="3459993"/>
                  <a:pt x="289711" y="3452389"/>
                  <a:pt x="298764" y="3449371"/>
                </a:cubicBezTo>
                <a:cubicBezTo>
                  <a:pt x="318807" y="3436009"/>
                  <a:pt x="339142" y="3425018"/>
                  <a:pt x="353085" y="3404103"/>
                </a:cubicBezTo>
                <a:cubicBezTo>
                  <a:pt x="358615" y="3395807"/>
                  <a:pt x="369547" y="3346213"/>
                  <a:pt x="371192" y="3340729"/>
                </a:cubicBezTo>
                <a:cubicBezTo>
                  <a:pt x="376677" y="3322448"/>
                  <a:pt x="389299" y="3286408"/>
                  <a:pt x="389299" y="3286408"/>
                </a:cubicBezTo>
                <a:cubicBezTo>
                  <a:pt x="392317" y="3210963"/>
                  <a:pt x="394923" y="3135500"/>
                  <a:pt x="398352" y="3060072"/>
                </a:cubicBezTo>
                <a:cubicBezTo>
                  <a:pt x="400959" y="3002713"/>
                  <a:pt x="407406" y="2945474"/>
                  <a:pt x="407406" y="2888056"/>
                </a:cubicBezTo>
                <a:cubicBezTo>
                  <a:pt x="407406" y="2761271"/>
                  <a:pt x="401370" y="2634559"/>
                  <a:pt x="398352" y="2507810"/>
                </a:cubicBezTo>
                <a:cubicBezTo>
                  <a:pt x="401370" y="2390115"/>
                  <a:pt x="402881" y="2272372"/>
                  <a:pt x="407406" y="2154725"/>
                </a:cubicBezTo>
                <a:cubicBezTo>
                  <a:pt x="408698" y="2121128"/>
                  <a:pt x="420318" y="1988051"/>
                  <a:pt x="425513" y="1946495"/>
                </a:cubicBezTo>
                <a:cubicBezTo>
                  <a:pt x="427790" y="1928280"/>
                  <a:pt x="431548" y="1910282"/>
                  <a:pt x="434566" y="1892175"/>
                </a:cubicBezTo>
                <a:cubicBezTo>
                  <a:pt x="437584" y="1846908"/>
                  <a:pt x="441354" y="1801684"/>
                  <a:pt x="443620" y="1756373"/>
                </a:cubicBezTo>
                <a:cubicBezTo>
                  <a:pt x="447391" y="1680961"/>
                  <a:pt x="447478" y="1605363"/>
                  <a:pt x="452673" y="1530036"/>
                </a:cubicBezTo>
                <a:cubicBezTo>
                  <a:pt x="453529" y="1517623"/>
                  <a:pt x="458929" y="1505946"/>
                  <a:pt x="461727" y="1493822"/>
                </a:cubicBezTo>
                <a:cubicBezTo>
                  <a:pt x="467983" y="1466712"/>
                  <a:pt x="473798" y="1439501"/>
                  <a:pt x="479833" y="1412341"/>
                </a:cubicBezTo>
                <a:cubicBezTo>
                  <a:pt x="491591" y="1259498"/>
                  <a:pt x="493818" y="1295385"/>
                  <a:pt x="479833" y="1113577"/>
                </a:cubicBezTo>
                <a:cubicBezTo>
                  <a:pt x="478425" y="1095274"/>
                  <a:pt x="475232" y="1077065"/>
                  <a:pt x="470780" y="1059256"/>
                </a:cubicBezTo>
                <a:cubicBezTo>
                  <a:pt x="466151" y="1040739"/>
                  <a:pt x="452673" y="1004935"/>
                  <a:pt x="452673" y="1004935"/>
                </a:cubicBezTo>
                <a:cubicBezTo>
                  <a:pt x="449655" y="983810"/>
                  <a:pt x="447805" y="962486"/>
                  <a:pt x="443620" y="941561"/>
                </a:cubicBezTo>
                <a:cubicBezTo>
                  <a:pt x="441748" y="932203"/>
                  <a:pt x="436438" y="923758"/>
                  <a:pt x="434566" y="914400"/>
                </a:cubicBezTo>
                <a:cubicBezTo>
                  <a:pt x="430381" y="893475"/>
                  <a:pt x="428531" y="872151"/>
                  <a:pt x="425513" y="851026"/>
                </a:cubicBezTo>
                <a:cubicBezTo>
                  <a:pt x="404113" y="444458"/>
                  <a:pt x="427851" y="844037"/>
                  <a:pt x="407406" y="588476"/>
                </a:cubicBezTo>
                <a:cubicBezTo>
                  <a:pt x="398254" y="474078"/>
                  <a:pt x="396026" y="398381"/>
                  <a:pt x="389299" y="280658"/>
                </a:cubicBezTo>
                <a:cubicBezTo>
                  <a:pt x="387954" y="257118"/>
                  <a:pt x="392033" y="126323"/>
                  <a:pt x="362138" y="81481"/>
                </a:cubicBezTo>
                <a:lnTo>
                  <a:pt x="344031" y="54321"/>
                </a:lnTo>
                <a:cubicBezTo>
                  <a:pt x="333628" y="23112"/>
                  <a:pt x="313854" y="9054"/>
                  <a:pt x="307818" y="0"/>
                </a:cubicBezTo>
                <a:close/>
              </a:path>
            </a:pathLst>
          </a:cu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57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Division of the Land</a:t>
            </a:r>
          </a:p>
        </p:txBody>
      </p:sp>
      <p:sp>
        <p:nvSpPr>
          <p:cNvPr id="13" name="TextBox 12"/>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13-21</a:t>
            </a:r>
          </a:p>
        </p:txBody>
      </p:sp>
      <p:pic>
        <p:nvPicPr>
          <p:cNvPr id="15" name="Picture 2" descr="Bible map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830" y="1169030"/>
            <a:ext cx="3404940" cy="49963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17385" y="1585922"/>
            <a:ext cx="3113045" cy="1477328"/>
          </a:xfrm>
          <a:prstGeom prst="rect">
            <a:avLst/>
          </a:prstGeom>
        </p:spPr>
        <p:txBody>
          <a:bodyPr wrap="square">
            <a:spAutoFit/>
          </a:bodyPr>
          <a:lstStyle/>
          <a:p>
            <a:r>
              <a:rPr lang="en-US" dirty="0">
                <a:solidFill>
                  <a:schemeClr val="bg1"/>
                </a:solidFill>
                <a:latin typeface="Calibri" panose="020F0502020204030204" pitchFamily="34" charset="0"/>
              </a:rPr>
              <a:t>Joshua gave each tribe an inheritance in the promised land and that the tabernacle was set up at a place called Shiloh</a:t>
            </a:r>
            <a:endParaRPr lang="en-US" dirty="0">
              <a:solidFill>
                <a:schemeClr val="bg1"/>
              </a:solidFill>
            </a:endParaRPr>
          </a:p>
        </p:txBody>
      </p:sp>
      <p:cxnSp>
        <p:nvCxnSpPr>
          <p:cNvPr id="10" name="Straight Arrow Connector 9"/>
          <p:cNvCxnSpPr/>
          <p:nvPr/>
        </p:nvCxnSpPr>
        <p:spPr>
          <a:xfrm flipH="1">
            <a:off x="2952300" y="3041325"/>
            <a:ext cx="2491131" cy="83241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696715" y="4629911"/>
            <a:ext cx="6096000" cy="1200329"/>
          </a:xfrm>
          <a:prstGeom prst="rect">
            <a:avLst/>
          </a:prstGeom>
        </p:spPr>
        <p:txBody>
          <a:bodyPr>
            <a:spAutoFit/>
          </a:bodyPr>
          <a:lstStyle/>
          <a:p>
            <a:r>
              <a:rPr lang="en-US" dirty="0">
                <a:solidFill>
                  <a:schemeClr val="bg1"/>
                </a:solidFill>
                <a:latin typeface="Calibri" panose="020F0502020204030204" pitchFamily="34" charset="0"/>
              </a:rPr>
              <a:t>The Levites were not given a specific piece of land but were given 48 cities among each of the other tribes’ inheritances. This would allow the Levites to continue their priesthood service among the Israelites.</a:t>
            </a:r>
            <a:endParaRPr lang="en-US" dirty="0">
              <a:solidFill>
                <a:schemeClr val="bg1"/>
              </a:solidFill>
            </a:endParaRPr>
          </a:p>
        </p:txBody>
      </p:sp>
      <p:sp>
        <p:nvSpPr>
          <p:cNvPr id="18" name="Rectangle 17"/>
          <p:cNvSpPr/>
          <p:nvPr/>
        </p:nvSpPr>
        <p:spPr>
          <a:xfrm>
            <a:off x="7013011" y="3333161"/>
            <a:ext cx="2334547" cy="923330"/>
          </a:xfrm>
          <a:prstGeom prst="rect">
            <a:avLst/>
          </a:prstGeom>
        </p:spPr>
        <p:txBody>
          <a:bodyPr wrap="square">
            <a:spAutoFit/>
          </a:bodyPr>
          <a:lstStyle/>
          <a:p>
            <a:r>
              <a:rPr lang="en-US" i="1" dirty="0">
                <a:solidFill>
                  <a:schemeClr val="bg1"/>
                </a:solidFill>
                <a:latin typeface="Calibri" panose="020F0502020204030204" pitchFamily="34" charset="0"/>
              </a:rPr>
              <a:t>Caleb inherits Hebron </a:t>
            </a:r>
            <a:r>
              <a:rPr lang="en-US" i="1" dirty="0">
                <a:solidFill>
                  <a:schemeClr val="bg1"/>
                </a:solidFill>
              </a:rPr>
              <a:t>as a special reward for his faithfulness</a:t>
            </a:r>
            <a:endParaRPr lang="en-US" dirty="0">
              <a:solidFill>
                <a:schemeClr val="bg1"/>
              </a:solidFill>
            </a:endParaRPr>
          </a:p>
        </p:txBody>
      </p:sp>
      <p:cxnSp>
        <p:nvCxnSpPr>
          <p:cNvPr id="20" name="Straight Arrow Connector 19"/>
          <p:cNvCxnSpPr/>
          <p:nvPr/>
        </p:nvCxnSpPr>
        <p:spPr>
          <a:xfrm flipH="1">
            <a:off x="2794711" y="3972950"/>
            <a:ext cx="4135541" cy="7501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364453" y="2018636"/>
            <a:ext cx="1135557" cy="2567384"/>
            <a:chOff x="1645511" y="770929"/>
            <a:chExt cx="2527751" cy="5715000"/>
          </a:xfrm>
        </p:grpSpPr>
        <p:sp>
          <p:nvSpPr>
            <p:cNvPr id="23" name="Cloud 22"/>
            <p:cNvSpPr/>
            <p:nvPr/>
          </p:nvSpPr>
          <p:spPr>
            <a:xfrm rot="18013353">
              <a:off x="1664662" y="1239926"/>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5400000">
              <a:off x="2349113" y="1087295"/>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9671902">
              <a:off x="3495826" y="3561470"/>
              <a:ext cx="545683"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647766">
              <a:off x="1733511" y="3518972"/>
              <a:ext cx="463241"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9352409">
              <a:off x="3024696" y="5489095"/>
              <a:ext cx="432965"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2647766">
              <a:off x="2526946" y="5469378"/>
              <a:ext cx="430892"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20169292">
              <a:off x="2974551" y="2504718"/>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790291">
              <a:off x="1965307" y="2446460"/>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237326" y="1034433"/>
              <a:ext cx="1314784" cy="18629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a:off x="2260048" y="770929"/>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rot="1833560">
              <a:off x="1645511" y="3818001"/>
              <a:ext cx="847301" cy="270418"/>
              <a:chOff x="4431208" y="4615200"/>
              <a:chExt cx="3565332" cy="1137883"/>
            </a:xfrm>
          </p:grpSpPr>
          <p:grpSp>
            <p:nvGrpSpPr>
              <p:cNvPr id="64" name="Group 63"/>
              <p:cNvGrpSpPr/>
              <p:nvPr/>
            </p:nvGrpSpPr>
            <p:grpSpPr>
              <a:xfrm>
                <a:off x="4431208" y="4620283"/>
                <a:ext cx="1188559" cy="1132800"/>
                <a:chOff x="4431208" y="4620283"/>
                <a:chExt cx="1188559" cy="1132800"/>
              </a:xfrm>
            </p:grpSpPr>
            <p:sp>
              <p:nvSpPr>
                <p:cNvPr id="73" name="Quad Arrow 7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4-Point Star 7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5619652" y="4615200"/>
                <a:ext cx="1188559" cy="1132800"/>
                <a:chOff x="4431208" y="4620283"/>
                <a:chExt cx="1188559" cy="1132800"/>
              </a:xfrm>
            </p:grpSpPr>
            <p:sp>
              <p:nvSpPr>
                <p:cNvPr id="70" name="Quad Arrow 69"/>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4-Point Star 71"/>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6807981" y="4617742"/>
                <a:ext cx="1188559" cy="1132800"/>
                <a:chOff x="4431208" y="4620283"/>
                <a:chExt cx="1188559" cy="1132800"/>
              </a:xfrm>
            </p:grpSpPr>
            <p:sp>
              <p:nvSpPr>
                <p:cNvPr id="67" name="Quad Arrow 66"/>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4-Point Star 68"/>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rot="19923716">
              <a:off x="3325961" y="3916300"/>
              <a:ext cx="847301" cy="270418"/>
              <a:chOff x="4431208" y="4615200"/>
              <a:chExt cx="3565332" cy="1137883"/>
            </a:xfrm>
          </p:grpSpPr>
          <p:grpSp>
            <p:nvGrpSpPr>
              <p:cNvPr id="52" name="Group 51"/>
              <p:cNvGrpSpPr/>
              <p:nvPr/>
            </p:nvGrpSpPr>
            <p:grpSpPr>
              <a:xfrm>
                <a:off x="4431208" y="4620283"/>
                <a:ext cx="1188559" cy="1132800"/>
                <a:chOff x="4431208" y="4620283"/>
                <a:chExt cx="1188559" cy="1132800"/>
              </a:xfrm>
            </p:grpSpPr>
            <p:sp>
              <p:nvSpPr>
                <p:cNvPr id="61" name="Quad Arrow 60"/>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4-Point Star 62"/>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5619652" y="4615200"/>
                <a:ext cx="1188559" cy="1132800"/>
                <a:chOff x="4431208" y="4620283"/>
                <a:chExt cx="1188559" cy="1132800"/>
              </a:xfrm>
            </p:grpSpPr>
            <p:sp>
              <p:nvSpPr>
                <p:cNvPr id="58" name="Quad Arrow 57"/>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4-Point Star 59"/>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7981" y="4617742"/>
                <a:ext cx="1188559" cy="1132800"/>
                <a:chOff x="4431208" y="4620283"/>
                <a:chExt cx="1188559" cy="1132800"/>
              </a:xfrm>
            </p:grpSpPr>
            <p:sp>
              <p:nvSpPr>
                <p:cNvPr id="55" name="Quad Arrow 54"/>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4-Point Star 56"/>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Trapezoid 34"/>
            <p:cNvSpPr/>
            <p:nvPr/>
          </p:nvSpPr>
          <p:spPr>
            <a:xfrm>
              <a:off x="2238244" y="2717348"/>
              <a:ext cx="1379447" cy="3248784"/>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273300" y="5492766"/>
              <a:ext cx="1335669" cy="463534"/>
              <a:chOff x="4431208" y="4615200"/>
              <a:chExt cx="3565332" cy="1137883"/>
            </a:xfrm>
          </p:grpSpPr>
          <p:grpSp>
            <p:nvGrpSpPr>
              <p:cNvPr id="40" name="Group 39"/>
              <p:cNvGrpSpPr/>
              <p:nvPr/>
            </p:nvGrpSpPr>
            <p:grpSpPr>
              <a:xfrm>
                <a:off x="4431208" y="4620283"/>
                <a:ext cx="1188559" cy="1132800"/>
                <a:chOff x="4431208" y="4620283"/>
                <a:chExt cx="1188559" cy="1132800"/>
              </a:xfrm>
            </p:grpSpPr>
            <p:sp>
              <p:nvSpPr>
                <p:cNvPr id="49" name="Quad Arrow 48"/>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4-Point Star 50"/>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5619652" y="4615200"/>
                <a:ext cx="1188559" cy="1132800"/>
                <a:chOff x="4431208" y="4620283"/>
                <a:chExt cx="1188559" cy="1132800"/>
              </a:xfrm>
            </p:grpSpPr>
            <p:sp>
              <p:nvSpPr>
                <p:cNvPr id="46" name="Quad Arrow 45"/>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46"/>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47"/>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807981" y="4617742"/>
                <a:ext cx="1188559" cy="1132800"/>
                <a:chOff x="4431208" y="4620283"/>
                <a:chExt cx="1188559" cy="1132800"/>
              </a:xfrm>
            </p:grpSpPr>
            <p:sp>
              <p:nvSpPr>
                <p:cNvPr id="43" name="Quad Arrow 4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4-Point Star 4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 name="Oval 36"/>
            <p:cNvSpPr/>
            <p:nvPr/>
          </p:nvSpPr>
          <p:spPr>
            <a:xfrm>
              <a:off x="2674412" y="2563972"/>
              <a:ext cx="464760" cy="6766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2386840" y="2210140"/>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659421" y="2383551"/>
              <a:ext cx="386046" cy="1914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4966513" y="1353183"/>
            <a:ext cx="860261" cy="1776433"/>
            <a:chOff x="320681" y="685800"/>
            <a:chExt cx="2398555" cy="4953000"/>
          </a:xfrm>
        </p:grpSpPr>
        <p:grpSp>
          <p:nvGrpSpPr>
            <p:cNvPr id="78" name="Group 77"/>
            <p:cNvGrpSpPr/>
            <p:nvPr/>
          </p:nvGrpSpPr>
          <p:grpSpPr>
            <a:xfrm>
              <a:off x="320681" y="685800"/>
              <a:ext cx="2398555" cy="4953000"/>
              <a:chOff x="3521081" y="381000"/>
              <a:chExt cx="2398555" cy="4953000"/>
            </a:xfrm>
          </p:grpSpPr>
          <p:sp>
            <p:nvSpPr>
              <p:cNvPr id="96" name="Rounded Rectangle 95"/>
              <p:cNvSpPr/>
              <p:nvPr/>
            </p:nvSpPr>
            <p:spPr>
              <a:xfrm>
                <a:off x="3886200" y="762000"/>
                <a:ext cx="1828800" cy="16764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46"/>
              <p:cNvGrpSpPr/>
              <p:nvPr/>
            </p:nvGrpSpPr>
            <p:grpSpPr>
              <a:xfrm>
                <a:off x="3657600" y="381000"/>
                <a:ext cx="2193567" cy="1008603"/>
                <a:chOff x="518540" y="1084217"/>
                <a:chExt cx="2193567" cy="1008603"/>
              </a:xfrm>
            </p:grpSpPr>
            <p:sp>
              <p:nvSpPr>
                <p:cNvPr id="133" name="Moon 132"/>
                <p:cNvSpPr/>
                <p:nvPr/>
              </p:nvSpPr>
              <p:spPr>
                <a:xfrm rot="11330407" flipH="1">
                  <a:off x="1256173" y="1163792"/>
                  <a:ext cx="427636" cy="799712"/>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10269593">
                  <a:off x="1478527" y="1236244"/>
                  <a:ext cx="427636" cy="799712"/>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7949056">
                  <a:off x="1504138" y="942187"/>
                  <a:ext cx="476935" cy="1156867"/>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951385">
                  <a:off x="1415446" y="972167"/>
                  <a:ext cx="476935" cy="1156867"/>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5057621">
                  <a:off x="1239664" y="485246"/>
                  <a:ext cx="721072" cy="1919014"/>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6757078">
                  <a:off x="1392064" y="637646"/>
                  <a:ext cx="721072" cy="1919014"/>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3854531">
                  <a:off x="1117511" y="772777"/>
                  <a:ext cx="721072" cy="1919014"/>
                </a:xfrm>
                <a:prstGeom prst="moon">
                  <a:avLst>
                    <a:gd name="adj" fmla="val 4796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993098" y="1147996"/>
                  <a:ext cx="1219200" cy="6096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ounded Rectangle 110"/>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53"/>
              <p:cNvGrpSpPr/>
              <p:nvPr/>
            </p:nvGrpSpPr>
            <p:grpSpPr>
              <a:xfrm>
                <a:off x="4212236" y="3367790"/>
                <a:ext cx="1064302" cy="484682"/>
                <a:chOff x="6477000" y="762000"/>
                <a:chExt cx="1905000" cy="914400"/>
              </a:xfrm>
            </p:grpSpPr>
            <p:sp>
              <p:nvSpPr>
                <p:cNvPr id="127" name="Rounded Rectangle 126"/>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49"/>
                <p:cNvGrpSpPr/>
                <p:nvPr/>
              </p:nvGrpSpPr>
              <p:grpSpPr>
                <a:xfrm>
                  <a:off x="7696200" y="762000"/>
                  <a:ext cx="685800" cy="914400"/>
                  <a:chOff x="7696200" y="762000"/>
                  <a:chExt cx="685800" cy="914400"/>
                </a:xfrm>
              </p:grpSpPr>
              <p:sp>
                <p:nvSpPr>
                  <p:cNvPr id="131" name="6-Point Star 130"/>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6-Point Star 128"/>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54"/>
              <p:cNvGrpSpPr/>
              <p:nvPr/>
            </p:nvGrpSpPr>
            <p:grpSpPr>
              <a:xfrm>
                <a:off x="4298430" y="2920584"/>
                <a:ext cx="920646" cy="379751"/>
                <a:chOff x="6477000" y="762000"/>
                <a:chExt cx="1905000" cy="914400"/>
              </a:xfrm>
            </p:grpSpPr>
            <p:sp>
              <p:nvSpPr>
                <p:cNvPr id="121" name="Rounded Rectangle 120"/>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49"/>
                <p:cNvGrpSpPr/>
                <p:nvPr/>
              </p:nvGrpSpPr>
              <p:grpSpPr>
                <a:xfrm>
                  <a:off x="7696200" y="762000"/>
                  <a:ext cx="685800" cy="914400"/>
                  <a:chOff x="7696200" y="762000"/>
                  <a:chExt cx="685800" cy="914400"/>
                </a:xfrm>
              </p:grpSpPr>
              <p:sp>
                <p:nvSpPr>
                  <p:cNvPr id="125" name="6-Point Star 124"/>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6-Point Star 122"/>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61"/>
              <p:cNvGrpSpPr/>
              <p:nvPr/>
            </p:nvGrpSpPr>
            <p:grpSpPr>
              <a:xfrm>
                <a:off x="4313420" y="2365947"/>
                <a:ext cx="858187" cy="467194"/>
                <a:chOff x="6477000" y="762000"/>
                <a:chExt cx="1905000" cy="914400"/>
              </a:xfrm>
            </p:grpSpPr>
            <p:sp>
              <p:nvSpPr>
                <p:cNvPr id="115" name="Rounded Rectangle 114"/>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49"/>
                <p:cNvGrpSpPr/>
                <p:nvPr/>
              </p:nvGrpSpPr>
              <p:grpSpPr>
                <a:xfrm>
                  <a:off x="7696200" y="762000"/>
                  <a:ext cx="685800" cy="914400"/>
                  <a:chOff x="7696200" y="762000"/>
                  <a:chExt cx="685800" cy="914400"/>
                </a:xfrm>
              </p:grpSpPr>
              <p:sp>
                <p:nvSpPr>
                  <p:cNvPr id="119" name="6-Point Star 118"/>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6-Point Star 116"/>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78"/>
            <p:cNvGrpSpPr/>
            <p:nvPr/>
          </p:nvGrpSpPr>
          <p:grpSpPr>
            <a:xfrm>
              <a:off x="819005" y="993433"/>
              <a:ext cx="308947" cy="467194"/>
              <a:chOff x="819005" y="993433"/>
              <a:chExt cx="308947" cy="467194"/>
            </a:xfrm>
          </p:grpSpPr>
          <p:sp>
            <p:nvSpPr>
              <p:cNvPr id="94" name="6-Point Star 9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154409" y="996380"/>
              <a:ext cx="308947" cy="467194"/>
              <a:chOff x="819005" y="993433"/>
              <a:chExt cx="308947" cy="467194"/>
            </a:xfrm>
          </p:grpSpPr>
          <p:sp>
            <p:nvSpPr>
              <p:cNvPr id="92" name="6-Point Star 91"/>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467149" y="989151"/>
              <a:ext cx="308947" cy="467194"/>
              <a:chOff x="819005" y="993433"/>
              <a:chExt cx="308947" cy="467194"/>
            </a:xfrm>
          </p:grpSpPr>
          <p:sp>
            <p:nvSpPr>
              <p:cNvPr id="90" name="6-Point Star 89"/>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1790183" y="998352"/>
              <a:ext cx="308947" cy="467194"/>
              <a:chOff x="819005" y="993433"/>
              <a:chExt cx="308947" cy="467194"/>
            </a:xfrm>
          </p:grpSpPr>
          <p:sp>
            <p:nvSpPr>
              <p:cNvPr id="88" name="6-Point Star 87"/>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2112072" y="1008483"/>
              <a:ext cx="308947" cy="467194"/>
              <a:chOff x="819005" y="993433"/>
              <a:chExt cx="308947" cy="467194"/>
            </a:xfrm>
          </p:grpSpPr>
          <p:sp>
            <p:nvSpPr>
              <p:cNvPr id="86" name="6-Point Star 85"/>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Oval 83"/>
            <p:cNvSpPr/>
            <p:nvPr/>
          </p:nvSpPr>
          <p:spPr>
            <a:xfrm>
              <a:off x="685800" y="1552989"/>
              <a:ext cx="296779" cy="65681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2207647" y="1482844"/>
              <a:ext cx="297928" cy="45613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09135" y="6302248"/>
            <a:ext cx="7968741" cy="369332"/>
          </a:xfrm>
          <a:prstGeom prst="rect">
            <a:avLst/>
          </a:prstGeom>
        </p:spPr>
        <p:txBody>
          <a:bodyPr wrap="square">
            <a:spAutoFit/>
          </a:bodyPr>
          <a:lstStyle/>
          <a:p>
            <a:r>
              <a:rPr lang="en-US" dirty="0">
                <a:solidFill>
                  <a:schemeClr val="bg1"/>
                </a:solidFill>
                <a:latin typeface="Calibri" panose="020F0502020204030204" pitchFamily="34" charset="0"/>
              </a:rPr>
              <a:t>The </a:t>
            </a:r>
            <a:r>
              <a:rPr lang="en-US" dirty="0" err="1">
                <a:solidFill>
                  <a:schemeClr val="bg1"/>
                </a:solidFill>
                <a:latin typeface="Calibri" panose="020F0502020204030204" pitchFamily="34" charset="0"/>
              </a:rPr>
              <a:t>Jebusites</a:t>
            </a:r>
            <a:r>
              <a:rPr lang="en-US" dirty="0">
                <a:solidFill>
                  <a:schemeClr val="bg1"/>
                </a:solidFill>
                <a:latin typeface="Calibri" panose="020F0502020204030204" pitchFamily="34" charset="0"/>
              </a:rPr>
              <a:t> were not driven out but dwelt with the tribe of Judah </a:t>
            </a:r>
            <a:r>
              <a:rPr lang="en-US" sz="1200" dirty="0">
                <a:solidFill>
                  <a:schemeClr val="bg1"/>
                </a:solidFill>
                <a:latin typeface="Calibri" panose="020F0502020204030204" pitchFamily="34" charset="0"/>
              </a:rPr>
              <a:t>(Josh. 15:36)</a:t>
            </a:r>
            <a:endParaRPr lang="en-US" sz="1200" dirty="0">
              <a:solidFill>
                <a:schemeClr val="bg1"/>
              </a:solidFill>
            </a:endParaRPr>
          </a:p>
        </p:txBody>
      </p:sp>
    </p:spTree>
    <p:extLst>
      <p:ext uri="{BB962C8B-B14F-4D97-AF65-F5344CB8AC3E}">
        <p14:creationId xmlns:p14="http://schemas.microsoft.com/office/powerpoint/2010/main" val="232256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6 Cities of Refuge</a:t>
            </a:r>
          </a:p>
        </p:txBody>
      </p:sp>
      <p:sp>
        <p:nvSpPr>
          <p:cNvPr id="13" name="TextBox 12"/>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13-20</a:t>
            </a:r>
          </a:p>
        </p:txBody>
      </p:sp>
      <p:sp>
        <p:nvSpPr>
          <p:cNvPr id="4" name="Rectangle 3"/>
          <p:cNvSpPr/>
          <p:nvPr/>
        </p:nvSpPr>
        <p:spPr>
          <a:xfrm>
            <a:off x="735774" y="2766921"/>
            <a:ext cx="3113045" cy="2585323"/>
          </a:xfrm>
          <a:prstGeom prst="rect">
            <a:avLst/>
          </a:prstGeom>
        </p:spPr>
        <p:txBody>
          <a:bodyPr wrap="square">
            <a:spAutoFit/>
          </a:bodyPr>
          <a:lstStyle/>
          <a:p>
            <a:r>
              <a:rPr lang="en-US" dirty="0">
                <a:solidFill>
                  <a:schemeClr val="bg1"/>
                </a:solidFill>
                <a:latin typeface="Calibri" panose="020F0502020204030204" pitchFamily="34" charset="0"/>
              </a:rPr>
              <a:t>And they appointed </a:t>
            </a:r>
            <a:r>
              <a:rPr lang="en-US" dirty="0" err="1">
                <a:solidFill>
                  <a:schemeClr val="bg1"/>
                </a:solidFill>
                <a:latin typeface="Calibri" panose="020F0502020204030204" pitchFamily="34" charset="0"/>
              </a:rPr>
              <a:t>Kedesh</a:t>
            </a:r>
            <a:r>
              <a:rPr lang="en-US" dirty="0">
                <a:solidFill>
                  <a:schemeClr val="bg1"/>
                </a:solidFill>
                <a:latin typeface="Calibri" panose="020F0502020204030204" pitchFamily="34" charset="0"/>
              </a:rPr>
              <a:t> in Galilee in mount Naphtali</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and </a:t>
            </a:r>
            <a:r>
              <a:rPr lang="en-US" dirty="0" err="1">
                <a:solidFill>
                  <a:schemeClr val="bg1"/>
                </a:solidFill>
                <a:latin typeface="Calibri" panose="020F0502020204030204" pitchFamily="34" charset="0"/>
              </a:rPr>
              <a:t>Shechem</a:t>
            </a:r>
            <a:r>
              <a:rPr lang="en-US" dirty="0">
                <a:solidFill>
                  <a:schemeClr val="bg1"/>
                </a:solidFill>
                <a:latin typeface="Calibri" panose="020F0502020204030204" pitchFamily="34" charset="0"/>
              </a:rPr>
              <a:t> in mount Ephraim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and </a:t>
            </a:r>
            <a:r>
              <a:rPr lang="en-US" dirty="0" err="1">
                <a:solidFill>
                  <a:schemeClr val="bg1"/>
                </a:solidFill>
                <a:latin typeface="Calibri" panose="020F0502020204030204" pitchFamily="34" charset="0"/>
              </a:rPr>
              <a:t>Kirjath-arba</a:t>
            </a:r>
            <a:r>
              <a:rPr lang="en-US" dirty="0">
                <a:solidFill>
                  <a:schemeClr val="bg1"/>
                </a:solidFill>
                <a:latin typeface="Calibri" panose="020F0502020204030204" pitchFamily="34" charset="0"/>
              </a:rPr>
              <a:t>, which </a:t>
            </a:r>
            <a:r>
              <a:rPr lang="en-US" i="1" dirty="0">
                <a:solidFill>
                  <a:schemeClr val="bg1"/>
                </a:solidFill>
                <a:latin typeface="Calibri" panose="020F0502020204030204" pitchFamily="34" charset="0"/>
              </a:rPr>
              <a:t>is</a:t>
            </a:r>
            <a:r>
              <a:rPr lang="en-US" dirty="0">
                <a:solidFill>
                  <a:schemeClr val="bg1"/>
                </a:solidFill>
                <a:latin typeface="Calibri" panose="020F0502020204030204" pitchFamily="34" charset="0"/>
              </a:rPr>
              <a:t> Hebron, in the mountain of Judah.</a:t>
            </a:r>
          </a:p>
        </p:txBody>
      </p:sp>
      <p:sp>
        <p:nvSpPr>
          <p:cNvPr id="17" name="Rectangle 16"/>
          <p:cNvSpPr/>
          <p:nvPr/>
        </p:nvSpPr>
        <p:spPr>
          <a:xfrm>
            <a:off x="8402319" y="2967335"/>
            <a:ext cx="3545998" cy="646331"/>
          </a:xfrm>
          <a:prstGeom prst="rect">
            <a:avLst/>
          </a:prstGeom>
        </p:spPr>
        <p:txBody>
          <a:bodyPr wrap="square">
            <a:spAutoFit/>
          </a:bodyPr>
          <a:lstStyle/>
          <a:p>
            <a:r>
              <a:rPr lang="en-US" dirty="0" err="1">
                <a:solidFill>
                  <a:schemeClr val="bg1"/>
                </a:solidFill>
                <a:latin typeface="Calibri" panose="020F0502020204030204" pitchFamily="34" charset="0"/>
              </a:rPr>
              <a:t>Ramoth</a:t>
            </a:r>
            <a:r>
              <a:rPr lang="en-US" dirty="0">
                <a:solidFill>
                  <a:schemeClr val="bg1"/>
                </a:solidFill>
                <a:latin typeface="Calibri" panose="020F0502020204030204" pitchFamily="34" charset="0"/>
              </a:rPr>
              <a:t> in Gilead out of the tribe of Gad</a:t>
            </a:r>
          </a:p>
        </p:txBody>
      </p:sp>
      <p:pic>
        <p:nvPicPr>
          <p:cNvPr id="143" name="Picture 2" descr="Bible map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136" y="1015663"/>
            <a:ext cx="3608173" cy="5294602"/>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Arrow Connector 144"/>
          <p:cNvCxnSpPr/>
          <p:nvPr/>
        </p:nvCxnSpPr>
        <p:spPr>
          <a:xfrm flipV="1">
            <a:off x="3748136" y="2381061"/>
            <a:ext cx="2082296" cy="7152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V="1">
            <a:off x="3367889" y="3451154"/>
            <a:ext cx="1883121" cy="33142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2835747" y="4564847"/>
            <a:ext cx="2523904" cy="2333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a:off x="6668217" y="1892799"/>
            <a:ext cx="1734102" cy="4882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a:off x="6329468" y="3258197"/>
            <a:ext cx="2072851" cy="4828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a:off x="8321091" y="4132319"/>
            <a:ext cx="3545998" cy="646331"/>
          </a:xfrm>
          <a:prstGeom prst="rect">
            <a:avLst/>
          </a:prstGeom>
        </p:spPr>
        <p:txBody>
          <a:bodyPr wrap="square">
            <a:spAutoFit/>
          </a:bodyPr>
          <a:lstStyle/>
          <a:p>
            <a:r>
              <a:rPr lang="en-US" dirty="0" err="1">
                <a:solidFill>
                  <a:schemeClr val="bg1"/>
                </a:solidFill>
                <a:latin typeface="Calibri" panose="020F0502020204030204" pitchFamily="34" charset="0"/>
              </a:rPr>
              <a:t>Bezer</a:t>
            </a:r>
            <a:r>
              <a:rPr lang="en-US" dirty="0">
                <a:solidFill>
                  <a:schemeClr val="bg1"/>
                </a:solidFill>
                <a:latin typeface="Calibri" panose="020F0502020204030204" pitchFamily="34" charset="0"/>
              </a:rPr>
              <a:t> in the wilderness upon the plain out of the tribe of Reuben</a:t>
            </a:r>
          </a:p>
        </p:txBody>
      </p:sp>
      <p:sp>
        <p:nvSpPr>
          <p:cNvPr id="163" name="Rectangle 162"/>
          <p:cNvSpPr/>
          <p:nvPr/>
        </p:nvSpPr>
        <p:spPr>
          <a:xfrm>
            <a:off x="8285849" y="1485018"/>
            <a:ext cx="3545998" cy="646331"/>
          </a:xfrm>
          <a:prstGeom prst="rect">
            <a:avLst/>
          </a:prstGeom>
        </p:spPr>
        <p:txBody>
          <a:bodyPr wrap="square">
            <a:spAutoFit/>
          </a:bodyPr>
          <a:lstStyle/>
          <a:p>
            <a:r>
              <a:rPr lang="en-US" dirty="0">
                <a:solidFill>
                  <a:schemeClr val="bg1"/>
                </a:solidFill>
                <a:latin typeface="Calibri" panose="020F0502020204030204" pitchFamily="34" charset="0"/>
              </a:rPr>
              <a:t>Golan in Bashan out of the tribe of Manasseh.</a:t>
            </a:r>
          </a:p>
        </p:txBody>
      </p:sp>
      <p:cxnSp>
        <p:nvCxnSpPr>
          <p:cNvPr id="166" name="Straight Arrow Connector 165"/>
          <p:cNvCxnSpPr/>
          <p:nvPr/>
        </p:nvCxnSpPr>
        <p:spPr>
          <a:xfrm flipH="1">
            <a:off x="6418907" y="4409408"/>
            <a:ext cx="1866942" cy="1897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273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5D5CE-7D0F-8ABE-C323-9CBA2BF923AA}"/>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8000220E-4815-64C9-49C0-F26893240329}"/>
              </a:ext>
            </a:extLst>
          </p:cNvPr>
          <p:cNvGrpSpPr/>
          <p:nvPr/>
        </p:nvGrpSpPr>
        <p:grpSpPr>
          <a:xfrm>
            <a:off x="-1" y="0"/>
            <a:ext cx="12192002" cy="6858000"/>
            <a:chOff x="-1" y="0"/>
            <a:chExt cx="12192002" cy="6858000"/>
          </a:xfrm>
        </p:grpSpPr>
        <p:pic>
          <p:nvPicPr>
            <p:cNvPr id="7" name="Picture 2" descr="http://img07.deviantart.net/a284/i/2012/004/9/1/seamless_brown_leather_by_hhh316-d4la192.jpg">
              <a:extLst>
                <a:ext uri="{FF2B5EF4-FFF2-40B4-BE49-F238E27FC236}">
                  <a16:creationId xmlns:a16="http://schemas.microsoft.com/office/drawing/2014/main" id="{A754DCA1-220B-9191-351D-F9A662DFA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a:extLst>
                <a:ext uri="{FF2B5EF4-FFF2-40B4-BE49-F238E27FC236}">
                  <a16:creationId xmlns:a16="http://schemas.microsoft.com/office/drawing/2014/main" id="{5B2A6799-B927-2BB4-CBDA-57EA8279C1BB}"/>
                </a:ext>
              </a:extLst>
            </p:cNvPr>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1A38670D-708F-9D09-1736-B1B0646E0ABF}"/>
              </a:ext>
            </a:extLst>
          </p:cNvPr>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Living Partial Covenants</a:t>
            </a:r>
          </a:p>
        </p:txBody>
      </p:sp>
      <p:sp>
        <p:nvSpPr>
          <p:cNvPr id="13" name="TextBox 12">
            <a:extLst>
              <a:ext uri="{FF2B5EF4-FFF2-40B4-BE49-F238E27FC236}">
                <a16:creationId xmlns:a16="http://schemas.microsoft.com/office/drawing/2014/main" id="{437514DE-E49C-EB1E-B74C-1846D9B42ED5}"/>
              </a:ext>
            </a:extLst>
          </p:cNvPr>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21</a:t>
            </a:r>
          </a:p>
        </p:txBody>
      </p:sp>
      <p:sp>
        <p:nvSpPr>
          <p:cNvPr id="163" name="Rectangle 162">
            <a:extLst>
              <a:ext uri="{FF2B5EF4-FFF2-40B4-BE49-F238E27FC236}">
                <a16:creationId xmlns:a16="http://schemas.microsoft.com/office/drawing/2014/main" id="{60C9DED4-D1C7-49CA-501C-3019C7657186}"/>
              </a:ext>
            </a:extLst>
          </p:cNvPr>
          <p:cNvSpPr/>
          <p:nvPr/>
        </p:nvSpPr>
        <p:spPr>
          <a:xfrm>
            <a:off x="3990108" y="998919"/>
            <a:ext cx="6262255" cy="1477328"/>
          </a:xfrm>
          <a:prstGeom prst="rect">
            <a:avLst/>
          </a:prstGeom>
        </p:spPr>
        <p:txBody>
          <a:bodyPr wrap="square">
            <a:spAutoFit/>
          </a:bodyPr>
          <a:lstStyle/>
          <a:p>
            <a:r>
              <a:rPr lang="en-US" dirty="0">
                <a:solidFill>
                  <a:schemeClr val="bg1"/>
                </a:solidFill>
                <a:latin typeface="Calibri" panose="020F0502020204030204" pitchFamily="34" charset="0"/>
              </a:rPr>
              <a:t>(The Israelites) at this point were at peace, but the mopping-up operations did not thereafter go as intended, and the Lord could not justly fulfil his part of the covenant if the people did not continue to do their duty; therefore, a different assessment of the state of things was given later in Joshua 23:13 (2)</a:t>
            </a:r>
          </a:p>
        </p:txBody>
      </p:sp>
      <p:sp>
        <p:nvSpPr>
          <p:cNvPr id="3" name="TextBox 2">
            <a:extLst>
              <a:ext uri="{FF2B5EF4-FFF2-40B4-BE49-F238E27FC236}">
                <a16:creationId xmlns:a16="http://schemas.microsoft.com/office/drawing/2014/main" id="{080EB4E0-0A3D-1758-1FCE-DB05C974B2AA}"/>
              </a:ext>
            </a:extLst>
          </p:cNvPr>
          <p:cNvSpPr txBox="1"/>
          <p:nvPr/>
        </p:nvSpPr>
        <p:spPr>
          <a:xfrm>
            <a:off x="4266719" y="2646845"/>
            <a:ext cx="3804415" cy="3570208"/>
          </a:xfrm>
          <a:prstGeom prst="rect">
            <a:avLst/>
          </a:prstGeom>
          <a:noFill/>
        </p:spPr>
        <p:txBody>
          <a:bodyPr wrap="square">
            <a:spAutoFit/>
          </a:bodyPr>
          <a:lstStyle/>
          <a:p>
            <a:pPr algn="l" fontAlgn="base">
              <a:spcAft>
                <a:spcPts val="1200"/>
              </a:spcAft>
              <a:buNone/>
            </a:pPr>
            <a:r>
              <a:rPr lang="en-US" b="0" i="0" dirty="0">
                <a:solidFill>
                  <a:schemeClr val="bg1"/>
                </a:solidFill>
                <a:effectLst/>
              </a:rPr>
              <a:t>Qualifying to make sacred covenants is not a one-time effort but a lifetime pattern. The Lord has said it will take our full heart, might, mind, and strength.</a:t>
            </a:r>
          </a:p>
          <a:p>
            <a:pPr fontAlgn="base"/>
            <a:r>
              <a:rPr lang="en-US" b="0" i="0" dirty="0">
                <a:solidFill>
                  <a:schemeClr val="bg1"/>
                </a:solidFill>
                <a:effectLst/>
              </a:rPr>
              <a:t>Frequent participation in the ordinances of the temple can create a pattern of devotion to the Lord. When you keep your temple covenants and remember them, you invite the companionship of the Holy Ghost to both strengthen and purify you. (3)</a:t>
            </a:r>
          </a:p>
        </p:txBody>
      </p:sp>
      <p:pic>
        <p:nvPicPr>
          <p:cNvPr id="10" name="Picture 9">
            <a:extLst>
              <a:ext uri="{FF2B5EF4-FFF2-40B4-BE49-F238E27FC236}">
                <a16:creationId xmlns:a16="http://schemas.microsoft.com/office/drawing/2014/main" id="{CB3C58AB-AA65-EEAB-0BC4-EE95B2ED61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862" y="2652229"/>
            <a:ext cx="2798618" cy="3836439"/>
          </a:xfrm>
          <a:prstGeom prst="rect">
            <a:avLst/>
          </a:prstGeom>
        </p:spPr>
      </p:pic>
      <p:pic>
        <p:nvPicPr>
          <p:cNvPr id="12" name="Picture 11">
            <a:extLst>
              <a:ext uri="{FF2B5EF4-FFF2-40B4-BE49-F238E27FC236}">
                <a16:creationId xmlns:a16="http://schemas.microsoft.com/office/drawing/2014/main" id="{991DEA98-8A78-89A7-B4FA-621EE7D5CE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6373" y="2622868"/>
            <a:ext cx="2914264" cy="3740697"/>
          </a:xfrm>
          <a:prstGeom prst="rect">
            <a:avLst/>
          </a:prstGeom>
        </p:spPr>
      </p:pic>
      <p:pic>
        <p:nvPicPr>
          <p:cNvPr id="15" name="Picture 14">
            <a:extLst>
              <a:ext uri="{FF2B5EF4-FFF2-40B4-BE49-F238E27FC236}">
                <a16:creationId xmlns:a16="http://schemas.microsoft.com/office/drawing/2014/main" id="{7C3AA810-AB16-7F40-8E5A-31184ED27A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112" y="1214492"/>
            <a:ext cx="1012033" cy="1261755"/>
          </a:xfrm>
          <a:prstGeom prst="rect">
            <a:avLst/>
          </a:prstGeom>
        </p:spPr>
      </p:pic>
    </p:spTree>
    <p:extLst>
      <p:ext uri="{BB962C8B-B14F-4D97-AF65-F5344CB8AC3E}">
        <p14:creationId xmlns:p14="http://schemas.microsoft.com/office/powerpoint/2010/main" val="293250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C8D48-B4F5-0C62-05B8-0C51CAA1E6CF}"/>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6E5CE45C-E5B1-EF26-FE61-D6E2CE35D32D}"/>
              </a:ext>
            </a:extLst>
          </p:cNvPr>
          <p:cNvGrpSpPr/>
          <p:nvPr/>
        </p:nvGrpSpPr>
        <p:grpSpPr>
          <a:xfrm>
            <a:off x="-1" y="0"/>
            <a:ext cx="12192002" cy="6858000"/>
            <a:chOff x="-1" y="0"/>
            <a:chExt cx="12192002" cy="6858000"/>
          </a:xfrm>
        </p:grpSpPr>
        <p:pic>
          <p:nvPicPr>
            <p:cNvPr id="7" name="Picture 2" descr="http://img07.deviantart.net/a284/i/2012/004/9/1/seamless_brown_leather_by_hhh316-d4la192.jpg">
              <a:extLst>
                <a:ext uri="{FF2B5EF4-FFF2-40B4-BE49-F238E27FC236}">
                  <a16:creationId xmlns:a16="http://schemas.microsoft.com/office/drawing/2014/main" id="{DFB7CFBC-B02B-FA70-667F-63789A40F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a:extLst>
                <a:ext uri="{FF2B5EF4-FFF2-40B4-BE49-F238E27FC236}">
                  <a16:creationId xmlns:a16="http://schemas.microsoft.com/office/drawing/2014/main" id="{ACDE11FB-5C74-BB3A-CB68-D2186BE3EE1D}"/>
                </a:ext>
              </a:extLst>
            </p:cNvPr>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89530BB5-0DAE-702B-A59F-7064D84C63D6}"/>
              </a:ext>
            </a:extLst>
          </p:cNvPr>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Memorial VS Idol</a:t>
            </a:r>
          </a:p>
        </p:txBody>
      </p:sp>
      <p:sp>
        <p:nvSpPr>
          <p:cNvPr id="13" name="TextBox 12">
            <a:extLst>
              <a:ext uri="{FF2B5EF4-FFF2-40B4-BE49-F238E27FC236}">
                <a16:creationId xmlns:a16="http://schemas.microsoft.com/office/drawing/2014/main" id="{9FAFB8BC-2012-AC25-0609-B795A654DDC8}"/>
              </a:ext>
            </a:extLst>
          </p:cNvPr>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22</a:t>
            </a:r>
          </a:p>
        </p:txBody>
      </p:sp>
      <p:sp>
        <p:nvSpPr>
          <p:cNvPr id="163" name="Rectangle 162">
            <a:extLst>
              <a:ext uri="{FF2B5EF4-FFF2-40B4-BE49-F238E27FC236}">
                <a16:creationId xmlns:a16="http://schemas.microsoft.com/office/drawing/2014/main" id="{901C82BF-E36A-6E65-2C9C-E2A321CC2151}"/>
              </a:ext>
            </a:extLst>
          </p:cNvPr>
          <p:cNvSpPr/>
          <p:nvPr/>
        </p:nvSpPr>
        <p:spPr>
          <a:xfrm>
            <a:off x="6317673" y="1340664"/>
            <a:ext cx="5278337" cy="4801314"/>
          </a:xfrm>
          <a:prstGeom prst="rect">
            <a:avLst/>
          </a:prstGeom>
        </p:spPr>
        <p:txBody>
          <a:bodyPr wrap="square">
            <a:spAutoFit/>
          </a:bodyPr>
          <a:lstStyle/>
          <a:p>
            <a:r>
              <a:rPr lang="en-US" dirty="0">
                <a:solidFill>
                  <a:schemeClr val="bg1"/>
                </a:solidFill>
                <a:latin typeface="Calibri" panose="020F0502020204030204" pitchFamily="34" charset="0"/>
              </a:rPr>
              <a:t>Joshua summoned representatives of the tribes who were to live east of the Joran in order to bless them and charge them to be faithful to the Lord</a:t>
            </a:r>
          </a:p>
          <a:p>
            <a:r>
              <a:rPr lang="en-US" dirty="0">
                <a:solidFill>
                  <a:schemeClr val="bg1"/>
                </a:solidFill>
                <a:latin typeface="Calibri" panose="020F0502020204030204" pitchFamily="34" charset="0"/>
              </a:rPr>
              <a:t>He then sent them to their inheritances across the river.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built a great altar, not for sacrifice, but as a monument, a symbolic witness for the future generations.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Ironically the western tribes, seeing it from afar, thought it was an altar erected to an idol.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 war was averted because the true leaders determined the true purpose of the stone altar-like monument to be a memorial.</a:t>
            </a:r>
          </a:p>
          <a:p>
            <a:r>
              <a:rPr lang="en-US" dirty="0">
                <a:solidFill>
                  <a:schemeClr val="bg1"/>
                </a:solidFill>
                <a:latin typeface="Calibri" panose="020F0502020204030204" pitchFamily="34" charset="0"/>
              </a:rPr>
              <a:t>(2)</a:t>
            </a:r>
          </a:p>
        </p:txBody>
      </p:sp>
      <p:pic>
        <p:nvPicPr>
          <p:cNvPr id="11" name="Picture 10">
            <a:extLst>
              <a:ext uri="{FF2B5EF4-FFF2-40B4-BE49-F238E27FC236}">
                <a16:creationId xmlns:a16="http://schemas.microsoft.com/office/drawing/2014/main" id="{3238CA8B-7056-1486-F56E-8937E650EA48}"/>
              </a:ext>
            </a:extLst>
          </p:cNvPr>
          <p:cNvPicPr>
            <a:picLocks noChangeAspect="1"/>
          </p:cNvPicPr>
          <p:nvPr/>
        </p:nvPicPr>
        <p:blipFill>
          <a:blip r:embed="rId4"/>
          <a:stretch>
            <a:fillRect/>
          </a:stretch>
        </p:blipFill>
        <p:spPr>
          <a:xfrm>
            <a:off x="1073916" y="2064911"/>
            <a:ext cx="4647766" cy="3046074"/>
          </a:xfrm>
          <a:prstGeom prst="rect">
            <a:avLst/>
          </a:prstGeom>
        </p:spPr>
      </p:pic>
    </p:spTree>
    <p:extLst>
      <p:ext uri="{BB962C8B-B14F-4D97-AF65-F5344CB8AC3E}">
        <p14:creationId xmlns:p14="http://schemas.microsoft.com/office/powerpoint/2010/main" val="38115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1138</Words>
  <Application>Microsoft Office PowerPoint</Application>
  <PresentationFormat>Widescreen</PresentationFormat>
  <Paragraphs>152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Bodoni MT Black</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28</cp:revision>
  <dcterms:created xsi:type="dcterms:W3CDTF">2015-11-24T14:44:24Z</dcterms:created>
  <dcterms:modified xsi:type="dcterms:W3CDTF">2025-09-08T16:18:08Z</dcterms:modified>
</cp:coreProperties>
</file>