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65" r:id="rId4"/>
    <p:sldId id="272" r:id="rId5"/>
    <p:sldId id="274" r:id="rId6"/>
    <p:sldId id="275" r:id="rId7"/>
    <p:sldId id="277" r:id="rId8"/>
    <p:sldId id="266" r:id="rId9"/>
    <p:sldId id="267" r:id="rId10"/>
    <p:sldId id="268" r:id="rId11"/>
    <p:sldId id="269" r:id="rId12"/>
    <p:sldId id="278" r:id="rId13"/>
    <p:sldId id="279" r:id="rId14"/>
    <p:sldId id="257" r:id="rId15"/>
    <p:sldId id="271" r:id="rId16"/>
    <p:sldId id="270" r:id="rId17"/>
    <p:sldId id="27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91" d="100"/>
          <a:sy n="91" d="100"/>
        </p:scale>
        <p:origin x="96"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B8D73165-8C12-41B1-B2D3-1896ED8FE96F}" type="datetimeFigureOut">
              <a:rPr lang="en-US" smtClean="0"/>
              <a:pPr/>
              <a:t>9/9/2025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ED269759-1008-4FAD-B9AF-35988644B25C}" type="slidenum">
              <a:rPr lang="en-US" smtClean="0"/>
              <a:pPr/>
              <a:t>‹#›</a:t>
            </a:fld>
            <a:endParaRPr lang="en-US" dirty="0"/>
          </a:p>
        </p:txBody>
      </p:sp>
    </p:spTree>
    <p:extLst>
      <p:ext uri="{BB962C8B-B14F-4D97-AF65-F5344CB8AC3E}">
        <p14:creationId xmlns:p14="http://schemas.microsoft.com/office/powerpoint/2010/main" val="171095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269759-1008-4FAD-B9AF-35988644B25C}" type="slidenum">
              <a:rPr lang="en-US" smtClean="0"/>
              <a:t>6</a:t>
            </a:fld>
            <a:endParaRPr lang="en-US"/>
          </a:p>
        </p:txBody>
      </p:sp>
    </p:spTree>
    <p:extLst>
      <p:ext uri="{BB962C8B-B14F-4D97-AF65-F5344CB8AC3E}">
        <p14:creationId xmlns:p14="http://schemas.microsoft.com/office/powerpoint/2010/main" val="2526834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340D4B-5F13-E92D-9983-7C7D020DCB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D5844-668E-28AB-A706-52C20D9BB4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171106-35E0-0D69-1F57-B626DF408E6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9567A4-3794-0AB9-E0A5-20EE9FB5B7D5}"/>
              </a:ext>
            </a:extLst>
          </p:cNvPr>
          <p:cNvSpPr>
            <a:spLocks noGrp="1"/>
          </p:cNvSpPr>
          <p:nvPr>
            <p:ph type="sldNum" sz="quarter" idx="5"/>
          </p:nvPr>
        </p:nvSpPr>
        <p:spPr/>
        <p:txBody>
          <a:bodyPr/>
          <a:lstStyle/>
          <a:p>
            <a:fld id="{ED269759-1008-4FAD-B9AF-35988644B25C}" type="slidenum">
              <a:rPr lang="en-US" smtClean="0"/>
              <a:t>7</a:t>
            </a:fld>
            <a:endParaRPr lang="en-US"/>
          </a:p>
        </p:txBody>
      </p:sp>
    </p:spTree>
    <p:extLst>
      <p:ext uri="{BB962C8B-B14F-4D97-AF65-F5344CB8AC3E}">
        <p14:creationId xmlns:p14="http://schemas.microsoft.com/office/powerpoint/2010/main" val="1575597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8A2F8-6BD6-1F21-D1B4-4ED9B3D206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A7BFF2-17CF-82F5-59CD-9366009C05F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CD4109-3B42-2EBB-D3A4-44805E5FA207}"/>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5" name="Footer Placeholder 4">
            <a:extLst>
              <a:ext uri="{FF2B5EF4-FFF2-40B4-BE49-F238E27FC236}">
                <a16:creationId xmlns:a16="http://schemas.microsoft.com/office/drawing/2014/main" id="{FB79BA81-FD02-E8D0-AD2B-94F38AFC6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E25606-D079-4621-2025-0C90E78866C3}"/>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1410933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EDEA1-F6CB-2C87-D0BA-FD6465EA9C6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8F613A-0F74-BE03-5EDB-8186CC3ED8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BA64C5-CA46-7963-B5C2-1A3C45B5EBFF}"/>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5" name="Footer Placeholder 4">
            <a:extLst>
              <a:ext uri="{FF2B5EF4-FFF2-40B4-BE49-F238E27FC236}">
                <a16:creationId xmlns:a16="http://schemas.microsoft.com/office/drawing/2014/main" id="{10F2B69A-0D1C-413D-3453-F6FF5AA36A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5C0A9-8675-F60F-414C-159DB2B35E92}"/>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1215632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FEFE6D-7F07-83FA-CB5A-811966D1D7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3462D3C-586C-71B8-D0C2-EB12D96BE6E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5E5818-4CEB-A2A7-2A3A-6680D01A9D55}"/>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5" name="Footer Placeholder 4">
            <a:extLst>
              <a:ext uri="{FF2B5EF4-FFF2-40B4-BE49-F238E27FC236}">
                <a16:creationId xmlns:a16="http://schemas.microsoft.com/office/drawing/2014/main" id="{85A875D1-4198-9FF7-F244-90D5C0FC0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B38B7-C117-F54E-2E32-86F18ADA2B95}"/>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2774087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48A07-4A31-4FED-2435-E5C997EC16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C155AC-B44C-E7DC-1A82-880ABAEECC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784074A-5D4C-4F81-48F5-A0A3AC6D26CE}"/>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5" name="Footer Placeholder 4">
            <a:extLst>
              <a:ext uri="{FF2B5EF4-FFF2-40B4-BE49-F238E27FC236}">
                <a16:creationId xmlns:a16="http://schemas.microsoft.com/office/drawing/2014/main" id="{60FFBA19-4119-EC2E-F84A-EF0A48583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59DDD-BCBD-75AD-FEBE-5A33CEF1DE15}"/>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323084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485D3-5BEA-8531-5D2F-CF0F6835A1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5B99CC-94D8-764B-C9E2-0CD7BE75594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6B6104-98C8-2BC5-31A7-070C5A2E93FF}"/>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5" name="Footer Placeholder 4">
            <a:extLst>
              <a:ext uri="{FF2B5EF4-FFF2-40B4-BE49-F238E27FC236}">
                <a16:creationId xmlns:a16="http://schemas.microsoft.com/office/drawing/2014/main" id="{22E1B42D-6D80-0001-98FE-EF99B33A40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36570-F2FC-4123-569C-82694FB18E24}"/>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1209857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C5D88-4FBC-A6FB-4F4D-A324DE8A5E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BAEE89D-E58F-17E1-BC99-6A010C326D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98CDE7-F8FB-C4C1-C54A-29970C0A5E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2F36441-7687-55B4-4AFC-CB1904BACE36}"/>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6" name="Footer Placeholder 5">
            <a:extLst>
              <a:ext uri="{FF2B5EF4-FFF2-40B4-BE49-F238E27FC236}">
                <a16:creationId xmlns:a16="http://schemas.microsoft.com/office/drawing/2014/main" id="{622FEDD2-7D94-70CE-EE9D-0A624E0D9E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CF5F68-34BE-DA82-8442-DF7D68C89D69}"/>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394590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DB8EE-AA16-1538-D235-937F34A1D61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F5B9E46-475A-2819-7157-CD0391BB00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209AD9-A513-B114-2B9C-55CB5DD0C14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183180D-49E5-D10F-50D5-3276879539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5F6B0B6-BC99-1CDD-309B-D9A1B97A13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683AF49-47F3-6B9F-292B-9FEF637A8AF8}"/>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8" name="Footer Placeholder 7">
            <a:extLst>
              <a:ext uri="{FF2B5EF4-FFF2-40B4-BE49-F238E27FC236}">
                <a16:creationId xmlns:a16="http://schemas.microsoft.com/office/drawing/2014/main" id="{4D128C81-2991-EB5B-D9D6-2616C5601C1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4D32AA-2EA8-87FE-7160-9ABB9327634D}"/>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195833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1014A-A40A-EB95-FA16-048F842F2C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1832FB5-47D3-E82E-54C2-8A820A458D91}"/>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4" name="Footer Placeholder 3">
            <a:extLst>
              <a:ext uri="{FF2B5EF4-FFF2-40B4-BE49-F238E27FC236}">
                <a16:creationId xmlns:a16="http://schemas.microsoft.com/office/drawing/2014/main" id="{011FF626-46D4-ABBB-75E1-1A044445DD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1A0283-0E84-F204-CBA5-4632512E96AD}"/>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125883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4EA344C-8AFD-689B-DE37-1DB7CF312060}"/>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3" name="Footer Placeholder 2">
            <a:extLst>
              <a:ext uri="{FF2B5EF4-FFF2-40B4-BE49-F238E27FC236}">
                <a16:creationId xmlns:a16="http://schemas.microsoft.com/office/drawing/2014/main" id="{6856C628-B634-E535-0507-26852AC3E03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32BE1A-3195-0ECC-9B2A-6EE1023C606B}"/>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3225545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69A16-E6BC-2C7A-D7F5-2E4767863A8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BA5A70-7CA0-4872-CDBC-1F2DA76459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A820B5-21AB-DEE4-009B-C47837857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5E162E-E4B8-0FD5-2069-08221B1DA641}"/>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6" name="Footer Placeholder 5">
            <a:extLst>
              <a:ext uri="{FF2B5EF4-FFF2-40B4-BE49-F238E27FC236}">
                <a16:creationId xmlns:a16="http://schemas.microsoft.com/office/drawing/2014/main" id="{CDD74CA6-056A-F0C2-8899-26F7919B8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A7CF17-952C-1586-F33E-96256749FC05}"/>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422953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5E538-3A45-1B08-C003-5AF75D5954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943946-5803-9A96-7B86-E5FB76F3A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ABEDD8-7AD5-8B18-510C-DB5EB4242D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9835B3-F8E4-2DA7-15B5-F092D07AC388}"/>
              </a:ext>
            </a:extLst>
          </p:cNvPr>
          <p:cNvSpPr>
            <a:spLocks noGrp="1"/>
          </p:cNvSpPr>
          <p:nvPr>
            <p:ph type="dt" sz="half" idx="10"/>
          </p:nvPr>
        </p:nvSpPr>
        <p:spPr/>
        <p:txBody>
          <a:bodyPr/>
          <a:lstStyle/>
          <a:p>
            <a:fld id="{50927C53-FB80-446A-A33F-A8C42CCB2D1A}" type="datetimeFigureOut">
              <a:rPr lang="en-US" smtClean="0"/>
              <a:t>9/9/2025</a:t>
            </a:fld>
            <a:endParaRPr lang="en-US"/>
          </a:p>
        </p:txBody>
      </p:sp>
      <p:sp>
        <p:nvSpPr>
          <p:cNvPr id="6" name="Footer Placeholder 5">
            <a:extLst>
              <a:ext uri="{FF2B5EF4-FFF2-40B4-BE49-F238E27FC236}">
                <a16:creationId xmlns:a16="http://schemas.microsoft.com/office/drawing/2014/main" id="{F25A7923-4C4B-842F-5DCF-CF1AF5790A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EAB429-DAD7-BE47-7A4B-2DF8CE7ED21C}"/>
              </a:ext>
            </a:extLst>
          </p:cNvPr>
          <p:cNvSpPr>
            <a:spLocks noGrp="1"/>
          </p:cNvSpPr>
          <p:nvPr>
            <p:ph type="sldNum" sz="quarter" idx="12"/>
          </p:nvPr>
        </p:nvSpPr>
        <p:spPr/>
        <p:txBody>
          <a:bodyPr/>
          <a:lstStyle/>
          <a:p>
            <a:fld id="{444F2D7B-DD2D-4F55-8CB8-2A04683EEA68}" type="slidenum">
              <a:rPr lang="en-US" smtClean="0"/>
              <a:t>‹#›</a:t>
            </a:fld>
            <a:endParaRPr lang="en-US"/>
          </a:p>
        </p:txBody>
      </p:sp>
    </p:spTree>
    <p:extLst>
      <p:ext uri="{BB962C8B-B14F-4D97-AF65-F5344CB8AC3E}">
        <p14:creationId xmlns:p14="http://schemas.microsoft.com/office/powerpoint/2010/main" val="264918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55D75E-5438-B508-FD20-918C48DA55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C1379FB-9F99-DE44-8117-FF80342F4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0B7B80-C2F5-3E9D-CACA-0619C80FF7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latin typeface="Calibri" panose="020F0502020204030204" pitchFamily="34" charset="0"/>
              </a:defRPr>
            </a:lvl1pPr>
          </a:lstStyle>
          <a:p>
            <a:fld id="{50927C53-FB80-446A-A33F-A8C42CCB2D1A}" type="datetimeFigureOut">
              <a:rPr lang="en-US" smtClean="0"/>
              <a:pPr/>
              <a:t>9/9/2025</a:t>
            </a:fld>
            <a:endParaRPr lang="en-US" dirty="0"/>
          </a:p>
        </p:txBody>
      </p:sp>
      <p:sp>
        <p:nvSpPr>
          <p:cNvPr id="5" name="Footer Placeholder 4">
            <a:extLst>
              <a:ext uri="{FF2B5EF4-FFF2-40B4-BE49-F238E27FC236}">
                <a16:creationId xmlns:a16="http://schemas.microsoft.com/office/drawing/2014/main" id="{138D8917-5A0E-DDB4-7C27-D51B9AA693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latin typeface="Calibri" panose="020F0502020204030204" pitchFamily="34" charset="0"/>
              </a:defRPr>
            </a:lvl1pPr>
          </a:lstStyle>
          <a:p>
            <a:endParaRPr lang="en-US" dirty="0"/>
          </a:p>
        </p:txBody>
      </p:sp>
      <p:sp>
        <p:nvSpPr>
          <p:cNvPr id="6" name="Slide Number Placeholder 5">
            <a:extLst>
              <a:ext uri="{FF2B5EF4-FFF2-40B4-BE49-F238E27FC236}">
                <a16:creationId xmlns:a16="http://schemas.microsoft.com/office/drawing/2014/main" id="{0A970761-A394-9DE0-FF9D-FD5D6C1101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latin typeface="Calibri" panose="020F0502020204030204" pitchFamily="34" charset="0"/>
              </a:defRPr>
            </a:lvl1pPr>
          </a:lstStyle>
          <a:p>
            <a:fld id="{444F2D7B-DD2D-4F55-8CB8-2A04683EEA68}" type="slidenum">
              <a:rPr lang="en-US" smtClean="0"/>
              <a:pPr/>
              <a:t>‹#›</a:t>
            </a:fld>
            <a:endParaRPr lang="en-US" dirty="0"/>
          </a:p>
        </p:txBody>
      </p:sp>
    </p:spTree>
    <p:extLst>
      <p:ext uri="{BB962C8B-B14F-4D97-AF65-F5344CB8AC3E}">
        <p14:creationId xmlns:p14="http://schemas.microsoft.com/office/powerpoint/2010/main" val="3971889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6.jp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3F5A-D910-A758-9EE8-FBEFFEF3BB19}"/>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F16603A-7400-593E-85F9-D745028D3ADA}"/>
              </a:ext>
            </a:extLst>
          </p:cNvPr>
          <p:cNvSpPr>
            <a:spLocks noGrp="1"/>
          </p:cNvSpPr>
          <p:nvPr>
            <p:ph type="subTitle" idx="1"/>
          </p:nvPr>
        </p:nvSpPr>
        <p:spPr/>
        <p:txBody>
          <a:bodyPr/>
          <a:lstStyle/>
          <a:p>
            <a:endParaRPr lang="en-US"/>
          </a:p>
        </p:txBody>
      </p:sp>
      <p:grpSp>
        <p:nvGrpSpPr>
          <p:cNvPr id="4" name="Group 3">
            <a:extLst>
              <a:ext uri="{FF2B5EF4-FFF2-40B4-BE49-F238E27FC236}">
                <a16:creationId xmlns:a16="http://schemas.microsoft.com/office/drawing/2014/main" id="{5760A490-B1CD-E8D9-BE14-C50BD04181B0}"/>
              </a:ext>
            </a:extLst>
          </p:cNvPr>
          <p:cNvGrpSpPr/>
          <p:nvPr/>
        </p:nvGrpSpPr>
        <p:grpSpPr>
          <a:xfrm>
            <a:off x="-1" y="0"/>
            <a:ext cx="12192002" cy="6858000"/>
            <a:chOff x="-1" y="0"/>
            <a:chExt cx="12192002" cy="6858000"/>
          </a:xfrm>
        </p:grpSpPr>
        <p:pic>
          <p:nvPicPr>
            <p:cNvPr id="5" name="Picture 2" descr="http://img07.deviantart.net/a284/i/2012/004/9/1/seamless_brown_leather_by_hhh316-d4la192.jpg">
              <a:extLst>
                <a:ext uri="{FF2B5EF4-FFF2-40B4-BE49-F238E27FC236}">
                  <a16:creationId xmlns:a16="http://schemas.microsoft.com/office/drawing/2014/main" id="{F0D11A00-5B15-133E-FF40-1466FD73C6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a:extLst>
                <a:ext uri="{FF2B5EF4-FFF2-40B4-BE49-F238E27FC236}">
                  <a16:creationId xmlns:a16="http://schemas.microsoft.com/office/drawing/2014/main" id="{D43A0C00-4AD7-D392-1CED-40EFC16037FA}"/>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D7B224E6-6D9E-9592-DC17-D8AC3E666275}"/>
              </a:ext>
            </a:extLst>
          </p:cNvPr>
          <p:cNvSpPr txBox="1"/>
          <p:nvPr/>
        </p:nvSpPr>
        <p:spPr>
          <a:xfrm>
            <a:off x="52812" y="0"/>
            <a:ext cx="12086377" cy="1938992"/>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Choose You This Day</a:t>
            </a:r>
          </a:p>
          <a:p>
            <a:pPr algn="ctr"/>
            <a:r>
              <a:rPr lang="en-US" sz="6000" dirty="0">
                <a:solidFill>
                  <a:schemeClr val="bg1"/>
                </a:solidFill>
                <a:latin typeface="Bodoni MT Black" panose="02070A03080606020203" pitchFamily="18" charset="0"/>
              </a:rPr>
              <a:t>Joshua 23-24</a:t>
            </a:r>
          </a:p>
        </p:txBody>
      </p:sp>
      <p:sp>
        <p:nvSpPr>
          <p:cNvPr id="9" name="TextBox 8">
            <a:extLst>
              <a:ext uri="{FF2B5EF4-FFF2-40B4-BE49-F238E27FC236}">
                <a16:creationId xmlns:a16="http://schemas.microsoft.com/office/drawing/2014/main" id="{93719C0D-BC17-0696-60E4-27F991DC77E0}"/>
              </a:ext>
            </a:extLst>
          </p:cNvPr>
          <p:cNvSpPr txBox="1"/>
          <p:nvPr/>
        </p:nvSpPr>
        <p:spPr>
          <a:xfrm>
            <a:off x="7128387" y="3255962"/>
            <a:ext cx="3431458" cy="1200329"/>
          </a:xfrm>
          <a:prstGeom prst="rect">
            <a:avLst/>
          </a:prstGeom>
          <a:noFill/>
        </p:spPr>
        <p:txBody>
          <a:bodyPr wrap="square">
            <a:spAutoFit/>
          </a:bodyPr>
          <a:lstStyle/>
          <a:p>
            <a:r>
              <a:rPr lang="en-US" b="0" i="1" dirty="0">
                <a:solidFill>
                  <a:schemeClr val="bg1"/>
                </a:solidFill>
                <a:effectLst/>
                <a:latin typeface="Calibri" panose="020F0502020204030204" pitchFamily="34" charset="0"/>
                <a:cs typeface="Calibri" panose="020F0502020204030204" pitchFamily="34" charset="0"/>
              </a:rPr>
              <a:t>Be ye therefore very courageous to keep and to do all that is written in the book of the law of Moses…</a:t>
            </a:r>
            <a:r>
              <a:rPr lang="en-US" i="1" dirty="0">
                <a:solidFill>
                  <a:schemeClr val="bg1"/>
                </a:solidFill>
                <a:latin typeface="Calibri" panose="020F0502020204030204" pitchFamily="34" charset="0"/>
                <a:cs typeface="Calibri" panose="020F0502020204030204" pitchFamily="34" charset="0"/>
              </a:rPr>
              <a:t> Joshua 23:6</a:t>
            </a:r>
          </a:p>
        </p:txBody>
      </p:sp>
      <p:grpSp>
        <p:nvGrpSpPr>
          <p:cNvPr id="75" name="Group 74">
            <a:extLst>
              <a:ext uri="{FF2B5EF4-FFF2-40B4-BE49-F238E27FC236}">
                <a16:creationId xmlns:a16="http://schemas.microsoft.com/office/drawing/2014/main" id="{B91D2271-BCB9-86F4-6347-F78E78937176}"/>
              </a:ext>
            </a:extLst>
          </p:cNvPr>
          <p:cNvGrpSpPr/>
          <p:nvPr/>
        </p:nvGrpSpPr>
        <p:grpSpPr>
          <a:xfrm>
            <a:off x="4433825" y="2252920"/>
            <a:ext cx="1967041" cy="4064301"/>
            <a:chOff x="8684795" y="586357"/>
            <a:chExt cx="2956666" cy="6109066"/>
          </a:xfrm>
        </p:grpSpPr>
        <p:sp>
          <p:nvSpPr>
            <p:cNvPr id="76" name="Rounded Rectangle 47">
              <a:extLst>
                <a:ext uri="{FF2B5EF4-FFF2-40B4-BE49-F238E27FC236}">
                  <a16:creationId xmlns:a16="http://schemas.microsoft.com/office/drawing/2014/main" id="{3B9CD497-BD7D-DDA5-1363-F864C4549C12}"/>
                </a:ext>
              </a:extLst>
            </p:cNvPr>
            <p:cNvSpPr/>
            <p:nvPr/>
          </p:nvSpPr>
          <p:spPr>
            <a:xfrm>
              <a:off x="9135373" y="1056533"/>
              <a:ext cx="2256847" cy="2068776"/>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7" name="Oval 76">
              <a:extLst>
                <a:ext uri="{FF2B5EF4-FFF2-40B4-BE49-F238E27FC236}">
                  <a16:creationId xmlns:a16="http://schemas.microsoft.com/office/drawing/2014/main" id="{CCB63556-C7EC-8CDC-4812-B60047AFC171}"/>
                </a:ext>
              </a:extLst>
            </p:cNvPr>
            <p:cNvSpPr/>
            <p:nvPr/>
          </p:nvSpPr>
          <p:spPr>
            <a:xfrm rot="20094767">
              <a:off x="11117353" y="3944968"/>
              <a:ext cx="524108" cy="9403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8" name="Oval 77">
              <a:extLst>
                <a:ext uri="{FF2B5EF4-FFF2-40B4-BE49-F238E27FC236}">
                  <a16:creationId xmlns:a16="http://schemas.microsoft.com/office/drawing/2014/main" id="{58C496ED-2FD0-A392-022D-D32833CFC6EE}"/>
                </a:ext>
              </a:extLst>
            </p:cNvPr>
            <p:cNvSpPr/>
            <p:nvPr/>
          </p:nvSpPr>
          <p:spPr>
            <a:xfrm rot="1338636">
              <a:off x="8684795" y="3981876"/>
              <a:ext cx="519668" cy="94035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79" name="Oval 78">
              <a:extLst>
                <a:ext uri="{FF2B5EF4-FFF2-40B4-BE49-F238E27FC236}">
                  <a16:creationId xmlns:a16="http://schemas.microsoft.com/office/drawing/2014/main" id="{9C195EA4-1858-F551-9879-0076A7AABC3B}"/>
                </a:ext>
              </a:extLst>
            </p:cNvPr>
            <p:cNvSpPr/>
            <p:nvPr/>
          </p:nvSpPr>
          <p:spPr>
            <a:xfrm rot="3063217">
              <a:off x="9575855" y="5852333"/>
              <a:ext cx="516747" cy="8463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0" name="Oval 79">
              <a:extLst>
                <a:ext uri="{FF2B5EF4-FFF2-40B4-BE49-F238E27FC236}">
                  <a16:creationId xmlns:a16="http://schemas.microsoft.com/office/drawing/2014/main" id="{3A63B1F1-A376-7C89-D540-B58813D38A1A}"/>
                </a:ext>
              </a:extLst>
            </p:cNvPr>
            <p:cNvSpPr/>
            <p:nvPr/>
          </p:nvSpPr>
          <p:spPr>
            <a:xfrm rot="20288522">
              <a:off x="10276078" y="5849105"/>
              <a:ext cx="519668" cy="8463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1" name="Trapezoid 80">
              <a:extLst>
                <a:ext uri="{FF2B5EF4-FFF2-40B4-BE49-F238E27FC236}">
                  <a16:creationId xmlns:a16="http://schemas.microsoft.com/office/drawing/2014/main" id="{A0E654A2-EACC-98CC-71A2-E6BAB1940FE4}"/>
                </a:ext>
              </a:extLst>
            </p:cNvPr>
            <p:cNvSpPr/>
            <p:nvPr/>
          </p:nvSpPr>
          <p:spPr>
            <a:xfrm rot="1996156">
              <a:off x="8883894" y="2798254"/>
              <a:ext cx="983863" cy="178118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2" name="Trapezoid 81">
              <a:extLst>
                <a:ext uri="{FF2B5EF4-FFF2-40B4-BE49-F238E27FC236}">
                  <a16:creationId xmlns:a16="http://schemas.microsoft.com/office/drawing/2014/main" id="{6F88089D-195C-1D7A-454E-8AD4E1E2EE2C}"/>
                </a:ext>
              </a:extLst>
            </p:cNvPr>
            <p:cNvSpPr/>
            <p:nvPr/>
          </p:nvSpPr>
          <p:spPr>
            <a:xfrm rot="2041752">
              <a:off x="9031632" y="2581626"/>
              <a:ext cx="978056" cy="1612240"/>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3" name="Trapezoid 82">
              <a:extLst>
                <a:ext uri="{FF2B5EF4-FFF2-40B4-BE49-F238E27FC236}">
                  <a16:creationId xmlns:a16="http://schemas.microsoft.com/office/drawing/2014/main" id="{19E9F49C-88B7-0F1E-BBB4-55F8AE1DA64A}"/>
                </a:ext>
              </a:extLst>
            </p:cNvPr>
            <p:cNvSpPr/>
            <p:nvPr/>
          </p:nvSpPr>
          <p:spPr>
            <a:xfrm rot="19870960">
              <a:off x="10505928" y="2803204"/>
              <a:ext cx="924143" cy="178118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4" name="Trapezoid 83">
              <a:extLst>
                <a:ext uri="{FF2B5EF4-FFF2-40B4-BE49-F238E27FC236}">
                  <a16:creationId xmlns:a16="http://schemas.microsoft.com/office/drawing/2014/main" id="{10384389-62D5-F637-B92E-D19CA5E9A436}"/>
                </a:ext>
              </a:extLst>
            </p:cNvPr>
            <p:cNvSpPr/>
            <p:nvPr/>
          </p:nvSpPr>
          <p:spPr>
            <a:xfrm rot="20036208">
              <a:off x="10325408" y="2608720"/>
              <a:ext cx="978056" cy="1612240"/>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5" name="Trapezoid 84">
              <a:extLst>
                <a:ext uri="{FF2B5EF4-FFF2-40B4-BE49-F238E27FC236}">
                  <a16:creationId xmlns:a16="http://schemas.microsoft.com/office/drawing/2014/main" id="{D3C9F0B4-5EA2-3F5E-580F-B68C0029FF19}"/>
                </a:ext>
              </a:extLst>
            </p:cNvPr>
            <p:cNvSpPr/>
            <p:nvPr/>
          </p:nvSpPr>
          <p:spPr>
            <a:xfrm>
              <a:off x="9501616" y="2655133"/>
              <a:ext cx="1410529" cy="3573341"/>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6" name="Oval 85">
              <a:extLst>
                <a:ext uri="{FF2B5EF4-FFF2-40B4-BE49-F238E27FC236}">
                  <a16:creationId xmlns:a16="http://schemas.microsoft.com/office/drawing/2014/main" id="{DD8B03A6-0CE9-77EF-DAA7-5DB33EF9ACC5}"/>
                </a:ext>
              </a:extLst>
            </p:cNvPr>
            <p:cNvSpPr/>
            <p:nvPr/>
          </p:nvSpPr>
          <p:spPr>
            <a:xfrm>
              <a:off x="9934333" y="2223097"/>
              <a:ext cx="584169" cy="7522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7" name="Trapezoid 86">
              <a:extLst>
                <a:ext uri="{FF2B5EF4-FFF2-40B4-BE49-F238E27FC236}">
                  <a16:creationId xmlns:a16="http://schemas.microsoft.com/office/drawing/2014/main" id="{21B5C851-F0E4-2CE4-28D1-85C80952900F}"/>
                </a:ext>
              </a:extLst>
            </p:cNvPr>
            <p:cNvSpPr/>
            <p:nvPr/>
          </p:nvSpPr>
          <p:spPr>
            <a:xfrm rot="21335299">
              <a:off x="10261256" y="2466221"/>
              <a:ext cx="681102" cy="3577430"/>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8" name="Trapezoid 87">
              <a:extLst>
                <a:ext uri="{FF2B5EF4-FFF2-40B4-BE49-F238E27FC236}">
                  <a16:creationId xmlns:a16="http://schemas.microsoft.com/office/drawing/2014/main" id="{DECC81A1-1976-D7CF-9356-752E41C8AA4F}"/>
                </a:ext>
              </a:extLst>
            </p:cNvPr>
            <p:cNvSpPr/>
            <p:nvPr/>
          </p:nvSpPr>
          <p:spPr>
            <a:xfrm rot="353417">
              <a:off x="9484988" y="2560014"/>
              <a:ext cx="681102" cy="3419609"/>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Oval 88">
              <a:extLst>
                <a:ext uri="{FF2B5EF4-FFF2-40B4-BE49-F238E27FC236}">
                  <a16:creationId xmlns:a16="http://schemas.microsoft.com/office/drawing/2014/main" id="{356EFDEF-F3F7-5AC0-E25F-AED9555ABEFA}"/>
                </a:ext>
              </a:extLst>
            </p:cNvPr>
            <p:cNvSpPr/>
            <p:nvPr/>
          </p:nvSpPr>
          <p:spPr>
            <a:xfrm>
              <a:off x="9511514" y="843717"/>
              <a:ext cx="1410529" cy="190545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90" name="Group 46">
              <a:extLst>
                <a:ext uri="{FF2B5EF4-FFF2-40B4-BE49-F238E27FC236}">
                  <a16:creationId xmlns:a16="http://schemas.microsoft.com/office/drawing/2014/main" id="{1553421C-2394-76BA-BF49-4985C1A66F91}"/>
                </a:ext>
              </a:extLst>
            </p:cNvPr>
            <p:cNvGrpSpPr/>
            <p:nvPr/>
          </p:nvGrpSpPr>
          <p:grpSpPr>
            <a:xfrm>
              <a:off x="8853267" y="586357"/>
              <a:ext cx="2706991" cy="1244675"/>
              <a:chOff x="518540" y="1084217"/>
              <a:chExt cx="2193567" cy="1008603"/>
            </a:xfrm>
            <a:solidFill>
              <a:schemeClr val="bg1">
                <a:lumMod val="65000"/>
              </a:schemeClr>
            </a:solidFill>
          </p:grpSpPr>
          <p:sp>
            <p:nvSpPr>
              <p:cNvPr id="131" name="Moon 130">
                <a:extLst>
                  <a:ext uri="{FF2B5EF4-FFF2-40B4-BE49-F238E27FC236}">
                    <a16:creationId xmlns:a16="http://schemas.microsoft.com/office/drawing/2014/main" id="{21D2A6C7-B79E-4C4F-1923-46F55FF8D826}"/>
                  </a:ext>
                </a:extLst>
              </p:cNvPr>
              <p:cNvSpPr/>
              <p:nvPr/>
            </p:nvSpPr>
            <p:spPr>
              <a:xfrm rot="11330407" flipH="1">
                <a:off x="1256173" y="1163792"/>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2" name="Moon 131">
                <a:extLst>
                  <a:ext uri="{FF2B5EF4-FFF2-40B4-BE49-F238E27FC236}">
                    <a16:creationId xmlns:a16="http://schemas.microsoft.com/office/drawing/2014/main" id="{2AF6DE37-7087-90C3-EBE8-1FEC6DD86CF2}"/>
                  </a:ext>
                </a:extLst>
              </p:cNvPr>
              <p:cNvSpPr/>
              <p:nvPr/>
            </p:nvSpPr>
            <p:spPr>
              <a:xfrm rot="10269593">
                <a:off x="1478527" y="1236244"/>
                <a:ext cx="427636" cy="799712"/>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3" name="Moon 132">
                <a:extLst>
                  <a:ext uri="{FF2B5EF4-FFF2-40B4-BE49-F238E27FC236}">
                    <a16:creationId xmlns:a16="http://schemas.microsoft.com/office/drawing/2014/main" id="{75DA4E20-CEF7-9523-D51F-6E3C6EF3AE6D}"/>
                  </a:ext>
                </a:extLst>
              </p:cNvPr>
              <p:cNvSpPr/>
              <p:nvPr/>
            </p:nvSpPr>
            <p:spPr>
              <a:xfrm rot="7949056">
                <a:off x="1504138" y="94218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4" name="Moon 133">
                <a:extLst>
                  <a:ext uri="{FF2B5EF4-FFF2-40B4-BE49-F238E27FC236}">
                    <a16:creationId xmlns:a16="http://schemas.microsoft.com/office/drawing/2014/main" id="{F5748E2B-4575-9525-1D8C-E46F08DF1D0D}"/>
                  </a:ext>
                </a:extLst>
              </p:cNvPr>
              <p:cNvSpPr/>
              <p:nvPr/>
            </p:nvSpPr>
            <p:spPr>
              <a:xfrm rot="2951385">
                <a:off x="1415446" y="972167"/>
                <a:ext cx="476935" cy="1156867"/>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5" name="Moon 134">
                <a:extLst>
                  <a:ext uri="{FF2B5EF4-FFF2-40B4-BE49-F238E27FC236}">
                    <a16:creationId xmlns:a16="http://schemas.microsoft.com/office/drawing/2014/main" id="{F420A77E-357F-8BC7-FA90-0746BDC37A8A}"/>
                  </a:ext>
                </a:extLst>
              </p:cNvPr>
              <p:cNvSpPr/>
              <p:nvPr/>
            </p:nvSpPr>
            <p:spPr>
              <a:xfrm rot="5057621">
                <a:off x="1239664" y="4852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Moon 135">
                <a:extLst>
                  <a:ext uri="{FF2B5EF4-FFF2-40B4-BE49-F238E27FC236}">
                    <a16:creationId xmlns:a16="http://schemas.microsoft.com/office/drawing/2014/main" id="{C503B8D1-7510-1A6A-E841-5D77DE9B5591}"/>
                  </a:ext>
                </a:extLst>
              </p:cNvPr>
              <p:cNvSpPr/>
              <p:nvPr/>
            </p:nvSpPr>
            <p:spPr>
              <a:xfrm rot="6757078">
                <a:off x="1392064" y="637646"/>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7" name="Moon 136">
                <a:extLst>
                  <a:ext uri="{FF2B5EF4-FFF2-40B4-BE49-F238E27FC236}">
                    <a16:creationId xmlns:a16="http://schemas.microsoft.com/office/drawing/2014/main" id="{9B5904E3-4A58-CF70-54B9-70B5A0342847}"/>
                  </a:ext>
                </a:extLst>
              </p:cNvPr>
              <p:cNvSpPr/>
              <p:nvPr/>
            </p:nvSpPr>
            <p:spPr>
              <a:xfrm rot="3854531">
                <a:off x="1117511" y="772777"/>
                <a:ext cx="721072" cy="1919014"/>
              </a:xfrm>
              <a:prstGeom prst="moon">
                <a:avLst>
                  <a:gd name="adj" fmla="val 4796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8" name="Moon 137">
                <a:extLst>
                  <a:ext uri="{FF2B5EF4-FFF2-40B4-BE49-F238E27FC236}">
                    <a16:creationId xmlns:a16="http://schemas.microsoft.com/office/drawing/2014/main" id="{2079E8B0-206A-6A36-EB5D-EE6E6B190BEE}"/>
                  </a:ext>
                </a:extLst>
              </p:cNvPr>
              <p:cNvSpPr/>
              <p:nvPr/>
            </p:nvSpPr>
            <p:spPr>
              <a:xfrm rot="16200000">
                <a:off x="1358623" y="843960"/>
                <a:ext cx="484534" cy="1517624"/>
              </a:xfrm>
              <a:prstGeom prst="moon">
                <a:avLst>
                  <a:gd name="adj" fmla="val 875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9" name="Oval 138">
                <a:extLst>
                  <a:ext uri="{FF2B5EF4-FFF2-40B4-BE49-F238E27FC236}">
                    <a16:creationId xmlns:a16="http://schemas.microsoft.com/office/drawing/2014/main" id="{729FBC9E-68BA-49EC-9134-0B55FCF0EF15}"/>
                  </a:ext>
                </a:extLst>
              </p:cNvPr>
              <p:cNvSpPr/>
              <p:nvPr/>
            </p:nvSpPr>
            <p:spPr>
              <a:xfrm>
                <a:off x="993098" y="1147996"/>
                <a:ext cx="1219200" cy="6096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1" name="Group 53">
              <a:extLst>
                <a:ext uri="{FF2B5EF4-FFF2-40B4-BE49-F238E27FC236}">
                  <a16:creationId xmlns:a16="http://schemas.microsoft.com/office/drawing/2014/main" id="{1C596602-C60D-B80B-6D57-E485C692374B}"/>
                </a:ext>
              </a:extLst>
            </p:cNvPr>
            <p:cNvGrpSpPr/>
            <p:nvPr/>
          </p:nvGrpSpPr>
          <p:grpSpPr>
            <a:xfrm>
              <a:off x="9537721" y="4272231"/>
              <a:ext cx="1313411" cy="598126"/>
              <a:chOff x="6477000" y="762000"/>
              <a:chExt cx="1905000" cy="914400"/>
            </a:xfrm>
          </p:grpSpPr>
          <p:sp>
            <p:nvSpPr>
              <p:cNvPr id="125" name="Rounded Rectangle 78">
                <a:extLst>
                  <a:ext uri="{FF2B5EF4-FFF2-40B4-BE49-F238E27FC236}">
                    <a16:creationId xmlns:a16="http://schemas.microsoft.com/office/drawing/2014/main" id="{40FA80A0-C123-247A-72A7-3D62F1E291D4}"/>
                  </a:ext>
                </a:extLst>
              </p:cNvPr>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6" name="Group 49">
                <a:extLst>
                  <a:ext uri="{FF2B5EF4-FFF2-40B4-BE49-F238E27FC236}">
                    <a16:creationId xmlns:a16="http://schemas.microsoft.com/office/drawing/2014/main" id="{A671826F-3C4F-9A31-A51A-7377042429DA}"/>
                  </a:ext>
                </a:extLst>
              </p:cNvPr>
              <p:cNvGrpSpPr/>
              <p:nvPr/>
            </p:nvGrpSpPr>
            <p:grpSpPr>
              <a:xfrm>
                <a:off x="7696200" y="762000"/>
                <a:ext cx="685800" cy="914400"/>
                <a:chOff x="7696200" y="762000"/>
                <a:chExt cx="685800" cy="914400"/>
              </a:xfrm>
            </p:grpSpPr>
            <p:sp>
              <p:nvSpPr>
                <p:cNvPr id="129" name="6-Point Star 82">
                  <a:extLst>
                    <a:ext uri="{FF2B5EF4-FFF2-40B4-BE49-F238E27FC236}">
                      <a16:creationId xmlns:a16="http://schemas.microsoft.com/office/drawing/2014/main" id="{69C8715C-FB2D-236D-2A4B-4C7BF300D828}"/>
                    </a:ext>
                  </a:extLst>
                </p:cNvPr>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0" name="Oval 129">
                  <a:extLst>
                    <a:ext uri="{FF2B5EF4-FFF2-40B4-BE49-F238E27FC236}">
                      <a16:creationId xmlns:a16="http://schemas.microsoft.com/office/drawing/2014/main" id="{C0812C68-9D64-42D8-11CF-ADE9A6B49142}"/>
                    </a:ext>
                  </a:extLst>
                </p:cNvPr>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7" name="6-Point Star 80">
                <a:extLst>
                  <a:ext uri="{FF2B5EF4-FFF2-40B4-BE49-F238E27FC236}">
                    <a16:creationId xmlns:a16="http://schemas.microsoft.com/office/drawing/2014/main" id="{770B9032-33D6-CE7B-8C4A-DD97FB5AE19B}"/>
                  </a:ext>
                </a:extLst>
              </p:cNvPr>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8" name="Oval 127">
                <a:extLst>
                  <a:ext uri="{FF2B5EF4-FFF2-40B4-BE49-F238E27FC236}">
                    <a16:creationId xmlns:a16="http://schemas.microsoft.com/office/drawing/2014/main" id="{9691E5FA-D76C-DC33-B62B-76697B921444}"/>
                  </a:ext>
                </a:extLst>
              </p:cNvPr>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2" name="Group 54">
              <a:extLst>
                <a:ext uri="{FF2B5EF4-FFF2-40B4-BE49-F238E27FC236}">
                  <a16:creationId xmlns:a16="http://schemas.microsoft.com/office/drawing/2014/main" id="{52FBC753-161E-37A9-A36B-F112107642F3}"/>
                </a:ext>
              </a:extLst>
            </p:cNvPr>
            <p:cNvGrpSpPr/>
            <p:nvPr/>
          </p:nvGrpSpPr>
          <p:grpSpPr>
            <a:xfrm>
              <a:off x="9644089" y="3720353"/>
              <a:ext cx="1136131" cy="468635"/>
              <a:chOff x="6477000" y="762000"/>
              <a:chExt cx="1905000" cy="914400"/>
            </a:xfrm>
          </p:grpSpPr>
          <p:sp>
            <p:nvSpPr>
              <p:cNvPr id="119" name="Rounded Rectangle 72">
                <a:extLst>
                  <a:ext uri="{FF2B5EF4-FFF2-40B4-BE49-F238E27FC236}">
                    <a16:creationId xmlns:a16="http://schemas.microsoft.com/office/drawing/2014/main" id="{AAC9A5B2-ED13-DDFD-F667-17080A893B74}"/>
                  </a:ext>
                </a:extLst>
              </p:cNvPr>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0" name="Group 49">
                <a:extLst>
                  <a:ext uri="{FF2B5EF4-FFF2-40B4-BE49-F238E27FC236}">
                    <a16:creationId xmlns:a16="http://schemas.microsoft.com/office/drawing/2014/main" id="{D96169FC-8FBC-03D0-5E72-8BA53F4DF783}"/>
                  </a:ext>
                </a:extLst>
              </p:cNvPr>
              <p:cNvGrpSpPr/>
              <p:nvPr/>
            </p:nvGrpSpPr>
            <p:grpSpPr>
              <a:xfrm>
                <a:off x="7696200" y="762000"/>
                <a:ext cx="685800" cy="914400"/>
                <a:chOff x="7696200" y="762000"/>
                <a:chExt cx="685800" cy="914400"/>
              </a:xfrm>
            </p:grpSpPr>
            <p:sp>
              <p:nvSpPr>
                <p:cNvPr id="123" name="6-Point Star 76">
                  <a:extLst>
                    <a:ext uri="{FF2B5EF4-FFF2-40B4-BE49-F238E27FC236}">
                      <a16:creationId xmlns:a16="http://schemas.microsoft.com/office/drawing/2014/main" id="{DBFE8E5D-1BFE-86B0-C184-5A9274A08FF8}"/>
                    </a:ext>
                  </a:extLst>
                </p:cNvPr>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4" name="Oval 123">
                  <a:extLst>
                    <a:ext uri="{FF2B5EF4-FFF2-40B4-BE49-F238E27FC236}">
                      <a16:creationId xmlns:a16="http://schemas.microsoft.com/office/drawing/2014/main" id="{0D23D6B7-F142-3FD3-D38A-8D1B502AAEAB}"/>
                    </a:ext>
                  </a:extLst>
                </p:cNvPr>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1" name="6-Point Star 74">
                <a:extLst>
                  <a:ext uri="{FF2B5EF4-FFF2-40B4-BE49-F238E27FC236}">
                    <a16:creationId xmlns:a16="http://schemas.microsoft.com/office/drawing/2014/main" id="{0D2B7523-D50A-CC45-6CF0-A7E579F720EE}"/>
                  </a:ext>
                </a:extLst>
              </p:cNvPr>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2" name="Oval 121">
                <a:extLst>
                  <a:ext uri="{FF2B5EF4-FFF2-40B4-BE49-F238E27FC236}">
                    <a16:creationId xmlns:a16="http://schemas.microsoft.com/office/drawing/2014/main" id="{98AF8FBE-D56F-BEAE-C94B-3691356954D6}"/>
                  </a:ext>
                </a:extLst>
              </p:cNvPr>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3" name="Group 61">
              <a:extLst>
                <a:ext uri="{FF2B5EF4-FFF2-40B4-BE49-F238E27FC236}">
                  <a16:creationId xmlns:a16="http://schemas.microsoft.com/office/drawing/2014/main" id="{2CAF3F09-D485-B079-B94D-24C2C4073BAD}"/>
                </a:ext>
              </a:extLst>
            </p:cNvPr>
            <p:cNvGrpSpPr/>
            <p:nvPr/>
          </p:nvGrpSpPr>
          <p:grpSpPr>
            <a:xfrm>
              <a:off x="9662588" y="3035898"/>
              <a:ext cx="1059053" cy="576545"/>
              <a:chOff x="6477000" y="762000"/>
              <a:chExt cx="1905000" cy="914400"/>
            </a:xfrm>
          </p:grpSpPr>
          <p:sp>
            <p:nvSpPr>
              <p:cNvPr id="113" name="Rounded Rectangle 66">
                <a:extLst>
                  <a:ext uri="{FF2B5EF4-FFF2-40B4-BE49-F238E27FC236}">
                    <a16:creationId xmlns:a16="http://schemas.microsoft.com/office/drawing/2014/main" id="{06115ABC-D36E-FFB2-4C54-2E699777BAE0}"/>
                  </a:ext>
                </a:extLst>
              </p:cNvPr>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14" name="Group 49">
                <a:extLst>
                  <a:ext uri="{FF2B5EF4-FFF2-40B4-BE49-F238E27FC236}">
                    <a16:creationId xmlns:a16="http://schemas.microsoft.com/office/drawing/2014/main" id="{37A8E929-7F15-4188-B0E9-BCD5BEBE3938}"/>
                  </a:ext>
                </a:extLst>
              </p:cNvPr>
              <p:cNvGrpSpPr/>
              <p:nvPr/>
            </p:nvGrpSpPr>
            <p:grpSpPr>
              <a:xfrm>
                <a:off x="7696200" y="762000"/>
                <a:ext cx="685800" cy="914400"/>
                <a:chOff x="7696200" y="762000"/>
                <a:chExt cx="685800" cy="914400"/>
              </a:xfrm>
            </p:grpSpPr>
            <p:sp>
              <p:nvSpPr>
                <p:cNvPr id="117" name="6-Point Star 70">
                  <a:extLst>
                    <a:ext uri="{FF2B5EF4-FFF2-40B4-BE49-F238E27FC236}">
                      <a16:creationId xmlns:a16="http://schemas.microsoft.com/office/drawing/2014/main" id="{6F92C71C-3A93-83C2-2138-F7B33D9E4908}"/>
                    </a:ext>
                  </a:extLst>
                </p:cNvPr>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Oval 117">
                  <a:extLst>
                    <a:ext uri="{FF2B5EF4-FFF2-40B4-BE49-F238E27FC236}">
                      <a16:creationId xmlns:a16="http://schemas.microsoft.com/office/drawing/2014/main" id="{85110C61-A0A2-4EBC-3A2A-81CFDFDD0E90}"/>
                    </a:ext>
                  </a:extLst>
                </p:cNvPr>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15" name="6-Point Star 68">
                <a:extLst>
                  <a:ext uri="{FF2B5EF4-FFF2-40B4-BE49-F238E27FC236}">
                    <a16:creationId xmlns:a16="http://schemas.microsoft.com/office/drawing/2014/main" id="{7A9F2FEC-91C2-7635-456E-C18556F11279}"/>
                  </a:ext>
                </a:extLst>
              </p:cNvPr>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6" name="Oval 115">
                <a:extLst>
                  <a:ext uri="{FF2B5EF4-FFF2-40B4-BE49-F238E27FC236}">
                    <a16:creationId xmlns:a16="http://schemas.microsoft.com/office/drawing/2014/main" id="{F0A1BA97-3EC4-DA1B-47B8-4D46A3D87FF0}"/>
                  </a:ext>
                </a:extLst>
              </p:cNvPr>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4" name="Group 93">
              <a:extLst>
                <a:ext uri="{FF2B5EF4-FFF2-40B4-BE49-F238E27FC236}">
                  <a16:creationId xmlns:a16="http://schemas.microsoft.com/office/drawing/2014/main" id="{C11B34D2-C0D6-2246-FE1D-12F46589D2F2}"/>
                </a:ext>
              </a:extLst>
            </p:cNvPr>
            <p:cNvGrpSpPr/>
            <p:nvPr/>
          </p:nvGrpSpPr>
          <p:grpSpPr>
            <a:xfrm>
              <a:off x="9144542" y="848749"/>
              <a:ext cx="2256847" cy="600402"/>
              <a:chOff x="9135373" y="960710"/>
              <a:chExt cx="2256847" cy="600402"/>
            </a:xfrm>
          </p:grpSpPr>
          <p:sp>
            <p:nvSpPr>
              <p:cNvPr id="97" name="Rounded Rectangle 62">
                <a:extLst>
                  <a:ext uri="{FF2B5EF4-FFF2-40B4-BE49-F238E27FC236}">
                    <a16:creationId xmlns:a16="http://schemas.microsoft.com/office/drawing/2014/main" id="{6CA30579-9477-0B9A-0EFB-FE4B49D891E8}"/>
                  </a:ext>
                </a:extLst>
              </p:cNvPr>
              <p:cNvSpPr/>
              <p:nvPr/>
            </p:nvSpPr>
            <p:spPr>
              <a:xfrm>
                <a:off x="9135373" y="1017482"/>
                <a:ext cx="2256847" cy="509228"/>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98" name="Group 97">
                <a:extLst>
                  <a:ext uri="{FF2B5EF4-FFF2-40B4-BE49-F238E27FC236}">
                    <a16:creationId xmlns:a16="http://schemas.microsoft.com/office/drawing/2014/main" id="{6EDAD507-D4D2-6406-1125-2517BEB9DB6A}"/>
                  </a:ext>
                </a:extLst>
              </p:cNvPr>
              <p:cNvGrpSpPr/>
              <p:nvPr/>
            </p:nvGrpSpPr>
            <p:grpSpPr>
              <a:xfrm>
                <a:off x="9299756" y="965994"/>
                <a:ext cx="381259" cy="576545"/>
                <a:chOff x="819005" y="993433"/>
                <a:chExt cx="308947" cy="467194"/>
              </a:xfrm>
            </p:grpSpPr>
            <p:sp>
              <p:nvSpPr>
                <p:cNvPr id="111" name="6-Point Star 329">
                  <a:extLst>
                    <a:ext uri="{FF2B5EF4-FFF2-40B4-BE49-F238E27FC236}">
                      <a16:creationId xmlns:a16="http://schemas.microsoft.com/office/drawing/2014/main" id="{EB61F3FF-B9E8-3E42-C2F0-C7C79938D7ED}"/>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2" name="Oval 111">
                  <a:extLst>
                    <a:ext uri="{FF2B5EF4-FFF2-40B4-BE49-F238E27FC236}">
                      <a16:creationId xmlns:a16="http://schemas.microsoft.com/office/drawing/2014/main" id="{640067E5-A1D7-48DE-0401-15DC8DF5B26C}"/>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99" name="Group 98">
                <a:extLst>
                  <a:ext uri="{FF2B5EF4-FFF2-40B4-BE49-F238E27FC236}">
                    <a16:creationId xmlns:a16="http://schemas.microsoft.com/office/drawing/2014/main" id="{8EB595A4-E1FE-E617-137E-7E50D412AF54}"/>
                  </a:ext>
                </a:extLst>
              </p:cNvPr>
              <p:cNvGrpSpPr/>
              <p:nvPr/>
            </p:nvGrpSpPr>
            <p:grpSpPr>
              <a:xfrm>
                <a:off x="9713664" y="969631"/>
                <a:ext cx="381259" cy="576545"/>
                <a:chOff x="819005" y="993433"/>
                <a:chExt cx="308947" cy="467194"/>
              </a:xfrm>
            </p:grpSpPr>
            <p:sp>
              <p:nvSpPr>
                <p:cNvPr id="109" name="6-Point Star 332">
                  <a:extLst>
                    <a:ext uri="{FF2B5EF4-FFF2-40B4-BE49-F238E27FC236}">
                      <a16:creationId xmlns:a16="http://schemas.microsoft.com/office/drawing/2014/main" id="{69912EC9-0555-71CB-4B13-B44A3F4F05A1}"/>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0" name="Oval 109">
                  <a:extLst>
                    <a:ext uri="{FF2B5EF4-FFF2-40B4-BE49-F238E27FC236}">
                      <a16:creationId xmlns:a16="http://schemas.microsoft.com/office/drawing/2014/main" id="{A49D76AA-F814-1741-0C1F-E4F895B350CB}"/>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0" name="Group 99">
                <a:extLst>
                  <a:ext uri="{FF2B5EF4-FFF2-40B4-BE49-F238E27FC236}">
                    <a16:creationId xmlns:a16="http://schemas.microsoft.com/office/drawing/2014/main" id="{761307C0-FD51-622C-6D98-E4601E5BF2D8}"/>
                  </a:ext>
                </a:extLst>
              </p:cNvPr>
              <p:cNvGrpSpPr/>
              <p:nvPr/>
            </p:nvGrpSpPr>
            <p:grpSpPr>
              <a:xfrm>
                <a:off x="10099604" y="960710"/>
                <a:ext cx="381259" cy="576545"/>
                <a:chOff x="819005" y="993433"/>
                <a:chExt cx="308947" cy="467194"/>
              </a:xfrm>
            </p:grpSpPr>
            <p:sp>
              <p:nvSpPr>
                <p:cNvPr id="107" name="6-Point Star 335">
                  <a:extLst>
                    <a:ext uri="{FF2B5EF4-FFF2-40B4-BE49-F238E27FC236}">
                      <a16:creationId xmlns:a16="http://schemas.microsoft.com/office/drawing/2014/main" id="{6879AC86-960D-891C-F1C3-ECDF75FDEEBA}"/>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8" name="Oval 107">
                  <a:extLst>
                    <a:ext uri="{FF2B5EF4-FFF2-40B4-BE49-F238E27FC236}">
                      <a16:creationId xmlns:a16="http://schemas.microsoft.com/office/drawing/2014/main" id="{47A0C16E-BC79-8E8E-BDD4-97FBD92FB121}"/>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1" name="Group 100">
                <a:extLst>
                  <a:ext uri="{FF2B5EF4-FFF2-40B4-BE49-F238E27FC236}">
                    <a16:creationId xmlns:a16="http://schemas.microsoft.com/office/drawing/2014/main" id="{7CC6C695-7E9D-0919-6801-17DF054B56F3}"/>
                  </a:ext>
                </a:extLst>
              </p:cNvPr>
              <p:cNvGrpSpPr/>
              <p:nvPr/>
            </p:nvGrpSpPr>
            <p:grpSpPr>
              <a:xfrm>
                <a:off x="10498247" y="972065"/>
                <a:ext cx="381259" cy="576545"/>
                <a:chOff x="819005" y="993433"/>
                <a:chExt cx="308947" cy="467194"/>
              </a:xfrm>
            </p:grpSpPr>
            <p:sp>
              <p:nvSpPr>
                <p:cNvPr id="105" name="6-Point Star 338">
                  <a:extLst>
                    <a:ext uri="{FF2B5EF4-FFF2-40B4-BE49-F238E27FC236}">
                      <a16:creationId xmlns:a16="http://schemas.microsoft.com/office/drawing/2014/main" id="{8003CBE7-73FE-3142-9A01-A33BAB3E9497}"/>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6" name="Oval 105">
                  <a:extLst>
                    <a:ext uri="{FF2B5EF4-FFF2-40B4-BE49-F238E27FC236}">
                      <a16:creationId xmlns:a16="http://schemas.microsoft.com/office/drawing/2014/main" id="{EF752CCC-FB79-CD8B-DFA3-B8AB0E082393}"/>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02" name="Group 101">
                <a:extLst>
                  <a:ext uri="{FF2B5EF4-FFF2-40B4-BE49-F238E27FC236}">
                    <a16:creationId xmlns:a16="http://schemas.microsoft.com/office/drawing/2014/main" id="{6932347A-BD24-C8ED-F58F-17C3B5316CB5}"/>
                  </a:ext>
                </a:extLst>
              </p:cNvPr>
              <p:cNvGrpSpPr/>
              <p:nvPr/>
            </p:nvGrpSpPr>
            <p:grpSpPr>
              <a:xfrm>
                <a:off x="10895477" y="984567"/>
                <a:ext cx="381259" cy="576545"/>
                <a:chOff x="819005" y="993433"/>
                <a:chExt cx="308947" cy="467194"/>
              </a:xfrm>
            </p:grpSpPr>
            <p:sp>
              <p:nvSpPr>
                <p:cNvPr id="103" name="6-Point Star 341">
                  <a:extLst>
                    <a:ext uri="{FF2B5EF4-FFF2-40B4-BE49-F238E27FC236}">
                      <a16:creationId xmlns:a16="http://schemas.microsoft.com/office/drawing/2014/main" id="{6F6990F6-B95B-86CA-8396-88E2847396B9}"/>
                    </a:ext>
                  </a:extLst>
                </p:cNvPr>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4" name="Oval 103">
                  <a:extLst>
                    <a:ext uri="{FF2B5EF4-FFF2-40B4-BE49-F238E27FC236}">
                      <a16:creationId xmlns:a16="http://schemas.microsoft.com/office/drawing/2014/main" id="{062B9F67-C8D9-5E42-2D0A-2A9F78C0F327}"/>
                    </a:ext>
                  </a:extLst>
                </p:cNvPr>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95" name="Oval 94">
              <a:extLst>
                <a:ext uri="{FF2B5EF4-FFF2-40B4-BE49-F238E27FC236}">
                  <a16:creationId xmlns:a16="http://schemas.microsoft.com/office/drawing/2014/main" id="{D9822516-99F5-6063-FFAB-EFBDDA98C72C}"/>
                </a:ext>
              </a:extLst>
            </p:cNvPr>
            <p:cNvSpPr/>
            <p:nvPr/>
          </p:nvSpPr>
          <p:spPr>
            <a:xfrm>
              <a:off x="9135373" y="1656519"/>
              <a:ext cx="366243" cy="810543"/>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6" name="Rounded Rectangle 344">
              <a:extLst>
                <a:ext uri="{FF2B5EF4-FFF2-40B4-BE49-F238E27FC236}">
                  <a16:creationId xmlns:a16="http://schemas.microsoft.com/office/drawing/2014/main" id="{FA2E8DEB-F368-AAC4-C57F-6BEE81252FB9}"/>
                </a:ext>
              </a:extLst>
            </p:cNvPr>
            <p:cNvSpPr/>
            <p:nvPr/>
          </p:nvSpPr>
          <p:spPr>
            <a:xfrm>
              <a:off x="11013422" y="1569956"/>
              <a:ext cx="367661" cy="56289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Tree>
    <p:extLst>
      <p:ext uri="{BB962C8B-B14F-4D97-AF65-F5344CB8AC3E}">
        <p14:creationId xmlns:p14="http://schemas.microsoft.com/office/powerpoint/2010/main" val="1624100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p:cNvSpPr/>
          <p:nvPr/>
        </p:nvSpPr>
        <p:spPr>
          <a:xfrm>
            <a:off x="887240" y="458956"/>
            <a:ext cx="7487215" cy="5940088"/>
          </a:xfrm>
          <a:prstGeom prst="rect">
            <a:avLst/>
          </a:prstGeom>
        </p:spPr>
        <p:txBody>
          <a:bodyPr wrap="square">
            <a:spAutoFit/>
          </a:bodyPr>
          <a:lstStyle/>
          <a:p>
            <a:pPr fontAlgn="base"/>
            <a:r>
              <a:rPr lang="en-US" sz="2000" dirty="0">
                <a:solidFill>
                  <a:schemeClr val="bg1"/>
                </a:solidFill>
                <a:latin typeface="Calibri" panose="020F0502020204030204" pitchFamily="34" charset="0"/>
              </a:rPr>
              <a:t>“Here was a great statement of full commitment of a man to God. …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was telling the Israelites that regardless of how they decided, he would do what he knew was right.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He was saying that his decision to serve the Lord was independent of whatever they decided; that their actions would not affect his; that his commitment to do the Lord’s will would not be altered by anything they or anyone else would do.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Joshua was firmly in control of his actions and had his eyes fixed on the commandments of the Lord. He was committed to obedience.</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“Surely the Lord loves, more than anything else, an unwavering determination to obey his counsel.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Surely the experiences of the great prophets of the Old Testament have been recorded to help us understand the importance of choosing the path of strict obedience.” (2)</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682" y="1890383"/>
            <a:ext cx="2574419" cy="3348837"/>
          </a:xfrm>
          <a:prstGeom prst="rect">
            <a:avLst/>
          </a:prstGeom>
        </p:spPr>
      </p:pic>
    </p:spTree>
    <p:extLst>
      <p:ext uri="{BB962C8B-B14F-4D97-AF65-F5344CB8AC3E}">
        <p14:creationId xmlns:p14="http://schemas.microsoft.com/office/powerpoint/2010/main" val="73879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p:cNvSpPr/>
          <p:nvPr/>
        </p:nvSpPr>
        <p:spPr>
          <a:xfrm>
            <a:off x="2172832" y="458956"/>
            <a:ext cx="6201623" cy="5940088"/>
          </a:xfrm>
          <a:prstGeom prst="rect">
            <a:avLst/>
          </a:prstGeom>
        </p:spPr>
        <p:txBody>
          <a:bodyPr wrap="square">
            <a:spAutoFit/>
          </a:bodyPr>
          <a:lstStyle/>
          <a:p>
            <a:pPr fontAlgn="base"/>
            <a:r>
              <a:rPr lang="en-US" sz="2000" dirty="0">
                <a:solidFill>
                  <a:schemeClr val="bg1"/>
                </a:solidFill>
                <a:latin typeface="Calibri" panose="020F0502020204030204" pitchFamily="34" charset="0"/>
              </a:rPr>
              <a:t>“Joshua of old declared, ‘Choose you this day whom ye will serve; … but as for me and my house, we will serve the Lord’ [Joshua 24:15].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 Positioned on the wall of my office, directly opposite my desk, is a lovely print of the Savior, painted by Heinrich Hofmann.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I love the painting, which I have had since I was a 22-year-old bishop and which I have taken with me wherever I have been assigned to labor. I have tried to pattern my life after the Master.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Whenever I have a difficult decision to make, I have looked at that picture and asked myself, ‘What would He do?’ Then I try to do it. </a:t>
            </a:r>
          </a:p>
          <a:p>
            <a:pPr fontAlgn="base"/>
            <a:endParaRPr lang="en-US" sz="2000" dirty="0">
              <a:solidFill>
                <a:schemeClr val="bg1"/>
              </a:solidFill>
              <a:latin typeface="Calibri" panose="020F0502020204030204" pitchFamily="34" charset="0"/>
            </a:endParaRPr>
          </a:p>
          <a:p>
            <a:pPr fontAlgn="base"/>
            <a:r>
              <a:rPr lang="en-US" sz="2000" dirty="0">
                <a:solidFill>
                  <a:schemeClr val="bg1"/>
                </a:solidFill>
                <a:latin typeface="Calibri" panose="020F0502020204030204" pitchFamily="34" charset="0"/>
              </a:rPr>
              <a:t>We can never go wrong when we choose to follow the Savior.” (3, 4)</a:t>
            </a:r>
          </a:p>
        </p:txBody>
      </p:sp>
      <p:pic>
        <p:nvPicPr>
          <p:cNvPr id="5122" name="Picture 2" descr="Jesus Chris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364" y="1425072"/>
            <a:ext cx="3116247" cy="41508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33" y="248545"/>
            <a:ext cx="1295261" cy="1716057"/>
          </a:xfrm>
          <a:prstGeom prst="rect">
            <a:avLst/>
          </a:prstGeom>
        </p:spPr>
      </p:pic>
    </p:spTree>
    <p:extLst>
      <p:ext uri="{BB962C8B-B14F-4D97-AF65-F5344CB8AC3E}">
        <p14:creationId xmlns:p14="http://schemas.microsoft.com/office/powerpoint/2010/main" val="321246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2">
                                            <p:txEl>
                                              <p:pRg st="6" end="6"/>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4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6B534C-E7F1-1158-5069-A91E917C6E5E}"/>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84E7D08E-5B5A-D35D-9B64-BBFCC2159F48}"/>
              </a:ext>
            </a:extLst>
          </p:cNvPr>
          <p:cNvGrpSpPr/>
          <p:nvPr/>
        </p:nvGrpSpPr>
        <p:grpSpPr>
          <a:xfrm>
            <a:off x="-1" y="0"/>
            <a:ext cx="12192002" cy="6858000"/>
            <a:chOff x="-1" y="0"/>
            <a:chExt cx="12192002" cy="6858000"/>
          </a:xfrm>
        </p:grpSpPr>
        <p:pic>
          <p:nvPicPr>
            <p:cNvPr id="7" name="Picture 2" descr="http://img07.deviantart.net/a284/i/2012/004/9/1/seamless_brown_leather_by_hhh316-d4la192.jpg">
              <a:extLst>
                <a:ext uri="{FF2B5EF4-FFF2-40B4-BE49-F238E27FC236}">
                  <a16:creationId xmlns:a16="http://schemas.microsoft.com/office/drawing/2014/main" id="{86C4DD57-0614-FC3C-1EA3-15C6118256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a:extLst>
                <a:ext uri="{FF2B5EF4-FFF2-40B4-BE49-F238E27FC236}">
                  <a16:creationId xmlns:a16="http://schemas.microsoft.com/office/drawing/2014/main" id="{A7B20A08-24CE-526B-70F9-3A4530181B9F}"/>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49CF3A10-B797-7936-81CE-FD0C057355B9}"/>
              </a:ext>
            </a:extLst>
          </p:cNvPr>
          <p:cNvSpPr txBox="1"/>
          <p:nvPr/>
        </p:nvSpPr>
        <p:spPr>
          <a:xfrm>
            <a:off x="52812" y="0"/>
            <a:ext cx="12086377"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We Will Serve and Obey</a:t>
            </a:r>
          </a:p>
        </p:txBody>
      </p:sp>
      <p:sp>
        <p:nvSpPr>
          <p:cNvPr id="142" name="Rectangle 141">
            <a:extLst>
              <a:ext uri="{FF2B5EF4-FFF2-40B4-BE49-F238E27FC236}">
                <a16:creationId xmlns:a16="http://schemas.microsoft.com/office/drawing/2014/main" id="{6BAFFB98-A549-E49D-A0E6-3B9A0DEF8EA9}"/>
              </a:ext>
            </a:extLst>
          </p:cNvPr>
          <p:cNvSpPr/>
          <p:nvPr/>
        </p:nvSpPr>
        <p:spPr>
          <a:xfrm>
            <a:off x="1300594" y="2274838"/>
            <a:ext cx="3838754" cy="2308324"/>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We need to choose whom we will serve. The magnitude of our eternal happiness depends on choosing the living God and joining Him in His work. …</a:t>
            </a:r>
          </a:p>
          <a:p>
            <a:pPr fontAlgn="base"/>
            <a:r>
              <a:rPr lang="en-US" dirty="0">
                <a:solidFill>
                  <a:schemeClr val="bg1"/>
                </a:solidFill>
                <a:latin typeface="Calibri" panose="020F0502020204030204" pitchFamily="34" charset="0"/>
                <a:cs typeface="Calibri" panose="020F0502020204030204" pitchFamily="34" charset="0"/>
              </a:rPr>
              <a:t>Choosing to follow the Father’s plan is the only way we can become inheritors in His kingdom.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36A0363B-EE81-F16A-BA1A-9471A2EDD297}"/>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24:21</a:t>
            </a:r>
          </a:p>
        </p:txBody>
      </p:sp>
      <p:pic>
        <p:nvPicPr>
          <p:cNvPr id="5" name="Picture 4">
            <a:extLst>
              <a:ext uri="{FF2B5EF4-FFF2-40B4-BE49-F238E27FC236}">
                <a16:creationId xmlns:a16="http://schemas.microsoft.com/office/drawing/2014/main" id="{EE037A1C-54B9-BF24-A2A9-EE4487F165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540" y="907730"/>
            <a:ext cx="1109054" cy="1475042"/>
          </a:xfrm>
          <a:prstGeom prst="rect">
            <a:avLst/>
          </a:prstGeom>
        </p:spPr>
      </p:pic>
      <p:pic>
        <p:nvPicPr>
          <p:cNvPr id="13" name="Picture 12">
            <a:extLst>
              <a:ext uri="{FF2B5EF4-FFF2-40B4-BE49-F238E27FC236}">
                <a16:creationId xmlns:a16="http://schemas.microsoft.com/office/drawing/2014/main" id="{4D658C96-B895-385B-59BC-2AF87E45143C}"/>
              </a:ext>
            </a:extLst>
          </p:cNvPr>
          <p:cNvPicPr>
            <a:picLocks noChangeAspect="1"/>
          </p:cNvPicPr>
          <p:nvPr/>
        </p:nvPicPr>
        <p:blipFill>
          <a:blip r:embed="rId5"/>
          <a:stretch>
            <a:fillRect/>
          </a:stretch>
        </p:blipFill>
        <p:spPr>
          <a:xfrm>
            <a:off x="5552702" y="1880301"/>
            <a:ext cx="4896533" cy="3286584"/>
          </a:xfrm>
          <a:prstGeom prst="rect">
            <a:avLst/>
          </a:prstGeom>
        </p:spPr>
      </p:pic>
    </p:spTree>
    <p:extLst>
      <p:ext uri="{BB962C8B-B14F-4D97-AF65-F5344CB8AC3E}">
        <p14:creationId xmlns:p14="http://schemas.microsoft.com/office/powerpoint/2010/main" val="1475537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077602-39FD-0742-E6D2-2E58BEC55DB6}"/>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A2772A0E-53A6-1EDF-1363-1BFD6D2F33DB}"/>
              </a:ext>
            </a:extLst>
          </p:cNvPr>
          <p:cNvGrpSpPr/>
          <p:nvPr/>
        </p:nvGrpSpPr>
        <p:grpSpPr>
          <a:xfrm>
            <a:off x="-1" y="0"/>
            <a:ext cx="12192002" cy="6858000"/>
            <a:chOff x="-1" y="0"/>
            <a:chExt cx="12192002" cy="6858000"/>
          </a:xfrm>
        </p:grpSpPr>
        <p:pic>
          <p:nvPicPr>
            <p:cNvPr id="7" name="Picture 2" descr="http://img07.deviantart.net/a284/i/2012/004/9/1/seamless_brown_leather_by_hhh316-d4la192.jpg">
              <a:extLst>
                <a:ext uri="{FF2B5EF4-FFF2-40B4-BE49-F238E27FC236}">
                  <a16:creationId xmlns:a16="http://schemas.microsoft.com/office/drawing/2014/main" id="{115048CC-0A84-58AE-C0EE-45EED5A628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a:extLst>
                <a:ext uri="{FF2B5EF4-FFF2-40B4-BE49-F238E27FC236}">
                  <a16:creationId xmlns:a16="http://schemas.microsoft.com/office/drawing/2014/main" id="{9BDE9EF2-1D8A-8C81-A3E5-BE09DC89E841}"/>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F1037112-D7F5-A9BC-1C1C-44B78955A9E2}"/>
              </a:ext>
            </a:extLst>
          </p:cNvPr>
          <p:cNvSpPr txBox="1"/>
          <p:nvPr/>
        </p:nvSpPr>
        <p:spPr>
          <a:xfrm>
            <a:off x="52812" y="0"/>
            <a:ext cx="12086377" cy="830997"/>
          </a:xfrm>
          <a:prstGeom prst="rect">
            <a:avLst/>
          </a:prstGeom>
          <a:noFill/>
        </p:spPr>
        <p:txBody>
          <a:bodyPr wrap="square" rtlCol="0">
            <a:spAutoFit/>
          </a:bodyPr>
          <a:lstStyle/>
          <a:p>
            <a:pPr algn="ctr"/>
            <a:r>
              <a:rPr lang="en-US" sz="4800" dirty="0">
                <a:solidFill>
                  <a:schemeClr val="bg1"/>
                </a:solidFill>
                <a:latin typeface="Bodoni MT Black" panose="02070A03080606020203" pitchFamily="18" charset="0"/>
              </a:rPr>
              <a:t>The Book of the Law of God</a:t>
            </a:r>
          </a:p>
        </p:txBody>
      </p:sp>
      <p:sp>
        <p:nvSpPr>
          <p:cNvPr id="142" name="Rectangle 141">
            <a:extLst>
              <a:ext uri="{FF2B5EF4-FFF2-40B4-BE49-F238E27FC236}">
                <a16:creationId xmlns:a16="http://schemas.microsoft.com/office/drawing/2014/main" id="{9AE11A1E-EC55-7D29-AAE5-7F4989BE96DE}"/>
              </a:ext>
            </a:extLst>
          </p:cNvPr>
          <p:cNvSpPr/>
          <p:nvPr/>
        </p:nvSpPr>
        <p:spPr>
          <a:xfrm>
            <a:off x="1405697" y="1271945"/>
            <a:ext cx="3838754" cy="4524315"/>
          </a:xfrm>
          <a:prstGeom prst="rect">
            <a:avLst/>
          </a:prstGeom>
        </p:spPr>
        <p:txBody>
          <a:bodyPr wrap="square">
            <a:spAutoFit/>
          </a:bodyPr>
          <a:lstStyle/>
          <a:p>
            <a:pPr fontAlgn="base"/>
            <a:r>
              <a:rPr lang="en-US" dirty="0">
                <a:solidFill>
                  <a:schemeClr val="bg1"/>
                </a:solidFill>
                <a:latin typeface="Calibri" panose="020F0502020204030204" pitchFamily="34" charset="0"/>
                <a:cs typeface="Calibri" panose="020F0502020204030204" pitchFamily="34" charset="0"/>
              </a:rPr>
              <a:t>We do not know for certain who wrote the book of Joshua. The book is named for Joshua—its principal figure and Moses’s successor as the Lord’s prophet to Israel. </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Near the end of Joshua’s ministry, after the Israelites had entered into a covenant to not serve false gods in the promised land, the book’s narrator reports that “Joshua wrote these words in the book of the law of God”.</a:t>
            </a:r>
          </a:p>
          <a:p>
            <a:pPr fontAlgn="base"/>
            <a:endParaRPr lang="en-US" dirty="0">
              <a:solidFill>
                <a:schemeClr val="bg1"/>
              </a:solidFill>
              <a:latin typeface="Calibri" panose="020F0502020204030204" pitchFamily="34" charset="0"/>
              <a:cs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This passage may indicate that Joshua wrote at least a portion of the book that is named for him. (5)</a:t>
            </a:r>
            <a:endParaRPr lang="en-US" sz="2400" dirty="0">
              <a:solidFill>
                <a:schemeClr val="bg1"/>
              </a:solidFill>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CD4C3133-F2E2-6CAE-592A-C7784C9A2D43}"/>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24:26; Numbers 27:18-23</a:t>
            </a:r>
          </a:p>
        </p:txBody>
      </p:sp>
      <p:pic>
        <p:nvPicPr>
          <p:cNvPr id="4" name="Picture 3">
            <a:extLst>
              <a:ext uri="{FF2B5EF4-FFF2-40B4-BE49-F238E27FC236}">
                <a16:creationId xmlns:a16="http://schemas.microsoft.com/office/drawing/2014/main" id="{D01803E6-993B-91A2-F353-24BB0FF9EC6E}"/>
              </a:ext>
            </a:extLst>
          </p:cNvPr>
          <p:cNvPicPr>
            <a:picLocks noChangeAspect="1"/>
          </p:cNvPicPr>
          <p:nvPr/>
        </p:nvPicPr>
        <p:blipFill>
          <a:blip r:embed="rId4"/>
          <a:stretch>
            <a:fillRect/>
          </a:stretch>
        </p:blipFill>
        <p:spPr>
          <a:xfrm>
            <a:off x="5949186" y="1157284"/>
            <a:ext cx="4686954" cy="4753638"/>
          </a:xfrm>
          <a:prstGeom prst="rect">
            <a:avLst/>
          </a:prstGeom>
        </p:spPr>
      </p:pic>
    </p:spTree>
    <p:extLst>
      <p:ext uri="{BB962C8B-B14F-4D97-AF65-F5344CB8AC3E}">
        <p14:creationId xmlns:p14="http://schemas.microsoft.com/office/powerpoint/2010/main" val="170477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p:cNvSpPr txBox="1"/>
          <p:nvPr/>
        </p:nvSpPr>
        <p:spPr>
          <a:xfrm>
            <a:off x="64080" y="0"/>
            <a:ext cx="11533409" cy="4247317"/>
          </a:xfrm>
          <a:prstGeom prst="rect">
            <a:avLst/>
          </a:prstGeom>
          <a:noFill/>
        </p:spPr>
        <p:txBody>
          <a:bodyPr wrap="square" rtlCol="0">
            <a:spAutoFit/>
          </a:bodyPr>
          <a:lstStyle/>
          <a:p>
            <a:r>
              <a:rPr lang="en-US" dirty="0">
                <a:solidFill>
                  <a:schemeClr val="bg1"/>
                </a:solidFill>
                <a:latin typeface="Calibri" panose="020F0502020204030204" pitchFamily="34" charset="0"/>
              </a:rPr>
              <a:t>Sources:</a:t>
            </a:r>
          </a:p>
          <a:p>
            <a:endParaRPr lang="en-US" dirty="0">
              <a:solidFill>
                <a:schemeClr val="bg1"/>
              </a:solidFill>
              <a:latin typeface="Calibri" panose="020F0502020204030204" pitchFamily="34" charset="0"/>
            </a:endParaRP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cs typeface="Calibri" panose="020F0502020204030204" pitchFamily="34" charset="0"/>
              </a:rPr>
              <a:t>1.  Elder Joseph T. Hicken “</a:t>
            </a:r>
            <a:r>
              <a:rPr lang="en-US" b="1" dirty="0">
                <a:solidFill>
                  <a:schemeClr val="bg1"/>
                </a:solidFill>
                <a:latin typeface="Calibri" panose="020F0502020204030204" pitchFamily="34" charset="0"/>
                <a:cs typeface="Calibri" panose="020F0502020204030204" pitchFamily="34" charset="0"/>
              </a:rPr>
              <a:t>Book of Mormon Principles:</a:t>
            </a:r>
          </a:p>
          <a:p>
            <a:pPr fontAlgn="base"/>
            <a:r>
              <a:rPr lang="en-US" dirty="0">
                <a:solidFill>
                  <a:schemeClr val="bg1"/>
                </a:solidFill>
                <a:latin typeface="Calibri" panose="020F0502020204030204" pitchFamily="34" charset="0"/>
                <a:cs typeface="Calibri" panose="020F0502020204030204" pitchFamily="34" charset="0"/>
              </a:rPr>
              <a:t>Shunning Satan’s Snares” September 2004 Ensign</a:t>
            </a:r>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2. President Howard W. Hunter (“Commitment to God,”</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Nov. 1982, 58; see also Spencer W. Kimball, “The False Gods We Worship,”</a:t>
            </a:r>
            <a:r>
              <a:rPr lang="en-US" i="1" dirty="0">
                <a:solidFill>
                  <a:schemeClr val="bg1"/>
                </a:solidFill>
                <a:latin typeface="Calibri" panose="020F0502020204030204" pitchFamily="34" charset="0"/>
              </a:rPr>
              <a:t> Ensign, </a:t>
            </a:r>
            <a:r>
              <a:rPr lang="en-US" dirty="0">
                <a:solidFill>
                  <a:schemeClr val="bg1"/>
                </a:solidFill>
                <a:latin typeface="Calibri" panose="020F0502020204030204" pitchFamily="34" charset="0"/>
              </a:rPr>
              <a:t>June 1976, 2–6).</a:t>
            </a:r>
          </a:p>
          <a:p>
            <a:r>
              <a:rPr lang="en-US" dirty="0">
                <a:solidFill>
                  <a:schemeClr val="bg1"/>
                </a:solidFill>
                <a:latin typeface="Calibri" panose="020F0502020204030204" pitchFamily="34" charset="0"/>
              </a:rPr>
              <a:t>Presentation by ©http://fashionsbylynda.com/blog/</a:t>
            </a:r>
          </a:p>
          <a:p>
            <a:r>
              <a:rPr lang="en-US" dirty="0">
                <a:solidFill>
                  <a:schemeClr val="bg1"/>
                </a:solidFill>
                <a:latin typeface="Calibri" panose="020F0502020204030204" pitchFamily="34" charset="0"/>
              </a:rPr>
              <a:t>3. President Thomas S. Monson (“Choose You This Day,”</a:t>
            </a:r>
            <a:r>
              <a:rPr lang="en-US" i="1" dirty="0">
                <a:solidFill>
                  <a:schemeClr val="bg1"/>
                </a:solidFill>
                <a:latin typeface="Calibri" panose="020F0502020204030204" pitchFamily="34" charset="0"/>
              </a:rPr>
              <a:t> Ensign</a:t>
            </a:r>
            <a:r>
              <a:rPr lang="en-US" dirty="0">
                <a:solidFill>
                  <a:schemeClr val="bg1"/>
                </a:solidFill>
                <a:latin typeface="Calibri" panose="020F0502020204030204" pitchFamily="34" charset="0"/>
              </a:rPr>
              <a:t> or </a:t>
            </a:r>
            <a:r>
              <a:rPr lang="en-US" i="1" dirty="0">
                <a:solidFill>
                  <a:schemeClr val="bg1"/>
                </a:solidFill>
                <a:latin typeface="Calibri" panose="020F0502020204030204" pitchFamily="34" charset="0"/>
              </a:rPr>
              <a:t>Liahona,</a:t>
            </a:r>
            <a:r>
              <a:rPr lang="en-US" dirty="0">
                <a:solidFill>
                  <a:schemeClr val="bg1"/>
                </a:solidFill>
                <a:latin typeface="Calibri" panose="020F0502020204030204" pitchFamily="34" charset="0"/>
              </a:rPr>
              <a:t> Nov. 2004, 67).</a:t>
            </a:r>
          </a:p>
          <a:p>
            <a:r>
              <a:rPr lang="en-US" dirty="0">
                <a:solidFill>
                  <a:schemeClr val="bg1"/>
                </a:solidFill>
                <a:latin typeface="Calibri" panose="020F0502020204030204" pitchFamily="34" charset="0"/>
              </a:rPr>
              <a:t>[see Jesus Christ, </a:t>
            </a:r>
            <a:r>
              <a:rPr lang="en-US" i="1" dirty="0">
                <a:solidFill>
                  <a:schemeClr val="bg1"/>
                </a:solidFill>
                <a:latin typeface="Calibri" panose="020F0502020204030204" pitchFamily="34" charset="0"/>
              </a:rPr>
              <a:t>Gospel Art Book</a:t>
            </a:r>
            <a:r>
              <a:rPr lang="en-US" dirty="0">
                <a:solidFill>
                  <a:schemeClr val="bg1"/>
                </a:solidFill>
                <a:latin typeface="Calibri" panose="020F0502020204030204" pitchFamily="34" charset="0"/>
              </a:rPr>
              <a:t> [2009], no. 1]. Picture of Jesus</a:t>
            </a:r>
          </a:p>
          <a:p>
            <a:r>
              <a:rPr lang="en-US" dirty="0">
                <a:solidFill>
                  <a:schemeClr val="bg1"/>
                </a:solidFill>
                <a:latin typeface="Calibri" panose="020F0502020204030204" pitchFamily="34" charset="0"/>
              </a:rPr>
              <a:t>4. </a:t>
            </a:r>
            <a:r>
              <a:rPr lang="en-US" dirty="0">
                <a:solidFill>
                  <a:schemeClr val="bg1"/>
                </a:solidFill>
                <a:latin typeface="Calibri" panose="020F0502020204030204" pitchFamily="34" charset="0"/>
                <a:cs typeface="Calibri" panose="020F0502020204030204" pitchFamily="34" charset="0"/>
              </a:rPr>
              <a:t>Elder Dale G. Renlund (“Choose You This Day,” </a:t>
            </a:r>
            <a:r>
              <a:rPr lang="en-US" i="1" dirty="0">
                <a:solidFill>
                  <a:schemeClr val="bg1"/>
                </a:solidFill>
                <a:latin typeface="Calibri" panose="020F0502020204030204" pitchFamily="34" charset="0"/>
                <a:cs typeface="Calibri" panose="020F0502020204030204" pitchFamily="34" charset="0"/>
              </a:rPr>
              <a:t>Ensign</a:t>
            </a:r>
            <a:r>
              <a:rPr lang="en-US" dirty="0">
                <a:solidFill>
                  <a:schemeClr val="bg1"/>
                </a:solidFill>
                <a:latin typeface="Calibri" panose="020F0502020204030204" pitchFamily="34" charset="0"/>
                <a:cs typeface="Calibri" panose="020F0502020204030204" pitchFamily="34" charset="0"/>
              </a:rPr>
              <a:t> or </a:t>
            </a:r>
            <a:r>
              <a:rPr lang="en-US" i="1" dirty="0">
                <a:solidFill>
                  <a:schemeClr val="bg1"/>
                </a:solidFill>
                <a:latin typeface="Calibri" panose="020F0502020204030204" pitchFamily="34" charset="0"/>
                <a:cs typeface="Calibri" panose="020F0502020204030204" pitchFamily="34" charset="0"/>
              </a:rPr>
              <a:t>Liahona</a:t>
            </a:r>
            <a:r>
              <a:rPr lang="en-US" dirty="0">
                <a:solidFill>
                  <a:schemeClr val="bg1"/>
                </a:solidFill>
                <a:latin typeface="Calibri" panose="020F0502020204030204" pitchFamily="34" charset="0"/>
                <a:cs typeface="Calibri" panose="020F0502020204030204" pitchFamily="34" charset="0"/>
              </a:rPr>
              <a:t>, Nov. 2018, 106)</a:t>
            </a:r>
          </a:p>
          <a:p>
            <a:r>
              <a:rPr lang="en-US" dirty="0">
                <a:solidFill>
                  <a:schemeClr val="bg1"/>
                </a:solidFill>
                <a:latin typeface="Calibri" panose="020F0502020204030204" pitchFamily="34" charset="0"/>
                <a:cs typeface="Calibri" panose="020F0502020204030204" pitchFamily="34" charset="0"/>
              </a:rPr>
              <a:t>5. Old Testament Seminary Teacher Manual 2012</a:t>
            </a:r>
          </a:p>
          <a:p>
            <a:endParaRPr lang="en-US" dirty="0">
              <a:solidFill>
                <a:schemeClr val="bg1"/>
              </a:solidFill>
              <a:latin typeface="Calibri" panose="020F0502020204030204" pitchFamily="34" charset="0"/>
            </a:endParaRPr>
          </a:p>
          <a:p>
            <a:pPr marL="342900" indent="-342900">
              <a:buFontTx/>
              <a:buAutoNum type="arabicPeriod"/>
            </a:pPr>
            <a:endParaRPr lang="en-US" dirty="0">
              <a:solidFill>
                <a:schemeClr val="bg1"/>
              </a:solidFill>
              <a:latin typeface="Calibri" panose="020F0502020204030204" pitchFamily="34" charset="0"/>
            </a:endParaRPr>
          </a:p>
          <a:p>
            <a:pPr marL="342900" indent="-342900">
              <a:buAutoNum type="arabicPeriod"/>
            </a:pPr>
            <a:endParaRPr lang="en-US" dirty="0">
              <a:solidFill>
                <a:schemeClr val="bg1"/>
              </a:solidFill>
              <a:latin typeface="Calibri" panose="020F0502020204030204" pitchFamily="34" charset="0"/>
            </a:endParaRPr>
          </a:p>
        </p:txBody>
      </p:sp>
    </p:spTree>
    <p:extLst>
      <p:ext uri="{BB962C8B-B14F-4D97-AF65-F5344CB8AC3E}">
        <p14:creationId xmlns:p14="http://schemas.microsoft.com/office/powerpoint/2010/main" val="1700240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2" y="792593"/>
          <a:ext cx="11450781" cy="5694680"/>
        </p:xfrm>
        <a:graphic>
          <a:graphicData uri="http://schemas.openxmlformats.org/drawingml/2006/table">
            <a:tbl>
              <a:tblPr firstRow="1" bandRow="1">
                <a:tableStyleId>{5940675A-B579-460E-94D1-54222C63F5DA}</a:tableStyleId>
              </a:tblPr>
              <a:tblGrid>
                <a:gridCol w="3816927">
                  <a:extLst>
                    <a:ext uri="{9D8B030D-6E8A-4147-A177-3AD203B41FA5}">
                      <a16:colId xmlns:a16="http://schemas.microsoft.com/office/drawing/2014/main" val="20000"/>
                    </a:ext>
                  </a:extLst>
                </a:gridCol>
                <a:gridCol w="3816927">
                  <a:extLst>
                    <a:ext uri="{9D8B030D-6E8A-4147-A177-3AD203B41FA5}">
                      <a16:colId xmlns:a16="http://schemas.microsoft.com/office/drawing/2014/main" val="20001"/>
                    </a:ext>
                  </a:extLst>
                </a:gridCol>
                <a:gridCol w="3816927">
                  <a:extLst>
                    <a:ext uri="{9D8B030D-6E8A-4147-A177-3AD203B41FA5}">
                      <a16:colId xmlns:a16="http://schemas.microsoft.com/office/drawing/2014/main" val="20002"/>
                    </a:ext>
                  </a:extLst>
                </a:gridCol>
              </a:tblGrid>
              <a:tr h="370840">
                <a:tc>
                  <a:txBody>
                    <a:bodyPr/>
                    <a:lstStyle/>
                    <a:p>
                      <a:pPr algn="ctr"/>
                      <a:r>
                        <a:rPr lang="en-US" dirty="0">
                          <a:latin typeface="Calibri" panose="020F0502020204030204" pitchFamily="34" charset="0"/>
                        </a:rPr>
                        <a:t>Tribe</a:t>
                      </a:r>
                    </a:p>
                  </a:txBody>
                  <a:tcPr/>
                </a:tc>
                <a:tc>
                  <a:txBody>
                    <a:bodyPr/>
                    <a:lstStyle/>
                    <a:p>
                      <a:pPr algn="ctr"/>
                      <a:r>
                        <a:rPr lang="en-US" dirty="0">
                          <a:latin typeface="Calibri" panose="020F0502020204030204" pitchFamily="34" charset="0"/>
                        </a:rPr>
                        <a:t>Location</a:t>
                      </a:r>
                    </a:p>
                  </a:txBody>
                  <a:tcPr/>
                </a:tc>
                <a:tc>
                  <a:txBody>
                    <a:bodyPr/>
                    <a:lstStyle/>
                    <a:p>
                      <a:pPr algn="ctr"/>
                      <a:r>
                        <a:rPr lang="en-US" dirty="0">
                          <a:latin typeface="Calibri" panose="020F0502020204030204" pitchFamily="34" charset="0"/>
                        </a:rPr>
                        <a:t>Number of Cities</a:t>
                      </a:r>
                    </a:p>
                  </a:txBody>
                  <a:tcPr/>
                </a:tc>
                <a:extLst>
                  <a:ext uri="{0D108BD9-81ED-4DB2-BD59-A6C34878D82A}">
                    <a16:rowId xmlns:a16="http://schemas.microsoft.com/office/drawing/2014/main" val="10000"/>
                  </a:ext>
                </a:extLst>
              </a:tr>
              <a:tr h="370840">
                <a:tc>
                  <a:txBody>
                    <a:bodyPr/>
                    <a:lstStyle/>
                    <a:p>
                      <a:r>
                        <a:rPr lang="en-US" dirty="0">
                          <a:latin typeface="Calibri" panose="020F0502020204030204" pitchFamily="34" charset="0"/>
                        </a:rPr>
                        <a:t>Simeon</a:t>
                      </a:r>
                    </a:p>
                  </a:txBody>
                  <a:tcPr/>
                </a:tc>
                <a:tc>
                  <a:txBody>
                    <a:bodyPr/>
                    <a:lstStyle/>
                    <a:p>
                      <a:r>
                        <a:rPr lang="en-US" dirty="0">
                          <a:latin typeface="Calibri" panose="020F0502020204030204" pitchFamily="34" charset="0"/>
                        </a:rPr>
                        <a:t>Extreme south (</a:t>
                      </a:r>
                      <a:r>
                        <a:rPr lang="en-US" dirty="0" err="1"/>
                        <a:t>Negeb</a:t>
                      </a:r>
                      <a:r>
                        <a:rPr lang="en-US" dirty="0"/>
                        <a:t>)</a:t>
                      </a:r>
                    </a:p>
                  </a:txBody>
                  <a:tcPr/>
                </a:tc>
                <a:tc>
                  <a:txBody>
                    <a:bodyPr/>
                    <a:lstStyle/>
                    <a:p>
                      <a:r>
                        <a:rPr lang="en-US" dirty="0">
                          <a:latin typeface="Calibri" panose="020F0502020204030204" pitchFamily="34" charset="0"/>
                        </a:rPr>
                        <a:t>17</a:t>
                      </a:r>
                    </a:p>
                  </a:txBody>
                  <a:tcPr/>
                </a:tc>
                <a:extLst>
                  <a:ext uri="{0D108BD9-81ED-4DB2-BD59-A6C34878D82A}">
                    <a16:rowId xmlns:a16="http://schemas.microsoft.com/office/drawing/2014/main" val="10001"/>
                  </a:ext>
                </a:extLst>
              </a:tr>
              <a:tr h="370840">
                <a:tc>
                  <a:txBody>
                    <a:bodyPr/>
                    <a:lstStyle/>
                    <a:p>
                      <a:r>
                        <a:rPr lang="en-US" dirty="0">
                          <a:latin typeface="Calibri" panose="020F0502020204030204" pitchFamily="34" charset="0"/>
                        </a:rPr>
                        <a:t>Judah</a:t>
                      </a:r>
                    </a:p>
                  </a:txBody>
                  <a:tcPr/>
                </a:tc>
                <a:tc>
                  <a:txBody>
                    <a:bodyPr/>
                    <a:lstStyle/>
                    <a:p>
                      <a:r>
                        <a:rPr lang="en-US" dirty="0">
                          <a:latin typeface="Calibri" panose="020F0502020204030204" pitchFamily="34" charset="0"/>
                        </a:rPr>
                        <a:t>Between Dead Sea and Mediterranean Sea</a:t>
                      </a:r>
                    </a:p>
                  </a:txBody>
                  <a:tcPr/>
                </a:tc>
                <a:tc>
                  <a:txBody>
                    <a:bodyPr/>
                    <a:lstStyle/>
                    <a:p>
                      <a:r>
                        <a:rPr lang="en-US" dirty="0">
                          <a:latin typeface="Calibri" panose="020F0502020204030204" pitchFamily="34" charset="0"/>
                        </a:rPr>
                        <a:t>Not given</a:t>
                      </a:r>
                    </a:p>
                  </a:txBody>
                  <a:tcPr/>
                </a:tc>
                <a:extLst>
                  <a:ext uri="{0D108BD9-81ED-4DB2-BD59-A6C34878D82A}">
                    <a16:rowId xmlns:a16="http://schemas.microsoft.com/office/drawing/2014/main" val="10002"/>
                  </a:ext>
                </a:extLst>
              </a:tr>
              <a:tr h="370840">
                <a:tc>
                  <a:txBody>
                    <a:bodyPr/>
                    <a:lstStyle/>
                    <a:p>
                      <a:r>
                        <a:rPr lang="en-US" dirty="0">
                          <a:latin typeface="Calibri" panose="020F0502020204030204" pitchFamily="34" charset="0"/>
                        </a:rPr>
                        <a:t>Benjamin</a:t>
                      </a:r>
                    </a:p>
                  </a:txBody>
                  <a:tcPr/>
                </a:tc>
                <a:tc>
                  <a:txBody>
                    <a:bodyPr/>
                    <a:lstStyle/>
                    <a:p>
                      <a:r>
                        <a:rPr lang="en-US" dirty="0">
                          <a:latin typeface="Calibri" panose="020F0502020204030204" pitchFamily="34" charset="0"/>
                        </a:rPr>
                        <a:t>Jordan River, half-way to the Mediterranean Sea</a:t>
                      </a:r>
                    </a:p>
                  </a:txBody>
                  <a:tcPr/>
                </a:tc>
                <a:tc>
                  <a:txBody>
                    <a:bodyPr/>
                    <a:lstStyle/>
                    <a:p>
                      <a:r>
                        <a:rPr lang="en-US" dirty="0">
                          <a:latin typeface="Calibri" panose="020F0502020204030204" pitchFamily="34" charset="0"/>
                        </a:rPr>
                        <a:t>26</a:t>
                      </a:r>
                    </a:p>
                  </a:txBody>
                  <a:tcPr/>
                </a:tc>
                <a:extLst>
                  <a:ext uri="{0D108BD9-81ED-4DB2-BD59-A6C34878D82A}">
                    <a16:rowId xmlns:a16="http://schemas.microsoft.com/office/drawing/2014/main" val="10003"/>
                  </a:ext>
                </a:extLst>
              </a:tr>
              <a:tr h="370840">
                <a:tc>
                  <a:txBody>
                    <a:bodyPr/>
                    <a:lstStyle/>
                    <a:p>
                      <a:r>
                        <a:rPr lang="en-US" dirty="0">
                          <a:latin typeface="Calibri" panose="020F0502020204030204" pitchFamily="34" charset="0"/>
                        </a:rPr>
                        <a:t>Dan</a:t>
                      </a:r>
                    </a:p>
                  </a:txBody>
                  <a:tcPr/>
                </a:tc>
                <a:tc>
                  <a:txBody>
                    <a:bodyPr/>
                    <a:lstStyle/>
                    <a:p>
                      <a:r>
                        <a:rPr lang="en-US" dirty="0">
                          <a:latin typeface="Calibri" panose="020F0502020204030204" pitchFamily="34" charset="0"/>
                        </a:rPr>
                        <a:t>From Benjamin to Mediterranean Sea</a:t>
                      </a:r>
                    </a:p>
                  </a:txBody>
                  <a:tcPr/>
                </a:tc>
                <a:tc>
                  <a:txBody>
                    <a:bodyPr/>
                    <a:lstStyle/>
                    <a:p>
                      <a:r>
                        <a:rPr lang="en-US" dirty="0">
                          <a:latin typeface="Calibri" panose="020F0502020204030204" pitchFamily="34" charset="0"/>
                        </a:rPr>
                        <a:t>17</a:t>
                      </a:r>
                    </a:p>
                  </a:txBody>
                  <a:tcPr/>
                </a:tc>
                <a:extLst>
                  <a:ext uri="{0D108BD9-81ED-4DB2-BD59-A6C34878D82A}">
                    <a16:rowId xmlns:a16="http://schemas.microsoft.com/office/drawing/2014/main" val="10004"/>
                  </a:ext>
                </a:extLst>
              </a:tr>
              <a:tr h="370840">
                <a:tc>
                  <a:txBody>
                    <a:bodyPr/>
                    <a:lstStyle/>
                    <a:p>
                      <a:r>
                        <a:rPr lang="en-US" dirty="0">
                          <a:latin typeface="Calibri" panose="020F0502020204030204" pitchFamily="34" charset="0"/>
                        </a:rPr>
                        <a:t>Ephraim</a:t>
                      </a:r>
                    </a:p>
                  </a:txBody>
                  <a:tcPr/>
                </a:tc>
                <a:tc>
                  <a:txBody>
                    <a:bodyPr/>
                    <a:lstStyle/>
                    <a:p>
                      <a:r>
                        <a:rPr lang="en-US" dirty="0">
                          <a:latin typeface="Calibri" panose="020F0502020204030204" pitchFamily="34" charset="0"/>
                        </a:rPr>
                        <a:t>Samaria-from Jordan River</a:t>
                      </a:r>
                      <a:r>
                        <a:rPr lang="en-US" baseline="0" dirty="0"/>
                        <a:t> to Mediterranean Sea</a:t>
                      </a:r>
                      <a:endParaRPr lang="en-US" dirty="0"/>
                    </a:p>
                  </a:txBody>
                  <a:tcPr/>
                </a:tc>
                <a:tc>
                  <a:txBody>
                    <a:bodyPr/>
                    <a:lstStyle/>
                    <a:p>
                      <a:r>
                        <a:rPr lang="en-US" dirty="0">
                          <a:latin typeface="Calibri" panose="020F0502020204030204" pitchFamily="34" charset="0"/>
                        </a:rPr>
                        <a:t>Not given</a:t>
                      </a:r>
                    </a:p>
                  </a:txBody>
                  <a:tcPr/>
                </a:tc>
                <a:extLst>
                  <a:ext uri="{0D108BD9-81ED-4DB2-BD59-A6C34878D82A}">
                    <a16:rowId xmlns:a16="http://schemas.microsoft.com/office/drawing/2014/main" val="10005"/>
                  </a:ext>
                </a:extLst>
              </a:tr>
              <a:tr h="370840">
                <a:tc>
                  <a:txBody>
                    <a:bodyPr/>
                    <a:lstStyle/>
                    <a:p>
                      <a:r>
                        <a:rPr lang="en-US" dirty="0">
                          <a:latin typeface="Calibri" panose="020F0502020204030204" pitchFamily="34" charset="0"/>
                        </a:rPr>
                        <a:t>Manasseh</a:t>
                      </a:r>
                    </a:p>
                  </a:txBody>
                  <a:tcPr/>
                </a:tc>
                <a:tc>
                  <a:txBody>
                    <a:bodyPr/>
                    <a:lstStyle/>
                    <a:p>
                      <a:r>
                        <a:rPr lang="en-US" dirty="0">
                          <a:latin typeface="Calibri" panose="020F0502020204030204" pitchFamily="34" charset="0"/>
                        </a:rPr>
                        <a:t>Above Ephraim from Jordan River to Mediterranean Sea</a:t>
                      </a:r>
                    </a:p>
                  </a:txBody>
                  <a:tcPr/>
                </a:tc>
                <a:tc>
                  <a:txBody>
                    <a:bodyPr/>
                    <a:lstStyle/>
                    <a:p>
                      <a:r>
                        <a:rPr lang="en-US" dirty="0">
                          <a:latin typeface="Calibri" panose="020F0502020204030204" pitchFamily="34" charset="0"/>
                        </a:rPr>
                        <a:t>Not given</a:t>
                      </a:r>
                    </a:p>
                  </a:txBody>
                  <a:tcPr/>
                </a:tc>
                <a:extLst>
                  <a:ext uri="{0D108BD9-81ED-4DB2-BD59-A6C34878D82A}">
                    <a16:rowId xmlns:a16="http://schemas.microsoft.com/office/drawing/2014/main" val="10006"/>
                  </a:ext>
                </a:extLst>
              </a:tr>
              <a:tr h="370840">
                <a:tc>
                  <a:txBody>
                    <a:bodyPr/>
                    <a:lstStyle/>
                    <a:p>
                      <a:r>
                        <a:rPr lang="en-US" dirty="0">
                          <a:latin typeface="Calibri" panose="020F0502020204030204" pitchFamily="34" charset="0"/>
                        </a:rPr>
                        <a:t>Issachar</a:t>
                      </a:r>
                    </a:p>
                  </a:txBody>
                  <a:tcPr/>
                </a:tc>
                <a:tc>
                  <a:txBody>
                    <a:bodyPr/>
                    <a:lstStyle/>
                    <a:p>
                      <a:r>
                        <a:rPr lang="en-US" dirty="0">
                          <a:latin typeface="Calibri" panose="020F0502020204030204" pitchFamily="34" charset="0"/>
                        </a:rPr>
                        <a:t>From Jordan River half-way to Mediterranean Sea</a:t>
                      </a:r>
                    </a:p>
                  </a:txBody>
                  <a:tcPr/>
                </a:tc>
                <a:tc>
                  <a:txBody>
                    <a:bodyPr/>
                    <a:lstStyle/>
                    <a:p>
                      <a:r>
                        <a:rPr lang="en-US" dirty="0">
                          <a:latin typeface="Calibri" panose="020F0502020204030204" pitchFamily="34" charset="0"/>
                        </a:rPr>
                        <a:t>16</a:t>
                      </a:r>
                    </a:p>
                  </a:txBody>
                  <a:tcPr/>
                </a:tc>
                <a:extLst>
                  <a:ext uri="{0D108BD9-81ED-4DB2-BD59-A6C34878D82A}">
                    <a16:rowId xmlns:a16="http://schemas.microsoft.com/office/drawing/2014/main" val="10007"/>
                  </a:ext>
                </a:extLst>
              </a:tr>
              <a:tr h="370840">
                <a:tc>
                  <a:txBody>
                    <a:bodyPr/>
                    <a:lstStyle/>
                    <a:p>
                      <a:r>
                        <a:rPr lang="en-US" dirty="0">
                          <a:latin typeface="Calibri" panose="020F0502020204030204" pitchFamily="34" charset="0"/>
                        </a:rPr>
                        <a:t>Zebulon</a:t>
                      </a:r>
                    </a:p>
                  </a:txBody>
                  <a:tcPr/>
                </a:tc>
                <a:tc>
                  <a:txBody>
                    <a:bodyPr/>
                    <a:lstStyle/>
                    <a:p>
                      <a:r>
                        <a:rPr lang="en-US" dirty="0">
                          <a:latin typeface="Calibri" panose="020F0502020204030204" pitchFamily="34" charset="0"/>
                        </a:rPr>
                        <a:t>Landlocked area half-way between Galilee and Mediterranean Sea</a:t>
                      </a:r>
                    </a:p>
                  </a:txBody>
                  <a:tcPr/>
                </a:tc>
                <a:tc>
                  <a:txBody>
                    <a:bodyPr/>
                    <a:lstStyle/>
                    <a:p>
                      <a:r>
                        <a:rPr lang="en-US" dirty="0">
                          <a:latin typeface="Calibri" panose="020F0502020204030204" pitchFamily="34" charset="0"/>
                        </a:rPr>
                        <a:t>12</a:t>
                      </a:r>
                    </a:p>
                  </a:txBody>
                  <a:tcPr/>
                </a:tc>
                <a:extLst>
                  <a:ext uri="{0D108BD9-81ED-4DB2-BD59-A6C34878D82A}">
                    <a16:rowId xmlns:a16="http://schemas.microsoft.com/office/drawing/2014/main" val="10008"/>
                  </a:ext>
                </a:extLst>
              </a:tr>
              <a:tr h="370840">
                <a:tc>
                  <a:txBody>
                    <a:bodyPr/>
                    <a:lstStyle/>
                    <a:p>
                      <a:r>
                        <a:rPr lang="en-US" dirty="0">
                          <a:latin typeface="Calibri" panose="020F0502020204030204" pitchFamily="34" charset="0"/>
                        </a:rPr>
                        <a:t>Asher</a:t>
                      </a:r>
                    </a:p>
                  </a:txBody>
                  <a:tcPr/>
                </a:tc>
                <a:tc>
                  <a:txBody>
                    <a:bodyPr/>
                    <a:lstStyle/>
                    <a:p>
                      <a:r>
                        <a:rPr lang="en-US" dirty="0">
                          <a:latin typeface="Calibri" panose="020F0502020204030204" pitchFamily="34" charset="0"/>
                        </a:rPr>
                        <a:t>Mt. Carmel north to Mt. Lebanon</a:t>
                      </a:r>
                    </a:p>
                  </a:txBody>
                  <a:tcPr/>
                </a:tc>
                <a:tc>
                  <a:txBody>
                    <a:bodyPr/>
                    <a:lstStyle/>
                    <a:p>
                      <a:r>
                        <a:rPr lang="en-US" dirty="0">
                          <a:latin typeface="Calibri" panose="020F0502020204030204" pitchFamily="34" charset="0"/>
                        </a:rPr>
                        <a:t>22</a:t>
                      </a:r>
                    </a:p>
                  </a:txBody>
                  <a:tcPr/>
                </a:tc>
                <a:extLst>
                  <a:ext uri="{0D108BD9-81ED-4DB2-BD59-A6C34878D82A}">
                    <a16:rowId xmlns:a16="http://schemas.microsoft.com/office/drawing/2014/main" val="10009"/>
                  </a:ext>
                </a:extLst>
              </a:tr>
              <a:tr h="370840">
                <a:tc>
                  <a:txBody>
                    <a:bodyPr/>
                    <a:lstStyle/>
                    <a:p>
                      <a:r>
                        <a:rPr lang="en-US" dirty="0">
                          <a:latin typeface="Calibri" panose="020F0502020204030204" pitchFamily="34" charset="0"/>
                        </a:rPr>
                        <a:t>Naphtali</a:t>
                      </a:r>
                    </a:p>
                  </a:txBody>
                  <a:tcPr/>
                </a:tc>
                <a:tc>
                  <a:txBody>
                    <a:bodyPr/>
                    <a:lstStyle/>
                    <a:p>
                      <a:r>
                        <a:rPr lang="en-US" dirty="0">
                          <a:latin typeface="Calibri" panose="020F0502020204030204" pitchFamily="34" charset="0"/>
                        </a:rPr>
                        <a:t>Galilee to Mount Hermon</a:t>
                      </a:r>
                    </a:p>
                  </a:txBody>
                  <a:tcPr/>
                </a:tc>
                <a:tc>
                  <a:txBody>
                    <a:bodyPr/>
                    <a:lstStyle/>
                    <a:p>
                      <a:r>
                        <a:rPr lang="en-US" dirty="0">
                          <a:latin typeface="Calibri" panose="020F0502020204030204" pitchFamily="34" charset="0"/>
                        </a:rPr>
                        <a:t>19</a:t>
                      </a:r>
                    </a:p>
                  </a:txBody>
                  <a:tcPr/>
                </a:tc>
                <a:extLst>
                  <a:ext uri="{0D108BD9-81ED-4DB2-BD59-A6C34878D82A}">
                    <a16:rowId xmlns:a16="http://schemas.microsoft.com/office/drawing/2014/main" val="10010"/>
                  </a:ext>
                </a:extLst>
              </a:tr>
            </a:tbl>
          </a:graphicData>
        </a:graphic>
      </p:graphicFrame>
      <p:sp>
        <p:nvSpPr>
          <p:cNvPr id="3" name="TextBox 2"/>
          <p:cNvSpPr txBox="1"/>
          <p:nvPr/>
        </p:nvSpPr>
        <p:spPr>
          <a:xfrm>
            <a:off x="2930237" y="207818"/>
            <a:ext cx="7190510" cy="584775"/>
          </a:xfrm>
          <a:prstGeom prst="rect">
            <a:avLst/>
          </a:prstGeom>
          <a:noFill/>
        </p:spPr>
        <p:txBody>
          <a:bodyPr wrap="square" rtlCol="0">
            <a:spAutoFit/>
          </a:bodyPr>
          <a:lstStyle/>
          <a:p>
            <a:r>
              <a:rPr lang="en-US" sz="3200" dirty="0">
                <a:latin typeface="Calibri" panose="020F0502020204030204" pitchFamily="34" charset="0"/>
              </a:rPr>
              <a:t>9 ½ Remaining Tribal Inheritances</a:t>
            </a:r>
          </a:p>
        </p:txBody>
      </p:sp>
      <p:sp>
        <p:nvSpPr>
          <p:cNvPr id="4" name="Rectangle 3"/>
          <p:cNvSpPr/>
          <p:nvPr/>
        </p:nvSpPr>
        <p:spPr>
          <a:xfrm>
            <a:off x="8931258" y="6501010"/>
            <a:ext cx="3070649" cy="276999"/>
          </a:xfrm>
          <a:prstGeom prst="rect">
            <a:avLst/>
          </a:prstGeom>
        </p:spPr>
        <p:txBody>
          <a:bodyPr wrap="none">
            <a:spAutoFit/>
          </a:bodyPr>
          <a:lstStyle/>
          <a:p>
            <a:pPr fontAlgn="base"/>
            <a:r>
              <a:rPr lang="en-US" sz="1200" dirty="0">
                <a:latin typeface="Calibri" panose="020F0502020204030204" pitchFamily="34" charset="0"/>
              </a:rPr>
              <a:t>W. Cleon </a:t>
            </a:r>
            <a:r>
              <a:rPr lang="en-US" sz="1200" dirty="0" err="1">
                <a:latin typeface="Calibri" panose="020F0502020204030204" pitchFamily="34" charset="0"/>
              </a:rPr>
              <a:t>Skousen</a:t>
            </a:r>
            <a:r>
              <a:rPr lang="en-US" sz="1200" dirty="0">
                <a:latin typeface="Calibri" panose="020F0502020204030204" pitchFamily="34" charset="0"/>
              </a:rPr>
              <a:t> </a:t>
            </a:r>
            <a:r>
              <a:rPr lang="en-US" sz="1200" i="1" dirty="0">
                <a:latin typeface="Calibri" panose="020F0502020204030204" pitchFamily="34" charset="0"/>
              </a:rPr>
              <a:t>Third Thousand Years p</a:t>
            </a:r>
            <a:r>
              <a:rPr lang="en-US" sz="1200" dirty="0">
                <a:latin typeface="Calibri" panose="020F0502020204030204" pitchFamily="34" charset="0"/>
              </a:rPr>
              <a:t>.517 </a:t>
            </a:r>
          </a:p>
        </p:txBody>
      </p:sp>
    </p:spTree>
    <p:extLst>
      <p:ext uri="{BB962C8B-B14F-4D97-AF65-F5344CB8AC3E}">
        <p14:creationId xmlns:p14="http://schemas.microsoft.com/office/powerpoint/2010/main" val="169155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590" y="213882"/>
            <a:ext cx="9545783" cy="6924973"/>
          </a:xfrm>
          <a:prstGeom prst="rect">
            <a:avLst/>
          </a:prstGeom>
        </p:spPr>
        <p:txBody>
          <a:bodyPr wrap="square">
            <a:spAutoFit/>
          </a:bodyPr>
          <a:lstStyle/>
          <a:p>
            <a:r>
              <a:rPr lang="en-US" sz="1200" b="1" dirty="0">
                <a:latin typeface="Arial" panose="020B0604020202020204" pitchFamily="34" charset="0"/>
              </a:rPr>
              <a:t>Johann Michael Ferdinand Heinrich Hofmann</a:t>
            </a:r>
            <a:r>
              <a:rPr lang="en-US" sz="1200" dirty="0">
                <a:latin typeface="Arial" panose="020B0604020202020204" pitchFamily="34" charset="0"/>
              </a:rPr>
              <a:t> (March 19, 1824 - June 23, 1911) was a German painter of the late 19th to early 20th century. He was the uncle of the German painter Ludwig von Hofmann. He was born in Darmstadt and died in Dresden. He is best known for his many paintings depicting the life of Jesus Christ.</a:t>
            </a:r>
          </a:p>
          <a:p>
            <a:r>
              <a:rPr lang="en-US" sz="1200" dirty="0">
                <a:latin typeface="Calibri" panose="020F0502020204030204" pitchFamily="34" charset="0"/>
              </a:rPr>
              <a:t>Heinrich Hofmann grew up in a family that harbored a deep interest in art. His father, advocate Heinrich Karl Hofmann (1795–1845) painted in watercolors, his mother Sophie Hofmann, née </a:t>
            </a:r>
            <a:r>
              <a:rPr lang="en-US" sz="1200" dirty="0" err="1">
                <a:latin typeface="Calibri" panose="020F0502020204030204" pitchFamily="34" charset="0"/>
              </a:rPr>
              <a:t>Volhard</a:t>
            </a:r>
            <a:r>
              <a:rPr lang="en-US" sz="1200" dirty="0">
                <a:latin typeface="Calibri" panose="020F0502020204030204" pitchFamily="34" charset="0"/>
              </a:rPr>
              <a:t> (1798–1854) gave lessons in art before she married, and his four brothers all showed artistic talent. Heinrich, however, was the only one for whom art was not only a profession but the center of his life.</a:t>
            </a:r>
          </a:p>
          <a:p>
            <a:r>
              <a:rPr lang="en-US" sz="1200" dirty="0">
                <a:latin typeface="Calibri" panose="020F0502020204030204" pitchFamily="34" charset="0"/>
              </a:rPr>
              <a:t>Hofmann received his first lessons in art from the copper engraver Ernst Rauch in Darmstadt. Then, in 1842, he entered the Academy of Art in Düsseldorf and attended the classes given in painting by Theodor Hildebrandt. Later, he was accepted into the studio of Wilhelm von </a:t>
            </a:r>
            <a:r>
              <a:rPr lang="en-US" sz="1200" dirty="0" err="1">
                <a:latin typeface="Calibri" panose="020F0502020204030204" pitchFamily="34" charset="0"/>
              </a:rPr>
              <a:t>Schadow</a:t>
            </a:r>
            <a:r>
              <a:rPr lang="en-US" sz="1200" dirty="0">
                <a:latin typeface="Calibri" panose="020F0502020204030204" pitchFamily="34" charset="0"/>
              </a:rPr>
              <a:t> and there he created his first large painting: A scene from the life of Alboin, King of the </a:t>
            </a:r>
            <a:r>
              <a:rPr lang="en-US" sz="1200" dirty="0" err="1">
                <a:latin typeface="Calibri" panose="020F0502020204030204" pitchFamily="34" charset="0"/>
              </a:rPr>
              <a:t>Langobards</a:t>
            </a:r>
            <a:r>
              <a:rPr lang="en-US" sz="1200" dirty="0">
                <a:latin typeface="Calibri" panose="020F0502020204030204" pitchFamily="34" charset="0"/>
              </a:rPr>
              <a:t>.</a:t>
            </a:r>
          </a:p>
          <a:p>
            <a:r>
              <a:rPr lang="en-US" sz="1200" dirty="0">
                <a:latin typeface="Calibri" panose="020F0502020204030204" pitchFamily="34" charset="0"/>
              </a:rPr>
              <a:t>Thereafter, he traveled to the Netherlands and France to intensify his studies of art. In 1846, Hofmann visited the Academy of Art in Antwerp. After passing a longer period of time in Munich he returned to Darmstadt in 1848, and at that time, he began an intensive phase of painting portraits. The young artist found that the political activities of his family opened many doors to influential persons of the time. This afforded him the opportunity to create two portraits of Heinrich von </a:t>
            </a:r>
            <a:r>
              <a:rPr lang="en-US" sz="1200" dirty="0" err="1">
                <a:latin typeface="Calibri" panose="020F0502020204030204" pitchFamily="34" charset="0"/>
              </a:rPr>
              <a:t>Gagern</a:t>
            </a:r>
            <a:r>
              <a:rPr lang="en-US" sz="1200" dirty="0">
                <a:latin typeface="Calibri" panose="020F0502020204030204" pitchFamily="34" charset="0"/>
              </a:rPr>
              <a:t> and one of Justus von Liebig (this portrait is now in the possession of Queen of the United Kingdom). In 1851, Hofmann went to Dresden to visit the art gallery there. In 1853, he traveled to Prague to paint the portrait of Dr. Beer, Great Grand Master of the Brotherhood of the Knights of the Cross.</a:t>
            </a:r>
          </a:p>
          <a:p>
            <a:r>
              <a:rPr lang="en-US" sz="1200" dirty="0">
                <a:latin typeface="Calibri" panose="020F0502020204030204" pitchFamily="34" charset="0"/>
              </a:rPr>
              <a:t>In 1853, Hofmann returned to Darmstadt, and in the beginning of 1854, his beloved mother died. He was deeply moved by her death and it inspired him to paint his first large religious work: Burial of Christ.</a:t>
            </a:r>
          </a:p>
          <a:p>
            <a:r>
              <a:rPr lang="en-US" sz="1200" dirty="0">
                <a:latin typeface="Calibri" panose="020F0502020204030204" pitchFamily="34" charset="0"/>
              </a:rPr>
              <a:t>In fall of 1854, he started on a journey to Italy. His first longer stop was in Venice and he used the time there to study Giorgione, Bellini and Giotto (in nearby Padua). After having proceeded to Florence – where Hofmann stayed for two months – he then went to Rome in January 1855. The comprehensive correspondence with his family and his detailed diary reports convey an impression of his way of painting at that time. He was deeply impressed by artwork of Antiquity, Christianity and the Renaissance.</a:t>
            </a:r>
          </a:p>
          <a:p>
            <a:r>
              <a:rPr lang="en-US" sz="1200" dirty="0">
                <a:latin typeface="Calibri" panose="020F0502020204030204" pitchFamily="34" charset="0"/>
              </a:rPr>
              <a:t>Not long after his arrival in Rome, he was introduced to Peter von Cornelius (1783–1867) and frequently paid him a visit. When he began his masterpiece </a:t>
            </a:r>
            <a:r>
              <a:rPr lang="en-US" sz="1200" i="1" dirty="0">
                <a:latin typeface="Calibri" panose="020F0502020204030204" pitchFamily="34" charset="0"/>
              </a:rPr>
              <a:t>The Arrest of Jesus</a:t>
            </a:r>
            <a:r>
              <a:rPr lang="en-US" sz="1200" dirty="0">
                <a:latin typeface="Calibri" panose="020F0502020204030204" pitchFamily="34" charset="0"/>
              </a:rPr>
              <a:t> in 1854, this work awakened the interest of Cornelius and for 4 years he accompanied Hofmann with his counsel and his constructive criticism. In 1858 the painting was finished and acquired by the Grand Duchy Art Gallery in Darmstadt. (It is still there – not on exhibition but in the archives of the </a:t>
            </a:r>
            <a:r>
              <a:rPr lang="en-US" sz="1200" dirty="0" err="1">
                <a:latin typeface="Calibri" panose="020F0502020204030204" pitchFamily="34" charset="0"/>
              </a:rPr>
              <a:t>Hessisches</a:t>
            </a:r>
            <a:r>
              <a:rPr lang="en-US" sz="1200" dirty="0">
                <a:latin typeface="Calibri" panose="020F0502020204030204" pitchFamily="34" charset="0"/>
              </a:rPr>
              <a:t> </a:t>
            </a:r>
            <a:r>
              <a:rPr lang="en-US" sz="1200" dirty="0" err="1">
                <a:latin typeface="Calibri" panose="020F0502020204030204" pitchFamily="34" charset="0"/>
              </a:rPr>
              <a:t>Landesmuseum</a:t>
            </a:r>
            <a:r>
              <a:rPr lang="en-US" sz="1200" dirty="0">
                <a:latin typeface="Calibri" panose="020F0502020204030204" pitchFamily="34" charset="0"/>
              </a:rPr>
              <a:t>.)</a:t>
            </a:r>
          </a:p>
          <a:p>
            <a:r>
              <a:rPr lang="en-US" sz="1200" dirty="0">
                <a:latin typeface="Calibri" panose="020F0502020204030204" pitchFamily="34" charset="0"/>
              </a:rPr>
              <a:t>In 1858, Hofmann returned to Darmstadt and in the following year he married Elisabeth Werner. The couple had no children.</a:t>
            </a:r>
          </a:p>
          <a:p>
            <a:r>
              <a:rPr lang="en-US" sz="1200" dirty="0">
                <a:latin typeface="Calibri" panose="020F0502020204030204" pitchFamily="34" charset="0"/>
              </a:rPr>
              <a:t>Now another period of painting portraits began. In addition Hofmann created a large altarpiece for the church in </a:t>
            </a:r>
            <a:r>
              <a:rPr lang="en-US" sz="1200" dirty="0" err="1">
                <a:latin typeface="Calibri" panose="020F0502020204030204" pitchFamily="34" charset="0"/>
              </a:rPr>
              <a:t>Obermörlen</a:t>
            </a:r>
            <a:r>
              <a:rPr lang="en-US" sz="1200" dirty="0">
                <a:latin typeface="Calibri" panose="020F0502020204030204" pitchFamily="34" charset="0"/>
              </a:rPr>
              <a:t> (Hesse): “Madonna with Christ Child and apostles Paul and Peter”. Some time later an altarpiece for </a:t>
            </a:r>
            <a:r>
              <a:rPr lang="en-US" sz="1200" dirty="0" err="1">
                <a:latin typeface="Calibri" panose="020F0502020204030204" pitchFamily="34" charset="0"/>
              </a:rPr>
              <a:t>Væggerløse</a:t>
            </a:r>
            <a:r>
              <a:rPr lang="en-US" sz="1200" dirty="0">
                <a:latin typeface="Calibri" panose="020F0502020204030204" pitchFamily="34" charset="0"/>
              </a:rPr>
              <a:t> Church (Denmark) was painted: “The Resurrected Christ”.</a:t>
            </a:r>
          </a:p>
          <a:p>
            <a:r>
              <a:rPr lang="en-US" sz="1200" dirty="0">
                <a:latin typeface="Calibri" panose="020F0502020204030204" pitchFamily="34" charset="0"/>
              </a:rPr>
              <a:t>In 1862, Hofmann and his wife moved to Dresden. More and more he devoted himself to the genre of religious paintings. In 1870, Heinrich Hofmann was appointed successor of Professor Johann Carl </a:t>
            </a:r>
            <a:r>
              <a:rPr lang="en-US" sz="1200" dirty="0" err="1">
                <a:latin typeface="Calibri" panose="020F0502020204030204" pitchFamily="34" charset="0"/>
              </a:rPr>
              <a:t>Baehr</a:t>
            </a:r>
            <a:r>
              <a:rPr lang="en-US" sz="1200" dirty="0">
                <a:latin typeface="Calibri" panose="020F0502020204030204" pitchFamily="34" charset="0"/>
              </a:rPr>
              <a:t> of the Academy of Art in Dresden whose honorable member he already was. In 1872, King Johann bestowed on him the Great Golden Medal and later he received the Albrecht-Medal from King Albert. In 1891, Hofmann’s wife died and soon after that he withdrew from the Academy of Art in Dresden. Even though he stopped working for the Academy it is obvious from his letters that in private life he continued to create many works of art until his death on June 23, 1911.</a:t>
            </a:r>
          </a:p>
          <a:p>
            <a:r>
              <a:rPr lang="en-US" sz="1200" dirty="0">
                <a:latin typeface="Calibri" panose="020F0502020204030204" pitchFamily="34" charset="0"/>
              </a:rPr>
              <a:t>Wikipedia</a:t>
            </a:r>
          </a:p>
          <a:p>
            <a:endParaRPr lang="en-US" sz="1200" dirty="0">
              <a:latin typeface="Calibri" panose="020F0502020204030204" pitchFamily="34" charset="0"/>
            </a:endParaRPr>
          </a:p>
          <a:p>
            <a:endParaRPr lang="en-US" sz="1200" dirty="0">
              <a:latin typeface="Calibri" panose="020F0502020204030204" pitchFamily="34" charset="0"/>
            </a:endParaRPr>
          </a:p>
          <a:p>
            <a:endParaRPr lang="en-US" sz="1200" dirty="0">
              <a:latin typeface="Calibri" panose="020F0502020204030204" pitchFamily="34" charset="0"/>
            </a:endParaRPr>
          </a:p>
        </p:txBody>
      </p:sp>
      <p:pic>
        <p:nvPicPr>
          <p:cNvPr id="1026" name="Picture 2" descr="Heinrich Hofman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075" y="213882"/>
            <a:ext cx="2095500" cy="26289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8/8e/Hoffman-ChristAndTheRichYoungRuler.jpg/250px-Hoffman-ChristAndTheRichYoungRul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0" y="3039629"/>
            <a:ext cx="2381250"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6/68/Christ_in_Gethsemane.jpg/200px-Christ_in_Gethsema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57793" y="5112901"/>
            <a:ext cx="1235156" cy="1729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0621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C20F5FF-5B52-BA6C-85F7-C6EDAE867DF0}"/>
              </a:ext>
            </a:extLst>
          </p:cNvPr>
          <p:cNvSpPr txBox="1"/>
          <p:nvPr/>
        </p:nvSpPr>
        <p:spPr>
          <a:xfrm>
            <a:off x="0" y="0"/>
            <a:ext cx="6096000" cy="2031325"/>
          </a:xfrm>
          <a:prstGeom prst="rect">
            <a:avLst/>
          </a:prstGeom>
          <a:noFill/>
          <a:ln>
            <a:solidFill>
              <a:schemeClr val="tx1"/>
            </a:solidFill>
          </a:ln>
        </p:spPr>
        <p:txBody>
          <a:bodyPr wrap="square">
            <a:spAutoFit/>
          </a:bodyPr>
          <a:lstStyle/>
          <a:p>
            <a:r>
              <a:rPr lang="en-US" sz="1400" b="1" i="0" dirty="0">
                <a:solidFill>
                  <a:srgbClr val="333333"/>
                </a:solidFill>
                <a:effectLst/>
                <a:latin typeface="Calibri" panose="020F0502020204030204" pitchFamily="34" charset="0"/>
                <a:cs typeface="Calibri" panose="020F0502020204030204" pitchFamily="34" charset="0"/>
              </a:rPr>
              <a:t>Shechem Stone:</a:t>
            </a:r>
          </a:p>
          <a:p>
            <a:r>
              <a:rPr lang="en-US" sz="1400" b="0" i="0" dirty="0">
                <a:solidFill>
                  <a:srgbClr val="333333"/>
                </a:solidFill>
                <a:effectLst/>
                <a:latin typeface="Calibri" panose="020F0502020204030204" pitchFamily="34" charset="0"/>
                <a:cs typeface="Calibri" panose="020F0502020204030204" pitchFamily="34" charset="0"/>
              </a:rPr>
              <a:t>The earlier discovery of the sacred standing stone that still stands in the courtyard of the temple of Baal-Berith at Shechem.</a:t>
            </a:r>
          </a:p>
          <a:p>
            <a:r>
              <a:rPr lang="en-US" sz="1400" dirty="0">
                <a:latin typeface="Calibri" panose="020F0502020204030204" pitchFamily="34" charset="0"/>
                <a:cs typeface="Calibri" panose="020F0502020204030204" pitchFamily="34" charset="0"/>
              </a:rPr>
              <a:t>The broken sacred standing stone (</a:t>
            </a:r>
            <a:r>
              <a:rPr lang="en-US" sz="1400" i="1" dirty="0" err="1">
                <a:latin typeface="Calibri" panose="020F0502020204030204" pitchFamily="34" charset="0"/>
                <a:cs typeface="Calibri" panose="020F0502020204030204" pitchFamily="34" charset="0"/>
              </a:rPr>
              <a:t>massebah</a:t>
            </a:r>
            <a:r>
              <a:rPr lang="en-US" sz="1400" dirty="0">
                <a:latin typeface="Calibri" panose="020F0502020204030204" pitchFamily="34" charset="0"/>
                <a:cs typeface="Calibri" panose="020F0502020204030204" pitchFamily="34" charset="0"/>
              </a:rPr>
              <a:t>) stands in the courtyard in front of the entrance to the Temple of Baal-Berith. The near-barren Mount Ebal, where the curses of the law were read (Deuteronomy 27); Joshua 8:30-33), is visible to the north.</a:t>
            </a:r>
          </a:p>
          <a:p>
            <a:r>
              <a:rPr lang="en-US" sz="1400" dirty="0">
                <a:latin typeface="Calibri" panose="020F0502020204030204" pitchFamily="34" charset="0"/>
                <a:cs typeface="Calibri" panose="020F0502020204030204" pitchFamily="34" charset="0"/>
              </a:rPr>
              <a:t>Ferrell’s Travel log; https://ferrelljenkins.blog/2010/03/11/the-sacred-standing-stone-at-shechem/</a:t>
            </a:r>
          </a:p>
        </p:txBody>
      </p:sp>
    </p:spTree>
    <p:extLst>
      <p:ext uri="{BB962C8B-B14F-4D97-AF65-F5344CB8AC3E}">
        <p14:creationId xmlns:p14="http://schemas.microsoft.com/office/powerpoint/2010/main" val="112484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5873D-E89D-9989-CC42-3AC1128D6D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B56EEF-9BA0-5BEC-D41C-4B351D973A93}"/>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2B122E3-C081-B4EE-7125-D97CA43577C9}"/>
              </a:ext>
            </a:extLst>
          </p:cNvPr>
          <p:cNvSpPr>
            <a:spLocks noGrp="1"/>
          </p:cNvSpPr>
          <p:nvPr>
            <p:ph type="subTitle" idx="1"/>
          </p:nvPr>
        </p:nvSpPr>
        <p:spPr/>
        <p:txBody>
          <a:bodyPr/>
          <a:lstStyle/>
          <a:p>
            <a:endParaRPr lang="en-US"/>
          </a:p>
        </p:txBody>
      </p:sp>
      <p:grpSp>
        <p:nvGrpSpPr>
          <p:cNvPr id="4" name="Group 3">
            <a:extLst>
              <a:ext uri="{FF2B5EF4-FFF2-40B4-BE49-F238E27FC236}">
                <a16:creationId xmlns:a16="http://schemas.microsoft.com/office/drawing/2014/main" id="{E9FBD07F-D236-EDAA-0760-3EC3509AE38A}"/>
              </a:ext>
            </a:extLst>
          </p:cNvPr>
          <p:cNvGrpSpPr/>
          <p:nvPr/>
        </p:nvGrpSpPr>
        <p:grpSpPr>
          <a:xfrm>
            <a:off x="-1" y="0"/>
            <a:ext cx="12192002" cy="6858000"/>
            <a:chOff x="-1" y="0"/>
            <a:chExt cx="12192002" cy="6858000"/>
          </a:xfrm>
        </p:grpSpPr>
        <p:pic>
          <p:nvPicPr>
            <p:cNvPr id="5" name="Picture 2" descr="http://img07.deviantart.net/a284/i/2012/004/9/1/seamless_brown_leather_by_hhh316-d4la192.jpg">
              <a:extLst>
                <a:ext uri="{FF2B5EF4-FFF2-40B4-BE49-F238E27FC236}">
                  <a16:creationId xmlns:a16="http://schemas.microsoft.com/office/drawing/2014/main" id="{8DB1FDBD-1A99-4D5C-761F-615216B2C3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furnituredepot.com/cachedimages/9/98c525bbd6c79bea341420c7b51334b0.image.869x1024.jpg">
              <a:extLst>
                <a:ext uri="{FF2B5EF4-FFF2-40B4-BE49-F238E27FC236}">
                  <a16:creationId xmlns:a16="http://schemas.microsoft.com/office/drawing/2014/main" id="{C566F81C-2F9B-6610-408A-160700314430}"/>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38C676A8-78BD-7207-2B3E-E8D2ACAF7678}"/>
              </a:ext>
            </a:extLst>
          </p:cNvPr>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Previously…</a:t>
            </a:r>
          </a:p>
        </p:txBody>
      </p:sp>
      <p:sp>
        <p:nvSpPr>
          <p:cNvPr id="9" name="TextBox 8">
            <a:extLst>
              <a:ext uri="{FF2B5EF4-FFF2-40B4-BE49-F238E27FC236}">
                <a16:creationId xmlns:a16="http://schemas.microsoft.com/office/drawing/2014/main" id="{45DDC889-2413-6F0D-F803-27A95592D1B6}"/>
              </a:ext>
            </a:extLst>
          </p:cNvPr>
          <p:cNvSpPr txBox="1"/>
          <p:nvPr/>
        </p:nvSpPr>
        <p:spPr>
          <a:xfrm>
            <a:off x="887239" y="1891874"/>
            <a:ext cx="3431458" cy="3693319"/>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After leading the Israelites over the Jordan River on dry ground, the Lord blessed the Israelites in their many battles with the Canaanites. </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The Israelites took possession of the land that God had promised them. </a:t>
            </a:r>
          </a:p>
          <a:p>
            <a:endParaRPr lang="en-US" dirty="0">
              <a:solidFill>
                <a:schemeClr val="bg1"/>
              </a:solidFill>
              <a:latin typeface="Calibri" panose="020F0502020204030204" pitchFamily="34" charset="0"/>
              <a:cs typeface="Calibri" panose="020F0502020204030204" pitchFamily="34" charset="0"/>
            </a:endParaRPr>
          </a:p>
          <a:p>
            <a:r>
              <a:rPr lang="en-US" dirty="0">
                <a:solidFill>
                  <a:schemeClr val="bg1"/>
                </a:solidFill>
                <a:latin typeface="Calibri" panose="020F0502020204030204" pitchFamily="34" charset="0"/>
                <a:cs typeface="Calibri" panose="020F0502020204030204" pitchFamily="34" charset="0"/>
              </a:rPr>
              <a:t>The land was divided among the twelve tribes. </a:t>
            </a:r>
          </a:p>
          <a:p>
            <a:endParaRPr lang="en-US" dirty="0">
              <a:solidFill>
                <a:schemeClr val="bg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C57F21F-E108-913C-AC00-029A1B39CA92}"/>
              </a:ext>
            </a:extLst>
          </p:cNvPr>
          <p:cNvSpPr txBox="1"/>
          <p:nvPr/>
        </p:nvSpPr>
        <p:spPr>
          <a:xfrm>
            <a:off x="13263" y="6461404"/>
            <a:ext cx="6096000" cy="369332"/>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Joshua 3–4; Joshua 5-12; Joshua 13-22</a:t>
            </a:r>
            <a:endParaRPr lang="en-US" dirty="0">
              <a:latin typeface="Calibri" panose="020F0502020204030204" pitchFamily="34" charset="0"/>
            </a:endParaRPr>
          </a:p>
        </p:txBody>
      </p:sp>
      <p:pic>
        <p:nvPicPr>
          <p:cNvPr id="12" name="Picture 11">
            <a:extLst>
              <a:ext uri="{FF2B5EF4-FFF2-40B4-BE49-F238E27FC236}">
                <a16:creationId xmlns:a16="http://schemas.microsoft.com/office/drawing/2014/main" id="{1AA683D6-20C0-FD52-6DF4-A2752291E375}"/>
              </a:ext>
            </a:extLst>
          </p:cNvPr>
          <p:cNvPicPr>
            <a:picLocks noChangeAspect="1"/>
          </p:cNvPicPr>
          <p:nvPr/>
        </p:nvPicPr>
        <p:blipFill>
          <a:blip r:embed="rId4"/>
          <a:srcRect b="1269"/>
          <a:stretch>
            <a:fillRect/>
          </a:stretch>
        </p:blipFill>
        <p:spPr>
          <a:xfrm>
            <a:off x="4569843" y="1015663"/>
            <a:ext cx="3886742" cy="5445741"/>
          </a:xfrm>
          <a:prstGeom prst="rect">
            <a:avLst/>
          </a:prstGeom>
        </p:spPr>
      </p:pic>
      <p:sp>
        <p:nvSpPr>
          <p:cNvPr id="14" name="TextBox 13">
            <a:extLst>
              <a:ext uri="{FF2B5EF4-FFF2-40B4-BE49-F238E27FC236}">
                <a16:creationId xmlns:a16="http://schemas.microsoft.com/office/drawing/2014/main" id="{E49901D8-DE83-501B-4596-D20F6A934500}"/>
              </a:ext>
            </a:extLst>
          </p:cNvPr>
          <p:cNvSpPr txBox="1"/>
          <p:nvPr/>
        </p:nvSpPr>
        <p:spPr>
          <a:xfrm>
            <a:off x="8642766" y="1854498"/>
            <a:ext cx="3363054" cy="923330"/>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Toward the end of his life, Joshua gave one final message to the Israelites in Joshua 23-24.</a:t>
            </a:r>
            <a:endParaRPr lang="en-US" i="1" dirty="0">
              <a:solidFill>
                <a:schemeClr val="bg1"/>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DEEA5145-DB38-9401-BC68-C0C89AAEBA0A}"/>
              </a:ext>
            </a:extLst>
          </p:cNvPr>
          <p:cNvPicPr>
            <a:picLocks noChangeAspect="1"/>
          </p:cNvPicPr>
          <p:nvPr/>
        </p:nvPicPr>
        <p:blipFill>
          <a:blip r:embed="rId5"/>
          <a:stretch>
            <a:fillRect/>
          </a:stretch>
        </p:blipFill>
        <p:spPr>
          <a:xfrm>
            <a:off x="8980104" y="2986484"/>
            <a:ext cx="2635566" cy="3305625"/>
          </a:xfrm>
          <a:prstGeom prst="rect">
            <a:avLst/>
          </a:prstGeom>
        </p:spPr>
      </p:pic>
    </p:spTree>
    <p:extLst>
      <p:ext uri="{BB962C8B-B14F-4D97-AF65-F5344CB8AC3E}">
        <p14:creationId xmlns:p14="http://schemas.microsoft.com/office/powerpoint/2010/main" val="350543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Parting Advice</a:t>
            </a:r>
          </a:p>
        </p:txBody>
      </p:sp>
      <p:sp>
        <p:nvSpPr>
          <p:cNvPr id="13" name="TextBox 12"/>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23</a:t>
            </a:r>
          </a:p>
        </p:txBody>
      </p:sp>
      <p:sp>
        <p:nvSpPr>
          <p:cNvPr id="4" name="Rectangle 3"/>
          <p:cNvSpPr/>
          <p:nvPr/>
        </p:nvSpPr>
        <p:spPr>
          <a:xfrm>
            <a:off x="1401076" y="986557"/>
            <a:ext cx="3889875" cy="3970318"/>
          </a:xfrm>
          <a:prstGeom prst="rect">
            <a:avLst/>
          </a:prstGeom>
        </p:spPr>
        <p:txBody>
          <a:bodyPr wrap="square">
            <a:spAutoFit/>
          </a:bodyPr>
          <a:lstStyle/>
          <a:p>
            <a:r>
              <a:rPr lang="en-US" dirty="0">
                <a:solidFill>
                  <a:schemeClr val="bg1"/>
                </a:solidFill>
                <a:latin typeface="Calibri" panose="020F0502020204030204" pitchFamily="34" charset="0"/>
              </a:rPr>
              <a:t>What God has done for them:</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fought and will continue to fight for Israel (verses 3, 5, 10)</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gave Israel land for an inheritance (verse 4)</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will expel the other nations from the land (verse 5)</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He has kept and will continue to keep His promises to Israel (verses 5, 10)</a:t>
            </a:r>
          </a:p>
          <a:p>
            <a:endParaRPr lang="en-US" dirty="0">
              <a:solidFill>
                <a:schemeClr val="bg1"/>
              </a:solidFill>
              <a:latin typeface="Calibri" panose="020F0502020204030204" pitchFamily="34" charset="0"/>
            </a:endParaRPr>
          </a:p>
        </p:txBody>
      </p:sp>
      <p:grpSp>
        <p:nvGrpSpPr>
          <p:cNvPr id="77" name="Group 76"/>
          <p:cNvGrpSpPr/>
          <p:nvPr/>
        </p:nvGrpSpPr>
        <p:grpSpPr>
          <a:xfrm>
            <a:off x="254866" y="150885"/>
            <a:ext cx="860261" cy="1776433"/>
            <a:chOff x="320681" y="685800"/>
            <a:chExt cx="2398555" cy="4953000"/>
          </a:xfrm>
        </p:grpSpPr>
        <p:grpSp>
          <p:nvGrpSpPr>
            <p:cNvPr id="78" name="Group 77"/>
            <p:cNvGrpSpPr/>
            <p:nvPr/>
          </p:nvGrpSpPr>
          <p:grpSpPr>
            <a:xfrm>
              <a:off x="320681" y="685800"/>
              <a:ext cx="2398555" cy="4953000"/>
              <a:chOff x="3521081" y="381000"/>
              <a:chExt cx="2398555" cy="4953000"/>
            </a:xfrm>
          </p:grpSpPr>
          <p:sp>
            <p:nvSpPr>
              <p:cNvPr id="96" name="Rounded Rectangle 95"/>
              <p:cNvSpPr/>
              <p:nvPr/>
            </p:nvSpPr>
            <p:spPr>
              <a:xfrm>
                <a:off x="3886200" y="762000"/>
                <a:ext cx="1828800" cy="1676400"/>
              </a:xfrm>
              <a:prstGeom prst="round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7" name="Oval 96"/>
              <p:cNvSpPr/>
              <p:nvPr/>
            </p:nvSpPr>
            <p:spPr>
              <a:xfrm rot="20094767">
                <a:off x="5438373" y="3114588"/>
                <a:ext cx="481263"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8" name="Oval 97"/>
              <p:cNvSpPr/>
              <p:nvPr/>
            </p:nvSpPr>
            <p:spPr>
              <a:xfrm rot="1338636">
                <a:off x="3521081" y="3132505"/>
                <a:ext cx="421105" cy="7620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9" name="Oval 98"/>
              <p:cNvSpPr/>
              <p:nvPr/>
            </p:nvSpPr>
            <p:spPr>
              <a:xfrm>
                <a:off x="4243137"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0" name="Oval 99"/>
              <p:cNvSpPr/>
              <p:nvPr/>
            </p:nvSpPr>
            <p:spPr>
              <a:xfrm>
                <a:off x="4664242" y="4648200"/>
                <a:ext cx="601579" cy="685800"/>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1" name="Trapezoid 100"/>
              <p:cNvSpPr/>
              <p:nvPr/>
            </p:nvSpPr>
            <p:spPr>
              <a:xfrm rot="1996156">
                <a:off x="3682418" y="2173376"/>
                <a:ext cx="797258"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2" name="Trapezoid 101"/>
              <p:cNvSpPr/>
              <p:nvPr/>
            </p:nvSpPr>
            <p:spPr>
              <a:xfrm rot="2041752">
                <a:off x="3802135" y="1997835"/>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3" name="Trapezoid 102"/>
              <p:cNvSpPr/>
              <p:nvPr/>
            </p:nvSpPr>
            <p:spPr>
              <a:xfrm rot="19870960">
                <a:off x="4996807" y="2177387"/>
                <a:ext cx="748865" cy="1443356"/>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4" name="Trapezoid 103"/>
              <p:cNvSpPr/>
              <p:nvPr/>
            </p:nvSpPr>
            <p:spPr>
              <a:xfrm rot="20036208">
                <a:off x="4850526" y="2019790"/>
                <a:ext cx="792552" cy="1306453"/>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5" name="Trapezoid 104"/>
              <p:cNvSpPr/>
              <p:nvPr/>
            </p:nvSpPr>
            <p:spPr>
              <a:xfrm>
                <a:off x="4182979" y="2057400"/>
                <a:ext cx="1143000" cy="2895600"/>
              </a:xfrm>
              <a:prstGeom prst="trapezoi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6" name="Oval 105"/>
              <p:cNvSpPr/>
              <p:nvPr/>
            </p:nvSpPr>
            <p:spPr>
              <a:xfrm>
                <a:off x="4533624" y="1707306"/>
                <a:ext cx="473372" cy="6096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7" name="Trapezoid 106"/>
              <p:cNvSpPr/>
              <p:nvPr/>
            </p:nvSpPr>
            <p:spPr>
              <a:xfrm rot="21335299">
                <a:off x="4798541" y="1904318"/>
                <a:ext cx="551920" cy="2898914"/>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8" name="Trapezoid 107"/>
              <p:cNvSpPr/>
              <p:nvPr/>
            </p:nvSpPr>
            <p:spPr>
              <a:xfrm rot="353417">
                <a:off x="4169505" y="1980322"/>
                <a:ext cx="551920" cy="2771026"/>
              </a:xfrm>
              <a:prstGeom prst="trapezoid">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09" name="Oval 108"/>
              <p:cNvSpPr/>
              <p:nvPr/>
            </p:nvSpPr>
            <p:spPr>
              <a:xfrm>
                <a:off x="4191000" y="589548"/>
                <a:ext cx="11430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10" name="Group 46"/>
              <p:cNvGrpSpPr/>
              <p:nvPr/>
            </p:nvGrpSpPr>
            <p:grpSpPr>
              <a:xfrm>
                <a:off x="3657600" y="381000"/>
                <a:ext cx="2193567" cy="1008603"/>
                <a:chOff x="518540" y="1084217"/>
                <a:chExt cx="2193567" cy="1008603"/>
              </a:xfrm>
            </p:grpSpPr>
            <p:sp>
              <p:nvSpPr>
                <p:cNvPr id="133" name="Moon 132"/>
                <p:cNvSpPr/>
                <p:nvPr/>
              </p:nvSpPr>
              <p:spPr>
                <a:xfrm rot="11330407" flipH="1">
                  <a:off x="1256173" y="1163792"/>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4" name="Moon 133"/>
                <p:cNvSpPr/>
                <p:nvPr/>
              </p:nvSpPr>
              <p:spPr>
                <a:xfrm rot="10269593">
                  <a:off x="1478527" y="1236244"/>
                  <a:ext cx="427636" cy="799712"/>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5" name="Moon 134"/>
                <p:cNvSpPr/>
                <p:nvPr/>
              </p:nvSpPr>
              <p:spPr>
                <a:xfrm rot="7949056">
                  <a:off x="1504138" y="94218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6" name="Moon 135"/>
                <p:cNvSpPr/>
                <p:nvPr/>
              </p:nvSpPr>
              <p:spPr>
                <a:xfrm rot="2951385">
                  <a:off x="1415446" y="972167"/>
                  <a:ext cx="476935" cy="1156867"/>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7" name="Moon 136"/>
                <p:cNvSpPr/>
                <p:nvPr/>
              </p:nvSpPr>
              <p:spPr>
                <a:xfrm rot="5057621">
                  <a:off x="1239664" y="4852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8" name="Moon 137"/>
                <p:cNvSpPr/>
                <p:nvPr/>
              </p:nvSpPr>
              <p:spPr>
                <a:xfrm rot="6757078">
                  <a:off x="1392064" y="637646"/>
                  <a:ext cx="721072" cy="1919014"/>
                </a:xfrm>
                <a:prstGeom prst="moon">
                  <a:avLst>
                    <a:gd name="adj" fmla="val 4796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9" name="Moon 138"/>
                <p:cNvSpPr/>
                <p:nvPr/>
              </p:nvSpPr>
              <p:spPr>
                <a:xfrm rot="3854531">
                  <a:off x="1117511" y="772777"/>
                  <a:ext cx="721072" cy="1919014"/>
                </a:xfrm>
                <a:prstGeom prst="moon">
                  <a:avLst>
                    <a:gd name="adj" fmla="val 47960"/>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0" name="Moon 139"/>
                <p:cNvSpPr/>
                <p:nvPr/>
              </p:nvSpPr>
              <p:spPr>
                <a:xfrm rot="16200000">
                  <a:off x="1358623" y="843960"/>
                  <a:ext cx="484534" cy="1517624"/>
                </a:xfrm>
                <a:prstGeom prst="moon">
                  <a:avLst>
                    <a:gd name="adj" fmla="val 87500"/>
                  </a:avLst>
                </a:prstGeom>
                <a:solidFill>
                  <a:srgbClr val="843F06"/>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41" name="Oval 140"/>
                <p:cNvSpPr/>
                <p:nvPr/>
              </p:nvSpPr>
              <p:spPr>
                <a:xfrm>
                  <a:off x="993098" y="1147996"/>
                  <a:ext cx="1219200" cy="609600"/>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11" name="Rounded Rectangle 110"/>
              <p:cNvSpPr/>
              <p:nvPr/>
            </p:nvSpPr>
            <p:spPr>
              <a:xfrm>
                <a:off x="3886200" y="730355"/>
                <a:ext cx="1828800" cy="412645"/>
              </a:xfrm>
              <a:prstGeom prst="roundRect">
                <a:avLst/>
              </a:prstGeom>
              <a:solidFill>
                <a:schemeClr val="accent5">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12" name="Group 53"/>
              <p:cNvGrpSpPr/>
              <p:nvPr/>
            </p:nvGrpSpPr>
            <p:grpSpPr>
              <a:xfrm>
                <a:off x="4212236" y="3367790"/>
                <a:ext cx="1064302" cy="484682"/>
                <a:chOff x="6477000" y="762000"/>
                <a:chExt cx="1905000" cy="914400"/>
              </a:xfrm>
            </p:grpSpPr>
            <p:sp>
              <p:nvSpPr>
                <p:cNvPr id="127" name="Rounded Rectangle 126"/>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8" name="Group 49"/>
                <p:cNvGrpSpPr/>
                <p:nvPr/>
              </p:nvGrpSpPr>
              <p:grpSpPr>
                <a:xfrm>
                  <a:off x="7696200" y="762000"/>
                  <a:ext cx="685800" cy="914400"/>
                  <a:chOff x="7696200" y="762000"/>
                  <a:chExt cx="685800" cy="914400"/>
                </a:xfrm>
              </p:grpSpPr>
              <p:sp>
                <p:nvSpPr>
                  <p:cNvPr id="131" name="6-Point Star 130"/>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2" name="Oval 131"/>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9" name="6-Point Star 128"/>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30" name="Oval 129"/>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3" name="Group 54"/>
              <p:cNvGrpSpPr/>
              <p:nvPr/>
            </p:nvGrpSpPr>
            <p:grpSpPr>
              <a:xfrm>
                <a:off x="4298430" y="2920584"/>
                <a:ext cx="920646" cy="379751"/>
                <a:chOff x="6477000" y="762000"/>
                <a:chExt cx="1905000" cy="914400"/>
              </a:xfrm>
            </p:grpSpPr>
            <p:sp>
              <p:nvSpPr>
                <p:cNvPr id="121" name="Rounded Rectangle 120"/>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22" name="Group 49"/>
                <p:cNvGrpSpPr/>
                <p:nvPr/>
              </p:nvGrpSpPr>
              <p:grpSpPr>
                <a:xfrm>
                  <a:off x="7696200" y="762000"/>
                  <a:ext cx="685800" cy="914400"/>
                  <a:chOff x="7696200" y="762000"/>
                  <a:chExt cx="685800" cy="914400"/>
                </a:xfrm>
              </p:grpSpPr>
              <p:sp>
                <p:nvSpPr>
                  <p:cNvPr id="125" name="6-Point Star 124"/>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6" name="Oval 125"/>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23" name="6-Point Star 122"/>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4" name="Oval 123"/>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14" name="Group 61"/>
              <p:cNvGrpSpPr/>
              <p:nvPr/>
            </p:nvGrpSpPr>
            <p:grpSpPr>
              <a:xfrm>
                <a:off x="4313420" y="2365947"/>
                <a:ext cx="858187" cy="467194"/>
                <a:chOff x="6477000" y="762000"/>
                <a:chExt cx="1905000" cy="914400"/>
              </a:xfrm>
            </p:grpSpPr>
            <p:sp>
              <p:nvSpPr>
                <p:cNvPr id="115" name="Rounded Rectangle 114"/>
                <p:cNvSpPr/>
                <p:nvPr/>
              </p:nvSpPr>
              <p:spPr>
                <a:xfrm>
                  <a:off x="6934200" y="1070548"/>
                  <a:ext cx="990600" cy="377252"/>
                </a:xfrm>
                <a:prstGeom prst="roundRect">
                  <a:avLst/>
                </a:prstGeom>
                <a:solidFill>
                  <a:srgbClr val="EFBD6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16" name="Group 49"/>
                <p:cNvGrpSpPr/>
                <p:nvPr/>
              </p:nvGrpSpPr>
              <p:grpSpPr>
                <a:xfrm>
                  <a:off x="7696200" y="762000"/>
                  <a:ext cx="685800" cy="914400"/>
                  <a:chOff x="7696200" y="762000"/>
                  <a:chExt cx="685800" cy="914400"/>
                </a:xfrm>
              </p:grpSpPr>
              <p:sp>
                <p:nvSpPr>
                  <p:cNvPr id="119" name="6-Point Star 118"/>
                  <p:cNvSpPr/>
                  <p:nvPr/>
                </p:nvSpPr>
                <p:spPr>
                  <a:xfrm>
                    <a:off x="76962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20" name="Oval 119"/>
                  <p:cNvSpPr/>
                  <p:nvPr/>
                </p:nvSpPr>
                <p:spPr>
                  <a:xfrm>
                    <a:off x="79248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17" name="6-Point Star 116"/>
                <p:cNvSpPr/>
                <p:nvPr/>
              </p:nvSpPr>
              <p:spPr>
                <a:xfrm>
                  <a:off x="6477000" y="762000"/>
                  <a:ext cx="685800" cy="914400"/>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18" name="Oval 117"/>
                <p:cNvSpPr/>
                <p:nvPr/>
              </p:nvSpPr>
              <p:spPr>
                <a:xfrm>
                  <a:off x="6705600" y="1066800"/>
                  <a:ext cx="228600" cy="304800"/>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grpSp>
          <p:nvGrpSpPr>
            <p:cNvPr id="79" name="Group 78"/>
            <p:cNvGrpSpPr/>
            <p:nvPr/>
          </p:nvGrpSpPr>
          <p:grpSpPr>
            <a:xfrm>
              <a:off x="819005" y="993433"/>
              <a:ext cx="308947" cy="467194"/>
              <a:chOff x="819005" y="993433"/>
              <a:chExt cx="308947" cy="467194"/>
            </a:xfrm>
          </p:grpSpPr>
          <p:sp>
            <p:nvSpPr>
              <p:cNvPr id="94" name="6-Point Star 93"/>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5" name="Oval 94"/>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0" name="Group 79"/>
            <p:cNvGrpSpPr/>
            <p:nvPr/>
          </p:nvGrpSpPr>
          <p:grpSpPr>
            <a:xfrm>
              <a:off x="1154409" y="996380"/>
              <a:ext cx="308947" cy="467194"/>
              <a:chOff x="819005" y="993433"/>
              <a:chExt cx="308947" cy="467194"/>
            </a:xfrm>
          </p:grpSpPr>
          <p:sp>
            <p:nvSpPr>
              <p:cNvPr id="92" name="6-Point Star 91"/>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3" name="Oval 92"/>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1" name="Group 80"/>
            <p:cNvGrpSpPr/>
            <p:nvPr/>
          </p:nvGrpSpPr>
          <p:grpSpPr>
            <a:xfrm>
              <a:off x="1467149" y="989151"/>
              <a:ext cx="308947" cy="467194"/>
              <a:chOff x="819005" y="993433"/>
              <a:chExt cx="308947" cy="467194"/>
            </a:xfrm>
          </p:grpSpPr>
          <p:sp>
            <p:nvSpPr>
              <p:cNvPr id="90" name="6-Point Star 89"/>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91" name="Oval 90"/>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2" name="Group 81"/>
            <p:cNvGrpSpPr/>
            <p:nvPr/>
          </p:nvGrpSpPr>
          <p:grpSpPr>
            <a:xfrm>
              <a:off x="1790183" y="998352"/>
              <a:ext cx="308947" cy="467194"/>
              <a:chOff x="819005" y="993433"/>
              <a:chExt cx="308947" cy="467194"/>
            </a:xfrm>
          </p:grpSpPr>
          <p:sp>
            <p:nvSpPr>
              <p:cNvPr id="88" name="6-Point Star 87"/>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9" name="Oval 88"/>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83" name="Group 82"/>
            <p:cNvGrpSpPr/>
            <p:nvPr/>
          </p:nvGrpSpPr>
          <p:grpSpPr>
            <a:xfrm>
              <a:off x="2112072" y="1008483"/>
              <a:ext cx="308947" cy="467194"/>
              <a:chOff x="819005" y="993433"/>
              <a:chExt cx="308947" cy="467194"/>
            </a:xfrm>
          </p:grpSpPr>
          <p:sp>
            <p:nvSpPr>
              <p:cNvPr id="86" name="6-Point Star 85"/>
              <p:cNvSpPr/>
              <p:nvPr/>
            </p:nvSpPr>
            <p:spPr>
              <a:xfrm>
                <a:off x="819005" y="993433"/>
                <a:ext cx="308947" cy="467194"/>
              </a:xfrm>
              <a:prstGeom prst="star6">
                <a:avLst>
                  <a:gd name="adj" fmla="val 33786"/>
                  <a:gd name="hf" fmla="val 115470"/>
                </a:avLst>
              </a:prstGeom>
              <a:solidFill>
                <a:srgbClr val="FFC000"/>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7" name="Oval 86"/>
              <p:cNvSpPr/>
              <p:nvPr/>
            </p:nvSpPr>
            <p:spPr>
              <a:xfrm>
                <a:off x="923710" y="1149308"/>
                <a:ext cx="102982" cy="155731"/>
              </a:xfrm>
              <a:prstGeom prst="ellipse">
                <a:avLst/>
              </a:prstGeom>
              <a:solidFill>
                <a:schemeClr val="accent2">
                  <a:lumMod val="75000"/>
                </a:schemeClr>
              </a:solidFill>
              <a:ln>
                <a:solidFill>
                  <a:srgbClr val="843F0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84" name="Oval 83"/>
            <p:cNvSpPr/>
            <p:nvPr/>
          </p:nvSpPr>
          <p:spPr>
            <a:xfrm>
              <a:off x="685800" y="1552989"/>
              <a:ext cx="296779" cy="656811"/>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85" name="Rounded Rectangle 84"/>
            <p:cNvSpPr/>
            <p:nvPr/>
          </p:nvSpPr>
          <p:spPr>
            <a:xfrm>
              <a:off x="2207647" y="1482844"/>
              <a:ext cx="297928" cy="456133"/>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142" name="Rectangle 141"/>
          <p:cNvSpPr/>
          <p:nvPr/>
        </p:nvSpPr>
        <p:spPr>
          <a:xfrm>
            <a:off x="6689695" y="1039256"/>
            <a:ext cx="3838754" cy="3970318"/>
          </a:xfrm>
          <a:prstGeom prst="rect">
            <a:avLst/>
          </a:prstGeom>
        </p:spPr>
        <p:txBody>
          <a:bodyPr wrap="square">
            <a:spAutoFit/>
          </a:bodyPr>
          <a:lstStyle/>
          <a:p>
            <a:r>
              <a:rPr lang="en-US" dirty="0">
                <a:solidFill>
                  <a:schemeClr val="bg1"/>
                </a:solidFill>
                <a:latin typeface="Calibri" panose="020F0502020204030204" pitchFamily="34" charset="0"/>
              </a:rPr>
              <a:t>What Israel is to do:</a:t>
            </a:r>
          </a:p>
          <a:p>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Be very courageous (verse 6)</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Keep the law of Moses (verse 6)</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Don’t serve or worship other gods (verse 7)</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Cleave (be loyal) unto the Lord (verse 8)</a:t>
            </a:r>
          </a:p>
          <a:p>
            <a:pPr fontAlgn="base"/>
            <a:endParaRPr lang="en-US" dirty="0">
              <a:solidFill>
                <a:schemeClr val="bg1"/>
              </a:solidFill>
              <a:latin typeface="Calibri" panose="020F0502020204030204" pitchFamily="34" charset="0"/>
            </a:endParaRPr>
          </a:p>
          <a:p>
            <a:pPr fontAlgn="base"/>
            <a:r>
              <a:rPr lang="en-US" dirty="0">
                <a:solidFill>
                  <a:schemeClr val="bg1"/>
                </a:solidFill>
                <a:latin typeface="Calibri" panose="020F0502020204030204" pitchFamily="34" charset="0"/>
              </a:rPr>
              <a:t>Love the Lord (verse 11)</a:t>
            </a:r>
          </a:p>
          <a:p>
            <a:endParaRPr lang="en-US" dirty="0">
              <a:solidFill>
                <a:schemeClr val="bg1"/>
              </a:solidFill>
              <a:latin typeface="Calibri" panose="020F0502020204030204" pitchFamily="34" charset="0"/>
            </a:endParaRPr>
          </a:p>
        </p:txBody>
      </p:sp>
      <p:grpSp>
        <p:nvGrpSpPr>
          <p:cNvPr id="143" name="Group 142"/>
          <p:cNvGrpSpPr/>
          <p:nvPr/>
        </p:nvGrpSpPr>
        <p:grpSpPr>
          <a:xfrm>
            <a:off x="2507116" y="4731859"/>
            <a:ext cx="3019987" cy="1963605"/>
            <a:chOff x="228600" y="381000"/>
            <a:chExt cx="3505068" cy="2501531"/>
          </a:xfrm>
        </p:grpSpPr>
        <p:grpSp>
          <p:nvGrpSpPr>
            <p:cNvPr id="144" name="Group 143"/>
            <p:cNvGrpSpPr/>
            <p:nvPr/>
          </p:nvGrpSpPr>
          <p:grpSpPr>
            <a:xfrm>
              <a:off x="228600" y="381000"/>
              <a:ext cx="3505068" cy="2501531"/>
              <a:chOff x="534986" y="381000"/>
              <a:chExt cx="2637111" cy="2501531"/>
            </a:xfrm>
          </p:grpSpPr>
          <p:sp>
            <p:nvSpPr>
              <p:cNvPr id="146" name="Rectangle 145"/>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147" name="Group 146"/>
              <p:cNvGrpSpPr/>
              <p:nvPr/>
            </p:nvGrpSpPr>
            <p:grpSpPr>
              <a:xfrm>
                <a:off x="534986" y="384805"/>
                <a:ext cx="457200" cy="2497726"/>
                <a:chOff x="533400" y="381000"/>
                <a:chExt cx="457200" cy="2497726"/>
              </a:xfrm>
            </p:grpSpPr>
            <p:sp>
              <p:nvSpPr>
                <p:cNvPr id="153" name="Oval 152"/>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4" name="Rounded Rectangle 153"/>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5" name="Oval 154"/>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6" name="Oval 155"/>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148" name="Group 147"/>
              <p:cNvGrpSpPr/>
              <p:nvPr/>
            </p:nvGrpSpPr>
            <p:grpSpPr>
              <a:xfrm>
                <a:off x="2714897" y="381000"/>
                <a:ext cx="457200" cy="2497726"/>
                <a:chOff x="2714897" y="457200"/>
                <a:chExt cx="457200" cy="2497726"/>
              </a:xfrm>
            </p:grpSpPr>
            <p:sp>
              <p:nvSpPr>
                <p:cNvPr id="149" name="Oval 148"/>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0" name="Rounded Rectangle 149"/>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1" name="Oval 150"/>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52" name="Oval 151"/>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145" name="Rectangle 144"/>
            <p:cNvSpPr/>
            <p:nvPr/>
          </p:nvSpPr>
          <p:spPr>
            <a:xfrm>
              <a:off x="842492" y="1065021"/>
              <a:ext cx="2293346" cy="1215483"/>
            </a:xfrm>
            <a:prstGeom prst="rect">
              <a:avLst/>
            </a:prstGeom>
          </p:spPr>
          <p:txBody>
            <a:bodyPr wrap="square">
              <a:spAutoFit/>
            </a:bodyPr>
            <a:lstStyle/>
            <a:p>
              <a:pPr algn="ctr"/>
              <a:r>
                <a:rPr lang="en-US" sz="1400" b="1" dirty="0">
                  <a:latin typeface="Calibri" panose="020F0502020204030204" pitchFamily="34" charset="0"/>
                </a:rPr>
                <a:t>Remembering what God has done for us strengthens our resolve to love and serve Him</a:t>
              </a:r>
              <a:endParaRPr lang="en-US" sz="1400" i="1" dirty="0">
                <a:latin typeface="Calibri" panose="020F0502020204030204" pitchFamily="34" charset="0"/>
              </a:endParaRPr>
            </a:p>
          </p:txBody>
        </p:sp>
      </p:grpSp>
      <p:sp>
        <p:nvSpPr>
          <p:cNvPr id="2" name="TextBox 1">
            <a:extLst>
              <a:ext uri="{FF2B5EF4-FFF2-40B4-BE49-F238E27FC236}">
                <a16:creationId xmlns:a16="http://schemas.microsoft.com/office/drawing/2014/main" id="{CB388EB7-D4AC-04FB-9894-165D1A6A9D9E}"/>
              </a:ext>
            </a:extLst>
          </p:cNvPr>
          <p:cNvSpPr txBox="1"/>
          <p:nvPr/>
        </p:nvSpPr>
        <p:spPr>
          <a:xfrm>
            <a:off x="7996887" y="5415677"/>
            <a:ext cx="1687997" cy="646331"/>
          </a:xfrm>
          <a:prstGeom prst="rect">
            <a:avLst/>
          </a:prstGeom>
          <a:noFill/>
        </p:spPr>
        <p:txBody>
          <a:bodyPr wrap="square" rtlCol="0">
            <a:spAutoFit/>
          </a:bodyPr>
          <a:lstStyle/>
          <a:p>
            <a:r>
              <a:rPr lang="en-US" dirty="0">
                <a:solidFill>
                  <a:schemeClr val="bg1"/>
                </a:solidFill>
                <a:latin typeface="Calibri" panose="020F0502020204030204" pitchFamily="34" charset="0"/>
              </a:rPr>
              <a:t>Joshua died at the age of 110</a:t>
            </a:r>
          </a:p>
        </p:txBody>
      </p:sp>
    </p:spTree>
    <p:extLst>
      <p:ext uri="{BB962C8B-B14F-4D97-AF65-F5344CB8AC3E}">
        <p14:creationId xmlns:p14="http://schemas.microsoft.com/office/powerpoint/2010/main" val="1495869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barn(outVertical)">
                                      <p:cBhvr>
                                        <p:cTn id="15" dur="500"/>
                                        <p:tgtEl>
                                          <p:spTgt spid="14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2"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Cleave</a:t>
            </a:r>
          </a:p>
        </p:txBody>
      </p:sp>
      <p:sp>
        <p:nvSpPr>
          <p:cNvPr id="3" name="Rectangle 2">
            <a:extLst>
              <a:ext uri="{FF2B5EF4-FFF2-40B4-BE49-F238E27FC236}">
                <a16:creationId xmlns:a16="http://schemas.microsoft.com/office/drawing/2014/main" id="{36A3F839-9CA6-453D-B38E-1296093220EB}"/>
              </a:ext>
            </a:extLst>
          </p:cNvPr>
          <p:cNvSpPr/>
          <p:nvPr/>
        </p:nvSpPr>
        <p:spPr>
          <a:xfrm>
            <a:off x="3558166" y="830997"/>
            <a:ext cx="5268173" cy="369332"/>
          </a:xfrm>
          <a:prstGeom prst="rect">
            <a:avLst/>
          </a:prstGeom>
        </p:spPr>
        <p:txBody>
          <a:bodyPr wrap="none">
            <a:spAutoFit/>
          </a:bodyPr>
          <a:lstStyle/>
          <a:p>
            <a:r>
              <a:rPr lang="en-US" dirty="0">
                <a:solidFill>
                  <a:schemeClr val="bg1"/>
                </a:solidFill>
                <a:latin typeface="Calibri" panose="020F0502020204030204" pitchFamily="34" charset="0"/>
              </a:rPr>
              <a:t>To cling, adhere, or be loyal to something or someone.</a:t>
            </a:r>
          </a:p>
        </p:txBody>
      </p:sp>
      <p:grpSp>
        <p:nvGrpSpPr>
          <p:cNvPr id="18" name="Group 17">
            <a:extLst>
              <a:ext uri="{FF2B5EF4-FFF2-40B4-BE49-F238E27FC236}">
                <a16:creationId xmlns:a16="http://schemas.microsoft.com/office/drawing/2014/main" id="{BD19D455-313B-4EAC-8CAD-A5331B1ADD88}"/>
              </a:ext>
            </a:extLst>
          </p:cNvPr>
          <p:cNvGrpSpPr/>
          <p:nvPr/>
        </p:nvGrpSpPr>
        <p:grpSpPr>
          <a:xfrm>
            <a:off x="263136" y="2351333"/>
            <a:ext cx="3019987" cy="2155334"/>
            <a:chOff x="228600" y="381000"/>
            <a:chExt cx="3505068" cy="2501531"/>
          </a:xfrm>
        </p:grpSpPr>
        <p:grpSp>
          <p:nvGrpSpPr>
            <p:cNvPr id="19" name="Group 18">
              <a:extLst>
                <a:ext uri="{FF2B5EF4-FFF2-40B4-BE49-F238E27FC236}">
                  <a16:creationId xmlns:a16="http://schemas.microsoft.com/office/drawing/2014/main" id="{C9AA5299-559A-48E9-A8B9-557DB2073AA5}"/>
                </a:ext>
              </a:extLst>
            </p:cNvPr>
            <p:cNvGrpSpPr/>
            <p:nvPr/>
          </p:nvGrpSpPr>
          <p:grpSpPr>
            <a:xfrm>
              <a:off x="228600" y="381000"/>
              <a:ext cx="3505068" cy="2501531"/>
              <a:chOff x="534986" y="381000"/>
              <a:chExt cx="2637111" cy="2501531"/>
            </a:xfrm>
          </p:grpSpPr>
          <p:sp>
            <p:nvSpPr>
              <p:cNvPr id="21" name="Rectangle 20">
                <a:extLst>
                  <a:ext uri="{FF2B5EF4-FFF2-40B4-BE49-F238E27FC236}">
                    <a16:creationId xmlns:a16="http://schemas.microsoft.com/office/drawing/2014/main" id="{251D6F10-3AD2-45DA-8777-B5B1D7EF3E56}"/>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22" name="Group 21">
                <a:extLst>
                  <a:ext uri="{FF2B5EF4-FFF2-40B4-BE49-F238E27FC236}">
                    <a16:creationId xmlns:a16="http://schemas.microsoft.com/office/drawing/2014/main" id="{67E985E0-2168-4F5D-83FE-97AC5DE179A4}"/>
                  </a:ext>
                </a:extLst>
              </p:cNvPr>
              <p:cNvGrpSpPr/>
              <p:nvPr/>
            </p:nvGrpSpPr>
            <p:grpSpPr>
              <a:xfrm>
                <a:off x="534986" y="384805"/>
                <a:ext cx="457200" cy="2497726"/>
                <a:chOff x="533400" y="381000"/>
                <a:chExt cx="457200" cy="2497726"/>
              </a:xfrm>
            </p:grpSpPr>
            <p:sp>
              <p:nvSpPr>
                <p:cNvPr id="28" name="Oval 27">
                  <a:extLst>
                    <a:ext uri="{FF2B5EF4-FFF2-40B4-BE49-F238E27FC236}">
                      <a16:creationId xmlns:a16="http://schemas.microsoft.com/office/drawing/2014/main" id="{34E7B206-D5B1-4C8C-9D57-DA18D08A9D8D}"/>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9" name="Rounded Rectangle 153">
                  <a:extLst>
                    <a:ext uri="{FF2B5EF4-FFF2-40B4-BE49-F238E27FC236}">
                      <a16:creationId xmlns:a16="http://schemas.microsoft.com/office/drawing/2014/main" id="{E727E973-AAB7-4360-8760-C8F9890B4AE4}"/>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0" name="Oval 29">
                  <a:extLst>
                    <a:ext uri="{FF2B5EF4-FFF2-40B4-BE49-F238E27FC236}">
                      <a16:creationId xmlns:a16="http://schemas.microsoft.com/office/drawing/2014/main" id="{641C8450-A842-48AC-B3B7-54966818FA9B}"/>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1" name="Oval 30">
                  <a:extLst>
                    <a:ext uri="{FF2B5EF4-FFF2-40B4-BE49-F238E27FC236}">
                      <a16:creationId xmlns:a16="http://schemas.microsoft.com/office/drawing/2014/main" id="{9E019490-25D3-45B6-AAD0-E6113F9B6D48}"/>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23" name="Group 22">
                <a:extLst>
                  <a:ext uri="{FF2B5EF4-FFF2-40B4-BE49-F238E27FC236}">
                    <a16:creationId xmlns:a16="http://schemas.microsoft.com/office/drawing/2014/main" id="{E87F503C-2B2E-4BBB-8E45-028097ADDFFD}"/>
                  </a:ext>
                </a:extLst>
              </p:cNvPr>
              <p:cNvGrpSpPr/>
              <p:nvPr/>
            </p:nvGrpSpPr>
            <p:grpSpPr>
              <a:xfrm>
                <a:off x="2714897" y="381000"/>
                <a:ext cx="457200" cy="2497726"/>
                <a:chOff x="2714897" y="457200"/>
                <a:chExt cx="457200" cy="2497726"/>
              </a:xfrm>
            </p:grpSpPr>
            <p:sp>
              <p:nvSpPr>
                <p:cNvPr id="24" name="Oval 23">
                  <a:extLst>
                    <a:ext uri="{FF2B5EF4-FFF2-40B4-BE49-F238E27FC236}">
                      <a16:creationId xmlns:a16="http://schemas.microsoft.com/office/drawing/2014/main" id="{2AFC7D2F-54B8-432D-B0BB-E4187F1B0CCE}"/>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5" name="Rounded Rectangle 149">
                  <a:extLst>
                    <a:ext uri="{FF2B5EF4-FFF2-40B4-BE49-F238E27FC236}">
                      <a16:creationId xmlns:a16="http://schemas.microsoft.com/office/drawing/2014/main" id="{DF19AF3D-1F62-4496-8E0A-D454EC017A5B}"/>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6" name="Oval 25">
                  <a:extLst>
                    <a:ext uri="{FF2B5EF4-FFF2-40B4-BE49-F238E27FC236}">
                      <a16:creationId xmlns:a16="http://schemas.microsoft.com/office/drawing/2014/main" id="{0BBE1F94-C916-41A2-9D19-5055B060D378}"/>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27" name="Oval 26">
                  <a:extLst>
                    <a:ext uri="{FF2B5EF4-FFF2-40B4-BE49-F238E27FC236}">
                      <a16:creationId xmlns:a16="http://schemas.microsoft.com/office/drawing/2014/main" id="{51F42C84-F271-402A-97D1-332D03A0EBD4}"/>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20" name="Rectangle 19">
              <a:extLst>
                <a:ext uri="{FF2B5EF4-FFF2-40B4-BE49-F238E27FC236}">
                  <a16:creationId xmlns:a16="http://schemas.microsoft.com/office/drawing/2014/main" id="{DA73949C-38E4-464C-9D3B-90132BBE8D28}"/>
                </a:ext>
              </a:extLst>
            </p:cNvPr>
            <p:cNvSpPr/>
            <p:nvPr/>
          </p:nvSpPr>
          <p:spPr>
            <a:xfrm>
              <a:off x="832643" y="980041"/>
              <a:ext cx="2293346" cy="1250244"/>
            </a:xfrm>
            <a:prstGeom prst="rect">
              <a:avLst/>
            </a:prstGeom>
          </p:spPr>
          <p:txBody>
            <a:bodyPr wrap="square">
              <a:spAutoFit/>
            </a:bodyPr>
            <a:lstStyle/>
            <a:p>
              <a:pPr algn="ctr"/>
              <a:r>
                <a:rPr lang="en-US" sz="1600" b="1" dirty="0">
                  <a:latin typeface="Calibri" panose="020F0502020204030204" pitchFamily="34" charset="0"/>
                </a:rPr>
                <a:t>If we cleave unto the Lord and obey Him, then He will be with us and strengthen us</a:t>
              </a:r>
              <a:endParaRPr lang="en-US" sz="1600" i="1" dirty="0">
                <a:latin typeface="Calibri" panose="020F0502020204030204" pitchFamily="34" charset="0"/>
              </a:endParaRPr>
            </a:p>
          </p:txBody>
        </p:sp>
      </p:grpSp>
      <p:grpSp>
        <p:nvGrpSpPr>
          <p:cNvPr id="32" name="Group 31">
            <a:extLst>
              <a:ext uri="{FF2B5EF4-FFF2-40B4-BE49-F238E27FC236}">
                <a16:creationId xmlns:a16="http://schemas.microsoft.com/office/drawing/2014/main" id="{3B4AE914-E26E-47FE-A4E7-38C32A7846A0}"/>
              </a:ext>
            </a:extLst>
          </p:cNvPr>
          <p:cNvGrpSpPr/>
          <p:nvPr/>
        </p:nvGrpSpPr>
        <p:grpSpPr>
          <a:xfrm>
            <a:off x="8704492" y="2508106"/>
            <a:ext cx="3019987" cy="2155334"/>
            <a:chOff x="228600" y="381000"/>
            <a:chExt cx="3505068" cy="2501531"/>
          </a:xfrm>
        </p:grpSpPr>
        <p:grpSp>
          <p:nvGrpSpPr>
            <p:cNvPr id="33" name="Group 32">
              <a:extLst>
                <a:ext uri="{FF2B5EF4-FFF2-40B4-BE49-F238E27FC236}">
                  <a16:creationId xmlns:a16="http://schemas.microsoft.com/office/drawing/2014/main" id="{58A5412B-B246-46D7-AB45-685B8F2A6419}"/>
                </a:ext>
              </a:extLst>
            </p:cNvPr>
            <p:cNvGrpSpPr/>
            <p:nvPr/>
          </p:nvGrpSpPr>
          <p:grpSpPr>
            <a:xfrm>
              <a:off x="228600" y="381000"/>
              <a:ext cx="3505068" cy="2501531"/>
              <a:chOff x="534986" y="381000"/>
              <a:chExt cx="2637111" cy="2501531"/>
            </a:xfrm>
          </p:grpSpPr>
          <p:sp>
            <p:nvSpPr>
              <p:cNvPr id="35" name="Rectangle 34">
                <a:extLst>
                  <a:ext uri="{FF2B5EF4-FFF2-40B4-BE49-F238E27FC236}">
                    <a16:creationId xmlns:a16="http://schemas.microsoft.com/office/drawing/2014/main" id="{1D9CBAA6-03D0-4E42-B49A-92D7BCA81B28}"/>
                  </a:ext>
                </a:extLst>
              </p:cNvPr>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nvGrpSpPr>
              <p:cNvPr id="36" name="Group 35">
                <a:extLst>
                  <a:ext uri="{FF2B5EF4-FFF2-40B4-BE49-F238E27FC236}">
                    <a16:creationId xmlns:a16="http://schemas.microsoft.com/office/drawing/2014/main" id="{69A3F9FD-8FB2-4B13-9223-35922A55BAA0}"/>
                  </a:ext>
                </a:extLst>
              </p:cNvPr>
              <p:cNvGrpSpPr/>
              <p:nvPr/>
            </p:nvGrpSpPr>
            <p:grpSpPr>
              <a:xfrm>
                <a:off x="534986" y="384805"/>
                <a:ext cx="457200" cy="2497726"/>
                <a:chOff x="533400" y="381000"/>
                <a:chExt cx="457200" cy="2497726"/>
              </a:xfrm>
            </p:grpSpPr>
            <p:sp>
              <p:nvSpPr>
                <p:cNvPr id="42" name="Oval 41">
                  <a:extLst>
                    <a:ext uri="{FF2B5EF4-FFF2-40B4-BE49-F238E27FC236}">
                      <a16:creationId xmlns:a16="http://schemas.microsoft.com/office/drawing/2014/main" id="{9E249BF5-32CE-4BB5-B126-C817BA4A0003}"/>
                    </a:ext>
                  </a:extLst>
                </p:cNvPr>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3" name="Rounded Rectangle 153">
                  <a:extLst>
                    <a:ext uri="{FF2B5EF4-FFF2-40B4-BE49-F238E27FC236}">
                      <a16:creationId xmlns:a16="http://schemas.microsoft.com/office/drawing/2014/main" id="{C679FBC3-A76C-46F7-8961-ADAC97C5A9CC}"/>
                    </a:ext>
                  </a:extLst>
                </p:cNvPr>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4" name="Oval 43">
                  <a:extLst>
                    <a:ext uri="{FF2B5EF4-FFF2-40B4-BE49-F238E27FC236}">
                      <a16:creationId xmlns:a16="http://schemas.microsoft.com/office/drawing/2014/main" id="{B47CEF12-1B02-4D21-8BF0-E832E05B48D2}"/>
                    </a:ext>
                  </a:extLst>
                </p:cNvPr>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5" name="Oval 44">
                  <a:extLst>
                    <a:ext uri="{FF2B5EF4-FFF2-40B4-BE49-F238E27FC236}">
                      <a16:creationId xmlns:a16="http://schemas.microsoft.com/office/drawing/2014/main" id="{7AC4626C-E9CD-4484-AD71-B56D9A87C7B4}"/>
                    </a:ext>
                  </a:extLst>
                </p:cNvPr>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nvGrpSpPr>
              <p:cNvPr id="37" name="Group 36">
                <a:extLst>
                  <a:ext uri="{FF2B5EF4-FFF2-40B4-BE49-F238E27FC236}">
                    <a16:creationId xmlns:a16="http://schemas.microsoft.com/office/drawing/2014/main" id="{31CCDFF2-3E2D-4045-9E16-8715F51241B3}"/>
                  </a:ext>
                </a:extLst>
              </p:cNvPr>
              <p:cNvGrpSpPr/>
              <p:nvPr/>
            </p:nvGrpSpPr>
            <p:grpSpPr>
              <a:xfrm>
                <a:off x="2714897" y="381000"/>
                <a:ext cx="457200" cy="2497726"/>
                <a:chOff x="2714897" y="457200"/>
                <a:chExt cx="457200" cy="2497726"/>
              </a:xfrm>
            </p:grpSpPr>
            <p:sp>
              <p:nvSpPr>
                <p:cNvPr id="38" name="Oval 37">
                  <a:extLst>
                    <a:ext uri="{FF2B5EF4-FFF2-40B4-BE49-F238E27FC236}">
                      <a16:creationId xmlns:a16="http://schemas.microsoft.com/office/drawing/2014/main" id="{4793C515-ADB6-45C4-94F5-7446A26A1C7C}"/>
                    </a:ext>
                  </a:extLst>
                </p:cNvPr>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39" name="Rounded Rectangle 149">
                  <a:extLst>
                    <a:ext uri="{FF2B5EF4-FFF2-40B4-BE49-F238E27FC236}">
                      <a16:creationId xmlns:a16="http://schemas.microsoft.com/office/drawing/2014/main" id="{9E0C74CA-F232-4807-96A6-5C2E06F3A833}"/>
                    </a:ext>
                  </a:extLst>
                </p:cNvPr>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0" name="Oval 39">
                  <a:extLst>
                    <a:ext uri="{FF2B5EF4-FFF2-40B4-BE49-F238E27FC236}">
                      <a16:creationId xmlns:a16="http://schemas.microsoft.com/office/drawing/2014/main" id="{0AC819E5-5DFE-4160-B6DD-2EB11432219E}"/>
                    </a:ext>
                  </a:extLst>
                </p:cNvPr>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41" name="Oval 40">
                  <a:extLst>
                    <a:ext uri="{FF2B5EF4-FFF2-40B4-BE49-F238E27FC236}">
                      <a16:creationId xmlns:a16="http://schemas.microsoft.com/office/drawing/2014/main" id="{8509B6DB-6466-48FF-B263-60C9414B7BAD}"/>
                    </a:ext>
                  </a:extLst>
                </p:cNvPr>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grpSp>
        <p:sp>
          <p:nvSpPr>
            <p:cNvPr id="34" name="Rectangle 33">
              <a:extLst>
                <a:ext uri="{FF2B5EF4-FFF2-40B4-BE49-F238E27FC236}">
                  <a16:creationId xmlns:a16="http://schemas.microsoft.com/office/drawing/2014/main" id="{A48D4D25-723A-4FE8-BB8D-E5442C7630CC}"/>
                </a:ext>
              </a:extLst>
            </p:cNvPr>
            <p:cNvSpPr/>
            <p:nvPr/>
          </p:nvSpPr>
          <p:spPr>
            <a:xfrm>
              <a:off x="832642" y="980041"/>
              <a:ext cx="2408288" cy="1357408"/>
            </a:xfrm>
            <a:prstGeom prst="rect">
              <a:avLst/>
            </a:prstGeom>
          </p:spPr>
          <p:txBody>
            <a:bodyPr wrap="square">
              <a:spAutoFit/>
            </a:bodyPr>
            <a:lstStyle/>
            <a:p>
              <a:pPr algn="ctr"/>
              <a:r>
                <a:rPr lang="en-US" sz="1400" b="1" dirty="0">
                  <a:latin typeface="Calibri" panose="020F0502020204030204" pitchFamily="34" charset="0"/>
                </a:rPr>
                <a:t>If we cleave to other gods, we will bring negative consequences upon ourselves and lose the blessings of the Lord</a:t>
              </a:r>
              <a:endParaRPr lang="en-US" sz="1400" i="1" dirty="0">
                <a:latin typeface="Calibri" panose="020F0502020204030204" pitchFamily="34" charset="0"/>
              </a:endParaRPr>
            </a:p>
          </p:txBody>
        </p:sp>
      </p:grpSp>
      <p:sp>
        <p:nvSpPr>
          <p:cNvPr id="2" name="TextBox 1">
            <a:extLst>
              <a:ext uri="{FF2B5EF4-FFF2-40B4-BE49-F238E27FC236}">
                <a16:creationId xmlns:a16="http://schemas.microsoft.com/office/drawing/2014/main" id="{C8421F26-869C-3532-BE91-1F05FB728AE8}"/>
              </a:ext>
            </a:extLst>
          </p:cNvPr>
          <p:cNvSpPr txBox="1"/>
          <p:nvPr/>
        </p:nvSpPr>
        <p:spPr>
          <a:xfrm>
            <a:off x="13263" y="6461404"/>
            <a:ext cx="6096000" cy="369332"/>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Joshua 23:8</a:t>
            </a:r>
            <a:endParaRPr lang="en-US" dirty="0">
              <a:latin typeface="Calibri" panose="020F0502020204030204" pitchFamily="34" charset="0"/>
            </a:endParaRPr>
          </a:p>
        </p:txBody>
      </p:sp>
      <p:pic>
        <p:nvPicPr>
          <p:cNvPr id="5" name="Picture 4">
            <a:extLst>
              <a:ext uri="{FF2B5EF4-FFF2-40B4-BE49-F238E27FC236}">
                <a16:creationId xmlns:a16="http://schemas.microsoft.com/office/drawing/2014/main" id="{0A3CD043-F98E-877F-7B8E-7E7750602B9F}"/>
              </a:ext>
            </a:extLst>
          </p:cNvPr>
          <p:cNvPicPr>
            <a:picLocks noChangeAspect="1"/>
          </p:cNvPicPr>
          <p:nvPr/>
        </p:nvPicPr>
        <p:blipFill>
          <a:blip r:embed="rId4"/>
          <a:stretch>
            <a:fillRect/>
          </a:stretch>
        </p:blipFill>
        <p:spPr>
          <a:xfrm>
            <a:off x="4219313" y="1704734"/>
            <a:ext cx="3753374" cy="3448531"/>
          </a:xfrm>
          <a:prstGeom prst="rect">
            <a:avLst/>
          </a:prstGeom>
        </p:spPr>
      </p:pic>
    </p:spTree>
    <p:extLst>
      <p:ext uri="{BB962C8B-B14F-4D97-AF65-F5344CB8AC3E}">
        <p14:creationId xmlns:p14="http://schemas.microsoft.com/office/powerpoint/2010/main" val="19893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out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E5FFB-B0DD-9D79-3BB8-34B119ADCCBB}"/>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905E1B78-CB2A-1CCA-1271-CBD09E347E39}"/>
              </a:ext>
            </a:extLst>
          </p:cNvPr>
          <p:cNvGrpSpPr/>
          <p:nvPr/>
        </p:nvGrpSpPr>
        <p:grpSpPr>
          <a:xfrm>
            <a:off x="0" y="0"/>
            <a:ext cx="12192000" cy="6874413"/>
            <a:chOff x="-37673" y="-16413"/>
            <a:chExt cx="12192000" cy="6874413"/>
          </a:xfrm>
        </p:grpSpPr>
        <p:pic>
          <p:nvPicPr>
            <p:cNvPr id="7" name="Picture 2" descr="http://img07.deviantart.net/a284/i/2012/004/9/1/seamless_brown_leather_by_hhh316-d4la192.jpg">
              <a:extLst>
                <a:ext uri="{FF2B5EF4-FFF2-40B4-BE49-F238E27FC236}">
                  <a16:creationId xmlns:a16="http://schemas.microsoft.com/office/drawing/2014/main" id="{CE487D80-9F02-97EE-BF28-F9531A940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73" y="-16413"/>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a:extLst>
                <a:ext uri="{FF2B5EF4-FFF2-40B4-BE49-F238E27FC236}">
                  <a16:creationId xmlns:a16="http://schemas.microsoft.com/office/drawing/2014/main" id="{A7398E55-DB8A-9EA3-0C0F-9A364A41B718}"/>
                </a:ext>
              </a:extLst>
            </p:cNvPr>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a:extLst>
              <a:ext uri="{FF2B5EF4-FFF2-40B4-BE49-F238E27FC236}">
                <a16:creationId xmlns:a16="http://schemas.microsoft.com/office/drawing/2014/main" id="{01B0B430-F390-9BD2-061C-B85DD4FB2DA7}"/>
              </a:ext>
            </a:extLst>
          </p:cNvPr>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Snares and Traps</a:t>
            </a:r>
          </a:p>
        </p:txBody>
      </p:sp>
      <p:sp>
        <p:nvSpPr>
          <p:cNvPr id="13" name="TextBox 12">
            <a:extLst>
              <a:ext uri="{FF2B5EF4-FFF2-40B4-BE49-F238E27FC236}">
                <a16:creationId xmlns:a16="http://schemas.microsoft.com/office/drawing/2014/main" id="{CFB4CBD6-B30F-3FCF-47A3-AF3FC55B93D2}"/>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23:12-13</a:t>
            </a:r>
          </a:p>
        </p:txBody>
      </p:sp>
      <p:sp>
        <p:nvSpPr>
          <p:cNvPr id="4" name="Rectangle 3">
            <a:extLst>
              <a:ext uri="{FF2B5EF4-FFF2-40B4-BE49-F238E27FC236}">
                <a16:creationId xmlns:a16="http://schemas.microsoft.com/office/drawing/2014/main" id="{0583CCF6-F851-398F-32AA-0C68E34E488F}"/>
              </a:ext>
            </a:extLst>
          </p:cNvPr>
          <p:cNvSpPr/>
          <p:nvPr/>
        </p:nvSpPr>
        <p:spPr>
          <a:xfrm>
            <a:off x="966247" y="4475171"/>
            <a:ext cx="3615585" cy="1477328"/>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To overcome these snares, we are taught to rely on Jesus Christ, repent, draw on the power of the Atonement, and follow the guidance of the Holy Spirit. </a:t>
            </a:r>
          </a:p>
        </p:txBody>
      </p:sp>
      <p:sp>
        <p:nvSpPr>
          <p:cNvPr id="142" name="Rectangle 141">
            <a:extLst>
              <a:ext uri="{FF2B5EF4-FFF2-40B4-BE49-F238E27FC236}">
                <a16:creationId xmlns:a16="http://schemas.microsoft.com/office/drawing/2014/main" id="{FAA3D77C-9E97-23E0-F579-10D5F268FAFB}"/>
              </a:ext>
            </a:extLst>
          </p:cNvPr>
          <p:cNvSpPr/>
          <p:nvPr/>
        </p:nvSpPr>
        <p:spPr>
          <a:xfrm>
            <a:off x="1124400" y="1028342"/>
            <a:ext cx="3838754" cy="1200329"/>
          </a:xfrm>
          <a:prstGeom prst="rect">
            <a:avLst/>
          </a:prstGeom>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A metaphorical term used in scripture and Church teachings to describe spiritual and moral pitfalls that can ensnare individuals. </a:t>
            </a:r>
          </a:p>
        </p:txBody>
      </p:sp>
      <p:sp>
        <p:nvSpPr>
          <p:cNvPr id="2" name="TextBox 1">
            <a:extLst>
              <a:ext uri="{FF2B5EF4-FFF2-40B4-BE49-F238E27FC236}">
                <a16:creationId xmlns:a16="http://schemas.microsoft.com/office/drawing/2014/main" id="{A21B71BE-2C98-B60F-A566-F176D35C3A8E}"/>
              </a:ext>
            </a:extLst>
          </p:cNvPr>
          <p:cNvSpPr txBox="1"/>
          <p:nvPr/>
        </p:nvSpPr>
        <p:spPr>
          <a:xfrm>
            <a:off x="7118494" y="3921174"/>
            <a:ext cx="4522900" cy="1754326"/>
          </a:xfrm>
          <a:prstGeom prst="rect">
            <a:avLst/>
          </a:prstGeom>
          <a:noFill/>
        </p:spPr>
        <p:txBody>
          <a:bodyPr wrap="square" rtlCol="0">
            <a:spAutoFit/>
          </a:bodyPr>
          <a:lstStyle/>
          <a:p>
            <a:pPr fontAlgn="base"/>
            <a:r>
              <a:rPr lang="en-US" dirty="0">
                <a:solidFill>
                  <a:schemeClr val="bg1"/>
                </a:solidFill>
                <a:latin typeface="Calibri" panose="020F0502020204030204" pitchFamily="34" charset="0"/>
                <a:cs typeface="Calibri" panose="020F0502020204030204" pitchFamily="34" charset="0"/>
              </a:rPr>
              <a:t>…many individuals become trapped by the adversary. They are beckoned by something that entices them to ignore the safety of proper companionship, to want something without weighing the consequences, and to forget that they really know better. (1)</a:t>
            </a:r>
          </a:p>
        </p:txBody>
      </p:sp>
      <p:sp>
        <p:nvSpPr>
          <p:cNvPr id="5" name="TextBox 4">
            <a:extLst>
              <a:ext uri="{FF2B5EF4-FFF2-40B4-BE49-F238E27FC236}">
                <a16:creationId xmlns:a16="http://schemas.microsoft.com/office/drawing/2014/main" id="{BD44F5EC-9733-B63B-D124-F03C14624808}"/>
              </a:ext>
            </a:extLst>
          </p:cNvPr>
          <p:cNvSpPr txBox="1"/>
          <p:nvPr/>
        </p:nvSpPr>
        <p:spPr>
          <a:xfrm>
            <a:off x="6328245" y="1120676"/>
            <a:ext cx="6100916" cy="923330"/>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These traps can include pride, fear, comparison, worldly desires, false teachings, and even seemingly good opportunities that are not from God. </a:t>
            </a:r>
          </a:p>
        </p:txBody>
      </p:sp>
      <p:pic>
        <p:nvPicPr>
          <p:cNvPr id="1026" name="Picture 2" descr="Realistic Pink Rose with Thorns and Leaves for Botanical Designs 51102392  PNG">
            <a:extLst>
              <a:ext uri="{FF2B5EF4-FFF2-40B4-BE49-F238E27FC236}">
                <a16:creationId xmlns:a16="http://schemas.microsoft.com/office/drawing/2014/main" id="{68CB0EAD-7DA5-F68A-5B3C-20C17B00B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5151" y="1517337"/>
            <a:ext cx="4104665" cy="410466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Realistic Pink Rose with Thorns and Leaves for Botanical Designs 51102392  PNG">
            <a:extLst>
              <a:ext uri="{FF2B5EF4-FFF2-40B4-BE49-F238E27FC236}">
                <a16:creationId xmlns:a16="http://schemas.microsoft.com/office/drawing/2014/main" id="{76D8ABC9-97CC-1F0C-77C6-B7FCD9E3C2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0482" t="48747" r="34366" b="19933"/>
          <a:stretch>
            <a:fillRect/>
          </a:stretch>
        </p:blipFill>
        <p:spPr bwMode="auto">
          <a:xfrm>
            <a:off x="7649497" y="2275559"/>
            <a:ext cx="1195677" cy="148892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A96693AF-F0CF-AF35-4D8C-0693DCE158EB}"/>
              </a:ext>
            </a:extLst>
          </p:cNvPr>
          <p:cNvSpPr txBox="1"/>
          <p:nvPr/>
        </p:nvSpPr>
        <p:spPr>
          <a:xfrm>
            <a:off x="3395151" y="5886635"/>
            <a:ext cx="6218902" cy="707886"/>
          </a:xfrm>
          <a:prstGeom prst="rect">
            <a:avLst/>
          </a:prstGeom>
          <a:noFill/>
        </p:spPr>
        <p:txBody>
          <a:bodyPr wrap="square">
            <a:spAutoFit/>
          </a:bodyPr>
          <a:lstStyle/>
          <a:p>
            <a:pPr algn="ctr"/>
            <a:r>
              <a:rPr lang="en-US" sz="2000" b="1" i="0" dirty="0">
                <a:solidFill>
                  <a:srgbClr val="FFFF00"/>
                </a:solidFill>
                <a:effectLst/>
                <a:latin typeface="Calibri" panose="020F0502020204030204" pitchFamily="34" charset="0"/>
                <a:cs typeface="Calibri" panose="020F0502020204030204" pitchFamily="34" charset="0"/>
              </a:rPr>
              <a:t> Outward beauty can serve as a dangerous trap or "snare" that leads people into moral and spiritual ruin. </a:t>
            </a:r>
            <a:endParaRPr lang="en-US" sz="2000" b="1" dirty="0">
              <a:solidFill>
                <a:srgbClr val="FFFF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241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1000"/>
                                        <p:tgtEl>
                                          <p:spTgt spid="1026"/>
                                        </p:tgtEl>
                                      </p:cBhvr>
                                    </p:animEffect>
                                    <p:anim calcmode="lin" valueType="num">
                                      <p:cBhvr>
                                        <p:cTn id="20" dur="1000" fill="hold"/>
                                        <p:tgtEl>
                                          <p:spTgt spid="1026"/>
                                        </p:tgtEl>
                                        <p:attrNameLst>
                                          <p:attrName>ppt_x</p:attrName>
                                        </p:attrNameLst>
                                      </p:cBhvr>
                                      <p:tavLst>
                                        <p:tav tm="0">
                                          <p:val>
                                            <p:strVal val="#ppt_x"/>
                                          </p:val>
                                        </p:tav>
                                        <p:tav tm="100000">
                                          <p:val>
                                            <p:strVal val="#ppt_x"/>
                                          </p:val>
                                        </p:tav>
                                      </p:tavLst>
                                    </p:anim>
                                    <p:anim calcmode="lin" valueType="num">
                                      <p:cBhvr>
                                        <p:cTn id="21" dur="1000" fill="hold"/>
                                        <p:tgtEl>
                                          <p:spTgt spid="1026"/>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E4271D-F47F-5280-D34E-789B4F888CF7}"/>
            </a:ext>
          </a:extLst>
        </p:cNvPr>
        <p:cNvGrpSpPr/>
        <p:nvPr/>
      </p:nvGrpSpPr>
      <p:grpSpPr>
        <a:xfrm>
          <a:off x="0" y="0"/>
          <a:ext cx="0" cy="0"/>
          <a:chOff x="0" y="0"/>
          <a:chExt cx="0" cy="0"/>
        </a:xfrm>
      </p:grpSpPr>
      <p:grpSp>
        <p:nvGrpSpPr>
          <p:cNvPr id="6" name="Group 5">
            <a:extLst>
              <a:ext uri="{FF2B5EF4-FFF2-40B4-BE49-F238E27FC236}">
                <a16:creationId xmlns:a16="http://schemas.microsoft.com/office/drawing/2014/main" id="{399BBAB4-1BA1-E4BA-79A7-41AF0D25B52F}"/>
              </a:ext>
            </a:extLst>
          </p:cNvPr>
          <p:cNvGrpSpPr/>
          <p:nvPr/>
        </p:nvGrpSpPr>
        <p:grpSpPr>
          <a:xfrm>
            <a:off x="-1" y="0"/>
            <a:ext cx="12192002" cy="6858000"/>
            <a:chOff x="-1" y="0"/>
            <a:chExt cx="12192002" cy="6858000"/>
          </a:xfrm>
        </p:grpSpPr>
        <p:pic>
          <p:nvPicPr>
            <p:cNvPr id="7" name="Picture 2" descr="http://img07.deviantart.net/a284/i/2012/004/9/1/seamless_brown_leather_by_hhh316-d4la192.jpg">
              <a:extLst>
                <a:ext uri="{FF2B5EF4-FFF2-40B4-BE49-F238E27FC236}">
                  <a16:creationId xmlns:a16="http://schemas.microsoft.com/office/drawing/2014/main" id="{781C86E9-8004-34D7-117C-CF9027FE5E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a:extLst>
                <a:ext uri="{FF2B5EF4-FFF2-40B4-BE49-F238E27FC236}">
                  <a16:creationId xmlns:a16="http://schemas.microsoft.com/office/drawing/2014/main" id="{424FB5EE-EEB2-8C6D-39A1-123C05CA7FC7}"/>
                </a:ext>
              </a:extLst>
            </p:cNvPr>
            <p:cNvPicPr>
              <a:picLocks noChangeAspect="1" noChangeArrowheads="1"/>
            </p:cNvPicPr>
            <p:nvPr/>
          </p:nvPicPr>
          <p:blipFill rotWithShape="1">
            <a:blip r:embed="rId4">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a:extLst>
              <a:ext uri="{FF2B5EF4-FFF2-40B4-BE49-F238E27FC236}">
                <a16:creationId xmlns:a16="http://schemas.microsoft.com/office/drawing/2014/main" id="{E91C240C-3467-867C-E549-9D9125B88916}"/>
              </a:ext>
            </a:extLst>
          </p:cNvPr>
          <p:cNvSpPr/>
          <p:nvPr/>
        </p:nvSpPr>
        <p:spPr>
          <a:xfrm>
            <a:off x="1730381" y="1461846"/>
            <a:ext cx="4365620" cy="1815882"/>
          </a:xfrm>
          <a:prstGeom prst="rect">
            <a:avLst/>
          </a:prstGeom>
        </p:spPr>
        <p:txBody>
          <a:bodyPr wrap="square">
            <a:spAutoFit/>
          </a:bodyPr>
          <a:lstStyle/>
          <a:p>
            <a:pPr fontAlgn="base"/>
            <a:r>
              <a:rPr lang="en-US" sz="2000" dirty="0">
                <a:solidFill>
                  <a:schemeClr val="bg1"/>
                </a:solidFill>
                <a:latin typeface="Calibri" panose="020F0502020204030204" pitchFamily="34" charset="0"/>
              </a:rPr>
              <a:t>Joshua gathered all the tribes at Shechem, </a:t>
            </a:r>
            <a:r>
              <a:rPr lang="en-US" dirty="0">
                <a:solidFill>
                  <a:schemeClr val="bg1"/>
                </a:solidFill>
                <a:latin typeface="Calibri" panose="020F0502020204030204" pitchFamily="34" charset="0"/>
              </a:rPr>
              <a:t>an important city situated between the mountains of Ebal and Gerizim, known for its central location in the Promised Land and its role as a crossroads of significant biblical events.</a:t>
            </a:r>
            <a:endParaRPr lang="en-US" sz="2000" dirty="0">
              <a:solidFill>
                <a:schemeClr val="bg1"/>
              </a:solidFill>
              <a:latin typeface="Calibri" panose="020F0502020204030204" pitchFamily="34" charset="0"/>
            </a:endParaRPr>
          </a:p>
        </p:txBody>
      </p:sp>
      <p:sp>
        <p:nvSpPr>
          <p:cNvPr id="3" name="TextBox 2">
            <a:extLst>
              <a:ext uri="{FF2B5EF4-FFF2-40B4-BE49-F238E27FC236}">
                <a16:creationId xmlns:a16="http://schemas.microsoft.com/office/drawing/2014/main" id="{F0043B48-0E5B-B28D-A5E2-B5C9D9D8F39F}"/>
              </a:ext>
            </a:extLst>
          </p:cNvPr>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A Gathering at Shechem</a:t>
            </a:r>
          </a:p>
        </p:txBody>
      </p:sp>
      <p:sp>
        <p:nvSpPr>
          <p:cNvPr id="5" name="TextBox 4">
            <a:extLst>
              <a:ext uri="{FF2B5EF4-FFF2-40B4-BE49-F238E27FC236}">
                <a16:creationId xmlns:a16="http://schemas.microsoft.com/office/drawing/2014/main" id="{88655973-DE20-20BA-079A-2257A5D77C11}"/>
              </a:ext>
            </a:extLst>
          </p:cNvPr>
          <p:cNvSpPr txBox="1"/>
          <p:nvPr/>
        </p:nvSpPr>
        <p:spPr>
          <a:xfrm>
            <a:off x="6725263" y="3926963"/>
            <a:ext cx="4689987" cy="2308324"/>
          </a:xfrm>
          <a:prstGeom prst="rect">
            <a:avLst/>
          </a:prstGeom>
          <a:noFill/>
        </p:spPr>
        <p:txBody>
          <a:bodyPr wrap="square">
            <a:spAutoFit/>
          </a:bodyPr>
          <a:lstStyle/>
          <a:p>
            <a:r>
              <a:rPr lang="en-US" dirty="0">
                <a:solidFill>
                  <a:schemeClr val="bg1"/>
                </a:solidFill>
                <a:latin typeface="Calibri" panose="020F0502020204030204" pitchFamily="34" charset="0"/>
                <a:cs typeface="Calibri" panose="020F0502020204030204" pitchFamily="34" charset="0"/>
              </a:rPr>
              <a:t>Shechem</a:t>
            </a:r>
            <a:r>
              <a:rPr lang="en-US" b="0" i="0" dirty="0">
                <a:solidFill>
                  <a:schemeClr val="bg1"/>
                </a:solidFill>
                <a:effectLst/>
                <a:latin typeface="Calibri" panose="020F0502020204030204" pitchFamily="34" charset="0"/>
                <a:cs typeface="Calibri" panose="020F0502020204030204" pitchFamily="34" charset="0"/>
              </a:rPr>
              <a:t> was the first place Abraham entered, where God first appeared to him and promised him the land. Shechem was also the site where Jacob settled, buried his foreign gods, and where Joseph's bones were eventually laid. The city later became the first capital of the northern Kingdom of Israel, marking the division of the nation.  </a:t>
            </a:r>
            <a:endParaRPr lang="en-US" dirty="0">
              <a:solidFill>
                <a:schemeClr val="bg1"/>
              </a:solidFill>
              <a:latin typeface="Calibri" panose="020F0502020204030204" pitchFamily="34" charset="0"/>
              <a:cs typeface="Calibri" panose="020F0502020204030204" pitchFamily="34" charset="0"/>
            </a:endParaRPr>
          </a:p>
        </p:txBody>
      </p:sp>
      <p:pic>
        <p:nvPicPr>
          <p:cNvPr id="12" name="Picture 11">
            <a:extLst>
              <a:ext uri="{FF2B5EF4-FFF2-40B4-BE49-F238E27FC236}">
                <a16:creationId xmlns:a16="http://schemas.microsoft.com/office/drawing/2014/main" id="{84EDBF04-51C8-9CD9-54AB-26EA5E286CF1}"/>
              </a:ext>
            </a:extLst>
          </p:cNvPr>
          <p:cNvPicPr>
            <a:picLocks noChangeAspect="1"/>
          </p:cNvPicPr>
          <p:nvPr/>
        </p:nvPicPr>
        <p:blipFill>
          <a:blip r:embed="rId5"/>
          <a:stretch>
            <a:fillRect/>
          </a:stretch>
        </p:blipFill>
        <p:spPr>
          <a:xfrm>
            <a:off x="1461257" y="3281620"/>
            <a:ext cx="4689988" cy="3158563"/>
          </a:xfrm>
          <a:prstGeom prst="rect">
            <a:avLst/>
          </a:prstGeom>
        </p:spPr>
      </p:pic>
      <p:grpSp>
        <p:nvGrpSpPr>
          <p:cNvPr id="17" name="Group 16">
            <a:extLst>
              <a:ext uri="{FF2B5EF4-FFF2-40B4-BE49-F238E27FC236}">
                <a16:creationId xmlns:a16="http://schemas.microsoft.com/office/drawing/2014/main" id="{E4CC21A4-526A-593C-92E6-85E7636FE3B5}"/>
              </a:ext>
            </a:extLst>
          </p:cNvPr>
          <p:cNvGrpSpPr/>
          <p:nvPr/>
        </p:nvGrpSpPr>
        <p:grpSpPr>
          <a:xfrm>
            <a:off x="7384025" y="1100255"/>
            <a:ext cx="2939942" cy="2813781"/>
            <a:chOff x="7384025" y="1100255"/>
            <a:chExt cx="2939942" cy="2813781"/>
          </a:xfrm>
        </p:grpSpPr>
        <p:pic>
          <p:nvPicPr>
            <p:cNvPr id="14" name="Picture 13">
              <a:extLst>
                <a:ext uri="{FF2B5EF4-FFF2-40B4-BE49-F238E27FC236}">
                  <a16:creationId xmlns:a16="http://schemas.microsoft.com/office/drawing/2014/main" id="{27E19BE7-3813-3351-0DC9-EE9D91F5B00D}"/>
                </a:ext>
              </a:extLst>
            </p:cNvPr>
            <p:cNvPicPr>
              <a:picLocks noChangeAspect="1"/>
            </p:cNvPicPr>
            <p:nvPr/>
          </p:nvPicPr>
          <p:blipFill>
            <a:blip r:embed="rId6"/>
            <a:stretch>
              <a:fillRect/>
            </a:stretch>
          </p:blipFill>
          <p:spPr>
            <a:xfrm>
              <a:off x="7384025" y="1368372"/>
              <a:ext cx="2939942" cy="2545664"/>
            </a:xfrm>
            <a:prstGeom prst="rect">
              <a:avLst/>
            </a:prstGeom>
          </p:spPr>
        </p:pic>
        <p:sp>
          <p:nvSpPr>
            <p:cNvPr id="16" name="TextBox 15">
              <a:extLst>
                <a:ext uri="{FF2B5EF4-FFF2-40B4-BE49-F238E27FC236}">
                  <a16:creationId xmlns:a16="http://schemas.microsoft.com/office/drawing/2014/main" id="{F7EDDB28-511D-8C94-2D9D-FC75274A0EED}"/>
                </a:ext>
              </a:extLst>
            </p:cNvPr>
            <p:cNvSpPr txBox="1"/>
            <p:nvPr/>
          </p:nvSpPr>
          <p:spPr>
            <a:xfrm>
              <a:off x="7464558" y="1100255"/>
              <a:ext cx="2778875" cy="276999"/>
            </a:xfrm>
            <a:prstGeom prst="rect">
              <a:avLst/>
            </a:prstGeom>
            <a:noFill/>
          </p:spPr>
          <p:txBody>
            <a:bodyPr wrap="square">
              <a:spAutoFit/>
            </a:bodyPr>
            <a:lstStyle/>
            <a:p>
              <a:pPr algn="ctr"/>
              <a:r>
                <a:rPr lang="en-US" sz="1200" b="0" i="0" dirty="0">
                  <a:solidFill>
                    <a:schemeClr val="bg1"/>
                  </a:solidFill>
                  <a:effectLst/>
                  <a:latin typeface="Calibri" panose="020F0502020204030204" pitchFamily="34" charset="0"/>
                  <a:cs typeface="Calibri" panose="020F0502020204030204" pitchFamily="34" charset="0"/>
                </a:rPr>
                <a:t>The sacred standing stone at Shechem</a:t>
              </a:r>
              <a:endParaRPr lang="en-US" sz="1200" dirty="0">
                <a:solidFill>
                  <a:schemeClr val="bg1"/>
                </a:solidFill>
                <a:latin typeface="Calibri" panose="020F0502020204030204" pitchFamily="34" charset="0"/>
                <a:cs typeface="Calibri" panose="020F0502020204030204" pitchFamily="34" charset="0"/>
              </a:endParaRPr>
            </a:p>
          </p:txBody>
        </p:sp>
      </p:grpSp>
      <p:sp>
        <p:nvSpPr>
          <p:cNvPr id="18" name="TextBox 17">
            <a:extLst>
              <a:ext uri="{FF2B5EF4-FFF2-40B4-BE49-F238E27FC236}">
                <a16:creationId xmlns:a16="http://schemas.microsoft.com/office/drawing/2014/main" id="{FD0EA1CB-D231-E5A3-4DBE-19E879D6AEB2}"/>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24:1-2</a:t>
            </a:r>
          </a:p>
        </p:txBody>
      </p:sp>
    </p:spTree>
    <p:extLst>
      <p:ext uri="{BB962C8B-B14F-4D97-AF65-F5344CB8AC3E}">
        <p14:creationId xmlns:p14="http://schemas.microsoft.com/office/powerpoint/2010/main" val="3945437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D6BFE-9FE7-814C-9CE6-6B7FBAAE4210}"/>
            </a:ext>
          </a:extLst>
        </p:cNvPr>
        <p:cNvGrpSpPr/>
        <p:nvPr/>
      </p:nvGrpSpPr>
      <p:grpSpPr>
        <a:xfrm>
          <a:off x="0" y="0"/>
          <a:ext cx="0" cy="0"/>
          <a:chOff x="0" y="0"/>
          <a:chExt cx="0" cy="0"/>
        </a:xfrm>
      </p:grpSpPr>
      <p:pic>
        <p:nvPicPr>
          <p:cNvPr id="7" name="Picture 2" descr="http://img07.deviantart.net/a284/i/2012/004/9/1/seamless_brown_leather_by_hhh316-d4la192.jpg">
            <a:extLst>
              <a:ext uri="{FF2B5EF4-FFF2-40B4-BE49-F238E27FC236}">
                <a16:creationId xmlns:a16="http://schemas.microsoft.com/office/drawing/2014/main" id="{9573ADC6-3EE8-7A75-B17F-7C1724F682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0B1F3A2-D559-5B0F-6DBA-33214BB61E28}"/>
              </a:ext>
            </a:extLst>
          </p:cNvPr>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Remember</a:t>
            </a:r>
          </a:p>
        </p:txBody>
      </p:sp>
      <p:sp>
        <p:nvSpPr>
          <p:cNvPr id="18" name="TextBox 17">
            <a:extLst>
              <a:ext uri="{FF2B5EF4-FFF2-40B4-BE49-F238E27FC236}">
                <a16:creationId xmlns:a16="http://schemas.microsoft.com/office/drawing/2014/main" id="{C7D973DF-884A-3503-FD30-2BA546FD5E31}"/>
              </a:ext>
            </a:extLst>
          </p:cNvPr>
          <p:cNvSpPr txBox="1"/>
          <p:nvPr/>
        </p:nvSpPr>
        <p:spPr>
          <a:xfrm>
            <a:off x="37674" y="6488668"/>
            <a:ext cx="4317027" cy="369332"/>
          </a:xfrm>
          <a:prstGeom prst="rect">
            <a:avLst/>
          </a:prstGeom>
          <a:noFill/>
        </p:spPr>
        <p:txBody>
          <a:bodyPr wrap="square" rtlCol="0">
            <a:spAutoFit/>
          </a:bodyPr>
          <a:lstStyle/>
          <a:p>
            <a:r>
              <a:rPr lang="en-US" dirty="0">
                <a:solidFill>
                  <a:schemeClr val="bg1"/>
                </a:solidFill>
                <a:latin typeface="Calibri" panose="020F0502020204030204" pitchFamily="34" charset="0"/>
              </a:rPr>
              <a:t>Joshua 24:3-7</a:t>
            </a:r>
          </a:p>
        </p:txBody>
      </p:sp>
      <p:grpSp>
        <p:nvGrpSpPr>
          <p:cNvPr id="4" name="Group 3">
            <a:extLst>
              <a:ext uri="{FF2B5EF4-FFF2-40B4-BE49-F238E27FC236}">
                <a16:creationId xmlns:a16="http://schemas.microsoft.com/office/drawing/2014/main" id="{CDAFD03F-0A1D-1B63-69EA-CD075A255560}"/>
              </a:ext>
            </a:extLst>
          </p:cNvPr>
          <p:cNvGrpSpPr/>
          <p:nvPr/>
        </p:nvGrpSpPr>
        <p:grpSpPr>
          <a:xfrm>
            <a:off x="232579" y="1188577"/>
            <a:ext cx="2105717" cy="2835347"/>
            <a:chOff x="1454318" y="1461846"/>
            <a:chExt cx="2105717" cy="2835347"/>
          </a:xfrm>
        </p:grpSpPr>
        <p:sp>
          <p:nvSpPr>
            <p:cNvPr id="142" name="Rectangle 141">
              <a:extLst>
                <a:ext uri="{FF2B5EF4-FFF2-40B4-BE49-F238E27FC236}">
                  <a16:creationId xmlns:a16="http://schemas.microsoft.com/office/drawing/2014/main" id="{8089C605-453A-2004-FB7D-46406FC20590}"/>
                </a:ext>
              </a:extLst>
            </p:cNvPr>
            <p:cNvSpPr/>
            <p:nvPr/>
          </p:nvSpPr>
          <p:spPr>
            <a:xfrm>
              <a:off x="1730381" y="1461846"/>
              <a:ext cx="1553593" cy="400110"/>
            </a:xfrm>
            <a:prstGeom prst="rect">
              <a:avLst/>
            </a:prstGeom>
            <a:solidFill>
              <a:schemeClr val="accent6"/>
            </a:solidFill>
          </p:spPr>
          <p:txBody>
            <a:bodyPr wrap="square">
              <a:spAutoFit/>
            </a:bodyPr>
            <a:lstStyle/>
            <a:p>
              <a:pPr algn="ctr" fontAlgn="base"/>
              <a:r>
                <a:rPr lang="en-US" sz="2000" dirty="0">
                  <a:solidFill>
                    <a:schemeClr val="bg1"/>
                  </a:solidFill>
                  <a:latin typeface="Calibri" panose="020F0502020204030204" pitchFamily="34" charset="0"/>
                  <a:cs typeface="Calibri" panose="020F0502020204030204" pitchFamily="34" charset="0"/>
                </a:rPr>
                <a:t>Joshua 24:3</a:t>
              </a:r>
            </a:p>
          </p:txBody>
        </p:sp>
        <p:pic>
          <p:nvPicPr>
            <p:cNvPr id="2" name="Picture 2" descr="reload">
              <a:extLst>
                <a:ext uri="{FF2B5EF4-FFF2-40B4-BE49-F238E27FC236}">
                  <a16:creationId xmlns:a16="http://schemas.microsoft.com/office/drawing/2014/main" id="{3F063870-847E-959A-9E35-8BAE2277CA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4318" y="2191476"/>
              <a:ext cx="2105717" cy="210571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a:extLst>
              <a:ext uri="{FF2B5EF4-FFF2-40B4-BE49-F238E27FC236}">
                <a16:creationId xmlns:a16="http://schemas.microsoft.com/office/drawing/2014/main" id="{DE5D57A8-BC29-B709-9AE9-F8DB508CF16F}"/>
              </a:ext>
            </a:extLst>
          </p:cNvPr>
          <p:cNvGrpSpPr/>
          <p:nvPr/>
        </p:nvGrpSpPr>
        <p:grpSpPr>
          <a:xfrm>
            <a:off x="2156175" y="3617468"/>
            <a:ext cx="2723860" cy="2989285"/>
            <a:chOff x="3681212" y="3012122"/>
            <a:chExt cx="2723860" cy="2989285"/>
          </a:xfrm>
        </p:grpSpPr>
        <p:sp>
          <p:nvSpPr>
            <p:cNvPr id="10" name="Rectangle 9">
              <a:extLst>
                <a:ext uri="{FF2B5EF4-FFF2-40B4-BE49-F238E27FC236}">
                  <a16:creationId xmlns:a16="http://schemas.microsoft.com/office/drawing/2014/main" id="{F5D476E9-8C24-6362-9865-6092A7A30A6E}"/>
                </a:ext>
              </a:extLst>
            </p:cNvPr>
            <p:cNvSpPr/>
            <p:nvPr/>
          </p:nvSpPr>
          <p:spPr>
            <a:xfrm>
              <a:off x="4266346" y="3012122"/>
              <a:ext cx="1553593" cy="400110"/>
            </a:xfrm>
            <a:prstGeom prst="rect">
              <a:avLst/>
            </a:prstGeom>
            <a:solidFill>
              <a:schemeClr val="accent6"/>
            </a:solidFill>
          </p:spPr>
          <p:txBody>
            <a:bodyPr wrap="square">
              <a:spAutoFit/>
            </a:bodyPr>
            <a:lstStyle/>
            <a:p>
              <a:pPr algn="ctr" fontAlgn="base"/>
              <a:r>
                <a:rPr lang="en-US" sz="2000" dirty="0">
                  <a:solidFill>
                    <a:schemeClr val="bg1"/>
                  </a:solidFill>
                  <a:latin typeface="Calibri" panose="020F0502020204030204" pitchFamily="34" charset="0"/>
                  <a:cs typeface="Calibri" panose="020F0502020204030204" pitchFamily="34" charset="0"/>
                </a:rPr>
                <a:t>Joshua 24:3</a:t>
              </a:r>
            </a:p>
          </p:txBody>
        </p:sp>
        <p:pic>
          <p:nvPicPr>
            <p:cNvPr id="15" name="Picture 14">
              <a:extLst>
                <a:ext uri="{FF2B5EF4-FFF2-40B4-BE49-F238E27FC236}">
                  <a16:creationId xmlns:a16="http://schemas.microsoft.com/office/drawing/2014/main" id="{B1285D30-BECD-791F-28D0-3BD6346BDA7E}"/>
                </a:ext>
              </a:extLst>
            </p:cNvPr>
            <p:cNvPicPr>
              <a:picLocks noChangeAspect="1"/>
            </p:cNvPicPr>
            <p:nvPr/>
          </p:nvPicPr>
          <p:blipFill>
            <a:blip r:embed="rId5"/>
            <a:stretch>
              <a:fillRect/>
            </a:stretch>
          </p:blipFill>
          <p:spPr>
            <a:xfrm>
              <a:off x="3681212" y="3719484"/>
              <a:ext cx="2723860" cy="2281923"/>
            </a:xfrm>
            <a:prstGeom prst="rect">
              <a:avLst/>
            </a:prstGeom>
          </p:spPr>
        </p:pic>
      </p:grpSp>
      <p:grpSp>
        <p:nvGrpSpPr>
          <p:cNvPr id="24" name="Group 23">
            <a:extLst>
              <a:ext uri="{FF2B5EF4-FFF2-40B4-BE49-F238E27FC236}">
                <a16:creationId xmlns:a16="http://schemas.microsoft.com/office/drawing/2014/main" id="{4BED8CB2-2404-78F3-8ECC-AD75D2B85855}"/>
              </a:ext>
            </a:extLst>
          </p:cNvPr>
          <p:cNvGrpSpPr/>
          <p:nvPr/>
        </p:nvGrpSpPr>
        <p:grpSpPr>
          <a:xfrm>
            <a:off x="4697914" y="1187263"/>
            <a:ext cx="2364866" cy="2954746"/>
            <a:chOff x="5113618" y="2047980"/>
            <a:chExt cx="2364866" cy="2954746"/>
          </a:xfrm>
        </p:grpSpPr>
        <p:sp>
          <p:nvSpPr>
            <p:cNvPr id="21" name="Rectangle 20">
              <a:extLst>
                <a:ext uri="{FF2B5EF4-FFF2-40B4-BE49-F238E27FC236}">
                  <a16:creationId xmlns:a16="http://schemas.microsoft.com/office/drawing/2014/main" id="{EFB821A6-E741-B8DC-EDDE-D4FDBF4384AB}"/>
                </a:ext>
              </a:extLst>
            </p:cNvPr>
            <p:cNvSpPr/>
            <p:nvPr/>
          </p:nvSpPr>
          <p:spPr>
            <a:xfrm>
              <a:off x="5519254" y="2047980"/>
              <a:ext cx="1553593" cy="400110"/>
            </a:xfrm>
            <a:prstGeom prst="rect">
              <a:avLst/>
            </a:prstGeom>
            <a:solidFill>
              <a:schemeClr val="accent6"/>
            </a:solidFill>
          </p:spPr>
          <p:txBody>
            <a:bodyPr wrap="square">
              <a:spAutoFit/>
            </a:bodyPr>
            <a:lstStyle/>
            <a:p>
              <a:pPr algn="ctr" fontAlgn="base"/>
              <a:r>
                <a:rPr lang="en-US" sz="2000" dirty="0">
                  <a:solidFill>
                    <a:schemeClr val="bg1"/>
                  </a:solidFill>
                  <a:latin typeface="Calibri" panose="020F0502020204030204" pitchFamily="34" charset="0"/>
                  <a:cs typeface="Calibri" panose="020F0502020204030204" pitchFamily="34" charset="0"/>
                </a:rPr>
                <a:t>Joshua 24:4</a:t>
              </a:r>
            </a:p>
          </p:txBody>
        </p:sp>
        <p:pic>
          <p:nvPicPr>
            <p:cNvPr id="23" name="Picture 2" descr="reload">
              <a:extLst>
                <a:ext uri="{FF2B5EF4-FFF2-40B4-BE49-F238E27FC236}">
                  <a16:creationId xmlns:a16="http://schemas.microsoft.com/office/drawing/2014/main" id="{CCB64E8E-C955-BEEF-5655-59B94D0B570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3618" y="2637860"/>
              <a:ext cx="2364866" cy="236486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22DEECB9-2656-9735-965F-4D63ECC14DBB}"/>
              </a:ext>
            </a:extLst>
          </p:cNvPr>
          <p:cNvGrpSpPr/>
          <p:nvPr/>
        </p:nvGrpSpPr>
        <p:grpSpPr>
          <a:xfrm>
            <a:off x="9555412" y="1486119"/>
            <a:ext cx="1905401" cy="3885761"/>
            <a:chOff x="7777278" y="2551776"/>
            <a:chExt cx="1905401" cy="3885761"/>
          </a:xfrm>
        </p:grpSpPr>
        <p:pic>
          <p:nvPicPr>
            <p:cNvPr id="26" name="Picture 25">
              <a:extLst>
                <a:ext uri="{FF2B5EF4-FFF2-40B4-BE49-F238E27FC236}">
                  <a16:creationId xmlns:a16="http://schemas.microsoft.com/office/drawing/2014/main" id="{33E3EE59-EA59-4A58-7D8F-409EA2B7C351}"/>
                </a:ext>
              </a:extLst>
            </p:cNvPr>
            <p:cNvPicPr>
              <a:picLocks noChangeAspect="1"/>
            </p:cNvPicPr>
            <p:nvPr/>
          </p:nvPicPr>
          <p:blipFill>
            <a:blip r:embed="rId7"/>
            <a:stretch>
              <a:fillRect/>
            </a:stretch>
          </p:blipFill>
          <p:spPr>
            <a:xfrm>
              <a:off x="7777278" y="3084570"/>
              <a:ext cx="1905401" cy="3352967"/>
            </a:xfrm>
            <a:prstGeom prst="rect">
              <a:avLst/>
            </a:prstGeom>
          </p:spPr>
        </p:pic>
        <p:sp>
          <p:nvSpPr>
            <p:cNvPr id="27" name="Rectangle 26">
              <a:extLst>
                <a:ext uri="{FF2B5EF4-FFF2-40B4-BE49-F238E27FC236}">
                  <a16:creationId xmlns:a16="http://schemas.microsoft.com/office/drawing/2014/main" id="{9BE9A880-EB25-EFB4-3CC0-D4F848BE6D33}"/>
                </a:ext>
              </a:extLst>
            </p:cNvPr>
            <p:cNvSpPr/>
            <p:nvPr/>
          </p:nvSpPr>
          <p:spPr>
            <a:xfrm>
              <a:off x="7953181" y="2551776"/>
              <a:ext cx="1640878" cy="400110"/>
            </a:xfrm>
            <a:prstGeom prst="rect">
              <a:avLst/>
            </a:prstGeom>
            <a:solidFill>
              <a:schemeClr val="accent6"/>
            </a:solidFill>
          </p:spPr>
          <p:txBody>
            <a:bodyPr wrap="square">
              <a:spAutoFit/>
            </a:bodyPr>
            <a:lstStyle/>
            <a:p>
              <a:pPr algn="ctr" fontAlgn="base"/>
              <a:r>
                <a:rPr lang="en-US" sz="2000" dirty="0">
                  <a:solidFill>
                    <a:schemeClr val="bg1"/>
                  </a:solidFill>
                  <a:latin typeface="Calibri" panose="020F0502020204030204" pitchFamily="34" charset="0"/>
                  <a:cs typeface="Calibri" panose="020F0502020204030204" pitchFamily="34" charset="0"/>
                </a:rPr>
                <a:t>Joshua 24:6-7</a:t>
              </a:r>
            </a:p>
          </p:txBody>
        </p:sp>
      </p:grpSp>
      <p:grpSp>
        <p:nvGrpSpPr>
          <p:cNvPr id="34" name="Group 33">
            <a:extLst>
              <a:ext uri="{FF2B5EF4-FFF2-40B4-BE49-F238E27FC236}">
                <a16:creationId xmlns:a16="http://schemas.microsoft.com/office/drawing/2014/main" id="{260E7A68-2AA7-BF99-9349-A44F964D02CC}"/>
              </a:ext>
            </a:extLst>
          </p:cNvPr>
          <p:cNvGrpSpPr/>
          <p:nvPr/>
        </p:nvGrpSpPr>
        <p:grpSpPr>
          <a:xfrm>
            <a:off x="6929765" y="4077071"/>
            <a:ext cx="2451604" cy="2411597"/>
            <a:chOff x="7598422" y="4025130"/>
            <a:chExt cx="2451604" cy="2411597"/>
          </a:xfrm>
        </p:grpSpPr>
        <p:sp>
          <p:nvSpPr>
            <p:cNvPr id="31" name="Rectangle 30">
              <a:extLst>
                <a:ext uri="{FF2B5EF4-FFF2-40B4-BE49-F238E27FC236}">
                  <a16:creationId xmlns:a16="http://schemas.microsoft.com/office/drawing/2014/main" id="{747D7B1A-4474-3193-0AFB-443AD28E6C03}"/>
                </a:ext>
              </a:extLst>
            </p:cNvPr>
            <p:cNvSpPr/>
            <p:nvPr/>
          </p:nvSpPr>
          <p:spPr>
            <a:xfrm>
              <a:off x="8001819" y="4025130"/>
              <a:ext cx="1553593" cy="400110"/>
            </a:xfrm>
            <a:prstGeom prst="rect">
              <a:avLst/>
            </a:prstGeom>
            <a:solidFill>
              <a:schemeClr val="accent6"/>
            </a:solidFill>
          </p:spPr>
          <p:txBody>
            <a:bodyPr wrap="square">
              <a:spAutoFit/>
            </a:bodyPr>
            <a:lstStyle/>
            <a:p>
              <a:pPr algn="ctr" fontAlgn="base"/>
              <a:r>
                <a:rPr lang="en-US" sz="2000" dirty="0">
                  <a:solidFill>
                    <a:schemeClr val="bg1"/>
                  </a:solidFill>
                  <a:latin typeface="Calibri" panose="020F0502020204030204" pitchFamily="34" charset="0"/>
                  <a:cs typeface="Calibri" panose="020F0502020204030204" pitchFamily="34" charset="0"/>
                </a:rPr>
                <a:t>Joshua 24:5</a:t>
              </a:r>
            </a:p>
          </p:txBody>
        </p:sp>
        <p:pic>
          <p:nvPicPr>
            <p:cNvPr id="33" name="Picture 32">
              <a:extLst>
                <a:ext uri="{FF2B5EF4-FFF2-40B4-BE49-F238E27FC236}">
                  <a16:creationId xmlns:a16="http://schemas.microsoft.com/office/drawing/2014/main" id="{786C4206-C4AC-ACF6-8A5E-2B005F2CD1CA}"/>
                </a:ext>
              </a:extLst>
            </p:cNvPr>
            <p:cNvPicPr>
              <a:picLocks noChangeAspect="1"/>
            </p:cNvPicPr>
            <p:nvPr/>
          </p:nvPicPr>
          <p:blipFill>
            <a:blip r:embed="rId8"/>
            <a:stretch>
              <a:fillRect/>
            </a:stretch>
          </p:blipFill>
          <p:spPr>
            <a:xfrm>
              <a:off x="7598422" y="4691637"/>
              <a:ext cx="2451604" cy="1745090"/>
            </a:xfrm>
            <a:prstGeom prst="rect">
              <a:avLst/>
            </a:prstGeom>
          </p:spPr>
        </p:pic>
      </p:grpSp>
    </p:spTree>
    <p:extLst>
      <p:ext uri="{BB962C8B-B14F-4D97-AF65-F5344CB8AC3E}">
        <p14:creationId xmlns:p14="http://schemas.microsoft.com/office/powerpoint/2010/main" val="1555390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extBox 8"/>
          <p:cNvSpPr txBox="1"/>
          <p:nvPr/>
        </p:nvSpPr>
        <p:spPr>
          <a:xfrm>
            <a:off x="52812" y="0"/>
            <a:ext cx="12086377" cy="1015663"/>
          </a:xfrm>
          <a:prstGeom prst="rect">
            <a:avLst/>
          </a:prstGeom>
          <a:noFill/>
        </p:spPr>
        <p:txBody>
          <a:bodyPr wrap="square" rtlCol="0">
            <a:spAutoFit/>
          </a:bodyPr>
          <a:lstStyle/>
          <a:p>
            <a:pPr algn="ctr"/>
            <a:r>
              <a:rPr lang="en-US" sz="6000" dirty="0">
                <a:solidFill>
                  <a:schemeClr val="bg1"/>
                </a:solidFill>
                <a:latin typeface="Bodoni MT Black" panose="02070A03080606020203" pitchFamily="18" charset="0"/>
              </a:rPr>
              <a:t>Doctrinal Mastery</a:t>
            </a:r>
          </a:p>
        </p:txBody>
      </p:sp>
      <p:sp>
        <p:nvSpPr>
          <p:cNvPr id="142" name="Rectangle 141"/>
          <p:cNvSpPr/>
          <p:nvPr/>
        </p:nvSpPr>
        <p:spPr>
          <a:xfrm>
            <a:off x="6934139" y="1490008"/>
            <a:ext cx="3838754" cy="4524315"/>
          </a:xfrm>
          <a:prstGeom prst="rect">
            <a:avLst/>
          </a:prstGeom>
        </p:spPr>
        <p:txBody>
          <a:bodyPr wrap="square">
            <a:spAutoFit/>
          </a:bodyPr>
          <a:lstStyle/>
          <a:p>
            <a:r>
              <a:rPr lang="en-US" sz="2400" dirty="0">
                <a:solidFill>
                  <a:schemeClr val="bg1"/>
                </a:solidFill>
                <a:latin typeface="Calibri" panose="020F0502020204030204" pitchFamily="34" charset="0"/>
              </a:rPr>
              <a:t>And if it seem evil unto you to serve the </a:t>
            </a:r>
            <a:r>
              <a:rPr lang="en-US" sz="2400" cap="small" dirty="0">
                <a:solidFill>
                  <a:schemeClr val="bg1"/>
                </a:solidFill>
                <a:latin typeface="Calibri" panose="020F0502020204030204" pitchFamily="34" charset="0"/>
              </a:rPr>
              <a:t>Lord</a:t>
            </a:r>
            <a:r>
              <a:rPr lang="en-US" sz="2400" dirty="0">
                <a:solidFill>
                  <a:schemeClr val="bg1"/>
                </a:solidFill>
                <a:latin typeface="Calibri" panose="020F0502020204030204" pitchFamily="34" charset="0"/>
              </a:rPr>
              <a:t>, choose you this day whom ye will serve; whether the gods which your fathers served that </a:t>
            </a:r>
            <a:r>
              <a:rPr lang="en-US" sz="2400" i="1" dirty="0">
                <a:solidFill>
                  <a:schemeClr val="bg1"/>
                </a:solidFill>
                <a:latin typeface="Calibri" panose="020F0502020204030204" pitchFamily="34" charset="0"/>
              </a:rPr>
              <a:t>were</a:t>
            </a:r>
            <a:r>
              <a:rPr lang="en-US" sz="2400" dirty="0">
                <a:solidFill>
                  <a:schemeClr val="bg1"/>
                </a:solidFill>
                <a:latin typeface="Calibri" panose="020F0502020204030204" pitchFamily="34" charset="0"/>
              </a:rPr>
              <a:t> on the other side of the flood, or the gods of the Amorites, in whose land ye dwell: but as for me and my house, we will serve the </a:t>
            </a:r>
            <a:r>
              <a:rPr lang="en-US" sz="2400" cap="small" dirty="0">
                <a:solidFill>
                  <a:schemeClr val="bg1"/>
                </a:solidFill>
                <a:latin typeface="Calibri" panose="020F0502020204030204" pitchFamily="34" charset="0"/>
              </a:rPr>
              <a:t>Lord</a:t>
            </a:r>
            <a:r>
              <a:rPr lang="en-US" sz="2400" dirty="0">
                <a:solidFill>
                  <a:schemeClr val="bg1"/>
                </a:solidFill>
                <a:latin typeface="Calibri" panose="020F0502020204030204" pitchFamily="34" charset="0"/>
              </a:rPr>
              <a:t>.</a:t>
            </a:r>
          </a:p>
          <a:p>
            <a:endParaRPr lang="en-US" sz="2400" dirty="0">
              <a:solidFill>
                <a:schemeClr val="bg1"/>
              </a:solidFill>
              <a:latin typeface="Calibri" panose="020F0502020204030204" pitchFamily="34" charset="0"/>
            </a:endParaRPr>
          </a:p>
        </p:txBody>
      </p:sp>
      <p:grpSp>
        <p:nvGrpSpPr>
          <p:cNvPr id="157" name="Group 156"/>
          <p:cNvGrpSpPr/>
          <p:nvPr/>
        </p:nvGrpSpPr>
        <p:grpSpPr>
          <a:xfrm>
            <a:off x="1795393" y="1649957"/>
            <a:ext cx="2979879" cy="3640939"/>
            <a:chOff x="2819400" y="3657600"/>
            <a:chExt cx="1447800" cy="2048762"/>
          </a:xfrm>
        </p:grpSpPr>
        <p:sp>
          <p:nvSpPr>
            <p:cNvPr id="158" name="TextBox 157"/>
            <p:cNvSpPr txBox="1"/>
            <p:nvPr/>
          </p:nvSpPr>
          <p:spPr>
            <a:xfrm>
              <a:off x="3917110" y="5410200"/>
              <a:ext cx="89753" cy="207824"/>
            </a:xfrm>
            <a:prstGeom prst="rect">
              <a:avLst/>
            </a:prstGeom>
            <a:noFill/>
          </p:spPr>
          <p:txBody>
            <a:bodyPr wrap="none" rtlCol="0">
              <a:spAutoFit/>
            </a:bodyPr>
            <a:lstStyle/>
            <a:p>
              <a:pPr algn="ctr"/>
              <a:endParaRPr lang="en-US" dirty="0">
                <a:latin typeface="Calibri" panose="020F0502020204030204" pitchFamily="34" charset="0"/>
              </a:endParaRPr>
            </a:p>
          </p:txBody>
        </p:sp>
        <p:sp>
          <p:nvSpPr>
            <p:cNvPr id="159" name="Rectangle 158"/>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0" name="Rectangle 159"/>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
          <p:nvSpPr>
            <p:cNvPr id="161" name="Rectangle 160"/>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FFC000"/>
                  </a:solidFill>
                  <a:latin typeface="Colonna MT" pitchFamily="82" charset="0"/>
                </a:rPr>
                <a:t> Joshua 24:15</a:t>
              </a:r>
            </a:p>
          </p:txBody>
        </p:sp>
        <p:sp>
          <p:nvSpPr>
            <p:cNvPr id="162" name="Rectangle 161"/>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grpSp>
      <p:sp>
        <p:nvSpPr>
          <p:cNvPr id="2" name="Right Arrow 1"/>
          <p:cNvSpPr/>
          <p:nvPr/>
        </p:nvSpPr>
        <p:spPr>
          <a:xfrm>
            <a:off x="4970352" y="3096285"/>
            <a:ext cx="1403288" cy="751438"/>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ndParaRPr>
          </a:p>
        </p:txBody>
      </p:sp>
    </p:spTree>
    <p:extLst>
      <p:ext uri="{BB962C8B-B14F-4D97-AF65-F5344CB8AC3E}">
        <p14:creationId xmlns:p14="http://schemas.microsoft.com/office/powerpoint/2010/main" val="240742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anim calcmode="lin" valueType="num">
                                      <p:cBhvr additive="base">
                                        <p:cTn id="7" dur="1000" fill="hold"/>
                                        <p:tgtEl>
                                          <p:spTgt spid="157"/>
                                        </p:tgtEl>
                                        <p:attrNameLst>
                                          <p:attrName>ppt_x</p:attrName>
                                        </p:attrNameLst>
                                      </p:cBhvr>
                                      <p:tavLst>
                                        <p:tav tm="0">
                                          <p:val>
                                            <p:strVal val="0-#ppt_w/2"/>
                                          </p:val>
                                        </p:tav>
                                        <p:tav tm="100000">
                                          <p:val>
                                            <p:strVal val="#ppt_x"/>
                                          </p:val>
                                        </p:tav>
                                      </p:tavLst>
                                    </p:anim>
                                    <p:anim calcmode="lin" valueType="num">
                                      <p:cBhvr additive="base">
                                        <p:cTn id="8" dur="1000" fill="hold"/>
                                        <p:tgtEl>
                                          <p:spTgt spid="1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0-#ppt_w/2"/>
                                          </p:val>
                                        </p:tav>
                                        <p:tav tm="100000">
                                          <p:val>
                                            <p:strVal val="#ppt_x"/>
                                          </p:val>
                                        </p:tav>
                                      </p:tavLst>
                                    </p:anim>
                                    <p:anim calcmode="lin" valueType="num">
                                      <p:cBhvr additive="base">
                                        <p:cTn id="12" dur="100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
                                  </p:stCondLst>
                                  <p:childTnLst>
                                    <p:set>
                                      <p:cBhvr>
                                        <p:cTn id="14" dur="1" fill="hold">
                                          <p:stCondLst>
                                            <p:cond delay="0"/>
                                          </p:stCondLst>
                                        </p:cTn>
                                        <p:tgtEl>
                                          <p:spTgt spid="142"/>
                                        </p:tgtEl>
                                        <p:attrNameLst>
                                          <p:attrName>style.visibility</p:attrName>
                                        </p:attrNameLst>
                                      </p:cBhvr>
                                      <p:to>
                                        <p:strVal val="visible"/>
                                      </p:to>
                                    </p:set>
                                    <p:anim calcmode="lin" valueType="num">
                                      <p:cBhvr additive="base">
                                        <p:cTn id="15" dur="1000" fill="hold"/>
                                        <p:tgtEl>
                                          <p:spTgt spid="142"/>
                                        </p:tgtEl>
                                        <p:attrNameLst>
                                          <p:attrName>ppt_x</p:attrName>
                                        </p:attrNameLst>
                                      </p:cBhvr>
                                      <p:tavLst>
                                        <p:tav tm="0">
                                          <p:val>
                                            <p:strVal val="0-#ppt_w/2"/>
                                          </p:val>
                                        </p:tav>
                                        <p:tav tm="100000">
                                          <p:val>
                                            <p:strVal val="#ppt_x"/>
                                          </p:val>
                                        </p:tav>
                                      </p:tavLst>
                                    </p:anim>
                                    <p:anim calcmode="lin" valueType="num">
                                      <p:cBhvr additive="base">
                                        <p:cTn id="16"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0"/>
            <a:ext cx="12192002" cy="6858000"/>
            <a:chOff x="-1" y="0"/>
            <a:chExt cx="12192002" cy="6858000"/>
          </a:xfrm>
        </p:grpSpPr>
        <p:pic>
          <p:nvPicPr>
            <p:cNvPr id="7" name="Picture 2" descr="http://img07.deviantart.net/a284/i/2012/004/9/1/seamless_brown_leather_by_hhh316-d4la19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furnituredepot.com/cachedimages/9/98c525bbd6c79bea341420c7b51334b0.image.869x1024.jpg"/>
            <p:cNvPicPr>
              <a:picLocks noChangeAspect="1" noChangeArrowheads="1"/>
            </p:cNvPicPr>
            <p:nvPr/>
          </p:nvPicPr>
          <p:blipFill rotWithShape="1">
            <a:blip r:embed="rId3">
              <a:duotone>
                <a:prstClr val="black"/>
                <a:schemeClr val="accent6">
                  <a:tint val="45000"/>
                  <a:satMod val="400000"/>
                </a:schemeClr>
              </a:duotone>
              <a:extLst>
                <a:ext uri="{28A0092B-C50C-407E-A947-70E740481C1C}">
                  <a14:useLocalDpi xmlns:a14="http://schemas.microsoft.com/office/drawing/2010/main" val="0"/>
                </a:ext>
              </a:extLst>
            </a:blip>
            <a:srcRect r="-438" b="54459"/>
            <a:stretch/>
          </p:blipFill>
          <p:spPr bwMode="auto">
            <a:xfrm>
              <a:off x="-1" y="0"/>
              <a:ext cx="887241" cy="6858000"/>
            </a:xfrm>
            <a:prstGeom prst="rect">
              <a:avLst/>
            </a:prstGeom>
            <a:noFill/>
            <a:extLst>
              <a:ext uri="{909E8E84-426E-40DD-AFC4-6F175D3DCCD1}">
                <a14:hiddenFill xmlns:a14="http://schemas.microsoft.com/office/drawing/2010/main">
                  <a:solidFill>
                    <a:srgbClr val="FFFFFF"/>
                  </a:solidFill>
                </a14:hiddenFill>
              </a:ext>
            </a:extLst>
          </p:spPr>
        </p:pic>
      </p:grpSp>
      <p:sp>
        <p:nvSpPr>
          <p:cNvPr id="142" name="Rectangle 141"/>
          <p:cNvSpPr/>
          <p:nvPr/>
        </p:nvSpPr>
        <p:spPr>
          <a:xfrm>
            <a:off x="1213164" y="548448"/>
            <a:ext cx="6708618" cy="5632311"/>
          </a:xfrm>
          <a:prstGeom prst="rect">
            <a:avLst/>
          </a:prstGeom>
        </p:spPr>
        <p:txBody>
          <a:bodyPr wrap="square">
            <a:spAutoFit/>
          </a:bodyPr>
          <a:lstStyle/>
          <a:p>
            <a:pPr fontAlgn="base"/>
            <a:r>
              <a:rPr lang="en-US" sz="2400" dirty="0">
                <a:solidFill>
                  <a:schemeClr val="bg1"/>
                </a:solidFill>
                <a:latin typeface="Calibri" panose="020F0502020204030204" pitchFamily="34" charset="0"/>
              </a:rPr>
              <a:t>“After Israel had rested from the wars with their enemies, Joshua, who was now very old, called all Israel together. </a:t>
            </a: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In his farewell address he reminded them they had been victorious because God had fought for them, but if they now ceased to serve the Lord and keep his law they would be destroyed. …</a:t>
            </a:r>
          </a:p>
          <a:p>
            <a:pPr fontAlgn="base"/>
            <a:endParaRPr lang="en-US" sz="2400" dirty="0">
              <a:solidFill>
                <a:schemeClr val="bg1"/>
              </a:solidFill>
              <a:latin typeface="Calibri" panose="020F0502020204030204" pitchFamily="34" charset="0"/>
            </a:endParaRPr>
          </a:p>
          <a:p>
            <a:pPr fontAlgn="base"/>
            <a:endParaRPr lang="en-US" sz="2400" dirty="0">
              <a:solidFill>
                <a:schemeClr val="bg1"/>
              </a:solidFill>
              <a:latin typeface="Calibri" panose="020F0502020204030204" pitchFamily="34" charset="0"/>
            </a:endParaRPr>
          </a:p>
          <a:p>
            <a:pPr fontAlgn="base"/>
            <a:r>
              <a:rPr lang="en-US" sz="2400" dirty="0">
                <a:solidFill>
                  <a:schemeClr val="bg1"/>
                </a:solidFill>
                <a:latin typeface="Calibri" panose="020F0502020204030204" pitchFamily="34" charset="0"/>
              </a:rPr>
              <a:t>“This great military and spiritual leader then urged a commitment and made one himself and for his family: ‘Choose you this day whom ye will serve; … but as for me and my house, we will serve the Lord.’ </a:t>
            </a:r>
            <a:r>
              <a:rPr lang="en-US" sz="1200" dirty="0">
                <a:solidFill>
                  <a:schemeClr val="bg1"/>
                </a:solidFill>
                <a:latin typeface="Calibri" panose="020F0502020204030204" pitchFamily="34" charset="0"/>
              </a:rPr>
              <a:t>(Josh. 24:15)</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682" y="1890383"/>
            <a:ext cx="2574419" cy="3348837"/>
          </a:xfrm>
          <a:prstGeom prst="rect">
            <a:avLst/>
          </a:prstGeom>
        </p:spPr>
      </p:pic>
    </p:spTree>
    <p:extLst>
      <p:ext uri="{BB962C8B-B14F-4D97-AF65-F5344CB8AC3E}">
        <p14:creationId xmlns:p14="http://schemas.microsoft.com/office/powerpoint/2010/main" val="33000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160</TotalTime>
  <Words>2408</Words>
  <Application>Microsoft Office PowerPoint</Application>
  <PresentationFormat>Widescreen</PresentationFormat>
  <Paragraphs>164</Paragraphs>
  <Slides>17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Aptos Display</vt:lpstr>
      <vt:lpstr>Arial</vt:lpstr>
      <vt:lpstr>Bodoni MT Black</vt:lpstr>
      <vt:lpstr>Calibri</vt:lpstr>
      <vt:lpstr>Colonna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Brad Blau</dc:creator>
  <cp:lastModifiedBy>Brad Blau</cp:lastModifiedBy>
  <cp:revision>4</cp:revision>
  <dcterms:created xsi:type="dcterms:W3CDTF">2025-09-08T15:24:55Z</dcterms:created>
  <dcterms:modified xsi:type="dcterms:W3CDTF">2025-09-09T16:14:30Z</dcterms:modified>
</cp:coreProperties>
</file>