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5" r:id="rId3"/>
    <p:sldId id="256" r:id="rId4"/>
    <p:sldId id="259" r:id="rId5"/>
    <p:sldId id="260" r:id="rId6"/>
    <p:sldId id="266" r:id="rId7"/>
    <p:sldId id="268" r:id="rId8"/>
    <p:sldId id="283" r:id="rId9"/>
    <p:sldId id="258" r:id="rId10"/>
    <p:sldId id="270" r:id="rId11"/>
    <p:sldId id="269" r:id="rId12"/>
    <p:sldId id="274" r:id="rId13"/>
    <p:sldId id="275" r:id="rId14"/>
    <p:sldId id="276" r:id="rId15"/>
    <p:sldId id="277" r:id="rId16"/>
    <p:sldId id="285" r:id="rId17"/>
    <p:sldId id="279" r:id="rId18"/>
    <p:sldId id="284" r:id="rId19"/>
    <p:sldId id="278" r:id="rId20"/>
    <p:sldId id="280" r:id="rId21"/>
    <p:sldId id="281" r:id="rId22"/>
    <p:sldId id="272" r:id="rId23"/>
    <p:sldId id="273" r:id="rId24"/>
    <p:sldId id="262" r:id="rId25"/>
    <p:sldId id="261" r:id="rId26"/>
    <p:sldId id="267" r:id="rId27"/>
    <p:sldId id="271" r:id="rId28"/>
    <p:sldId id="282" r:id="rId29"/>
  </p:sldIdLst>
  <p:sldSz cx="12192000" cy="6858000"/>
  <p:notesSz cx="6858000" cy="9144000"/>
  <p:embeddedFontLst>
    <p:embeddedFont>
      <p:font typeface="Agency FB" panose="020B0503020202020204" pitchFamily="34" charset="0"/>
      <p:regular r:id="rId30"/>
      <p:bold r:id="rId31"/>
    </p:embeddedFont>
    <p:embeddedFont>
      <p:font typeface="Arial Black" panose="020B0A04020102020204" pitchFamily="34" charset="0"/>
      <p:bold r:id="rId32"/>
    </p:embeddedFont>
    <p:embeddedFont>
      <p:font typeface="Harrington" panose="04040505050A02020702" pitchFamily="82" charset="0"/>
      <p:regular r:id="rId33"/>
    </p:embeddedFont>
    <p:embeddedFont>
      <p:font typeface="Matura MT Script Capitals" panose="03020802060602070202" pitchFamily="66"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F35"/>
    <a:srgbClr val="9E7D2A"/>
    <a:srgbClr val="825700"/>
    <a:srgbClr val="B99231"/>
    <a:srgbClr val="BF702F"/>
    <a:srgbClr val="D5B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1AD644-01D5-4816-8F40-A204013A3CE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135696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1AD644-01D5-4816-8F40-A204013A3CE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25747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1AD644-01D5-4816-8F40-A204013A3CE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6144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1AD644-01D5-4816-8F40-A204013A3CE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190384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AD644-01D5-4816-8F40-A204013A3CE9}" type="datetimeFigureOut">
              <a:rPr lang="en-US" smtClean="0"/>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58333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1AD644-01D5-4816-8F40-A204013A3CE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217752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1AD644-01D5-4816-8F40-A204013A3CE9}" type="datetimeFigureOut">
              <a:rPr lang="en-US" smtClean="0"/>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50764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1AD644-01D5-4816-8F40-A204013A3CE9}" type="datetimeFigureOut">
              <a:rPr lang="en-US" smtClean="0"/>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37129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AD644-01D5-4816-8F40-A204013A3CE9}" type="datetimeFigureOut">
              <a:rPr lang="en-US" smtClean="0"/>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2440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AD644-01D5-4816-8F40-A204013A3CE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327118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AD644-01D5-4816-8F40-A204013A3CE9}" type="datetimeFigureOut">
              <a:rPr lang="en-US" smtClean="0"/>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E17A6-7CA4-4705-9A42-EFA3C72E94D8}" type="slidenum">
              <a:rPr lang="en-US" smtClean="0"/>
              <a:t>‹#›</a:t>
            </a:fld>
            <a:endParaRPr lang="en-US"/>
          </a:p>
        </p:txBody>
      </p:sp>
    </p:spTree>
    <p:extLst>
      <p:ext uri="{BB962C8B-B14F-4D97-AF65-F5344CB8AC3E}">
        <p14:creationId xmlns:p14="http://schemas.microsoft.com/office/powerpoint/2010/main" val="6610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AD644-01D5-4816-8F40-A204013A3CE9}" type="datetimeFigureOut">
              <a:rPr lang="en-US" smtClean="0"/>
              <a:t>9/10/2025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E17A6-7CA4-4705-9A42-EFA3C72E94D8}" type="slidenum">
              <a:rPr lang="en-US" smtClean="0"/>
              <a:t>‹#›</a:t>
            </a:fld>
            <a:endParaRPr lang="en-US"/>
          </a:p>
        </p:txBody>
      </p:sp>
    </p:spTree>
    <p:extLst>
      <p:ext uri="{BB962C8B-B14F-4D97-AF65-F5344CB8AC3E}">
        <p14:creationId xmlns:p14="http://schemas.microsoft.com/office/powerpoint/2010/main" val="1739792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urchofjesuschrist.org/study/scriptures/ot/judg/2?lang=eng&amp;id=p10#p10"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lds.org/ensign/1990/01/deborah-and-the-book-of-judges?lang=eng#footnote7-90901_000_00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90889-87E3-47CB-8F3D-8C04A1632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2086" y="1130286"/>
            <a:ext cx="12191999"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Lord’s Deliverance</a:t>
            </a:r>
          </a:p>
          <a:p>
            <a:pPr algn="ctr"/>
            <a:r>
              <a:rPr lang="en-US" sz="6600" dirty="0">
                <a:solidFill>
                  <a:schemeClr val="bg1"/>
                </a:solidFill>
                <a:latin typeface="Agency FB" panose="020B0503020202020204" pitchFamily="34" charset="0"/>
              </a:rPr>
              <a:t>Judges 1-5</a:t>
            </a:r>
          </a:p>
        </p:txBody>
      </p:sp>
      <p:sp>
        <p:nvSpPr>
          <p:cNvPr id="3" name="Rectangle 2"/>
          <p:cNvSpPr/>
          <p:nvPr/>
        </p:nvSpPr>
        <p:spPr>
          <a:xfrm>
            <a:off x="3292030" y="3274470"/>
            <a:ext cx="6096000" cy="923330"/>
          </a:xfrm>
          <a:prstGeom prst="rect">
            <a:avLst/>
          </a:prstGeom>
        </p:spPr>
        <p:txBody>
          <a:bodyPr>
            <a:spAutoFit/>
          </a:bodyPr>
          <a:lstStyle/>
          <a:p>
            <a:r>
              <a:rPr lang="en-US" i="1" dirty="0">
                <a:solidFill>
                  <a:schemeClr val="bg1"/>
                </a:solidFill>
                <a:latin typeface="Calibri" panose="020F0502020204030204" pitchFamily="34" charset="0"/>
              </a:rPr>
              <a:t>…for I will deliver the inhabitants of the land into your hand; and thou shalt drive them out before thee.</a:t>
            </a:r>
          </a:p>
          <a:p>
            <a:r>
              <a:rPr lang="en-US" i="1" dirty="0">
                <a:solidFill>
                  <a:schemeClr val="bg1"/>
                </a:solidFill>
                <a:latin typeface="Calibri" panose="020F0502020204030204" pitchFamily="34" charset="0"/>
              </a:rPr>
              <a:t>Exodus 23:31</a:t>
            </a:r>
            <a:endParaRPr lang="en-US" i="1" dirty="0">
              <a:solidFill>
                <a:schemeClr val="bg1"/>
              </a:solidFill>
            </a:endParaRPr>
          </a:p>
        </p:txBody>
      </p:sp>
      <p:grpSp>
        <p:nvGrpSpPr>
          <p:cNvPr id="7" name="Group 6"/>
          <p:cNvGrpSpPr/>
          <p:nvPr/>
        </p:nvGrpSpPr>
        <p:grpSpPr>
          <a:xfrm>
            <a:off x="1430655" y="3387382"/>
            <a:ext cx="1401011" cy="2690138"/>
            <a:chOff x="838200" y="1085653"/>
            <a:chExt cx="1981200" cy="3804183"/>
          </a:xfrm>
        </p:grpSpPr>
        <p:sp>
          <p:nvSpPr>
            <p:cNvPr id="8" name="Cloud 7"/>
            <p:cNvSpPr/>
            <p:nvPr/>
          </p:nvSpPr>
          <p:spPr>
            <a:xfrm rot="18013353">
              <a:off x="929004" y="1176545"/>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400000">
              <a:off x="1466068" y="1113852"/>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2288439" y="2855540"/>
              <a:ext cx="427695"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907173" y="2825978"/>
              <a:ext cx="363079"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1919177" y="4196424"/>
              <a:ext cx="339349"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1529051" y="4182709"/>
              <a:ext cx="337724"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1879875" y="2120449"/>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1088850" y="2079923"/>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1833560">
              <a:off x="838200" y="3033987"/>
              <a:ext cx="664097" cy="188107"/>
              <a:chOff x="4431208" y="4615200"/>
              <a:chExt cx="3565332" cy="1137883"/>
            </a:xfrm>
          </p:grpSpPr>
          <p:grpSp>
            <p:nvGrpSpPr>
              <p:cNvPr id="61" name="Group 60"/>
              <p:cNvGrpSpPr/>
              <p:nvPr/>
            </p:nvGrpSpPr>
            <p:grpSpPr>
              <a:xfrm>
                <a:off x="4431208" y="4620283"/>
                <a:ext cx="1188559" cy="1132800"/>
                <a:chOff x="4431208" y="4620283"/>
                <a:chExt cx="1188559" cy="1132800"/>
              </a:xfrm>
            </p:grpSpPr>
            <p:sp>
              <p:nvSpPr>
                <p:cNvPr id="70" name="Quad Arrow 6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619652" y="4615200"/>
                <a:ext cx="1188559" cy="1132800"/>
                <a:chOff x="4431208" y="4620283"/>
                <a:chExt cx="1188559" cy="1132800"/>
              </a:xfrm>
            </p:grpSpPr>
            <p:sp>
              <p:nvSpPr>
                <p:cNvPr id="67" name="Quad Arrow 6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807981" y="4617742"/>
                <a:ext cx="1188559" cy="1132800"/>
                <a:chOff x="4431208" y="4620283"/>
                <a:chExt cx="1188559" cy="1132800"/>
              </a:xfrm>
            </p:grpSpPr>
            <p:sp>
              <p:nvSpPr>
                <p:cNvPr id="64" name="Quad Arrow 6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4-Point Star 6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rot="19923716">
              <a:off x="2155303" y="3102365"/>
              <a:ext cx="664097" cy="188107"/>
              <a:chOff x="4431208" y="4615200"/>
              <a:chExt cx="3565332" cy="1137883"/>
            </a:xfrm>
          </p:grpSpPr>
          <p:grpSp>
            <p:nvGrpSpPr>
              <p:cNvPr id="49" name="Group 48"/>
              <p:cNvGrpSpPr/>
              <p:nvPr/>
            </p:nvGrpSpPr>
            <p:grpSpPr>
              <a:xfrm>
                <a:off x="4431208" y="4620283"/>
                <a:ext cx="1188559" cy="1132800"/>
                <a:chOff x="4431208" y="4620283"/>
                <a:chExt cx="1188559" cy="1132800"/>
              </a:xfrm>
            </p:grpSpPr>
            <p:sp>
              <p:nvSpPr>
                <p:cNvPr id="58" name="Quad Arrow 5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619652" y="4615200"/>
                <a:ext cx="1188559" cy="1132800"/>
                <a:chOff x="4431208" y="4620283"/>
                <a:chExt cx="1188559" cy="1132800"/>
              </a:xfrm>
            </p:grpSpPr>
            <p:sp>
              <p:nvSpPr>
                <p:cNvPr id="55" name="Quad Arrow 5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807981" y="4617742"/>
                <a:ext cx="1188559" cy="1132800"/>
                <a:chOff x="4431208" y="4620283"/>
                <a:chExt cx="1188559" cy="1132800"/>
              </a:xfrm>
            </p:grpSpPr>
            <p:sp>
              <p:nvSpPr>
                <p:cNvPr id="52" name="Quad Arrow 5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5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rapezoid 17"/>
            <p:cNvSpPr/>
            <p:nvPr/>
          </p:nvSpPr>
          <p:spPr>
            <a:xfrm>
              <a:off x="1302772" y="2268357"/>
              <a:ext cx="1081183" cy="2259901"/>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44632" y="2161667"/>
              <a:ext cx="364269" cy="3868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98553">
              <a:off x="1205113" y="2255418"/>
              <a:ext cx="554600" cy="231880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16626763">
              <a:off x="880527" y="3712959"/>
              <a:ext cx="1046870" cy="322441"/>
              <a:chOff x="4431208" y="4615200"/>
              <a:chExt cx="3565332" cy="1137883"/>
            </a:xfrm>
          </p:grpSpPr>
          <p:grpSp>
            <p:nvGrpSpPr>
              <p:cNvPr id="37" name="Group 36"/>
              <p:cNvGrpSpPr/>
              <p:nvPr/>
            </p:nvGrpSpPr>
            <p:grpSpPr>
              <a:xfrm>
                <a:off x="4431208" y="4620283"/>
                <a:ext cx="1188559" cy="1132800"/>
                <a:chOff x="4431208" y="4620283"/>
                <a:chExt cx="1188559" cy="1132800"/>
              </a:xfrm>
            </p:grpSpPr>
            <p:sp>
              <p:nvSpPr>
                <p:cNvPr id="46" name="Quad Arrow 4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619652" y="4615200"/>
                <a:ext cx="1188559" cy="1132800"/>
                <a:chOff x="4431208" y="4620283"/>
                <a:chExt cx="1188559" cy="1132800"/>
              </a:xfrm>
            </p:grpSpPr>
            <p:sp>
              <p:nvSpPr>
                <p:cNvPr id="43" name="Quad Arrow 4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807981" y="4617742"/>
                <a:ext cx="1188559" cy="1132800"/>
                <a:chOff x="4431208" y="4620283"/>
                <a:chExt cx="1188559" cy="1132800"/>
              </a:xfrm>
            </p:grpSpPr>
            <p:sp>
              <p:nvSpPr>
                <p:cNvPr id="40" name="Quad Arrow 3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4-Point Star 4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rapezoid 21"/>
            <p:cNvSpPr/>
            <p:nvPr/>
          </p:nvSpPr>
          <p:spPr>
            <a:xfrm rot="21184389">
              <a:off x="1854797" y="2155719"/>
              <a:ext cx="554600" cy="245359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5812599">
              <a:off x="1641461" y="3755181"/>
              <a:ext cx="1046870" cy="322441"/>
              <a:chOff x="4431208" y="4615200"/>
              <a:chExt cx="3565332" cy="1137883"/>
            </a:xfrm>
          </p:grpSpPr>
          <p:grpSp>
            <p:nvGrpSpPr>
              <p:cNvPr id="25" name="Group 24"/>
              <p:cNvGrpSpPr/>
              <p:nvPr/>
            </p:nvGrpSpPr>
            <p:grpSpPr>
              <a:xfrm>
                <a:off x="4431208" y="4620283"/>
                <a:ext cx="1188559" cy="1132800"/>
                <a:chOff x="4431208" y="4620283"/>
                <a:chExt cx="1188559" cy="1132800"/>
              </a:xfrm>
            </p:grpSpPr>
            <p:sp>
              <p:nvSpPr>
                <p:cNvPr id="34" name="Quad Arrow 3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619652" y="4615200"/>
                <a:ext cx="1188559" cy="1132800"/>
                <a:chOff x="4431208" y="4620283"/>
                <a:chExt cx="1188559" cy="1132800"/>
              </a:xfrm>
            </p:grpSpPr>
            <p:sp>
              <p:nvSpPr>
                <p:cNvPr id="31" name="Quad Arrow 3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3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Point Star 3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807981" y="4617742"/>
                <a:ext cx="1188559" cy="1132800"/>
                <a:chOff x="4431208" y="4620283"/>
                <a:chExt cx="1188559" cy="1132800"/>
              </a:xfrm>
            </p:grpSpPr>
            <p:sp>
              <p:nvSpPr>
                <p:cNvPr id="28" name="Quad Arrow 2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4-Point Star 2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23"/>
            <p:cNvSpPr/>
            <p:nvPr/>
          </p:nvSpPr>
          <p:spPr>
            <a:xfrm>
              <a:off x="1302053" y="1097697"/>
              <a:ext cx="1030501" cy="12959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9064999" y="3478349"/>
            <a:ext cx="1714527" cy="2616715"/>
            <a:chOff x="5915355" y="1977088"/>
            <a:chExt cx="2330601" cy="3556968"/>
          </a:xfrm>
        </p:grpSpPr>
        <p:sp>
          <p:nvSpPr>
            <p:cNvPr id="74" name="Oval 73"/>
            <p:cNvSpPr/>
            <p:nvPr/>
          </p:nvSpPr>
          <p:spPr>
            <a:xfrm rot="649721" flipH="1">
              <a:off x="7015546" y="5166389"/>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649721" flipH="1">
              <a:off x="6569835" y="5149022"/>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4307848" flipH="1">
              <a:off x="7502177" y="4374690"/>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060644">
              <a:off x="6060986" y="4274965"/>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217087" flipH="1">
              <a:off x="6347939" y="3277219"/>
              <a:ext cx="446795" cy="118014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382913">
              <a:off x="7269395" y="3283483"/>
              <a:ext cx="486363" cy="122292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rot="671737">
              <a:off x="6250956" y="2284531"/>
              <a:ext cx="508636" cy="132509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20706537">
              <a:off x="7277553" y="2344854"/>
              <a:ext cx="581414" cy="121129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flipH="1">
              <a:off x="6486348" y="3228067"/>
              <a:ext cx="1080894" cy="20387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flipH="1">
              <a:off x="6864485" y="3236365"/>
              <a:ext cx="360298" cy="59833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flipH="1">
              <a:off x="6571168" y="2031392"/>
              <a:ext cx="996074" cy="14958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6200000">
              <a:off x="6763076" y="1684468"/>
              <a:ext cx="596137" cy="11813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6351715" y="2239137"/>
              <a:ext cx="1445516" cy="261551"/>
            </a:xfrm>
            <a:prstGeom prst="roundRect">
              <a:avLst>
                <a:gd name="adj" fmla="val 3002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rot="17334762">
              <a:off x="7298819" y="3825593"/>
              <a:ext cx="1242797" cy="651476"/>
              <a:chOff x="824668" y="5994400"/>
              <a:chExt cx="1242797" cy="651476"/>
            </a:xfrm>
          </p:grpSpPr>
          <p:sp>
            <p:nvSpPr>
              <p:cNvPr id="127" name="Pentagon 126"/>
              <p:cNvSpPr/>
              <p:nvPr/>
            </p:nvSpPr>
            <p:spPr>
              <a:xfrm>
                <a:off x="1163071" y="6244845"/>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us 127"/>
              <p:cNvSpPr/>
              <p:nvPr/>
            </p:nvSpPr>
            <p:spPr>
              <a:xfrm>
                <a:off x="824668" y="5994400"/>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rot="4307848" flipH="1">
              <a:off x="7699473" y="4465065"/>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entagon 91"/>
            <p:cNvSpPr/>
            <p:nvPr/>
          </p:nvSpPr>
          <p:spPr>
            <a:xfrm rot="4265238" flipH="1">
              <a:off x="5648420" y="3823777"/>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lus 92"/>
            <p:cNvSpPr/>
            <p:nvPr/>
          </p:nvSpPr>
          <p:spPr>
            <a:xfrm rot="4265238" flipH="1">
              <a:off x="5883893" y="3983334"/>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7292152">
              <a:off x="6092169" y="4373896"/>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6370922" y="2246935"/>
              <a:ext cx="1375282" cy="228669"/>
              <a:chOff x="5406518" y="633972"/>
              <a:chExt cx="3662823" cy="743377"/>
            </a:xfrm>
          </p:grpSpPr>
          <p:grpSp>
            <p:nvGrpSpPr>
              <p:cNvPr id="112" name="Group 111"/>
              <p:cNvGrpSpPr/>
              <p:nvPr/>
            </p:nvGrpSpPr>
            <p:grpSpPr>
              <a:xfrm>
                <a:off x="5406518" y="638327"/>
                <a:ext cx="915268" cy="739022"/>
                <a:chOff x="5406518" y="638327"/>
                <a:chExt cx="915268" cy="739022"/>
              </a:xfrm>
            </p:grpSpPr>
            <p:sp>
              <p:nvSpPr>
                <p:cNvPr id="125" name="Cross 124"/>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333981" y="633972"/>
                <a:ext cx="915268" cy="739022"/>
                <a:chOff x="5406518" y="638327"/>
                <a:chExt cx="915268" cy="739022"/>
              </a:xfrm>
            </p:grpSpPr>
            <p:sp>
              <p:nvSpPr>
                <p:cNvPr id="123" name="Cross 122"/>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7257090" y="633972"/>
                <a:ext cx="915268" cy="739022"/>
                <a:chOff x="5406518" y="638327"/>
                <a:chExt cx="915268" cy="739022"/>
              </a:xfrm>
            </p:grpSpPr>
            <p:sp>
              <p:nvSpPr>
                <p:cNvPr id="121" name="Cross 120"/>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8154073" y="633973"/>
                <a:ext cx="915268" cy="739022"/>
                <a:chOff x="5406518" y="638327"/>
                <a:chExt cx="915268" cy="739022"/>
              </a:xfrm>
            </p:grpSpPr>
            <p:sp>
              <p:nvSpPr>
                <p:cNvPr id="119" name="Cross 118"/>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15"/>
              <p:cNvSpPr/>
              <p:nvPr/>
            </p:nvSpPr>
            <p:spPr>
              <a:xfrm>
                <a:off x="6244044" y="795400"/>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197633" y="799754"/>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8085906" y="808463"/>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518283" y="5060938"/>
              <a:ext cx="1017023" cy="169101"/>
              <a:chOff x="5406518" y="633972"/>
              <a:chExt cx="3662823" cy="743377"/>
            </a:xfrm>
          </p:grpSpPr>
          <p:grpSp>
            <p:nvGrpSpPr>
              <p:cNvPr id="97" name="Group 96"/>
              <p:cNvGrpSpPr/>
              <p:nvPr/>
            </p:nvGrpSpPr>
            <p:grpSpPr>
              <a:xfrm>
                <a:off x="5406518" y="638327"/>
                <a:ext cx="915268" cy="739022"/>
                <a:chOff x="5406518" y="638327"/>
                <a:chExt cx="915268" cy="739022"/>
              </a:xfrm>
            </p:grpSpPr>
            <p:sp>
              <p:nvSpPr>
                <p:cNvPr id="110" name="Cross 10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333981" y="633972"/>
                <a:ext cx="915268" cy="739022"/>
                <a:chOff x="5406518" y="638327"/>
                <a:chExt cx="915268" cy="739022"/>
              </a:xfrm>
            </p:grpSpPr>
            <p:sp>
              <p:nvSpPr>
                <p:cNvPr id="108" name="Cross 10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257090" y="633972"/>
                <a:ext cx="915268" cy="739022"/>
                <a:chOff x="5406518" y="638327"/>
                <a:chExt cx="915268" cy="739022"/>
              </a:xfrm>
            </p:grpSpPr>
            <p:sp>
              <p:nvSpPr>
                <p:cNvPr id="106" name="Cross 10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8154073" y="633973"/>
                <a:ext cx="915268" cy="739022"/>
                <a:chOff x="5406518" y="638327"/>
                <a:chExt cx="915268" cy="739022"/>
              </a:xfrm>
            </p:grpSpPr>
            <p:sp>
              <p:nvSpPr>
                <p:cNvPr id="104" name="Cross 10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Diamond 100"/>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3968322" y="4263453"/>
            <a:ext cx="1173950" cy="2381557"/>
            <a:chOff x="1441850" y="1371600"/>
            <a:chExt cx="1520432" cy="3276600"/>
          </a:xfrm>
        </p:grpSpPr>
        <p:sp>
          <p:nvSpPr>
            <p:cNvPr id="130" name="Rounded Rectangle 129"/>
            <p:cNvSpPr/>
            <p:nvPr/>
          </p:nvSpPr>
          <p:spPr>
            <a:xfrm>
              <a:off x="1522674" y="1371600"/>
              <a:ext cx="1287899" cy="225916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19671902">
              <a:off x="2584502" y="29944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2647766">
              <a:off x="1441850" y="2994448"/>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352409">
              <a:off x="2249241" y="40678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647766">
              <a:off x="1912169" y="40564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20169292">
              <a:off x="2215284" y="2330522"/>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790291">
              <a:off x="1531831" y="2296607"/>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a:off x="1716040" y="2463727"/>
              <a:ext cx="934153" cy="1891292"/>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1961733" y="2107513"/>
              <a:ext cx="390181"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16506508">
              <a:off x="1168515" y="2207312"/>
              <a:ext cx="1253155" cy="43498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5400000">
              <a:off x="1844418" y="2181468"/>
              <a:ext cx="1298083" cy="43498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716040" y="14745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1707903" y="1724465"/>
              <a:ext cx="856957" cy="25204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677935" y="1528688"/>
              <a:ext cx="957776" cy="35286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657494" y="1422009"/>
              <a:ext cx="1058594" cy="352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1576164" y="1523871"/>
              <a:ext cx="1134786" cy="316402"/>
              <a:chOff x="3429000" y="1217104"/>
              <a:chExt cx="4405230" cy="962718"/>
            </a:xfrm>
          </p:grpSpPr>
          <p:grpSp>
            <p:nvGrpSpPr>
              <p:cNvPr id="162" name="Group 161"/>
              <p:cNvGrpSpPr/>
              <p:nvPr/>
            </p:nvGrpSpPr>
            <p:grpSpPr>
              <a:xfrm>
                <a:off x="3429000" y="1230418"/>
                <a:ext cx="1101309" cy="949404"/>
                <a:chOff x="3429000" y="1230418"/>
                <a:chExt cx="1101309" cy="949404"/>
              </a:xfrm>
            </p:grpSpPr>
            <p:sp>
              <p:nvSpPr>
                <p:cNvPr id="175" name="Hexagon 174"/>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175"/>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4530308" y="1225980"/>
                <a:ext cx="1101309" cy="949404"/>
                <a:chOff x="3429000" y="1230418"/>
                <a:chExt cx="1101309" cy="949404"/>
              </a:xfrm>
            </p:grpSpPr>
            <p:sp>
              <p:nvSpPr>
                <p:cNvPr id="173" name="Hexagon 172"/>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173"/>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5631615" y="1217104"/>
                <a:ext cx="1101309" cy="949404"/>
                <a:chOff x="3429000" y="1230418"/>
                <a:chExt cx="1101309" cy="949404"/>
              </a:xfrm>
            </p:grpSpPr>
            <p:sp>
              <p:nvSpPr>
                <p:cNvPr id="171" name="Hexagon 170"/>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171"/>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6732921" y="1225980"/>
                <a:ext cx="1101309" cy="949404"/>
                <a:chOff x="3429000" y="1230418"/>
                <a:chExt cx="1101309" cy="949404"/>
              </a:xfrm>
            </p:grpSpPr>
            <p:sp>
              <p:nvSpPr>
                <p:cNvPr id="169" name="Hexagon 168"/>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Quad Arrow 165"/>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Quad Arrow 166"/>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167"/>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1768733" y="4100302"/>
              <a:ext cx="813544" cy="226833"/>
              <a:chOff x="3429000" y="1217104"/>
              <a:chExt cx="4405230" cy="962718"/>
            </a:xfrm>
          </p:grpSpPr>
          <p:grpSp>
            <p:nvGrpSpPr>
              <p:cNvPr id="147" name="Group 146"/>
              <p:cNvGrpSpPr/>
              <p:nvPr/>
            </p:nvGrpSpPr>
            <p:grpSpPr>
              <a:xfrm>
                <a:off x="3429000" y="1230418"/>
                <a:ext cx="1101309" cy="949404"/>
                <a:chOff x="3429000" y="1230418"/>
                <a:chExt cx="1101309" cy="949404"/>
              </a:xfrm>
            </p:grpSpPr>
            <p:sp>
              <p:nvSpPr>
                <p:cNvPr id="160" name="Hexagon 159"/>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4530308" y="1225980"/>
                <a:ext cx="1101309" cy="949404"/>
                <a:chOff x="3429000" y="1230418"/>
                <a:chExt cx="1101309" cy="949404"/>
              </a:xfrm>
            </p:grpSpPr>
            <p:sp>
              <p:nvSpPr>
                <p:cNvPr id="158" name="Hexagon 157"/>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5631615" y="1217104"/>
                <a:ext cx="1101309" cy="949404"/>
                <a:chOff x="3429000" y="1230418"/>
                <a:chExt cx="1101309" cy="949404"/>
              </a:xfrm>
            </p:grpSpPr>
            <p:sp>
              <p:nvSpPr>
                <p:cNvPr id="156" name="Hexagon 155"/>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6732921" y="1225980"/>
                <a:ext cx="1101309" cy="949404"/>
                <a:chOff x="3429000" y="1230418"/>
                <a:chExt cx="1101309" cy="949404"/>
              </a:xfrm>
            </p:grpSpPr>
            <p:sp>
              <p:nvSpPr>
                <p:cNvPr id="154" name="Hexagon 153"/>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Quad Arrow 150"/>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a:off x="6292557" y="4013334"/>
            <a:ext cx="1285375" cy="2495945"/>
            <a:chOff x="6034142" y="1478841"/>
            <a:chExt cx="1856868" cy="3830288"/>
          </a:xfrm>
        </p:grpSpPr>
        <p:sp>
          <p:nvSpPr>
            <p:cNvPr id="178" name="Double Wave 177"/>
            <p:cNvSpPr/>
            <p:nvPr/>
          </p:nvSpPr>
          <p:spPr>
            <a:xfrm rot="16200000">
              <a:off x="5932484" y="2610280"/>
              <a:ext cx="1235535"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ouble Wave 178"/>
            <p:cNvSpPr/>
            <p:nvPr/>
          </p:nvSpPr>
          <p:spPr>
            <a:xfrm rot="16034551">
              <a:off x="6857571" y="2595971"/>
              <a:ext cx="1202241"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847153">
              <a:off x="6614882" y="4943360"/>
              <a:ext cx="435418" cy="27873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6674846">
              <a:off x="6140152" y="4108791"/>
              <a:ext cx="487984" cy="2847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3915125" flipH="1">
              <a:off x="7531120" y="4046870"/>
              <a:ext cx="435418" cy="2843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Display 182"/>
            <p:cNvSpPr/>
            <p:nvPr/>
          </p:nvSpPr>
          <p:spPr>
            <a:xfrm rot="17059109">
              <a:off x="5978552" y="3649259"/>
              <a:ext cx="1027889" cy="299270"/>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Display 183"/>
            <p:cNvSpPr/>
            <p:nvPr/>
          </p:nvSpPr>
          <p:spPr>
            <a:xfrm rot="4110026" flipH="1">
              <a:off x="7019526" y="3577220"/>
              <a:ext cx="1094100" cy="291851"/>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Delay 184"/>
            <p:cNvSpPr/>
            <p:nvPr/>
          </p:nvSpPr>
          <p:spPr>
            <a:xfrm rot="4182490" flipH="1">
              <a:off x="7163403" y="3149852"/>
              <a:ext cx="450230" cy="475195"/>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Delay 185"/>
            <p:cNvSpPr/>
            <p:nvPr/>
          </p:nvSpPr>
          <p:spPr>
            <a:xfrm rot="17498659">
              <a:off x="6411694" y="3094165"/>
              <a:ext cx="463620" cy="457139"/>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4336345">
              <a:off x="7027978" y="4953927"/>
              <a:ext cx="435418" cy="27498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6531844" y="3104105"/>
              <a:ext cx="957919" cy="1913475"/>
            </a:xfrm>
            <a:prstGeom prst="trapezoid">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6550323" y="2191859"/>
              <a:ext cx="957919" cy="1085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19398839">
              <a:off x="7033858" y="3090773"/>
              <a:ext cx="156779" cy="143510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Delay 190"/>
            <p:cNvSpPr/>
            <p:nvPr/>
          </p:nvSpPr>
          <p:spPr>
            <a:xfrm rot="5400000">
              <a:off x="7203756" y="4298881"/>
              <a:ext cx="478369" cy="348334"/>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uble Wave 191"/>
            <p:cNvSpPr/>
            <p:nvPr/>
          </p:nvSpPr>
          <p:spPr>
            <a:xfrm>
              <a:off x="6372662" y="2081054"/>
              <a:ext cx="1244446" cy="478369"/>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Same Side Corner Rectangle 192"/>
            <p:cNvSpPr/>
            <p:nvPr/>
          </p:nvSpPr>
          <p:spPr>
            <a:xfrm rot="14239665">
              <a:off x="6513255" y="3606042"/>
              <a:ext cx="148815" cy="1107042"/>
            </a:xfrm>
            <a:prstGeom prst="round2SameRect">
              <a:avLst>
                <a:gd name="adj1" fmla="val 47899"/>
                <a:gd name="adj2" fmla="val 480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7-Point Star 193"/>
            <p:cNvSpPr/>
            <p:nvPr/>
          </p:nvSpPr>
          <p:spPr>
            <a:xfrm>
              <a:off x="6868914" y="3564148"/>
              <a:ext cx="435418" cy="574042"/>
            </a:xfrm>
            <a:prstGeom prst="star7">
              <a:avLst>
                <a:gd name="adj" fmla="val 37397"/>
                <a:gd name="hf" fmla="val 102572"/>
                <a:gd name="vf" fmla="val 10521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9742001">
              <a:off x="6208408" y="4171861"/>
              <a:ext cx="284210" cy="1896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Delay 195"/>
            <p:cNvSpPr/>
            <p:nvPr/>
          </p:nvSpPr>
          <p:spPr>
            <a:xfrm rot="16200000">
              <a:off x="6777423" y="1500447"/>
              <a:ext cx="429369" cy="13005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Delay 196"/>
            <p:cNvSpPr/>
            <p:nvPr/>
          </p:nvSpPr>
          <p:spPr>
            <a:xfrm rot="16200000">
              <a:off x="6823397" y="1673464"/>
              <a:ext cx="345963" cy="41997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p:cNvSpPr/>
            <p:nvPr/>
          </p:nvSpPr>
          <p:spPr>
            <a:xfrm>
              <a:off x="6868914" y="1478841"/>
              <a:ext cx="243333" cy="576208"/>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6492496" y="2013988"/>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7409806" y="2026704"/>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734033" y="1947184"/>
              <a:ext cx="45719" cy="4182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7210616" y="1972664"/>
              <a:ext cx="64383" cy="381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878121" y="2122115"/>
              <a:ext cx="222255" cy="189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025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Apostasy Among the Israelites</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2</a:t>
            </a:r>
            <a:endParaRPr lang="en-US" dirty="0">
              <a:solidFill>
                <a:schemeClr val="bg1"/>
              </a:solidFill>
            </a:endParaRPr>
          </a:p>
        </p:txBody>
      </p:sp>
      <p:sp>
        <p:nvSpPr>
          <p:cNvPr id="3" name="Rectangle 2"/>
          <p:cNvSpPr/>
          <p:nvPr/>
        </p:nvSpPr>
        <p:spPr>
          <a:xfrm>
            <a:off x="866115" y="1405794"/>
            <a:ext cx="6096000" cy="2308324"/>
          </a:xfrm>
          <a:prstGeom prst="rect">
            <a:avLst/>
          </a:prstGeom>
        </p:spPr>
        <p:txBody>
          <a:bodyPr>
            <a:spAutoFit/>
          </a:bodyPr>
          <a:lstStyle/>
          <a:p>
            <a:r>
              <a:rPr lang="en-US" dirty="0">
                <a:solidFill>
                  <a:schemeClr val="bg1"/>
                </a:solidFill>
                <a:latin typeface="Calibri" panose="020F0502020204030204" pitchFamily="34" charset="0"/>
              </a:rPr>
              <a:t>None of this apostasy needed to happen. The Lord had directed Israel into the promised land and had provided them with a political covenant.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to be their divine sovereign.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Their temporal leaders were to be ruling judges, under whom the people retained religious and political liberties. (2) </a:t>
            </a:r>
            <a:endParaRPr lang="en-US" dirty="0">
              <a:solidFill>
                <a:schemeClr val="bg1"/>
              </a:solidFill>
            </a:endParaRPr>
          </a:p>
        </p:txBody>
      </p:sp>
      <p:grpSp>
        <p:nvGrpSpPr>
          <p:cNvPr id="12" name="Group 11"/>
          <p:cNvGrpSpPr/>
          <p:nvPr/>
        </p:nvGrpSpPr>
        <p:grpSpPr>
          <a:xfrm>
            <a:off x="7052669" y="3744686"/>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84257" y="1060173"/>
              <a:ext cx="2399968" cy="1200329"/>
            </a:xfrm>
            <a:prstGeom prst="rect">
              <a:avLst/>
            </a:prstGeom>
          </p:spPr>
          <p:txBody>
            <a:bodyPr wrap="square">
              <a:spAutoFit/>
            </a:bodyPr>
            <a:lstStyle/>
            <a:p>
              <a:pPr algn="ctr"/>
              <a:r>
                <a:rPr lang="en-US" b="1" dirty="0"/>
                <a:t>If we choose to reject the Lord, we will lose His guidance and protection in our lives.</a:t>
              </a:r>
              <a:endParaRPr lang="en-US" sz="1600" i="1" dirty="0"/>
            </a:p>
          </p:txBody>
        </p:sp>
      </p:grpSp>
      <p:pic>
        <p:nvPicPr>
          <p:cNvPr id="4" name="Picture 3">
            <a:extLst>
              <a:ext uri="{FF2B5EF4-FFF2-40B4-BE49-F238E27FC236}">
                <a16:creationId xmlns:a16="http://schemas.microsoft.com/office/drawing/2014/main" id="{E3975E59-4766-6F33-7508-E5EB81BF8CD5}"/>
              </a:ext>
            </a:extLst>
          </p:cNvPr>
          <p:cNvPicPr>
            <a:picLocks noChangeAspect="1"/>
          </p:cNvPicPr>
          <p:nvPr/>
        </p:nvPicPr>
        <p:blipFill>
          <a:blip r:embed="rId3"/>
          <a:stretch>
            <a:fillRect/>
          </a:stretch>
        </p:blipFill>
        <p:spPr>
          <a:xfrm>
            <a:off x="2585345" y="3901748"/>
            <a:ext cx="2648320" cy="2619741"/>
          </a:xfrm>
          <a:prstGeom prst="rect">
            <a:avLst/>
          </a:prstGeom>
        </p:spPr>
      </p:pic>
      <p:pic>
        <p:nvPicPr>
          <p:cNvPr id="6" name="Picture 5">
            <a:extLst>
              <a:ext uri="{FF2B5EF4-FFF2-40B4-BE49-F238E27FC236}">
                <a16:creationId xmlns:a16="http://schemas.microsoft.com/office/drawing/2014/main" id="{5E1A8151-9D2A-77DD-A039-76AB5EA16B59}"/>
              </a:ext>
            </a:extLst>
          </p:cNvPr>
          <p:cNvPicPr>
            <a:picLocks noChangeAspect="1"/>
          </p:cNvPicPr>
          <p:nvPr/>
        </p:nvPicPr>
        <p:blipFill>
          <a:blip r:embed="rId4"/>
          <a:stretch>
            <a:fillRect/>
          </a:stretch>
        </p:blipFill>
        <p:spPr>
          <a:xfrm>
            <a:off x="7218895" y="1113391"/>
            <a:ext cx="4161053" cy="2628950"/>
          </a:xfrm>
          <a:prstGeom prst="rect">
            <a:avLst/>
          </a:prstGeom>
        </p:spPr>
      </p:pic>
    </p:spTree>
    <p:extLst>
      <p:ext uri="{BB962C8B-B14F-4D97-AF65-F5344CB8AC3E}">
        <p14:creationId xmlns:p14="http://schemas.microsoft.com/office/powerpoint/2010/main" val="13677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Consequences of Disobedience</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2</a:t>
            </a:r>
            <a:endParaRPr lang="en-US" dirty="0">
              <a:solidFill>
                <a:schemeClr val="bg1"/>
              </a:solidFill>
            </a:endParaRPr>
          </a:p>
        </p:txBody>
      </p:sp>
      <p:sp>
        <p:nvSpPr>
          <p:cNvPr id="2" name="Rectangle 1"/>
          <p:cNvSpPr/>
          <p:nvPr/>
        </p:nvSpPr>
        <p:spPr>
          <a:xfrm>
            <a:off x="3039540" y="962136"/>
            <a:ext cx="6096000" cy="646331"/>
          </a:xfrm>
          <a:prstGeom prst="rect">
            <a:avLst/>
          </a:prstGeom>
        </p:spPr>
        <p:txBody>
          <a:bodyPr>
            <a:spAutoFit/>
          </a:bodyPr>
          <a:lstStyle/>
          <a:p>
            <a:pPr algn="ctr"/>
            <a:r>
              <a:rPr lang="en-US" dirty="0">
                <a:solidFill>
                  <a:schemeClr val="bg1"/>
                </a:solidFill>
                <a:latin typeface="Calibri" panose="020F0502020204030204" pitchFamily="34" charset="0"/>
              </a:rPr>
              <a:t>The Israelites had failed to obey the Lord’s instructions to drive out the wicked people from the promised land.</a:t>
            </a:r>
            <a:endParaRPr lang="en-US" dirty="0">
              <a:solidFill>
                <a:schemeClr val="bg1"/>
              </a:solidFill>
            </a:endParaRPr>
          </a:p>
        </p:txBody>
      </p:sp>
      <p:sp>
        <p:nvSpPr>
          <p:cNvPr id="641" name="Rectangle 640"/>
          <p:cNvSpPr/>
          <p:nvPr/>
        </p:nvSpPr>
        <p:spPr>
          <a:xfrm>
            <a:off x="2928256" y="3254537"/>
            <a:ext cx="7282113" cy="923330"/>
          </a:xfrm>
          <a:prstGeom prst="rect">
            <a:avLst/>
          </a:prstGeom>
        </p:spPr>
        <p:txBody>
          <a:bodyPr wrap="square">
            <a:spAutoFit/>
          </a:bodyPr>
          <a:lstStyle/>
          <a:p>
            <a:r>
              <a:rPr lang="en-US" dirty="0">
                <a:solidFill>
                  <a:schemeClr val="bg1"/>
                </a:solidFill>
                <a:latin typeface="Calibri" panose="020F0502020204030204" pitchFamily="34" charset="0"/>
              </a:rPr>
              <a:t>Eventually all the Israelites who had entered the promised land with Joshua died, and a new generation of Israelites arose who “knew not the Lord, nor … the works which he had done for Israel” </a:t>
            </a:r>
          </a:p>
        </p:txBody>
      </p:sp>
      <p:sp>
        <p:nvSpPr>
          <p:cNvPr id="6" name="Rectangle 5"/>
          <p:cNvSpPr/>
          <p:nvPr/>
        </p:nvSpPr>
        <p:spPr>
          <a:xfrm>
            <a:off x="633743" y="1920608"/>
            <a:ext cx="4155541" cy="923330"/>
          </a:xfrm>
          <a:prstGeom prst="rect">
            <a:avLst/>
          </a:prstGeom>
        </p:spPr>
        <p:txBody>
          <a:bodyPr wrap="square">
            <a:spAutoFit/>
          </a:bodyPr>
          <a:lstStyle/>
          <a:p>
            <a:r>
              <a:rPr lang="en-US" dirty="0">
                <a:solidFill>
                  <a:schemeClr val="bg1"/>
                </a:solidFill>
                <a:latin typeface="Calibri" panose="020F0502020204030204" pitchFamily="34" charset="0"/>
              </a:rPr>
              <a:t>The Lord sent an angel to the Israelites to teach them about the consequences of their disobedience.</a:t>
            </a:r>
            <a:endParaRPr lang="en-US" dirty="0">
              <a:solidFill>
                <a:schemeClr val="bg1"/>
              </a:solidFill>
            </a:endParaRPr>
          </a:p>
        </p:txBody>
      </p:sp>
      <p:sp>
        <p:nvSpPr>
          <p:cNvPr id="8" name="Rectangle 7"/>
          <p:cNvSpPr/>
          <p:nvPr/>
        </p:nvSpPr>
        <p:spPr>
          <a:xfrm>
            <a:off x="1713656" y="4940169"/>
            <a:ext cx="5249386" cy="523220"/>
          </a:xfrm>
          <a:prstGeom prst="rect">
            <a:avLst/>
          </a:prstGeom>
        </p:spPr>
        <p:txBody>
          <a:bodyPr wrap="none">
            <a:spAutoFit/>
          </a:bodyPr>
          <a:lstStyle/>
          <a:p>
            <a:r>
              <a:rPr lang="en-US" sz="2800" dirty="0">
                <a:solidFill>
                  <a:schemeClr val="bg1"/>
                </a:solidFill>
                <a:latin typeface="Calibri" panose="020F0502020204030204" pitchFamily="34" charset="0"/>
              </a:rPr>
              <a:t>“as thorns in [the Israelites’] sides”</a:t>
            </a:r>
            <a:endParaRPr lang="en-US" sz="2800" dirty="0">
              <a:solidFill>
                <a:schemeClr val="bg1"/>
              </a:solidFill>
            </a:endParaRPr>
          </a:p>
        </p:txBody>
      </p:sp>
      <p:pic>
        <p:nvPicPr>
          <p:cNvPr id="5124" name="Picture 4" descr="https://turningtheworldupsidedown.files.wordpress.com/2013/06/thor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944" y="4276325"/>
            <a:ext cx="3561191" cy="237412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242205" y="1784025"/>
            <a:ext cx="4808311" cy="1372054"/>
            <a:chOff x="6242205" y="1784025"/>
            <a:chExt cx="4808311" cy="1372054"/>
          </a:xfrm>
        </p:grpSpPr>
        <p:sp>
          <p:nvSpPr>
            <p:cNvPr id="643" name="Rectangle 642"/>
            <p:cNvSpPr/>
            <p:nvPr/>
          </p:nvSpPr>
          <p:spPr>
            <a:xfrm>
              <a:off x="6242205" y="2019066"/>
              <a:ext cx="1632857" cy="646331"/>
            </a:xfrm>
            <a:prstGeom prst="rect">
              <a:avLst/>
            </a:prstGeom>
          </p:spPr>
          <p:txBody>
            <a:bodyPr wrap="square">
              <a:spAutoFit/>
            </a:bodyPr>
            <a:lstStyle/>
            <a:p>
              <a:r>
                <a:rPr lang="en-US" dirty="0" err="1">
                  <a:solidFill>
                    <a:schemeClr val="bg1"/>
                  </a:solidFill>
                  <a:latin typeface="Calibri" panose="020F0502020204030204" pitchFamily="34" charset="0"/>
                </a:rPr>
                <a:t>Bochim</a:t>
              </a:r>
              <a:r>
                <a:rPr lang="en-US" dirty="0">
                  <a:solidFill>
                    <a:schemeClr val="bg1"/>
                  </a:solidFill>
                  <a:latin typeface="Calibri" panose="020F0502020204030204" pitchFamily="34" charset="0"/>
                </a:rPr>
                <a:t>—place of weeping…</a:t>
              </a:r>
              <a:endParaRPr lang="en-US" dirty="0">
                <a:solidFill>
                  <a:schemeClr val="bg1"/>
                </a:solidFill>
              </a:endParaRPr>
            </a:p>
          </p:txBody>
        </p:sp>
        <p:pic>
          <p:nvPicPr>
            <p:cNvPr id="5128" name="Picture 8" descr="http://www.visualbiblealive.com/image-bin/Public/110/06/110_06_0040_BiblePaintings_prev.jpg"/>
            <p:cNvPicPr>
              <a:picLocks noChangeAspect="1" noChangeArrowheads="1"/>
            </p:cNvPicPr>
            <p:nvPr/>
          </p:nvPicPr>
          <p:blipFill rotWithShape="1">
            <a:blip r:embed="rId4">
              <a:extLst>
                <a:ext uri="{28A0092B-C50C-407E-A947-70E740481C1C}">
                  <a14:useLocalDpi xmlns:a14="http://schemas.microsoft.com/office/drawing/2010/main" val="0"/>
                </a:ext>
              </a:extLst>
            </a:blip>
            <a:srcRect r="4748" b="39729"/>
            <a:stretch/>
          </p:blipFill>
          <p:spPr bwMode="auto">
            <a:xfrm>
              <a:off x="7875062" y="1784025"/>
              <a:ext cx="3175454" cy="13720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31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1"/>
                                        </p:tgtEl>
                                        <p:attrNameLst>
                                          <p:attrName>style.visibility</p:attrName>
                                        </p:attrNameLst>
                                      </p:cBhvr>
                                      <p:to>
                                        <p:strVal val="visible"/>
                                      </p:to>
                                    </p:set>
                                    <p:animEffect transition="in" filter="fade">
                                      <p:cBhvr>
                                        <p:cTn id="16" dur="500"/>
                                        <p:tgtEl>
                                          <p:spTgt spid="6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Choosing to Linger</a:t>
            </a:r>
          </a:p>
        </p:txBody>
      </p:sp>
      <p:sp>
        <p:nvSpPr>
          <p:cNvPr id="3" name="Rectangle 2"/>
          <p:cNvSpPr/>
          <p:nvPr/>
        </p:nvSpPr>
        <p:spPr>
          <a:xfrm>
            <a:off x="856298" y="1118543"/>
            <a:ext cx="6096000" cy="1200329"/>
          </a:xfrm>
          <a:prstGeom prst="rect">
            <a:avLst/>
          </a:prstGeom>
        </p:spPr>
        <p:txBody>
          <a:bodyPr>
            <a:spAutoFit/>
          </a:bodyPr>
          <a:lstStyle/>
          <a:p>
            <a:r>
              <a:rPr lang="en-US" dirty="0">
                <a:solidFill>
                  <a:schemeClr val="bg1"/>
                </a:solidFill>
                <a:latin typeface="Calibri" panose="020F0502020204030204" pitchFamily="34" charset="0"/>
              </a:rPr>
              <a:t>“One man who had been a slave to alcohol most of his adult life became convinced … that he must give up the habit and prepare himself for the temple. … With great effort he quit drinking. </a:t>
            </a:r>
            <a:endParaRPr lang="en-US" dirty="0">
              <a:solidFill>
                <a:schemeClr val="bg1"/>
              </a:solidFill>
            </a:endParaRPr>
          </a:p>
        </p:txBody>
      </p:sp>
      <p:pic>
        <p:nvPicPr>
          <p:cNvPr id="9218" name="Picture 2" descr="http://cdn.healthworks.my/wp-content/uploads/2014/10/drinking-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8" y="2440190"/>
            <a:ext cx="2877004" cy="20810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huffpost.com/gen/1752147/images/o-MOVING-TRUCK-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642" y="1142076"/>
            <a:ext cx="3421777" cy="17108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i.istockimg.com/file_thumbview_approve/65104527/5/stock-illustration-65104527-happy-family-with-children-walking-at-sunset-ti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797" y="4521223"/>
            <a:ext cx="2238375" cy="2238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332514" y="2933434"/>
            <a:ext cx="7262359" cy="1200329"/>
          </a:xfrm>
          <a:prstGeom prst="rect">
            <a:avLst/>
          </a:prstGeom>
        </p:spPr>
        <p:txBody>
          <a:bodyPr wrap="square">
            <a:spAutoFit/>
          </a:bodyPr>
          <a:lstStyle/>
          <a:p>
            <a:r>
              <a:rPr lang="en-US" dirty="0">
                <a:solidFill>
                  <a:schemeClr val="bg1"/>
                </a:solidFill>
                <a:latin typeface="Calibri" panose="020F0502020204030204" pitchFamily="34" charset="0"/>
              </a:rPr>
              <a:t>He moved many miles away from the area where his drinking friends lived and, though his body craved and ached and gnawed for [alcohol], he finally conquered. He was at all his Church meetings and was paying his tithing. His new friends in the Church seemed to fortify him and his married life.</a:t>
            </a:r>
            <a:endParaRPr lang="en-US" dirty="0">
              <a:solidFill>
                <a:schemeClr val="bg1"/>
              </a:solidFill>
            </a:endParaRPr>
          </a:p>
        </p:txBody>
      </p:sp>
      <p:sp>
        <p:nvSpPr>
          <p:cNvPr id="19" name="Rectangle 18"/>
          <p:cNvSpPr/>
          <p:nvPr/>
        </p:nvSpPr>
        <p:spPr>
          <a:xfrm>
            <a:off x="1956391" y="5181640"/>
            <a:ext cx="6547522" cy="923330"/>
          </a:xfrm>
          <a:prstGeom prst="rect">
            <a:avLst/>
          </a:prstGeom>
        </p:spPr>
        <p:txBody>
          <a:bodyPr wrap="square">
            <a:spAutoFit/>
          </a:bodyPr>
          <a:lstStyle/>
          <a:p>
            <a:r>
              <a:rPr lang="en-US" dirty="0">
                <a:solidFill>
                  <a:schemeClr val="bg1"/>
                </a:solidFill>
                <a:latin typeface="Calibri" panose="020F0502020204030204" pitchFamily="34" charset="0"/>
              </a:rPr>
              <a:t>He felt good in the new activity, and life was glorious. His wife was beaming, because now the whole family were always together. </a:t>
            </a:r>
          </a:p>
          <a:p>
            <a:r>
              <a:rPr lang="en-US" dirty="0">
                <a:solidFill>
                  <a:schemeClr val="bg1"/>
                </a:solidFill>
                <a:latin typeface="Calibri" panose="020F0502020204030204" pitchFamily="34" charset="0"/>
              </a:rPr>
              <a:t>This is what she had dreamed about all their married life.</a:t>
            </a:r>
            <a:endParaRPr lang="en-US" dirty="0">
              <a:solidFill>
                <a:schemeClr val="bg1"/>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0751" y="96012"/>
            <a:ext cx="788243" cy="1035674"/>
          </a:xfrm>
          <a:prstGeom prst="rect">
            <a:avLst/>
          </a:prstGeom>
        </p:spPr>
      </p:pic>
      <p:sp>
        <p:nvSpPr>
          <p:cNvPr id="21" name="Rectangle 20"/>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spTree>
    <p:extLst>
      <p:ext uri="{BB962C8B-B14F-4D97-AF65-F5344CB8AC3E}">
        <p14:creationId xmlns:p14="http://schemas.microsoft.com/office/powerpoint/2010/main" val="25777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3" name="Rectangle 2"/>
          <p:cNvSpPr/>
          <p:nvPr/>
        </p:nvSpPr>
        <p:spPr>
          <a:xfrm>
            <a:off x="1220241" y="426280"/>
            <a:ext cx="6096000" cy="1200329"/>
          </a:xfrm>
          <a:prstGeom prst="rect">
            <a:avLst/>
          </a:prstGeom>
        </p:spPr>
        <p:txBody>
          <a:bodyPr>
            <a:spAutoFit/>
          </a:bodyPr>
          <a:lstStyle/>
          <a:p>
            <a:r>
              <a:rPr lang="en-US" dirty="0">
                <a:solidFill>
                  <a:schemeClr val="bg1"/>
                </a:solidFill>
                <a:latin typeface="Calibri" panose="020F0502020204030204" pitchFamily="34" charset="0"/>
              </a:rPr>
              <a:t>“They got their temple recommends and the happy day arrived, and they drove to the temple city for this great event. They arrived early and each had some errands to do. As it happened, the husband ran into some old friends.</a:t>
            </a:r>
          </a:p>
        </p:txBody>
      </p:sp>
      <p:sp>
        <p:nvSpPr>
          <p:cNvPr id="2" name="Rectangle 1"/>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pic>
        <p:nvPicPr>
          <p:cNvPr id="8194" name="Picture 2" descr="https://s-media-cache-ak0.pinimg.com/736x/d4/6d/10/d46d104beb11cd13faff7472864d0e91.jpg"/>
          <p:cNvPicPr>
            <a:picLocks noChangeAspect="1" noChangeArrowheads="1"/>
          </p:cNvPicPr>
          <p:nvPr/>
        </p:nvPicPr>
        <p:blipFill rotWithShape="1">
          <a:blip r:embed="rId3">
            <a:extLst>
              <a:ext uri="{28A0092B-C50C-407E-A947-70E740481C1C}">
                <a14:useLocalDpi xmlns:a14="http://schemas.microsoft.com/office/drawing/2010/main" val="0"/>
              </a:ext>
            </a:extLst>
          </a:blip>
          <a:srcRect l="41763" t="32354" r="15037" b="7586"/>
          <a:stretch/>
        </p:blipFill>
        <p:spPr bwMode="auto">
          <a:xfrm>
            <a:off x="7616234" y="325116"/>
            <a:ext cx="2535330" cy="234752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huffpost.com/gen/1411616/images/o-MEN-FRIENDS-faceboo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015" y="2268339"/>
            <a:ext cx="3947930" cy="19739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einterrupt.com/wp-content/uploads/Drunk-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234" y="4380153"/>
            <a:ext cx="3233057" cy="21085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96941" y="3041975"/>
            <a:ext cx="6096000" cy="1200329"/>
          </a:xfrm>
          <a:prstGeom prst="rect">
            <a:avLst/>
          </a:prstGeom>
        </p:spPr>
        <p:txBody>
          <a:bodyPr>
            <a:spAutoFit/>
          </a:bodyPr>
          <a:lstStyle/>
          <a:p>
            <a:r>
              <a:rPr lang="en-US" dirty="0">
                <a:solidFill>
                  <a:schemeClr val="bg1"/>
                </a:solidFill>
                <a:latin typeface="Calibri" panose="020F0502020204030204" pitchFamily="34" charset="0"/>
              </a:rPr>
              <a:t>They urged him to go with them to the tavern [where alcohol was served]. No, he would not, he said, he had other important things to do. Well, he could just take a soft drink [soda], they urged.” </a:t>
            </a:r>
          </a:p>
        </p:txBody>
      </p:sp>
      <p:sp>
        <p:nvSpPr>
          <p:cNvPr id="12" name="Rectangle 11"/>
          <p:cNvSpPr/>
          <p:nvPr/>
        </p:nvSpPr>
        <p:spPr>
          <a:xfrm>
            <a:off x="805543" y="4826366"/>
            <a:ext cx="6096000" cy="1477328"/>
          </a:xfrm>
          <a:prstGeom prst="rect">
            <a:avLst/>
          </a:prstGeom>
        </p:spPr>
        <p:txBody>
          <a:bodyPr>
            <a:spAutoFit/>
          </a:bodyPr>
          <a:lstStyle/>
          <a:p>
            <a:r>
              <a:rPr lang="en-US" dirty="0">
                <a:solidFill>
                  <a:schemeClr val="bg1"/>
                </a:solidFill>
                <a:latin typeface="Calibri" panose="020F0502020204030204" pitchFamily="34" charset="0"/>
              </a:rPr>
              <a:t>“With the best of intentions he finally relented [and went to the tavern with his old friends]. But by the time he was to meet his wife at the temple he was so incapacitated [or drunk with alcohol] that the family went home in disgrace and sorrow and disappointment.” </a:t>
            </a:r>
          </a:p>
        </p:txBody>
      </p:sp>
    </p:spTree>
    <p:extLst>
      <p:ext uri="{BB962C8B-B14F-4D97-AF65-F5344CB8AC3E}">
        <p14:creationId xmlns:p14="http://schemas.microsoft.com/office/powerpoint/2010/main" val="3457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fade">
                                      <p:cBhvr>
                                        <p:cTn id="1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3" name="Rectangle 2"/>
          <p:cNvSpPr/>
          <p:nvPr/>
        </p:nvSpPr>
        <p:spPr>
          <a:xfrm>
            <a:off x="3476761" y="391885"/>
            <a:ext cx="8166156" cy="3539430"/>
          </a:xfrm>
          <a:prstGeom prst="rect">
            <a:avLst/>
          </a:prstGeom>
        </p:spPr>
        <p:txBody>
          <a:bodyPr wrap="square">
            <a:spAutoFit/>
          </a:bodyPr>
          <a:lstStyle/>
          <a:p>
            <a:r>
              <a:rPr lang="en-US" sz="2800" dirty="0">
                <a:solidFill>
                  <a:schemeClr val="bg1"/>
                </a:solidFill>
                <a:latin typeface="Calibri" panose="020F0502020204030204" pitchFamily="34" charset="0"/>
              </a:rPr>
              <a:t>“In abandoning sin one cannot merely wish for better conditions. He must make them. … He must be certain not only that he has abandoned the sin but that he has changed the situations surrounding the sin. </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He should avoid the places and conditions and circumstances where the sin occurred, for these could most readily breed it again.” </a:t>
            </a:r>
          </a:p>
        </p:txBody>
      </p:sp>
      <p:pic>
        <p:nvPicPr>
          <p:cNvPr id="11266" name="Picture 2" descr="President Spencer W. Kim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3" y="391885"/>
            <a:ext cx="2205954" cy="29282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grpSp>
        <p:nvGrpSpPr>
          <p:cNvPr id="2" name="Group 1">
            <a:extLst>
              <a:ext uri="{FF2B5EF4-FFF2-40B4-BE49-F238E27FC236}">
                <a16:creationId xmlns:a16="http://schemas.microsoft.com/office/drawing/2014/main" id="{C42FDDA4-A310-69F8-80B2-61B26D423695}"/>
              </a:ext>
            </a:extLst>
          </p:cNvPr>
          <p:cNvGrpSpPr/>
          <p:nvPr/>
        </p:nvGrpSpPr>
        <p:grpSpPr>
          <a:xfrm>
            <a:off x="4515257" y="4087869"/>
            <a:ext cx="3144566" cy="2244244"/>
            <a:chOff x="228600" y="381000"/>
            <a:chExt cx="3505068" cy="2501531"/>
          </a:xfrm>
        </p:grpSpPr>
        <p:grpSp>
          <p:nvGrpSpPr>
            <p:cNvPr id="4" name="Group 3">
              <a:extLst>
                <a:ext uri="{FF2B5EF4-FFF2-40B4-BE49-F238E27FC236}">
                  <a16:creationId xmlns:a16="http://schemas.microsoft.com/office/drawing/2014/main" id="{67DE724E-204A-4EA7-B297-C58AE74EBD8F}"/>
                </a:ext>
              </a:extLst>
            </p:cNvPr>
            <p:cNvGrpSpPr/>
            <p:nvPr/>
          </p:nvGrpSpPr>
          <p:grpSpPr>
            <a:xfrm>
              <a:off x="228600" y="381000"/>
              <a:ext cx="3505068" cy="2501531"/>
              <a:chOff x="534986" y="381000"/>
              <a:chExt cx="2637111" cy="2501531"/>
            </a:xfrm>
          </p:grpSpPr>
          <p:sp>
            <p:nvSpPr>
              <p:cNvPr id="6" name="Rectangle 5">
                <a:extLst>
                  <a:ext uri="{FF2B5EF4-FFF2-40B4-BE49-F238E27FC236}">
                    <a16:creationId xmlns:a16="http://schemas.microsoft.com/office/drawing/2014/main" id="{83D3F046-A575-E4D4-DB51-11FD595CA51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17A1EEE-2A82-4723-6007-5C418C0C2B4F}"/>
                  </a:ext>
                </a:extLst>
              </p:cNvPr>
              <p:cNvGrpSpPr/>
              <p:nvPr/>
            </p:nvGrpSpPr>
            <p:grpSpPr>
              <a:xfrm>
                <a:off x="534986" y="384805"/>
                <a:ext cx="457200" cy="2497726"/>
                <a:chOff x="533400" y="381000"/>
                <a:chExt cx="457200" cy="2497726"/>
              </a:xfrm>
            </p:grpSpPr>
            <p:sp>
              <p:nvSpPr>
                <p:cNvPr id="14" name="Oval 13">
                  <a:extLst>
                    <a:ext uri="{FF2B5EF4-FFF2-40B4-BE49-F238E27FC236}">
                      <a16:creationId xmlns:a16="http://schemas.microsoft.com/office/drawing/2014/main" id="{6A9C4D05-7959-BA3B-0C4A-DB2077069443}"/>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22">
                  <a:extLst>
                    <a:ext uri="{FF2B5EF4-FFF2-40B4-BE49-F238E27FC236}">
                      <a16:creationId xmlns:a16="http://schemas.microsoft.com/office/drawing/2014/main" id="{6EE31894-A35A-67C5-B0C3-3E940A15E1F7}"/>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E8F3F37-9A6B-BD9F-F62F-A6600D43F4E2}"/>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44EC97E-5E76-C45F-D3E9-55FBD52F0675}"/>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5BF0064-80A7-6A98-6A5A-31F5D600711B}"/>
                  </a:ext>
                </a:extLst>
              </p:cNvPr>
              <p:cNvGrpSpPr/>
              <p:nvPr/>
            </p:nvGrpSpPr>
            <p:grpSpPr>
              <a:xfrm>
                <a:off x="2714897" y="381000"/>
                <a:ext cx="457200" cy="2497726"/>
                <a:chOff x="2714897" y="457200"/>
                <a:chExt cx="457200" cy="2497726"/>
              </a:xfrm>
            </p:grpSpPr>
            <p:sp>
              <p:nvSpPr>
                <p:cNvPr id="10" name="Oval 9">
                  <a:extLst>
                    <a:ext uri="{FF2B5EF4-FFF2-40B4-BE49-F238E27FC236}">
                      <a16:creationId xmlns:a16="http://schemas.microsoft.com/office/drawing/2014/main" id="{D96D513A-5BF2-812F-D0AB-A191F4F564C3}"/>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a:extLst>
                    <a:ext uri="{FF2B5EF4-FFF2-40B4-BE49-F238E27FC236}">
                      <a16:creationId xmlns:a16="http://schemas.microsoft.com/office/drawing/2014/main" id="{39CFDF02-9679-0712-38E0-EC71464F6B7D}"/>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A49314-2AE5-CD8D-A3C8-0486BBACFF3E}"/>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5DA560-90B2-9EA1-FB4D-C4C57C35F37F}"/>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EA0C7E3E-B905-8CCD-0DF3-490485CD6762}"/>
                </a:ext>
              </a:extLst>
            </p:cNvPr>
            <p:cNvSpPr/>
            <p:nvPr/>
          </p:nvSpPr>
          <p:spPr>
            <a:xfrm>
              <a:off x="784257" y="1060173"/>
              <a:ext cx="2399968" cy="1200329"/>
            </a:xfrm>
            <a:prstGeom prst="rect">
              <a:avLst/>
            </a:prstGeom>
          </p:spPr>
          <p:txBody>
            <a:bodyPr wrap="square">
              <a:spAutoFit/>
            </a:bodyPr>
            <a:lstStyle/>
            <a:p>
              <a:pPr algn="ctr"/>
              <a:r>
                <a:rPr lang="en-US" b="1" dirty="0"/>
                <a:t>As we choose to turn to the Lord and call upon His name, He will deliver us.</a:t>
              </a:r>
              <a:endParaRPr lang="en-US" sz="1600" i="1" dirty="0"/>
            </a:p>
          </p:txBody>
        </p:sp>
      </p:grpSp>
    </p:spTree>
    <p:extLst>
      <p:ext uri="{BB962C8B-B14F-4D97-AF65-F5344CB8AC3E}">
        <p14:creationId xmlns:p14="http://schemas.microsoft.com/office/powerpoint/2010/main" val="11511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1</a:t>
            </a:r>
          </a:p>
          <a:p>
            <a:pPr algn="ctr"/>
            <a:r>
              <a:rPr lang="en-US" sz="6600" dirty="0">
                <a:solidFill>
                  <a:schemeClr val="bg1"/>
                </a:solidFill>
                <a:latin typeface="Agency FB" panose="020B0503020202020204" pitchFamily="34" charset="0"/>
              </a:rPr>
              <a:t>Judges 3:5-11</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7608718" y="1594935"/>
            <a:ext cx="3976883" cy="2343945"/>
            <a:chOff x="7608718" y="1594935"/>
            <a:chExt cx="3976883" cy="2343945"/>
          </a:xfrm>
        </p:grpSpPr>
        <p:sp>
          <p:nvSpPr>
            <p:cNvPr id="9" name="Rectangle 8"/>
            <p:cNvSpPr/>
            <p:nvPr/>
          </p:nvSpPr>
          <p:spPr>
            <a:xfrm>
              <a:off x="7608718" y="2026148"/>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took their daughters to be their wives, and daughters to their sons</a:t>
              </a:r>
            </a:p>
          </p:txBody>
        </p:sp>
        <p:grpSp>
          <p:nvGrpSpPr>
            <p:cNvPr id="267" name="Group 266"/>
            <p:cNvGrpSpPr/>
            <p:nvPr/>
          </p:nvGrpSpPr>
          <p:grpSpPr>
            <a:xfrm>
              <a:off x="10234177" y="1594935"/>
              <a:ext cx="1351424" cy="1133052"/>
              <a:chOff x="10234177" y="1594935"/>
              <a:chExt cx="1351424" cy="1133052"/>
            </a:xfrm>
          </p:grpSpPr>
          <p:grpSp>
            <p:nvGrpSpPr>
              <p:cNvPr id="47" name="Group 15"/>
              <p:cNvGrpSpPr/>
              <p:nvPr/>
            </p:nvGrpSpPr>
            <p:grpSpPr>
              <a:xfrm>
                <a:off x="11125578" y="1612438"/>
                <a:ext cx="460023" cy="1115549"/>
                <a:chOff x="5883426" y="1905000"/>
                <a:chExt cx="1271017" cy="3165915"/>
              </a:xfrm>
              <a:solidFill>
                <a:schemeClr val="accent6">
                  <a:lumMod val="75000"/>
                </a:schemeClr>
              </a:solidFill>
            </p:grpSpPr>
            <p:sp>
              <p:nvSpPr>
                <p:cNvPr id="54" name="Oval 53"/>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423263">
                  <a:off x="6068520"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8930933">
                  <a:off x="6612190" y="4346223"/>
                  <a:ext cx="381000" cy="71779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6328435" y="261227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3"/>
              <p:cNvGrpSpPr/>
              <p:nvPr/>
            </p:nvGrpSpPr>
            <p:grpSpPr>
              <a:xfrm>
                <a:off x="10234177" y="1594935"/>
                <a:ext cx="460023" cy="1115549"/>
                <a:chOff x="7175322" y="1828800"/>
                <a:chExt cx="1271017" cy="3165915"/>
              </a:xfrm>
              <a:solidFill>
                <a:srgbClr val="FF0000"/>
              </a:solidFill>
            </p:grpSpPr>
            <p:sp>
              <p:nvSpPr>
                <p:cNvPr id="49" name="Oval 4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9233497">
                  <a:off x="7890880"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620331" y="2544930"/>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7280002" y="2741614"/>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6" name="Group 265"/>
            <p:cNvGrpSpPr/>
            <p:nvPr/>
          </p:nvGrpSpPr>
          <p:grpSpPr>
            <a:xfrm>
              <a:off x="10198002" y="2808948"/>
              <a:ext cx="1339041" cy="1129932"/>
              <a:chOff x="10198002" y="2808948"/>
              <a:chExt cx="1339041" cy="1129932"/>
            </a:xfrm>
          </p:grpSpPr>
          <p:grpSp>
            <p:nvGrpSpPr>
              <p:cNvPr id="59" name="Group 15"/>
              <p:cNvGrpSpPr/>
              <p:nvPr/>
            </p:nvGrpSpPr>
            <p:grpSpPr>
              <a:xfrm>
                <a:off x="10198002" y="2808948"/>
                <a:ext cx="460023" cy="1115549"/>
                <a:chOff x="5883426" y="1905000"/>
                <a:chExt cx="1271017" cy="3165915"/>
              </a:xfrm>
              <a:solidFill>
                <a:srgbClr val="FF0000"/>
              </a:solidFill>
            </p:grpSpPr>
            <p:sp>
              <p:nvSpPr>
                <p:cNvPr id="60" name="Oval 59"/>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423263">
                  <a:off x="6068520"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8930933">
                  <a:off x="6612190" y="4346223"/>
                  <a:ext cx="381000" cy="71779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6328435" y="261227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3"/>
              <p:cNvGrpSpPr/>
              <p:nvPr/>
            </p:nvGrpSpPr>
            <p:grpSpPr>
              <a:xfrm>
                <a:off x="11077020" y="2823331"/>
                <a:ext cx="460023" cy="1115549"/>
                <a:chOff x="7175322" y="1828800"/>
                <a:chExt cx="1271017" cy="3165915"/>
              </a:xfrm>
              <a:solidFill>
                <a:schemeClr val="accent6">
                  <a:lumMod val="75000"/>
                </a:schemeClr>
              </a:solidFill>
            </p:grpSpPr>
            <p:sp>
              <p:nvSpPr>
                <p:cNvPr id="66" name="Oval 65"/>
                <p:cNvSpPr/>
                <p:nvPr/>
              </p:nvSpPr>
              <p:spPr>
                <a:xfrm>
                  <a:off x="7290818" y="18288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2423263">
                  <a:off x="7315202"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9233497">
                  <a:off x="7890880" y="43089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5400000">
                  <a:off x="7620331" y="2544930"/>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7280002" y="2741614"/>
                  <a:ext cx="990600" cy="1828800"/>
                </a:xfrm>
                <a:prstGeom prst="trapezoid">
                  <a:avLst>
                    <a:gd name="adj" fmla="val 33571"/>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8" name="Group 267"/>
          <p:cNvGrpSpPr/>
          <p:nvPr/>
        </p:nvGrpSpPr>
        <p:grpSpPr>
          <a:xfrm>
            <a:off x="2655836" y="343881"/>
            <a:ext cx="6806603" cy="1268557"/>
            <a:chOff x="2655836" y="343881"/>
            <a:chExt cx="6806603" cy="1268557"/>
          </a:xfrm>
        </p:grpSpPr>
        <p:sp>
          <p:nvSpPr>
            <p:cNvPr id="8" name="Rectangle 7"/>
            <p:cNvSpPr/>
            <p:nvPr/>
          </p:nvSpPr>
          <p:spPr>
            <a:xfrm>
              <a:off x="4564034" y="412109"/>
              <a:ext cx="3047012"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dwelt with the:</a:t>
              </a:r>
            </a:p>
            <a:p>
              <a:r>
                <a:rPr lang="en-US" dirty="0">
                  <a:solidFill>
                    <a:schemeClr val="bg1"/>
                  </a:solidFill>
                  <a:latin typeface="Calibri" panose="020F0502020204030204" pitchFamily="34" charset="0"/>
                </a:rPr>
                <a:t>Canaanites, Hittites,</a:t>
              </a:r>
            </a:p>
            <a:p>
              <a:r>
                <a:rPr lang="en-US" dirty="0">
                  <a:solidFill>
                    <a:schemeClr val="bg1"/>
                  </a:solidFill>
                  <a:latin typeface="Calibri" panose="020F0502020204030204" pitchFamily="34" charset="0"/>
                </a:rPr>
                <a:t>Amorites, </a:t>
              </a:r>
              <a:r>
                <a:rPr lang="en-US" dirty="0" err="1">
                  <a:solidFill>
                    <a:schemeClr val="bg1"/>
                  </a:solidFill>
                  <a:latin typeface="Calibri" panose="020F0502020204030204" pitchFamily="34" charset="0"/>
                </a:rPr>
                <a:t>Perizzites</a:t>
              </a:r>
              <a:r>
                <a:rPr lang="en-US" dirty="0">
                  <a:solidFill>
                    <a:schemeClr val="bg1"/>
                  </a:solidFill>
                  <a:latin typeface="Calibri" panose="020F0502020204030204" pitchFamily="34" charset="0"/>
                </a:rPr>
                <a:t>,</a:t>
              </a:r>
            </a:p>
            <a:p>
              <a:r>
                <a:rPr lang="en-US" dirty="0" err="1">
                  <a:solidFill>
                    <a:schemeClr val="bg1"/>
                  </a:solidFill>
                  <a:latin typeface="Calibri" panose="020F0502020204030204" pitchFamily="34" charset="0"/>
                </a:rPr>
                <a:t>Hivites</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Jebusites</a:t>
              </a:r>
              <a:endParaRPr lang="en-US" dirty="0">
                <a:solidFill>
                  <a:schemeClr val="bg1"/>
                </a:solidFill>
                <a:latin typeface="Calibri" panose="020F0502020204030204" pitchFamily="34" charset="0"/>
              </a:endParaRPr>
            </a:p>
          </p:txBody>
        </p:sp>
        <p:grpSp>
          <p:nvGrpSpPr>
            <p:cNvPr id="15" name="Group 14"/>
            <p:cNvGrpSpPr/>
            <p:nvPr/>
          </p:nvGrpSpPr>
          <p:grpSpPr>
            <a:xfrm>
              <a:off x="7896667" y="343881"/>
              <a:ext cx="1565772" cy="1129586"/>
              <a:chOff x="2438400" y="2362200"/>
              <a:chExt cx="5233417" cy="3775515"/>
            </a:xfrm>
            <a:solidFill>
              <a:schemeClr val="accent6">
                <a:lumMod val="75000"/>
              </a:schemeClr>
            </a:solidFill>
          </p:grpSpPr>
          <p:grpSp>
            <p:nvGrpSpPr>
              <p:cNvPr id="16" name="Group 15"/>
              <p:cNvGrpSpPr/>
              <p:nvPr/>
            </p:nvGrpSpPr>
            <p:grpSpPr>
              <a:xfrm>
                <a:off x="3200400" y="2590800"/>
                <a:ext cx="1271017" cy="3165915"/>
                <a:chOff x="5891782" y="1905000"/>
                <a:chExt cx="1271017" cy="3165915"/>
              </a:xfrm>
              <a:grpFill/>
            </p:grpSpPr>
            <p:sp>
              <p:nvSpPr>
                <p:cNvPr id="41" name="Oval 40"/>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5"/>
              <p:cNvGrpSpPr/>
              <p:nvPr/>
            </p:nvGrpSpPr>
            <p:grpSpPr>
              <a:xfrm>
                <a:off x="4419600" y="2362200"/>
                <a:ext cx="1271017" cy="3165915"/>
                <a:chOff x="5891782" y="1905000"/>
                <a:chExt cx="1271017" cy="3165915"/>
              </a:xfrm>
              <a:grpFill/>
            </p:grpSpPr>
            <p:sp>
              <p:nvSpPr>
                <p:cNvPr id="36" name="Oval 35"/>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5"/>
              <p:cNvGrpSpPr/>
              <p:nvPr/>
            </p:nvGrpSpPr>
            <p:grpSpPr>
              <a:xfrm>
                <a:off x="5486400" y="2743200"/>
                <a:ext cx="1271017" cy="3165915"/>
                <a:chOff x="5891782" y="1905000"/>
                <a:chExt cx="1271017" cy="3165915"/>
              </a:xfrm>
              <a:grpFill/>
            </p:grpSpPr>
            <p:sp>
              <p:nvSpPr>
                <p:cNvPr id="31" name="Oval 30"/>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5"/>
              <p:cNvGrpSpPr/>
              <p:nvPr/>
            </p:nvGrpSpPr>
            <p:grpSpPr>
              <a:xfrm>
                <a:off x="6400800" y="2438400"/>
                <a:ext cx="1271017" cy="3165915"/>
                <a:chOff x="5891782" y="1905000"/>
                <a:chExt cx="1271017" cy="3165915"/>
              </a:xfrm>
              <a:grpFill/>
            </p:grpSpPr>
            <p:sp>
              <p:nvSpPr>
                <p:cNvPr id="26" name="Oval 25"/>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a:off x="2438400" y="2971800"/>
                <a:ext cx="1271017" cy="3165915"/>
                <a:chOff x="5891782" y="1905000"/>
                <a:chExt cx="1271017" cy="3165915"/>
              </a:xfrm>
              <a:grpFill/>
            </p:grpSpPr>
            <p:sp>
              <p:nvSpPr>
                <p:cNvPr id="21" name="Oval 20"/>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0" name="Group 269"/>
          <p:cNvGrpSpPr/>
          <p:nvPr/>
        </p:nvGrpSpPr>
        <p:grpSpPr>
          <a:xfrm>
            <a:off x="8022771" y="4123868"/>
            <a:ext cx="3541342" cy="1725160"/>
            <a:chOff x="8022771" y="4123868"/>
            <a:chExt cx="3541342" cy="1725160"/>
          </a:xfrm>
        </p:grpSpPr>
        <p:sp>
          <p:nvSpPr>
            <p:cNvPr id="10" name="Rectangle 9"/>
            <p:cNvSpPr/>
            <p:nvPr/>
          </p:nvSpPr>
          <p:spPr>
            <a:xfrm>
              <a:off x="8022771" y="4123868"/>
              <a:ext cx="2492829" cy="369332"/>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worshipped </a:t>
              </a:r>
              <a:r>
                <a:rPr lang="en-US" dirty="0" err="1">
                  <a:solidFill>
                    <a:schemeClr val="bg1"/>
                  </a:solidFill>
                  <a:latin typeface="Calibri" panose="020F0502020204030204" pitchFamily="34" charset="0"/>
                </a:rPr>
                <a:t>Baalim</a:t>
              </a:r>
              <a:endParaRPr lang="en-US" dirty="0">
                <a:solidFill>
                  <a:schemeClr val="bg1"/>
                </a:solidFill>
                <a:latin typeface="Calibri" panose="020F0502020204030204" pitchFamily="34" charset="0"/>
              </a:endParaRPr>
            </a:p>
          </p:txBody>
        </p:sp>
        <p:grpSp>
          <p:nvGrpSpPr>
            <p:cNvPr id="119" name="Group 118"/>
            <p:cNvGrpSpPr/>
            <p:nvPr/>
          </p:nvGrpSpPr>
          <p:grpSpPr>
            <a:xfrm>
              <a:off x="9948452" y="4864437"/>
              <a:ext cx="666632" cy="984591"/>
              <a:chOff x="1371598" y="923694"/>
              <a:chExt cx="3089534" cy="4562706"/>
            </a:xfrm>
            <a:solidFill>
              <a:srgbClr val="FF0000"/>
            </a:solidFill>
          </p:grpSpPr>
          <p:sp>
            <p:nvSpPr>
              <p:cNvPr id="120" name="Rounded Rectangle 11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10757489" y="4503051"/>
              <a:ext cx="806624" cy="880802"/>
              <a:chOff x="10757489" y="4503051"/>
              <a:chExt cx="806624" cy="880802"/>
            </a:xfrm>
          </p:grpSpPr>
          <p:grpSp>
            <p:nvGrpSpPr>
              <p:cNvPr id="106" name="Group 105"/>
              <p:cNvGrpSpPr/>
              <p:nvPr/>
            </p:nvGrpSpPr>
            <p:grpSpPr>
              <a:xfrm rot="2221198">
                <a:off x="10939287" y="4503051"/>
                <a:ext cx="546879" cy="790742"/>
                <a:chOff x="7379317" y="1319269"/>
                <a:chExt cx="1182902" cy="1710379"/>
              </a:xfrm>
              <a:solidFill>
                <a:srgbClr val="FFC000"/>
              </a:solidFill>
            </p:grpSpPr>
            <p:sp>
              <p:nvSpPr>
                <p:cNvPr id="107" name="Moon 106"/>
                <p:cNvSpPr/>
                <p:nvPr/>
              </p:nvSpPr>
              <p:spPr>
                <a:xfrm rot="14776564">
                  <a:off x="7491276" y="1207310"/>
                  <a:ext cx="802430" cy="1026347"/>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7522783" y="1607591"/>
                  <a:ext cx="1039436" cy="1422057"/>
                  <a:chOff x="6873782" y="3829202"/>
                  <a:chExt cx="1039436" cy="1422057"/>
                </a:xfrm>
                <a:grpFill/>
              </p:grpSpPr>
              <p:sp>
                <p:nvSpPr>
                  <p:cNvPr id="113" name="Oval 112"/>
                  <p:cNvSpPr/>
                  <p:nvPr/>
                </p:nvSpPr>
                <p:spPr>
                  <a:xfrm rot="4196808" flipH="1">
                    <a:off x="6737012" y="4041832"/>
                    <a:ext cx="1229301" cy="804041"/>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196808" flipH="1">
                    <a:off x="6778849" y="4116891"/>
                    <a:ext cx="1229301" cy="1039436"/>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7" name="Moon 156"/>
              <p:cNvSpPr/>
              <p:nvPr/>
            </p:nvSpPr>
            <p:spPr>
              <a:xfrm rot="2269608">
                <a:off x="11193134" y="4843904"/>
                <a:ext cx="370979" cy="474501"/>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6764528">
                <a:off x="10809250" y="4961113"/>
                <a:ext cx="370979" cy="474501"/>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2464911">
                <a:off x="10818800" y="4612905"/>
                <a:ext cx="370979" cy="474501"/>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270"/>
          <p:cNvGrpSpPr/>
          <p:nvPr/>
        </p:nvGrpSpPr>
        <p:grpSpPr>
          <a:xfrm>
            <a:off x="5906489" y="5018731"/>
            <a:ext cx="3727516" cy="1751177"/>
            <a:chOff x="5906489" y="5018731"/>
            <a:chExt cx="3727516" cy="1751177"/>
          </a:xfrm>
        </p:grpSpPr>
        <p:sp>
          <p:nvSpPr>
            <p:cNvPr id="11" name="Rectangle 10"/>
            <p:cNvSpPr/>
            <p:nvPr/>
          </p:nvSpPr>
          <p:spPr>
            <a:xfrm>
              <a:off x="5906489" y="5175078"/>
              <a:ext cx="249282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sold them into the hand of </a:t>
              </a:r>
              <a:r>
                <a:rPr lang="en-US" dirty="0" err="1">
                  <a:solidFill>
                    <a:schemeClr val="bg1"/>
                  </a:solidFill>
                  <a:latin typeface="Calibri" panose="020F0502020204030204" pitchFamily="34" charset="0"/>
                </a:rPr>
                <a:t>Chushan-rishathaim</a:t>
              </a:r>
              <a:r>
                <a:rPr lang="en-US" dirty="0">
                  <a:solidFill>
                    <a:schemeClr val="bg1"/>
                  </a:solidFill>
                  <a:latin typeface="Calibri" panose="020F0502020204030204" pitchFamily="34" charset="0"/>
                </a:rPr>
                <a:t> (king of Mesopotamia) for 8 years</a:t>
              </a:r>
            </a:p>
          </p:txBody>
        </p:sp>
        <p:grpSp>
          <p:nvGrpSpPr>
            <p:cNvPr id="7" name="Group 6"/>
            <p:cNvGrpSpPr/>
            <p:nvPr/>
          </p:nvGrpSpPr>
          <p:grpSpPr>
            <a:xfrm>
              <a:off x="8567205" y="5018731"/>
              <a:ext cx="1066800" cy="1751177"/>
              <a:chOff x="8567205" y="5018731"/>
              <a:chExt cx="1066800" cy="1751177"/>
            </a:xfrm>
          </p:grpSpPr>
          <p:grpSp>
            <p:nvGrpSpPr>
              <p:cNvPr id="126" name="Group 125"/>
              <p:cNvGrpSpPr/>
              <p:nvPr/>
            </p:nvGrpSpPr>
            <p:grpSpPr>
              <a:xfrm>
                <a:off x="8643405" y="6117252"/>
                <a:ext cx="904677" cy="652656"/>
                <a:chOff x="2438400" y="2362200"/>
                <a:chExt cx="5233417" cy="3775515"/>
              </a:xfrm>
              <a:solidFill>
                <a:srgbClr val="FF0000"/>
              </a:solidFill>
            </p:grpSpPr>
            <p:grpSp>
              <p:nvGrpSpPr>
                <p:cNvPr id="127" name="Group 126"/>
                <p:cNvGrpSpPr/>
                <p:nvPr/>
              </p:nvGrpSpPr>
              <p:grpSpPr>
                <a:xfrm>
                  <a:off x="3200400" y="2590800"/>
                  <a:ext cx="1271017" cy="3165915"/>
                  <a:chOff x="5891782" y="1905000"/>
                  <a:chExt cx="1271017" cy="3165915"/>
                </a:xfrm>
                <a:grpFill/>
              </p:grpSpPr>
              <p:sp>
                <p:nvSpPr>
                  <p:cNvPr id="152" name="Oval 15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4419600" y="2362200"/>
                  <a:ext cx="1271017" cy="3165915"/>
                  <a:chOff x="5891782" y="1905000"/>
                  <a:chExt cx="1271017" cy="3165915"/>
                </a:xfrm>
                <a:grpFill/>
              </p:grpSpPr>
              <p:sp>
                <p:nvSpPr>
                  <p:cNvPr id="147" name="Oval 14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486400" y="2743200"/>
                  <a:ext cx="1271017" cy="3165915"/>
                  <a:chOff x="5891782" y="1905000"/>
                  <a:chExt cx="1271017" cy="3165915"/>
                </a:xfrm>
                <a:grpFill/>
              </p:grpSpPr>
              <p:sp>
                <p:nvSpPr>
                  <p:cNvPr id="142" name="Oval 14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5"/>
                <p:cNvGrpSpPr/>
                <p:nvPr/>
              </p:nvGrpSpPr>
              <p:grpSpPr>
                <a:xfrm>
                  <a:off x="6400800" y="2438400"/>
                  <a:ext cx="1271017" cy="3165915"/>
                  <a:chOff x="5891782" y="1905000"/>
                  <a:chExt cx="1271017" cy="3165915"/>
                </a:xfrm>
                <a:grpFill/>
              </p:grpSpPr>
              <p:sp>
                <p:nvSpPr>
                  <p:cNvPr id="137" name="Oval 13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2438400" y="2971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8567205" y="5018731"/>
                <a:ext cx="1066800" cy="1066800"/>
                <a:chOff x="1066800" y="1676400"/>
                <a:chExt cx="1066800" cy="1066800"/>
              </a:xfrm>
            </p:grpSpPr>
            <p:sp>
              <p:nvSpPr>
                <p:cNvPr id="161" name="Isosceles Triangle 160"/>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2" name="Group 271"/>
          <p:cNvGrpSpPr/>
          <p:nvPr/>
        </p:nvGrpSpPr>
        <p:grpSpPr>
          <a:xfrm>
            <a:off x="1424305" y="5011998"/>
            <a:ext cx="3742151" cy="1325925"/>
            <a:chOff x="1424305" y="5011998"/>
            <a:chExt cx="3742151" cy="1325925"/>
          </a:xfrm>
        </p:grpSpPr>
        <p:sp>
          <p:nvSpPr>
            <p:cNvPr id="12" name="Rectangle 11"/>
            <p:cNvSpPr/>
            <p:nvPr/>
          </p:nvSpPr>
          <p:spPr>
            <a:xfrm>
              <a:off x="2673627" y="5084984"/>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 and He delivered them </a:t>
              </a:r>
              <a:r>
                <a:rPr lang="en-US" dirty="0" err="1">
                  <a:solidFill>
                    <a:schemeClr val="bg1"/>
                  </a:solidFill>
                  <a:latin typeface="Calibri" panose="020F0502020204030204" pitchFamily="34" charset="0"/>
                </a:rPr>
                <a:t>Othniel</a:t>
              </a:r>
              <a:r>
                <a:rPr lang="en-US" dirty="0">
                  <a:solidFill>
                    <a:schemeClr val="bg1"/>
                  </a:solidFill>
                  <a:latin typeface="Calibri" panose="020F0502020204030204" pitchFamily="34" charset="0"/>
                </a:rPr>
                <a:t>, son of </a:t>
              </a:r>
              <a:r>
                <a:rPr lang="en-US" dirty="0" err="1">
                  <a:solidFill>
                    <a:schemeClr val="bg1"/>
                  </a:solidFill>
                  <a:latin typeface="Calibri" panose="020F0502020204030204" pitchFamily="34" charset="0"/>
                </a:rPr>
                <a:t>Kenaz</a:t>
              </a:r>
              <a:r>
                <a:rPr lang="en-US" dirty="0">
                  <a:solidFill>
                    <a:schemeClr val="bg1"/>
                  </a:solidFill>
                  <a:latin typeface="Calibri" panose="020F0502020204030204" pitchFamily="34" charset="0"/>
                </a:rPr>
                <a:t>—the judge of Israel</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272"/>
          <p:cNvGrpSpPr/>
          <p:nvPr/>
        </p:nvGrpSpPr>
        <p:grpSpPr>
          <a:xfrm>
            <a:off x="263303" y="2633380"/>
            <a:ext cx="3958305" cy="1818203"/>
            <a:chOff x="263303" y="2633380"/>
            <a:chExt cx="3958305" cy="1818203"/>
          </a:xfrm>
        </p:grpSpPr>
        <p:sp>
          <p:nvSpPr>
            <p:cNvPr id="13" name="Rectangle 12"/>
            <p:cNvSpPr/>
            <p:nvPr/>
          </p:nvSpPr>
          <p:spPr>
            <a:xfrm>
              <a:off x="1238889" y="2950847"/>
              <a:ext cx="2982719" cy="1200329"/>
            </a:xfrm>
            <a:prstGeom prst="rect">
              <a:avLst/>
            </a:prstGeom>
            <a:solidFill>
              <a:schemeClr val="accent3">
                <a:lumMod val="75000"/>
              </a:schemeClr>
            </a:solidFill>
          </p:spPr>
          <p:txBody>
            <a:bodyPr wrap="square">
              <a:spAutoFit/>
            </a:bodyPr>
            <a:lstStyle/>
            <a:p>
              <a:r>
                <a:rPr lang="en-US" dirty="0" err="1">
                  <a:solidFill>
                    <a:schemeClr val="bg1"/>
                  </a:solidFill>
                  <a:latin typeface="Calibri" panose="020F0502020204030204" pitchFamily="34" charset="0"/>
                </a:rPr>
                <a:t>Othniel</a:t>
              </a:r>
              <a:r>
                <a:rPr lang="en-US" dirty="0">
                  <a:solidFill>
                    <a:schemeClr val="bg1"/>
                  </a:solidFill>
                  <a:latin typeface="Calibri" panose="020F0502020204030204" pitchFamily="34" charset="0"/>
                </a:rPr>
                <a:t> led them into war with the Spirit of the Lord and the Lord delivered the enemies into their hands</a:t>
              </a:r>
            </a:p>
          </p:txBody>
        </p:sp>
        <p:grpSp>
          <p:nvGrpSpPr>
            <p:cNvPr id="6" name="Group 5"/>
            <p:cNvGrpSpPr/>
            <p:nvPr/>
          </p:nvGrpSpPr>
          <p:grpSpPr>
            <a:xfrm>
              <a:off x="263303" y="2633380"/>
              <a:ext cx="976300" cy="1818203"/>
              <a:chOff x="263303" y="2633380"/>
              <a:chExt cx="976300" cy="1818203"/>
            </a:xfrm>
          </p:grpSpPr>
          <p:grpSp>
            <p:nvGrpSpPr>
              <p:cNvPr id="183" name="Group 182"/>
              <p:cNvGrpSpPr/>
              <p:nvPr/>
            </p:nvGrpSpPr>
            <p:grpSpPr>
              <a:xfrm>
                <a:off x="263303" y="2927438"/>
                <a:ext cx="822095" cy="1524145"/>
                <a:chOff x="838200" y="1085653"/>
                <a:chExt cx="1981200" cy="3804183"/>
              </a:xfrm>
            </p:grpSpPr>
            <p:sp>
              <p:nvSpPr>
                <p:cNvPr id="184" name="Cloud 183"/>
                <p:cNvSpPr/>
                <p:nvPr/>
              </p:nvSpPr>
              <p:spPr>
                <a:xfrm rot="18013353">
                  <a:off x="929004" y="1176545"/>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rot="5400000">
                  <a:off x="1466068" y="1113852"/>
                  <a:ext cx="1196016" cy="1139617"/>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9671902">
                  <a:off x="2288439" y="2855540"/>
                  <a:ext cx="427695"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2647766">
                  <a:off x="907173" y="2825978"/>
                  <a:ext cx="363079" cy="6934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352409">
                  <a:off x="1919177" y="4196424"/>
                  <a:ext cx="339349"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647766">
                  <a:off x="1529051" y="4182709"/>
                  <a:ext cx="337724" cy="69341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20169292">
                  <a:off x="1879875" y="2120449"/>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790291">
                  <a:off x="1088850" y="2079923"/>
                  <a:ext cx="724729" cy="123685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rot="1833560">
                  <a:off x="838200" y="3033987"/>
                  <a:ext cx="664097" cy="188107"/>
                  <a:chOff x="4431208" y="4615200"/>
                  <a:chExt cx="3565332" cy="1137883"/>
                </a:xfrm>
              </p:grpSpPr>
              <p:grpSp>
                <p:nvGrpSpPr>
                  <p:cNvPr id="237" name="Group 236"/>
                  <p:cNvGrpSpPr/>
                  <p:nvPr/>
                </p:nvGrpSpPr>
                <p:grpSpPr>
                  <a:xfrm>
                    <a:off x="4431208" y="4620283"/>
                    <a:ext cx="1188559" cy="1132800"/>
                    <a:chOff x="4431208" y="4620283"/>
                    <a:chExt cx="1188559" cy="1132800"/>
                  </a:xfrm>
                </p:grpSpPr>
                <p:sp>
                  <p:nvSpPr>
                    <p:cNvPr id="246" name="Quad Arrow 24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4-Point Star 24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5619652" y="4615200"/>
                    <a:ext cx="1188559" cy="1132800"/>
                    <a:chOff x="4431208" y="4620283"/>
                    <a:chExt cx="1188559" cy="1132800"/>
                  </a:xfrm>
                </p:grpSpPr>
                <p:sp>
                  <p:nvSpPr>
                    <p:cNvPr id="243" name="Quad Arrow 24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Quad Arrow 24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4-Point Star 24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6807981" y="4617742"/>
                    <a:ext cx="1188559" cy="1132800"/>
                    <a:chOff x="4431208" y="4620283"/>
                    <a:chExt cx="1188559" cy="1132800"/>
                  </a:xfrm>
                </p:grpSpPr>
                <p:sp>
                  <p:nvSpPr>
                    <p:cNvPr id="240" name="Quad Arrow 23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4-Point Star 24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92"/>
                <p:cNvGrpSpPr/>
                <p:nvPr/>
              </p:nvGrpSpPr>
              <p:grpSpPr>
                <a:xfrm rot="19923716">
                  <a:off x="2155303" y="3102365"/>
                  <a:ext cx="664097" cy="188107"/>
                  <a:chOff x="4431208" y="4615200"/>
                  <a:chExt cx="3565332" cy="1137883"/>
                </a:xfrm>
              </p:grpSpPr>
              <p:grpSp>
                <p:nvGrpSpPr>
                  <p:cNvPr id="225" name="Group 224"/>
                  <p:cNvGrpSpPr/>
                  <p:nvPr/>
                </p:nvGrpSpPr>
                <p:grpSpPr>
                  <a:xfrm>
                    <a:off x="4431208" y="4620283"/>
                    <a:ext cx="1188559" cy="1132800"/>
                    <a:chOff x="4431208" y="4620283"/>
                    <a:chExt cx="1188559" cy="1132800"/>
                  </a:xfrm>
                </p:grpSpPr>
                <p:sp>
                  <p:nvSpPr>
                    <p:cNvPr id="234" name="Quad Arrow 23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4-Point Star 23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5619652" y="4615200"/>
                    <a:ext cx="1188559" cy="1132800"/>
                    <a:chOff x="4431208" y="4620283"/>
                    <a:chExt cx="1188559" cy="1132800"/>
                  </a:xfrm>
                </p:grpSpPr>
                <p:sp>
                  <p:nvSpPr>
                    <p:cNvPr id="231" name="Quad Arrow 23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23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4-Point Star 23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6807981" y="4617742"/>
                    <a:ext cx="1188559" cy="1132800"/>
                    <a:chOff x="4431208" y="4620283"/>
                    <a:chExt cx="1188559" cy="1132800"/>
                  </a:xfrm>
                </p:grpSpPr>
                <p:sp>
                  <p:nvSpPr>
                    <p:cNvPr id="228" name="Quad Arrow 22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2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4-Point Star 22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4" name="Trapezoid 193"/>
                <p:cNvSpPr/>
                <p:nvPr/>
              </p:nvSpPr>
              <p:spPr>
                <a:xfrm>
                  <a:off x="1302772" y="2268357"/>
                  <a:ext cx="1081183" cy="2259901"/>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1644632" y="2161667"/>
                  <a:ext cx="364269" cy="3868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398553">
                  <a:off x="1205113" y="2255418"/>
                  <a:ext cx="554600" cy="2318801"/>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rot="16626763">
                  <a:off x="880527" y="3712959"/>
                  <a:ext cx="1046870" cy="322441"/>
                  <a:chOff x="4431208" y="4615200"/>
                  <a:chExt cx="3565332" cy="1137883"/>
                </a:xfrm>
              </p:grpSpPr>
              <p:grpSp>
                <p:nvGrpSpPr>
                  <p:cNvPr id="213" name="Group 212"/>
                  <p:cNvGrpSpPr/>
                  <p:nvPr/>
                </p:nvGrpSpPr>
                <p:grpSpPr>
                  <a:xfrm>
                    <a:off x="4431208" y="4620283"/>
                    <a:ext cx="1188559" cy="1132800"/>
                    <a:chOff x="4431208" y="4620283"/>
                    <a:chExt cx="1188559" cy="1132800"/>
                  </a:xfrm>
                </p:grpSpPr>
                <p:sp>
                  <p:nvSpPr>
                    <p:cNvPr id="222" name="Quad Arrow 22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4-Point Star 22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5619652" y="4615200"/>
                    <a:ext cx="1188559" cy="1132800"/>
                    <a:chOff x="4431208" y="4620283"/>
                    <a:chExt cx="1188559" cy="1132800"/>
                  </a:xfrm>
                </p:grpSpPr>
                <p:sp>
                  <p:nvSpPr>
                    <p:cNvPr id="219" name="Quad Arrow 21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4-Point Star 22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807981" y="4617742"/>
                    <a:ext cx="1188559" cy="1132800"/>
                    <a:chOff x="4431208" y="4620283"/>
                    <a:chExt cx="1188559" cy="1132800"/>
                  </a:xfrm>
                </p:grpSpPr>
                <p:sp>
                  <p:nvSpPr>
                    <p:cNvPr id="216" name="Quad Arrow 21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21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4-Point Star 21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8" name="Trapezoid 197"/>
                <p:cNvSpPr/>
                <p:nvPr/>
              </p:nvSpPr>
              <p:spPr>
                <a:xfrm rot="21184389">
                  <a:off x="1854797" y="2155719"/>
                  <a:ext cx="554600" cy="2453593"/>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rot="15812599">
                  <a:off x="1641461" y="3755181"/>
                  <a:ext cx="1046870" cy="322441"/>
                  <a:chOff x="4431208" y="4615200"/>
                  <a:chExt cx="3565332" cy="1137883"/>
                </a:xfrm>
              </p:grpSpPr>
              <p:grpSp>
                <p:nvGrpSpPr>
                  <p:cNvPr id="201" name="Group 200"/>
                  <p:cNvGrpSpPr/>
                  <p:nvPr/>
                </p:nvGrpSpPr>
                <p:grpSpPr>
                  <a:xfrm>
                    <a:off x="4431208" y="4620283"/>
                    <a:ext cx="1188559" cy="1132800"/>
                    <a:chOff x="4431208" y="4620283"/>
                    <a:chExt cx="1188559" cy="1132800"/>
                  </a:xfrm>
                </p:grpSpPr>
                <p:sp>
                  <p:nvSpPr>
                    <p:cNvPr id="210" name="Quad Arrow 20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4-Point Star 21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5619652" y="4615200"/>
                    <a:ext cx="1188559" cy="1132800"/>
                    <a:chOff x="4431208" y="4620283"/>
                    <a:chExt cx="1188559" cy="1132800"/>
                  </a:xfrm>
                </p:grpSpPr>
                <p:sp>
                  <p:nvSpPr>
                    <p:cNvPr id="207" name="Quad Arrow 20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4-Point Star 20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6807981" y="4617742"/>
                    <a:ext cx="1188559" cy="1132800"/>
                    <a:chOff x="4431208" y="4620283"/>
                    <a:chExt cx="1188559" cy="1132800"/>
                  </a:xfrm>
                </p:grpSpPr>
                <p:sp>
                  <p:nvSpPr>
                    <p:cNvPr id="204" name="Quad Arrow 20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4-Point Star 20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0" name="Oval 199"/>
                <p:cNvSpPr/>
                <p:nvPr/>
              </p:nvSpPr>
              <p:spPr>
                <a:xfrm>
                  <a:off x="1302053" y="1097697"/>
                  <a:ext cx="1030501" cy="12959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p:cNvGrpSpPr/>
              <p:nvPr/>
            </p:nvGrpSpPr>
            <p:grpSpPr>
              <a:xfrm rot="866097" flipH="1">
                <a:off x="1058393" y="2633380"/>
                <a:ext cx="181210" cy="1287053"/>
                <a:chOff x="2286000" y="1349828"/>
                <a:chExt cx="609600" cy="5812972"/>
              </a:xfrm>
            </p:grpSpPr>
            <p:sp>
              <p:nvSpPr>
                <p:cNvPr id="252" name="Pentagon 251"/>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ross 253"/>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onut 254"/>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Donut 255"/>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74" name="Group 273"/>
          <p:cNvGrpSpPr/>
          <p:nvPr/>
        </p:nvGrpSpPr>
        <p:grpSpPr>
          <a:xfrm>
            <a:off x="1379629" y="1037804"/>
            <a:ext cx="2714557" cy="1672362"/>
            <a:chOff x="1379629" y="1037804"/>
            <a:chExt cx="2714557" cy="1672362"/>
          </a:xfrm>
        </p:grpSpPr>
        <p:sp>
          <p:nvSpPr>
            <p:cNvPr id="2" name="Rectangle 1"/>
            <p:cNvSpPr/>
            <p:nvPr/>
          </p:nvSpPr>
          <p:spPr>
            <a:xfrm>
              <a:off x="2563585" y="1968086"/>
              <a:ext cx="1530601" cy="369332"/>
            </a:xfrm>
            <a:prstGeom prst="rect">
              <a:avLst/>
            </a:prstGeom>
            <a:solidFill>
              <a:schemeClr val="accent3">
                <a:lumMod val="75000"/>
              </a:schemeClr>
            </a:solidFill>
          </p:spPr>
          <p:txBody>
            <a:bodyPr wrap="square">
              <a:spAutoFit/>
            </a:bodyPr>
            <a:lstStyle/>
            <a:p>
              <a:pPr fontAlgn="base"/>
              <a:r>
                <a:rPr lang="en-US" dirty="0" err="1">
                  <a:solidFill>
                    <a:schemeClr val="bg1"/>
                  </a:solidFill>
                  <a:latin typeface="Calibri" panose="020F0502020204030204" pitchFamily="34" charset="0"/>
                </a:rPr>
                <a:t>Othniel</a:t>
              </a:r>
              <a:r>
                <a:rPr lang="en-US" dirty="0">
                  <a:solidFill>
                    <a:schemeClr val="bg1"/>
                  </a:solidFill>
                  <a:latin typeface="Calibri" panose="020F0502020204030204" pitchFamily="34" charset="0"/>
                </a:rPr>
                <a:t> died</a:t>
              </a:r>
              <a:endParaRPr lang="en-US" b="0" i="0" dirty="0">
                <a:solidFill>
                  <a:schemeClr val="bg1"/>
                </a:solidFill>
                <a:effectLst/>
                <a:latin typeface="Calibri" panose="020F0502020204030204" pitchFamily="34" charset="0"/>
              </a:endParaRPr>
            </a:p>
          </p:txBody>
        </p:sp>
        <p:grpSp>
          <p:nvGrpSpPr>
            <p:cNvPr id="5" name="Group 4"/>
            <p:cNvGrpSpPr/>
            <p:nvPr/>
          </p:nvGrpSpPr>
          <p:grpSpPr>
            <a:xfrm>
              <a:off x="1379629" y="1037804"/>
              <a:ext cx="951943" cy="1672362"/>
              <a:chOff x="1379629" y="1037804"/>
              <a:chExt cx="951943"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379629" y="1626599"/>
                <a:ext cx="811441" cy="307777"/>
              </a:xfrm>
              <a:prstGeom prst="rect">
                <a:avLst/>
              </a:prstGeom>
            </p:spPr>
            <p:txBody>
              <a:bodyPr wrap="none">
                <a:spAutoFit/>
              </a:bodyPr>
              <a:lstStyle/>
              <a:p>
                <a:r>
                  <a:rPr lang="en-US" sz="1400" dirty="0" err="1">
                    <a:latin typeface="Matura MT Script Capitals" panose="03020802060602070202" pitchFamily="66" charset="0"/>
                  </a:rPr>
                  <a:t>Othniel</a:t>
                </a:r>
                <a:endParaRPr lang="en-US" sz="1400" dirty="0">
                  <a:latin typeface="Matura MT Script Capitals" panose="03020802060602070202" pitchFamily="66" charset="0"/>
                </a:endParaRPr>
              </a:p>
            </p:txBody>
          </p:sp>
        </p:grpSp>
      </p:grpSp>
    </p:spTree>
    <p:extLst>
      <p:ext uri="{BB962C8B-B14F-4D97-AF65-F5344CB8AC3E}">
        <p14:creationId xmlns:p14="http://schemas.microsoft.com/office/powerpoint/2010/main" val="42377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EAFC-AF88-7C2F-5DC3-98C003E2F758}"/>
            </a:ext>
          </a:extLst>
        </p:cNvPr>
        <p:cNvGrpSpPr/>
        <p:nvPr/>
      </p:nvGrpSpPr>
      <p:grpSpPr>
        <a:xfrm>
          <a:off x="0" y="0"/>
          <a:ext cx="0" cy="0"/>
          <a:chOff x="0" y="0"/>
          <a:chExt cx="0" cy="0"/>
        </a:xfrm>
      </p:grpSpPr>
      <p:grpSp>
        <p:nvGrpSpPr>
          <p:cNvPr id="89" name="Group 88">
            <a:extLst>
              <a:ext uri="{FF2B5EF4-FFF2-40B4-BE49-F238E27FC236}">
                <a16:creationId xmlns:a16="http://schemas.microsoft.com/office/drawing/2014/main" id="{C080E9C5-459F-41A1-6AAD-06D463404D44}"/>
              </a:ext>
            </a:extLst>
          </p:cNvPr>
          <p:cNvGrpSpPr/>
          <p:nvPr/>
        </p:nvGrpSpPr>
        <p:grpSpPr>
          <a:xfrm>
            <a:off x="-19004" y="-9053"/>
            <a:ext cx="12213089" cy="6867053"/>
            <a:chOff x="-19004" y="-9053"/>
            <a:chExt cx="12213089" cy="6867053"/>
          </a:xfrm>
        </p:grpSpPr>
        <p:pic>
          <p:nvPicPr>
            <p:cNvPr id="84" name="Picture 83">
              <a:extLst>
                <a:ext uri="{FF2B5EF4-FFF2-40B4-BE49-F238E27FC236}">
                  <a16:creationId xmlns:a16="http://schemas.microsoft.com/office/drawing/2014/main" id="{5A08C31A-8B84-66CC-D45F-A9159EF2E1C3}"/>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a:extLst>
                <a:ext uri="{FF2B5EF4-FFF2-40B4-BE49-F238E27FC236}">
                  <a16:creationId xmlns:a16="http://schemas.microsoft.com/office/drawing/2014/main" id="{ABB528E8-CEE9-4EB8-6E3D-59E2035E4B51}"/>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3" name="Rectangle 2">
            <a:extLst>
              <a:ext uri="{FF2B5EF4-FFF2-40B4-BE49-F238E27FC236}">
                <a16:creationId xmlns:a16="http://schemas.microsoft.com/office/drawing/2014/main" id="{907DEBA6-FB0F-A49C-09AF-E8F0B6EDB3D1}"/>
              </a:ext>
            </a:extLst>
          </p:cNvPr>
          <p:cNvSpPr/>
          <p:nvPr/>
        </p:nvSpPr>
        <p:spPr>
          <a:xfrm>
            <a:off x="4180114" y="238985"/>
            <a:ext cx="7462803" cy="6370975"/>
          </a:xfrm>
          <a:prstGeom prst="rect">
            <a:avLst/>
          </a:prstGeom>
        </p:spPr>
        <p:txBody>
          <a:bodyPr wrap="square">
            <a:spAutoFit/>
          </a:bodyPr>
          <a:lstStyle/>
          <a:p>
            <a:pPr fontAlgn="base"/>
            <a:r>
              <a:rPr lang="en-US" sz="2400" dirty="0">
                <a:solidFill>
                  <a:schemeClr val="bg1"/>
                </a:solidFill>
              </a:rPr>
              <a:t>The book of Judges records that after Joshua died, “there arose another generation … which knew not the Lord, nor yet the works which he had done for Israel” [</a:t>
            </a:r>
            <a:r>
              <a:rPr lang="en-US" sz="2400" dirty="0">
                <a:solidFill>
                  <a:schemeClr val="bg1"/>
                </a:solidFill>
                <a:hlinkClick r:id="rId3">
                  <a:extLst>
                    <a:ext uri="{A12FA001-AC4F-418D-AE19-62706E023703}">
                      <ahyp:hlinkClr xmlns:ahyp="http://schemas.microsoft.com/office/drawing/2018/hyperlinkcolor" val="tx"/>
                    </a:ext>
                  </a:extLst>
                </a:hlinkClick>
              </a:rPr>
              <a:t>Judges 2:10</a:t>
            </a:r>
            <a:r>
              <a:rPr lang="en-US" sz="2400" dirty="0">
                <a:solidFill>
                  <a:schemeClr val="bg1"/>
                </a:solidFill>
              </a:rPr>
              <a:t>].</a:t>
            </a:r>
          </a:p>
          <a:p>
            <a:pPr fontAlgn="base"/>
            <a:endParaRPr lang="en-US" sz="2400" dirty="0">
              <a:solidFill>
                <a:schemeClr val="bg1"/>
              </a:solidFill>
            </a:endParaRPr>
          </a:p>
          <a:p>
            <a:pPr fontAlgn="base"/>
            <a:r>
              <a:rPr lang="en-US" sz="2400" dirty="0">
                <a:solidFill>
                  <a:schemeClr val="bg1"/>
                </a:solidFill>
              </a:rPr>
              <a:t>Despite the astonishing heavenly interventions, visitations, rescues, and miraculous victories the children of Israel witnessed during the lifetimes of Moses and Joshua, within a generation the people had abandoned the Way and began walking according to their own desires. </a:t>
            </a:r>
          </a:p>
          <a:p>
            <a:pPr fontAlgn="base"/>
            <a:r>
              <a:rPr lang="en-US" sz="2400" dirty="0">
                <a:solidFill>
                  <a:schemeClr val="bg1"/>
                </a:solidFill>
              </a:rPr>
              <a:t>And, of course, it did not take long before they paid the price for that behavior.</a:t>
            </a:r>
          </a:p>
          <a:p>
            <a:pPr fontAlgn="base"/>
            <a:endParaRPr lang="en-US" sz="2400" dirty="0">
              <a:solidFill>
                <a:schemeClr val="bg1"/>
              </a:solidFill>
            </a:endParaRPr>
          </a:p>
          <a:p>
            <a:pPr fontAlgn="base"/>
            <a:r>
              <a:rPr lang="en-US" sz="2400" dirty="0">
                <a:solidFill>
                  <a:schemeClr val="bg1"/>
                </a:solidFill>
              </a:rPr>
              <a:t>Sometimes this falling away takes generations. Sometimes it happens in a matter of years or even months. But we are all susceptible. No matter how strong our spiritual experiences have been in the past, as human beings we tend to wander. (6)</a:t>
            </a:r>
          </a:p>
        </p:txBody>
      </p:sp>
      <p:sp>
        <p:nvSpPr>
          <p:cNvPr id="8" name="Rectangle 7">
            <a:extLst>
              <a:ext uri="{FF2B5EF4-FFF2-40B4-BE49-F238E27FC236}">
                <a16:creationId xmlns:a16="http://schemas.microsoft.com/office/drawing/2014/main" id="{2F8A030C-AFA9-AB0C-5953-28726C692FCC}"/>
              </a:ext>
            </a:extLst>
          </p:cNvPr>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pic>
        <p:nvPicPr>
          <p:cNvPr id="19" name="Picture 18">
            <a:extLst>
              <a:ext uri="{FF2B5EF4-FFF2-40B4-BE49-F238E27FC236}">
                <a16:creationId xmlns:a16="http://schemas.microsoft.com/office/drawing/2014/main" id="{375B45EE-7B5D-AF66-A362-40C1F68B83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93" y="1534014"/>
            <a:ext cx="2606653" cy="3255699"/>
          </a:xfrm>
          <a:prstGeom prst="rect">
            <a:avLst/>
          </a:prstGeom>
        </p:spPr>
      </p:pic>
    </p:spTree>
    <p:extLst>
      <p:ext uri="{BB962C8B-B14F-4D97-AF65-F5344CB8AC3E}">
        <p14:creationId xmlns:p14="http://schemas.microsoft.com/office/powerpoint/2010/main" val="39935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2</a:t>
            </a:r>
          </a:p>
          <a:p>
            <a:pPr algn="ctr"/>
            <a:r>
              <a:rPr lang="en-US" sz="6600" dirty="0">
                <a:solidFill>
                  <a:schemeClr val="bg1"/>
                </a:solidFill>
                <a:latin typeface="Agency FB" panose="020B0503020202020204" pitchFamily="34" charset="0"/>
              </a:rPr>
              <a:t>Judges 3:12-30</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08718" y="2026148"/>
            <a:ext cx="2709077"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Ammon and the </a:t>
            </a:r>
            <a:r>
              <a:rPr lang="en-US" dirty="0" err="1">
                <a:solidFill>
                  <a:schemeClr val="bg1"/>
                </a:solidFill>
                <a:latin typeface="Calibri" panose="020F0502020204030204" pitchFamily="34" charset="0"/>
              </a:rPr>
              <a:t>Amulekes</a:t>
            </a:r>
            <a:r>
              <a:rPr lang="en-US" dirty="0">
                <a:solidFill>
                  <a:schemeClr val="bg1"/>
                </a:solidFill>
                <a:latin typeface="Calibri" panose="020F0502020204030204" pitchFamily="34" charset="0"/>
              </a:rPr>
              <a:t> possessed the city of palms (Jericho)</a:t>
            </a:r>
          </a:p>
        </p:txBody>
      </p:sp>
      <p:sp>
        <p:nvSpPr>
          <p:cNvPr id="8" name="Rectangle 7"/>
          <p:cNvSpPr/>
          <p:nvPr/>
        </p:nvSpPr>
        <p:spPr>
          <a:xfrm>
            <a:off x="4669415" y="495192"/>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 did evil again in the site of the Lord</a:t>
            </a:r>
          </a:p>
        </p:txBody>
      </p:sp>
      <p:grpSp>
        <p:nvGrpSpPr>
          <p:cNvPr id="71" name="Group 70"/>
          <p:cNvGrpSpPr/>
          <p:nvPr/>
        </p:nvGrpSpPr>
        <p:grpSpPr>
          <a:xfrm>
            <a:off x="7753815" y="305185"/>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080456" y="3764779"/>
            <a:ext cx="3024173"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served under king </a:t>
            </a:r>
            <a:r>
              <a:rPr lang="en-US" dirty="0" err="1">
                <a:solidFill>
                  <a:schemeClr val="bg1"/>
                </a:solidFill>
                <a:latin typeface="Calibri" panose="020F0502020204030204" pitchFamily="34" charset="0"/>
              </a:rPr>
              <a:t>Eglon</a:t>
            </a:r>
            <a:r>
              <a:rPr lang="en-US" dirty="0">
                <a:solidFill>
                  <a:schemeClr val="bg1"/>
                </a:solidFill>
                <a:latin typeface="Calibri" panose="020F0502020204030204" pitchFamily="34" charset="0"/>
              </a:rPr>
              <a:t> for 18 years</a:t>
            </a:r>
          </a:p>
        </p:txBody>
      </p:sp>
      <p:grpSp>
        <p:nvGrpSpPr>
          <p:cNvPr id="7" name="Group 6"/>
          <p:cNvGrpSpPr/>
          <p:nvPr/>
        </p:nvGrpSpPr>
        <p:grpSpPr>
          <a:xfrm>
            <a:off x="10448065" y="1684857"/>
            <a:ext cx="1066800" cy="1751177"/>
            <a:chOff x="8567205" y="5018731"/>
            <a:chExt cx="1066800" cy="1751177"/>
          </a:xfrm>
        </p:grpSpPr>
        <p:grpSp>
          <p:nvGrpSpPr>
            <p:cNvPr id="126" name="Group 125"/>
            <p:cNvGrpSpPr/>
            <p:nvPr/>
          </p:nvGrpSpPr>
          <p:grpSpPr>
            <a:xfrm>
              <a:off x="8643405" y="6117252"/>
              <a:ext cx="904677" cy="652656"/>
              <a:chOff x="2438400" y="2362200"/>
              <a:chExt cx="5233417" cy="3775515"/>
            </a:xfrm>
            <a:solidFill>
              <a:srgbClr val="FF0000"/>
            </a:solidFill>
          </p:grpSpPr>
          <p:grpSp>
            <p:nvGrpSpPr>
              <p:cNvPr id="127" name="Group 126"/>
              <p:cNvGrpSpPr/>
              <p:nvPr/>
            </p:nvGrpSpPr>
            <p:grpSpPr>
              <a:xfrm>
                <a:off x="3200400" y="2590800"/>
                <a:ext cx="1271017" cy="3165915"/>
                <a:chOff x="5891782" y="1905000"/>
                <a:chExt cx="1271017" cy="3165915"/>
              </a:xfrm>
              <a:grpFill/>
            </p:grpSpPr>
            <p:sp>
              <p:nvSpPr>
                <p:cNvPr id="152" name="Oval 15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4419600" y="2362200"/>
                <a:ext cx="1271017" cy="3165915"/>
                <a:chOff x="5891782" y="1905000"/>
                <a:chExt cx="1271017" cy="3165915"/>
              </a:xfrm>
              <a:grpFill/>
            </p:grpSpPr>
            <p:sp>
              <p:nvSpPr>
                <p:cNvPr id="147" name="Oval 14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486400" y="2743200"/>
                <a:ext cx="1271017" cy="3165915"/>
                <a:chOff x="5891782" y="1905000"/>
                <a:chExt cx="1271017" cy="3165915"/>
              </a:xfrm>
              <a:grpFill/>
            </p:grpSpPr>
            <p:sp>
              <p:nvSpPr>
                <p:cNvPr id="142" name="Oval 14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5"/>
              <p:cNvGrpSpPr/>
              <p:nvPr/>
            </p:nvGrpSpPr>
            <p:grpSpPr>
              <a:xfrm>
                <a:off x="6400800" y="2438400"/>
                <a:ext cx="1271017" cy="3165915"/>
                <a:chOff x="5891782" y="1905000"/>
                <a:chExt cx="1271017" cy="3165915"/>
              </a:xfrm>
              <a:grpFill/>
            </p:grpSpPr>
            <p:sp>
              <p:nvSpPr>
                <p:cNvPr id="137" name="Oval 13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2438400" y="2971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8567205" y="5018731"/>
              <a:ext cx="1066800" cy="1066800"/>
              <a:chOff x="1066800" y="1676400"/>
              <a:chExt cx="1066800" cy="1066800"/>
            </a:xfrm>
          </p:grpSpPr>
          <p:sp>
            <p:nvSpPr>
              <p:cNvPr id="161" name="Isosceles Triangle 160"/>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71"/>
          <p:cNvGrpSpPr/>
          <p:nvPr/>
        </p:nvGrpSpPr>
        <p:grpSpPr>
          <a:xfrm>
            <a:off x="5538895" y="4995028"/>
            <a:ext cx="3742151" cy="1550314"/>
            <a:chOff x="1424305" y="5011998"/>
            <a:chExt cx="3742151" cy="1550314"/>
          </a:xfrm>
        </p:grpSpPr>
        <p:sp>
          <p:nvSpPr>
            <p:cNvPr id="12" name="Rectangle 11"/>
            <p:cNvSpPr/>
            <p:nvPr/>
          </p:nvSpPr>
          <p:spPr>
            <a:xfrm>
              <a:off x="2673627" y="5084984"/>
              <a:ext cx="249282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 and He delivered them Ehud, son of Gera, a </a:t>
              </a:r>
              <a:r>
                <a:rPr lang="en-US" dirty="0" err="1">
                  <a:solidFill>
                    <a:schemeClr val="bg1"/>
                  </a:solidFill>
                  <a:latin typeface="Calibri" panose="020F0502020204030204" pitchFamily="34" charset="0"/>
                </a:rPr>
                <a:t>Benjaminite</a:t>
              </a:r>
              <a:r>
                <a:rPr lang="en-US" dirty="0">
                  <a:solidFill>
                    <a:schemeClr val="bg1"/>
                  </a:solidFill>
                  <a:latin typeface="Calibri" panose="020F0502020204030204" pitchFamily="34" charset="0"/>
                </a:rPr>
                <a:t>—the judge of Israel</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2610779" y="5591175"/>
            <a:ext cx="2304640"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people presented a gift to the king</a:t>
            </a:r>
          </a:p>
        </p:txBody>
      </p:sp>
      <p:grpSp>
        <p:nvGrpSpPr>
          <p:cNvPr id="274" name="Group 273"/>
          <p:cNvGrpSpPr/>
          <p:nvPr/>
        </p:nvGrpSpPr>
        <p:grpSpPr>
          <a:xfrm>
            <a:off x="1223574" y="775691"/>
            <a:ext cx="3385913" cy="1876807"/>
            <a:chOff x="1387050" y="1037804"/>
            <a:chExt cx="3385913" cy="1876807"/>
          </a:xfrm>
        </p:grpSpPr>
        <p:sp>
          <p:nvSpPr>
            <p:cNvPr id="2" name="Rectangle 1"/>
            <p:cNvSpPr/>
            <p:nvPr/>
          </p:nvSpPr>
          <p:spPr>
            <a:xfrm>
              <a:off x="2576875" y="1437283"/>
              <a:ext cx="2196088" cy="1477328"/>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The land rested for 80 years and Ehud died—</a:t>
              </a:r>
              <a:r>
                <a:rPr lang="en-US" dirty="0" err="1">
                  <a:solidFill>
                    <a:schemeClr val="bg1"/>
                  </a:solidFill>
                  <a:latin typeface="Calibri" panose="020F0502020204030204" pitchFamily="34" charset="0"/>
                </a:rPr>
                <a:t>Shamgar</a:t>
              </a:r>
              <a:r>
                <a:rPr lang="en-US" dirty="0">
                  <a:solidFill>
                    <a:schemeClr val="bg1"/>
                  </a:solidFill>
                  <a:latin typeface="Calibri" panose="020F0502020204030204" pitchFamily="34" charset="0"/>
                </a:rPr>
                <a:t> also delivered them from the Philistines</a:t>
              </a:r>
              <a:endParaRPr lang="en-US" b="0" i="0" dirty="0">
                <a:solidFill>
                  <a:schemeClr val="bg1"/>
                </a:solidFill>
                <a:effectLst/>
                <a:latin typeface="Calibri" panose="020F0502020204030204" pitchFamily="34" charset="0"/>
              </a:endParaRPr>
            </a:p>
          </p:txBody>
        </p:sp>
        <p:grpSp>
          <p:nvGrpSpPr>
            <p:cNvPr id="5" name="Group 4"/>
            <p:cNvGrpSpPr/>
            <p:nvPr/>
          </p:nvGrpSpPr>
          <p:grpSpPr>
            <a:xfrm>
              <a:off x="1387050" y="1037804"/>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90237" y="1626599"/>
                <a:ext cx="590226" cy="307777"/>
              </a:xfrm>
              <a:prstGeom prst="rect">
                <a:avLst/>
              </a:prstGeom>
            </p:spPr>
            <p:txBody>
              <a:bodyPr wrap="none">
                <a:spAutoFit/>
              </a:bodyPr>
              <a:lstStyle/>
              <a:p>
                <a:r>
                  <a:rPr lang="en-US" sz="1400" dirty="0">
                    <a:latin typeface="Matura MT Script Capitals" panose="03020802060602070202" pitchFamily="66" charset="0"/>
                  </a:rPr>
                  <a:t>Ehud</a:t>
                </a:r>
              </a:p>
            </p:txBody>
          </p:sp>
        </p:grpSp>
      </p:grpSp>
      <p:grpSp>
        <p:nvGrpSpPr>
          <p:cNvPr id="259" name="Group 98"/>
          <p:cNvGrpSpPr/>
          <p:nvPr/>
        </p:nvGrpSpPr>
        <p:grpSpPr>
          <a:xfrm>
            <a:off x="10194711" y="4482498"/>
            <a:ext cx="1172375" cy="1842158"/>
            <a:chOff x="2514600" y="1066800"/>
            <a:chExt cx="2209800" cy="5005100"/>
          </a:xfrm>
        </p:grpSpPr>
        <p:sp>
          <p:nvSpPr>
            <p:cNvPr id="260" name="Oval 259"/>
            <p:cNvSpPr/>
            <p:nvPr/>
          </p:nvSpPr>
          <p:spPr>
            <a:xfrm rot="19336703">
              <a:off x="3555011" y="5498608"/>
              <a:ext cx="381000" cy="573292"/>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2192056">
              <a:off x="3104341" y="5467500"/>
              <a:ext cx="381000" cy="57104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p:cNvSpPr/>
            <p:nvPr/>
          </p:nvSpPr>
          <p:spPr>
            <a:xfrm>
              <a:off x="3048000" y="3124200"/>
              <a:ext cx="1219200" cy="2590800"/>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4343400" y="38100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2514600" y="37338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9984891">
              <a:off x="3962961" y="2716343"/>
              <a:ext cx="533400" cy="1391997"/>
            </a:xfrm>
            <a:prstGeom prst="trapezoid">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2090544">
              <a:off x="2785537" y="2767002"/>
              <a:ext cx="533400" cy="1318871"/>
            </a:xfrm>
            <a:prstGeom prst="trapezoid">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p:cNvSpPr/>
            <p:nvPr/>
          </p:nvSpPr>
          <p:spPr>
            <a:xfrm>
              <a:off x="3048000" y="2819400"/>
              <a:ext cx="1219200" cy="25908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loud 280"/>
            <p:cNvSpPr/>
            <p:nvPr/>
          </p:nvSpPr>
          <p:spPr>
            <a:xfrm rot="17395536">
              <a:off x="2595701" y="1695920"/>
              <a:ext cx="1143436" cy="64676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Cloud 281"/>
            <p:cNvSpPr/>
            <p:nvPr/>
          </p:nvSpPr>
          <p:spPr>
            <a:xfrm rot="15902291">
              <a:off x="3686099" y="1721966"/>
              <a:ext cx="1143436" cy="64676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loud 282"/>
            <p:cNvSpPr/>
            <p:nvPr/>
          </p:nvSpPr>
          <p:spPr>
            <a:xfrm>
              <a:off x="2971800" y="1295400"/>
              <a:ext cx="1371600" cy="53340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Isosceles Triangle 283"/>
            <p:cNvSpPr/>
            <p:nvPr/>
          </p:nvSpPr>
          <p:spPr>
            <a:xfrm rot="10800000">
              <a:off x="3429000" y="2895600"/>
              <a:ext cx="457200" cy="304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657615">
              <a:off x="2858604" y="2851428"/>
              <a:ext cx="609600" cy="2842344"/>
            </a:xfrm>
            <a:prstGeom prst="trapezoid">
              <a:avLst>
                <a:gd name="adj" fmla="val 3088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rot="21232594">
              <a:off x="3733236" y="2843697"/>
              <a:ext cx="609600" cy="2879451"/>
            </a:xfrm>
            <a:prstGeom prst="trapezoid">
              <a:avLst>
                <a:gd name="adj" fmla="val 3088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3124200" y="1676400"/>
              <a:ext cx="106680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7"/>
            <p:cNvGrpSpPr/>
            <p:nvPr/>
          </p:nvGrpSpPr>
          <p:grpSpPr>
            <a:xfrm>
              <a:off x="2895600" y="1066800"/>
              <a:ext cx="1600200" cy="838200"/>
              <a:chOff x="5486400" y="1371600"/>
              <a:chExt cx="1143000" cy="762000"/>
            </a:xfrm>
          </p:grpSpPr>
          <p:sp>
            <p:nvSpPr>
              <p:cNvPr id="314"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5"/>
            <p:cNvGrpSpPr/>
            <p:nvPr/>
          </p:nvGrpSpPr>
          <p:grpSpPr>
            <a:xfrm rot="21175658">
              <a:off x="3886200" y="5410200"/>
              <a:ext cx="609600" cy="304800"/>
              <a:chOff x="5638800" y="4267200"/>
              <a:chExt cx="2590800" cy="838200"/>
            </a:xfrm>
          </p:grpSpPr>
          <p:sp>
            <p:nvSpPr>
              <p:cNvPr id="310"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6"/>
            <p:cNvGrpSpPr/>
            <p:nvPr/>
          </p:nvGrpSpPr>
          <p:grpSpPr>
            <a:xfrm rot="718744">
              <a:off x="2655450" y="5340783"/>
              <a:ext cx="544238" cy="304800"/>
              <a:chOff x="5638800" y="4267200"/>
              <a:chExt cx="2590800" cy="838200"/>
            </a:xfrm>
          </p:grpSpPr>
          <p:sp>
            <p:nvSpPr>
              <p:cNvPr id="306"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Left-Right-Up Arrow 307"/>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eft-Right-Up Arrow 308"/>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44"/>
            <p:cNvGrpSpPr/>
            <p:nvPr/>
          </p:nvGrpSpPr>
          <p:grpSpPr>
            <a:xfrm>
              <a:off x="3352800" y="2895600"/>
              <a:ext cx="457200" cy="914400"/>
              <a:chOff x="5867400" y="3048000"/>
              <a:chExt cx="723987" cy="1541930"/>
            </a:xfrm>
          </p:grpSpPr>
          <p:sp>
            <p:nvSpPr>
              <p:cNvPr id="295" name="Hexagon 294"/>
              <p:cNvSpPr/>
              <p:nvPr/>
            </p:nvSpPr>
            <p:spPr>
              <a:xfrm>
                <a:off x="5957047" y="3980330"/>
                <a:ext cx="609600" cy="6096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6" name="Hexagon 295"/>
              <p:cNvSpPr/>
              <p:nvPr/>
            </p:nvSpPr>
            <p:spPr>
              <a:xfrm>
                <a:off x="6096000" y="4114800"/>
                <a:ext cx="309282" cy="349624"/>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97" name="Group 42"/>
              <p:cNvGrpSpPr/>
              <p:nvPr/>
            </p:nvGrpSpPr>
            <p:grpSpPr>
              <a:xfrm>
                <a:off x="5867400" y="3048000"/>
                <a:ext cx="723987" cy="1012242"/>
                <a:chOff x="6286413" y="968958"/>
                <a:chExt cx="2408834" cy="2185901"/>
              </a:xfrm>
              <a:solidFill>
                <a:srgbClr val="FFC000"/>
              </a:solidFill>
            </p:grpSpPr>
            <p:grpSp>
              <p:nvGrpSpPr>
                <p:cNvPr id="298" name="Group 37"/>
                <p:cNvGrpSpPr/>
                <p:nvPr/>
              </p:nvGrpSpPr>
              <p:grpSpPr>
                <a:xfrm>
                  <a:off x="6286413" y="968958"/>
                  <a:ext cx="1151447" cy="2164259"/>
                  <a:chOff x="6286413" y="968958"/>
                  <a:chExt cx="1151447" cy="2164259"/>
                </a:xfrm>
                <a:grpFill/>
              </p:grpSpPr>
              <p:sp>
                <p:nvSpPr>
                  <p:cNvPr id="303" name="Donut 30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Donut 30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Donut 30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38"/>
                <p:cNvGrpSpPr/>
                <p:nvPr/>
              </p:nvGrpSpPr>
              <p:grpSpPr>
                <a:xfrm flipH="1">
                  <a:off x="7543800" y="990600"/>
                  <a:ext cx="1151447" cy="2164259"/>
                  <a:chOff x="6286413" y="968958"/>
                  <a:chExt cx="1151447" cy="2164259"/>
                </a:xfrm>
                <a:grpFill/>
              </p:grpSpPr>
              <p:sp>
                <p:nvSpPr>
                  <p:cNvPr id="300" name="Donut 29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Donut 30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92" name="Group 58"/>
            <p:cNvGrpSpPr/>
            <p:nvPr/>
          </p:nvGrpSpPr>
          <p:grpSpPr>
            <a:xfrm>
              <a:off x="3505200" y="1447800"/>
              <a:ext cx="384964" cy="361507"/>
              <a:chOff x="5847812" y="3296093"/>
              <a:chExt cx="384964" cy="361507"/>
            </a:xfrm>
          </p:grpSpPr>
          <p:sp>
            <p:nvSpPr>
              <p:cNvPr id="293" name="Hexagon 292"/>
              <p:cNvSpPr/>
              <p:nvPr/>
            </p:nvSpPr>
            <p:spPr>
              <a:xfrm>
                <a:off x="5847812" y="3296093"/>
                <a:ext cx="384964" cy="36150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4" name="Hexagon 293"/>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18" name="Group 317"/>
          <p:cNvGrpSpPr/>
          <p:nvPr/>
        </p:nvGrpSpPr>
        <p:grpSpPr>
          <a:xfrm>
            <a:off x="204604" y="3686922"/>
            <a:ext cx="1395149" cy="2129279"/>
            <a:chOff x="5915355" y="1977088"/>
            <a:chExt cx="2330601" cy="3556968"/>
          </a:xfrm>
        </p:grpSpPr>
        <p:sp>
          <p:nvSpPr>
            <p:cNvPr id="319" name="Oval 318"/>
            <p:cNvSpPr/>
            <p:nvPr/>
          </p:nvSpPr>
          <p:spPr>
            <a:xfrm rot="649721" flipH="1">
              <a:off x="7015546" y="5166389"/>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649721" flipH="1">
              <a:off x="6569835" y="5149022"/>
              <a:ext cx="498823" cy="36766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4307848" flipH="1">
              <a:off x="7502177" y="4374690"/>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8060644">
              <a:off x="6060986" y="4274965"/>
              <a:ext cx="498823" cy="2481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rot="1217087" flipH="1">
              <a:off x="6347939" y="3277219"/>
              <a:ext cx="446795" cy="118014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20382913">
              <a:off x="7269395" y="3283483"/>
              <a:ext cx="486363" cy="122292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rot="671737">
              <a:off x="6250956" y="2284531"/>
              <a:ext cx="508636" cy="132509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Cloud 325"/>
            <p:cNvSpPr/>
            <p:nvPr/>
          </p:nvSpPr>
          <p:spPr>
            <a:xfrm rot="20706537">
              <a:off x="7277553" y="2344854"/>
              <a:ext cx="581414" cy="121129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flipH="1">
              <a:off x="6486348" y="3228067"/>
              <a:ext cx="1080894" cy="20387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rot="10800000" flipH="1">
              <a:off x="6864485" y="3236365"/>
              <a:ext cx="360298" cy="59833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flipH="1">
              <a:off x="6571168" y="2031392"/>
              <a:ext cx="996074" cy="14958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rot="16200000">
              <a:off x="6763076" y="1684468"/>
              <a:ext cx="596137" cy="11813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6351715" y="2239137"/>
              <a:ext cx="1445516" cy="261551"/>
            </a:xfrm>
            <a:prstGeom prst="roundRect">
              <a:avLst>
                <a:gd name="adj" fmla="val 3002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p:cNvGrpSpPr/>
            <p:nvPr/>
          </p:nvGrpSpPr>
          <p:grpSpPr>
            <a:xfrm rot="17334762">
              <a:off x="7298819" y="3825593"/>
              <a:ext cx="1242797" cy="651476"/>
              <a:chOff x="824668" y="5994400"/>
              <a:chExt cx="1242797" cy="651476"/>
            </a:xfrm>
          </p:grpSpPr>
          <p:sp>
            <p:nvSpPr>
              <p:cNvPr id="369" name="Pentagon 368"/>
              <p:cNvSpPr/>
              <p:nvPr/>
            </p:nvSpPr>
            <p:spPr>
              <a:xfrm>
                <a:off x="1163071" y="6244845"/>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Plus 369"/>
              <p:cNvSpPr/>
              <p:nvPr/>
            </p:nvSpPr>
            <p:spPr>
              <a:xfrm>
                <a:off x="824668" y="5994400"/>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Oval 332"/>
            <p:cNvSpPr/>
            <p:nvPr/>
          </p:nvSpPr>
          <p:spPr>
            <a:xfrm rot="4307848" flipH="1">
              <a:off x="7699473" y="4465065"/>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4265238" flipH="1">
              <a:off x="5648420" y="3823777"/>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lus 334"/>
            <p:cNvSpPr/>
            <p:nvPr/>
          </p:nvSpPr>
          <p:spPr>
            <a:xfrm rot="4265238" flipH="1">
              <a:off x="5883893" y="3983334"/>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17292152">
              <a:off x="6092169" y="4373896"/>
              <a:ext cx="256630" cy="1673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6370922" y="2246935"/>
              <a:ext cx="1375282" cy="228669"/>
              <a:chOff x="5406518" y="633972"/>
              <a:chExt cx="3662823" cy="743377"/>
            </a:xfrm>
          </p:grpSpPr>
          <p:grpSp>
            <p:nvGrpSpPr>
              <p:cNvPr id="354" name="Group 353"/>
              <p:cNvGrpSpPr/>
              <p:nvPr/>
            </p:nvGrpSpPr>
            <p:grpSpPr>
              <a:xfrm>
                <a:off x="5406518" y="638327"/>
                <a:ext cx="915268" cy="739022"/>
                <a:chOff x="5406518" y="638327"/>
                <a:chExt cx="915268" cy="739022"/>
              </a:xfrm>
            </p:grpSpPr>
            <p:sp>
              <p:nvSpPr>
                <p:cNvPr id="367" name="Cross 366"/>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p:cNvGrpSpPr/>
              <p:nvPr/>
            </p:nvGrpSpPr>
            <p:grpSpPr>
              <a:xfrm>
                <a:off x="6333981" y="633972"/>
                <a:ext cx="915268" cy="739022"/>
                <a:chOff x="5406518" y="638327"/>
                <a:chExt cx="915268" cy="739022"/>
              </a:xfrm>
            </p:grpSpPr>
            <p:sp>
              <p:nvSpPr>
                <p:cNvPr id="365" name="Cross 364"/>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7257090" y="633972"/>
                <a:ext cx="915268" cy="739022"/>
                <a:chOff x="5406518" y="638327"/>
                <a:chExt cx="915268" cy="739022"/>
              </a:xfrm>
            </p:grpSpPr>
            <p:sp>
              <p:nvSpPr>
                <p:cNvPr id="363" name="Cross 362"/>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356"/>
              <p:cNvGrpSpPr/>
              <p:nvPr/>
            </p:nvGrpSpPr>
            <p:grpSpPr>
              <a:xfrm>
                <a:off x="8154073" y="633973"/>
                <a:ext cx="915268" cy="739022"/>
                <a:chOff x="5406518" y="638327"/>
                <a:chExt cx="915268" cy="739022"/>
              </a:xfrm>
            </p:grpSpPr>
            <p:sp>
              <p:nvSpPr>
                <p:cNvPr id="361" name="Cross 360"/>
                <p:cNvSpPr/>
                <p:nvPr/>
              </p:nvSpPr>
              <p:spPr>
                <a:xfrm>
                  <a:off x="5406518" y="638327"/>
                  <a:ext cx="915268" cy="739022"/>
                </a:xfrm>
                <a:prstGeom prst="plus">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5693981" y="690896"/>
                  <a:ext cx="340342" cy="618149"/>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Diamond 357"/>
              <p:cNvSpPr/>
              <p:nvPr/>
            </p:nvSpPr>
            <p:spPr>
              <a:xfrm>
                <a:off x="6244044" y="795400"/>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7197633" y="799754"/>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p:cNvSpPr/>
              <p:nvPr/>
            </p:nvSpPr>
            <p:spPr>
              <a:xfrm>
                <a:off x="8085906" y="808463"/>
                <a:ext cx="147329" cy="397676"/>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6518283" y="5060938"/>
              <a:ext cx="1017023" cy="169101"/>
              <a:chOff x="5406518" y="633972"/>
              <a:chExt cx="3662823" cy="743377"/>
            </a:xfrm>
          </p:grpSpPr>
          <p:grpSp>
            <p:nvGrpSpPr>
              <p:cNvPr id="339" name="Group 338"/>
              <p:cNvGrpSpPr/>
              <p:nvPr/>
            </p:nvGrpSpPr>
            <p:grpSpPr>
              <a:xfrm>
                <a:off x="5406518" y="638327"/>
                <a:ext cx="915268" cy="739022"/>
                <a:chOff x="5406518" y="638327"/>
                <a:chExt cx="915268" cy="739022"/>
              </a:xfrm>
            </p:grpSpPr>
            <p:sp>
              <p:nvSpPr>
                <p:cNvPr id="352" name="Cross 35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p:cNvGrpSpPr/>
              <p:nvPr/>
            </p:nvGrpSpPr>
            <p:grpSpPr>
              <a:xfrm>
                <a:off x="6333981" y="633972"/>
                <a:ext cx="915268" cy="739022"/>
                <a:chOff x="5406518" y="638327"/>
                <a:chExt cx="915268" cy="739022"/>
              </a:xfrm>
            </p:grpSpPr>
            <p:sp>
              <p:nvSpPr>
                <p:cNvPr id="350" name="Cross 34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p:cNvGrpSpPr/>
              <p:nvPr/>
            </p:nvGrpSpPr>
            <p:grpSpPr>
              <a:xfrm>
                <a:off x="7257090" y="633972"/>
                <a:ext cx="915268" cy="739022"/>
                <a:chOff x="5406518" y="638327"/>
                <a:chExt cx="915268" cy="739022"/>
              </a:xfrm>
            </p:grpSpPr>
            <p:sp>
              <p:nvSpPr>
                <p:cNvPr id="348" name="Cross 34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p:cNvGrpSpPr/>
              <p:nvPr/>
            </p:nvGrpSpPr>
            <p:grpSpPr>
              <a:xfrm>
                <a:off x="8154073" y="633973"/>
                <a:ext cx="915268" cy="739022"/>
                <a:chOff x="5406518" y="638327"/>
                <a:chExt cx="915268" cy="739022"/>
              </a:xfrm>
            </p:grpSpPr>
            <p:sp>
              <p:nvSpPr>
                <p:cNvPr id="346" name="Cross 34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Diamond 34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1" name="Group 60"/>
          <p:cNvGrpSpPr/>
          <p:nvPr/>
        </p:nvGrpSpPr>
        <p:grpSpPr>
          <a:xfrm>
            <a:off x="1864778" y="5752442"/>
            <a:ext cx="573827" cy="605706"/>
            <a:chOff x="1752600" y="2971800"/>
            <a:chExt cx="1371600" cy="1447800"/>
          </a:xfrm>
        </p:grpSpPr>
        <p:sp>
          <p:nvSpPr>
            <p:cNvPr id="372" name="Cube 371"/>
            <p:cNvSpPr/>
            <p:nvPr/>
          </p:nvSpPr>
          <p:spPr>
            <a:xfrm>
              <a:off x="1752600" y="3276600"/>
              <a:ext cx="1371600" cy="1143000"/>
            </a:xfrm>
            <a:prstGeom prst="cub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372"/>
            <p:cNvSpPr/>
            <p:nvPr/>
          </p:nvSpPr>
          <p:spPr>
            <a:xfrm>
              <a:off x="1828800" y="2971800"/>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 Diagonal Corner Rectangle 373"/>
            <p:cNvSpPr/>
            <p:nvPr/>
          </p:nvSpPr>
          <p:spPr>
            <a:xfrm rot="6887454">
              <a:off x="2491062" y="3081175"/>
              <a:ext cx="533400" cy="457200"/>
            </a:xfrm>
            <a:prstGeom prst="round2DiagRect">
              <a:avLst>
                <a:gd name="adj1" fmla="val 0"/>
                <a:gd name="adj2" fmla="val 50000"/>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2209800" y="3581400"/>
              <a:ext cx="152400" cy="838200"/>
            </a:xfrm>
            <a:prstGeom prst="rect">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loud 375"/>
            <p:cNvSpPr/>
            <p:nvPr/>
          </p:nvSpPr>
          <p:spPr>
            <a:xfrm>
              <a:off x="2057400" y="3124200"/>
              <a:ext cx="609600" cy="4572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loud 376"/>
            <p:cNvSpPr/>
            <p:nvPr/>
          </p:nvSpPr>
          <p:spPr>
            <a:xfrm>
              <a:off x="2209800" y="3200400"/>
              <a:ext cx="304800" cy="381000"/>
            </a:xfrm>
            <a:prstGeom prst="cloud">
              <a:avLst/>
            </a:prstGeom>
            <a:solidFill>
              <a:srgbClr val="1881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8" name="Rectangle 377"/>
          <p:cNvSpPr/>
          <p:nvPr/>
        </p:nvSpPr>
        <p:spPr>
          <a:xfrm>
            <a:off x="1600783" y="2771963"/>
            <a:ext cx="2304640" cy="1754326"/>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Through the guidance of the Lord, Ehud stuck a dagger in the king’s belly—Moab was delivered into the hands of the Israelites</a:t>
            </a:r>
          </a:p>
        </p:txBody>
      </p:sp>
    </p:spTree>
    <p:extLst>
      <p:ext uri="{BB962C8B-B14F-4D97-AF65-F5344CB8AC3E}">
        <p14:creationId xmlns:p14="http://schemas.microsoft.com/office/powerpoint/2010/main" val="12573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3" grpId="0" animBg="1"/>
      <p:bldP spid="3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A623-FD76-6304-F75E-9E6C0B6FE098}"/>
            </a:ext>
          </a:extLst>
        </p:cNvPr>
        <p:cNvGrpSpPr/>
        <p:nvPr/>
      </p:nvGrpSpPr>
      <p:grpSpPr>
        <a:xfrm>
          <a:off x="0" y="0"/>
          <a:ext cx="0" cy="0"/>
          <a:chOff x="0" y="0"/>
          <a:chExt cx="0" cy="0"/>
        </a:xfrm>
      </p:grpSpPr>
      <p:grpSp>
        <p:nvGrpSpPr>
          <p:cNvPr id="89" name="Group 88">
            <a:extLst>
              <a:ext uri="{FF2B5EF4-FFF2-40B4-BE49-F238E27FC236}">
                <a16:creationId xmlns:a16="http://schemas.microsoft.com/office/drawing/2014/main" id="{AFBAFF63-B499-3E4C-D5EA-D12B76FDFF2B}"/>
              </a:ext>
            </a:extLst>
          </p:cNvPr>
          <p:cNvGrpSpPr/>
          <p:nvPr/>
        </p:nvGrpSpPr>
        <p:grpSpPr>
          <a:xfrm>
            <a:off x="-19004" y="-9053"/>
            <a:ext cx="12213089" cy="6867053"/>
            <a:chOff x="-19004" y="-9053"/>
            <a:chExt cx="12213089" cy="6867053"/>
          </a:xfrm>
        </p:grpSpPr>
        <p:pic>
          <p:nvPicPr>
            <p:cNvPr id="84" name="Picture 83">
              <a:extLst>
                <a:ext uri="{FF2B5EF4-FFF2-40B4-BE49-F238E27FC236}">
                  <a16:creationId xmlns:a16="http://schemas.microsoft.com/office/drawing/2014/main" id="{04D153AD-D6F7-F31B-AA16-E29228E9721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a:extLst>
                <a:ext uri="{FF2B5EF4-FFF2-40B4-BE49-F238E27FC236}">
                  <a16:creationId xmlns:a16="http://schemas.microsoft.com/office/drawing/2014/main" id="{9ABCA6B2-8D41-A313-F2A1-B7F533DDEC2F}"/>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3" name="Rectangle 2">
            <a:extLst>
              <a:ext uri="{FF2B5EF4-FFF2-40B4-BE49-F238E27FC236}">
                <a16:creationId xmlns:a16="http://schemas.microsoft.com/office/drawing/2014/main" id="{1008493A-6926-E78E-A983-8050518BDF2D}"/>
              </a:ext>
            </a:extLst>
          </p:cNvPr>
          <p:cNvSpPr/>
          <p:nvPr/>
        </p:nvSpPr>
        <p:spPr>
          <a:xfrm>
            <a:off x="940390" y="892628"/>
            <a:ext cx="8166156" cy="4832092"/>
          </a:xfrm>
          <a:prstGeom prst="rect">
            <a:avLst/>
          </a:prstGeom>
        </p:spPr>
        <p:txBody>
          <a:bodyPr wrap="square">
            <a:spAutoFit/>
          </a:bodyPr>
          <a:lstStyle/>
          <a:p>
            <a:r>
              <a:rPr lang="en-US" sz="2800" dirty="0">
                <a:solidFill>
                  <a:schemeClr val="bg1"/>
                </a:solidFill>
              </a:rPr>
              <a:t>The Lord always wants to lead us to deliverance through our becoming more righteous. </a:t>
            </a:r>
          </a:p>
          <a:p>
            <a:endParaRPr lang="en-US" sz="2800" dirty="0">
              <a:solidFill>
                <a:schemeClr val="bg1"/>
              </a:solidFill>
            </a:endParaRPr>
          </a:p>
          <a:p>
            <a:r>
              <a:rPr lang="en-US" sz="2800" dirty="0">
                <a:solidFill>
                  <a:schemeClr val="bg1"/>
                </a:solidFill>
              </a:rPr>
              <a:t>That requires repentance. </a:t>
            </a:r>
          </a:p>
          <a:p>
            <a:endParaRPr lang="en-US" sz="2800" dirty="0">
              <a:solidFill>
                <a:schemeClr val="bg1"/>
              </a:solidFill>
            </a:endParaRPr>
          </a:p>
          <a:p>
            <a:r>
              <a:rPr lang="en-US" sz="2800" dirty="0">
                <a:solidFill>
                  <a:schemeClr val="bg1"/>
                </a:solidFill>
              </a:rPr>
              <a:t>And that takes humility. </a:t>
            </a:r>
          </a:p>
          <a:p>
            <a:endParaRPr lang="en-US" sz="2800" dirty="0">
              <a:solidFill>
                <a:schemeClr val="bg1"/>
              </a:solidFill>
            </a:endParaRPr>
          </a:p>
          <a:p>
            <a:r>
              <a:rPr lang="en-US" sz="2800" dirty="0">
                <a:solidFill>
                  <a:schemeClr val="bg1"/>
                </a:solidFill>
              </a:rPr>
              <a:t>So the way to deliverance always requires humility in order for the Lord to be able to lead us by the hand where He wants to take us through our troubles and on to sanctification. (5)</a:t>
            </a:r>
            <a:endParaRPr lang="en-US" sz="2800" dirty="0">
              <a:solidFill>
                <a:schemeClr val="bg1"/>
              </a:solidFill>
              <a:latin typeface="Calibri" panose="020F0502020204030204" pitchFamily="34" charset="0"/>
            </a:endParaRPr>
          </a:p>
        </p:txBody>
      </p:sp>
      <p:sp>
        <p:nvSpPr>
          <p:cNvPr id="8" name="Rectangle 7">
            <a:extLst>
              <a:ext uri="{FF2B5EF4-FFF2-40B4-BE49-F238E27FC236}">
                <a16:creationId xmlns:a16="http://schemas.microsoft.com/office/drawing/2014/main" id="{2CD457C2-A5D9-4A47-D368-68F917372367}"/>
              </a:ext>
            </a:extLst>
          </p:cNvPr>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(4)</a:t>
            </a:r>
          </a:p>
        </p:txBody>
      </p:sp>
      <p:pic>
        <p:nvPicPr>
          <p:cNvPr id="19" name="Picture 18">
            <a:extLst>
              <a:ext uri="{FF2B5EF4-FFF2-40B4-BE49-F238E27FC236}">
                <a16:creationId xmlns:a16="http://schemas.microsoft.com/office/drawing/2014/main" id="{FF020442-B5C6-1123-AF0F-38B6DDC3C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850" y="765919"/>
            <a:ext cx="2264807" cy="2823655"/>
          </a:xfrm>
          <a:prstGeom prst="rect">
            <a:avLst/>
          </a:prstGeom>
        </p:spPr>
      </p:pic>
    </p:spTree>
    <p:extLst>
      <p:ext uri="{BB962C8B-B14F-4D97-AF65-F5344CB8AC3E}">
        <p14:creationId xmlns:p14="http://schemas.microsoft.com/office/powerpoint/2010/main" val="33732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21090" y="0"/>
            <a:ext cx="12213089" cy="6896973"/>
          </a:xfrm>
          <a:prstGeom prst="rect">
            <a:avLst/>
          </a:prstGeom>
        </p:spPr>
      </p:pic>
      <p:sp>
        <p:nvSpPr>
          <p:cNvPr id="85" name="TextBox 84"/>
          <p:cNvSpPr txBox="1"/>
          <p:nvPr/>
        </p:nvSpPr>
        <p:spPr>
          <a:xfrm>
            <a:off x="3471680" y="2128048"/>
            <a:ext cx="5353519" cy="3139321"/>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3</a:t>
            </a:r>
          </a:p>
          <a:p>
            <a:pPr algn="ctr"/>
            <a:r>
              <a:rPr lang="en-US" sz="6600" dirty="0">
                <a:solidFill>
                  <a:schemeClr val="bg1"/>
                </a:solidFill>
                <a:latin typeface="Agency FB" panose="020B0503020202020204" pitchFamily="34" charset="0"/>
              </a:rPr>
              <a:t>Judges 4:1-29</a:t>
            </a:r>
          </a:p>
          <a:p>
            <a:pPr algn="ctr"/>
            <a:endParaRPr lang="en-US" sz="6600" dirty="0">
              <a:solidFill>
                <a:schemeClr val="bg1"/>
              </a:solidFill>
              <a:latin typeface="Agency FB" panose="020B0503020202020204" pitchFamily="34" charset="0"/>
            </a:endParaRP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84300" y="1709367"/>
            <a:ext cx="2492829"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put them in the hand of the Canaanite King, </a:t>
            </a:r>
            <a:r>
              <a:rPr lang="en-US" dirty="0" err="1">
                <a:solidFill>
                  <a:schemeClr val="bg1"/>
                </a:solidFill>
                <a:latin typeface="Calibri" panose="020F0502020204030204" pitchFamily="34" charset="0"/>
              </a:rPr>
              <a:t>Jabin</a:t>
            </a:r>
            <a:endParaRPr lang="en-US" dirty="0">
              <a:solidFill>
                <a:schemeClr val="bg1"/>
              </a:solidFill>
              <a:latin typeface="Calibri" panose="020F0502020204030204" pitchFamily="34" charset="0"/>
            </a:endParaRPr>
          </a:p>
        </p:txBody>
      </p:sp>
      <p:sp>
        <p:nvSpPr>
          <p:cNvPr id="8" name="Rectangle 7"/>
          <p:cNvSpPr/>
          <p:nvPr/>
        </p:nvSpPr>
        <p:spPr>
          <a:xfrm>
            <a:off x="4521177" y="771929"/>
            <a:ext cx="3047012" cy="369332"/>
          </a:xfrm>
          <a:prstGeom prst="rect">
            <a:avLst/>
          </a:prstGeom>
          <a:solidFill>
            <a:schemeClr val="accent3">
              <a:lumMod val="75000"/>
            </a:schemeClr>
          </a:solidFill>
        </p:spPr>
        <p:txBody>
          <a:bodyPr wrap="square">
            <a:spAutoFit/>
          </a:bodyPr>
          <a:lstStyle/>
          <a:p>
            <a:pPr algn="ctr"/>
            <a:r>
              <a:rPr lang="en-US" dirty="0">
                <a:solidFill>
                  <a:schemeClr val="bg1"/>
                </a:solidFill>
                <a:latin typeface="Calibri" panose="020F0502020204030204" pitchFamily="34" charset="0"/>
              </a:rPr>
              <a:t>They started to evil again</a:t>
            </a:r>
          </a:p>
        </p:txBody>
      </p:sp>
      <p:grpSp>
        <p:nvGrpSpPr>
          <p:cNvPr id="71" name="Group 70"/>
          <p:cNvGrpSpPr/>
          <p:nvPr/>
        </p:nvGrpSpPr>
        <p:grpSpPr>
          <a:xfrm>
            <a:off x="2917260" y="245338"/>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10246755" y="1169114"/>
            <a:ext cx="1611086" cy="2644635"/>
            <a:chOff x="8567205" y="5018731"/>
            <a:chExt cx="1066800" cy="1751177"/>
          </a:xfrm>
        </p:grpSpPr>
        <p:grpSp>
          <p:nvGrpSpPr>
            <p:cNvPr id="126" name="Group 125"/>
            <p:cNvGrpSpPr/>
            <p:nvPr/>
          </p:nvGrpSpPr>
          <p:grpSpPr>
            <a:xfrm>
              <a:off x="8643405" y="6117252"/>
              <a:ext cx="904677" cy="652656"/>
              <a:chOff x="2438400" y="2362200"/>
              <a:chExt cx="5233417" cy="3775515"/>
            </a:xfrm>
            <a:solidFill>
              <a:srgbClr val="FF0000"/>
            </a:solidFill>
          </p:grpSpPr>
          <p:grpSp>
            <p:nvGrpSpPr>
              <p:cNvPr id="127" name="Group 126"/>
              <p:cNvGrpSpPr/>
              <p:nvPr/>
            </p:nvGrpSpPr>
            <p:grpSpPr>
              <a:xfrm>
                <a:off x="3200400" y="2590800"/>
                <a:ext cx="1271017" cy="3165915"/>
                <a:chOff x="5891782" y="1905000"/>
                <a:chExt cx="1271017" cy="3165915"/>
              </a:xfrm>
              <a:grpFill/>
            </p:grpSpPr>
            <p:sp>
              <p:nvSpPr>
                <p:cNvPr id="152" name="Oval 15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5"/>
              <p:cNvGrpSpPr/>
              <p:nvPr/>
            </p:nvGrpSpPr>
            <p:grpSpPr>
              <a:xfrm>
                <a:off x="4419600" y="2362200"/>
                <a:ext cx="1271017" cy="3165915"/>
                <a:chOff x="5891782" y="1905000"/>
                <a:chExt cx="1271017" cy="3165915"/>
              </a:xfrm>
              <a:grpFill/>
            </p:grpSpPr>
            <p:sp>
              <p:nvSpPr>
                <p:cNvPr id="147" name="Oval 14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5"/>
              <p:cNvGrpSpPr/>
              <p:nvPr/>
            </p:nvGrpSpPr>
            <p:grpSpPr>
              <a:xfrm>
                <a:off x="5486400" y="2743200"/>
                <a:ext cx="1271017" cy="3165915"/>
                <a:chOff x="5891782" y="1905000"/>
                <a:chExt cx="1271017" cy="3165915"/>
              </a:xfrm>
              <a:grpFill/>
            </p:grpSpPr>
            <p:sp>
              <p:nvSpPr>
                <p:cNvPr id="142" name="Oval 14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5"/>
              <p:cNvGrpSpPr/>
              <p:nvPr/>
            </p:nvGrpSpPr>
            <p:grpSpPr>
              <a:xfrm>
                <a:off x="6400800" y="2438400"/>
                <a:ext cx="1271017" cy="3165915"/>
                <a:chOff x="5891782" y="1905000"/>
                <a:chExt cx="1271017" cy="3165915"/>
              </a:xfrm>
              <a:grpFill/>
            </p:grpSpPr>
            <p:sp>
              <p:nvSpPr>
                <p:cNvPr id="137" name="Oval 13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5"/>
              <p:cNvGrpSpPr/>
              <p:nvPr/>
            </p:nvGrpSpPr>
            <p:grpSpPr>
              <a:xfrm>
                <a:off x="2438400" y="29718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8567205" y="5018731"/>
              <a:ext cx="1066800" cy="1066800"/>
              <a:chOff x="1066800" y="1676400"/>
              <a:chExt cx="1066800" cy="1066800"/>
            </a:xfrm>
          </p:grpSpPr>
          <p:sp>
            <p:nvSpPr>
              <p:cNvPr id="161" name="Isosceles Triangle 160"/>
              <p:cNvSpPr/>
              <p:nvPr/>
            </p:nvSpPr>
            <p:spPr>
              <a:xfrm>
                <a:off x="10668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1752600" y="1828800"/>
                <a:ext cx="3810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1295400" y="1828800"/>
                <a:ext cx="609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1066800" y="2514600"/>
                <a:ext cx="1066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1430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82880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498270" y="1676400"/>
                <a:ext cx="228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1447800" y="2286000"/>
                <a:ext cx="304800" cy="381000"/>
              </a:xfrm>
              <a:prstGeom prst="hexag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271"/>
          <p:cNvGrpSpPr/>
          <p:nvPr/>
        </p:nvGrpSpPr>
        <p:grpSpPr>
          <a:xfrm flipH="1">
            <a:off x="4289249" y="5344995"/>
            <a:ext cx="3742151" cy="1325925"/>
            <a:chOff x="1424305" y="5011998"/>
            <a:chExt cx="3742151" cy="1325925"/>
          </a:xfrm>
        </p:grpSpPr>
        <p:sp>
          <p:nvSpPr>
            <p:cNvPr id="12" name="Rectangle 11"/>
            <p:cNvSpPr/>
            <p:nvPr/>
          </p:nvSpPr>
          <p:spPr>
            <a:xfrm>
              <a:off x="2673627" y="5084984"/>
              <a:ext cx="2492829"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Deborah—a prophetess and judge sent Barak to deliver the Israelites </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456038" y="3865676"/>
            <a:ext cx="2716051"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Barak and tribes of Naphtali and Zebulun joined in the battle against </a:t>
            </a:r>
            <a:r>
              <a:rPr lang="en-US" dirty="0" err="1">
                <a:solidFill>
                  <a:schemeClr val="bg1"/>
                </a:solidFill>
                <a:latin typeface="Calibri" panose="020F0502020204030204" pitchFamily="34" charset="0"/>
              </a:rPr>
              <a:t>Jabin</a:t>
            </a:r>
            <a:endParaRPr lang="en-US" dirty="0">
              <a:solidFill>
                <a:schemeClr val="bg1"/>
              </a:solidFill>
              <a:latin typeface="Calibri" panose="020F0502020204030204" pitchFamily="34" charset="0"/>
            </a:endParaRPr>
          </a:p>
        </p:txBody>
      </p:sp>
      <p:sp>
        <p:nvSpPr>
          <p:cNvPr id="2" name="Rectangle 1"/>
          <p:cNvSpPr/>
          <p:nvPr/>
        </p:nvSpPr>
        <p:spPr>
          <a:xfrm>
            <a:off x="2662077" y="1500152"/>
            <a:ext cx="2172454" cy="646331"/>
          </a:xfrm>
          <a:prstGeom prst="rect">
            <a:avLst/>
          </a:prstGeom>
          <a:solidFill>
            <a:schemeClr val="accent3">
              <a:lumMod val="75000"/>
            </a:schemeClr>
          </a:solidFill>
        </p:spPr>
        <p:txBody>
          <a:bodyPr wrap="square">
            <a:spAutoFit/>
          </a:bodyPr>
          <a:lstStyle/>
          <a:p>
            <a:pPr fontAlgn="base"/>
            <a:r>
              <a:rPr lang="en-US" dirty="0">
                <a:solidFill>
                  <a:schemeClr val="bg1"/>
                </a:solidFill>
                <a:latin typeface="Calibri" panose="020F0502020204030204" pitchFamily="34" charset="0"/>
              </a:rPr>
              <a:t>The land rested 40 years</a:t>
            </a:r>
            <a:endParaRPr lang="en-US" b="0" i="0" dirty="0">
              <a:solidFill>
                <a:schemeClr val="bg1"/>
              </a:solidFill>
              <a:effectLst/>
              <a:latin typeface="Calibri" panose="020F0502020204030204" pitchFamily="34" charset="0"/>
            </a:endParaRPr>
          </a:p>
        </p:txBody>
      </p:sp>
      <p:sp>
        <p:nvSpPr>
          <p:cNvPr id="368" name="Rectangle 367"/>
          <p:cNvSpPr/>
          <p:nvPr/>
        </p:nvSpPr>
        <p:spPr>
          <a:xfrm>
            <a:off x="1349291" y="2443387"/>
            <a:ext cx="2791770"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Jael—wife of Heber killed </a:t>
            </a:r>
            <a:r>
              <a:rPr lang="en-US" dirty="0" err="1">
                <a:solidFill>
                  <a:schemeClr val="bg1"/>
                </a:solidFill>
                <a:latin typeface="Calibri" panose="020F0502020204030204" pitchFamily="34" charset="0"/>
              </a:rPr>
              <a:t>Sisera</a:t>
            </a:r>
            <a:r>
              <a:rPr lang="en-US" dirty="0">
                <a:solidFill>
                  <a:schemeClr val="bg1"/>
                </a:solidFill>
                <a:latin typeface="Calibri" panose="020F0502020204030204" pitchFamily="34" charset="0"/>
              </a:rPr>
              <a:t> (chieftain) opening a way for the Israelites to prevail once again</a:t>
            </a:r>
          </a:p>
        </p:txBody>
      </p:sp>
      <p:grpSp>
        <p:nvGrpSpPr>
          <p:cNvPr id="46" name="Group 45"/>
          <p:cNvGrpSpPr/>
          <p:nvPr/>
        </p:nvGrpSpPr>
        <p:grpSpPr>
          <a:xfrm>
            <a:off x="7553005" y="4254509"/>
            <a:ext cx="3949257" cy="1277081"/>
            <a:chOff x="7553005" y="4254509"/>
            <a:chExt cx="3949257" cy="1277081"/>
          </a:xfrm>
        </p:grpSpPr>
        <p:sp>
          <p:nvSpPr>
            <p:cNvPr id="10" name="Rectangle 9"/>
            <p:cNvSpPr/>
            <p:nvPr/>
          </p:nvSpPr>
          <p:spPr>
            <a:xfrm>
              <a:off x="7553005" y="4254509"/>
              <a:ext cx="2492829"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were oppressed 20 years </a:t>
              </a:r>
            </a:p>
          </p:txBody>
        </p:sp>
        <p:grpSp>
          <p:nvGrpSpPr>
            <p:cNvPr id="369" name="Group 368"/>
            <p:cNvGrpSpPr/>
            <p:nvPr/>
          </p:nvGrpSpPr>
          <p:grpSpPr>
            <a:xfrm>
              <a:off x="10174548" y="4315529"/>
              <a:ext cx="629579" cy="733307"/>
              <a:chOff x="3581400" y="1828800"/>
              <a:chExt cx="2289747" cy="2667000"/>
            </a:xfrm>
          </p:grpSpPr>
          <p:sp>
            <p:nvSpPr>
              <p:cNvPr id="370" name="Flowchart: Delay 369"/>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Delay 370"/>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lowchart: Delay 371"/>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Delay 372"/>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Single Corner Rectangle 374"/>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Single Corner Rectangle 375"/>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376"/>
              <p:cNvGrpSpPr/>
              <p:nvPr/>
            </p:nvGrpSpPr>
            <p:grpSpPr>
              <a:xfrm>
                <a:off x="3962400" y="2590800"/>
                <a:ext cx="1905000" cy="1905000"/>
                <a:chOff x="96078" y="2322443"/>
                <a:chExt cx="2133600" cy="2133600"/>
              </a:xfrm>
            </p:grpSpPr>
            <p:sp>
              <p:nvSpPr>
                <p:cNvPr id="378" name="Rectangle 377"/>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96078" y="2322443"/>
                  <a:ext cx="2133600" cy="2133600"/>
                  <a:chOff x="4562061" y="122582"/>
                  <a:chExt cx="2133600" cy="2133600"/>
                </a:xfrm>
              </p:grpSpPr>
              <p:sp>
                <p:nvSpPr>
                  <p:cNvPr id="380" name="Rectangle 379"/>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17"/>
                  <p:cNvGrpSpPr/>
                  <p:nvPr/>
                </p:nvGrpSpPr>
                <p:grpSpPr>
                  <a:xfrm>
                    <a:off x="4562061" y="122582"/>
                    <a:ext cx="2133600" cy="2133600"/>
                    <a:chOff x="2358887" y="109330"/>
                    <a:chExt cx="2133600" cy="2133600"/>
                  </a:xfrm>
                </p:grpSpPr>
                <p:sp>
                  <p:nvSpPr>
                    <p:cNvPr id="382" name="Rectangle 381"/>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8"/>
                    <p:cNvGrpSpPr/>
                    <p:nvPr/>
                  </p:nvGrpSpPr>
                  <p:grpSpPr>
                    <a:xfrm>
                      <a:off x="2358887" y="109330"/>
                      <a:ext cx="2133600" cy="2133600"/>
                      <a:chOff x="155713" y="86139"/>
                      <a:chExt cx="2133600" cy="2133600"/>
                    </a:xfrm>
                  </p:grpSpPr>
                  <p:sp>
                    <p:nvSpPr>
                      <p:cNvPr id="384" name="Rectangle 383"/>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10"/>
                      <p:cNvGrpSpPr/>
                      <p:nvPr/>
                    </p:nvGrpSpPr>
                    <p:grpSpPr>
                      <a:xfrm>
                        <a:off x="155713" y="86139"/>
                        <a:ext cx="2133600" cy="2133600"/>
                        <a:chOff x="381000" y="609600"/>
                        <a:chExt cx="2819400" cy="2819400"/>
                      </a:xfrm>
                    </p:grpSpPr>
                    <p:sp>
                      <p:nvSpPr>
                        <p:cNvPr id="386"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7" name="Group 386"/>
                        <p:cNvGrpSpPr/>
                        <p:nvPr/>
                      </p:nvGrpSpPr>
                      <p:grpSpPr>
                        <a:xfrm>
                          <a:off x="1398104" y="1639956"/>
                          <a:ext cx="762000" cy="762000"/>
                          <a:chOff x="1371600" y="1600200"/>
                          <a:chExt cx="762000" cy="762000"/>
                        </a:xfrm>
                      </p:grpSpPr>
                      <p:sp>
                        <p:nvSpPr>
                          <p:cNvPr id="388" name="Donut 387"/>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390" name="Group 389"/>
            <p:cNvGrpSpPr/>
            <p:nvPr/>
          </p:nvGrpSpPr>
          <p:grpSpPr>
            <a:xfrm>
              <a:off x="10872683" y="4295514"/>
              <a:ext cx="629579" cy="733307"/>
              <a:chOff x="3581400" y="1828800"/>
              <a:chExt cx="2289747" cy="2667000"/>
            </a:xfrm>
          </p:grpSpPr>
          <p:sp>
            <p:nvSpPr>
              <p:cNvPr id="391" name="Flowchart: Delay 390"/>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Delay 391"/>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Delay 392"/>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Delay 393"/>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Single Corner Rectangle 395"/>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Single Corner Rectangle 396"/>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397"/>
              <p:cNvGrpSpPr/>
              <p:nvPr/>
            </p:nvGrpSpPr>
            <p:grpSpPr>
              <a:xfrm>
                <a:off x="3962400" y="2590800"/>
                <a:ext cx="1905000" cy="1905000"/>
                <a:chOff x="96078" y="2322443"/>
                <a:chExt cx="2133600" cy="2133600"/>
              </a:xfrm>
            </p:grpSpPr>
            <p:sp>
              <p:nvSpPr>
                <p:cNvPr id="399" name="Rectangle 398"/>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399"/>
                <p:cNvGrpSpPr/>
                <p:nvPr/>
              </p:nvGrpSpPr>
              <p:grpSpPr>
                <a:xfrm>
                  <a:off x="96078" y="2322443"/>
                  <a:ext cx="2133600" cy="2133600"/>
                  <a:chOff x="4562061" y="122582"/>
                  <a:chExt cx="2133600" cy="2133600"/>
                </a:xfrm>
              </p:grpSpPr>
              <p:sp>
                <p:nvSpPr>
                  <p:cNvPr id="401" name="Rectangle 400"/>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17"/>
                  <p:cNvGrpSpPr/>
                  <p:nvPr/>
                </p:nvGrpSpPr>
                <p:grpSpPr>
                  <a:xfrm>
                    <a:off x="4562061" y="122582"/>
                    <a:ext cx="2133600" cy="2133600"/>
                    <a:chOff x="2358887" y="109330"/>
                    <a:chExt cx="2133600" cy="2133600"/>
                  </a:xfrm>
                </p:grpSpPr>
                <p:sp>
                  <p:nvSpPr>
                    <p:cNvPr id="403" name="Rectangle 402"/>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8"/>
                    <p:cNvGrpSpPr/>
                    <p:nvPr/>
                  </p:nvGrpSpPr>
                  <p:grpSpPr>
                    <a:xfrm>
                      <a:off x="2358887" y="109330"/>
                      <a:ext cx="2133600" cy="2133600"/>
                      <a:chOff x="155713" y="86139"/>
                      <a:chExt cx="2133600" cy="2133600"/>
                    </a:xfrm>
                  </p:grpSpPr>
                  <p:sp>
                    <p:nvSpPr>
                      <p:cNvPr id="405" name="Rectangle 404"/>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10"/>
                      <p:cNvGrpSpPr/>
                      <p:nvPr/>
                    </p:nvGrpSpPr>
                    <p:grpSpPr>
                      <a:xfrm>
                        <a:off x="155713" y="86139"/>
                        <a:ext cx="2133600" cy="2133600"/>
                        <a:chOff x="381000" y="609600"/>
                        <a:chExt cx="2819400" cy="2819400"/>
                      </a:xfrm>
                    </p:grpSpPr>
                    <p:sp>
                      <p:nvSpPr>
                        <p:cNvPr id="407"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8" name="Group 407"/>
                        <p:cNvGrpSpPr/>
                        <p:nvPr/>
                      </p:nvGrpSpPr>
                      <p:grpSpPr>
                        <a:xfrm>
                          <a:off x="1398104" y="1639956"/>
                          <a:ext cx="762000" cy="762000"/>
                          <a:chOff x="1371600" y="1600200"/>
                          <a:chExt cx="762000" cy="762000"/>
                        </a:xfrm>
                      </p:grpSpPr>
                      <p:sp>
                        <p:nvSpPr>
                          <p:cNvPr id="409" name="Donut 408"/>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411" name="Group 410"/>
            <p:cNvGrpSpPr/>
            <p:nvPr/>
          </p:nvGrpSpPr>
          <p:grpSpPr>
            <a:xfrm>
              <a:off x="10415625" y="4598615"/>
              <a:ext cx="801003" cy="932975"/>
              <a:chOff x="3581400" y="1828800"/>
              <a:chExt cx="2289747" cy="2667000"/>
            </a:xfrm>
          </p:grpSpPr>
          <p:sp>
            <p:nvSpPr>
              <p:cNvPr id="412" name="Flowchart: Delay 411"/>
              <p:cNvSpPr/>
              <p:nvPr/>
            </p:nvSpPr>
            <p:spPr>
              <a:xfrm rot="10800000">
                <a:off x="4724400" y="1828800"/>
                <a:ext cx="1143000" cy="21336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Delay 412"/>
              <p:cNvSpPr/>
              <p:nvPr/>
            </p:nvSpPr>
            <p:spPr>
              <a:xfrm rot="16200000">
                <a:off x="4114800" y="2209800"/>
                <a:ext cx="1219200" cy="2286000"/>
              </a:xfrm>
              <a:prstGeom prst="flowChartDelay">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lowchart: Delay 413"/>
              <p:cNvSpPr/>
              <p:nvPr/>
            </p:nvSpPr>
            <p:spPr>
              <a:xfrm rot="10800000">
                <a:off x="4991724" y="1981200"/>
                <a:ext cx="879423" cy="1421567"/>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Delay 414"/>
              <p:cNvSpPr/>
              <p:nvPr/>
            </p:nvSpPr>
            <p:spPr>
              <a:xfrm rot="16200000">
                <a:off x="4274070" y="2355329"/>
                <a:ext cx="1046813" cy="2127354"/>
              </a:xfrm>
              <a:prstGeom prst="flowChartDelay">
                <a:avLst/>
              </a:prstGeom>
              <a:solidFill>
                <a:srgbClr val="FFD0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876800" y="2667000"/>
                <a:ext cx="969364" cy="1066800"/>
              </a:xfrm>
              <a:prstGeom prst="ellipse">
                <a:avLst/>
              </a:prstGeom>
              <a:solidFill>
                <a:srgbClr val="FFD03B"/>
              </a:solidFill>
              <a:ln>
                <a:solidFill>
                  <a:srgbClr val="FFD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 Single Corner Rectangle 416"/>
              <p:cNvSpPr/>
              <p:nvPr/>
            </p:nvSpPr>
            <p:spPr>
              <a:xfrm>
                <a:off x="3733800" y="3657600"/>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Single Corner Rectangle 417"/>
              <p:cNvSpPr/>
              <p:nvPr/>
            </p:nvSpPr>
            <p:spPr>
              <a:xfrm>
                <a:off x="3717561" y="3432748"/>
                <a:ext cx="2133600" cy="76200"/>
              </a:xfrm>
              <a:prstGeom prst="round1Rect">
                <a:avLst/>
              </a:prstGeom>
              <a:solidFill>
                <a:srgbClr val="D7AC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9" name="Group 418"/>
              <p:cNvGrpSpPr/>
              <p:nvPr/>
            </p:nvGrpSpPr>
            <p:grpSpPr>
              <a:xfrm>
                <a:off x="3962400" y="2590800"/>
                <a:ext cx="1905000" cy="1905000"/>
                <a:chOff x="96078" y="2322443"/>
                <a:chExt cx="2133600" cy="2133600"/>
              </a:xfrm>
            </p:grpSpPr>
            <p:sp>
              <p:nvSpPr>
                <p:cNvPr id="420" name="Rectangle 419"/>
                <p:cNvSpPr/>
                <p:nvPr/>
              </p:nvSpPr>
              <p:spPr>
                <a:xfrm rot="18654690" flipH="1">
                  <a:off x="1088620" y="2402576"/>
                  <a:ext cx="208376" cy="196952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420"/>
                <p:cNvGrpSpPr/>
                <p:nvPr/>
              </p:nvGrpSpPr>
              <p:grpSpPr>
                <a:xfrm>
                  <a:off x="96078" y="2322443"/>
                  <a:ext cx="2133600" cy="2133600"/>
                  <a:chOff x="4562061" y="122582"/>
                  <a:chExt cx="2133600" cy="2133600"/>
                </a:xfrm>
              </p:grpSpPr>
              <p:sp>
                <p:nvSpPr>
                  <p:cNvPr id="422" name="Rectangle 421"/>
                  <p:cNvSpPr/>
                  <p:nvPr/>
                </p:nvSpPr>
                <p:spPr>
                  <a:xfrm rot="5400000">
                    <a:off x="5565913" y="185535"/>
                    <a:ext cx="152402" cy="199445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17"/>
                  <p:cNvGrpSpPr/>
                  <p:nvPr/>
                </p:nvGrpSpPr>
                <p:grpSpPr>
                  <a:xfrm>
                    <a:off x="4562061" y="122582"/>
                    <a:ext cx="2133600" cy="2133600"/>
                    <a:chOff x="2358887" y="109330"/>
                    <a:chExt cx="2133600" cy="2133600"/>
                  </a:xfrm>
                </p:grpSpPr>
                <p:sp>
                  <p:nvSpPr>
                    <p:cNvPr id="424" name="Rectangle 423"/>
                    <p:cNvSpPr/>
                    <p:nvPr/>
                  </p:nvSpPr>
                  <p:spPr>
                    <a:xfrm rot="3203445">
                      <a:off x="3284661" y="258786"/>
                      <a:ext cx="186298" cy="1905835"/>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5" name="Group 8"/>
                    <p:cNvGrpSpPr/>
                    <p:nvPr/>
                  </p:nvGrpSpPr>
                  <p:grpSpPr>
                    <a:xfrm>
                      <a:off x="2358887" y="109330"/>
                      <a:ext cx="2133600" cy="2133600"/>
                      <a:chOff x="155713" y="86139"/>
                      <a:chExt cx="2133600" cy="2133600"/>
                    </a:xfrm>
                  </p:grpSpPr>
                  <p:sp>
                    <p:nvSpPr>
                      <p:cNvPr id="426" name="Rectangle 425"/>
                      <p:cNvSpPr/>
                      <p:nvPr/>
                    </p:nvSpPr>
                    <p:spPr>
                      <a:xfrm>
                        <a:off x="1143000" y="228600"/>
                        <a:ext cx="149088" cy="185861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10"/>
                      <p:cNvGrpSpPr/>
                      <p:nvPr/>
                    </p:nvGrpSpPr>
                    <p:grpSpPr>
                      <a:xfrm>
                        <a:off x="155713" y="86139"/>
                        <a:ext cx="2133600" cy="2133600"/>
                        <a:chOff x="381000" y="609600"/>
                        <a:chExt cx="2819400" cy="2819400"/>
                      </a:xfrm>
                    </p:grpSpPr>
                    <p:sp>
                      <p:nvSpPr>
                        <p:cNvPr id="428" name="Donut 4"/>
                        <p:cNvSpPr/>
                        <p:nvPr/>
                      </p:nvSpPr>
                      <p:spPr>
                        <a:xfrm>
                          <a:off x="381000" y="609600"/>
                          <a:ext cx="2819400" cy="2819400"/>
                        </a:xfrm>
                        <a:prstGeom prst="donut">
                          <a:avLst>
                            <a:gd name="adj" fmla="val 711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9" name="Group 428"/>
                        <p:cNvGrpSpPr/>
                        <p:nvPr/>
                      </p:nvGrpSpPr>
                      <p:grpSpPr>
                        <a:xfrm>
                          <a:off x="1398104" y="1639956"/>
                          <a:ext cx="762000" cy="762000"/>
                          <a:chOff x="1371600" y="1600200"/>
                          <a:chExt cx="762000" cy="762000"/>
                        </a:xfrm>
                      </p:grpSpPr>
                      <p:sp>
                        <p:nvSpPr>
                          <p:cNvPr id="430" name="Donut 429"/>
                          <p:cNvSpPr/>
                          <p:nvPr/>
                        </p:nvSpPr>
                        <p:spPr>
                          <a:xfrm>
                            <a:off x="1371600" y="1600200"/>
                            <a:ext cx="762000" cy="762000"/>
                          </a:xfrm>
                          <a:prstGeom prst="donut">
                            <a:avLst>
                              <a:gd name="adj" fmla="val 2254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Oval 6"/>
                          <p:cNvSpPr/>
                          <p:nvPr/>
                        </p:nvSpPr>
                        <p:spPr>
                          <a:xfrm>
                            <a:off x="1600200" y="1828800"/>
                            <a:ext cx="304800" cy="304800"/>
                          </a:xfrm>
                          <a:prstGeom prst="ellipse">
                            <a:avLst/>
                          </a:prstGeom>
                          <a:solidFill>
                            <a:schemeClr val="tx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grpSp>
        <p:nvGrpSpPr>
          <p:cNvPr id="432" name="Group 431"/>
          <p:cNvGrpSpPr/>
          <p:nvPr/>
        </p:nvGrpSpPr>
        <p:grpSpPr>
          <a:xfrm>
            <a:off x="3110553" y="5159711"/>
            <a:ext cx="779923" cy="1680770"/>
            <a:chOff x="1441850" y="1371600"/>
            <a:chExt cx="1520432" cy="3276600"/>
          </a:xfrm>
        </p:grpSpPr>
        <p:sp>
          <p:nvSpPr>
            <p:cNvPr id="433" name="Rounded Rectangle 432"/>
            <p:cNvSpPr/>
            <p:nvPr/>
          </p:nvSpPr>
          <p:spPr>
            <a:xfrm>
              <a:off x="1522674" y="1371600"/>
              <a:ext cx="1287899" cy="225916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19671902">
              <a:off x="2584502" y="29944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2647766">
              <a:off x="1441850" y="2994448"/>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19352409">
              <a:off x="2249241" y="40678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2647766">
              <a:off x="1912169" y="40564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rot="20169292">
              <a:off x="2215284" y="2330522"/>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438"/>
            <p:cNvSpPr/>
            <p:nvPr/>
          </p:nvSpPr>
          <p:spPr>
            <a:xfrm rot="1790291">
              <a:off x="1531831" y="2296607"/>
              <a:ext cx="626173" cy="103511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439"/>
            <p:cNvSpPr/>
            <p:nvPr/>
          </p:nvSpPr>
          <p:spPr>
            <a:xfrm>
              <a:off x="1716040" y="2463727"/>
              <a:ext cx="934153" cy="1891292"/>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1961733" y="2107513"/>
              <a:ext cx="390181"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Cloud 441"/>
            <p:cNvSpPr/>
            <p:nvPr/>
          </p:nvSpPr>
          <p:spPr>
            <a:xfrm rot="16506508">
              <a:off x="1168515" y="2207312"/>
              <a:ext cx="1253155" cy="43498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rot="5400000">
              <a:off x="1844418" y="2181468"/>
              <a:ext cx="1298083" cy="43498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1716040" y="14745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loud 444"/>
            <p:cNvSpPr/>
            <p:nvPr/>
          </p:nvSpPr>
          <p:spPr>
            <a:xfrm>
              <a:off x="1707903" y="1724465"/>
              <a:ext cx="856957" cy="25204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1677935" y="1528688"/>
              <a:ext cx="957776" cy="352865"/>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1657494" y="1422009"/>
              <a:ext cx="1058594" cy="3528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447"/>
            <p:cNvGrpSpPr/>
            <p:nvPr/>
          </p:nvGrpSpPr>
          <p:grpSpPr>
            <a:xfrm>
              <a:off x="1576164" y="1523871"/>
              <a:ext cx="1134786" cy="316402"/>
              <a:chOff x="3429000" y="1217104"/>
              <a:chExt cx="4405230" cy="962718"/>
            </a:xfrm>
          </p:grpSpPr>
          <p:grpSp>
            <p:nvGrpSpPr>
              <p:cNvPr id="465" name="Group 464"/>
              <p:cNvGrpSpPr/>
              <p:nvPr/>
            </p:nvGrpSpPr>
            <p:grpSpPr>
              <a:xfrm>
                <a:off x="3429000" y="1230418"/>
                <a:ext cx="1101309" cy="949404"/>
                <a:chOff x="3429000" y="1230418"/>
                <a:chExt cx="1101309" cy="949404"/>
              </a:xfrm>
            </p:grpSpPr>
            <p:sp>
              <p:nvSpPr>
                <p:cNvPr id="478" name="Hexagon 477"/>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Quad Arrow 478"/>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4530308" y="1225980"/>
                <a:ext cx="1101309" cy="949404"/>
                <a:chOff x="3429000" y="1230418"/>
                <a:chExt cx="1101309" cy="949404"/>
              </a:xfrm>
            </p:grpSpPr>
            <p:sp>
              <p:nvSpPr>
                <p:cNvPr id="476" name="Hexagon 475"/>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Quad Arrow 476"/>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466"/>
              <p:cNvGrpSpPr/>
              <p:nvPr/>
            </p:nvGrpSpPr>
            <p:grpSpPr>
              <a:xfrm>
                <a:off x="5631615" y="1217104"/>
                <a:ext cx="1101309" cy="949404"/>
                <a:chOff x="3429000" y="1230418"/>
                <a:chExt cx="1101309" cy="949404"/>
              </a:xfrm>
            </p:grpSpPr>
            <p:sp>
              <p:nvSpPr>
                <p:cNvPr id="474" name="Hexagon 473"/>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Quad Arrow 474"/>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6732921" y="1225980"/>
                <a:ext cx="1101309" cy="949404"/>
                <a:chOff x="3429000" y="1230418"/>
                <a:chExt cx="1101309" cy="949404"/>
              </a:xfrm>
            </p:grpSpPr>
            <p:sp>
              <p:nvSpPr>
                <p:cNvPr id="472" name="Hexagon 471"/>
                <p:cNvSpPr/>
                <p:nvPr/>
              </p:nvSpPr>
              <p:spPr>
                <a:xfrm>
                  <a:off x="3429000" y="1230418"/>
                  <a:ext cx="1101309" cy="949404"/>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Quad Arrow 472"/>
                <p:cNvSpPr/>
                <p:nvPr/>
              </p:nvSpPr>
              <p:spPr>
                <a:xfrm>
                  <a:off x="3674854" y="1350273"/>
                  <a:ext cx="609600" cy="685504"/>
                </a:xfrm>
                <a:prstGeom prst="quadArrow">
                  <a:avLst>
                    <a:gd name="adj1" fmla="val 45000"/>
                    <a:gd name="adj2" fmla="val 22500"/>
                    <a:gd name="adj3" fmla="val 22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Quad Arrow 468"/>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Quad Arrow 469"/>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Quad Arrow 470"/>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p:cNvGrpSpPr/>
            <p:nvPr/>
          </p:nvGrpSpPr>
          <p:grpSpPr>
            <a:xfrm>
              <a:off x="1768733" y="4100302"/>
              <a:ext cx="813544" cy="226833"/>
              <a:chOff x="3429000" y="1217104"/>
              <a:chExt cx="4405230" cy="962718"/>
            </a:xfrm>
          </p:grpSpPr>
          <p:grpSp>
            <p:nvGrpSpPr>
              <p:cNvPr id="450" name="Group 449"/>
              <p:cNvGrpSpPr/>
              <p:nvPr/>
            </p:nvGrpSpPr>
            <p:grpSpPr>
              <a:xfrm>
                <a:off x="3429000" y="1230418"/>
                <a:ext cx="1101309" cy="949404"/>
                <a:chOff x="3429000" y="1230418"/>
                <a:chExt cx="1101309" cy="949404"/>
              </a:xfrm>
            </p:grpSpPr>
            <p:sp>
              <p:nvSpPr>
                <p:cNvPr id="463" name="Hexagon 462"/>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Quad Arrow 463"/>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4530308" y="1225980"/>
                <a:ext cx="1101309" cy="949404"/>
                <a:chOff x="3429000" y="1230418"/>
                <a:chExt cx="1101309" cy="949404"/>
              </a:xfrm>
            </p:grpSpPr>
            <p:sp>
              <p:nvSpPr>
                <p:cNvPr id="461" name="Hexagon 460"/>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5631615" y="1217104"/>
                <a:ext cx="1101309" cy="949404"/>
                <a:chOff x="3429000" y="1230418"/>
                <a:chExt cx="1101309" cy="949404"/>
              </a:xfrm>
            </p:grpSpPr>
            <p:sp>
              <p:nvSpPr>
                <p:cNvPr id="459" name="Hexagon 458"/>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6732921" y="1225980"/>
                <a:ext cx="1101309" cy="949404"/>
                <a:chOff x="3429000" y="1230418"/>
                <a:chExt cx="1101309" cy="949404"/>
              </a:xfrm>
            </p:grpSpPr>
            <p:sp>
              <p:nvSpPr>
                <p:cNvPr id="457" name="Hexagon 456"/>
                <p:cNvSpPr/>
                <p:nvPr/>
              </p:nvSpPr>
              <p:spPr>
                <a:xfrm>
                  <a:off x="3429000" y="1230418"/>
                  <a:ext cx="1101309" cy="949404"/>
                </a:xfrm>
                <a:prstGeom prst="hexagon">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Quad Arrow 457"/>
                <p:cNvSpPr/>
                <p:nvPr/>
              </p:nvSpPr>
              <p:spPr>
                <a:xfrm>
                  <a:off x="3674854" y="1350273"/>
                  <a:ext cx="609600" cy="685504"/>
                </a:xfrm>
                <a:prstGeom prst="quadArrow">
                  <a:avLst>
                    <a:gd name="adj1" fmla="val 45000"/>
                    <a:gd name="adj2" fmla="val 22500"/>
                    <a:gd name="adj3" fmla="val 225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Quad Arrow 453"/>
              <p:cNvSpPr/>
              <p:nvPr/>
            </p:nvSpPr>
            <p:spPr>
              <a:xfrm>
                <a:off x="4352395" y="1500619"/>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5453705" y="1479648"/>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Quad Arrow 455"/>
              <p:cNvSpPr/>
              <p:nvPr/>
            </p:nvSpPr>
            <p:spPr>
              <a:xfrm>
                <a:off x="6578017" y="1488524"/>
                <a:ext cx="355820" cy="400125"/>
              </a:xfrm>
              <a:prstGeom prst="quadArrow">
                <a:avLst>
                  <a:gd name="adj1" fmla="val 45000"/>
                  <a:gd name="adj2" fmla="val 22500"/>
                  <a:gd name="adj3" fmla="val 22500"/>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3" name="Group 482"/>
          <p:cNvGrpSpPr/>
          <p:nvPr/>
        </p:nvGrpSpPr>
        <p:grpSpPr>
          <a:xfrm>
            <a:off x="257714" y="3515434"/>
            <a:ext cx="1101912" cy="2272988"/>
            <a:chOff x="6034142" y="1478841"/>
            <a:chExt cx="1856868" cy="3830288"/>
          </a:xfrm>
        </p:grpSpPr>
        <p:sp>
          <p:nvSpPr>
            <p:cNvPr id="484" name="Double Wave 483"/>
            <p:cNvSpPr/>
            <p:nvPr/>
          </p:nvSpPr>
          <p:spPr>
            <a:xfrm rot="16200000">
              <a:off x="5932484" y="2610280"/>
              <a:ext cx="1235535"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ouble Wave 484"/>
            <p:cNvSpPr/>
            <p:nvPr/>
          </p:nvSpPr>
          <p:spPr>
            <a:xfrm rot="16034551">
              <a:off x="6857571" y="2595971"/>
              <a:ext cx="1202241" cy="309905"/>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rot="18847153">
              <a:off x="6614882" y="4943360"/>
              <a:ext cx="435418" cy="27873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16674846">
              <a:off x="6140152" y="4108791"/>
              <a:ext cx="487984" cy="2847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3915125" flipH="1">
              <a:off x="7531120" y="4046870"/>
              <a:ext cx="435418" cy="2843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Display 488"/>
            <p:cNvSpPr/>
            <p:nvPr/>
          </p:nvSpPr>
          <p:spPr>
            <a:xfrm rot="17059109">
              <a:off x="5978552" y="3649259"/>
              <a:ext cx="1027889" cy="299270"/>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lowchart: Display 489"/>
            <p:cNvSpPr/>
            <p:nvPr/>
          </p:nvSpPr>
          <p:spPr>
            <a:xfrm rot="4110026" flipH="1">
              <a:off x="7019526" y="3577220"/>
              <a:ext cx="1094100" cy="291851"/>
            </a:xfrm>
            <a:prstGeom prst="flowChartDisp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lowchart: Delay 490"/>
            <p:cNvSpPr/>
            <p:nvPr/>
          </p:nvSpPr>
          <p:spPr>
            <a:xfrm rot="4182490" flipH="1">
              <a:off x="7163403" y="3149852"/>
              <a:ext cx="450230" cy="475195"/>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lowchart: Delay 491"/>
            <p:cNvSpPr/>
            <p:nvPr/>
          </p:nvSpPr>
          <p:spPr>
            <a:xfrm rot="17498659">
              <a:off x="6411694" y="3094165"/>
              <a:ext cx="463620" cy="457139"/>
            </a:xfrm>
            <a:prstGeom prst="flowChartDelay">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4336345">
              <a:off x="7027978" y="4953927"/>
              <a:ext cx="435418" cy="27498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rapezoid 493"/>
            <p:cNvSpPr/>
            <p:nvPr/>
          </p:nvSpPr>
          <p:spPr>
            <a:xfrm>
              <a:off x="6531844" y="3104105"/>
              <a:ext cx="957919" cy="1913475"/>
            </a:xfrm>
            <a:prstGeom prst="trapezoid">
              <a:avLst/>
            </a:prstGeom>
            <a:solidFill>
              <a:srgbClr val="B59C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550323" y="2191859"/>
              <a:ext cx="957919" cy="1085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rot="19398839">
              <a:off x="7033858" y="3090773"/>
              <a:ext cx="156779" cy="143510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Delay 496"/>
            <p:cNvSpPr/>
            <p:nvPr/>
          </p:nvSpPr>
          <p:spPr>
            <a:xfrm rot="5400000">
              <a:off x="7203756" y="4298881"/>
              <a:ext cx="478369" cy="348334"/>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ouble Wave 497"/>
            <p:cNvSpPr/>
            <p:nvPr/>
          </p:nvSpPr>
          <p:spPr>
            <a:xfrm>
              <a:off x="6372662" y="2081054"/>
              <a:ext cx="1244446" cy="478369"/>
            </a:xfrm>
            <a:prstGeom prst="doubleWav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Same Side Corner Rectangle 498"/>
            <p:cNvSpPr/>
            <p:nvPr/>
          </p:nvSpPr>
          <p:spPr>
            <a:xfrm rot="14239665">
              <a:off x="6513255" y="3606042"/>
              <a:ext cx="148815" cy="1107042"/>
            </a:xfrm>
            <a:prstGeom prst="round2SameRect">
              <a:avLst>
                <a:gd name="adj1" fmla="val 47899"/>
                <a:gd name="adj2" fmla="val 480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7-Point Star 499"/>
            <p:cNvSpPr/>
            <p:nvPr/>
          </p:nvSpPr>
          <p:spPr>
            <a:xfrm>
              <a:off x="6868914" y="3564148"/>
              <a:ext cx="435418" cy="574042"/>
            </a:xfrm>
            <a:prstGeom prst="star7">
              <a:avLst>
                <a:gd name="adj" fmla="val 37397"/>
                <a:gd name="hf" fmla="val 102572"/>
                <a:gd name="vf" fmla="val 10521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19742001">
              <a:off x="6208408" y="4171861"/>
              <a:ext cx="284210" cy="1896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Delay 501"/>
            <p:cNvSpPr/>
            <p:nvPr/>
          </p:nvSpPr>
          <p:spPr>
            <a:xfrm rot="16200000">
              <a:off x="6777423" y="1500447"/>
              <a:ext cx="429369" cy="13005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Delay 502"/>
            <p:cNvSpPr/>
            <p:nvPr/>
          </p:nvSpPr>
          <p:spPr>
            <a:xfrm rot="16200000">
              <a:off x="6823397" y="1673464"/>
              <a:ext cx="345963" cy="41997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Isosceles Triangle 503"/>
            <p:cNvSpPr/>
            <p:nvPr/>
          </p:nvSpPr>
          <p:spPr>
            <a:xfrm>
              <a:off x="6868914" y="1478841"/>
              <a:ext cx="243333" cy="576208"/>
            </a:xfrm>
            <a:prstGeom prst="triangl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6492496" y="2013988"/>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7409806" y="2026704"/>
              <a:ext cx="66267" cy="3275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6734033" y="1947184"/>
              <a:ext cx="45719" cy="4182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7210616" y="1972664"/>
              <a:ext cx="64383" cy="381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6878121" y="2122115"/>
              <a:ext cx="222255" cy="189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509"/>
          <p:cNvGrpSpPr/>
          <p:nvPr/>
        </p:nvGrpSpPr>
        <p:grpSpPr>
          <a:xfrm rot="19164572">
            <a:off x="841758" y="2416270"/>
            <a:ext cx="250750" cy="678530"/>
            <a:chOff x="6893594" y="4678550"/>
            <a:chExt cx="608295" cy="1646050"/>
          </a:xfrm>
        </p:grpSpPr>
        <p:sp>
          <p:nvSpPr>
            <p:cNvPr id="511" name="Pentagon 510"/>
            <p:cNvSpPr/>
            <p:nvPr/>
          </p:nvSpPr>
          <p:spPr>
            <a:xfrm rot="5400000">
              <a:off x="6463665" y="5389245"/>
              <a:ext cx="1489710" cy="381000"/>
            </a:xfrm>
            <a:prstGeom prst="homePlate">
              <a:avLst>
                <a:gd name="adj" fmla="val 12783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lowchart: Magnetic Disk 511"/>
            <p:cNvSpPr/>
            <p:nvPr/>
          </p:nvSpPr>
          <p:spPr>
            <a:xfrm>
              <a:off x="6893594" y="4678550"/>
              <a:ext cx="608295" cy="3048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350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P spid="2" grpId="0" animBg="1"/>
      <p:bldP spid="3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Previously…</a:t>
            </a:r>
          </a:p>
        </p:txBody>
      </p:sp>
      <p:sp>
        <p:nvSpPr>
          <p:cNvPr id="2" name="Rectangle 1"/>
          <p:cNvSpPr/>
          <p:nvPr/>
        </p:nvSpPr>
        <p:spPr>
          <a:xfrm>
            <a:off x="868079" y="1617244"/>
            <a:ext cx="4681695" cy="1200329"/>
          </a:xfrm>
          <a:prstGeom prst="rect">
            <a:avLst/>
          </a:prstGeom>
        </p:spPr>
        <p:txBody>
          <a:bodyPr wrap="square">
            <a:spAutoFit/>
          </a:bodyPr>
          <a:lstStyle/>
          <a:p>
            <a:r>
              <a:rPr lang="en-US" dirty="0">
                <a:solidFill>
                  <a:schemeClr val="bg1"/>
                </a:solidFill>
                <a:latin typeface="Calibri" panose="020F0502020204030204" pitchFamily="34" charset="0"/>
              </a:rPr>
              <a:t>Joshua was 110 years old and buried on the border of his inheritance in </a:t>
            </a:r>
            <a:r>
              <a:rPr lang="en-US" dirty="0" err="1">
                <a:solidFill>
                  <a:schemeClr val="bg1"/>
                </a:solidFill>
                <a:latin typeface="Calibri" panose="020F0502020204030204" pitchFamily="34" charset="0"/>
              </a:rPr>
              <a:t>Timnath-serah</a:t>
            </a:r>
            <a:r>
              <a:rPr lang="en-US" dirty="0">
                <a:solidFill>
                  <a:schemeClr val="bg1"/>
                </a:solidFill>
                <a:latin typeface="Calibri" panose="020F0502020204030204" pitchFamily="34" charset="0"/>
              </a:rPr>
              <a:t>, which is in Mount Ephraim, on the north side of the hill of </a:t>
            </a:r>
            <a:r>
              <a:rPr lang="en-US" dirty="0" err="1">
                <a:solidFill>
                  <a:schemeClr val="bg1"/>
                </a:solidFill>
                <a:latin typeface="Calibri" panose="020F0502020204030204" pitchFamily="34" charset="0"/>
              </a:rPr>
              <a:t>Gaash</a:t>
            </a:r>
            <a:r>
              <a:rPr lang="en-US" dirty="0">
                <a:solidFill>
                  <a:schemeClr val="bg1"/>
                </a:solidFill>
                <a:latin typeface="Calibri" panose="020F0502020204030204" pitchFamily="34" charset="0"/>
              </a:rPr>
              <a:t>…</a:t>
            </a:r>
            <a:endParaRPr lang="en-US" dirty="0">
              <a:solidFill>
                <a:schemeClr val="bg1"/>
              </a:solidFill>
            </a:endParaRPr>
          </a:p>
        </p:txBody>
      </p:sp>
      <p:sp>
        <p:nvSpPr>
          <p:cNvPr id="5" name="Rectangle 4"/>
          <p:cNvSpPr/>
          <p:nvPr/>
        </p:nvSpPr>
        <p:spPr>
          <a:xfrm>
            <a:off x="1489295" y="5349154"/>
            <a:ext cx="4010685" cy="646331"/>
          </a:xfrm>
          <a:prstGeom prst="rect">
            <a:avLst/>
          </a:prstGeom>
        </p:spPr>
        <p:txBody>
          <a:bodyPr wrap="square">
            <a:spAutoFit/>
          </a:bodyPr>
          <a:lstStyle/>
          <a:p>
            <a:r>
              <a:rPr lang="en-US" dirty="0">
                <a:solidFill>
                  <a:schemeClr val="bg1"/>
                </a:solidFill>
                <a:latin typeface="Calibri" panose="020F0502020204030204" pitchFamily="34" charset="0"/>
              </a:rPr>
              <a:t>Eleazar—Aaron’s son also died and buried in Mount Ephraim</a:t>
            </a:r>
            <a:endParaRPr lang="en-US" dirty="0">
              <a:solidFill>
                <a:schemeClr val="bg1"/>
              </a:solidFill>
            </a:endParaRPr>
          </a:p>
        </p:txBody>
      </p:sp>
      <p:pic>
        <p:nvPicPr>
          <p:cNvPr id="1026" name="Picture 2" descr="http://www.keyway.ca/jpg/tibnath.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2665" b="13403"/>
          <a:stretch/>
        </p:blipFill>
        <p:spPr bwMode="auto">
          <a:xfrm>
            <a:off x="1896701" y="3259792"/>
            <a:ext cx="2815627" cy="186486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953061" y="5455589"/>
            <a:ext cx="4533678" cy="646331"/>
          </a:xfrm>
          <a:prstGeom prst="rect">
            <a:avLst/>
          </a:prstGeom>
        </p:spPr>
        <p:txBody>
          <a:bodyPr wrap="square">
            <a:spAutoFit/>
          </a:bodyPr>
          <a:lstStyle/>
          <a:p>
            <a:r>
              <a:rPr lang="en-US" dirty="0">
                <a:solidFill>
                  <a:schemeClr val="bg1"/>
                </a:solidFill>
                <a:latin typeface="Calibri" panose="020F0502020204030204" pitchFamily="34" charset="0"/>
              </a:rPr>
              <a:t>The bones of Joseph were brought out of Egypt were buried in Shechem.</a:t>
            </a:r>
            <a:endParaRPr lang="en-US" dirty="0">
              <a:solidFill>
                <a:schemeClr val="bg1"/>
              </a:solidFill>
            </a:endParaRPr>
          </a:p>
        </p:txBody>
      </p:sp>
      <p:pic>
        <p:nvPicPr>
          <p:cNvPr id="1028" name="Picture 4" descr="http://www.bible-history.com/maps/images/genesis_city_of_shechem.jpg"/>
          <p:cNvPicPr>
            <a:picLocks noChangeAspect="1" noChangeArrowheads="1"/>
          </p:cNvPicPr>
          <p:nvPr/>
        </p:nvPicPr>
        <p:blipFill rotWithShape="1">
          <a:blip r:embed="rId4">
            <a:extLst>
              <a:ext uri="{28A0092B-C50C-407E-A947-70E740481C1C}">
                <a14:useLocalDpi xmlns:a14="http://schemas.microsoft.com/office/drawing/2010/main" val="0"/>
              </a:ext>
            </a:extLst>
          </a:blip>
          <a:srcRect r="-681" b="2191"/>
          <a:stretch/>
        </p:blipFill>
        <p:spPr bwMode="auto">
          <a:xfrm>
            <a:off x="6249667" y="1348366"/>
            <a:ext cx="4172936" cy="368536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449370" y="2670772"/>
            <a:ext cx="4535786" cy="13942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274867" y="3938257"/>
            <a:ext cx="1602465" cy="14757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Joshua 24:29-33</a:t>
            </a:r>
            <a:endParaRPr lang="en-US" dirty="0">
              <a:solidFill>
                <a:schemeClr val="bg1"/>
              </a:solidFill>
            </a:endParaRPr>
          </a:p>
        </p:txBody>
      </p:sp>
      <p:sp>
        <p:nvSpPr>
          <p:cNvPr id="3" name="Rectangle 2">
            <a:extLst>
              <a:ext uri="{FF2B5EF4-FFF2-40B4-BE49-F238E27FC236}">
                <a16:creationId xmlns:a16="http://schemas.microsoft.com/office/drawing/2014/main" id="{0A9479EA-48C0-EF5B-AB84-76D8F6AAC477}"/>
              </a:ext>
            </a:extLst>
          </p:cNvPr>
          <p:cNvSpPr/>
          <p:nvPr/>
        </p:nvSpPr>
        <p:spPr>
          <a:xfrm>
            <a:off x="11486739" y="6394940"/>
            <a:ext cx="495649" cy="369332"/>
          </a:xfrm>
          <a:prstGeom prst="rect">
            <a:avLst/>
          </a:prstGeom>
        </p:spPr>
        <p:txBody>
          <a:bodyPr wrap="none">
            <a:spAutoFit/>
          </a:bodyPr>
          <a:lstStyle/>
          <a:p>
            <a:r>
              <a:rPr lang="en-US" dirty="0">
                <a:solidFill>
                  <a:schemeClr val="bg1"/>
                </a:solidFill>
                <a:latin typeface="Calibri" panose="020F0502020204030204" pitchFamily="34" charset="0"/>
              </a:rPr>
              <a:t> (1)</a:t>
            </a:r>
            <a:endParaRPr lang="en-US" dirty="0">
              <a:solidFill>
                <a:schemeClr val="bg1"/>
              </a:solidFill>
            </a:endParaRPr>
          </a:p>
        </p:txBody>
      </p:sp>
    </p:spTree>
    <p:extLst>
      <p:ext uri="{BB962C8B-B14F-4D97-AF65-F5344CB8AC3E}">
        <p14:creationId xmlns:p14="http://schemas.microsoft.com/office/powerpoint/2010/main" val="6609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Deborah-Prophetess</a:t>
            </a:r>
          </a:p>
        </p:txBody>
      </p:sp>
      <p:sp>
        <p:nvSpPr>
          <p:cNvPr id="2" name="Rectangle 1"/>
          <p:cNvSpPr/>
          <p:nvPr/>
        </p:nvSpPr>
        <p:spPr>
          <a:xfrm>
            <a:off x="709799" y="1142076"/>
            <a:ext cx="5703072" cy="5355312"/>
          </a:xfrm>
          <a:prstGeom prst="rect">
            <a:avLst/>
          </a:prstGeom>
        </p:spPr>
        <p:txBody>
          <a:bodyPr wrap="square">
            <a:spAutoFit/>
          </a:bodyPr>
          <a:lstStyle/>
          <a:p>
            <a:r>
              <a:rPr lang="en-US" dirty="0">
                <a:solidFill>
                  <a:schemeClr val="bg1"/>
                </a:solidFill>
                <a:latin typeface="Calibri" panose="020F0502020204030204" pitchFamily="34" charset="0"/>
              </a:rPr>
              <a:t>The Lord call a woman to judge Israel. From the tribe of Ephraim. She was the wife of </a:t>
            </a:r>
            <a:r>
              <a:rPr lang="en-US" dirty="0" err="1">
                <a:solidFill>
                  <a:schemeClr val="bg1"/>
                </a:solidFill>
                <a:latin typeface="Calibri" panose="020F0502020204030204" pitchFamily="34" charset="0"/>
              </a:rPr>
              <a:t>Lapidoth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was sorely lacking in leadership at this time. The regular priesthood leadership was not in effect because the covenant had been broken.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Deborah did not direct Israel in any official sense; she was a prophetess who possessed the spirit of prophecy, one of the gifts of the Spirit.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blessed with spiritual insight and leadership qualities that were not being put to use by any man.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Barak (from the tribe of Naphtali) would not lead an army against </a:t>
            </a:r>
            <a:r>
              <a:rPr lang="en-US" dirty="0" err="1">
                <a:solidFill>
                  <a:schemeClr val="bg1"/>
                </a:solidFill>
                <a:latin typeface="Calibri" panose="020F0502020204030204" pitchFamily="34" charset="0"/>
              </a:rPr>
              <a:t>Jabin</a:t>
            </a:r>
            <a:r>
              <a:rPr lang="en-US" dirty="0">
                <a:solidFill>
                  <a:schemeClr val="bg1"/>
                </a:solidFill>
                <a:latin typeface="Calibri" panose="020F0502020204030204" pitchFamily="34" charset="0"/>
              </a:rPr>
              <a:t> until Deborah promised to be present.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Together, she and the military leader Barak delivered Israel from the Canaanites.</a:t>
            </a:r>
          </a:p>
        </p:txBody>
      </p:sp>
      <p:sp>
        <p:nvSpPr>
          <p:cNvPr id="5" name="Rectangle 4"/>
          <p:cNvSpPr/>
          <p:nvPr/>
        </p:nvSpPr>
        <p:spPr>
          <a:xfrm>
            <a:off x="7239001" y="1142076"/>
            <a:ext cx="4019956" cy="923330"/>
          </a:xfrm>
          <a:prstGeom prst="rect">
            <a:avLst/>
          </a:prstGeom>
        </p:spPr>
        <p:txBody>
          <a:bodyPr wrap="square">
            <a:spAutoFit/>
          </a:bodyPr>
          <a:lstStyle/>
          <a:p>
            <a:r>
              <a:rPr lang="en-US" i="1" dirty="0">
                <a:solidFill>
                  <a:srgbClr val="FFFF00"/>
                </a:solidFill>
                <a:latin typeface="Calibri" panose="020F0502020204030204" pitchFamily="34" charset="0"/>
              </a:rPr>
              <a:t>…worship God: for the testimony of Jesus is the spirit of prophecy.</a:t>
            </a:r>
          </a:p>
          <a:p>
            <a:r>
              <a:rPr lang="en-US" i="1" dirty="0">
                <a:solidFill>
                  <a:srgbClr val="FFFF00"/>
                </a:solidFill>
                <a:latin typeface="Calibri" panose="020F0502020204030204" pitchFamily="34" charset="0"/>
              </a:rPr>
              <a:t>Revelation 19:10</a:t>
            </a:r>
            <a:endParaRPr lang="en-US" i="1" dirty="0">
              <a:solidFill>
                <a:srgbClr val="FFFF00"/>
              </a:solidFill>
            </a:endParaRPr>
          </a:p>
        </p:txBody>
      </p:sp>
      <p:sp>
        <p:nvSpPr>
          <p:cNvPr id="20" name="Rectangle 19"/>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p>
        </p:txBody>
      </p:sp>
      <p:pic>
        <p:nvPicPr>
          <p:cNvPr id="4" name="Picture 3">
            <a:extLst>
              <a:ext uri="{FF2B5EF4-FFF2-40B4-BE49-F238E27FC236}">
                <a16:creationId xmlns:a16="http://schemas.microsoft.com/office/drawing/2014/main" id="{EFF5DB32-6427-85DD-BEEB-F538E22FA6EE}"/>
              </a:ext>
            </a:extLst>
          </p:cNvPr>
          <p:cNvPicPr>
            <a:picLocks noChangeAspect="1"/>
          </p:cNvPicPr>
          <p:nvPr/>
        </p:nvPicPr>
        <p:blipFill>
          <a:blip r:embed="rId3"/>
          <a:stretch>
            <a:fillRect/>
          </a:stretch>
        </p:blipFill>
        <p:spPr>
          <a:xfrm>
            <a:off x="6736311" y="2315726"/>
            <a:ext cx="4745890" cy="3285009"/>
          </a:xfrm>
          <a:prstGeom prst="rect">
            <a:avLst/>
          </a:prstGeom>
        </p:spPr>
      </p:pic>
      <p:sp>
        <p:nvSpPr>
          <p:cNvPr id="6" name="Rectangle 5">
            <a:extLst>
              <a:ext uri="{FF2B5EF4-FFF2-40B4-BE49-F238E27FC236}">
                <a16:creationId xmlns:a16="http://schemas.microsoft.com/office/drawing/2014/main" id="{1022E365-FBDE-CB2B-5146-3155ECB33CE8}"/>
              </a:ext>
            </a:extLst>
          </p:cNvPr>
          <p:cNvSpPr/>
          <p:nvPr/>
        </p:nvSpPr>
        <p:spPr>
          <a:xfrm>
            <a:off x="-19004" y="6550223"/>
            <a:ext cx="6545655" cy="307777"/>
          </a:xfrm>
          <a:prstGeom prst="rect">
            <a:avLst/>
          </a:prstGeom>
        </p:spPr>
        <p:txBody>
          <a:bodyPr wrap="square">
            <a:spAutoFit/>
          </a:bodyPr>
          <a:lstStyle/>
          <a:p>
            <a:r>
              <a:rPr lang="en-US" sz="1400" dirty="0">
                <a:solidFill>
                  <a:schemeClr val="bg1"/>
                </a:solidFill>
                <a:latin typeface="Calibri" panose="020F0502020204030204" pitchFamily="34" charset="0"/>
              </a:rPr>
              <a:t>Judges 4:4</a:t>
            </a:r>
            <a:endParaRPr lang="en-US" sz="1400" dirty="0">
              <a:solidFill>
                <a:schemeClr val="bg1"/>
              </a:solidFill>
            </a:endParaRPr>
          </a:p>
        </p:txBody>
      </p:sp>
    </p:spTree>
    <p:extLst>
      <p:ext uri="{BB962C8B-B14F-4D97-AF65-F5344CB8AC3E}">
        <p14:creationId xmlns:p14="http://schemas.microsoft.com/office/powerpoint/2010/main" val="2985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Song of Praise</a:t>
            </a:r>
          </a:p>
        </p:txBody>
      </p:sp>
      <p:sp>
        <p:nvSpPr>
          <p:cNvPr id="21" name="Rectangle 20"/>
          <p:cNvSpPr/>
          <p:nvPr/>
        </p:nvSpPr>
        <p:spPr>
          <a:xfrm>
            <a:off x="73972" y="6506509"/>
            <a:ext cx="984244" cy="369332"/>
          </a:xfrm>
          <a:prstGeom prst="rect">
            <a:avLst/>
          </a:prstGeom>
        </p:spPr>
        <p:txBody>
          <a:bodyPr wrap="none">
            <a:spAutoFit/>
          </a:bodyPr>
          <a:lstStyle/>
          <a:p>
            <a:r>
              <a:rPr lang="en-US" dirty="0">
                <a:solidFill>
                  <a:schemeClr val="bg1"/>
                </a:solidFill>
                <a:latin typeface="Calibri" panose="020F0502020204030204" pitchFamily="34" charset="0"/>
              </a:rPr>
              <a:t>Judges 5</a:t>
            </a:r>
          </a:p>
        </p:txBody>
      </p:sp>
      <p:sp>
        <p:nvSpPr>
          <p:cNvPr id="2" name="Rectangle 1"/>
          <p:cNvSpPr/>
          <p:nvPr/>
        </p:nvSpPr>
        <p:spPr>
          <a:xfrm>
            <a:off x="5181600" y="4201270"/>
            <a:ext cx="6096000" cy="1569660"/>
          </a:xfrm>
          <a:prstGeom prst="rect">
            <a:avLst/>
          </a:prstGeom>
        </p:spPr>
        <p:txBody>
          <a:bodyPr>
            <a:spAutoFit/>
          </a:bodyPr>
          <a:lstStyle/>
          <a:p>
            <a:r>
              <a:rPr lang="en-US" sz="3200" dirty="0">
                <a:solidFill>
                  <a:schemeClr val="bg1"/>
                </a:solidFill>
                <a:latin typeface="Calibri" panose="020F0502020204030204" pitchFamily="34" charset="0"/>
              </a:rPr>
              <a:t>Deborah rightly saw in this event the hand of the Lord and gave Him credit for the victory </a:t>
            </a:r>
          </a:p>
        </p:txBody>
      </p:sp>
      <p:sp>
        <p:nvSpPr>
          <p:cNvPr id="8" name="Rectangle 7"/>
          <p:cNvSpPr/>
          <p:nvPr/>
        </p:nvSpPr>
        <p:spPr>
          <a:xfrm>
            <a:off x="11642917" y="6488668"/>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p>
        </p:txBody>
      </p:sp>
      <p:sp>
        <p:nvSpPr>
          <p:cNvPr id="3" name="Rectangle 2"/>
          <p:cNvSpPr/>
          <p:nvPr/>
        </p:nvSpPr>
        <p:spPr>
          <a:xfrm>
            <a:off x="1194792" y="1340507"/>
            <a:ext cx="6096000" cy="1754326"/>
          </a:xfrm>
          <a:prstGeom prst="rect">
            <a:avLst/>
          </a:prstGeom>
        </p:spPr>
        <p:txBody>
          <a:bodyPr>
            <a:spAutoFit/>
          </a:bodyPr>
          <a:lstStyle/>
          <a:p>
            <a:pPr fontAlgn="base"/>
            <a:r>
              <a:rPr lang="en-US" i="1" dirty="0">
                <a:solidFill>
                  <a:srgbClr val="FFFF00"/>
                </a:solidFill>
              </a:rPr>
              <a:t>Praise ye the </a:t>
            </a:r>
            <a:r>
              <a:rPr lang="en-US" i="1" cap="small" dirty="0">
                <a:solidFill>
                  <a:srgbClr val="FFFF00"/>
                </a:solidFill>
              </a:rPr>
              <a:t>Lord</a:t>
            </a:r>
            <a:r>
              <a:rPr lang="en-US" i="1" dirty="0">
                <a:solidFill>
                  <a:srgbClr val="FFFF00"/>
                </a:solidFill>
              </a:rPr>
              <a:t> for the avenging of Israel, when the people willingly offered themselves.</a:t>
            </a:r>
          </a:p>
          <a:p>
            <a:pPr fontAlgn="base"/>
            <a:r>
              <a:rPr lang="en-US" i="1" dirty="0">
                <a:solidFill>
                  <a:srgbClr val="FFFF00"/>
                </a:solidFill>
              </a:rPr>
              <a:t> </a:t>
            </a:r>
            <a:endParaRPr lang="en-US" b="1" i="1" dirty="0">
              <a:solidFill>
                <a:srgbClr val="FFFF00"/>
              </a:solidFill>
            </a:endParaRPr>
          </a:p>
          <a:p>
            <a:pPr fontAlgn="base"/>
            <a:endParaRPr lang="en-US" b="1" i="1" dirty="0">
              <a:solidFill>
                <a:srgbClr val="FFFF00"/>
              </a:solidFill>
            </a:endParaRPr>
          </a:p>
          <a:p>
            <a:pPr fontAlgn="base"/>
            <a:r>
              <a:rPr lang="en-US" i="1" dirty="0">
                <a:solidFill>
                  <a:srgbClr val="FFFF00"/>
                </a:solidFill>
              </a:rPr>
              <a:t>Hear, O ye kings; give ear, O ye princes; I, even I, will sing unto the </a:t>
            </a:r>
            <a:r>
              <a:rPr lang="en-US" i="1" cap="small" dirty="0">
                <a:solidFill>
                  <a:srgbClr val="FFFF00"/>
                </a:solidFill>
              </a:rPr>
              <a:t>Lord</a:t>
            </a:r>
            <a:r>
              <a:rPr lang="en-US" i="1" dirty="0">
                <a:solidFill>
                  <a:srgbClr val="FFFF00"/>
                </a:solidFill>
              </a:rPr>
              <a:t>; I will sing praise to the </a:t>
            </a:r>
            <a:r>
              <a:rPr lang="en-US" i="1" cap="small" dirty="0">
                <a:solidFill>
                  <a:srgbClr val="FFFF00"/>
                </a:solidFill>
              </a:rPr>
              <a:t>Lord</a:t>
            </a:r>
            <a:r>
              <a:rPr lang="en-US" i="1" dirty="0">
                <a:solidFill>
                  <a:srgbClr val="FFFF00"/>
                </a:solidFill>
              </a:rPr>
              <a:t> God of Israel.</a:t>
            </a:r>
            <a:endParaRPr lang="en-US" b="0" i="1" dirty="0">
              <a:solidFill>
                <a:srgbClr val="FFFF00"/>
              </a:solidFill>
              <a:effectLst/>
            </a:endParaRPr>
          </a:p>
        </p:txBody>
      </p:sp>
      <p:pic>
        <p:nvPicPr>
          <p:cNvPr id="15362" name="Picture 2" descr="http://obscurecharacters.files.wordpress.com/2013/11/barak-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029" y="821146"/>
            <a:ext cx="2638425"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ocialstudies.school/wp-content/uploads/2015/08/deborah-8-prophetess-1-16-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938" y="3215253"/>
            <a:ext cx="2820447" cy="33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TextBox 1"/>
          <p:cNvSpPr txBox="1"/>
          <p:nvPr/>
        </p:nvSpPr>
        <p:spPr>
          <a:xfrm>
            <a:off x="45267" y="10344"/>
            <a:ext cx="12068270" cy="3785652"/>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Student Manual Judges 1-12 (Rasmussen, Introduction to the Old Testament, 1:149.</a:t>
            </a:r>
          </a:p>
          <a:p>
            <a:pPr marL="342900" indent="-342900">
              <a:buAutoNum type="arabicPeriod"/>
            </a:pPr>
            <a:r>
              <a:rPr lang="en-US" dirty="0">
                <a:solidFill>
                  <a:schemeClr val="bg1"/>
                </a:solidFill>
                <a:latin typeface="Calibri" panose="020F0502020204030204" pitchFamily="34" charset="0"/>
              </a:rPr>
              <a:t>Old Testament Institute Manual</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Dictionary.com</a:t>
            </a:r>
          </a:p>
          <a:p>
            <a:r>
              <a:rPr lang="en-US" dirty="0">
                <a:solidFill>
                  <a:schemeClr val="bg1"/>
                </a:solidFill>
                <a:latin typeface="Calibri" panose="020F0502020204030204" pitchFamily="34" charset="0"/>
              </a:rPr>
              <a:t>4. President Spencer W. Kimball (</a:t>
            </a:r>
            <a:r>
              <a:rPr lang="en-US" i="1" dirty="0">
                <a:solidFill>
                  <a:schemeClr val="bg1"/>
                </a:solidFill>
                <a:latin typeface="Calibri" panose="020F0502020204030204" pitchFamily="34" charset="0"/>
              </a:rPr>
              <a:t>The Miracle of Forgiveness,</a:t>
            </a:r>
            <a:r>
              <a:rPr lang="en-US" dirty="0">
                <a:solidFill>
                  <a:schemeClr val="bg1"/>
                </a:solidFill>
                <a:latin typeface="Calibri" panose="020F0502020204030204" pitchFamily="34" charset="0"/>
              </a:rPr>
              <a:t> 171).</a:t>
            </a:r>
          </a:p>
          <a:p>
            <a:r>
              <a:rPr lang="en-US" dirty="0">
                <a:solidFill>
                  <a:schemeClr val="bg1"/>
                </a:solidFill>
                <a:latin typeface="Calibri" panose="020F0502020204030204" pitchFamily="34" charset="0"/>
              </a:rPr>
              <a:t>5. </a:t>
            </a:r>
            <a:r>
              <a:rPr lang="en-US" dirty="0">
                <a:solidFill>
                  <a:schemeClr val="bg1"/>
                </a:solidFill>
              </a:rPr>
              <a:t>President Henry B. Eyring (“The Power of Deliverance” [Brigham Young University devotional, Jan. 15, 2008], 4, speeches.byu.edu)</a:t>
            </a:r>
          </a:p>
          <a:p>
            <a:r>
              <a:rPr lang="en-US" dirty="0">
                <a:solidFill>
                  <a:schemeClr val="bg1"/>
                </a:solidFill>
                <a:latin typeface="Calibri" panose="020F0502020204030204" pitchFamily="34" charset="0"/>
              </a:rPr>
              <a:t>6. </a:t>
            </a:r>
            <a:r>
              <a:rPr lang="en-US" dirty="0">
                <a:solidFill>
                  <a:schemeClr val="bg1"/>
                </a:solidFill>
              </a:rPr>
              <a:t>Elder Dieter F. Uchtdorf(“Daily Restoration,” </a:t>
            </a:r>
            <a:r>
              <a:rPr lang="en-US" i="1" dirty="0">
                <a:solidFill>
                  <a:schemeClr val="bg1"/>
                </a:solidFill>
              </a:rPr>
              <a:t>Liahona</a:t>
            </a:r>
            <a:r>
              <a:rPr lang="en-US" dirty="0">
                <a:solidFill>
                  <a:schemeClr val="bg1"/>
                </a:solidFill>
              </a:rPr>
              <a:t>, Nov. 2021, 78)</a:t>
            </a: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5" name="Picture 4" descr="http://abidanshahdotcom.files.wordpress.com/2012/11/judg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058" y="1752623"/>
            <a:ext cx="3737340" cy="472888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4">
            <a:extLst>
              <a:ext uri="{FF2B5EF4-FFF2-40B4-BE49-F238E27FC236}">
                <a16:creationId xmlns:a16="http://schemas.microsoft.com/office/drawing/2014/main" id="{85A92859-7080-461F-86F8-76BFE0EC6332}"/>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30584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3974286"/>
              </p:ext>
            </p:extLst>
          </p:nvPr>
        </p:nvGraphicFramePr>
        <p:xfrm>
          <a:off x="163288" y="827314"/>
          <a:ext cx="11636826" cy="5645330"/>
        </p:xfrm>
        <a:graphic>
          <a:graphicData uri="http://schemas.openxmlformats.org/drawingml/2006/table">
            <a:tbl>
              <a:tblPr firstRow="1" bandRow="1">
                <a:tableStyleId>{5940675A-B579-460E-94D1-54222C63F5DA}</a:tableStyleId>
              </a:tblPr>
              <a:tblGrid>
                <a:gridCol w="642254">
                  <a:extLst>
                    <a:ext uri="{9D8B030D-6E8A-4147-A177-3AD203B41FA5}">
                      <a16:colId xmlns:a16="http://schemas.microsoft.com/office/drawing/2014/main" val="20000"/>
                    </a:ext>
                  </a:extLst>
                </a:gridCol>
                <a:gridCol w="3236688">
                  <a:extLst>
                    <a:ext uri="{9D8B030D-6E8A-4147-A177-3AD203B41FA5}">
                      <a16:colId xmlns:a16="http://schemas.microsoft.com/office/drawing/2014/main" val="20001"/>
                    </a:ext>
                  </a:extLst>
                </a:gridCol>
                <a:gridCol w="1939471">
                  <a:extLst>
                    <a:ext uri="{9D8B030D-6E8A-4147-A177-3AD203B41FA5}">
                      <a16:colId xmlns:a16="http://schemas.microsoft.com/office/drawing/2014/main" val="20002"/>
                    </a:ext>
                  </a:extLst>
                </a:gridCol>
                <a:gridCol w="1939471">
                  <a:extLst>
                    <a:ext uri="{9D8B030D-6E8A-4147-A177-3AD203B41FA5}">
                      <a16:colId xmlns:a16="http://schemas.microsoft.com/office/drawing/2014/main" val="20003"/>
                    </a:ext>
                  </a:extLst>
                </a:gridCol>
                <a:gridCol w="1939471">
                  <a:extLst>
                    <a:ext uri="{9D8B030D-6E8A-4147-A177-3AD203B41FA5}">
                      <a16:colId xmlns:a16="http://schemas.microsoft.com/office/drawing/2014/main" val="20004"/>
                    </a:ext>
                  </a:extLst>
                </a:gridCol>
                <a:gridCol w="1939471">
                  <a:extLst>
                    <a:ext uri="{9D8B030D-6E8A-4147-A177-3AD203B41FA5}">
                      <a16:colId xmlns:a16="http://schemas.microsoft.com/office/drawing/2014/main" val="20005"/>
                    </a:ext>
                  </a:extLst>
                </a:gridCol>
              </a:tblGrid>
              <a:tr h="688910">
                <a:tc>
                  <a:txBody>
                    <a:bodyPr/>
                    <a:lstStyle/>
                    <a:p>
                      <a:endParaRPr lang="en-US" dirty="0"/>
                    </a:p>
                  </a:txBody>
                  <a:tcPr/>
                </a:tc>
                <a:tc>
                  <a:txBody>
                    <a:bodyPr/>
                    <a:lstStyle/>
                    <a:p>
                      <a:pPr algn="ctr"/>
                      <a:r>
                        <a:rPr lang="en-US" sz="2400" dirty="0"/>
                        <a:t>Cycle</a:t>
                      </a:r>
                    </a:p>
                  </a:txBody>
                  <a:tcPr/>
                </a:tc>
                <a:tc>
                  <a:txBody>
                    <a:bodyPr/>
                    <a:lstStyle/>
                    <a:p>
                      <a:pPr algn="ctr"/>
                      <a:r>
                        <a:rPr lang="en-US" sz="2400" dirty="0"/>
                        <a:t>Oppressor</a:t>
                      </a:r>
                    </a:p>
                  </a:txBody>
                  <a:tcPr/>
                </a:tc>
                <a:tc>
                  <a:txBody>
                    <a:bodyPr/>
                    <a:lstStyle/>
                    <a:p>
                      <a:pPr algn="ctr"/>
                      <a:r>
                        <a:rPr lang="en-US" sz="2400" dirty="0"/>
                        <a:t>Years of Oppression </a:t>
                      </a:r>
                    </a:p>
                  </a:txBody>
                  <a:tcPr/>
                </a:tc>
                <a:tc>
                  <a:txBody>
                    <a:bodyPr/>
                    <a:lstStyle/>
                    <a:p>
                      <a:pPr algn="ctr"/>
                      <a:r>
                        <a:rPr lang="en-US" sz="2400" dirty="0"/>
                        <a:t>Deliverer—Judge</a:t>
                      </a:r>
                    </a:p>
                  </a:txBody>
                  <a:tcPr/>
                </a:tc>
                <a:tc>
                  <a:txBody>
                    <a:bodyPr/>
                    <a:lstStyle/>
                    <a:p>
                      <a:pPr algn="ctr"/>
                      <a:r>
                        <a:rPr lang="en-US" sz="2400" dirty="0"/>
                        <a:t>Years of Peace</a:t>
                      </a:r>
                    </a:p>
                  </a:txBody>
                  <a:tcPr/>
                </a:tc>
                <a:extLst>
                  <a:ext uri="{0D108BD9-81ED-4DB2-BD59-A6C34878D82A}">
                    <a16:rowId xmlns:a16="http://schemas.microsoft.com/office/drawing/2014/main" val="10000"/>
                  </a:ext>
                </a:extLst>
              </a:tr>
              <a:tr h="688910">
                <a:tc>
                  <a:txBody>
                    <a:bodyPr/>
                    <a:lstStyle/>
                    <a:p>
                      <a:r>
                        <a:rPr lang="en-US" dirty="0"/>
                        <a:t>1</a:t>
                      </a:r>
                    </a:p>
                  </a:txBody>
                  <a:tcPr/>
                </a:tc>
                <a:tc>
                  <a:txBody>
                    <a:bodyPr/>
                    <a:lstStyle/>
                    <a:p>
                      <a:r>
                        <a:rPr lang="en-US" dirty="0"/>
                        <a:t>Judges 3:7-11</a:t>
                      </a:r>
                    </a:p>
                  </a:txBody>
                  <a:tcPr/>
                </a:tc>
                <a:tc>
                  <a:txBody>
                    <a:bodyPr/>
                    <a:lstStyle/>
                    <a:p>
                      <a:r>
                        <a:rPr lang="en-US" dirty="0"/>
                        <a:t>Mesopotamians</a:t>
                      </a:r>
                    </a:p>
                  </a:txBody>
                  <a:tcPr/>
                </a:tc>
                <a:tc>
                  <a:txBody>
                    <a:bodyPr/>
                    <a:lstStyle/>
                    <a:p>
                      <a:pPr algn="ctr"/>
                      <a:r>
                        <a:rPr lang="en-US" dirty="0"/>
                        <a:t>8</a:t>
                      </a:r>
                    </a:p>
                  </a:txBody>
                  <a:tcPr/>
                </a:tc>
                <a:tc>
                  <a:txBody>
                    <a:bodyPr/>
                    <a:lstStyle/>
                    <a:p>
                      <a:r>
                        <a:rPr lang="en-US" dirty="0" err="1"/>
                        <a:t>Othniel</a:t>
                      </a:r>
                      <a:endParaRPr lang="en-US" dirty="0"/>
                    </a:p>
                  </a:txBody>
                  <a:tcPr/>
                </a:tc>
                <a:tc>
                  <a:txBody>
                    <a:bodyPr/>
                    <a:lstStyle/>
                    <a:p>
                      <a:pPr algn="ctr"/>
                      <a:r>
                        <a:rPr lang="en-US" dirty="0"/>
                        <a:t>40</a:t>
                      </a:r>
                    </a:p>
                  </a:txBody>
                  <a:tcPr/>
                </a:tc>
                <a:extLst>
                  <a:ext uri="{0D108BD9-81ED-4DB2-BD59-A6C34878D82A}">
                    <a16:rowId xmlns:a16="http://schemas.microsoft.com/office/drawing/2014/main" val="10001"/>
                  </a:ext>
                </a:extLst>
              </a:tr>
              <a:tr h="688910">
                <a:tc>
                  <a:txBody>
                    <a:bodyPr/>
                    <a:lstStyle/>
                    <a:p>
                      <a:r>
                        <a:rPr lang="en-US" dirty="0"/>
                        <a:t>2</a:t>
                      </a:r>
                    </a:p>
                  </a:txBody>
                  <a:tcPr/>
                </a:tc>
                <a:tc>
                  <a:txBody>
                    <a:bodyPr/>
                    <a:lstStyle/>
                    <a:p>
                      <a:r>
                        <a:rPr lang="en-US" dirty="0"/>
                        <a:t>Judges 3:12-30</a:t>
                      </a:r>
                    </a:p>
                    <a:p>
                      <a:r>
                        <a:rPr lang="en-US" dirty="0"/>
                        <a:t>Judges 3:31</a:t>
                      </a:r>
                    </a:p>
                  </a:txBody>
                  <a:tcPr/>
                </a:tc>
                <a:tc>
                  <a:txBody>
                    <a:bodyPr/>
                    <a:lstStyle/>
                    <a:p>
                      <a:r>
                        <a:rPr lang="en-US" dirty="0"/>
                        <a:t>Moabites</a:t>
                      </a:r>
                    </a:p>
                    <a:p>
                      <a:r>
                        <a:rPr lang="en-US" dirty="0"/>
                        <a:t>Philistines</a:t>
                      </a:r>
                    </a:p>
                  </a:txBody>
                  <a:tcPr/>
                </a:tc>
                <a:tc>
                  <a:txBody>
                    <a:bodyPr/>
                    <a:lstStyle/>
                    <a:p>
                      <a:pPr algn="ctr"/>
                      <a:r>
                        <a:rPr lang="en-US" dirty="0"/>
                        <a:t>18</a:t>
                      </a:r>
                    </a:p>
                  </a:txBody>
                  <a:tcPr/>
                </a:tc>
                <a:tc>
                  <a:txBody>
                    <a:bodyPr/>
                    <a:lstStyle/>
                    <a:p>
                      <a:r>
                        <a:rPr lang="en-US" dirty="0"/>
                        <a:t>Ehud</a:t>
                      </a:r>
                    </a:p>
                    <a:p>
                      <a:r>
                        <a:rPr lang="en-US" dirty="0" err="1"/>
                        <a:t>Shagmar</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688910">
                <a:tc>
                  <a:txBody>
                    <a:bodyPr/>
                    <a:lstStyle/>
                    <a:p>
                      <a:r>
                        <a:rPr lang="en-US" dirty="0"/>
                        <a:t>3</a:t>
                      </a:r>
                    </a:p>
                  </a:txBody>
                  <a:tcPr/>
                </a:tc>
                <a:tc>
                  <a:txBody>
                    <a:bodyPr/>
                    <a:lstStyle/>
                    <a:p>
                      <a:r>
                        <a:rPr lang="en-US" dirty="0"/>
                        <a:t>Judges 4:1-5:31</a:t>
                      </a:r>
                    </a:p>
                  </a:txBody>
                  <a:tcPr/>
                </a:tc>
                <a:tc>
                  <a:txBody>
                    <a:bodyPr/>
                    <a:lstStyle/>
                    <a:p>
                      <a:r>
                        <a:rPr lang="en-US" dirty="0"/>
                        <a:t>Canaanites</a:t>
                      </a:r>
                    </a:p>
                  </a:txBody>
                  <a:tcPr/>
                </a:tc>
                <a:tc>
                  <a:txBody>
                    <a:bodyPr/>
                    <a:lstStyle/>
                    <a:p>
                      <a:pPr algn="ctr"/>
                      <a:r>
                        <a:rPr lang="en-US" dirty="0"/>
                        <a:t>20</a:t>
                      </a:r>
                    </a:p>
                  </a:txBody>
                  <a:tcPr/>
                </a:tc>
                <a:tc>
                  <a:txBody>
                    <a:bodyPr/>
                    <a:lstStyle/>
                    <a:p>
                      <a:r>
                        <a:rPr lang="en-US" dirty="0"/>
                        <a:t>Deborah/Barak</a:t>
                      </a:r>
                    </a:p>
                  </a:txBody>
                  <a:tcPr/>
                </a:tc>
                <a:tc>
                  <a:txBody>
                    <a:bodyPr/>
                    <a:lstStyle/>
                    <a:p>
                      <a:pPr algn="ctr"/>
                      <a:r>
                        <a:rPr lang="en-US" dirty="0"/>
                        <a:t>40</a:t>
                      </a:r>
                    </a:p>
                  </a:txBody>
                  <a:tcPr/>
                </a:tc>
                <a:extLst>
                  <a:ext uri="{0D108BD9-81ED-4DB2-BD59-A6C34878D82A}">
                    <a16:rowId xmlns:a16="http://schemas.microsoft.com/office/drawing/2014/main" val="10003"/>
                  </a:ext>
                </a:extLst>
              </a:tr>
              <a:tr h="688910">
                <a:tc>
                  <a:txBody>
                    <a:bodyPr/>
                    <a:lstStyle/>
                    <a:p>
                      <a:r>
                        <a:rPr lang="en-US" dirty="0"/>
                        <a:t>4</a:t>
                      </a:r>
                    </a:p>
                  </a:txBody>
                  <a:tcPr/>
                </a:tc>
                <a:tc>
                  <a:txBody>
                    <a:bodyPr/>
                    <a:lstStyle/>
                    <a:p>
                      <a:r>
                        <a:rPr lang="en-US" dirty="0"/>
                        <a:t>Judges 6:1-8:32</a:t>
                      </a:r>
                    </a:p>
                  </a:txBody>
                  <a:tcPr/>
                </a:tc>
                <a:tc>
                  <a:txBody>
                    <a:bodyPr/>
                    <a:lstStyle/>
                    <a:p>
                      <a:r>
                        <a:rPr lang="en-US" dirty="0"/>
                        <a:t>Midianites</a:t>
                      </a:r>
                    </a:p>
                  </a:txBody>
                  <a:tcPr/>
                </a:tc>
                <a:tc>
                  <a:txBody>
                    <a:bodyPr/>
                    <a:lstStyle/>
                    <a:p>
                      <a:pPr algn="ctr"/>
                      <a:r>
                        <a:rPr lang="en-US" dirty="0"/>
                        <a:t>7</a:t>
                      </a:r>
                    </a:p>
                  </a:txBody>
                  <a:tcPr/>
                </a:tc>
                <a:tc>
                  <a:txBody>
                    <a:bodyPr/>
                    <a:lstStyle/>
                    <a:p>
                      <a:r>
                        <a:rPr lang="en-US" dirty="0"/>
                        <a:t>Gideon</a:t>
                      </a:r>
                    </a:p>
                  </a:txBody>
                  <a:tcPr/>
                </a:tc>
                <a:tc>
                  <a:txBody>
                    <a:bodyPr/>
                    <a:lstStyle/>
                    <a:p>
                      <a:pPr algn="ctr"/>
                      <a:r>
                        <a:rPr lang="en-US" dirty="0"/>
                        <a:t>40</a:t>
                      </a:r>
                    </a:p>
                    <a:p>
                      <a:pPr algn="ctr"/>
                      <a:endParaRPr lang="en-US" dirty="0"/>
                    </a:p>
                  </a:txBody>
                  <a:tcPr/>
                </a:tc>
                <a:extLst>
                  <a:ext uri="{0D108BD9-81ED-4DB2-BD59-A6C34878D82A}">
                    <a16:rowId xmlns:a16="http://schemas.microsoft.com/office/drawing/2014/main" val="10004"/>
                  </a:ext>
                </a:extLst>
              </a:tr>
              <a:tr h="688910">
                <a:tc>
                  <a:txBody>
                    <a:bodyPr/>
                    <a:lstStyle/>
                    <a:p>
                      <a:r>
                        <a:rPr lang="en-US" dirty="0"/>
                        <a:t>5</a:t>
                      </a:r>
                    </a:p>
                  </a:txBody>
                  <a:tcPr/>
                </a:tc>
                <a:tc>
                  <a:txBody>
                    <a:bodyPr/>
                    <a:lstStyle/>
                    <a:p>
                      <a:r>
                        <a:rPr lang="en-US" dirty="0"/>
                        <a:t>Judges 8:33-10:5</a:t>
                      </a:r>
                    </a:p>
                  </a:txBody>
                  <a:tcPr/>
                </a:tc>
                <a:tc>
                  <a:txBody>
                    <a:bodyPr/>
                    <a:lstStyle/>
                    <a:p>
                      <a:r>
                        <a:rPr lang="en-US" dirty="0"/>
                        <a:t>Abimelech</a:t>
                      </a:r>
                    </a:p>
                  </a:txBody>
                  <a:tcPr/>
                </a:tc>
                <a:tc>
                  <a:txBody>
                    <a:bodyPr/>
                    <a:lstStyle/>
                    <a:p>
                      <a:pPr algn="ctr"/>
                      <a:r>
                        <a:rPr lang="en-US" dirty="0"/>
                        <a:t>3</a:t>
                      </a:r>
                    </a:p>
                  </a:txBody>
                  <a:tcPr/>
                </a:tc>
                <a:tc>
                  <a:txBody>
                    <a:bodyPr/>
                    <a:lstStyle/>
                    <a:p>
                      <a:r>
                        <a:rPr lang="en-US" dirty="0" err="1"/>
                        <a:t>Tola</a:t>
                      </a:r>
                      <a:r>
                        <a:rPr lang="en-US" dirty="0"/>
                        <a:t>/Jair</a:t>
                      </a:r>
                    </a:p>
                  </a:txBody>
                  <a:tcPr/>
                </a:tc>
                <a:tc>
                  <a:txBody>
                    <a:bodyPr/>
                    <a:lstStyle/>
                    <a:p>
                      <a:pPr algn="ctr"/>
                      <a:r>
                        <a:rPr lang="en-US" dirty="0"/>
                        <a:t>45</a:t>
                      </a:r>
                    </a:p>
                  </a:txBody>
                  <a:tcPr/>
                </a:tc>
                <a:extLst>
                  <a:ext uri="{0D108BD9-81ED-4DB2-BD59-A6C34878D82A}">
                    <a16:rowId xmlns:a16="http://schemas.microsoft.com/office/drawing/2014/main" val="10005"/>
                  </a:ext>
                </a:extLst>
              </a:tr>
              <a:tr h="688910">
                <a:tc>
                  <a:txBody>
                    <a:bodyPr/>
                    <a:lstStyle/>
                    <a:p>
                      <a:r>
                        <a:rPr lang="en-US" dirty="0"/>
                        <a:t>6</a:t>
                      </a:r>
                    </a:p>
                  </a:txBody>
                  <a:tcPr/>
                </a:tc>
                <a:tc>
                  <a:txBody>
                    <a:bodyPr/>
                    <a:lstStyle/>
                    <a:p>
                      <a:r>
                        <a:rPr lang="en-US" dirty="0"/>
                        <a:t>Judges 10:6-12:15</a:t>
                      </a:r>
                    </a:p>
                  </a:txBody>
                  <a:tcPr/>
                </a:tc>
                <a:tc>
                  <a:txBody>
                    <a:bodyPr/>
                    <a:lstStyle/>
                    <a:p>
                      <a:r>
                        <a:rPr lang="en-US" dirty="0"/>
                        <a:t>Ammonites and Philistines</a:t>
                      </a:r>
                    </a:p>
                  </a:txBody>
                  <a:tcPr/>
                </a:tc>
                <a:tc>
                  <a:txBody>
                    <a:bodyPr/>
                    <a:lstStyle/>
                    <a:p>
                      <a:pPr algn="ctr"/>
                      <a:r>
                        <a:rPr lang="en-US" dirty="0"/>
                        <a:t>18</a:t>
                      </a:r>
                    </a:p>
                  </a:txBody>
                  <a:tcPr/>
                </a:tc>
                <a:tc>
                  <a:txBody>
                    <a:bodyPr/>
                    <a:lstStyle/>
                    <a:p>
                      <a:r>
                        <a:rPr lang="en-US" dirty="0"/>
                        <a:t>Jephthah/</a:t>
                      </a:r>
                      <a:r>
                        <a:rPr lang="en-US" dirty="0" err="1"/>
                        <a:t>Ibzam</a:t>
                      </a:r>
                      <a:r>
                        <a:rPr lang="en-US" dirty="0"/>
                        <a:t>/</a:t>
                      </a:r>
                    </a:p>
                    <a:p>
                      <a:r>
                        <a:rPr lang="en-US" dirty="0"/>
                        <a:t>Elon/Abdon</a:t>
                      </a:r>
                    </a:p>
                  </a:txBody>
                  <a:tcPr/>
                </a:tc>
                <a:tc>
                  <a:txBody>
                    <a:bodyPr/>
                    <a:lstStyle/>
                    <a:p>
                      <a:pPr algn="ctr"/>
                      <a:r>
                        <a:rPr lang="en-US" dirty="0"/>
                        <a:t>6,7,</a:t>
                      </a:r>
                    </a:p>
                    <a:p>
                      <a:pPr algn="ctr"/>
                      <a:r>
                        <a:rPr lang="en-US" dirty="0"/>
                        <a:t>10,8</a:t>
                      </a:r>
                    </a:p>
                  </a:txBody>
                  <a:tcPr/>
                </a:tc>
                <a:extLst>
                  <a:ext uri="{0D108BD9-81ED-4DB2-BD59-A6C34878D82A}">
                    <a16:rowId xmlns:a16="http://schemas.microsoft.com/office/drawing/2014/main" val="10006"/>
                  </a:ext>
                </a:extLst>
              </a:tr>
              <a:tr h="688910">
                <a:tc>
                  <a:txBody>
                    <a:bodyPr/>
                    <a:lstStyle/>
                    <a:p>
                      <a:r>
                        <a:rPr lang="en-US" dirty="0"/>
                        <a:t>7</a:t>
                      </a:r>
                    </a:p>
                  </a:txBody>
                  <a:tcPr/>
                </a:tc>
                <a:tc>
                  <a:txBody>
                    <a:bodyPr/>
                    <a:lstStyle/>
                    <a:p>
                      <a:r>
                        <a:rPr lang="en-US" dirty="0"/>
                        <a:t>Judges 13:1-16:31</a:t>
                      </a:r>
                    </a:p>
                  </a:txBody>
                  <a:tcPr/>
                </a:tc>
                <a:tc>
                  <a:txBody>
                    <a:bodyPr/>
                    <a:lstStyle/>
                    <a:p>
                      <a:r>
                        <a:rPr lang="en-US" dirty="0"/>
                        <a:t>Philistines</a:t>
                      </a:r>
                    </a:p>
                  </a:txBody>
                  <a:tcPr/>
                </a:tc>
                <a:tc>
                  <a:txBody>
                    <a:bodyPr/>
                    <a:lstStyle/>
                    <a:p>
                      <a:pPr algn="ctr"/>
                      <a:r>
                        <a:rPr lang="en-US" dirty="0"/>
                        <a:t>40</a:t>
                      </a:r>
                    </a:p>
                  </a:txBody>
                  <a:tcPr/>
                </a:tc>
                <a:tc>
                  <a:txBody>
                    <a:bodyPr/>
                    <a:lstStyle/>
                    <a:p>
                      <a:r>
                        <a:rPr lang="en-US" dirty="0"/>
                        <a:t>Samson</a:t>
                      </a:r>
                    </a:p>
                  </a:txBody>
                  <a:tcPr/>
                </a:tc>
                <a:tc>
                  <a:txBody>
                    <a:bodyPr/>
                    <a:lstStyle/>
                    <a:p>
                      <a:pPr algn="ctr"/>
                      <a:r>
                        <a:rPr lang="en-US" dirty="0"/>
                        <a:t>20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3118758" y="0"/>
            <a:ext cx="7984671" cy="830997"/>
          </a:xfrm>
          <a:prstGeom prst="rect">
            <a:avLst/>
          </a:prstGeom>
          <a:noFill/>
        </p:spPr>
        <p:txBody>
          <a:bodyPr wrap="square" rtlCol="0">
            <a:spAutoFit/>
          </a:bodyPr>
          <a:lstStyle/>
          <a:p>
            <a:r>
              <a:rPr lang="en-US" sz="4800" dirty="0"/>
              <a:t>7 Cycles (Patterns) In Judges</a:t>
            </a:r>
          </a:p>
        </p:txBody>
      </p:sp>
      <p:sp>
        <p:nvSpPr>
          <p:cNvPr id="4" name="TextBox 3"/>
          <p:cNvSpPr txBox="1"/>
          <p:nvPr/>
        </p:nvSpPr>
        <p:spPr>
          <a:xfrm>
            <a:off x="163288" y="6455229"/>
            <a:ext cx="7696200" cy="276999"/>
          </a:xfrm>
          <a:prstGeom prst="rect">
            <a:avLst/>
          </a:prstGeom>
          <a:noFill/>
        </p:spPr>
        <p:txBody>
          <a:bodyPr wrap="square" rtlCol="0">
            <a:spAutoFit/>
          </a:bodyPr>
          <a:lstStyle/>
          <a:p>
            <a:r>
              <a:rPr lang="en-US" sz="1200" dirty="0"/>
              <a:t>Chart from: </a:t>
            </a:r>
            <a:r>
              <a:rPr lang="en-US" sz="1200" i="1" dirty="0"/>
              <a:t>Talk thru the Bible </a:t>
            </a:r>
            <a:r>
              <a:rPr lang="en-US" sz="1200" dirty="0"/>
              <a:t> by Bruce Wilkinson and Kenneth Boa pg. 62</a:t>
            </a:r>
          </a:p>
        </p:txBody>
      </p:sp>
    </p:spTree>
    <p:extLst>
      <p:ext uri="{BB962C8B-B14F-4D97-AF65-F5344CB8AC3E}">
        <p14:creationId xmlns:p14="http://schemas.microsoft.com/office/powerpoint/2010/main" val="280411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media-cache-ak0.pinimg.com/736x/ab/bb/c8/abbbc8f1d20463c2a8b1f412105aad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25" y="740242"/>
            <a:ext cx="10981749" cy="538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222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0a/68/23/0a6823c655dbbbf8237a6d433ac2ae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26" y="381001"/>
            <a:ext cx="11675274" cy="56932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6800" y="6488668"/>
            <a:ext cx="2769156" cy="369332"/>
          </a:xfrm>
          <a:prstGeom prst="rect">
            <a:avLst/>
          </a:prstGeom>
        </p:spPr>
        <p:txBody>
          <a:bodyPr wrap="none">
            <a:spAutoFit/>
          </a:bodyPr>
          <a:lstStyle/>
          <a:p>
            <a:r>
              <a:rPr lang="en-US" b="0" i="0" dirty="0">
                <a:solidFill>
                  <a:srgbClr val="333333"/>
                </a:solidFill>
                <a:effectLst/>
                <a:latin typeface="Calibri" panose="020F0502020204030204" pitchFamily="34" charset="0"/>
              </a:rPr>
              <a:t> Charts by John C. </a:t>
            </a:r>
            <a:r>
              <a:rPr lang="en-US" b="0" i="0" dirty="0" err="1">
                <a:solidFill>
                  <a:srgbClr val="333333"/>
                </a:solidFill>
                <a:effectLst/>
                <a:latin typeface="Calibri" panose="020F0502020204030204" pitchFamily="34" charset="0"/>
              </a:rPr>
              <a:t>Lawrenz</a:t>
            </a:r>
            <a:endParaRPr lang="en-US" dirty="0"/>
          </a:p>
        </p:txBody>
      </p:sp>
    </p:spTree>
    <p:extLst>
      <p:ext uri="{BB962C8B-B14F-4D97-AF65-F5344CB8AC3E}">
        <p14:creationId xmlns:p14="http://schemas.microsoft.com/office/powerpoint/2010/main" val="1468738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344" y="1215826"/>
            <a:ext cx="6096000" cy="4247317"/>
          </a:xfrm>
          <a:prstGeom prst="rect">
            <a:avLst/>
          </a:prstGeom>
        </p:spPr>
        <p:txBody>
          <a:bodyPr>
            <a:spAutoFit/>
          </a:bodyPr>
          <a:lstStyle/>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Othniel</a:t>
            </a:r>
            <a:r>
              <a:rPr lang="en-US" dirty="0">
                <a:solidFill>
                  <a:srgbClr val="333333"/>
                </a:solidFill>
                <a:latin typeface="Calibri" panose="020F0502020204030204" pitchFamily="34" charset="0"/>
              </a:rPr>
              <a:t> of Judah (3:9): victory against </a:t>
            </a:r>
            <a:r>
              <a:rPr lang="en-US" dirty="0" err="1">
                <a:solidFill>
                  <a:srgbClr val="333333"/>
                </a:solidFill>
                <a:latin typeface="Calibri" panose="020F0502020204030204" pitchFamily="34" charset="0"/>
              </a:rPr>
              <a:t>Chushan-rishathaim</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Ehud of Benjamin (3:15): victory against </a:t>
            </a:r>
            <a:r>
              <a:rPr lang="en-US" dirty="0" err="1">
                <a:solidFill>
                  <a:srgbClr val="333333"/>
                </a:solidFill>
                <a:latin typeface="Calibri" panose="020F0502020204030204" pitchFamily="34" charset="0"/>
              </a:rPr>
              <a:t>Eglon</a:t>
            </a:r>
            <a:r>
              <a:rPr lang="en-US" dirty="0">
                <a:solidFill>
                  <a:srgbClr val="333333"/>
                </a:solidFill>
                <a:latin typeface="Calibri" panose="020F0502020204030204" pitchFamily="34" charset="0"/>
              </a:rPr>
              <a:t> of Moab.</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Shamgar</a:t>
            </a:r>
            <a:r>
              <a:rPr lang="en-US" dirty="0">
                <a:solidFill>
                  <a:srgbClr val="333333"/>
                </a:solidFill>
                <a:latin typeface="Calibri" panose="020F0502020204030204" pitchFamily="34" charset="0"/>
              </a:rPr>
              <a:t> (3:31): victory against the Philistines (location unknown).</a:t>
            </a:r>
          </a:p>
          <a:p>
            <a:pPr fontAlgn="base">
              <a:buFont typeface="+mj-lt"/>
              <a:buAutoNum type="arabicPeriod"/>
            </a:pPr>
            <a:r>
              <a:rPr lang="en-US" dirty="0">
                <a:solidFill>
                  <a:srgbClr val="333333"/>
                </a:solidFill>
                <a:latin typeface="Calibri" panose="020F0502020204030204" pitchFamily="34" charset="0"/>
              </a:rPr>
              <a:t> Deborah (Ephraim) and Barak (Naphtali) (4:4–6): victory over </a:t>
            </a:r>
            <a:r>
              <a:rPr lang="en-US" dirty="0" err="1">
                <a:solidFill>
                  <a:srgbClr val="333333"/>
                </a:solidFill>
                <a:latin typeface="Calibri" panose="020F0502020204030204" pitchFamily="34" charset="0"/>
              </a:rPr>
              <a:t>Jabin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Sisera</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Gideon of Manasseh (6:11): victory over the Midianites and Amalekites.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Tola</a:t>
            </a:r>
            <a:r>
              <a:rPr lang="en-US" dirty="0">
                <a:solidFill>
                  <a:srgbClr val="333333"/>
                </a:solidFill>
                <a:latin typeface="Calibri" panose="020F0502020204030204" pitchFamily="34" charset="0"/>
              </a:rPr>
              <a:t> of Issachar (10:1).</a:t>
            </a:r>
          </a:p>
          <a:p>
            <a:pPr fontAlgn="base">
              <a:buFont typeface="+mj-lt"/>
              <a:buAutoNum type="arabicPeriod"/>
            </a:pPr>
            <a:r>
              <a:rPr lang="en-US" dirty="0">
                <a:solidFill>
                  <a:srgbClr val="333333"/>
                </a:solidFill>
                <a:latin typeface="Calibri" panose="020F0502020204030204" pitchFamily="34" charset="0"/>
              </a:rPr>
              <a:t> Jair of Gilead (10:3).</a:t>
            </a:r>
          </a:p>
          <a:p>
            <a:pPr fontAlgn="base">
              <a:buFont typeface="+mj-lt"/>
              <a:buAutoNum type="arabicPeriod"/>
            </a:pPr>
            <a:r>
              <a:rPr lang="en-US" dirty="0">
                <a:solidFill>
                  <a:srgbClr val="333333"/>
                </a:solidFill>
                <a:latin typeface="Calibri" panose="020F0502020204030204" pitchFamily="34" charset="0"/>
              </a:rPr>
              <a:t> Jephthah of Gilead (11:11): victory over the Ammonites.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Ibzan</a:t>
            </a:r>
            <a:r>
              <a:rPr lang="en-US" dirty="0">
                <a:solidFill>
                  <a:srgbClr val="333333"/>
                </a:solidFill>
                <a:latin typeface="Calibri" panose="020F0502020204030204" pitchFamily="34" charset="0"/>
              </a:rPr>
              <a:t> of Bethlehem (12:8).</a:t>
            </a:r>
          </a:p>
          <a:p>
            <a:pPr fontAlgn="base">
              <a:buFont typeface="+mj-lt"/>
              <a:buAutoNum type="arabicPeriod"/>
            </a:pPr>
            <a:r>
              <a:rPr lang="en-US" dirty="0">
                <a:solidFill>
                  <a:srgbClr val="333333"/>
                </a:solidFill>
                <a:latin typeface="Calibri" panose="020F0502020204030204" pitchFamily="34" charset="0"/>
              </a:rPr>
              <a:t> Elon of Zebulun (12:11).</a:t>
            </a:r>
          </a:p>
          <a:p>
            <a:pPr fontAlgn="base">
              <a:buFont typeface="+mj-lt"/>
              <a:buAutoNum type="arabicPeriod"/>
            </a:pPr>
            <a:r>
              <a:rPr lang="en-US" dirty="0">
                <a:solidFill>
                  <a:srgbClr val="333333"/>
                </a:solidFill>
                <a:latin typeface="Calibri" panose="020F0502020204030204" pitchFamily="34" charset="0"/>
              </a:rPr>
              <a:t> Abdon of Ephraim (12:13).</a:t>
            </a:r>
          </a:p>
          <a:p>
            <a:pPr fontAlgn="base">
              <a:buFont typeface="+mj-lt"/>
              <a:buAutoNum type="arabicPeriod"/>
            </a:pPr>
            <a:r>
              <a:rPr lang="en-US" dirty="0">
                <a:solidFill>
                  <a:srgbClr val="333333"/>
                </a:solidFill>
                <a:latin typeface="Calibri" panose="020F0502020204030204" pitchFamily="34" charset="0"/>
              </a:rPr>
              <a:t> Samson of Dan (15:20): victory against the Philistines.</a:t>
            </a:r>
            <a:endParaRPr lang="en-US" b="0" i="0" dirty="0">
              <a:solidFill>
                <a:srgbClr val="333333"/>
              </a:solidFill>
              <a:effectLst/>
              <a:latin typeface="Calibri" panose="020F0502020204030204" pitchFamily="34" charset="0"/>
            </a:endParaRPr>
          </a:p>
        </p:txBody>
      </p:sp>
      <p:pic>
        <p:nvPicPr>
          <p:cNvPr id="3076" name="Picture 4" descr="nations that challenged Israel’s right in Promised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1023256"/>
            <a:ext cx="3862106" cy="49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30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4995"/>
            <a:ext cx="6096000" cy="3231654"/>
          </a:xfrm>
          <a:prstGeom prst="rect">
            <a:avLst/>
          </a:prstGeom>
          <a:ln>
            <a:solidFill>
              <a:schemeClr val="tx1"/>
            </a:solidFill>
          </a:ln>
        </p:spPr>
        <p:txBody>
          <a:bodyPr>
            <a:spAutoFit/>
          </a:bodyPr>
          <a:lstStyle/>
          <a:p>
            <a:r>
              <a:rPr lang="en-US" sz="1200" b="1" dirty="0" err="1">
                <a:solidFill>
                  <a:srgbClr val="4D4D4D"/>
                </a:solidFill>
              </a:rPr>
              <a:t>Baalim</a:t>
            </a:r>
            <a:r>
              <a:rPr lang="en-US" sz="1200" b="1" dirty="0">
                <a:solidFill>
                  <a:srgbClr val="4D4D4D"/>
                </a:solidFill>
              </a:rPr>
              <a:t>: </a:t>
            </a:r>
            <a:r>
              <a:rPr lang="en-US" sz="1200" dirty="0">
                <a:solidFill>
                  <a:srgbClr val="4D4D4D"/>
                </a:solidFill>
              </a:rPr>
              <a:t>Plural of "Baal"; occurs in the Bible fifteen times, always used with the article; not found in the Pentateuch nor in the poetical books. For a full discussion of the cult, see </a:t>
            </a:r>
            <a:r>
              <a:rPr lang="en-US" sz="1200" dirty="0" err="1"/>
              <a:t>Ba'al</a:t>
            </a:r>
            <a:r>
              <a:rPr lang="en-US" sz="1200" dirty="0"/>
              <a:t>-Worship</a:t>
            </a:r>
            <a:r>
              <a:rPr lang="en-US" sz="1200" dirty="0">
                <a:solidFill>
                  <a:srgbClr val="4D4D4D"/>
                </a:solidFill>
              </a:rPr>
              <a:t>. The true signification has been a matter of dispute. One of the leading explanations is that the expression is a "plural of majesty," equivalent to "the great god </a:t>
            </a:r>
            <a:r>
              <a:rPr lang="en-US" sz="1200" dirty="0" err="1">
                <a:solidFill>
                  <a:srgbClr val="4D4D4D"/>
                </a:solidFill>
              </a:rPr>
              <a:t>Ba'al</a:t>
            </a:r>
            <a:r>
              <a:rPr lang="en-US" sz="1200" dirty="0">
                <a:solidFill>
                  <a:srgbClr val="4D4D4D"/>
                </a:solidFill>
              </a:rPr>
              <a:t>," after the analogy of "Elohim" and "</a:t>
            </a:r>
            <a:r>
              <a:rPr lang="en-US" sz="1200" dirty="0" err="1">
                <a:solidFill>
                  <a:srgbClr val="4D4D4D"/>
                </a:solidFill>
              </a:rPr>
              <a:t>Adonim</a:t>
            </a:r>
            <a:r>
              <a:rPr lang="en-US" sz="1200" dirty="0">
                <a:solidFill>
                  <a:srgbClr val="4D4D4D"/>
                </a:solidFill>
              </a:rPr>
              <a:t>." Apart from other objections, it may be urged against this view that such phrases always become proper names, and, unlike "</a:t>
            </a:r>
            <a:r>
              <a:rPr lang="en-US" sz="1200" dirty="0" err="1">
                <a:solidFill>
                  <a:srgbClr val="4D4D4D"/>
                </a:solidFill>
              </a:rPr>
              <a:t>Baalim</a:t>
            </a:r>
            <a:r>
              <a:rPr lang="en-US" sz="1200" dirty="0">
                <a:solidFill>
                  <a:srgbClr val="4D4D4D"/>
                </a:solidFill>
              </a:rPr>
              <a:t>," are often used without the article.</a:t>
            </a:r>
          </a:p>
          <a:p>
            <a:r>
              <a:rPr lang="en-US" sz="1200" dirty="0">
                <a:solidFill>
                  <a:srgbClr val="4D4D4D"/>
                </a:solidFill>
              </a:rPr>
              <a:t>Hence other explanations are more plausible; for example, that </a:t>
            </a:r>
            <a:r>
              <a:rPr lang="en-US" sz="1200" dirty="0" err="1">
                <a:solidFill>
                  <a:srgbClr val="4D4D4D"/>
                </a:solidFill>
              </a:rPr>
              <a:t>Baalim</a:t>
            </a:r>
            <a:r>
              <a:rPr lang="en-US" sz="1200" dirty="0">
                <a:solidFill>
                  <a:srgbClr val="4D4D4D"/>
                </a:solidFill>
              </a:rPr>
              <a:t> are images of the god Baal, or that they are the various forms in which Baal is worshiped. Since, however, there is no evidence of the formal worship in Israel of any </a:t>
            </a:r>
            <a:r>
              <a:rPr lang="en-US" sz="1200" dirty="0" err="1">
                <a:solidFill>
                  <a:srgbClr val="4D4D4D"/>
                </a:solidFill>
              </a:rPr>
              <a:t>Ba'al</a:t>
            </a:r>
            <a:r>
              <a:rPr lang="en-US" sz="1200" dirty="0">
                <a:solidFill>
                  <a:srgbClr val="4D4D4D"/>
                </a:solidFill>
              </a:rPr>
              <a:t> at a common center, and as the local </a:t>
            </a:r>
            <a:r>
              <a:rPr lang="en-US" sz="1200" dirty="0" err="1">
                <a:solidFill>
                  <a:srgbClr val="4D4D4D"/>
                </a:solidFill>
              </a:rPr>
              <a:t>Canaanitic</a:t>
            </a:r>
            <a:r>
              <a:rPr lang="en-US" sz="1200" dirty="0">
                <a:solidFill>
                  <a:srgbClr val="4D4D4D"/>
                </a:solidFill>
              </a:rPr>
              <a:t> deities were known as the "</a:t>
            </a:r>
            <a:r>
              <a:rPr lang="en-US" sz="1200" dirty="0" err="1">
                <a:solidFill>
                  <a:srgbClr val="4D4D4D"/>
                </a:solidFill>
              </a:rPr>
              <a:t>baals</a:t>
            </a:r>
            <a:r>
              <a:rPr lang="en-US" sz="1200" dirty="0">
                <a:solidFill>
                  <a:srgbClr val="4D4D4D"/>
                </a:solidFill>
              </a:rPr>
              <a:t>" of their respective districts, and as Israel notoriously addicted itself to the cult of such deities, it is altogether probable that the expression designates the local deities to which such worship was paid in various places by the Hebrews in Palestine. Among other passages, Judges viii. 33 is specially instructive on this point. In connection with the lapse of the people of Israel into the worship of the </a:t>
            </a:r>
            <a:r>
              <a:rPr lang="en-US" sz="1200" dirty="0" err="1">
                <a:solidFill>
                  <a:srgbClr val="4D4D4D"/>
                </a:solidFill>
              </a:rPr>
              <a:t>Baalim</a:t>
            </a:r>
            <a:r>
              <a:rPr lang="en-US" sz="1200" dirty="0">
                <a:solidFill>
                  <a:srgbClr val="4D4D4D"/>
                </a:solidFill>
              </a:rPr>
              <a:t>, it is there said that "they made Baal-</a:t>
            </a:r>
            <a:r>
              <a:rPr lang="en-US" sz="1200" dirty="0" err="1">
                <a:solidFill>
                  <a:srgbClr val="4D4D4D"/>
                </a:solidFill>
              </a:rPr>
              <a:t>berith</a:t>
            </a:r>
            <a:r>
              <a:rPr lang="en-US" sz="1200" dirty="0">
                <a:solidFill>
                  <a:srgbClr val="4D4D4D"/>
                </a:solidFill>
              </a:rPr>
              <a:t> their god" </a:t>
            </a:r>
          </a:p>
          <a:p>
            <a:r>
              <a:rPr lang="en-US" sz="1200" b="1" dirty="0"/>
              <a:t>By: Morris </a:t>
            </a:r>
            <a:r>
              <a:rPr lang="en-US" sz="1200" b="1" dirty="0" err="1"/>
              <a:t>Jastrow</a:t>
            </a:r>
            <a:r>
              <a:rPr lang="en-US" sz="1200" b="1" dirty="0"/>
              <a:t>, Jr., J. Frederic McCurdy Jewish Encyclopedia</a:t>
            </a:r>
            <a:endParaRPr lang="en-US" sz="1200" dirty="0"/>
          </a:p>
        </p:txBody>
      </p:sp>
      <p:sp>
        <p:nvSpPr>
          <p:cNvPr id="3" name="Rectangle 2"/>
          <p:cNvSpPr/>
          <p:nvPr/>
        </p:nvSpPr>
        <p:spPr>
          <a:xfrm>
            <a:off x="0" y="0"/>
            <a:ext cx="6096000" cy="1384995"/>
          </a:xfrm>
          <a:prstGeom prst="rect">
            <a:avLst/>
          </a:prstGeom>
          <a:ln>
            <a:solidFill>
              <a:schemeClr val="tx1"/>
            </a:solidFill>
          </a:ln>
        </p:spPr>
        <p:txBody>
          <a:bodyPr>
            <a:spAutoFit/>
          </a:bodyPr>
          <a:lstStyle/>
          <a:p>
            <a:r>
              <a:rPr lang="en-US" sz="1200" b="1" dirty="0">
                <a:latin typeface="Calibri" panose="020F0502020204030204" pitchFamily="34" charset="0"/>
              </a:rPr>
              <a:t>Idol Worship--</a:t>
            </a:r>
            <a:r>
              <a:rPr lang="en-US" sz="1200" b="1" dirty="0" err="1">
                <a:latin typeface="Calibri" panose="020F0502020204030204" pitchFamily="34" charset="0"/>
              </a:rPr>
              <a:t>Baalim</a:t>
            </a:r>
            <a:r>
              <a:rPr lang="en-US" sz="1200" b="1" dirty="0">
                <a:latin typeface="Calibri" panose="020F0502020204030204" pitchFamily="34" charset="0"/>
              </a:rPr>
              <a:t>: </a:t>
            </a:r>
            <a:r>
              <a:rPr lang="en-US" sz="1200" dirty="0">
                <a:latin typeface="Calibri" panose="020F0502020204030204" pitchFamily="34" charset="0"/>
              </a:rPr>
              <a:t>The word most often associated with idolatry in the Old Testament is </a:t>
            </a:r>
            <a:r>
              <a:rPr lang="en-US" sz="1200" i="1" dirty="0">
                <a:latin typeface="Calibri" panose="020F0502020204030204" pitchFamily="34" charset="0"/>
              </a:rPr>
              <a:t>Baal.</a:t>
            </a:r>
            <a:r>
              <a:rPr lang="en-US" sz="1200" dirty="0">
                <a:latin typeface="Calibri" panose="020F0502020204030204" pitchFamily="34" charset="0"/>
              </a:rPr>
              <a:t> The gods of a people—in the plural—may be referred to as </a:t>
            </a:r>
            <a:r>
              <a:rPr lang="en-US" sz="1200" dirty="0" err="1">
                <a:latin typeface="Calibri" panose="020F0502020204030204" pitchFamily="34" charset="0"/>
              </a:rPr>
              <a:t>Baalim</a:t>
            </a:r>
            <a:r>
              <a:rPr lang="en-US" sz="1200" dirty="0">
                <a:latin typeface="Calibri" panose="020F0502020204030204" pitchFamily="34" charset="0"/>
              </a:rPr>
              <a:t>, as in 1 Kings 18:18. [1 Kgs. 11:1–8] Thus, Baalism refers to the worship of anything or anyone other than the true and living God.</a:t>
            </a:r>
          </a:p>
          <a:p>
            <a:pPr fontAlgn="base"/>
            <a:r>
              <a:rPr lang="en-US" sz="1200" dirty="0"/>
              <a:t>“No Other Gods before Me”</a:t>
            </a:r>
          </a:p>
          <a:p>
            <a:pPr fontAlgn="base"/>
            <a:r>
              <a:rPr lang="en-US" sz="1200" dirty="0"/>
              <a:t>David H. Madsen</a:t>
            </a:r>
          </a:p>
          <a:p>
            <a:pPr fontAlgn="base"/>
            <a:r>
              <a:rPr lang="en-US" sz="1200" dirty="0"/>
              <a:t>January 1990 Ensign</a:t>
            </a:r>
          </a:p>
        </p:txBody>
      </p:sp>
      <p:sp>
        <p:nvSpPr>
          <p:cNvPr id="4" name="Rectangle 3"/>
          <p:cNvSpPr/>
          <p:nvPr/>
        </p:nvSpPr>
        <p:spPr>
          <a:xfrm>
            <a:off x="6096000" y="0"/>
            <a:ext cx="6096000" cy="1200329"/>
          </a:xfrm>
          <a:prstGeom prst="rect">
            <a:avLst/>
          </a:prstGeom>
          <a:ln>
            <a:solidFill>
              <a:schemeClr val="tx1"/>
            </a:solidFill>
          </a:ln>
        </p:spPr>
        <p:txBody>
          <a:bodyPr>
            <a:spAutoFit/>
          </a:bodyPr>
          <a:lstStyle/>
          <a:p>
            <a:r>
              <a:rPr lang="en-US" sz="1200" b="1" dirty="0">
                <a:latin typeface="Calibri" panose="020F0502020204030204" pitchFamily="34" charset="0"/>
              </a:rPr>
              <a:t>Judah and Benjamin:</a:t>
            </a:r>
          </a:p>
          <a:p>
            <a:r>
              <a:rPr lang="en-US" sz="1200" dirty="0">
                <a:latin typeface="Calibri" panose="020F0502020204030204" pitchFamily="34" charset="0"/>
              </a:rPr>
              <a:t>It may be helpful to note that Judges 1:8 and 1:21 seem to contradict each other by indicating that two different tribes of Israel (Judah and Benjamin) controlled Jerusalem. In fact, Judah had conquered and was in control of the southern half of the city. The tribe of Benjamin controlled the northern half of Jerusalem, but they did not fully conquer it and drive out the </a:t>
            </a:r>
            <a:r>
              <a:rPr lang="en-US" sz="1200" dirty="0" err="1">
                <a:latin typeface="Calibri" panose="020F0502020204030204" pitchFamily="34" charset="0"/>
              </a:rPr>
              <a:t>Jebusites</a:t>
            </a:r>
            <a:r>
              <a:rPr lang="en-US" sz="1200" dirty="0">
                <a:latin typeface="Calibri" panose="020F0502020204030204" pitchFamily="34" charset="0"/>
              </a:rPr>
              <a:t> until the days of King David (see 2 Samuel 5:6–7).</a:t>
            </a:r>
            <a:endParaRPr lang="en-US" sz="1200" dirty="0"/>
          </a:p>
        </p:txBody>
      </p:sp>
      <p:sp>
        <p:nvSpPr>
          <p:cNvPr id="5" name="Rectangle 4"/>
          <p:cNvSpPr/>
          <p:nvPr/>
        </p:nvSpPr>
        <p:spPr>
          <a:xfrm>
            <a:off x="6096000" y="1203091"/>
            <a:ext cx="6096000" cy="4893647"/>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Background Information On Palestine:</a:t>
            </a:r>
          </a:p>
          <a:p>
            <a:pPr fontAlgn="base"/>
            <a:r>
              <a:rPr lang="en-US" sz="1200" dirty="0">
                <a:solidFill>
                  <a:srgbClr val="333333"/>
                </a:solidFill>
                <a:latin typeface="Calibri" panose="020F0502020204030204" pitchFamily="34" charset="0"/>
              </a:rPr>
              <a:t>“When discussing the political and religious conditions in Palestine at the time of the Israelite conquest (between 1250 and 1200 B.C.), we should note that the whole Near East had boiled with turmoil during the preceding century. The power of Egypt’s ally in Mesopotamia, Mitanni, had collapsed. Egypt herself first lost and then regained power over much of the eastern Mediterranean area. The Hurrian and Aryan peoples had pressed down from the north almost as far as Palestine, Assyria had begun to rise as a world power, and the old Hittite Empire of Asia Minor and Egypt had reached a standoff for control of the Near East.</a:t>
            </a:r>
          </a:p>
          <a:p>
            <a:pPr fontAlgn="base"/>
            <a:r>
              <a:rPr lang="en-US" sz="1200" dirty="0">
                <a:solidFill>
                  <a:srgbClr val="333333"/>
                </a:solidFill>
                <a:latin typeface="Calibri" panose="020F0502020204030204" pitchFamily="34" charset="0"/>
              </a:rPr>
              <a:t>“In Palestine, Egypt was nominally in control. The land of Canaan was made up of numerous city-states, each independently governed, which paid tribute to Egypt whenever they were forced to do so. Other Hebrew tribes, distant relatives of the Israelites, comprised a modest part of the population in Canaan. It is also worth noting that prior to Israel’s settlement, the Canaanites had developed a linear alphabet, which later passed from Phoenicia to Greece, thus becoming the ancestor to our own.</a:t>
            </a:r>
          </a:p>
          <a:p>
            <a:pPr fontAlgn="base"/>
            <a:r>
              <a:rPr lang="en-US" sz="1200" dirty="0"/>
              <a:t>“The material culture and international trade of the Canaanites was highly advanced, but their religious ways stood diametrically opposed to Israel’s. Based on the fertility cults led by the god Baal, the Canaanite religion was an extraordinarily immoral form of paganism, including … prostitution, homosexuality, and other orgiastic rites.</a:t>
            </a:r>
          </a:p>
          <a:p>
            <a:pPr fontAlgn="base"/>
            <a:r>
              <a:rPr lang="en-US" sz="1200" dirty="0"/>
              <a:t>“The population of Canaan was mixed. In addition to the Canaanites near the sea and a few Hebrew clans, the Amorites are mentioned often in the Old Testament. Abraham descended from this Semitic people. Many of the other peoples listed in the Bible as inhabitants of the land (Hittites, </a:t>
            </a:r>
            <a:r>
              <a:rPr lang="en-US" sz="1200" dirty="0" err="1"/>
              <a:t>Hivites</a:t>
            </a:r>
            <a:r>
              <a:rPr lang="en-US" sz="1200" dirty="0"/>
              <a:t>, </a:t>
            </a:r>
            <a:r>
              <a:rPr lang="en-US" sz="1200" dirty="0" err="1"/>
              <a:t>Horites</a:t>
            </a:r>
            <a:r>
              <a:rPr lang="en-US" sz="1200" dirty="0"/>
              <a:t>, </a:t>
            </a:r>
            <a:r>
              <a:rPr lang="en-US" sz="1200" dirty="0" err="1"/>
              <a:t>Jebusites</a:t>
            </a:r>
            <a:r>
              <a:rPr lang="en-US" sz="1200" dirty="0"/>
              <a:t>, etc.) represent Canaan’s non-Semitic elements, although their tribal names preserve their distant origins. These people fully adopted the Canaanite religion and way of life by the time of the Israelite invasion.” (S. Kent Brown, “I Have a Question,” Ensign, Oct. 1973, p. 58.)</a:t>
            </a:r>
          </a:p>
          <a:p>
            <a:pPr fontAlgn="base"/>
            <a:endParaRPr lang="en-US" sz="1200" b="0" i="0" dirty="0">
              <a:solidFill>
                <a:srgbClr val="333333"/>
              </a:solidFill>
              <a:effectLst/>
              <a:latin typeface="Calibri" panose="020F0502020204030204" pitchFamily="34" charset="0"/>
            </a:endParaRPr>
          </a:p>
        </p:txBody>
      </p:sp>
      <p:sp>
        <p:nvSpPr>
          <p:cNvPr id="6" name="Rectangle 5"/>
          <p:cNvSpPr/>
          <p:nvPr/>
        </p:nvSpPr>
        <p:spPr>
          <a:xfrm>
            <a:off x="0" y="4616973"/>
            <a:ext cx="6096000" cy="1277273"/>
          </a:xfrm>
          <a:prstGeom prst="rect">
            <a:avLst/>
          </a:prstGeom>
          <a:ln>
            <a:solidFill>
              <a:schemeClr val="tx1"/>
            </a:solidFill>
          </a:ln>
        </p:spPr>
        <p:txBody>
          <a:bodyPr>
            <a:spAutoFit/>
          </a:bodyPr>
          <a:lstStyle/>
          <a:p>
            <a:r>
              <a:rPr lang="en-US" sz="1100" b="1" dirty="0">
                <a:solidFill>
                  <a:srgbClr val="333333"/>
                </a:solidFill>
                <a:latin typeface="Calibri" panose="020F0502020204030204" pitchFamily="34" charset="0"/>
              </a:rPr>
              <a:t>Deborah—a Prophetess:</a:t>
            </a:r>
          </a:p>
          <a:p>
            <a:r>
              <a:rPr lang="en-US" sz="1100" dirty="0">
                <a:solidFill>
                  <a:srgbClr val="333333"/>
                </a:solidFill>
                <a:latin typeface="Calibri" panose="020F0502020204030204" pitchFamily="34" charset="0"/>
              </a:rPr>
              <a:t>“No special ordination in the Priesthood is essential to man’s receiving the gift of prophecy; bearers of the Melchizedek Priesthood, Adam, Noah, Moses, and a multitude of others were prophets, but not more truly so than others who were specifically called to the Aaronic order, as exemplified in the instance of John the Baptist. The ministrations of Miriam and Deborah show that this gift may be possessed by women also.” (</a:t>
            </a:r>
            <a:r>
              <a:rPr lang="en-US" sz="1100" dirty="0" err="1">
                <a:solidFill>
                  <a:srgbClr val="333333"/>
                </a:solidFill>
                <a:latin typeface="Calibri" panose="020F0502020204030204" pitchFamily="34" charset="0"/>
              </a:rPr>
              <a:t>Talmage</a:t>
            </a:r>
            <a:r>
              <a:rPr lang="en-US" sz="1100" dirty="0">
                <a:solidFill>
                  <a:srgbClr val="333333"/>
                </a:solidFill>
                <a:latin typeface="Calibri" panose="020F0502020204030204" pitchFamily="34" charset="0"/>
              </a:rPr>
              <a:t>, Articles of Faith, pp. 228–29; see also Smith, Answers to Gospel Questions, 3:66.)</a:t>
            </a:r>
            <a:endParaRPr lang="en-US" sz="1100" dirty="0"/>
          </a:p>
        </p:txBody>
      </p:sp>
      <p:sp>
        <p:nvSpPr>
          <p:cNvPr id="8" name="TextBox 7">
            <a:extLst>
              <a:ext uri="{FF2B5EF4-FFF2-40B4-BE49-F238E27FC236}">
                <a16:creationId xmlns:a16="http://schemas.microsoft.com/office/drawing/2014/main" id="{3EA2058E-86BD-436D-B83C-221D95940828}"/>
              </a:ext>
            </a:extLst>
          </p:cNvPr>
          <p:cNvSpPr txBox="1"/>
          <p:nvPr/>
        </p:nvSpPr>
        <p:spPr>
          <a:xfrm>
            <a:off x="0" y="5893921"/>
            <a:ext cx="6106886" cy="769441"/>
          </a:xfrm>
          <a:prstGeom prst="rect">
            <a:avLst/>
          </a:prstGeom>
          <a:noFill/>
          <a:ln>
            <a:solidFill>
              <a:schemeClr val="tx1"/>
            </a:solidFill>
          </a:ln>
        </p:spPr>
        <p:txBody>
          <a:bodyPr wrap="square">
            <a:spAutoFit/>
          </a:bodyPr>
          <a:lstStyle/>
          <a:p>
            <a:r>
              <a:rPr lang="en-US" sz="1100" b="1" i="0" dirty="0">
                <a:effectLst/>
              </a:rPr>
              <a:t>Prophetess</a:t>
            </a:r>
            <a:r>
              <a:rPr lang="en-US" sz="1100" b="0" i="0" dirty="0">
                <a:effectLst/>
              </a:rPr>
              <a:t>: A woman who has received a testimony of Jesus and enjoys the spirit of revelation. A prophetess does not hold the priesthood or its keys. Though only a few women in the scriptures are called prophetesses, many prophesied, such as Rebekah, Hannah, Elisabeth, and Mary. (Guide to the Scriptures, “</a:t>
            </a:r>
            <a:r>
              <a:rPr lang="en-US" sz="1100" b="0" i="0" u="none" strike="noStrike" dirty="0">
                <a:effectLst/>
              </a:rPr>
              <a:t>Prophetess</a:t>
            </a:r>
            <a:r>
              <a:rPr lang="en-US" sz="1100" b="0" i="0" dirty="0">
                <a:effectLst/>
              </a:rPr>
              <a:t>,” Gospel Library)</a:t>
            </a:r>
            <a:endParaRPr lang="en-US" sz="1100" dirty="0"/>
          </a:p>
        </p:txBody>
      </p:sp>
    </p:spTree>
    <p:extLst>
      <p:ext uri="{BB962C8B-B14F-4D97-AF65-F5344CB8AC3E}">
        <p14:creationId xmlns:p14="http://schemas.microsoft.com/office/powerpoint/2010/main" val="346984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76430"/>
            <a:ext cx="11963400" cy="6637715"/>
          </a:xfrm>
          <a:prstGeom prst="rect">
            <a:avLst/>
          </a:prstGeom>
          <a:ln>
            <a:solidFill>
              <a:schemeClr val="tx1"/>
            </a:solidFill>
          </a:ln>
        </p:spPr>
        <p:txBody>
          <a:bodyPr wrap="square">
            <a:spAutoFit/>
          </a:bodyPr>
          <a:lstStyle/>
          <a:p>
            <a:pPr fontAlgn="base"/>
            <a:r>
              <a:rPr lang="en-US" sz="1100" b="1" dirty="0"/>
              <a:t>Deborah</a:t>
            </a:r>
          </a:p>
          <a:p>
            <a:pPr fontAlgn="base"/>
            <a:r>
              <a:rPr lang="en-US" sz="1100" dirty="0"/>
              <a:t>Of all the charismatic </a:t>
            </a:r>
            <a:r>
              <a:rPr lang="en-US" sz="1100" i="1" dirty="0" err="1"/>
              <a:t>shophetim</a:t>
            </a:r>
            <a:r>
              <a:rPr lang="en-US" sz="1100" i="1" dirty="0"/>
              <a:t>,</a:t>
            </a:r>
            <a:r>
              <a:rPr lang="en-US" sz="1100" dirty="0"/>
              <a:t> of Deborah alone is it recorded that “the children of Israel came up … for judgment.” (Judg. 4:5.) Chosen by the elders of her tribe to dispense justice beneath her palm tree headquarters in the hill-country of Ephraim, she was also the charismatic leader called by the Lord to deliver the northern Israelite tribes from Canaanite tyranny.</a:t>
            </a:r>
          </a:p>
          <a:p>
            <a:pPr fontAlgn="base"/>
            <a:r>
              <a:rPr lang="en-US" sz="1100" dirty="0"/>
              <a:t>Although they didn’t hold the priesthood and did not have equal authority with the prophets, prophetesses—inspired women with strong testimonies called upon by the Lord to perform various tasks—do not seem to have been unusual in ancient Israel.</a:t>
            </a:r>
            <a:r>
              <a:rPr lang="en-US" sz="1100" baseline="30000" dirty="0"/>
              <a:t> </a:t>
            </a:r>
            <a:r>
              <a:rPr lang="en-US" sz="1100" dirty="0"/>
              <a:t>The writer of the book of Judges shows no astonishment concerning Deborah’s role as prophetess, judge, and deliverer. Indeed, as Daniel H. Ludlow points out, perhaps “the fact that a good woman was recognized as the spokesperson for the Lord is … indication of the failure of priesthood members to honor their responsibilities.”</a:t>
            </a:r>
          </a:p>
          <a:p>
            <a:pPr fontAlgn="base"/>
            <a:r>
              <a:rPr lang="en-US" sz="1100" dirty="0"/>
              <a:t>Whatever the reason for her leadership calling, Deborah certainly followed the pattern of earlier Old Testament women in recognizing a need, heeding the word of the Lord, and acting accordingly. Rebekah ensured that the appropriate birthright blessing would be given to her son Jacob. </a:t>
            </a:r>
            <a:r>
              <a:rPr lang="en-US" sz="1100" dirty="0" err="1"/>
              <a:t>Shiprah</a:t>
            </a:r>
            <a:r>
              <a:rPr lang="en-US" sz="1100" dirty="0"/>
              <a:t> and </a:t>
            </a:r>
            <a:r>
              <a:rPr lang="en-US" sz="1100" dirty="0" err="1"/>
              <a:t>Pual</a:t>
            </a:r>
            <a:r>
              <a:rPr lang="en-US" sz="1100" dirty="0"/>
              <a:t>, the Hebrew midwives, defied Pharaoh and refused to slay infant male Israelites. And Miriam the prophetess, sister of Moses, helped her mother save her baby brother. Stories of these women may in fact have influenced Deborah.</a:t>
            </a:r>
          </a:p>
          <a:p>
            <a:pPr fontAlgn="base"/>
            <a:r>
              <a:rPr lang="en-US" sz="1100" dirty="0"/>
              <a:t>Acting with honesty, integrity, courage, unwavering faith, and unquestioning obedience, Deborah was honored with great responsibilities both by her own people and by the Lord. She judged her people righteously; she heard and acted upon the word of the Lord when it came to her; she accompanied the Israelite army; and she gave glory to the Lord for her people’s deliverance.</a:t>
            </a:r>
          </a:p>
          <a:p>
            <a:pPr fontAlgn="base"/>
            <a:endParaRPr lang="en-US" sz="1100" dirty="0"/>
          </a:p>
          <a:p>
            <a:pPr fontAlgn="base"/>
            <a:r>
              <a:rPr lang="en-US" sz="1100" b="1" dirty="0"/>
              <a:t>Deborah’s War</a:t>
            </a:r>
          </a:p>
          <a:p>
            <a:pPr fontAlgn="base"/>
            <a:r>
              <a:rPr lang="en-US" sz="1100" dirty="0"/>
              <a:t>Deborah’s war against the Canaanites, which took place around 1125 B.C. according to most biblical scholars, was so important to her people’s history that its events are recounted twice in the book of Judges—in chapter 4 and in chapter 5 [Judg. 4–5]. Chapter 4 is a narrative of the war, and chapter 5, the Song of Deborah, is a hymn of jubilant praise composed soon after the victory it celebrates.</a:t>
            </a:r>
            <a:r>
              <a:rPr lang="en-US" sz="1100" baseline="30000" dirty="0"/>
              <a:t> </a:t>
            </a:r>
            <a:r>
              <a:rPr lang="en-US" sz="1100" baseline="30000" dirty="0">
                <a:hlinkClick r:id="rId2"/>
              </a:rPr>
              <a:t>7</a:t>
            </a:r>
            <a:endParaRPr lang="en-US" sz="1100" dirty="0"/>
          </a:p>
          <a:p>
            <a:pPr fontAlgn="base"/>
            <a:r>
              <a:rPr lang="en-US" sz="1100" dirty="0"/>
              <a:t>Each chapter emphasizes different aspects of Deborah’s War, a battle that resulted after the Israelites “did evil in the sight of the Lord.” (Judg. 4:1.) They followed the pattern and “chose new gods.” (Judg. 5:8.) Consequently, the Lord allowed the Canaanites to oppress them harshly for twenty years (see Judg. 4:3), and the children of Israel fled from their villages and feared to travel the highroads. (See Judg. 5:6.)</a:t>
            </a:r>
          </a:p>
          <a:p>
            <a:pPr fontAlgn="base"/>
            <a:r>
              <a:rPr lang="en-US" sz="1100" dirty="0"/>
              <a:t>When the word of the Lord came to Deborah, the Old Testament says, “I Deborah arose.” (Judg. 5:7.) She sent a message north to Barak of </a:t>
            </a:r>
            <a:r>
              <a:rPr lang="en-US" sz="1100" dirty="0" err="1"/>
              <a:t>Kedesh</a:t>
            </a:r>
            <a:r>
              <a:rPr lang="en-US" sz="1100" dirty="0"/>
              <a:t>-Naphtali: “Hath not the Lord God of Israel commanded, saying, Go and draw toward mount Tabor, and take with thee ten thousand men?” (Judg. 4:6.)</a:t>
            </a:r>
          </a:p>
          <a:p>
            <a:pPr fontAlgn="base"/>
            <a:endParaRPr lang="en-US" sz="1100" dirty="0"/>
          </a:p>
          <a:p>
            <a:pPr fontAlgn="base"/>
            <a:r>
              <a:rPr lang="en-US" sz="1100" dirty="0"/>
              <a:t>Barak, fearful and reluctant, agreed to gather an army and attack the Canaanites only if Deborah would accompany him on the mission. But according to Deborah, Barak’s reluctance was unnecessary: “The journey that thou </a:t>
            </a:r>
            <a:r>
              <a:rPr lang="en-US" sz="1100" dirty="0" err="1"/>
              <a:t>takest</a:t>
            </a:r>
            <a:r>
              <a:rPr lang="en-US" sz="1100" dirty="0"/>
              <a:t> shall not be for thine </a:t>
            </a:r>
            <a:r>
              <a:rPr lang="en-US" sz="1100" dirty="0" err="1"/>
              <a:t>honour</a:t>
            </a:r>
            <a:r>
              <a:rPr lang="en-US" sz="1100" dirty="0"/>
              <a:t>; for the Lord shall sell </a:t>
            </a:r>
            <a:r>
              <a:rPr lang="en-US" sz="1100" dirty="0" err="1"/>
              <a:t>Sisera</a:t>
            </a:r>
            <a:r>
              <a:rPr lang="en-US" sz="1100" dirty="0"/>
              <a:t> into the hand of a woman.” (Judg. 4:9.)</a:t>
            </a:r>
          </a:p>
          <a:p>
            <a:pPr fontAlgn="base"/>
            <a:r>
              <a:rPr lang="en-US" sz="1100" dirty="0" err="1"/>
              <a:t>Sisera</a:t>
            </a:r>
            <a:r>
              <a:rPr lang="en-US" sz="1100" dirty="0"/>
              <a:t>, captain of the Canaanite troops, gave Barak good reason to fear; he awaited the Israelites on the plain by the </a:t>
            </a:r>
            <a:r>
              <a:rPr lang="en-US" sz="1100" dirty="0" err="1"/>
              <a:t>Wadi</a:t>
            </a:r>
            <a:r>
              <a:rPr lang="en-US" sz="1100" dirty="0"/>
              <a:t> </a:t>
            </a:r>
            <a:r>
              <a:rPr lang="en-US" sz="1100" dirty="0" err="1"/>
              <a:t>Kishon</a:t>
            </a:r>
            <a:r>
              <a:rPr lang="en-US" sz="1100" dirty="0"/>
              <a:t> below Mount Tabor with the military might of powerful Canaan. Hundreds of invincible ironclad chariots threatened the ill-trained, poorly armed volunteer Israelite troops who waited on Mount Tabor with Deborah and Barak for the day chosen by the Lord.</a:t>
            </a:r>
          </a:p>
          <a:p>
            <a:pPr fontAlgn="base"/>
            <a:r>
              <a:rPr lang="en-US" sz="1100" dirty="0"/>
              <a:t>Finally, “Deborah said unto Barak, Up; for this is the day in which the Lord hath delivered </a:t>
            </a:r>
            <a:r>
              <a:rPr lang="en-US" sz="1100" dirty="0" err="1"/>
              <a:t>Sisera</a:t>
            </a:r>
            <a:r>
              <a:rPr lang="en-US" sz="1100" dirty="0"/>
              <a:t> into thine hand.” (Judg. 4:14.) And the Lord went out before the Israelites with a terrible storm. Torrents of rain flooded down the mountainside, filling the </a:t>
            </a:r>
            <a:r>
              <a:rPr lang="en-US" sz="1100" dirty="0" err="1"/>
              <a:t>Wadi</a:t>
            </a:r>
            <a:r>
              <a:rPr lang="en-US" sz="1100" dirty="0"/>
              <a:t> </a:t>
            </a:r>
            <a:r>
              <a:rPr lang="en-US" sz="1100" dirty="0" err="1"/>
              <a:t>Kishon</a:t>
            </a:r>
            <a:r>
              <a:rPr lang="en-US" sz="1100" dirty="0"/>
              <a:t> and spilling over the plain: “And the Lord discomfited </a:t>
            </a:r>
            <a:r>
              <a:rPr lang="en-US" sz="1100" dirty="0" err="1"/>
              <a:t>Sisera</a:t>
            </a:r>
            <a:r>
              <a:rPr lang="en-US" sz="1100" dirty="0"/>
              <a:t>, and all his chariots, and all his host. … The river of </a:t>
            </a:r>
            <a:r>
              <a:rPr lang="en-US" sz="1100" dirty="0" err="1"/>
              <a:t>Kishon</a:t>
            </a:r>
            <a:r>
              <a:rPr lang="en-US" sz="1100" dirty="0"/>
              <a:t> swept them away.” (Judg. 4:15; Judg. 5:21.)</a:t>
            </a:r>
          </a:p>
          <a:p>
            <a:pPr fontAlgn="base"/>
            <a:endParaRPr lang="en-US" sz="1100" dirty="0"/>
          </a:p>
          <a:p>
            <a:pPr fontAlgn="base"/>
            <a:r>
              <a:rPr lang="en-US" sz="1100" dirty="0"/>
              <a:t>Deserting his army, </a:t>
            </a:r>
            <a:r>
              <a:rPr lang="en-US" sz="1100" dirty="0" err="1"/>
              <a:t>Sisera</a:t>
            </a:r>
            <a:r>
              <a:rPr lang="en-US" sz="1100" dirty="0"/>
              <a:t> fled north and sought refuge in the tent of Jael, a woman of the nomadic </a:t>
            </a:r>
            <a:r>
              <a:rPr lang="en-US" sz="1100" dirty="0" err="1"/>
              <a:t>Kenite</a:t>
            </a:r>
            <a:r>
              <a:rPr lang="en-US" sz="1100" dirty="0"/>
              <a:t> tribe, which had a peace agreement with the Canaanites.</a:t>
            </a:r>
            <a:r>
              <a:rPr lang="en-US" sz="1100" baseline="30000" dirty="0"/>
              <a:t>  </a:t>
            </a:r>
            <a:r>
              <a:rPr lang="en-US" sz="1100" dirty="0"/>
              <a:t>Jael fed him, concealed him with coverings, waited for him to sleep, and then hammered a tent peg through his temples. She turned the body over to Barak, having fulfilled Deborah’s prophecy that </a:t>
            </a:r>
            <a:r>
              <a:rPr lang="en-US" sz="1100" dirty="0" err="1"/>
              <a:t>Sisera</a:t>
            </a:r>
            <a:r>
              <a:rPr lang="en-US" sz="1100" dirty="0"/>
              <a:t> would be sold into the hands of a woman.</a:t>
            </a:r>
          </a:p>
          <a:p>
            <a:pPr fontAlgn="base"/>
            <a:r>
              <a:rPr lang="en-US" sz="1100" dirty="0"/>
              <a:t>Deborah’s War broke the main Canaanite power in the north, opening the way for territorial expansion that united the Galilee tribes with the territory of Ephraim to the south.</a:t>
            </a:r>
            <a:r>
              <a:rPr lang="en-US" sz="1100" baseline="30000" dirty="0"/>
              <a:t>  </a:t>
            </a:r>
            <a:r>
              <a:rPr lang="en-US" sz="1100" dirty="0"/>
              <a:t>Under Deborah’s rallying call, a joint cooperative effort among the Israelite tribes produced victory against a common enemy. After the battle, Barak, according to Josephus, “was the commander of the Israelites for forty years.”</a:t>
            </a:r>
            <a:r>
              <a:rPr lang="en-US" sz="1100" baseline="30000" dirty="0"/>
              <a:t> </a:t>
            </a:r>
          </a:p>
          <a:p>
            <a:pPr fontAlgn="base"/>
            <a:endParaRPr lang="en-US" sz="1100" baseline="30000" dirty="0"/>
          </a:p>
          <a:p>
            <a:pPr fontAlgn="base"/>
            <a:r>
              <a:rPr lang="en-US" sz="1100" dirty="0"/>
              <a:t>And what of Deborah, who fulfilled her call as </a:t>
            </a:r>
            <a:r>
              <a:rPr lang="en-US" sz="1100" i="1" dirty="0" err="1"/>
              <a:t>Shophet,</a:t>
            </a:r>
            <a:r>
              <a:rPr lang="en-US" sz="1100" dirty="0" err="1"/>
              <a:t>gathered</a:t>
            </a:r>
            <a:r>
              <a:rPr lang="en-US" sz="1100" dirty="0"/>
              <a:t> the tribes to battle, then turned the leadership over to Barak? Nothing more is mentioned of her.</a:t>
            </a:r>
          </a:p>
          <a:p>
            <a:pPr fontAlgn="base"/>
            <a:r>
              <a:rPr lang="en-US" sz="1100" dirty="0"/>
              <a:t>Perhaps, her work in the north finished, Deborah returned to her palm tree in the Ephraim hills and to her role as “a mother in Israel.” (Judg. 5:7.)</a:t>
            </a:r>
          </a:p>
          <a:p>
            <a:pPr fontAlgn="base"/>
            <a:endParaRPr lang="en-US" sz="1100" dirty="0"/>
          </a:p>
          <a:p>
            <a:pPr fontAlgn="base"/>
            <a:r>
              <a:rPr lang="en-US" sz="1100" dirty="0"/>
              <a:t>January 1990 Ensign </a:t>
            </a:r>
            <a:r>
              <a:rPr lang="en-US" sz="1100" i="1" dirty="0"/>
              <a:t>Deborah and the Book of Judges </a:t>
            </a:r>
            <a:r>
              <a:rPr lang="en-US" sz="1100" dirty="0"/>
              <a:t>by </a:t>
            </a:r>
            <a:r>
              <a:rPr lang="en-US" sz="1100" dirty="0" err="1"/>
              <a:t>By</a:t>
            </a:r>
            <a:r>
              <a:rPr lang="en-US" sz="1100" dirty="0"/>
              <a:t> Kristin E. </a:t>
            </a:r>
            <a:r>
              <a:rPr lang="en-US" sz="1100" dirty="0" err="1"/>
              <a:t>Litchman</a:t>
            </a:r>
            <a:endParaRPr lang="en-US" sz="1100" b="0" i="0" dirty="0">
              <a:effectLst/>
            </a:endParaRPr>
          </a:p>
        </p:txBody>
      </p:sp>
    </p:spTree>
    <p:extLst>
      <p:ext uri="{BB962C8B-B14F-4D97-AF65-F5344CB8AC3E}">
        <p14:creationId xmlns:p14="http://schemas.microsoft.com/office/powerpoint/2010/main" val="80856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grpSp>
        <p:nvGrpSpPr>
          <p:cNvPr id="4" name="Group 3"/>
          <p:cNvGrpSpPr/>
          <p:nvPr/>
        </p:nvGrpSpPr>
        <p:grpSpPr>
          <a:xfrm>
            <a:off x="2549433" y="1124235"/>
            <a:ext cx="7265575" cy="2526780"/>
            <a:chOff x="627614" y="1034073"/>
            <a:chExt cx="7265575" cy="2526780"/>
          </a:xfrm>
        </p:grpSpPr>
        <p:grpSp>
          <p:nvGrpSpPr>
            <p:cNvPr id="5" name="Group 4"/>
            <p:cNvGrpSpPr/>
            <p:nvPr/>
          </p:nvGrpSpPr>
          <p:grpSpPr>
            <a:xfrm>
              <a:off x="627614" y="1034073"/>
              <a:ext cx="3020978" cy="2521676"/>
              <a:chOff x="457200" y="457200"/>
              <a:chExt cx="3020978" cy="2521676"/>
            </a:xfrm>
          </p:grpSpPr>
          <p:grpSp>
            <p:nvGrpSpPr>
              <p:cNvPr id="52" name="Group 51"/>
              <p:cNvGrpSpPr/>
              <p:nvPr/>
            </p:nvGrpSpPr>
            <p:grpSpPr>
              <a:xfrm>
                <a:off x="457200" y="457200"/>
                <a:ext cx="1215358" cy="2497726"/>
                <a:chOff x="5410200" y="1299205"/>
                <a:chExt cx="1215358" cy="2497726"/>
              </a:xfrm>
            </p:grpSpPr>
            <p:grpSp>
              <p:nvGrpSpPr>
                <p:cNvPr id="74" name="Group 73"/>
                <p:cNvGrpSpPr/>
                <p:nvPr/>
              </p:nvGrpSpPr>
              <p:grpSpPr>
                <a:xfrm>
                  <a:off x="5410200" y="1299205"/>
                  <a:ext cx="607679" cy="2497726"/>
                  <a:chOff x="533400" y="381000"/>
                  <a:chExt cx="457200" cy="2497726"/>
                </a:xfrm>
              </p:grpSpPr>
              <p:sp>
                <p:nvSpPr>
                  <p:cNvPr id="80" name="Oval 7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017879" y="1299205"/>
                  <a:ext cx="607679" cy="2497726"/>
                  <a:chOff x="2714897" y="457200"/>
                  <a:chExt cx="457200" cy="2497726"/>
                </a:xfrm>
              </p:grpSpPr>
              <p:sp>
                <p:nvSpPr>
                  <p:cNvPr id="76" name="Oval 75"/>
                  <p:cNvSpPr/>
                  <p:nvPr/>
                </p:nvSpPr>
                <p:spPr>
                  <a:xfrm rot="16200000">
                    <a:off x="2642509" y="2528206"/>
                    <a:ext cx="586739" cy="266702"/>
                  </a:xfrm>
                  <a:prstGeom prst="ellipse">
                    <a:avLst/>
                  </a:prstGeom>
                  <a:solidFill>
                    <a:srgbClr val="BF70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2714897" y="1043940"/>
                    <a:ext cx="457200" cy="1524000"/>
                  </a:xfrm>
                  <a:prstGeom prst="round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714897" y="956854"/>
                    <a:ext cx="457200" cy="152400"/>
                  </a:xfrm>
                  <a:prstGeom prst="ellipse">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6200000">
                    <a:off x="2642508" y="617219"/>
                    <a:ext cx="586739" cy="266702"/>
                  </a:xfrm>
                  <a:prstGeom prst="ellipse">
                    <a:avLst/>
                  </a:prstGeom>
                  <a:solidFill>
                    <a:srgbClr val="BF70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655141" y="459377"/>
                <a:ext cx="1215358" cy="2497726"/>
                <a:chOff x="5410200" y="1299205"/>
                <a:chExt cx="1215358" cy="2497726"/>
              </a:xfrm>
            </p:grpSpPr>
            <p:grpSp>
              <p:nvGrpSpPr>
                <p:cNvPr id="64" name="Group 63"/>
                <p:cNvGrpSpPr/>
                <p:nvPr/>
              </p:nvGrpSpPr>
              <p:grpSpPr>
                <a:xfrm>
                  <a:off x="5410200" y="1299205"/>
                  <a:ext cx="607679" cy="2497726"/>
                  <a:chOff x="533400" y="381000"/>
                  <a:chExt cx="457200" cy="2497726"/>
                </a:xfrm>
              </p:grpSpPr>
              <p:sp>
                <p:nvSpPr>
                  <p:cNvPr id="70" name="Oval 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017879" y="1299205"/>
                  <a:ext cx="607679" cy="2497726"/>
                  <a:chOff x="2714897" y="457200"/>
                  <a:chExt cx="457200" cy="2497726"/>
                </a:xfrm>
              </p:grpSpPr>
              <p:sp>
                <p:nvSpPr>
                  <p:cNvPr id="66" name="Oval 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2870499" y="481150"/>
                <a:ext cx="607679" cy="2497726"/>
                <a:chOff x="533400" y="381000"/>
                <a:chExt cx="457200" cy="2497726"/>
              </a:xfrm>
            </p:grpSpPr>
            <p:sp>
              <p:nvSpPr>
                <p:cNvPr id="60" name="Oval 5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6" name="TextBox 5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7" name="TextBox 56"/>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8" name="TextBox 57"/>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59" name="TextBox 58"/>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6" name="Group 5"/>
            <p:cNvGrpSpPr/>
            <p:nvPr/>
          </p:nvGrpSpPr>
          <p:grpSpPr>
            <a:xfrm>
              <a:off x="3655956" y="1039177"/>
              <a:ext cx="3020978" cy="2521676"/>
              <a:chOff x="457200" y="457200"/>
              <a:chExt cx="3020978" cy="2521676"/>
            </a:xfrm>
          </p:grpSpPr>
          <p:grpSp>
            <p:nvGrpSpPr>
              <p:cNvPr id="20" name="Group 19"/>
              <p:cNvGrpSpPr/>
              <p:nvPr/>
            </p:nvGrpSpPr>
            <p:grpSpPr>
              <a:xfrm>
                <a:off x="457200" y="457200"/>
                <a:ext cx="1215358" cy="2497726"/>
                <a:chOff x="5410200" y="1299205"/>
                <a:chExt cx="1215358" cy="2497726"/>
              </a:xfrm>
            </p:grpSpPr>
            <p:grpSp>
              <p:nvGrpSpPr>
                <p:cNvPr id="42" name="Group 41"/>
                <p:cNvGrpSpPr/>
                <p:nvPr/>
              </p:nvGrpSpPr>
              <p:grpSpPr>
                <a:xfrm>
                  <a:off x="5410200" y="1299205"/>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017879" y="1299205"/>
                  <a:ext cx="607679"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655141" y="459377"/>
                <a:ext cx="1215358" cy="2497726"/>
                <a:chOff x="5410200" y="1299205"/>
                <a:chExt cx="1215358" cy="2497726"/>
              </a:xfrm>
            </p:grpSpPr>
            <p:grpSp>
              <p:nvGrpSpPr>
                <p:cNvPr id="32" name="Group 31"/>
                <p:cNvGrpSpPr/>
                <p:nvPr/>
              </p:nvGrpSpPr>
              <p:grpSpPr>
                <a:xfrm>
                  <a:off x="5410200" y="1299205"/>
                  <a:ext cx="607679" cy="2497726"/>
                  <a:chOff x="533400" y="381000"/>
                  <a:chExt cx="457200" cy="2497726"/>
                </a:xfrm>
              </p:grpSpPr>
              <p:sp>
                <p:nvSpPr>
                  <p:cNvPr id="38" name="Oval 3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17879" y="1299205"/>
                  <a:ext cx="607679" cy="2497726"/>
                  <a:chOff x="2714897" y="457200"/>
                  <a:chExt cx="457200" cy="2497726"/>
                </a:xfrm>
              </p:grpSpPr>
              <p:sp>
                <p:nvSpPr>
                  <p:cNvPr id="34" name="Oval 3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2870499" y="481150"/>
                <a:ext cx="607679"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4" name="TextBox 23"/>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5" name="TextBox 24"/>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6" name="TextBox 25"/>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7" name="TextBox 26"/>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7" name="Group 6"/>
            <p:cNvGrpSpPr/>
            <p:nvPr/>
          </p:nvGrpSpPr>
          <p:grpSpPr>
            <a:xfrm>
              <a:off x="6677831" y="1057129"/>
              <a:ext cx="1215358" cy="2497726"/>
              <a:chOff x="5410200" y="1299205"/>
              <a:chExt cx="1215358" cy="2497726"/>
            </a:xfrm>
          </p:grpSpPr>
          <p:grpSp>
            <p:nvGrpSpPr>
              <p:cNvPr id="10" name="Group 9"/>
              <p:cNvGrpSpPr/>
              <p:nvPr/>
            </p:nvGrpSpPr>
            <p:grpSpPr>
              <a:xfrm>
                <a:off x="5410200" y="1299205"/>
                <a:ext cx="607679"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017879" y="1299205"/>
                <a:ext cx="607679"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9" name="TextBox 8"/>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Ester</a:t>
              </a:r>
            </a:p>
          </p:txBody>
        </p:sp>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Book of Judges</a:t>
            </a:r>
          </a:p>
        </p:txBody>
      </p:sp>
      <p:sp>
        <p:nvSpPr>
          <p:cNvPr id="87" name="Rectangle 86"/>
          <p:cNvSpPr/>
          <p:nvPr/>
        </p:nvSpPr>
        <p:spPr>
          <a:xfrm>
            <a:off x="9831935" y="1842928"/>
            <a:ext cx="2367792"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These judges were generally military leaders and fighters more than preachers of righteousness</a:t>
            </a:r>
            <a:endParaRPr lang="en-US" dirty="0">
              <a:solidFill>
                <a:schemeClr val="bg1"/>
              </a:solidFill>
            </a:endParaRPr>
          </a:p>
        </p:txBody>
      </p:sp>
      <p:sp>
        <p:nvSpPr>
          <p:cNvPr id="86" name="Rectangle 85"/>
          <p:cNvSpPr/>
          <p:nvPr/>
        </p:nvSpPr>
        <p:spPr>
          <a:xfrm>
            <a:off x="148740" y="1718256"/>
            <a:ext cx="2331054"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Judges is named for the various rulers, called “judges”</a:t>
            </a:r>
            <a:endParaRPr lang="en-US" dirty="0">
              <a:solidFill>
                <a:schemeClr val="bg1"/>
              </a:solidFill>
            </a:endParaRPr>
          </a:p>
        </p:txBody>
      </p:sp>
      <p:sp>
        <p:nvSpPr>
          <p:cNvPr id="90" name="Rectangle 89"/>
          <p:cNvSpPr/>
          <p:nvPr/>
        </p:nvSpPr>
        <p:spPr>
          <a:xfrm>
            <a:off x="1199670" y="4157149"/>
            <a:ext cx="3475467"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We do not know who wrote the book of Judges. One Jewish tradition states that Samuel wrote or compiled the book. </a:t>
            </a:r>
            <a:endParaRPr lang="en-US" dirty="0">
              <a:solidFill>
                <a:schemeClr val="bg1"/>
              </a:solidFill>
            </a:endParaRPr>
          </a:p>
        </p:txBody>
      </p:sp>
      <p:sp>
        <p:nvSpPr>
          <p:cNvPr id="91" name="Rectangle 90"/>
          <p:cNvSpPr/>
          <p:nvPr/>
        </p:nvSpPr>
        <p:spPr>
          <a:xfrm>
            <a:off x="5745561" y="4519010"/>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However, the book reflects the perspective of a much later time, after the northern tribes of Israel had been conquered by Assyria around 721 B.C.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perspective suggests that the author or authors lived long after the time of Samuel.</a:t>
            </a:r>
            <a:endParaRPr lang="en-US" dirty="0">
              <a:solidFill>
                <a:schemeClr val="bg1"/>
              </a:solidFill>
            </a:endParaRPr>
          </a:p>
        </p:txBody>
      </p:sp>
      <p:sp>
        <p:nvSpPr>
          <p:cNvPr id="2" name="Rectangle 1">
            <a:extLst>
              <a:ext uri="{FF2B5EF4-FFF2-40B4-BE49-F238E27FC236}">
                <a16:creationId xmlns:a16="http://schemas.microsoft.com/office/drawing/2014/main" id="{00FD1C97-F9EF-8041-CB3D-1623B263D72E}"/>
              </a:ext>
            </a:extLst>
          </p:cNvPr>
          <p:cNvSpPr/>
          <p:nvPr/>
        </p:nvSpPr>
        <p:spPr>
          <a:xfrm>
            <a:off x="11486739" y="6394940"/>
            <a:ext cx="495649" cy="369332"/>
          </a:xfrm>
          <a:prstGeom prst="rect">
            <a:avLst/>
          </a:prstGeom>
        </p:spPr>
        <p:txBody>
          <a:bodyPr wrap="none">
            <a:spAutoFit/>
          </a:bodyPr>
          <a:lstStyle/>
          <a:p>
            <a:r>
              <a:rPr lang="en-US" dirty="0">
                <a:solidFill>
                  <a:schemeClr val="bg1"/>
                </a:solidFill>
                <a:latin typeface="Calibri" panose="020F0502020204030204" pitchFamily="34" charset="0"/>
              </a:rPr>
              <a:t> (1)</a:t>
            </a:r>
            <a:endParaRPr lang="en-US" dirty="0">
              <a:solidFill>
                <a:schemeClr val="bg1"/>
              </a:solidFill>
            </a:endParaRPr>
          </a:p>
        </p:txBody>
      </p:sp>
    </p:spTree>
    <p:extLst>
      <p:ext uri="{BB962C8B-B14F-4D97-AF65-F5344CB8AC3E}">
        <p14:creationId xmlns:p14="http://schemas.microsoft.com/office/powerpoint/2010/main" val="10240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Book of Judges</a:t>
            </a:r>
          </a:p>
        </p:txBody>
      </p:sp>
      <p:sp>
        <p:nvSpPr>
          <p:cNvPr id="86" name="Rectangle 85"/>
          <p:cNvSpPr/>
          <p:nvPr/>
        </p:nvSpPr>
        <p:spPr>
          <a:xfrm>
            <a:off x="920884" y="1405794"/>
            <a:ext cx="7555759" cy="2585323"/>
          </a:xfrm>
          <a:prstGeom prst="rect">
            <a:avLst/>
          </a:prstGeom>
        </p:spPr>
        <p:txBody>
          <a:bodyPr wrap="square">
            <a:spAutoFit/>
          </a:bodyPr>
          <a:lstStyle/>
          <a:p>
            <a:pPr marL="342900" indent="-342900" fontAlgn="base">
              <a:buAutoNum type="arabicPeriod"/>
            </a:pPr>
            <a:r>
              <a:rPr lang="en-US" dirty="0">
                <a:solidFill>
                  <a:schemeClr val="bg1"/>
                </a:solidFill>
              </a:rPr>
              <a:t>Recounts the history of the children of Israel from the time they settled in the land of Canaan after Joshua’s death to the birth of Samuel (approximately 1400–1000 B.C.). </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Besides the short narrative of the book of Ruth, Judges provides the only biblical account of this time period.</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The book of Judges describes a cycle that repeated itself multiple time during the reign of the judges.</a:t>
            </a:r>
          </a:p>
        </p:txBody>
      </p:sp>
      <p:sp>
        <p:nvSpPr>
          <p:cNvPr id="2" name="Rectangle 1"/>
          <p:cNvSpPr/>
          <p:nvPr/>
        </p:nvSpPr>
        <p:spPr>
          <a:xfrm>
            <a:off x="5927866" y="4587239"/>
            <a:ext cx="6096000" cy="2031325"/>
          </a:xfrm>
          <a:prstGeom prst="rect">
            <a:avLst/>
          </a:prstGeom>
        </p:spPr>
        <p:txBody>
          <a:bodyPr>
            <a:spAutoFit/>
          </a:bodyPr>
          <a:lstStyle/>
          <a:p>
            <a:pPr fontAlgn="base"/>
            <a:r>
              <a:rPr lang="en-US" dirty="0">
                <a:solidFill>
                  <a:schemeClr val="bg1"/>
                </a:solidFill>
              </a:rPr>
              <a:t>Because the Israelites failed to remove wicked influences from the promised land, they became entangled in sin and were conquered and afflicted by their enemies. </a:t>
            </a:r>
          </a:p>
          <a:p>
            <a:pPr fontAlgn="base"/>
            <a:endParaRPr lang="en-US" dirty="0">
              <a:solidFill>
                <a:schemeClr val="bg1"/>
              </a:solidFill>
            </a:endParaRPr>
          </a:p>
          <a:p>
            <a:pPr fontAlgn="base"/>
            <a:r>
              <a:rPr lang="en-US" dirty="0">
                <a:solidFill>
                  <a:schemeClr val="bg1"/>
                </a:solidFill>
              </a:rPr>
              <a:t>After the Israelites cried unto the Lord for help, He sent judges to deliver them from their enemies. However, the Israelites soon returned to their sins, and this cycle was repeated. </a:t>
            </a:r>
          </a:p>
        </p:txBody>
      </p:sp>
      <p:grpSp>
        <p:nvGrpSpPr>
          <p:cNvPr id="92" name="Group 91"/>
          <p:cNvGrpSpPr/>
          <p:nvPr/>
        </p:nvGrpSpPr>
        <p:grpSpPr>
          <a:xfrm>
            <a:off x="8865009" y="1124235"/>
            <a:ext cx="2940710" cy="2832129"/>
            <a:chOff x="8865009" y="1124235"/>
            <a:chExt cx="1905000" cy="1847851"/>
          </a:xfrm>
        </p:grpSpPr>
        <p:pic>
          <p:nvPicPr>
            <p:cNvPr id="1026" name="Picture 2" descr="http://home.earthlink.net/~ppaluso/sitebuildercontent/sitebuilderpictures/rockcyclean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65009" y="1124235"/>
              <a:ext cx="1905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568538" y="1854812"/>
              <a:ext cx="497941" cy="45382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www.mormon.org/bc/content/assets/img/Blog/3%20Bible%20stories/Hannah_optim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37" y="4173014"/>
            <a:ext cx="4449935" cy="25030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B2875C-A39A-9925-EC2F-475C15CAF7B9}"/>
              </a:ext>
            </a:extLst>
          </p:cNvPr>
          <p:cNvSpPr/>
          <p:nvPr/>
        </p:nvSpPr>
        <p:spPr>
          <a:xfrm>
            <a:off x="11486739" y="6394940"/>
            <a:ext cx="495649" cy="369332"/>
          </a:xfrm>
          <a:prstGeom prst="rect">
            <a:avLst/>
          </a:prstGeom>
        </p:spPr>
        <p:txBody>
          <a:bodyPr wrap="none">
            <a:spAutoFit/>
          </a:bodyPr>
          <a:lstStyle/>
          <a:p>
            <a:r>
              <a:rPr lang="en-US" dirty="0">
                <a:solidFill>
                  <a:schemeClr val="bg1"/>
                </a:solidFill>
                <a:latin typeface="Calibri" panose="020F0502020204030204" pitchFamily="34" charset="0"/>
              </a:rPr>
              <a:t> (1)</a:t>
            </a:r>
            <a:endParaRPr lang="en-US" dirty="0">
              <a:solidFill>
                <a:schemeClr val="bg1"/>
              </a:solidFill>
            </a:endParaRPr>
          </a:p>
        </p:txBody>
      </p:sp>
    </p:spTree>
    <p:extLst>
      <p:ext uri="{BB962C8B-B14F-4D97-AF65-F5344CB8AC3E}">
        <p14:creationId xmlns:p14="http://schemas.microsoft.com/office/powerpoint/2010/main" val="165187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6">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Judges—To Govern</a:t>
            </a:r>
          </a:p>
        </p:txBody>
      </p:sp>
      <p:sp>
        <p:nvSpPr>
          <p:cNvPr id="86" name="Rectangle 85"/>
          <p:cNvSpPr/>
          <p:nvPr/>
        </p:nvSpPr>
        <p:spPr>
          <a:xfrm>
            <a:off x="1810813" y="1025548"/>
            <a:ext cx="9204115" cy="646331"/>
          </a:xfrm>
          <a:prstGeom prst="rect">
            <a:avLst/>
          </a:prstGeom>
        </p:spPr>
        <p:txBody>
          <a:bodyPr wrap="square">
            <a:spAutoFit/>
          </a:bodyPr>
          <a:lstStyle/>
          <a:p>
            <a:pPr fontAlgn="base"/>
            <a:r>
              <a:rPr lang="en-US">
                <a:solidFill>
                  <a:schemeClr val="bg1"/>
                </a:solidFill>
              </a:rPr>
              <a:t>The book mentions the names of 12 judges who ruled with various degrees of effectiveness. </a:t>
            </a:r>
          </a:p>
          <a:p>
            <a:pPr fontAlgn="base"/>
            <a:endParaRPr lang="en-US" dirty="0">
              <a:solidFill>
                <a:schemeClr val="bg1"/>
              </a:solidFill>
            </a:endParaRPr>
          </a:p>
        </p:txBody>
      </p:sp>
      <p:sp>
        <p:nvSpPr>
          <p:cNvPr id="2" name="Rectangle 1"/>
          <p:cNvSpPr/>
          <p:nvPr/>
        </p:nvSpPr>
        <p:spPr>
          <a:xfrm>
            <a:off x="868079" y="1617244"/>
            <a:ext cx="3461441" cy="1200329"/>
          </a:xfrm>
          <a:prstGeom prst="rect">
            <a:avLst/>
          </a:prstGeom>
        </p:spPr>
        <p:txBody>
          <a:bodyPr wrap="square">
            <a:spAutoFit/>
          </a:bodyPr>
          <a:lstStyle/>
          <a:p>
            <a:r>
              <a:rPr lang="en-US" dirty="0">
                <a:solidFill>
                  <a:schemeClr val="bg1"/>
                </a:solidFill>
                <a:latin typeface="Calibri" panose="020F0502020204030204" pitchFamily="34" charset="0"/>
              </a:rPr>
              <a:t>The so-called judges, according to the record, appear to be more military heroes rather than officers of the judiciary.</a:t>
            </a:r>
            <a:endParaRPr lang="en-US" dirty="0">
              <a:solidFill>
                <a:schemeClr val="bg1"/>
              </a:solidFill>
            </a:endParaRPr>
          </a:p>
        </p:txBody>
      </p:sp>
      <p:sp>
        <p:nvSpPr>
          <p:cNvPr id="3" name="Rectangle 2"/>
          <p:cNvSpPr/>
          <p:nvPr/>
        </p:nvSpPr>
        <p:spPr>
          <a:xfrm>
            <a:off x="5293260" y="1743461"/>
            <a:ext cx="6898739" cy="2862322"/>
          </a:xfrm>
          <a:prstGeom prst="rect">
            <a:avLst/>
          </a:prstGeom>
        </p:spPr>
        <p:txBody>
          <a:bodyPr wrap="square">
            <a:spAutoFit/>
          </a:bodyPr>
          <a:lstStyle/>
          <a:p>
            <a:r>
              <a:rPr lang="en-US" dirty="0">
                <a:solidFill>
                  <a:schemeClr val="bg1"/>
                </a:solidFill>
                <a:latin typeface="Calibri" panose="020F0502020204030204" pitchFamily="34" charset="0"/>
              </a:rPr>
              <a:t>“The English word ‘judge’ doesn’t well describe these leaders. Though the root of the Hebrew word used means primarily ‘to judge,’ it is used secondarily also in the extended meaning ‘to govern.’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Most of the ‘judging’ done in this period was a matter of giving advice and rendering decisions.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Regular court procedures are nowhere described for the times of the Judges in Israel. In fact, the most common function they are seen to perform is that of military leadership.”</a:t>
            </a:r>
            <a:endParaRPr lang="en-US" dirty="0">
              <a:solidFill>
                <a:schemeClr val="bg1"/>
              </a:solidFill>
            </a:endParaRPr>
          </a:p>
        </p:txBody>
      </p:sp>
      <p:sp>
        <p:nvSpPr>
          <p:cNvPr id="5" name="Rectangle 4"/>
          <p:cNvSpPr/>
          <p:nvPr/>
        </p:nvSpPr>
        <p:spPr>
          <a:xfrm>
            <a:off x="724275" y="4964094"/>
            <a:ext cx="5688595" cy="1754326"/>
          </a:xfrm>
          <a:prstGeom prst="rect">
            <a:avLst/>
          </a:prstGeom>
        </p:spPr>
        <p:txBody>
          <a:bodyPr wrap="square">
            <a:spAutoFit/>
          </a:bodyPr>
          <a:lstStyle/>
          <a:p>
            <a:r>
              <a:rPr lang="en-US" dirty="0">
                <a:solidFill>
                  <a:schemeClr val="bg1"/>
                </a:solidFill>
                <a:latin typeface="Calibri" panose="020F0502020204030204" pitchFamily="34" charset="0"/>
              </a:rPr>
              <a:t>The judges did not reign over all of unified Israel during their period of leadership. The chronicler of these stories likely took the choicest of the heroes from each of the tribes during this generally apostate period and combined into one book their righteous achievements and their moral lessons for Israel.</a:t>
            </a:r>
            <a:endParaRPr lang="en-US" dirty="0">
              <a:solidFill>
                <a:schemeClr val="bg1"/>
              </a:solidFill>
            </a:endParaRPr>
          </a:p>
        </p:txBody>
      </p:sp>
      <p:sp>
        <p:nvSpPr>
          <p:cNvPr id="6" name="Rectangle 5"/>
          <p:cNvSpPr/>
          <p:nvPr/>
        </p:nvSpPr>
        <p:spPr>
          <a:xfrm>
            <a:off x="11486739" y="6394940"/>
            <a:ext cx="495649" cy="369332"/>
          </a:xfrm>
          <a:prstGeom prst="rect">
            <a:avLst/>
          </a:prstGeom>
        </p:spPr>
        <p:txBody>
          <a:bodyPr wrap="none">
            <a:spAutoFit/>
          </a:bodyPr>
          <a:lstStyle/>
          <a:p>
            <a:r>
              <a:rPr lang="en-US" dirty="0">
                <a:solidFill>
                  <a:schemeClr val="bg1"/>
                </a:solidFill>
                <a:latin typeface="Calibri" panose="020F0502020204030204" pitchFamily="34" charset="0"/>
              </a:rPr>
              <a:t> (1)</a:t>
            </a:r>
            <a:endParaRPr lang="en-US" dirty="0">
              <a:solidFill>
                <a:schemeClr val="bg1"/>
              </a:solidFill>
            </a:endParaRPr>
          </a:p>
        </p:txBody>
      </p:sp>
      <p:grpSp>
        <p:nvGrpSpPr>
          <p:cNvPr id="7" name="Group 6"/>
          <p:cNvGrpSpPr/>
          <p:nvPr/>
        </p:nvGrpSpPr>
        <p:grpSpPr>
          <a:xfrm>
            <a:off x="3842414" y="2334638"/>
            <a:ext cx="326472" cy="2591176"/>
            <a:chOff x="3842414" y="2334638"/>
            <a:chExt cx="326472" cy="2591176"/>
          </a:xfrm>
        </p:grpSpPr>
        <p:grpSp>
          <p:nvGrpSpPr>
            <p:cNvPr id="12" name="Group 11"/>
            <p:cNvGrpSpPr/>
            <p:nvPr/>
          </p:nvGrpSpPr>
          <p:grpSpPr>
            <a:xfrm rot="2261285">
              <a:off x="3842414" y="2369642"/>
              <a:ext cx="268063" cy="2556172"/>
              <a:chOff x="2286000" y="1349828"/>
              <a:chExt cx="609600" cy="5812972"/>
            </a:xfrm>
          </p:grpSpPr>
          <p:sp>
            <p:nvSpPr>
              <p:cNvPr id="13" name="Pentagon 12"/>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rot="19601052">
              <a:off x="3900823" y="2334638"/>
              <a:ext cx="268063" cy="2556172"/>
              <a:chOff x="2286000" y="1349828"/>
              <a:chExt cx="609600" cy="5812972"/>
            </a:xfrm>
          </p:grpSpPr>
          <p:sp>
            <p:nvSpPr>
              <p:cNvPr id="19" name="Pentagon 18"/>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30"/>
          <p:cNvGrpSpPr/>
          <p:nvPr/>
        </p:nvGrpSpPr>
        <p:grpSpPr>
          <a:xfrm rot="6582136">
            <a:off x="1485969" y="-128937"/>
            <a:ext cx="788202" cy="1244590"/>
            <a:chOff x="3429000" y="2743200"/>
            <a:chExt cx="1447800" cy="2363802"/>
          </a:xfrm>
        </p:grpSpPr>
        <p:sp>
          <p:nvSpPr>
            <p:cNvPr id="25" name="Rounded Rectangle 24"/>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20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After Joshua’s Death</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1</a:t>
            </a:r>
            <a:endParaRPr lang="en-US" dirty="0">
              <a:solidFill>
                <a:schemeClr val="bg1"/>
              </a:solidFill>
            </a:endParaRPr>
          </a:p>
        </p:txBody>
      </p:sp>
      <p:grpSp>
        <p:nvGrpSpPr>
          <p:cNvPr id="10" name="Group 9"/>
          <p:cNvGrpSpPr/>
          <p:nvPr/>
        </p:nvGrpSpPr>
        <p:grpSpPr>
          <a:xfrm>
            <a:off x="7742029" y="1124235"/>
            <a:ext cx="3908196" cy="5480159"/>
            <a:chOff x="2352738" y="1010310"/>
            <a:chExt cx="3908196" cy="5480159"/>
          </a:xfrm>
        </p:grpSpPr>
        <p:sp>
          <p:nvSpPr>
            <p:cNvPr id="6" name="Rectangle 5"/>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ame 7"/>
            <p:cNvSpPr/>
            <p:nvPr/>
          </p:nvSpPr>
          <p:spPr>
            <a:xfrm>
              <a:off x="2352738" y="1010310"/>
              <a:ext cx="3908196"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ectangle 29"/>
          <p:cNvSpPr/>
          <p:nvPr/>
        </p:nvSpPr>
        <p:spPr>
          <a:xfrm>
            <a:off x="3041330" y="3278330"/>
            <a:ext cx="4681695" cy="2585323"/>
          </a:xfrm>
          <a:prstGeom prst="rect">
            <a:avLst/>
          </a:prstGeom>
        </p:spPr>
        <p:txBody>
          <a:bodyPr wrap="square">
            <a:spAutoFit/>
          </a:bodyPr>
          <a:lstStyle/>
          <a:p>
            <a:r>
              <a:rPr lang="en-US" dirty="0">
                <a:solidFill>
                  <a:schemeClr val="bg1"/>
                </a:solidFill>
                <a:latin typeface="Calibri" panose="020F0502020204030204" pitchFamily="34" charset="0"/>
              </a:rPr>
              <a:t>The sea coast population:</a:t>
            </a:r>
          </a:p>
          <a:p>
            <a:r>
              <a:rPr lang="en-US" dirty="0">
                <a:solidFill>
                  <a:schemeClr val="bg1"/>
                </a:solidFill>
                <a:latin typeface="Calibri" panose="020F0502020204030204" pitchFamily="34" charset="0"/>
              </a:rPr>
              <a:t>Philistines, Cannanites, and Phoenicians.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maintained professional armies.</a:t>
            </a:r>
          </a:p>
          <a:p>
            <a:r>
              <a:rPr lang="en-US" dirty="0">
                <a:solidFill>
                  <a:schemeClr val="bg1"/>
                </a:solidFill>
                <a:latin typeface="Calibri" panose="020F0502020204030204" pitchFamily="34" charset="0"/>
              </a:rPr>
              <a:t>They lived in walled cities.</a:t>
            </a:r>
          </a:p>
          <a:p>
            <a:r>
              <a:rPr lang="en-US" dirty="0">
                <a:solidFill>
                  <a:schemeClr val="bg1"/>
                </a:solidFill>
                <a:latin typeface="Calibri" panose="020F0502020204030204" pitchFamily="34" charset="0"/>
              </a:rPr>
              <a:t>They had vast material wealth to protect.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Phoenicians purchased their security from Egypt and given a monopoly in Egyptian trade.</a:t>
            </a:r>
            <a:endParaRPr lang="en-US" dirty="0">
              <a:solidFill>
                <a:schemeClr val="bg1"/>
              </a:solidFill>
            </a:endParaRPr>
          </a:p>
        </p:txBody>
      </p:sp>
      <p:cxnSp>
        <p:nvCxnSpPr>
          <p:cNvPr id="12" name="Straight Arrow Connector 11"/>
          <p:cNvCxnSpPr/>
          <p:nvPr/>
        </p:nvCxnSpPr>
        <p:spPr>
          <a:xfrm>
            <a:off x="7371921" y="3626603"/>
            <a:ext cx="1326638" cy="1150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0926" y="1058613"/>
            <a:ext cx="4851920" cy="1477328"/>
          </a:xfrm>
          <a:prstGeom prst="rect">
            <a:avLst/>
          </a:prstGeom>
        </p:spPr>
        <p:txBody>
          <a:bodyPr wrap="square">
            <a:spAutoFit/>
          </a:bodyPr>
          <a:lstStyle/>
          <a:p>
            <a:r>
              <a:rPr lang="en-US" dirty="0">
                <a:solidFill>
                  <a:schemeClr val="bg1"/>
                </a:solidFill>
                <a:latin typeface="Calibri" panose="020F0502020204030204" pitchFamily="34" charset="0"/>
              </a:rPr>
              <a:t>The crusade into Canaan had dwindled. </a:t>
            </a:r>
          </a:p>
          <a:p>
            <a:r>
              <a:rPr lang="en-US" dirty="0">
                <a:solidFill>
                  <a:schemeClr val="bg1"/>
                </a:solidFill>
                <a:latin typeface="Calibri" panose="020F0502020204030204" pitchFamily="34" charset="0"/>
              </a:rPr>
              <a:t>Some of the tribes failed to drive out all the inhabitants.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Instead they put the Canaanites under tribute</a:t>
            </a:r>
            <a:endParaRPr lang="en-US" dirty="0">
              <a:solidFill>
                <a:schemeClr val="bg1"/>
              </a:solidFill>
            </a:endParaRPr>
          </a:p>
        </p:txBody>
      </p:sp>
    </p:spTree>
    <p:extLst>
      <p:ext uri="{BB962C8B-B14F-4D97-AF65-F5344CB8AC3E}">
        <p14:creationId xmlns:p14="http://schemas.microsoft.com/office/powerpoint/2010/main" val="320769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9004" y="-9053"/>
            <a:ext cx="12213089" cy="6867053"/>
            <a:chOff x="-19004" y="-9053"/>
            <a:chExt cx="12213089" cy="6867053"/>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Conquests and Failures of The Tribes</a:t>
            </a:r>
          </a:p>
        </p:txBody>
      </p:sp>
      <p:sp>
        <p:nvSpPr>
          <p:cNvPr id="36" name="Rectangle 35"/>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1</a:t>
            </a:r>
            <a:endParaRPr lang="en-US" dirty="0">
              <a:solidFill>
                <a:schemeClr val="bg1"/>
              </a:solidFill>
            </a:endParaRPr>
          </a:p>
        </p:txBody>
      </p:sp>
      <p:grpSp>
        <p:nvGrpSpPr>
          <p:cNvPr id="597" name="Group 596"/>
          <p:cNvGrpSpPr/>
          <p:nvPr/>
        </p:nvGrpSpPr>
        <p:grpSpPr>
          <a:xfrm>
            <a:off x="728109" y="1096955"/>
            <a:ext cx="3235178" cy="2780070"/>
            <a:chOff x="728109" y="1096955"/>
            <a:chExt cx="3235178" cy="2780070"/>
          </a:xfrm>
        </p:grpSpPr>
        <p:sp>
          <p:nvSpPr>
            <p:cNvPr id="30" name="Rectangle 29"/>
            <p:cNvSpPr/>
            <p:nvPr/>
          </p:nvSpPr>
          <p:spPr>
            <a:xfrm>
              <a:off x="728109" y="2087340"/>
              <a:ext cx="1114791" cy="369332"/>
            </a:xfrm>
            <a:prstGeom prst="rect">
              <a:avLst/>
            </a:prstGeom>
          </p:spPr>
          <p:txBody>
            <a:bodyPr wrap="square">
              <a:spAutoFit/>
            </a:bodyPr>
            <a:lstStyle/>
            <a:p>
              <a:pPr algn="ctr"/>
              <a:r>
                <a:rPr lang="en-US" dirty="0">
                  <a:solidFill>
                    <a:schemeClr val="bg1"/>
                  </a:solidFill>
                  <a:latin typeface="Calibri" panose="020F0502020204030204" pitchFamily="34" charset="0"/>
                </a:rPr>
                <a:t>Judah</a:t>
              </a:r>
              <a:endParaRPr lang="en-US" dirty="0">
                <a:solidFill>
                  <a:schemeClr val="bg1"/>
                </a:solidFill>
              </a:endParaRPr>
            </a:p>
          </p:txBody>
        </p:sp>
        <p:grpSp>
          <p:nvGrpSpPr>
            <p:cNvPr id="25" name="Group 24"/>
            <p:cNvGrpSpPr/>
            <p:nvPr/>
          </p:nvGrpSpPr>
          <p:grpSpPr>
            <a:xfrm>
              <a:off x="1908615" y="1107854"/>
              <a:ext cx="916066" cy="970332"/>
              <a:chOff x="7001463" y="2112155"/>
              <a:chExt cx="459033" cy="507700"/>
            </a:xfrm>
          </p:grpSpPr>
          <p:grpSp>
            <p:nvGrpSpPr>
              <p:cNvPr id="26" name="Group 25"/>
              <p:cNvGrpSpPr/>
              <p:nvPr/>
            </p:nvGrpSpPr>
            <p:grpSpPr>
              <a:xfrm>
                <a:off x="7001463" y="2112155"/>
                <a:ext cx="459033" cy="507700"/>
                <a:chOff x="6812404" y="4014427"/>
                <a:chExt cx="1532462" cy="1723166"/>
              </a:xfrm>
            </p:grpSpPr>
            <p:sp>
              <p:nvSpPr>
                <p:cNvPr id="109" name="Rectangle 10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0" name="Frame 10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7" name="Group 26"/>
              <p:cNvGrpSpPr/>
              <p:nvPr/>
            </p:nvGrpSpPr>
            <p:grpSpPr>
              <a:xfrm>
                <a:off x="7063108" y="2172832"/>
                <a:ext cx="360734" cy="404463"/>
                <a:chOff x="1497157" y="344790"/>
                <a:chExt cx="1300625" cy="1383924"/>
              </a:xfrm>
            </p:grpSpPr>
            <p:sp>
              <p:nvSpPr>
                <p:cNvPr id="28" name="Trapezoid 27"/>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29" name="Group 28"/>
                <p:cNvGrpSpPr/>
                <p:nvPr/>
              </p:nvGrpSpPr>
              <p:grpSpPr>
                <a:xfrm>
                  <a:off x="1497157" y="344790"/>
                  <a:ext cx="1300625" cy="1347713"/>
                  <a:chOff x="1735183" y="108823"/>
                  <a:chExt cx="1300625" cy="1347713"/>
                </a:xfrm>
              </p:grpSpPr>
              <p:sp>
                <p:nvSpPr>
                  <p:cNvPr id="31" name="Cloud 30"/>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loud 31"/>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Isosceles Triangle 32"/>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Cloud 34"/>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8" name="Group 37"/>
                  <p:cNvGrpSpPr/>
                  <p:nvPr/>
                </p:nvGrpSpPr>
                <p:grpSpPr>
                  <a:xfrm>
                    <a:off x="1891332" y="305708"/>
                    <a:ext cx="933596" cy="288192"/>
                    <a:chOff x="3811872" y="17998"/>
                    <a:chExt cx="805120" cy="270515"/>
                  </a:xfrm>
                </p:grpSpPr>
                <p:grpSp>
                  <p:nvGrpSpPr>
                    <p:cNvPr id="39" name="Group 38"/>
                    <p:cNvGrpSpPr/>
                    <p:nvPr/>
                  </p:nvGrpSpPr>
                  <p:grpSpPr>
                    <a:xfrm>
                      <a:off x="3811872" y="17998"/>
                      <a:ext cx="627615" cy="262087"/>
                      <a:chOff x="4649991" y="5423557"/>
                      <a:chExt cx="2704332" cy="1129307"/>
                    </a:xfrm>
                  </p:grpSpPr>
                  <p:grpSp>
                    <p:nvGrpSpPr>
                      <p:cNvPr id="53" name="Group 52"/>
                      <p:cNvGrpSpPr/>
                      <p:nvPr/>
                    </p:nvGrpSpPr>
                    <p:grpSpPr>
                      <a:xfrm>
                        <a:off x="4649991" y="5427911"/>
                        <a:ext cx="516959" cy="1119063"/>
                        <a:chOff x="4649991" y="5427911"/>
                        <a:chExt cx="516959" cy="1119063"/>
                      </a:xfrm>
                    </p:grpSpPr>
                    <p:grpSp>
                      <p:nvGrpSpPr>
                        <p:cNvPr id="97" name="Group 118"/>
                        <p:cNvGrpSpPr/>
                        <p:nvPr/>
                      </p:nvGrpSpPr>
                      <p:grpSpPr>
                        <a:xfrm rot="1912894">
                          <a:off x="4649991" y="5427911"/>
                          <a:ext cx="321016" cy="1106001"/>
                          <a:chOff x="2438400" y="990600"/>
                          <a:chExt cx="762000" cy="3200400"/>
                        </a:xfrm>
                      </p:grpSpPr>
                      <p:sp>
                        <p:nvSpPr>
                          <p:cNvPr id="104" name="Pentagon 10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Plaque 10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Rounded Rectangle 10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Donut 10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8" name="Donut 10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98" name="Group 118"/>
                        <p:cNvGrpSpPr/>
                        <p:nvPr/>
                      </p:nvGrpSpPr>
                      <p:grpSpPr>
                        <a:xfrm rot="19542321">
                          <a:off x="4845934" y="5440973"/>
                          <a:ext cx="321016" cy="1106001"/>
                          <a:chOff x="2438400" y="990600"/>
                          <a:chExt cx="762000" cy="3200400"/>
                        </a:xfrm>
                      </p:grpSpPr>
                      <p:sp>
                        <p:nvSpPr>
                          <p:cNvPr id="99" name="Pentagon 9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Plaque 9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Rounded Rectangle 10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Donut 10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3" name="Donut 10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4" name="Group 53"/>
                      <p:cNvGrpSpPr/>
                      <p:nvPr/>
                    </p:nvGrpSpPr>
                    <p:grpSpPr>
                      <a:xfrm rot="10800000">
                        <a:off x="5378679" y="5433801"/>
                        <a:ext cx="516959" cy="1119063"/>
                        <a:chOff x="4649991" y="5427911"/>
                        <a:chExt cx="516959" cy="1119063"/>
                      </a:xfrm>
                    </p:grpSpPr>
                    <p:grpSp>
                      <p:nvGrpSpPr>
                        <p:cNvPr id="81" name="Group 118"/>
                        <p:cNvGrpSpPr/>
                        <p:nvPr/>
                      </p:nvGrpSpPr>
                      <p:grpSpPr>
                        <a:xfrm rot="1912894">
                          <a:off x="4649991" y="5427911"/>
                          <a:ext cx="321016" cy="1106001"/>
                          <a:chOff x="2438400" y="990600"/>
                          <a:chExt cx="762000" cy="3200400"/>
                        </a:xfrm>
                      </p:grpSpPr>
                      <p:sp>
                        <p:nvSpPr>
                          <p:cNvPr id="92" name="Pentagon 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Plaque 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ounded Rectangle 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Donut 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6" name="Donut 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2" name="Group 118"/>
                        <p:cNvGrpSpPr/>
                        <p:nvPr/>
                      </p:nvGrpSpPr>
                      <p:grpSpPr>
                        <a:xfrm rot="19542321">
                          <a:off x="4845934" y="5440973"/>
                          <a:ext cx="321016" cy="1106001"/>
                          <a:chOff x="2438400" y="990600"/>
                          <a:chExt cx="762000" cy="3200400"/>
                        </a:xfrm>
                      </p:grpSpPr>
                      <p:sp>
                        <p:nvSpPr>
                          <p:cNvPr id="83" name="Pentagon 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Donut 8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1" name="Donut 9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5" name="Group 54"/>
                      <p:cNvGrpSpPr/>
                      <p:nvPr/>
                    </p:nvGrpSpPr>
                    <p:grpSpPr>
                      <a:xfrm>
                        <a:off x="6108676" y="5423557"/>
                        <a:ext cx="516959" cy="1119063"/>
                        <a:chOff x="4649991" y="5427911"/>
                        <a:chExt cx="516959" cy="1119063"/>
                      </a:xfrm>
                    </p:grpSpPr>
                    <p:grpSp>
                      <p:nvGrpSpPr>
                        <p:cNvPr id="69" name="Group 118"/>
                        <p:cNvGrpSpPr/>
                        <p:nvPr/>
                      </p:nvGrpSpPr>
                      <p:grpSpPr>
                        <a:xfrm rot="1912894">
                          <a:off x="4649991" y="5427911"/>
                          <a:ext cx="321016" cy="1106001"/>
                          <a:chOff x="2438400" y="990600"/>
                          <a:chExt cx="762000" cy="3200400"/>
                        </a:xfrm>
                      </p:grpSpPr>
                      <p:sp>
                        <p:nvSpPr>
                          <p:cNvPr id="76" name="Pentagon 7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Plaque 7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Rounded Rectangle 7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Donut 7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0" name="Donut 7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70" name="Group 118"/>
                        <p:cNvGrpSpPr/>
                        <p:nvPr/>
                      </p:nvGrpSpPr>
                      <p:grpSpPr>
                        <a:xfrm rot="19542321">
                          <a:off x="4845934" y="5440973"/>
                          <a:ext cx="321016" cy="1106001"/>
                          <a:chOff x="2438400" y="990600"/>
                          <a:chExt cx="762000" cy="3200400"/>
                        </a:xfrm>
                      </p:grpSpPr>
                      <p:sp>
                        <p:nvSpPr>
                          <p:cNvPr id="71" name="Pentagon 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Plaque 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ounded Rectangle 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Donut 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5" name="Donut 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6" name="Group 55"/>
                      <p:cNvGrpSpPr/>
                      <p:nvPr/>
                    </p:nvGrpSpPr>
                    <p:grpSpPr>
                      <a:xfrm rot="10800000">
                        <a:off x="6837364" y="5429447"/>
                        <a:ext cx="516959" cy="1119063"/>
                        <a:chOff x="4649991" y="5427911"/>
                        <a:chExt cx="516959" cy="1119063"/>
                      </a:xfrm>
                    </p:grpSpPr>
                    <p:grpSp>
                      <p:nvGrpSpPr>
                        <p:cNvPr id="57" name="Group 118"/>
                        <p:cNvGrpSpPr/>
                        <p:nvPr/>
                      </p:nvGrpSpPr>
                      <p:grpSpPr>
                        <a:xfrm rot="1912894">
                          <a:off x="4649991" y="5427911"/>
                          <a:ext cx="321016" cy="1106001"/>
                          <a:chOff x="2438400" y="990600"/>
                          <a:chExt cx="762000" cy="3200400"/>
                        </a:xfrm>
                      </p:grpSpPr>
                      <p:sp>
                        <p:nvSpPr>
                          <p:cNvPr id="64" name="Pentagon 6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Plaque 6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Donut 6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8" name="Donut 6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8" name="Group 118"/>
                        <p:cNvGrpSpPr/>
                        <p:nvPr/>
                      </p:nvGrpSpPr>
                      <p:grpSpPr>
                        <a:xfrm rot="19542321">
                          <a:off x="4845934" y="5440973"/>
                          <a:ext cx="321016" cy="1106001"/>
                          <a:chOff x="2438400" y="990600"/>
                          <a:chExt cx="762000" cy="3200400"/>
                        </a:xfrm>
                      </p:grpSpPr>
                      <p:sp>
                        <p:nvSpPr>
                          <p:cNvPr id="59" name="Pentagon 5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Plaque 5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6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Donut 6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3" name="Donut 6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nvGrpSpPr>
                    <p:cNvPr id="40" name="Group 39"/>
                    <p:cNvGrpSpPr/>
                    <p:nvPr/>
                  </p:nvGrpSpPr>
                  <p:grpSpPr>
                    <a:xfrm>
                      <a:off x="4497017" y="28803"/>
                      <a:ext cx="119975" cy="259710"/>
                      <a:chOff x="4649991" y="5427911"/>
                      <a:chExt cx="516959" cy="1119063"/>
                    </a:xfrm>
                  </p:grpSpPr>
                  <p:grpSp>
                    <p:nvGrpSpPr>
                      <p:cNvPr id="41" name="Group 118"/>
                      <p:cNvGrpSpPr/>
                      <p:nvPr/>
                    </p:nvGrpSpPr>
                    <p:grpSpPr>
                      <a:xfrm rot="1912894">
                        <a:off x="4649991" y="5427911"/>
                        <a:ext cx="321016" cy="1106001"/>
                        <a:chOff x="2438400" y="990600"/>
                        <a:chExt cx="762000" cy="3200400"/>
                      </a:xfrm>
                    </p:grpSpPr>
                    <p:sp>
                      <p:nvSpPr>
                        <p:cNvPr id="48" name="Pentagon 4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Plaque 4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ounded Rectangle 4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Donut 5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2" name="Donut 5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2" name="Group 118"/>
                      <p:cNvGrpSpPr/>
                      <p:nvPr/>
                    </p:nvGrpSpPr>
                    <p:grpSpPr>
                      <a:xfrm rot="19542321">
                        <a:off x="4845934" y="5440973"/>
                        <a:ext cx="321016" cy="1106001"/>
                        <a:chOff x="2438400" y="990600"/>
                        <a:chExt cx="762000" cy="3200400"/>
                      </a:xfrm>
                    </p:grpSpPr>
                    <p:sp>
                      <p:nvSpPr>
                        <p:cNvPr id="43" name="Pentagon 4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Plaque 4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ounded Rectangle 4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Donut 4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7" name="Donut 4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grpSp>
          <p:nvGrpSpPr>
            <p:cNvPr id="111" name="Group 110"/>
            <p:cNvGrpSpPr/>
            <p:nvPr/>
          </p:nvGrpSpPr>
          <p:grpSpPr>
            <a:xfrm>
              <a:off x="853459" y="1096955"/>
              <a:ext cx="913728" cy="981231"/>
              <a:chOff x="9490279" y="3972469"/>
              <a:chExt cx="472773" cy="507700"/>
            </a:xfrm>
          </p:grpSpPr>
          <p:grpSp>
            <p:nvGrpSpPr>
              <p:cNvPr id="112" name="Group 111"/>
              <p:cNvGrpSpPr/>
              <p:nvPr/>
            </p:nvGrpSpPr>
            <p:grpSpPr>
              <a:xfrm>
                <a:off x="9490279" y="3972469"/>
                <a:ext cx="459033" cy="507700"/>
                <a:chOff x="6812404" y="4014427"/>
                <a:chExt cx="1532462" cy="1723166"/>
              </a:xfrm>
            </p:grpSpPr>
            <p:sp>
              <p:nvSpPr>
                <p:cNvPr id="314" name="Rectangle 31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5" name="Frame 31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13" name="Group 112"/>
              <p:cNvGrpSpPr/>
              <p:nvPr/>
            </p:nvGrpSpPr>
            <p:grpSpPr>
              <a:xfrm>
                <a:off x="9502359" y="4000177"/>
                <a:ext cx="460693" cy="456361"/>
                <a:chOff x="4420561" y="478856"/>
                <a:chExt cx="1493146" cy="1479106"/>
              </a:xfrm>
            </p:grpSpPr>
            <p:sp>
              <p:nvSpPr>
                <p:cNvPr id="114" name="Trapezoid 113"/>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gular Pentagon 114"/>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Oval 115"/>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17" name="Group 70"/>
                <p:cNvGrpSpPr/>
                <p:nvPr/>
              </p:nvGrpSpPr>
              <p:grpSpPr>
                <a:xfrm>
                  <a:off x="4512033" y="552733"/>
                  <a:ext cx="1377894" cy="962821"/>
                  <a:chOff x="2731569" y="4101704"/>
                  <a:chExt cx="2435810" cy="2042401"/>
                </a:xfrm>
              </p:grpSpPr>
              <p:sp>
                <p:nvSpPr>
                  <p:cNvPr id="30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8" name="Group 125"/>
                <p:cNvGrpSpPr/>
                <p:nvPr/>
              </p:nvGrpSpPr>
              <p:grpSpPr>
                <a:xfrm flipV="1">
                  <a:off x="4512032" y="899906"/>
                  <a:ext cx="1305373" cy="168627"/>
                  <a:chOff x="5029200" y="838200"/>
                  <a:chExt cx="1905000" cy="457200"/>
                </a:xfrm>
              </p:grpSpPr>
              <p:sp>
                <p:nvSpPr>
                  <p:cNvPr id="294" name="Rounded Rectangle 293"/>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5" name="Group 114"/>
                  <p:cNvGrpSpPr/>
                  <p:nvPr/>
                </p:nvGrpSpPr>
                <p:grpSpPr>
                  <a:xfrm rot="10800000">
                    <a:off x="5334000" y="914400"/>
                    <a:ext cx="1211525" cy="322729"/>
                    <a:chOff x="6019800" y="5334000"/>
                    <a:chExt cx="2590800" cy="914400"/>
                  </a:xfrm>
                </p:grpSpPr>
                <p:grpSp>
                  <p:nvGrpSpPr>
                    <p:cNvPr id="296" name="Group 79"/>
                    <p:cNvGrpSpPr/>
                    <p:nvPr/>
                  </p:nvGrpSpPr>
                  <p:grpSpPr>
                    <a:xfrm>
                      <a:off x="6019800" y="5334000"/>
                      <a:ext cx="914400" cy="914400"/>
                      <a:chOff x="6019800" y="5334000"/>
                      <a:chExt cx="914400" cy="914400"/>
                    </a:xfrm>
                  </p:grpSpPr>
                  <p:sp>
                    <p:nvSpPr>
                      <p:cNvPr id="303" name="Quad Arrow 30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Diamond 30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7" name="Group 80"/>
                    <p:cNvGrpSpPr/>
                    <p:nvPr/>
                  </p:nvGrpSpPr>
                  <p:grpSpPr>
                    <a:xfrm>
                      <a:off x="6858000" y="5334000"/>
                      <a:ext cx="914400" cy="914400"/>
                      <a:chOff x="6019800" y="5334000"/>
                      <a:chExt cx="914400" cy="914400"/>
                    </a:xfrm>
                  </p:grpSpPr>
                  <p:sp>
                    <p:nvSpPr>
                      <p:cNvPr id="301" name="Quad Arrow 30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2" name="Diamond 30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8" name="Group 83"/>
                    <p:cNvGrpSpPr/>
                    <p:nvPr/>
                  </p:nvGrpSpPr>
                  <p:grpSpPr>
                    <a:xfrm>
                      <a:off x="7696200" y="5334000"/>
                      <a:ext cx="914400" cy="914400"/>
                      <a:chOff x="6019800" y="5334000"/>
                      <a:chExt cx="914400" cy="914400"/>
                    </a:xfrm>
                  </p:grpSpPr>
                  <p:sp>
                    <p:nvSpPr>
                      <p:cNvPr id="299" name="Quad Arrow 2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0" name="Diamond 2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19" name="Group 118"/>
                <p:cNvGrpSpPr/>
                <p:nvPr/>
              </p:nvGrpSpPr>
              <p:grpSpPr>
                <a:xfrm>
                  <a:off x="4420561" y="478856"/>
                  <a:ext cx="1493146" cy="652928"/>
                  <a:chOff x="4823577" y="4053405"/>
                  <a:chExt cx="2270956" cy="1287310"/>
                </a:xfrm>
              </p:grpSpPr>
              <p:grpSp>
                <p:nvGrpSpPr>
                  <p:cNvPr id="120" name="Group 113"/>
                  <p:cNvGrpSpPr/>
                  <p:nvPr/>
                </p:nvGrpSpPr>
                <p:grpSpPr>
                  <a:xfrm>
                    <a:off x="4823577" y="4493188"/>
                    <a:ext cx="1404453" cy="847527"/>
                    <a:chOff x="5334000" y="1676401"/>
                    <a:chExt cx="3200400" cy="2295940"/>
                  </a:xfrm>
                </p:grpSpPr>
                <p:grpSp>
                  <p:nvGrpSpPr>
                    <p:cNvPr id="237" name="Group 59"/>
                    <p:cNvGrpSpPr/>
                    <p:nvPr/>
                  </p:nvGrpSpPr>
                  <p:grpSpPr>
                    <a:xfrm>
                      <a:off x="5334000" y="1676401"/>
                      <a:ext cx="3200400" cy="2295940"/>
                      <a:chOff x="3329709" y="1676400"/>
                      <a:chExt cx="5204691" cy="3733801"/>
                    </a:xfrm>
                  </p:grpSpPr>
                  <p:grpSp>
                    <p:nvGrpSpPr>
                      <p:cNvPr id="241" name="Group 139"/>
                      <p:cNvGrpSpPr/>
                      <p:nvPr/>
                    </p:nvGrpSpPr>
                    <p:grpSpPr>
                      <a:xfrm>
                        <a:off x="5784951" y="1676400"/>
                        <a:ext cx="2749449" cy="2932281"/>
                        <a:chOff x="4370181" y="2237947"/>
                        <a:chExt cx="1395285" cy="1533800"/>
                      </a:xfrm>
                      <a:solidFill>
                        <a:schemeClr val="accent6">
                          <a:lumMod val="50000"/>
                        </a:schemeClr>
                      </a:solidFill>
                    </p:grpSpPr>
                    <p:sp>
                      <p:nvSpPr>
                        <p:cNvPr id="273"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74" name="Group 122"/>
                        <p:cNvGrpSpPr/>
                        <p:nvPr/>
                      </p:nvGrpSpPr>
                      <p:grpSpPr>
                        <a:xfrm>
                          <a:off x="4975163" y="2434420"/>
                          <a:ext cx="790303" cy="409072"/>
                          <a:chOff x="4975163" y="2434420"/>
                          <a:chExt cx="790303" cy="409072"/>
                        </a:xfrm>
                        <a:grpFill/>
                      </p:grpSpPr>
                      <p:sp>
                        <p:nvSpPr>
                          <p:cNvPr id="291"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3"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5" name="Group 123"/>
                        <p:cNvGrpSpPr/>
                        <p:nvPr/>
                      </p:nvGrpSpPr>
                      <p:grpSpPr>
                        <a:xfrm>
                          <a:off x="4842164" y="2673927"/>
                          <a:ext cx="856672" cy="364837"/>
                          <a:chOff x="4975163" y="2434420"/>
                          <a:chExt cx="790303" cy="409072"/>
                        </a:xfrm>
                        <a:grpFill/>
                      </p:grpSpPr>
                      <p:sp>
                        <p:nvSpPr>
                          <p:cNvPr id="288"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6" name="Group 127"/>
                        <p:cNvGrpSpPr/>
                        <p:nvPr/>
                      </p:nvGrpSpPr>
                      <p:grpSpPr>
                        <a:xfrm>
                          <a:off x="4702690" y="2882384"/>
                          <a:ext cx="790303" cy="409072"/>
                          <a:chOff x="4975163" y="2434420"/>
                          <a:chExt cx="790303" cy="409072"/>
                        </a:xfrm>
                        <a:grpFill/>
                      </p:grpSpPr>
                      <p:sp>
                        <p:nvSpPr>
                          <p:cNvPr id="285"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7" name="Group 131"/>
                        <p:cNvGrpSpPr/>
                        <p:nvPr/>
                      </p:nvGrpSpPr>
                      <p:grpSpPr>
                        <a:xfrm>
                          <a:off x="4545672" y="3122529"/>
                          <a:ext cx="790303" cy="409072"/>
                          <a:chOff x="4975163" y="2434420"/>
                          <a:chExt cx="790303" cy="409072"/>
                        </a:xfrm>
                        <a:grpFill/>
                      </p:grpSpPr>
                      <p:sp>
                        <p:nvSpPr>
                          <p:cNvPr id="282"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3"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8" name="Group 135"/>
                        <p:cNvGrpSpPr/>
                        <p:nvPr/>
                      </p:nvGrpSpPr>
                      <p:grpSpPr>
                        <a:xfrm rot="1269795">
                          <a:off x="4370181" y="3362675"/>
                          <a:ext cx="790303" cy="409072"/>
                          <a:chOff x="4975163" y="2434420"/>
                          <a:chExt cx="790303" cy="409072"/>
                        </a:xfrm>
                        <a:grpFill/>
                      </p:grpSpPr>
                      <p:sp>
                        <p:nvSpPr>
                          <p:cNvPr id="279"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1"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42" name="Group 140"/>
                      <p:cNvGrpSpPr/>
                      <p:nvPr/>
                    </p:nvGrpSpPr>
                    <p:grpSpPr>
                      <a:xfrm flipH="1">
                        <a:off x="3329709" y="1768267"/>
                        <a:ext cx="2749449" cy="2932281"/>
                        <a:chOff x="4370181" y="2237947"/>
                        <a:chExt cx="1395285" cy="1533800"/>
                      </a:xfrm>
                      <a:solidFill>
                        <a:schemeClr val="accent6">
                          <a:lumMod val="50000"/>
                        </a:schemeClr>
                      </a:solidFill>
                    </p:grpSpPr>
                    <p:sp>
                      <p:nvSpPr>
                        <p:cNvPr id="252" name="Rounded Rectangle 251"/>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3" name="Group 122"/>
                        <p:cNvGrpSpPr/>
                        <p:nvPr/>
                      </p:nvGrpSpPr>
                      <p:grpSpPr>
                        <a:xfrm>
                          <a:off x="4975163" y="2434420"/>
                          <a:ext cx="790303" cy="409072"/>
                          <a:chOff x="4975163" y="2434420"/>
                          <a:chExt cx="790303" cy="409072"/>
                        </a:xfrm>
                        <a:grpFill/>
                      </p:grpSpPr>
                      <p:sp>
                        <p:nvSpPr>
                          <p:cNvPr id="270"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4" name="Group 123"/>
                        <p:cNvGrpSpPr/>
                        <p:nvPr/>
                      </p:nvGrpSpPr>
                      <p:grpSpPr>
                        <a:xfrm>
                          <a:off x="4842164" y="2673927"/>
                          <a:ext cx="856672" cy="364837"/>
                          <a:chOff x="4975163" y="2434420"/>
                          <a:chExt cx="790303" cy="409072"/>
                        </a:xfrm>
                        <a:grpFill/>
                      </p:grpSpPr>
                      <p:sp>
                        <p:nvSpPr>
                          <p:cNvPr id="267"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9"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5" name="Group 127"/>
                        <p:cNvGrpSpPr/>
                        <p:nvPr/>
                      </p:nvGrpSpPr>
                      <p:grpSpPr>
                        <a:xfrm>
                          <a:off x="4702690" y="2882384"/>
                          <a:ext cx="790303" cy="409072"/>
                          <a:chOff x="4975163" y="2434420"/>
                          <a:chExt cx="790303" cy="409072"/>
                        </a:xfrm>
                        <a:grpFill/>
                      </p:grpSpPr>
                      <p:sp>
                        <p:nvSpPr>
                          <p:cNvPr id="264"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5" name="Moon 26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Moon 26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6" name="Group 131"/>
                        <p:cNvGrpSpPr/>
                        <p:nvPr/>
                      </p:nvGrpSpPr>
                      <p:grpSpPr>
                        <a:xfrm>
                          <a:off x="4545672" y="3122529"/>
                          <a:ext cx="790303" cy="409072"/>
                          <a:chOff x="4975163" y="2434420"/>
                          <a:chExt cx="790303" cy="409072"/>
                        </a:xfrm>
                        <a:grpFill/>
                      </p:grpSpPr>
                      <p:sp>
                        <p:nvSpPr>
                          <p:cNvPr id="261" name="Moon 26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Moon 2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3"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7" name="Group 135"/>
                        <p:cNvGrpSpPr/>
                        <p:nvPr/>
                      </p:nvGrpSpPr>
                      <p:grpSpPr>
                        <a:xfrm rot="1269795">
                          <a:off x="4370181" y="3362675"/>
                          <a:ext cx="790303" cy="409072"/>
                          <a:chOff x="4975163" y="2434420"/>
                          <a:chExt cx="790303" cy="409072"/>
                        </a:xfrm>
                        <a:grpFill/>
                      </p:grpSpPr>
                      <p:sp>
                        <p:nvSpPr>
                          <p:cNvPr id="258" name="Moon 25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Moon 25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Moon 25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43" name="Group 162"/>
                      <p:cNvGrpSpPr/>
                      <p:nvPr/>
                    </p:nvGrpSpPr>
                    <p:grpSpPr>
                      <a:xfrm rot="4467257">
                        <a:off x="4822952" y="4237309"/>
                        <a:ext cx="1510882" cy="806088"/>
                        <a:chOff x="4975163" y="2434420"/>
                        <a:chExt cx="790303" cy="409072"/>
                      </a:xfrm>
                      <a:solidFill>
                        <a:schemeClr val="accent6">
                          <a:lumMod val="50000"/>
                        </a:schemeClr>
                      </a:solidFill>
                    </p:grpSpPr>
                    <p:sp>
                      <p:nvSpPr>
                        <p:cNvPr id="249" name="Moon 24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46"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Moon 24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5" name="Oval 244"/>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8" name="Group 110"/>
                    <p:cNvGrpSpPr/>
                    <p:nvPr/>
                  </p:nvGrpSpPr>
                  <p:grpSpPr>
                    <a:xfrm>
                      <a:off x="6705600" y="2819400"/>
                      <a:ext cx="457200" cy="457200"/>
                      <a:chOff x="6019800" y="5334000"/>
                      <a:chExt cx="914400" cy="914400"/>
                    </a:xfrm>
                  </p:grpSpPr>
                  <p:sp>
                    <p:nvSpPr>
                      <p:cNvPr id="239" name="Quad Arrow 238"/>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0" name="Diamond 239"/>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1" name="Group 113"/>
                  <p:cNvGrpSpPr/>
                  <p:nvPr/>
                </p:nvGrpSpPr>
                <p:grpSpPr>
                  <a:xfrm rot="10800000">
                    <a:off x="5254651" y="4053405"/>
                    <a:ext cx="1404453" cy="847527"/>
                    <a:chOff x="5334000" y="1676401"/>
                    <a:chExt cx="3200400" cy="2295940"/>
                  </a:xfrm>
                </p:grpSpPr>
                <p:grpSp>
                  <p:nvGrpSpPr>
                    <p:cNvPr id="180" name="Group 59"/>
                    <p:cNvGrpSpPr/>
                    <p:nvPr/>
                  </p:nvGrpSpPr>
                  <p:grpSpPr>
                    <a:xfrm>
                      <a:off x="5334000" y="1676401"/>
                      <a:ext cx="3200400" cy="2295940"/>
                      <a:chOff x="3329709" y="1676400"/>
                      <a:chExt cx="5204691" cy="3733801"/>
                    </a:xfrm>
                  </p:grpSpPr>
                  <p:grpSp>
                    <p:nvGrpSpPr>
                      <p:cNvPr id="184" name="Group 139"/>
                      <p:cNvGrpSpPr/>
                      <p:nvPr/>
                    </p:nvGrpSpPr>
                    <p:grpSpPr>
                      <a:xfrm>
                        <a:off x="5784951" y="1676400"/>
                        <a:ext cx="2749449" cy="2932281"/>
                        <a:chOff x="4370181" y="2237947"/>
                        <a:chExt cx="1395285" cy="1533800"/>
                      </a:xfrm>
                      <a:solidFill>
                        <a:schemeClr val="accent6">
                          <a:lumMod val="50000"/>
                        </a:schemeClr>
                      </a:solidFill>
                    </p:grpSpPr>
                    <p:sp>
                      <p:nvSpPr>
                        <p:cNvPr id="216"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7" name="Group 122"/>
                        <p:cNvGrpSpPr/>
                        <p:nvPr/>
                      </p:nvGrpSpPr>
                      <p:grpSpPr>
                        <a:xfrm>
                          <a:off x="4975163" y="2434420"/>
                          <a:ext cx="790303" cy="409072"/>
                          <a:chOff x="4975163" y="2434420"/>
                          <a:chExt cx="790303" cy="409072"/>
                        </a:xfrm>
                        <a:grpFill/>
                      </p:grpSpPr>
                      <p:sp>
                        <p:nvSpPr>
                          <p:cNvPr id="234"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8" name="Group 123"/>
                        <p:cNvGrpSpPr/>
                        <p:nvPr/>
                      </p:nvGrpSpPr>
                      <p:grpSpPr>
                        <a:xfrm>
                          <a:off x="4842164" y="2673927"/>
                          <a:ext cx="856672" cy="364837"/>
                          <a:chOff x="4975163" y="2434420"/>
                          <a:chExt cx="790303" cy="409072"/>
                        </a:xfrm>
                        <a:grpFill/>
                      </p:grpSpPr>
                      <p:sp>
                        <p:nvSpPr>
                          <p:cNvPr id="231"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9" name="Group 127"/>
                        <p:cNvGrpSpPr/>
                        <p:nvPr/>
                      </p:nvGrpSpPr>
                      <p:grpSpPr>
                        <a:xfrm>
                          <a:off x="4702690" y="2882384"/>
                          <a:ext cx="790303" cy="409072"/>
                          <a:chOff x="4975163" y="2434420"/>
                          <a:chExt cx="790303" cy="409072"/>
                        </a:xfrm>
                        <a:grpFill/>
                      </p:grpSpPr>
                      <p:sp>
                        <p:nvSpPr>
                          <p:cNvPr id="228"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0" name="Group 131"/>
                        <p:cNvGrpSpPr/>
                        <p:nvPr/>
                      </p:nvGrpSpPr>
                      <p:grpSpPr>
                        <a:xfrm>
                          <a:off x="4545672" y="3122529"/>
                          <a:ext cx="790303" cy="409072"/>
                          <a:chOff x="4975163" y="2434420"/>
                          <a:chExt cx="790303" cy="409072"/>
                        </a:xfrm>
                        <a:grpFill/>
                      </p:grpSpPr>
                      <p:sp>
                        <p:nvSpPr>
                          <p:cNvPr id="225"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1" name="Group 135"/>
                        <p:cNvGrpSpPr/>
                        <p:nvPr/>
                      </p:nvGrpSpPr>
                      <p:grpSpPr>
                        <a:xfrm rot="1269795">
                          <a:off x="4370181" y="3362675"/>
                          <a:ext cx="790303" cy="409072"/>
                          <a:chOff x="4975163" y="2434420"/>
                          <a:chExt cx="790303" cy="409072"/>
                        </a:xfrm>
                        <a:grpFill/>
                      </p:grpSpPr>
                      <p:sp>
                        <p:nvSpPr>
                          <p:cNvPr id="222"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4"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85" name="Group 140"/>
                      <p:cNvGrpSpPr/>
                      <p:nvPr/>
                    </p:nvGrpSpPr>
                    <p:grpSpPr>
                      <a:xfrm flipH="1">
                        <a:off x="3329709" y="1768267"/>
                        <a:ext cx="2749449" cy="2932281"/>
                        <a:chOff x="4370181" y="2237947"/>
                        <a:chExt cx="1395285" cy="1533800"/>
                      </a:xfrm>
                      <a:solidFill>
                        <a:schemeClr val="accent6">
                          <a:lumMod val="50000"/>
                        </a:schemeClr>
                      </a:solidFill>
                    </p:grpSpPr>
                    <p:sp>
                      <p:nvSpPr>
                        <p:cNvPr id="195" name="Rounded Rectangle 194"/>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6" name="Group 122"/>
                        <p:cNvGrpSpPr/>
                        <p:nvPr/>
                      </p:nvGrpSpPr>
                      <p:grpSpPr>
                        <a:xfrm>
                          <a:off x="4975163" y="2434420"/>
                          <a:ext cx="790303" cy="409072"/>
                          <a:chOff x="4975163" y="2434420"/>
                          <a:chExt cx="790303" cy="409072"/>
                        </a:xfrm>
                        <a:grpFill/>
                      </p:grpSpPr>
                      <p:sp>
                        <p:nvSpPr>
                          <p:cNvPr id="213"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7" name="Group 123"/>
                        <p:cNvGrpSpPr/>
                        <p:nvPr/>
                      </p:nvGrpSpPr>
                      <p:grpSpPr>
                        <a:xfrm>
                          <a:off x="4842164" y="2673927"/>
                          <a:ext cx="856672" cy="364837"/>
                          <a:chOff x="4975163" y="2434420"/>
                          <a:chExt cx="790303" cy="409072"/>
                        </a:xfrm>
                        <a:grpFill/>
                      </p:grpSpPr>
                      <p:sp>
                        <p:nvSpPr>
                          <p:cNvPr id="210"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8" name="Group 127"/>
                        <p:cNvGrpSpPr/>
                        <p:nvPr/>
                      </p:nvGrpSpPr>
                      <p:grpSpPr>
                        <a:xfrm>
                          <a:off x="4702690" y="2882384"/>
                          <a:ext cx="790303" cy="409072"/>
                          <a:chOff x="4975163" y="2434420"/>
                          <a:chExt cx="790303" cy="409072"/>
                        </a:xfrm>
                        <a:grpFill/>
                      </p:grpSpPr>
                      <p:sp>
                        <p:nvSpPr>
                          <p:cNvPr id="207"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Moon 20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Moon 20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9" name="Group 131"/>
                        <p:cNvGrpSpPr/>
                        <p:nvPr/>
                      </p:nvGrpSpPr>
                      <p:grpSpPr>
                        <a:xfrm>
                          <a:off x="4545672" y="3122529"/>
                          <a:ext cx="790303" cy="409072"/>
                          <a:chOff x="4975163" y="2434420"/>
                          <a:chExt cx="790303" cy="409072"/>
                        </a:xfrm>
                        <a:grpFill/>
                      </p:grpSpPr>
                      <p:sp>
                        <p:nvSpPr>
                          <p:cNvPr id="204" name="Moon 20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Moon 20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35"/>
                        <p:cNvGrpSpPr/>
                        <p:nvPr/>
                      </p:nvGrpSpPr>
                      <p:grpSpPr>
                        <a:xfrm rot="1269795">
                          <a:off x="4370181" y="3362675"/>
                          <a:ext cx="790303" cy="409072"/>
                          <a:chOff x="4975163" y="2434420"/>
                          <a:chExt cx="790303" cy="409072"/>
                        </a:xfrm>
                        <a:grpFill/>
                      </p:grpSpPr>
                      <p:sp>
                        <p:nvSpPr>
                          <p:cNvPr id="201" name="Moon 20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Moon 20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Moon 20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86" name="Group 162"/>
                      <p:cNvGrpSpPr/>
                      <p:nvPr/>
                    </p:nvGrpSpPr>
                    <p:grpSpPr>
                      <a:xfrm rot="4467257">
                        <a:off x="4822952" y="4237309"/>
                        <a:ext cx="1510882" cy="806088"/>
                        <a:chOff x="4975163" y="2434420"/>
                        <a:chExt cx="790303" cy="409072"/>
                      </a:xfrm>
                      <a:solidFill>
                        <a:schemeClr val="accent6">
                          <a:lumMod val="50000"/>
                        </a:schemeClr>
                      </a:solidFill>
                    </p:grpSpPr>
                    <p:sp>
                      <p:nvSpPr>
                        <p:cNvPr id="192" name="Moon 19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7"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89"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Moon 18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8" name="Oval 187"/>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1" name="Group 110"/>
                    <p:cNvGrpSpPr/>
                    <p:nvPr/>
                  </p:nvGrpSpPr>
                  <p:grpSpPr>
                    <a:xfrm>
                      <a:off x="6705600" y="2819400"/>
                      <a:ext cx="457200" cy="457200"/>
                      <a:chOff x="6019800" y="5334000"/>
                      <a:chExt cx="914400" cy="914400"/>
                    </a:xfrm>
                  </p:grpSpPr>
                  <p:sp>
                    <p:nvSpPr>
                      <p:cNvPr id="182" name="Quad Arrow 181"/>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Diamond 182"/>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2" name="Group 113"/>
                  <p:cNvGrpSpPr/>
                  <p:nvPr/>
                </p:nvGrpSpPr>
                <p:grpSpPr>
                  <a:xfrm>
                    <a:off x="5690080" y="4462708"/>
                    <a:ext cx="1404453" cy="847527"/>
                    <a:chOff x="5334000" y="1676401"/>
                    <a:chExt cx="3200400" cy="2295940"/>
                  </a:xfrm>
                </p:grpSpPr>
                <p:grpSp>
                  <p:nvGrpSpPr>
                    <p:cNvPr id="123" name="Group 59"/>
                    <p:cNvGrpSpPr/>
                    <p:nvPr/>
                  </p:nvGrpSpPr>
                  <p:grpSpPr>
                    <a:xfrm>
                      <a:off x="5334000" y="1676401"/>
                      <a:ext cx="3200400" cy="2295940"/>
                      <a:chOff x="3329709" y="1676400"/>
                      <a:chExt cx="5204691" cy="3733801"/>
                    </a:xfrm>
                  </p:grpSpPr>
                  <p:grpSp>
                    <p:nvGrpSpPr>
                      <p:cNvPr id="127" name="Group 139"/>
                      <p:cNvGrpSpPr/>
                      <p:nvPr/>
                    </p:nvGrpSpPr>
                    <p:grpSpPr>
                      <a:xfrm>
                        <a:off x="5784951" y="1676400"/>
                        <a:ext cx="2749449" cy="2932281"/>
                        <a:chOff x="4370181" y="2237947"/>
                        <a:chExt cx="1395285" cy="1533800"/>
                      </a:xfrm>
                      <a:solidFill>
                        <a:schemeClr val="accent6">
                          <a:lumMod val="50000"/>
                        </a:schemeClr>
                      </a:solidFill>
                    </p:grpSpPr>
                    <p:sp>
                      <p:nvSpPr>
                        <p:cNvPr id="15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0" name="Group 122"/>
                        <p:cNvGrpSpPr/>
                        <p:nvPr/>
                      </p:nvGrpSpPr>
                      <p:grpSpPr>
                        <a:xfrm>
                          <a:off x="4975163" y="2434420"/>
                          <a:ext cx="790303" cy="409072"/>
                          <a:chOff x="4975163" y="2434420"/>
                          <a:chExt cx="790303" cy="409072"/>
                        </a:xfrm>
                        <a:grpFill/>
                      </p:grpSpPr>
                      <p:sp>
                        <p:nvSpPr>
                          <p:cNvPr id="17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1" name="Group 123"/>
                        <p:cNvGrpSpPr/>
                        <p:nvPr/>
                      </p:nvGrpSpPr>
                      <p:grpSpPr>
                        <a:xfrm>
                          <a:off x="4842164" y="2673927"/>
                          <a:ext cx="856672" cy="364837"/>
                          <a:chOff x="4975163" y="2434420"/>
                          <a:chExt cx="790303" cy="409072"/>
                        </a:xfrm>
                        <a:grpFill/>
                      </p:grpSpPr>
                      <p:sp>
                        <p:nvSpPr>
                          <p:cNvPr id="17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2" name="Group 127"/>
                        <p:cNvGrpSpPr/>
                        <p:nvPr/>
                      </p:nvGrpSpPr>
                      <p:grpSpPr>
                        <a:xfrm>
                          <a:off x="4702690" y="2882384"/>
                          <a:ext cx="790303" cy="409072"/>
                          <a:chOff x="4975163" y="2434420"/>
                          <a:chExt cx="790303" cy="409072"/>
                        </a:xfrm>
                        <a:grpFill/>
                      </p:grpSpPr>
                      <p:sp>
                        <p:nvSpPr>
                          <p:cNvPr id="17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3" name="Group 131"/>
                        <p:cNvGrpSpPr/>
                        <p:nvPr/>
                      </p:nvGrpSpPr>
                      <p:grpSpPr>
                        <a:xfrm>
                          <a:off x="4545672" y="3122529"/>
                          <a:ext cx="790303" cy="409072"/>
                          <a:chOff x="4975163" y="2434420"/>
                          <a:chExt cx="790303" cy="409072"/>
                        </a:xfrm>
                        <a:grpFill/>
                      </p:grpSpPr>
                      <p:sp>
                        <p:nvSpPr>
                          <p:cNvPr id="16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4" name="Group 135"/>
                        <p:cNvGrpSpPr/>
                        <p:nvPr/>
                      </p:nvGrpSpPr>
                      <p:grpSpPr>
                        <a:xfrm rot="1269795">
                          <a:off x="4370181" y="3362675"/>
                          <a:ext cx="790303" cy="409072"/>
                          <a:chOff x="4975163" y="2434420"/>
                          <a:chExt cx="790303" cy="409072"/>
                        </a:xfrm>
                        <a:grpFill/>
                      </p:grpSpPr>
                      <p:sp>
                        <p:nvSpPr>
                          <p:cNvPr id="16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8" name="Group 140"/>
                      <p:cNvGrpSpPr/>
                      <p:nvPr/>
                    </p:nvGrpSpPr>
                    <p:grpSpPr>
                      <a:xfrm flipH="1">
                        <a:off x="3329709" y="1768267"/>
                        <a:ext cx="2749449" cy="2932281"/>
                        <a:chOff x="4370181" y="2237947"/>
                        <a:chExt cx="1395285" cy="1533800"/>
                      </a:xfrm>
                      <a:solidFill>
                        <a:schemeClr val="accent6">
                          <a:lumMod val="50000"/>
                        </a:schemeClr>
                      </a:solidFill>
                    </p:grpSpPr>
                    <p:sp>
                      <p:nvSpPr>
                        <p:cNvPr id="138" name="Rounded Rectangle 13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9" name="Group 122"/>
                        <p:cNvGrpSpPr/>
                        <p:nvPr/>
                      </p:nvGrpSpPr>
                      <p:grpSpPr>
                        <a:xfrm>
                          <a:off x="4975163" y="2434420"/>
                          <a:ext cx="790303" cy="409072"/>
                          <a:chOff x="4975163" y="2434420"/>
                          <a:chExt cx="790303" cy="409072"/>
                        </a:xfrm>
                        <a:grpFill/>
                      </p:grpSpPr>
                      <p:sp>
                        <p:nvSpPr>
                          <p:cNvPr id="15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0" name="Group 123"/>
                        <p:cNvGrpSpPr/>
                        <p:nvPr/>
                      </p:nvGrpSpPr>
                      <p:grpSpPr>
                        <a:xfrm>
                          <a:off x="4842164" y="2673927"/>
                          <a:ext cx="856672" cy="364837"/>
                          <a:chOff x="4975163" y="2434420"/>
                          <a:chExt cx="790303" cy="409072"/>
                        </a:xfrm>
                        <a:grpFill/>
                      </p:grpSpPr>
                      <p:sp>
                        <p:nvSpPr>
                          <p:cNvPr id="15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1" name="Group 127"/>
                        <p:cNvGrpSpPr/>
                        <p:nvPr/>
                      </p:nvGrpSpPr>
                      <p:grpSpPr>
                        <a:xfrm>
                          <a:off x="4702690" y="2882384"/>
                          <a:ext cx="790303" cy="409072"/>
                          <a:chOff x="4975163" y="2434420"/>
                          <a:chExt cx="790303" cy="409072"/>
                        </a:xfrm>
                        <a:grpFill/>
                      </p:grpSpPr>
                      <p:sp>
                        <p:nvSpPr>
                          <p:cNvPr id="15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Moon 1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Moon 15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2" name="Group 131"/>
                        <p:cNvGrpSpPr/>
                        <p:nvPr/>
                      </p:nvGrpSpPr>
                      <p:grpSpPr>
                        <a:xfrm>
                          <a:off x="4545672" y="3122529"/>
                          <a:ext cx="790303" cy="409072"/>
                          <a:chOff x="4975163" y="2434420"/>
                          <a:chExt cx="790303" cy="409072"/>
                        </a:xfrm>
                        <a:grpFill/>
                      </p:grpSpPr>
                      <p:sp>
                        <p:nvSpPr>
                          <p:cNvPr id="147" name="Moon 1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Moon 1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3" name="Group 135"/>
                        <p:cNvGrpSpPr/>
                        <p:nvPr/>
                      </p:nvGrpSpPr>
                      <p:grpSpPr>
                        <a:xfrm rot="1269795">
                          <a:off x="4370181" y="3362675"/>
                          <a:ext cx="790303" cy="409072"/>
                          <a:chOff x="4975163" y="2434420"/>
                          <a:chExt cx="790303" cy="409072"/>
                        </a:xfrm>
                        <a:grpFill/>
                      </p:grpSpPr>
                      <p:sp>
                        <p:nvSpPr>
                          <p:cNvPr id="144" name="Moon 14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Moon 1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Moon 14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29" name="Group 162"/>
                      <p:cNvGrpSpPr/>
                      <p:nvPr/>
                    </p:nvGrpSpPr>
                    <p:grpSpPr>
                      <a:xfrm rot="4467257">
                        <a:off x="4822952" y="4237309"/>
                        <a:ext cx="1510882" cy="806088"/>
                        <a:chOff x="4975163" y="2434420"/>
                        <a:chExt cx="790303" cy="409072"/>
                      </a:xfrm>
                      <a:solidFill>
                        <a:schemeClr val="accent6">
                          <a:lumMod val="50000"/>
                        </a:schemeClr>
                      </a:solidFill>
                    </p:grpSpPr>
                    <p:sp>
                      <p:nvSpPr>
                        <p:cNvPr id="135" name="Moon 13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Moon 13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1" name="Oval 13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4" name="Group 110"/>
                    <p:cNvGrpSpPr/>
                    <p:nvPr/>
                  </p:nvGrpSpPr>
                  <p:grpSpPr>
                    <a:xfrm>
                      <a:off x="6705600" y="2819400"/>
                      <a:ext cx="457200" cy="457200"/>
                      <a:chOff x="6019800" y="5334000"/>
                      <a:chExt cx="914400" cy="914400"/>
                    </a:xfrm>
                  </p:grpSpPr>
                  <p:sp>
                    <p:nvSpPr>
                      <p:cNvPr id="125" name="Quad Arrow 12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Diamond 12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316" name="Group 315"/>
            <p:cNvGrpSpPr/>
            <p:nvPr/>
          </p:nvGrpSpPr>
          <p:grpSpPr>
            <a:xfrm>
              <a:off x="3019037" y="1101261"/>
              <a:ext cx="904559" cy="1000460"/>
              <a:chOff x="3610691" y="5574235"/>
              <a:chExt cx="994737" cy="1100199"/>
            </a:xfrm>
          </p:grpSpPr>
          <p:sp>
            <p:nvSpPr>
              <p:cNvPr id="317" name="Rectangle 316"/>
              <p:cNvSpPr/>
              <p:nvPr/>
            </p:nvSpPr>
            <p:spPr>
              <a:xfrm>
                <a:off x="3665605" y="5621902"/>
                <a:ext cx="915355" cy="103679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18" name="Group 317"/>
              <p:cNvGrpSpPr/>
              <p:nvPr/>
            </p:nvGrpSpPr>
            <p:grpSpPr>
              <a:xfrm>
                <a:off x="3610691" y="5574235"/>
                <a:ext cx="994737" cy="1100199"/>
                <a:chOff x="3610691" y="5574235"/>
                <a:chExt cx="994737" cy="1100199"/>
              </a:xfrm>
            </p:grpSpPr>
            <p:sp>
              <p:nvSpPr>
                <p:cNvPr id="319" name="Frame 318"/>
                <p:cNvSpPr/>
                <p:nvPr/>
              </p:nvSpPr>
              <p:spPr>
                <a:xfrm>
                  <a:off x="3610691" y="5574235"/>
                  <a:ext cx="994737" cy="1100199"/>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nvGrpSpPr>
                <p:cNvPr id="320" name="Group 319"/>
                <p:cNvGrpSpPr/>
                <p:nvPr/>
              </p:nvGrpSpPr>
              <p:grpSpPr>
                <a:xfrm>
                  <a:off x="3750538" y="5687398"/>
                  <a:ext cx="719315" cy="910388"/>
                  <a:chOff x="1979967" y="5182650"/>
                  <a:chExt cx="852026" cy="1078351"/>
                </a:xfrm>
              </p:grpSpPr>
              <p:sp>
                <p:nvSpPr>
                  <p:cNvPr id="321" name="Trapezoid 320"/>
                  <p:cNvSpPr/>
                  <p:nvPr/>
                </p:nvSpPr>
                <p:spPr>
                  <a:xfrm flipH="1">
                    <a:off x="2077506" y="5542094"/>
                    <a:ext cx="616142" cy="7189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2" name="Isosceles Triangle 321"/>
                  <p:cNvSpPr/>
                  <p:nvPr/>
                </p:nvSpPr>
                <p:spPr>
                  <a:xfrm rot="10800000">
                    <a:off x="2270945" y="5927342"/>
                    <a:ext cx="228381" cy="24608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2"/>
                  <p:cNvGrpSpPr/>
                  <p:nvPr/>
                </p:nvGrpSpPr>
                <p:grpSpPr>
                  <a:xfrm>
                    <a:off x="1979967" y="5182650"/>
                    <a:ext cx="852026" cy="861944"/>
                    <a:chOff x="1238801" y="686440"/>
                    <a:chExt cx="1515213" cy="1532853"/>
                  </a:xfrm>
                </p:grpSpPr>
                <p:sp>
                  <p:nvSpPr>
                    <p:cNvPr id="324" name="Round Diagonal Corner Rectangle 323"/>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5" name="Round Diagonal Corner Rectangle 324"/>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6" name="Oval 32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7" name="Round Diagonal Corner Rectangle 326"/>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8" name="Round Diagonal Corner Rectangle 327"/>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9" name="Oval 328"/>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0" name="Oval 329"/>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1" name="Oval 330"/>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32" name="Group 331"/>
                    <p:cNvGrpSpPr/>
                    <p:nvPr/>
                  </p:nvGrpSpPr>
                  <p:grpSpPr>
                    <a:xfrm>
                      <a:off x="1361620" y="1073300"/>
                      <a:ext cx="1251291" cy="220840"/>
                      <a:chOff x="3431377" y="2577520"/>
                      <a:chExt cx="2319927" cy="361305"/>
                    </a:xfrm>
                  </p:grpSpPr>
                  <p:sp>
                    <p:nvSpPr>
                      <p:cNvPr id="333" name="Rounded Rectangle 33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333"/>
                      <p:cNvGrpSpPr/>
                      <p:nvPr/>
                    </p:nvGrpSpPr>
                    <p:grpSpPr>
                      <a:xfrm>
                        <a:off x="3657600" y="2599731"/>
                        <a:ext cx="1892332" cy="330385"/>
                        <a:chOff x="3970020" y="4948646"/>
                        <a:chExt cx="6939523" cy="1211581"/>
                      </a:xfrm>
                    </p:grpSpPr>
                    <p:grpSp>
                      <p:nvGrpSpPr>
                        <p:cNvPr id="335" name="Group 334"/>
                        <p:cNvGrpSpPr/>
                        <p:nvPr/>
                      </p:nvGrpSpPr>
                      <p:grpSpPr>
                        <a:xfrm>
                          <a:off x="3970020" y="4953000"/>
                          <a:ext cx="2080259" cy="1207227"/>
                          <a:chOff x="4551318" y="4950687"/>
                          <a:chExt cx="2080259" cy="1207227"/>
                        </a:xfrm>
                      </p:grpSpPr>
                      <p:sp>
                        <p:nvSpPr>
                          <p:cNvPr id="352" name="Rectangle 35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Left-Right Arrow Callout 35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Diamond 33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a:off x="6395357" y="4948646"/>
                          <a:ext cx="2080259" cy="1207227"/>
                          <a:chOff x="4551318" y="4950687"/>
                          <a:chExt cx="2080259" cy="1207227"/>
                        </a:xfrm>
                      </p:grpSpPr>
                      <p:sp>
                        <p:nvSpPr>
                          <p:cNvPr id="346" name="Rectangle 34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eft-Right Arrow Callout 34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Diamond 33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a:off x="8829284" y="4948646"/>
                          <a:ext cx="2080259" cy="1207227"/>
                          <a:chOff x="4551318" y="4950687"/>
                          <a:chExt cx="2080259" cy="1207227"/>
                        </a:xfrm>
                      </p:grpSpPr>
                      <p:sp>
                        <p:nvSpPr>
                          <p:cNvPr id="340" name="Rectangle 33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eft-Right Arrow Callout 34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34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sp>
          <p:nvSpPr>
            <p:cNvPr id="358" name="Rectangle 357"/>
            <p:cNvSpPr/>
            <p:nvPr/>
          </p:nvSpPr>
          <p:spPr>
            <a:xfrm>
              <a:off x="1758629" y="2085133"/>
              <a:ext cx="1114791" cy="369332"/>
            </a:xfrm>
            <a:prstGeom prst="rect">
              <a:avLst/>
            </a:prstGeom>
          </p:spPr>
          <p:txBody>
            <a:bodyPr wrap="square">
              <a:spAutoFit/>
            </a:bodyPr>
            <a:lstStyle/>
            <a:p>
              <a:pPr algn="ctr"/>
              <a:r>
                <a:rPr lang="en-US" dirty="0">
                  <a:solidFill>
                    <a:schemeClr val="bg1"/>
                  </a:solidFill>
                  <a:latin typeface="Calibri" panose="020F0502020204030204" pitchFamily="34" charset="0"/>
                </a:rPr>
                <a:t>Simeon </a:t>
              </a:r>
              <a:endParaRPr lang="en-US" dirty="0">
                <a:solidFill>
                  <a:schemeClr val="bg1"/>
                </a:solidFill>
              </a:endParaRPr>
            </a:p>
          </p:txBody>
        </p:sp>
        <p:sp>
          <p:nvSpPr>
            <p:cNvPr id="359" name="Rectangle 358"/>
            <p:cNvSpPr/>
            <p:nvPr/>
          </p:nvSpPr>
          <p:spPr>
            <a:xfrm>
              <a:off x="2848496" y="2076410"/>
              <a:ext cx="1114791" cy="369332"/>
            </a:xfrm>
            <a:prstGeom prst="rect">
              <a:avLst/>
            </a:prstGeom>
          </p:spPr>
          <p:txBody>
            <a:bodyPr wrap="square">
              <a:spAutoFit/>
            </a:bodyPr>
            <a:lstStyle/>
            <a:p>
              <a:pPr algn="ctr"/>
              <a:r>
                <a:rPr lang="en-US" dirty="0">
                  <a:solidFill>
                    <a:schemeClr val="bg1"/>
                  </a:solidFill>
                  <a:latin typeface="Calibri" panose="020F0502020204030204" pitchFamily="34" charset="0"/>
                </a:rPr>
                <a:t>Joseph</a:t>
              </a:r>
              <a:endParaRPr lang="en-US" dirty="0">
                <a:solidFill>
                  <a:schemeClr val="bg1"/>
                </a:solidFill>
              </a:endParaRPr>
            </a:p>
          </p:txBody>
        </p:sp>
        <p:sp>
          <p:nvSpPr>
            <p:cNvPr id="5" name="Right Brace 4"/>
            <p:cNvSpPr/>
            <p:nvPr/>
          </p:nvSpPr>
          <p:spPr>
            <a:xfrm rot="5400000">
              <a:off x="2052929" y="1659205"/>
              <a:ext cx="643299" cy="2287809"/>
            </a:xfrm>
            <a:prstGeom prst="rightBrace">
              <a:avLst>
                <a:gd name="adj1" fmla="val 3648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Rectangle 359"/>
            <p:cNvSpPr/>
            <p:nvPr/>
          </p:nvSpPr>
          <p:spPr>
            <a:xfrm>
              <a:off x="1266623" y="3230694"/>
              <a:ext cx="2227760" cy="646331"/>
            </a:xfrm>
            <a:prstGeom prst="rect">
              <a:avLst/>
            </a:prstGeom>
          </p:spPr>
          <p:txBody>
            <a:bodyPr wrap="square">
              <a:spAutoFit/>
            </a:bodyPr>
            <a:lstStyle/>
            <a:p>
              <a:pPr algn="ctr"/>
              <a:r>
                <a:rPr lang="en-US" dirty="0">
                  <a:solidFill>
                    <a:schemeClr val="bg1"/>
                  </a:solidFill>
                  <a:latin typeface="Calibri" panose="020F0502020204030204" pitchFamily="34" charset="0"/>
                </a:rPr>
                <a:t>Continued to </a:t>
              </a:r>
              <a:r>
                <a:rPr lang="en-US">
                  <a:solidFill>
                    <a:schemeClr val="bg1"/>
                  </a:solidFill>
                  <a:latin typeface="Calibri" panose="020F0502020204030204" pitchFamily="34" charset="0"/>
                </a:rPr>
                <a:t>conquer Canaanites</a:t>
              </a:r>
              <a:endParaRPr lang="en-US" dirty="0">
                <a:solidFill>
                  <a:schemeClr val="bg1"/>
                </a:solidFill>
                <a:latin typeface="Calibri" panose="020F0502020204030204" pitchFamily="34" charset="0"/>
              </a:endParaRPr>
            </a:p>
          </p:txBody>
        </p:sp>
      </p:grpSp>
      <p:grpSp>
        <p:nvGrpSpPr>
          <p:cNvPr id="13" name="Group 12"/>
          <p:cNvGrpSpPr/>
          <p:nvPr/>
        </p:nvGrpSpPr>
        <p:grpSpPr>
          <a:xfrm>
            <a:off x="7116951" y="1186262"/>
            <a:ext cx="3371878" cy="1649071"/>
            <a:chOff x="8021370" y="1794598"/>
            <a:chExt cx="3371878" cy="1649071"/>
          </a:xfrm>
        </p:grpSpPr>
        <p:sp>
          <p:nvSpPr>
            <p:cNvPr id="9" name="TextBox 8"/>
            <p:cNvSpPr txBox="1"/>
            <p:nvPr/>
          </p:nvSpPr>
          <p:spPr>
            <a:xfrm>
              <a:off x="10198190" y="3061015"/>
              <a:ext cx="1195058" cy="369332"/>
            </a:xfrm>
            <a:prstGeom prst="rect">
              <a:avLst/>
            </a:prstGeom>
            <a:noFill/>
          </p:spPr>
          <p:txBody>
            <a:bodyPr wrap="square" rtlCol="0">
              <a:spAutoFit/>
            </a:bodyPr>
            <a:lstStyle/>
            <a:p>
              <a:r>
                <a:rPr lang="en-US" dirty="0">
                  <a:solidFill>
                    <a:schemeClr val="bg1"/>
                  </a:solidFill>
                </a:rPr>
                <a:t>Judge</a:t>
              </a:r>
            </a:p>
          </p:txBody>
        </p:sp>
        <p:grpSp>
          <p:nvGrpSpPr>
            <p:cNvPr id="11" name="Group 10"/>
            <p:cNvGrpSpPr/>
            <p:nvPr/>
          </p:nvGrpSpPr>
          <p:grpSpPr>
            <a:xfrm>
              <a:off x="8021370" y="1794598"/>
              <a:ext cx="2386746" cy="1649071"/>
              <a:chOff x="8021370" y="1794598"/>
              <a:chExt cx="2386746" cy="1649071"/>
            </a:xfrm>
          </p:grpSpPr>
          <p:grpSp>
            <p:nvGrpSpPr>
              <p:cNvPr id="7" name="Group 6"/>
              <p:cNvGrpSpPr/>
              <p:nvPr/>
            </p:nvGrpSpPr>
            <p:grpSpPr>
              <a:xfrm>
                <a:off x="8021370" y="1794598"/>
                <a:ext cx="2155435" cy="1649071"/>
                <a:chOff x="8021370" y="1794598"/>
                <a:chExt cx="2155435" cy="1649071"/>
              </a:xfrm>
            </p:grpSpPr>
            <p:grpSp>
              <p:nvGrpSpPr>
                <p:cNvPr id="14" name="Group 13"/>
                <p:cNvGrpSpPr/>
                <p:nvPr/>
              </p:nvGrpSpPr>
              <p:grpSpPr>
                <a:xfrm>
                  <a:off x="8021370" y="1794598"/>
                  <a:ext cx="2155435" cy="1649071"/>
                  <a:chOff x="5360317" y="722426"/>
                  <a:chExt cx="2581096" cy="2000370"/>
                </a:xfrm>
              </p:grpSpPr>
              <p:sp>
                <p:nvSpPr>
                  <p:cNvPr id="15" name="Rectangle 14"/>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Achsah</a:t>
                    </a:r>
                    <a:endParaRPr lang="en-US" dirty="0"/>
                  </a:p>
                </p:txBody>
              </p:sp>
              <p:sp>
                <p:nvSpPr>
                  <p:cNvPr id="16" name="Rectangle 15"/>
                  <p:cNvSpPr/>
                  <p:nvPr/>
                </p:nvSpPr>
                <p:spPr>
                  <a:xfrm>
                    <a:off x="5521451" y="722426"/>
                    <a:ext cx="2017981" cy="623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Tribe of Judah</a:t>
                    </a:r>
                  </a:p>
                </p:txBody>
              </p:sp>
              <p:sp>
                <p:nvSpPr>
                  <p:cNvPr id="17" name="Rectangle 16"/>
                  <p:cNvSpPr/>
                  <p:nvPr/>
                </p:nvSpPr>
                <p:spPr>
                  <a:xfrm>
                    <a:off x="6871656" y="236506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Othniel</a:t>
                    </a:r>
                    <a:endParaRPr lang="en-US" dirty="0"/>
                  </a:p>
                </p:txBody>
              </p:sp>
              <p:sp>
                <p:nvSpPr>
                  <p:cNvPr id="18" name="Rectangle 17"/>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Caleb</a:t>
                    </a:r>
                  </a:p>
                </p:txBody>
              </p:sp>
              <p:cxnSp>
                <p:nvCxnSpPr>
                  <p:cNvPr id="21" name="Straight Arrow Connector 20"/>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04345" y="205286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328298" y="2019719"/>
                    <a:ext cx="2149"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9187309" y="2555690"/>
                  <a:ext cx="893338" cy="27571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sp>
            <p:nvSpPr>
              <p:cNvPr id="363" name="TextBox 362"/>
              <p:cNvSpPr txBox="1"/>
              <p:nvPr/>
            </p:nvSpPr>
            <p:spPr>
              <a:xfrm>
                <a:off x="9213058" y="2291853"/>
                <a:ext cx="1195058" cy="307777"/>
              </a:xfrm>
              <a:prstGeom prst="rect">
                <a:avLst/>
              </a:prstGeom>
              <a:noFill/>
            </p:spPr>
            <p:txBody>
              <a:bodyPr wrap="square" rtlCol="0">
                <a:spAutoFit/>
              </a:bodyPr>
              <a:lstStyle/>
              <a:p>
                <a:r>
                  <a:rPr lang="en-US" sz="1400" dirty="0">
                    <a:solidFill>
                      <a:schemeClr val="bg1"/>
                    </a:solidFill>
                  </a:rPr>
                  <a:t>Brother</a:t>
                </a:r>
              </a:p>
            </p:txBody>
          </p:sp>
        </p:grpSp>
      </p:grpSp>
      <p:grpSp>
        <p:nvGrpSpPr>
          <p:cNvPr id="604" name="Group 603"/>
          <p:cNvGrpSpPr/>
          <p:nvPr/>
        </p:nvGrpSpPr>
        <p:grpSpPr>
          <a:xfrm>
            <a:off x="3790382" y="3156367"/>
            <a:ext cx="6653138" cy="3062334"/>
            <a:chOff x="5435708" y="3260855"/>
            <a:chExt cx="6653138" cy="3062334"/>
          </a:xfrm>
        </p:grpSpPr>
        <p:grpSp>
          <p:nvGrpSpPr>
            <p:cNvPr id="24" name="Group 23"/>
            <p:cNvGrpSpPr/>
            <p:nvPr/>
          </p:nvGrpSpPr>
          <p:grpSpPr>
            <a:xfrm>
              <a:off x="5568799" y="3260855"/>
              <a:ext cx="6365926" cy="3062334"/>
              <a:chOff x="5568799" y="3260855"/>
              <a:chExt cx="6365926" cy="3062334"/>
            </a:xfrm>
          </p:grpSpPr>
          <p:grpSp>
            <p:nvGrpSpPr>
              <p:cNvPr id="364" name="Group 363"/>
              <p:cNvGrpSpPr/>
              <p:nvPr/>
            </p:nvGrpSpPr>
            <p:grpSpPr>
              <a:xfrm>
                <a:off x="5568799" y="3260855"/>
                <a:ext cx="909905" cy="1006373"/>
                <a:chOff x="10201461" y="5510756"/>
                <a:chExt cx="459033" cy="507700"/>
              </a:xfrm>
            </p:grpSpPr>
            <p:grpSp>
              <p:nvGrpSpPr>
                <p:cNvPr id="365" name="Group 364"/>
                <p:cNvGrpSpPr/>
                <p:nvPr/>
              </p:nvGrpSpPr>
              <p:grpSpPr>
                <a:xfrm>
                  <a:off x="10201461" y="5510756"/>
                  <a:ext cx="459033" cy="507700"/>
                  <a:chOff x="6812404" y="4014427"/>
                  <a:chExt cx="1532462" cy="1723166"/>
                </a:xfrm>
              </p:grpSpPr>
              <p:sp>
                <p:nvSpPr>
                  <p:cNvPr id="388" name="Rectangle 38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9" name="Frame 38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66" name="Group 365"/>
                <p:cNvGrpSpPr/>
                <p:nvPr/>
              </p:nvGrpSpPr>
              <p:grpSpPr>
                <a:xfrm>
                  <a:off x="10248523" y="5549774"/>
                  <a:ext cx="388601" cy="453646"/>
                  <a:chOff x="8741000" y="2944622"/>
                  <a:chExt cx="1483387" cy="1661455"/>
                </a:xfrm>
              </p:grpSpPr>
              <p:sp>
                <p:nvSpPr>
                  <p:cNvPr id="367" name="Trapezoid 366"/>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 name="Oval 367"/>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9" name="Cloud 368"/>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0" name="Cloud 369"/>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1" name="Cloud 370"/>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2" name="Group 371"/>
                  <p:cNvGrpSpPr/>
                  <p:nvPr/>
                </p:nvGrpSpPr>
                <p:grpSpPr>
                  <a:xfrm>
                    <a:off x="8820957" y="3249422"/>
                    <a:ext cx="1295400" cy="228600"/>
                    <a:chOff x="4267200" y="3733800"/>
                    <a:chExt cx="1981200" cy="1524000"/>
                  </a:xfrm>
                </p:grpSpPr>
                <p:sp>
                  <p:nvSpPr>
                    <p:cNvPr id="373" name="Rectangle 372"/>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4" name="Group 373"/>
                    <p:cNvGrpSpPr/>
                    <p:nvPr/>
                  </p:nvGrpSpPr>
                  <p:grpSpPr>
                    <a:xfrm>
                      <a:off x="4438482" y="3818965"/>
                      <a:ext cx="1706545" cy="1362635"/>
                      <a:chOff x="4438482" y="3818965"/>
                      <a:chExt cx="1706545" cy="1362635"/>
                    </a:xfrm>
                  </p:grpSpPr>
                  <p:grpSp>
                    <p:nvGrpSpPr>
                      <p:cNvPr id="375" name="Group 374"/>
                      <p:cNvGrpSpPr/>
                      <p:nvPr/>
                    </p:nvGrpSpPr>
                    <p:grpSpPr>
                      <a:xfrm>
                        <a:off x="4438482" y="4052314"/>
                        <a:ext cx="536650" cy="863189"/>
                        <a:chOff x="4438482" y="4052314"/>
                        <a:chExt cx="536650" cy="863189"/>
                      </a:xfrm>
                    </p:grpSpPr>
                    <p:sp>
                      <p:nvSpPr>
                        <p:cNvPr id="386" name="Chevron 38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7" name="Chevron 38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6" name="Group 375"/>
                      <p:cNvGrpSpPr/>
                      <p:nvPr/>
                    </p:nvGrpSpPr>
                    <p:grpSpPr>
                      <a:xfrm>
                        <a:off x="5025671" y="4043350"/>
                        <a:ext cx="536650" cy="863189"/>
                        <a:chOff x="4438482" y="4052314"/>
                        <a:chExt cx="536650" cy="863189"/>
                      </a:xfrm>
                    </p:grpSpPr>
                    <p:sp>
                      <p:nvSpPr>
                        <p:cNvPr id="384" name="Chevron 38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5" name="Chevron 38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7" name="Group 376"/>
                      <p:cNvGrpSpPr/>
                      <p:nvPr/>
                    </p:nvGrpSpPr>
                    <p:grpSpPr>
                      <a:xfrm>
                        <a:off x="5608377" y="4038867"/>
                        <a:ext cx="536650" cy="863189"/>
                        <a:chOff x="4438482" y="4052314"/>
                        <a:chExt cx="536650" cy="863189"/>
                      </a:xfrm>
                    </p:grpSpPr>
                    <p:sp>
                      <p:nvSpPr>
                        <p:cNvPr id="382" name="Chevron 38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3" name="Chevron 38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378" name="Diamond 37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9" name="Diamond 37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0" name="Diamond 37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1" name="Diamond 38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390" name="Right Brace 389"/>
              <p:cNvSpPr/>
              <p:nvPr/>
            </p:nvSpPr>
            <p:spPr>
              <a:xfrm rot="5400000">
                <a:off x="8395983" y="2193201"/>
                <a:ext cx="643299" cy="5383033"/>
              </a:xfrm>
              <a:prstGeom prst="rightBrace">
                <a:avLst>
                  <a:gd name="adj1" fmla="val 3648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1" name="Group 390"/>
              <p:cNvGrpSpPr/>
              <p:nvPr/>
            </p:nvGrpSpPr>
            <p:grpSpPr>
              <a:xfrm>
                <a:off x="6714533" y="3264043"/>
                <a:ext cx="953752" cy="1054870"/>
                <a:chOff x="5679008" y="4907252"/>
                <a:chExt cx="459033" cy="507700"/>
              </a:xfrm>
            </p:grpSpPr>
            <p:grpSp>
              <p:nvGrpSpPr>
                <p:cNvPr id="392" name="Group 391"/>
                <p:cNvGrpSpPr/>
                <p:nvPr/>
              </p:nvGrpSpPr>
              <p:grpSpPr>
                <a:xfrm>
                  <a:off x="5679008" y="4907252"/>
                  <a:ext cx="459033" cy="507700"/>
                  <a:chOff x="6812404" y="4014427"/>
                  <a:chExt cx="1532462" cy="1723166"/>
                </a:xfrm>
              </p:grpSpPr>
              <p:sp>
                <p:nvSpPr>
                  <p:cNvPr id="423" name="Rectangle 42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4" name="Frame 42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93" name="Group 392"/>
                <p:cNvGrpSpPr/>
                <p:nvPr/>
              </p:nvGrpSpPr>
              <p:grpSpPr>
                <a:xfrm>
                  <a:off x="5727564" y="4934139"/>
                  <a:ext cx="365417" cy="441315"/>
                  <a:chOff x="9490957" y="3436938"/>
                  <a:chExt cx="1208250" cy="1401894"/>
                </a:xfrm>
              </p:grpSpPr>
              <p:sp>
                <p:nvSpPr>
                  <p:cNvPr id="394" name="Oval 393"/>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5" name="Trapezoid 394"/>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6" name="Oval 395"/>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7" name="Round Diagonal Corner Rectangle 396"/>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8" name="Round Diagonal Corner Rectangle 397"/>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9" name="Oval 398"/>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0" name="Oval 399"/>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1" name="Oval 400"/>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2" name="Group 57"/>
                  <p:cNvGrpSpPr/>
                  <p:nvPr/>
                </p:nvGrpSpPr>
                <p:grpSpPr>
                  <a:xfrm rot="10800000">
                    <a:off x="9501077" y="3729182"/>
                    <a:ext cx="1150804" cy="171151"/>
                    <a:chOff x="6096000" y="1376597"/>
                    <a:chExt cx="3810000" cy="1867525"/>
                  </a:xfrm>
                </p:grpSpPr>
                <p:grpSp>
                  <p:nvGrpSpPr>
                    <p:cNvPr id="403" name="Group 34"/>
                    <p:cNvGrpSpPr/>
                    <p:nvPr/>
                  </p:nvGrpSpPr>
                  <p:grpSpPr>
                    <a:xfrm>
                      <a:off x="6096000" y="1447800"/>
                      <a:ext cx="3810000" cy="1752600"/>
                      <a:chOff x="4800600" y="183630"/>
                      <a:chExt cx="5791200" cy="1311639"/>
                    </a:xfrm>
                  </p:grpSpPr>
                  <p:grpSp>
                    <p:nvGrpSpPr>
                      <p:cNvPr id="414" name="Group 28"/>
                      <p:cNvGrpSpPr/>
                      <p:nvPr/>
                    </p:nvGrpSpPr>
                    <p:grpSpPr>
                      <a:xfrm>
                        <a:off x="4800600" y="184879"/>
                        <a:ext cx="2895600" cy="1295400"/>
                        <a:chOff x="4800600" y="184879"/>
                        <a:chExt cx="2895600" cy="1295400"/>
                      </a:xfrm>
                    </p:grpSpPr>
                    <p:sp>
                      <p:nvSpPr>
                        <p:cNvPr id="420" name="Flowchart: Decision 419"/>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Flowchart: Decision 420"/>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2" name="4-Point Star 421"/>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15" name="Group 29"/>
                      <p:cNvGrpSpPr/>
                      <p:nvPr/>
                    </p:nvGrpSpPr>
                    <p:grpSpPr>
                      <a:xfrm>
                        <a:off x="7696200" y="183630"/>
                        <a:ext cx="2895600" cy="1295400"/>
                        <a:chOff x="4800600" y="184879"/>
                        <a:chExt cx="2895600" cy="1295400"/>
                      </a:xfrm>
                    </p:grpSpPr>
                    <p:sp>
                      <p:nvSpPr>
                        <p:cNvPr id="417" name="Flowchart: Decision 41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8" name="Flowchart: Decision 41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9" name="4-Point Star 41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6" name="4-Point Star 415"/>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4" name="Oval 403"/>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5" name="Oval 404"/>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6" name="Oval 405"/>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7" name="Oval 406"/>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8" name="Oval 407"/>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9" name="Oval 408"/>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0" name="Oval 409"/>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1" name="Oval 410"/>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Oval 411"/>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3" name="Oval 412"/>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25" name="Group 424"/>
              <p:cNvGrpSpPr/>
              <p:nvPr/>
            </p:nvGrpSpPr>
            <p:grpSpPr>
              <a:xfrm>
                <a:off x="7845688" y="3276164"/>
                <a:ext cx="986654" cy="1042750"/>
                <a:chOff x="743475" y="5949315"/>
                <a:chExt cx="459033" cy="507700"/>
              </a:xfrm>
            </p:grpSpPr>
            <p:grpSp>
              <p:nvGrpSpPr>
                <p:cNvPr id="426" name="Group 425"/>
                <p:cNvGrpSpPr/>
                <p:nvPr/>
              </p:nvGrpSpPr>
              <p:grpSpPr>
                <a:xfrm>
                  <a:off x="743475" y="5949315"/>
                  <a:ext cx="459033" cy="507700"/>
                  <a:chOff x="6812404" y="4014427"/>
                  <a:chExt cx="1532462" cy="1723166"/>
                </a:xfrm>
              </p:grpSpPr>
              <p:sp>
                <p:nvSpPr>
                  <p:cNvPr id="455" name="Rectangle 45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56" name="Frame 45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27" name="Group 426"/>
                <p:cNvGrpSpPr/>
                <p:nvPr/>
              </p:nvGrpSpPr>
              <p:grpSpPr>
                <a:xfrm>
                  <a:off x="796704" y="6028949"/>
                  <a:ext cx="364033" cy="380905"/>
                  <a:chOff x="9045034" y="3188136"/>
                  <a:chExt cx="1533708" cy="1576241"/>
                </a:xfrm>
              </p:grpSpPr>
              <p:sp>
                <p:nvSpPr>
                  <p:cNvPr id="428" name="Round Diagonal Corner Rectangle 427"/>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9" name="Round Diagonal Corner Rectangle 428"/>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a:t>
                    </a:r>
                  </a:p>
                </p:txBody>
              </p:sp>
              <p:sp>
                <p:nvSpPr>
                  <p:cNvPr id="430" name="Trapezoid 429"/>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1" name="Oval 430"/>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2" name="Oval 431"/>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3" name="Group 46"/>
                  <p:cNvGrpSpPr/>
                  <p:nvPr/>
                </p:nvGrpSpPr>
                <p:grpSpPr>
                  <a:xfrm>
                    <a:off x="9045034" y="3188136"/>
                    <a:ext cx="1533708" cy="744487"/>
                    <a:chOff x="518540" y="1084217"/>
                    <a:chExt cx="2193567" cy="1008603"/>
                  </a:xfrm>
                  <a:solidFill>
                    <a:srgbClr val="663300"/>
                  </a:solidFill>
                </p:grpSpPr>
                <p:sp>
                  <p:nvSpPr>
                    <p:cNvPr id="446" name="Moon 445"/>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7" name="Moon 446"/>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8" name="Moon 447"/>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9" name="Moon 448"/>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0" name="Moon 449"/>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1" name="Moon 450"/>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Moon 451"/>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Moon 452"/>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Oval 453"/>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4" name="Group 433"/>
                  <p:cNvGrpSpPr/>
                  <p:nvPr/>
                </p:nvGrpSpPr>
                <p:grpSpPr>
                  <a:xfrm>
                    <a:off x="9124272" y="3468485"/>
                    <a:ext cx="1371051" cy="192879"/>
                    <a:chOff x="4492674" y="468559"/>
                    <a:chExt cx="2030314" cy="440258"/>
                  </a:xfrm>
                </p:grpSpPr>
                <p:grpSp>
                  <p:nvGrpSpPr>
                    <p:cNvPr id="435" name="Group 434"/>
                    <p:cNvGrpSpPr/>
                    <p:nvPr/>
                  </p:nvGrpSpPr>
                  <p:grpSpPr>
                    <a:xfrm>
                      <a:off x="4492674" y="468559"/>
                      <a:ext cx="724258" cy="436918"/>
                      <a:chOff x="4492674" y="468559"/>
                      <a:chExt cx="724258" cy="436918"/>
                    </a:xfrm>
                  </p:grpSpPr>
                  <p:sp>
                    <p:nvSpPr>
                      <p:cNvPr id="443" name="Hexagon 44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4" name="Diamond 44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5" name="Diamond 44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6" name="Group 435"/>
                    <p:cNvGrpSpPr/>
                    <p:nvPr/>
                  </p:nvGrpSpPr>
                  <p:grpSpPr>
                    <a:xfrm>
                      <a:off x="5229042" y="471899"/>
                      <a:ext cx="724258" cy="436918"/>
                      <a:chOff x="4492674" y="468559"/>
                      <a:chExt cx="724258" cy="436918"/>
                    </a:xfrm>
                  </p:grpSpPr>
                  <p:sp>
                    <p:nvSpPr>
                      <p:cNvPr id="440" name="Hexagon 43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1" name="Diamond 44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2" name="Diamond 441"/>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7" name="Group 436"/>
                    <p:cNvGrpSpPr/>
                    <p:nvPr/>
                  </p:nvGrpSpPr>
                  <p:grpSpPr>
                    <a:xfrm>
                      <a:off x="5960371" y="491492"/>
                      <a:ext cx="562617" cy="394746"/>
                      <a:chOff x="4492674" y="499522"/>
                      <a:chExt cx="562617" cy="394746"/>
                    </a:xfrm>
                  </p:grpSpPr>
                  <p:sp>
                    <p:nvSpPr>
                      <p:cNvPr id="438" name="Hexagon 437"/>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9" name="Diamond 438"/>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503" name="Group 502"/>
              <p:cNvGrpSpPr/>
              <p:nvPr/>
            </p:nvGrpSpPr>
            <p:grpSpPr>
              <a:xfrm>
                <a:off x="8947218" y="3293070"/>
                <a:ext cx="922793" cy="1020627"/>
                <a:chOff x="8742190" y="5136297"/>
                <a:chExt cx="459033" cy="507700"/>
              </a:xfrm>
            </p:grpSpPr>
            <p:grpSp>
              <p:nvGrpSpPr>
                <p:cNvPr id="504" name="Group 503"/>
                <p:cNvGrpSpPr/>
                <p:nvPr/>
              </p:nvGrpSpPr>
              <p:grpSpPr>
                <a:xfrm>
                  <a:off x="8742190" y="5136297"/>
                  <a:ext cx="459033" cy="507700"/>
                  <a:chOff x="6812404" y="4014427"/>
                  <a:chExt cx="1532462" cy="1723166"/>
                </a:xfrm>
              </p:grpSpPr>
              <p:sp>
                <p:nvSpPr>
                  <p:cNvPr id="536" name="Rectangle 53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7" name="Frame 53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05" name="Group 504"/>
                <p:cNvGrpSpPr/>
                <p:nvPr/>
              </p:nvGrpSpPr>
              <p:grpSpPr>
                <a:xfrm>
                  <a:off x="8799969" y="5187182"/>
                  <a:ext cx="315668" cy="438380"/>
                  <a:chOff x="7879965" y="906115"/>
                  <a:chExt cx="975921" cy="1277288"/>
                </a:xfrm>
              </p:grpSpPr>
              <p:sp>
                <p:nvSpPr>
                  <p:cNvPr id="506" name="Cloud 505"/>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7" name="Group 506"/>
                  <p:cNvGrpSpPr/>
                  <p:nvPr/>
                </p:nvGrpSpPr>
                <p:grpSpPr>
                  <a:xfrm>
                    <a:off x="7971578" y="906115"/>
                    <a:ext cx="757705" cy="1277288"/>
                    <a:chOff x="9076117" y="3567575"/>
                    <a:chExt cx="757705" cy="1277288"/>
                  </a:xfrm>
                </p:grpSpPr>
                <p:sp>
                  <p:nvSpPr>
                    <p:cNvPr id="508" name="Trapezoid 507"/>
                    <p:cNvSpPr/>
                    <p:nvPr/>
                  </p:nvSpPr>
                  <p:spPr>
                    <a:xfrm rot="10800000">
                      <a:off x="9123592" y="4438229"/>
                      <a:ext cx="679021" cy="406634"/>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9" name="Trapezoid 508"/>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0" name="Oval 509"/>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1" name="Cloud 510"/>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2" name="Cloud 511"/>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3" name="Oval 512"/>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4" name="Rounded Rectangle 513"/>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15" name="Group 514"/>
                    <p:cNvGrpSpPr/>
                    <p:nvPr/>
                  </p:nvGrpSpPr>
                  <p:grpSpPr>
                    <a:xfrm>
                      <a:off x="9091606" y="3716708"/>
                      <a:ext cx="716666" cy="260068"/>
                      <a:chOff x="4720480" y="4388132"/>
                      <a:chExt cx="1756255" cy="533320"/>
                    </a:xfrm>
                  </p:grpSpPr>
                  <p:grpSp>
                    <p:nvGrpSpPr>
                      <p:cNvPr id="516" name="Group 515"/>
                      <p:cNvGrpSpPr/>
                      <p:nvPr/>
                    </p:nvGrpSpPr>
                    <p:grpSpPr>
                      <a:xfrm>
                        <a:off x="4720480" y="4427320"/>
                        <a:ext cx="471740" cy="446235"/>
                        <a:chOff x="5108731" y="4165198"/>
                        <a:chExt cx="1206700" cy="1141460"/>
                      </a:xfrm>
                    </p:grpSpPr>
                    <p:sp>
                      <p:nvSpPr>
                        <p:cNvPr id="533" name="Right Triangle 53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Right Triangle 53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5" name="Diagonal Stripe 53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7" name="Group 516"/>
                      <p:cNvGrpSpPr/>
                      <p:nvPr/>
                    </p:nvGrpSpPr>
                    <p:grpSpPr>
                      <a:xfrm rot="10800000">
                        <a:off x="5064468" y="4388132"/>
                        <a:ext cx="471740" cy="446235"/>
                        <a:chOff x="5108731" y="4165198"/>
                        <a:chExt cx="1206700" cy="1141460"/>
                      </a:xfrm>
                    </p:grpSpPr>
                    <p:sp>
                      <p:nvSpPr>
                        <p:cNvPr id="530" name="Right Triangle 52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Right Triangle 53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2" name="Diagonal Stripe 53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8" name="Group 517"/>
                      <p:cNvGrpSpPr/>
                      <p:nvPr/>
                    </p:nvGrpSpPr>
                    <p:grpSpPr>
                      <a:xfrm>
                        <a:off x="5360560" y="4449092"/>
                        <a:ext cx="471740" cy="446235"/>
                        <a:chOff x="5108731" y="4165198"/>
                        <a:chExt cx="1206700" cy="1141460"/>
                      </a:xfrm>
                    </p:grpSpPr>
                    <p:sp>
                      <p:nvSpPr>
                        <p:cNvPr id="527" name="Right Triangle 52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Right Triangle 52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9" name="Diagonal Stripe 52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19" name="Group 518"/>
                      <p:cNvGrpSpPr/>
                      <p:nvPr/>
                    </p:nvGrpSpPr>
                    <p:grpSpPr>
                      <a:xfrm rot="10800000">
                        <a:off x="5704548" y="4409904"/>
                        <a:ext cx="471740" cy="446235"/>
                        <a:chOff x="5108731" y="4165198"/>
                        <a:chExt cx="1206700" cy="1141460"/>
                      </a:xfrm>
                    </p:grpSpPr>
                    <p:sp>
                      <p:nvSpPr>
                        <p:cNvPr id="524" name="Right Triangle 52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Right Triangle 52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Diagonal Stripe 52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20" name="Group 519"/>
                      <p:cNvGrpSpPr/>
                      <p:nvPr/>
                    </p:nvGrpSpPr>
                    <p:grpSpPr>
                      <a:xfrm>
                        <a:off x="6004995" y="4475217"/>
                        <a:ext cx="471740" cy="446235"/>
                        <a:chOff x="5108731" y="4165198"/>
                        <a:chExt cx="1206700" cy="1141460"/>
                      </a:xfrm>
                    </p:grpSpPr>
                    <p:sp>
                      <p:nvSpPr>
                        <p:cNvPr id="521" name="Right Triangle 52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2" name="Right Triangle 52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3" name="Diagonal Stripe 52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538" name="Group 537"/>
              <p:cNvGrpSpPr/>
              <p:nvPr/>
            </p:nvGrpSpPr>
            <p:grpSpPr>
              <a:xfrm>
                <a:off x="9982774" y="3295243"/>
                <a:ext cx="887321" cy="981394"/>
                <a:chOff x="6709871" y="4952518"/>
                <a:chExt cx="459033" cy="507700"/>
              </a:xfrm>
            </p:grpSpPr>
            <p:grpSp>
              <p:nvGrpSpPr>
                <p:cNvPr id="539" name="Group 538"/>
                <p:cNvGrpSpPr/>
                <p:nvPr/>
              </p:nvGrpSpPr>
              <p:grpSpPr>
                <a:xfrm>
                  <a:off x="6709871" y="4952518"/>
                  <a:ext cx="459033" cy="507700"/>
                  <a:chOff x="6812404" y="4014427"/>
                  <a:chExt cx="1532462" cy="1723166"/>
                </a:xfrm>
              </p:grpSpPr>
              <p:sp>
                <p:nvSpPr>
                  <p:cNvPr id="575" name="Rectangle 57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76" name="Frame 57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40" name="Group 539"/>
                <p:cNvGrpSpPr/>
                <p:nvPr/>
              </p:nvGrpSpPr>
              <p:grpSpPr>
                <a:xfrm>
                  <a:off x="6793637" y="5004838"/>
                  <a:ext cx="259014" cy="418188"/>
                  <a:chOff x="5409227" y="3337761"/>
                  <a:chExt cx="866744" cy="1375844"/>
                </a:xfrm>
              </p:grpSpPr>
              <p:sp>
                <p:nvSpPr>
                  <p:cNvPr id="541" name="Trapezoid 540"/>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2" name="Oval 541"/>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3" name="Group 284"/>
                  <p:cNvGrpSpPr/>
                  <p:nvPr/>
                </p:nvGrpSpPr>
                <p:grpSpPr>
                  <a:xfrm flipH="1">
                    <a:off x="5417436" y="3337761"/>
                    <a:ext cx="844513" cy="587871"/>
                    <a:chOff x="3818466" y="457200"/>
                    <a:chExt cx="1547496" cy="1041881"/>
                  </a:xfrm>
                </p:grpSpPr>
                <p:grpSp>
                  <p:nvGrpSpPr>
                    <p:cNvPr id="556" name="Group 18"/>
                    <p:cNvGrpSpPr/>
                    <p:nvPr/>
                  </p:nvGrpSpPr>
                  <p:grpSpPr>
                    <a:xfrm flipH="1">
                      <a:off x="3847638" y="457200"/>
                      <a:ext cx="1518324" cy="1041881"/>
                      <a:chOff x="4850118" y="788842"/>
                      <a:chExt cx="2160282" cy="1573358"/>
                    </a:xfrm>
                  </p:grpSpPr>
                  <p:grpSp>
                    <p:nvGrpSpPr>
                      <p:cNvPr id="559" name="Group 10"/>
                      <p:cNvGrpSpPr/>
                      <p:nvPr/>
                    </p:nvGrpSpPr>
                    <p:grpSpPr>
                      <a:xfrm rot="10800000">
                        <a:off x="5181600" y="1371600"/>
                        <a:ext cx="1295400" cy="990600"/>
                        <a:chOff x="4850118" y="788842"/>
                        <a:chExt cx="2160282" cy="1497158"/>
                      </a:xfrm>
                    </p:grpSpPr>
                    <p:sp>
                      <p:nvSpPr>
                        <p:cNvPr id="568" name="Moon 567"/>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9" name="Moon 568"/>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0"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1"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2"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3"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4"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0" name="Group 9"/>
                      <p:cNvGrpSpPr/>
                      <p:nvPr/>
                    </p:nvGrpSpPr>
                    <p:grpSpPr>
                      <a:xfrm>
                        <a:off x="4850118" y="788842"/>
                        <a:ext cx="2160282" cy="1497158"/>
                        <a:chOff x="4850118" y="788842"/>
                        <a:chExt cx="2160282" cy="1497158"/>
                      </a:xfrm>
                    </p:grpSpPr>
                    <p:sp>
                      <p:nvSpPr>
                        <p:cNvPr id="561" name="Moon 56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5"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6"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7"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57" name="Oval 556"/>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8" name="Oval 557"/>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4" name="Group 543"/>
                  <p:cNvGrpSpPr/>
                  <p:nvPr/>
                </p:nvGrpSpPr>
                <p:grpSpPr>
                  <a:xfrm>
                    <a:off x="5409227" y="3671706"/>
                    <a:ext cx="866744" cy="176920"/>
                    <a:chOff x="6598652" y="3262350"/>
                    <a:chExt cx="1132641" cy="460283"/>
                  </a:xfrm>
                </p:grpSpPr>
                <p:sp>
                  <p:nvSpPr>
                    <p:cNvPr id="545" name="Rounded Rectangle 544"/>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6" name="Group 545"/>
                    <p:cNvGrpSpPr/>
                    <p:nvPr/>
                  </p:nvGrpSpPr>
                  <p:grpSpPr>
                    <a:xfrm>
                      <a:off x="6701427" y="3319491"/>
                      <a:ext cx="1023542" cy="303832"/>
                      <a:chOff x="6545687" y="3859098"/>
                      <a:chExt cx="1578458" cy="468555"/>
                    </a:xfrm>
                  </p:grpSpPr>
                  <p:grpSp>
                    <p:nvGrpSpPr>
                      <p:cNvPr id="547" name="Group 546"/>
                      <p:cNvGrpSpPr/>
                      <p:nvPr/>
                    </p:nvGrpSpPr>
                    <p:grpSpPr>
                      <a:xfrm flipH="1">
                        <a:off x="6545687" y="3863453"/>
                        <a:ext cx="529075" cy="459845"/>
                        <a:chOff x="6545687" y="3863453"/>
                        <a:chExt cx="529075" cy="459845"/>
                      </a:xfrm>
                    </p:grpSpPr>
                    <p:sp>
                      <p:nvSpPr>
                        <p:cNvPr id="554" name="Block Arc 55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5" name="Rounded Rectangle 55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8" name="Group 547"/>
                      <p:cNvGrpSpPr/>
                      <p:nvPr/>
                    </p:nvGrpSpPr>
                    <p:grpSpPr>
                      <a:xfrm flipH="1">
                        <a:off x="7072556" y="3859098"/>
                        <a:ext cx="529075" cy="459845"/>
                        <a:chOff x="6545687" y="3863453"/>
                        <a:chExt cx="529075" cy="459845"/>
                      </a:xfrm>
                    </p:grpSpPr>
                    <p:sp>
                      <p:nvSpPr>
                        <p:cNvPr id="552" name="Block Arc 55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3" name="Rounded Rectangle 55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9" name="Group 548"/>
                      <p:cNvGrpSpPr/>
                      <p:nvPr/>
                    </p:nvGrpSpPr>
                    <p:grpSpPr>
                      <a:xfrm flipH="1">
                        <a:off x="7595070" y="3867808"/>
                        <a:ext cx="529075" cy="459845"/>
                        <a:chOff x="6545687" y="3863453"/>
                        <a:chExt cx="529075" cy="459845"/>
                      </a:xfrm>
                    </p:grpSpPr>
                    <p:sp>
                      <p:nvSpPr>
                        <p:cNvPr id="550" name="Block Arc 549"/>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1" name="Rounded Rectangle 550"/>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577" name="Group 576"/>
              <p:cNvGrpSpPr/>
              <p:nvPr/>
            </p:nvGrpSpPr>
            <p:grpSpPr>
              <a:xfrm>
                <a:off x="11032551" y="3288546"/>
                <a:ext cx="902174" cy="979299"/>
                <a:chOff x="7357172" y="4986485"/>
                <a:chExt cx="501919" cy="555133"/>
              </a:xfrm>
            </p:grpSpPr>
            <p:grpSp>
              <p:nvGrpSpPr>
                <p:cNvPr id="578" name="Group 577"/>
                <p:cNvGrpSpPr/>
                <p:nvPr/>
              </p:nvGrpSpPr>
              <p:grpSpPr>
                <a:xfrm>
                  <a:off x="7357172" y="4986485"/>
                  <a:ext cx="501919" cy="555133"/>
                  <a:chOff x="6669230" y="3853436"/>
                  <a:chExt cx="1675636" cy="1884157"/>
                </a:xfrm>
              </p:grpSpPr>
              <p:sp>
                <p:nvSpPr>
                  <p:cNvPr id="594" name="Rectangle 593"/>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95" name="Frame 594"/>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79" name="Group 578"/>
                <p:cNvGrpSpPr/>
                <p:nvPr/>
              </p:nvGrpSpPr>
              <p:grpSpPr>
                <a:xfrm>
                  <a:off x="7420767" y="5051836"/>
                  <a:ext cx="405481" cy="464307"/>
                  <a:chOff x="6652901" y="3444547"/>
                  <a:chExt cx="1335011" cy="1183516"/>
                </a:xfrm>
              </p:grpSpPr>
              <p:sp>
                <p:nvSpPr>
                  <p:cNvPr id="580" name="Cloud 579"/>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1" name="Cloud 580"/>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2" name="Trapezoid 581"/>
                  <p:cNvSpPr/>
                  <p:nvPr/>
                </p:nvSpPr>
                <p:spPr>
                  <a:xfrm>
                    <a:off x="7054262" y="4386134"/>
                    <a:ext cx="493698" cy="241929"/>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3" name="Cloud 582"/>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4" name="Group 78"/>
                  <p:cNvGrpSpPr/>
                  <p:nvPr/>
                </p:nvGrpSpPr>
                <p:grpSpPr>
                  <a:xfrm rot="2570505">
                    <a:off x="6737343" y="3557881"/>
                    <a:ext cx="210131" cy="627297"/>
                    <a:chOff x="4876800" y="2209800"/>
                    <a:chExt cx="721689" cy="2209800"/>
                  </a:xfrm>
                  <a:solidFill>
                    <a:schemeClr val="bg1">
                      <a:lumMod val="75000"/>
                    </a:schemeClr>
                  </a:solidFill>
                </p:grpSpPr>
                <p:sp>
                  <p:nvSpPr>
                    <p:cNvPr id="591" name="Moon 590"/>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Moon 591"/>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3" name="Moon 592"/>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5" name="Group 79"/>
                  <p:cNvGrpSpPr/>
                  <p:nvPr/>
                </p:nvGrpSpPr>
                <p:grpSpPr>
                  <a:xfrm rot="19276754" flipH="1">
                    <a:off x="7712141" y="3559421"/>
                    <a:ext cx="210131" cy="627297"/>
                    <a:chOff x="4876800" y="2209800"/>
                    <a:chExt cx="721689" cy="2209800"/>
                  </a:xfrm>
                  <a:solidFill>
                    <a:schemeClr val="bg1">
                      <a:lumMod val="75000"/>
                    </a:schemeClr>
                  </a:solidFill>
                </p:grpSpPr>
                <p:sp>
                  <p:nvSpPr>
                    <p:cNvPr id="588" name="Moon 58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9" name="Moon 58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0" name="Moon 58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6" name="Oval 585"/>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7"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96" name="TextBox 595"/>
              <p:cNvSpPr txBox="1"/>
              <p:nvPr/>
            </p:nvSpPr>
            <p:spPr>
              <a:xfrm>
                <a:off x="6792671" y="5399859"/>
                <a:ext cx="4062953" cy="923330"/>
              </a:xfrm>
              <a:prstGeom prst="rect">
                <a:avLst/>
              </a:prstGeom>
              <a:noFill/>
            </p:spPr>
            <p:txBody>
              <a:bodyPr wrap="square" rtlCol="0">
                <a:spAutoFit/>
              </a:bodyPr>
              <a:lstStyle/>
              <a:p>
                <a:r>
                  <a:rPr lang="en-US" i="1" dirty="0">
                    <a:solidFill>
                      <a:schemeClr val="bg1"/>
                    </a:solidFill>
                  </a:rPr>
                  <a:t>And it came to pass, when Israel was strong, that they put the Canaanites to tribute, and did not utterly drive them out</a:t>
                </a:r>
              </a:p>
            </p:txBody>
          </p:sp>
        </p:grpSp>
        <p:sp>
          <p:nvSpPr>
            <p:cNvPr id="598" name="TextBox 597"/>
            <p:cNvSpPr txBox="1"/>
            <p:nvPr/>
          </p:nvSpPr>
          <p:spPr>
            <a:xfrm>
              <a:off x="5435708" y="4282138"/>
              <a:ext cx="1195058" cy="369332"/>
            </a:xfrm>
            <a:prstGeom prst="rect">
              <a:avLst/>
            </a:prstGeom>
            <a:noFill/>
          </p:spPr>
          <p:txBody>
            <a:bodyPr wrap="square" rtlCol="0">
              <a:spAutoFit/>
            </a:bodyPr>
            <a:lstStyle/>
            <a:p>
              <a:pPr algn="ctr"/>
              <a:r>
                <a:rPr lang="en-US" dirty="0">
                  <a:solidFill>
                    <a:schemeClr val="bg1"/>
                  </a:solidFill>
                </a:rPr>
                <a:t>Benjamin</a:t>
              </a:r>
            </a:p>
          </p:txBody>
        </p:sp>
        <p:sp>
          <p:nvSpPr>
            <p:cNvPr id="599" name="TextBox 598"/>
            <p:cNvSpPr txBox="1"/>
            <p:nvPr/>
          </p:nvSpPr>
          <p:spPr>
            <a:xfrm>
              <a:off x="6623144" y="4288345"/>
              <a:ext cx="1195058" cy="369332"/>
            </a:xfrm>
            <a:prstGeom prst="rect">
              <a:avLst/>
            </a:prstGeom>
            <a:noFill/>
          </p:spPr>
          <p:txBody>
            <a:bodyPr wrap="square" rtlCol="0">
              <a:spAutoFit/>
            </a:bodyPr>
            <a:lstStyle/>
            <a:p>
              <a:pPr algn="ctr"/>
              <a:r>
                <a:rPr lang="en-US" dirty="0">
                  <a:solidFill>
                    <a:schemeClr val="bg1"/>
                  </a:solidFill>
                </a:rPr>
                <a:t>Manasseh</a:t>
              </a:r>
            </a:p>
          </p:txBody>
        </p:sp>
        <p:sp>
          <p:nvSpPr>
            <p:cNvPr id="600" name="TextBox 599"/>
            <p:cNvSpPr txBox="1"/>
            <p:nvPr/>
          </p:nvSpPr>
          <p:spPr>
            <a:xfrm>
              <a:off x="7781048" y="4289546"/>
              <a:ext cx="1195058" cy="369332"/>
            </a:xfrm>
            <a:prstGeom prst="rect">
              <a:avLst/>
            </a:prstGeom>
            <a:noFill/>
          </p:spPr>
          <p:txBody>
            <a:bodyPr wrap="square" rtlCol="0">
              <a:spAutoFit/>
            </a:bodyPr>
            <a:lstStyle/>
            <a:p>
              <a:pPr algn="ctr"/>
              <a:r>
                <a:rPr lang="en-US" dirty="0" err="1">
                  <a:solidFill>
                    <a:schemeClr val="bg1"/>
                  </a:solidFill>
                </a:rPr>
                <a:t>Ephriam</a:t>
              </a:r>
              <a:endParaRPr lang="en-US" dirty="0">
                <a:solidFill>
                  <a:schemeClr val="bg1"/>
                </a:solidFill>
              </a:endParaRPr>
            </a:p>
          </p:txBody>
        </p:sp>
        <p:sp>
          <p:nvSpPr>
            <p:cNvPr id="601" name="TextBox 600"/>
            <p:cNvSpPr txBox="1"/>
            <p:nvPr/>
          </p:nvSpPr>
          <p:spPr>
            <a:xfrm>
              <a:off x="8876321" y="4280497"/>
              <a:ext cx="1195058" cy="369332"/>
            </a:xfrm>
            <a:prstGeom prst="rect">
              <a:avLst/>
            </a:prstGeom>
            <a:noFill/>
          </p:spPr>
          <p:txBody>
            <a:bodyPr wrap="square" rtlCol="0">
              <a:spAutoFit/>
            </a:bodyPr>
            <a:lstStyle/>
            <a:p>
              <a:pPr algn="ctr"/>
              <a:r>
                <a:rPr lang="en-US" dirty="0">
                  <a:solidFill>
                    <a:schemeClr val="bg1"/>
                  </a:solidFill>
                </a:rPr>
                <a:t>Zebulun</a:t>
              </a:r>
            </a:p>
          </p:txBody>
        </p:sp>
        <p:sp>
          <p:nvSpPr>
            <p:cNvPr id="602" name="TextBox 601"/>
            <p:cNvSpPr txBox="1"/>
            <p:nvPr/>
          </p:nvSpPr>
          <p:spPr>
            <a:xfrm>
              <a:off x="9862890" y="4271051"/>
              <a:ext cx="1195058" cy="369332"/>
            </a:xfrm>
            <a:prstGeom prst="rect">
              <a:avLst/>
            </a:prstGeom>
            <a:noFill/>
          </p:spPr>
          <p:txBody>
            <a:bodyPr wrap="square" rtlCol="0">
              <a:spAutoFit/>
            </a:bodyPr>
            <a:lstStyle/>
            <a:p>
              <a:pPr algn="ctr"/>
              <a:r>
                <a:rPr lang="en-US" dirty="0">
                  <a:solidFill>
                    <a:schemeClr val="bg1"/>
                  </a:solidFill>
                </a:rPr>
                <a:t>Asher</a:t>
              </a:r>
            </a:p>
          </p:txBody>
        </p:sp>
        <p:sp>
          <p:nvSpPr>
            <p:cNvPr id="603" name="TextBox 602"/>
            <p:cNvSpPr txBox="1"/>
            <p:nvPr/>
          </p:nvSpPr>
          <p:spPr>
            <a:xfrm>
              <a:off x="10893788" y="4253576"/>
              <a:ext cx="1195058" cy="369332"/>
            </a:xfrm>
            <a:prstGeom prst="rect">
              <a:avLst/>
            </a:prstGeom>
            <a:noFill/>
          </p:spPr>
          <p:txBody>
            <a:bodyPr wrap="square" rtlCol="0">
              <a:spAutoFit/>
            </a:bodyPr>
            <a:lstStyle/>
            <a:p>
              <a:pPr algn="ctr"/>
              <a:r>
                <a:rPr lang="en-US" dirty="0">
                  <a:solidFill>
                    <a:schemeClr val="bg1"/>
                  </a:solidFill>
                </a:rPr>
                <a:t>Naphtali</a:t>
              </a:r>
            </a:p>
          </p:txBody>
        </p:sp>
      </p:grpSp>
      <p:grpSp>
        <p:nvGrpSpPr>
          <p:cNvPr id="605" name="Group 604"/>
          <p:cNvGrpSpPr/>
          <p:nvPr/>
        </p:nvGrpSpPr>
        <p:grpSpPr>
          <a:xfrm>
            <a:off x="10488829" y="4527243"/>
            <a:ext cx="912456" cy="1009194"/>
            <a:chOff x="5477413" y="5902127"/>
            <a:chExt cx="459033" cy="507700"/>
          </a:xfrm>
        </p:grpSpPr>
        <p:grpSp>
          <p:nvGrpSpPr>
            <p:cNvPr id="606" name="Group 605"/>
            <p:cNvGrpSpPr/>
            <p:nvPr/>
          </p:nvGrpSpPr>
          <p:grpSpPr>
            <a:xfrm>
              <a:off x="5477413" y="5902127"/>
              <a:ext cx="459033" cy="507700"/>
              <a:chOff x="6812404" y="4014427"/>
              <a:chExt cx="1532462" cy="1723166"/>
            </a:xfrm>
          </p:grpSpPr>
          <p:sp>
            <p:nvSpPr>
              <p:cNvPr id="627" name="Rectangle 62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28" name="Frame 62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607" name="Group 606"/>
            <p:cNvGrpSpPr/>
            <p:nvPr/>
          </p:nvGrpSpPr>
          <p:grpSpPr>
            <a:xfrm>
              <a:off x="5516479" y="5936642"/>
              <a:ext cx="393516" cy="443747"/>
              <a:chOff x="8414775" y="3915682"/>
              <a:chExt cx="1194375" cy="1346834"/>
            </a:xfrm>
          </p:grpSpPr>
          <p:sp>
            <p:nvSpPr>
              <p:cNvPr id="608" name="Double Wave 607"/>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9" name="Double Wave 608"/>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0" name="Double Wave 609"/>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1" name="Double Wave 610"/>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2" name="Trapezoid 611"/>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3" name="Isosceles Triangle 612"/>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4" name="Oval 613"/>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5" name="Double Wave 614"/>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6" name="Double Wave 615"/>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7" name="Double Wave 616"/>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8" name="Oval 617"/>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9" name="Oval 618"/>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0" name="Rounded Rectangle 619"/>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21" name="Group 91"/>
              <p:cNvGrpSpPr/>
              <p:nvPr/>
            </p:nvGrpSpPr>
            <p:grpSpPr>
              <a:xfrm>
                <a:off x="8531490" y="4146185"/>
                <a:ext cx="894819" cy="156271"/>
                <a:chOff x="4038600" y="287312"/>
                <a:chExt cx="5102902" cy="474688"/>
              </a:xfrm>
              <a:solidFill>
                <a:srgbClr val="996633"/>
              </a:solidFill>
            </p:grpSpPr>
            <p:sp>
              <p:nvSpPr>
                <p:cNvPr id="623" name="Quad Arrow Callout 622"/>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4" name="Quad Arrow Callout 623"/>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5" name="Quad Arrow Callout 624"/>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6" name="Quad Arrow Callout 625"/>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22" name="Oval 621"/>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629" name="Rectangle 628"/>
          <p:cNvSpPr/>
          <p:nvPr/>
        </p:nvSpPr>
        <p:spPr>
          <a:xfrm>
            <a:off x="9857937" y="5673918"/>
            <a:ext cx="2227760" cy="1200329"/>
          </a:xfrm>
          <a:prstGeom prst="rect">
            <a:avLst/>
          </a:prstGeom>
        </p:spPr>
        <p:txBody>
          <a:bodyPr wrap="square">
            <a:spAutoFit/>
          </a:bodyPr>
          <a:lstStyle/>
          <a:p>
            <a:pPr algn="ctr"/>
            <a:r>
              <a:rPr lang="en-US" dirty="0">
                <a:solidFill>
                  <a:schemeClr val="bg1"/>
                </a:solidFill>
                <a:latin typeface="Calibri" panose="020F0502020204030204" pitchFamily="34" charset="0"/>
              </a:rPr>
              <a:t>The tribe of Dan was forced into the mountains by the Amorites</a:t>
            </a:r>
            <a:endParaRPr lang="en-US" dirty="0">
              <a:solidFill>
                <a:schemeClr val="bg1"/>
              </a:solidFill>
            </a:endParaRPr>
          </a:p>
        </p:txBody>
      </p:sp>
      <p:grpSp>
        <p:nvGrpSpPr>
          <p:cNvPr id="630" name="Group 629"/>
          <p:cNvGrpSpPr/>
          <p:nvPr/>
        </p:nvGrpSpPr>
        <p:grpSpPr>
          <a:xfrm>
            <a:off x="5897041" y="1619546"/>
            <a:ext cx="929370" cy="1012595"/>
            <a:chOff x="2575830" y="4648200"/>
            <a:chExt cx="929370" cy="1012595"/>
          </a:xfrm>
        </p:grpSpPr>
        <p:sp>
          <p:nvSpPr>
            <p:cNvPr id="631" name="Rectangle 630"/>
            <p:cNvSpPr/>
            <p:nvPr/>
          </p:nvSpPr>
          <p:spPr>
            <a:xfrm>
              <a:off x="2575830" y="4648200"/>
              <a:ext cx="929370" cy="1012595"/>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2" name="Group 631"/>
            <p:cNvGrpSpPr/>
            <p:nvPr/>
          </p:nvGrpSpPr>
          <p:grpSpPr>
            <a:xfrm>
              <a:off x="2728333" y="4724300"/>
              <a:ext cx="668757" cy="894277"/>
              <a:chOff x="1797344" y="770929"/>
              <a:chExt cx="2138452" cy="2997325"/>
            </a:xfrm>
          </p:grpSpPr>
          <p:sp>
            <p:nvSpPr>
              <p:cNvPr id="633" name="Cloud 632"/>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Cloud 633"/>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Cloud 635"/>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Trapezoid 636"/>
              <p:cNvSpPr/>
              <p:nvPr/>
            </p:nvSpPr>
            <p:spPr>
              <a:xfrm>
                <a:off x="2238243" y="2717350"/>
                <a:ext cx="1379448" cy="105090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Cloud 638"/>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900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B9C5-6C3D-FF7F-B41F-EF8550D50DD5}"/>
            </a:ext>
          </a:extLst>
        </p:cNvPr>
        <p:cNvGrpSpPr/>
        <p:nvPr/>
      </p:nvGrpSpPr>
      <p:grpSpPr>
        <a:xfrm>
          <a:off x="0" y="0"/>
          <a:ext cx="0" cy="0"/>
          <a:chOff x="0" y="0"/>
          <a:chExt cx="0" cy="0"/>
        </a:xfrm>
      </p:grpSpPr>
      <p:grpSp>
        <p:nvGrpSpPr>
          <p:cNvPr id="89" name="Group 88">
            <a:extLst>
              <a:ext uri="{FF2B5EF4-FFF2-40B4-BE49-F238E27FC236}">
                <a16:creationId xmlns:a16="http://schemas.microsoft.com/office/drawing/2014/main" id="{F172B04C-F8E6-2F66-E921-A4DA89A28CDC}"/>
              </a:ext>
            </a:extLst>
          </p:cNvPr>
          <p:cNvGrpSpPr/>
          <p:nvPr/>
        </p:nvGrpSpPr>
        <p:grpSpPr>
          <a:xfrm>
            <a:off x="-19004" y="-9053"/>
            <a:ext cx="12213089" cy="6867053"/>
            <a:chOff x="-19004" y="-9053"/>
            <a:chExt cx="12213089" cy="6867053"/>
          </a:xfrm>
        </p:grpSpPr>
        <p:pic>
          <p:nvPicPr>
            <p:cNvPr id="84" name="Picture 83">
              <a:extLst>
                <a:ext uri="{FF2B5EF4-FFF2-40B4-BE49-F238E27FC236}">
                  <a16:creationId xmlns:a16="http://schemas.microsoft.com/office/drawing/2014/main" id="{3EB79ACE-BC68-076A-2C8C-080B0BD9D727}"/>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8" name="Picture 87">
              <a:extLst>
                <a:ext uri="{FF2B5EF4-FFF2-40B4-BE49-F238E27FC236}">
                  <a16:creationId xmlns:a16="http://schemas.microsoft.com/office/drawing/2014/main" id="{F64CA69C-3537-971A-DA78-210DFD965651}"/>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sp>
        <p:nvSpPr>
          <p:cNvPr id="85" name="TextBox 84">
            <a:extLst>
              <a:ext uri="{FF2B5EF4-FFF2-40B4-BE49-F238E27FC236}">
                <a16:creationId xmlns:a16="http://schemas.microsoft.com/office/drawing/2014/main" id="{662B4A86-E01D-C5DA-EBBE-E815BF0B6425}"/>
              </a:ext>
            </a:extLst>
          </p:cNvPr>
          <p:cNvSpPr txBox="1"/>
          <p:nvPr/>
        </p:nvSpPr>
        <p:spPr>
          <a:xfrm>
            <a:off x="0" y="16239"/>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Spiritual Patterns or Cycles</a:t>
            </a:r>
          </a:p>
        </p:txBody>
      </p:sp>
      <p:sp>
        <p:nvSpPr>
          <p:cNvPr id="5" name="TextBox 4">
            <a:extLst>
              <a:ext uri="{FF2B5EF4-FFF2-40B4-BE49-F238E27FC236}">
                <a16:creationId xmlns:a16="http://schemas.microsoft.com/office/drawing/2014/main" id="{20C15E7F-2128-109B-B73F-0398479663B9}"/>
              </a:ext>
            </a:extLst>
          </p:cNvPr>
          <p:cNvSpPr txBox="1"/>
          <p:nvPr/>
        </p:nvSpPr>
        <p:spPr>
          <a:xfrm>
            <a:off x="2005013" y="1680445"/>
            <a:ext cx="6105524" cy="4462760"/>
          </a:xfrm>
          <a:prstGeom prst="rect">
            <a:avLst/>
          </a:prstGeom>
          <a:noFill/>
        </p:spPr>
        <p:txBody>
          <a:bodyPr wrap="square">
            <a:spAutoFit/>
          </a:bodyPr>
          <a:lstStyle/>
          <a:p>
            <a:pPr marL="342900" indent="-342900" algn="l" fontAlgn="base">
              <a:spcAft>
                <a:spcPts val="1200"/>
              </a:spcAft>
              <a:buAutoNum type="alphaUcPeriod"/>
            </a:pPr>
            <a:r>
              <a:rPr lang="en-US" sz="3200" b="0" i="0" dirty="0">
                <a:solidFill>
                  <a:schemeClr val="bg1"/>
                </a:solidFill>
                <a:effectLst/>
              </a:rPr>
              <a:t> 2, 4, 6, 8, 10, 12,___ ,___ </a:t>
            </a:r>
          </a:p>
          <a:p>
            <a:pPr marL="342900" indent="-342900" algn="l" fontAlgn="base">
              <a:spcAft>
                <a:spcPts val="1200"/>
              </a:spcAft>
              <a:buAutoNum type="alphaUcPeriod"/>
            </a:pPr>
            <a:endParaRPr lang="en-US" sz="3200" b="0" i="0" dirty="0">
              <a:solidFill>
                <a:schemeClr val="bg1"/>
              </a:solidFill>
              <a:effectLst/>
            </a:endParaRPr>
          </a:p>
          <a:p>
            <a:pPr algn="l" fontAlgn="base">
              <a:spcAft>
                <a:spcPts val="1200"/>
              </a:spcAft>
              <a:buNone/>
            </a:pPr>
            <a:r>
              <a:rPr lang="en-US" sz="3200" b="0" i="0" dirty="0">
                <a:solidFill>
                  <a:schemeClr val="bg1"/>
                </a:solidFill>
                <a:effectLst/>
              </a:rPr>
              <a:t>B. 1, 3, 7, 13, 21, 31,___ ,___ </a:t>
            </a:r>
          </a:p>
          <a:p>
            <a:pPr algn="l" fontAlgn="base">
              <a:spcAft>
                <a:spcPts val="1200"/>
              </a:spcAft>
              <a:buNone/>
            </a:pPr>
            <a:endParaRPr lang="en-US" sz="3200" b="0" i="0" dirty="0">
              <a:solidFill>
                <a:schemeClr val="bg1"/>
              </a:solidFill>
              <a:effectLst/>
            </a:endParaRPr>
          </a:p>
          <a:p>
            <a:pPr algn="l" fontAlgn="base">
              <a:spcAft>
                <a:spcPts val="1200"/>
              </a:spcAft>
              <a:buNone/>
            </a:pPr>
            <a:r>
              <a:rPr lang="en-US" sz="3200" b="0" i="0" dirty="0">
                <a:solidFill>
                  <a:schemeClr val="bg1"/>
                </a:solidFill>
                <a:effectLst/>
              </a:rPr>
              <a:t>C. 1, 4, 3, 6, 5, 8, 7,___ ,___ </a:t>
            </a:r>
          </a:p>
          <a:p>
            <a:pPr algn="l" fontAlgn="base">
              <a:spcAft>
                <a:spcPts val="1200"/>
              </a:spcAft>
              <a:buNone/>
            </a:pPr>
            <a:endParaRPr lang="en-US" sz="3200" b="0" i="0" dirty="0">
              <a:solidFill>
                <a:schemeClr val="bg1"/>
              </a:solidFill>
              <a:effectLst/>
            </a:endParaRPr>
          </a:p>
          <a:p>
            <a:pPr algn="l" fontAlgn="base">
              <a:spcAft>
                <a:spcPts val="1200"/>
              </a:spcAft>
              <a:buNone/>
            </a:pPr>
            <a:r>
              <a:rPr lang="en-US" sz="3200" b="0" i="0" dirty="0">
                <a:solidFill>
                  <a:schemeClr val="bg1"/>
                </a:solidFill>
                <a:effectLst/>
              </a:rPr>
              <a:t>D. 10, 11, 6, 8, 4, 7, 4,___ ,___</a:t>
            </a:r>
          </a:p>
        </p:txBody>
      </p:sp>
      <p:sp>
        <p:nvSpPr>
          <p:cNvPr id="8" name="TextBox 7">
            <a:extLst>
              <a:ext uri="{FF2B5EF4-FFF2-40B4-BE49-F238E27FC236}">
                <a16:creationId xmlns:a16="http://schemas.microsoft.com/office/drawing/2014/main" id="{4BC821E2-5FB3-DE2B-4C5B-98F3B5FB4EF0}"/>
              </a:ext>
            </a:extLst>
          </p:cNvPr>
          <p:cNvSpPr txBox="1"/>
          <p:nvPr/>
        </p:nvSpPr>
        <p:spPr>
          <a:xfrm>
            <a:off x="3043237" y="1033008"/>
            <a:ext cx="7253288" cy="369332"/>
          </a:xfrm>
          <a:prstGeom prst="rect">
            <a:avLst/>
          </a:prstGeom>
          <a:noFill/>
        </p:spPr>
        <p:txBody>
          <a:bodyPr wrap="square">
            <a:spAutoFit/>
          </a:bodyPr>
          <a:lstStyle/>
          <a:p>
            <a:r>
              <a:rPr lang="en-US" b="1" i="0" dirty="0">
                <a:solidFill>
                  <a:srgbClr val="FFFF00"/>
                </a:solidFill>
                <a:effectLst/>
              </a:rPr>
              <a:t>Find the next two numbers in each of the following sequences:</a:t>
            </a:r>
            <a:endParaRPr lang="en-US" b="1" dirty="0">
              <a:solidFill>
                <a:srgbClr val="FFFF00"/>
              </a:solidFill>
            </a:endParaRPr>
          </a:p>
        </p:txBody>
      </p:sp>
      <p:sp>
        <p:nvSpPr>
          <p:cNvPr id="9" name="TextBox 8">
            <a:extLst>
              <a:ext uri="{FF2B5EF4-FFF2-40B4-BE49-F238E27FC236}">
                <a16:creationId xmlns:a16="http://schemas.microsoft.com/office/drawing/2014/main" id="{3575C9C3-4188-3F26-D428-5BD9A07D69C7}"/>
              </a:ext>
            </a:extLst>
          </p:cNvPr>
          <p:cNvSpPr txBox="1"/>
          <p:nvPr/>
        </p:nvSpPr>
        <p:spPr>
          <a:xfrm>
            <a:off x="5372100" y="2960840"/>
            <a:ext cx="704850" cy="523220"/>
          </a:xfrm>
          <a:prstGeom prst="rect">
            <a:avLst/>
          </a:prstGeom>
          <a:noFill/>
        </p:spPr>
        <p:txBody>
          <a:bodyPr wrap="square" rtlCol="0">
            <a:spAutoFit/>
          </a:bodyPr>
          <a:lstStyle/>
          <a:p>
            <a:pPr algn="ctr"/>
            <a:r>
              <a:rPr lang="en-US" sz="2800" b="1" dirty="0">
                <a:solidFill>
                  <a:srgbClr val="FF0000"/>
                </a:solidFill>
              </a:rPr>
              <a:t>43</a:t>
            </a:r>
          </a:p>
        </p:txBody>
      </p:sp>
      <p:sp>
        <p:nvSpPr>
          <p:cNvPr id="10" name="TextBox 9">
            <a:extLst>
              <a:ext uri="{FF2B5EF4-FFF2-40B4-BE49-F238E27FC236}">
                <a16:creationId xmlns:a16="http://schemas.microsoft.com/office/drawing/2014/main" id="{C31EE853-CAD1-501B-A0D6-85C0F92EFDA0}"/>
              </a:ext>
            </a:extLst>
          </p:cNvPr>
          <p:cNvSpPr txBox="1"/>
          <p:nvPr/>
        </p:nvSpPr>
        <p:spPr>
          <a:xfrm>
            <a:off x="5965031" y="1680445"/>
            <a:ext cx="704850" cy="523220"/>
          </a:xfrm>
          <a:prstGeom prst="rect">
            <a:avLst/>
          </a:prstGeom>
          <a:noFill/>
        </p:spPr>
        <p:txBody>
          <a:bodyPr wrap="square" rtlCol="0">
            <a:spAutoFit/>
          </a:bodyPr>
          <a:lstStyle/>
          <a:p>
            <a:pPr algn="ctr"/>
            <a:r>
              <a:rPr lang="en-US" sz="2800" b="1" dirty="0">
                <a:solidFill>
                  <a:srgbClr val="FF0000"/>
                </a:solidFill>
              </a:rPr>
              <a:t>16</a:t>
            </a:r>
          </a:p>
        </p:txBody>
      </p:sp>
      <p:sp>
        <p:nvSpPr>
          <p:cNvPr id="11" name="TextBox 10">
            <a:extLst>
              <a:ext uri="{FF2B5EF4-FFF2-40B4-BE49-F238E27FC236}">
                <a16:creationId xmlns:a16="http://schemas.microsoft.com/office/drawing/2014/main" id="{8F74AC98-DC05-3839-DCED-B1AC776A7710}"/>
              </a:ext>
            </a:extLst>
          </p:cNvPr>
          <p:cNvSpPr txBox="1"/>
          <p:nvPr/>
        </p:nvSpPr>
        <p:spPr>
          <a:xfrm>
            <a:off x="5243512" y="1696940"/>
            <a:ext cx="704850" cy="523220"/>
          </a:xfrm>
          <a:prstGeom prst="rect">
            <a:avLst/>
          </a:prstGeom>
          <a:noFill/>
        </p:spPr>
        <p:txBody>
          <a:bodyPr wrap="square" rtlCol="0">
            <a:spAutoFit/>
          </a:bodyPr>
          <a:lstStyle/>
          <a:p>
            <a:pPr algn="ctr"/>
            <a:r>
              <a:rPr lang="en-US" sz="2800" b="1" dirty="0">
                <a:solidFill>
                  <a:srgbClr val="FF0000"/>
                </a:solidFill>
              </a:rPr>
              <a:t>14</a:t>
            </a:r>
          </a:p>
        </p:txBody>
      </p:sp>
      <p:sp>
        <p:nvSpPr>
          <p:cNvPr id="26" name="TextBox 25">
            <a:extLst>
              <a:ext uri="{FF2B5EF4-FFF2-40B4-BE49-F238E27FC236}">
                <a16:creationId xmlns:a16="http://schemas.microsoft.com/office/drawing/2014/main" id="{53514958-B45E-4F08-854F-98EB4EB56713}"/>
              </a:ext>
            </a:extLst>
          </p:cNvPr>
          <p:cNvSpPr txBox="1"/>
          <p:nvPr/>
        </p:nvSpPr>
        <p:spPr>
          <a:xfrm>
            <a:off x="6210300" y="2960840"/>
            <a:ext cx="704850" cy="523220"/>
          </a:xfrm>
          <a:prstGeom prst="rect">
            <a:avLst/>
          </a:prstGeom>
          <a:noFill/>
        </p:spPr>
        <p:txBody>
          <a:bodyPr wrap="square" rtlCol="0">
            <a:spAutoFit/>
          </a:bodyPr>
          <a:lstStyle/>
          <a:p>
            <a:pPr algn="ctr"/>
            <a:r>
              <a:rPr lang="en-US" sz="2800" b="1" dirty="0">
                <a:solidFill>
                  <a:srgbClr val="FF0000"/>
                </a:solidFill>
              </a:rPr>
              <a:t>57</a:t>
            </a:r>
          </a:p>
        </p:txBody>
      </p:sp>
      <p:sp>
        <p:nvSpPr>
          <p:cNvPr id="29" name="TextBox 28">
            <a:extLst>
              <a:ext uri="{FF2B5EF4-FFF2-40B4-BE49-F238E27FC236}">
                <a16:creationId xmlns:a16="http://schemas.microsoft.com/office/drawing/2014/main" id="{17AE881D-9294-D9A1-48A9-E81444E8CC02}"/>
              </a:ext>
            </a:extLst>
          </p:cNvPr>
          <p:cNvSpPr txBox="1"/>
          <p:nvPr/>
        </p:nvSpPr>
        <p:spPr>
          <a:xfrm>
            <a:off x="5243512" y="4241235"/>
            <a:ext cx="704850" cy="523220"/>
          </a:xfrm>
          <a:prstGeom prst="rect">
            <a:avLst/>
          </a:prstGeom>
          <a:noFill/>
        </p:spPr>
        <p:txBody>
          <a:bodyPr wrap="square" rtlCol="0">
            <a:spAutoFit/>
          </a:bodyPr>
          <a:lstStyle/>
          <a:p>
            <a:pPr algn="ctr"/>
            <a:r>
              <a:rPr lang="en-US" sz="2800" b="1" dirty="0">
                <a:solidFill>
                  <a:srgbClr val="FF0000"/>
                </a:solidFill>
              </a:rPr>
              <a:t>10</a:t>
            </a:r>
          </a:p>
        </p:txBody>
      </p:sp>
      <p:sp>
        <p:nvSpPr>
          <p:cNvPr id="30" name="TextBox 29">
            <a:extLst>
              <a:ext uri="{FF2B5EF4-FFF2-40B4-BE49-F238E27FC236}">
                <a16:creationId xmlns:a16="http://schemas.microsoft.com/office/drawing/2014/main" id="{459980A0-FFBE-E68F-6E10-ACBE15EAFD41}"/>
              </a:ext>
            </a:extLst>
          </p:cNvPr>
          <p:cNvSpPr txBox="1"/>
          <p:nvPr/>
        </p:nvSpPr>
        <p:spPr>
          <a:xfrm>
            <a:off x="5972174" y="4241235"/>
            <a:ext cx="704850" cy="523220"/>
          </a:xfrm>
          <a:prstGeom prst="rect">
            <a:avLst/>
          </a:prstGeom>
          <a:noFill/>
        </p:spPr>
        <p:txBody>
          <a:bodyPr wrap="square" rtlCol="0">
            <a:spAutoFit/>
          </a:bodyPr>
          <a:lstStyle/>
          <a:p>
            <a:pPr algn="ctr"/>
            <a:r>
              <a:rPr lang="en-US" sz="2800" b="1" dirty="0">
                <a:solidFill>
                  <a:srgbClr val="FF0000"/>
                </a:solidFill>
              </a:rPr>
              <a:t>9</a:t>
            </a:r>
          </a:p>
        </p:txBody>
      </p:sp>
      <p:sp>
        <p:nvSpPr>
          <p:cNvPr id="31" name="TextBox 30">
            <a:extLst>
              <a:ext uri="{FF2B5EF4-FFF2-40B4-BE49-F238E27FC236}">
                <a16:creationId xmlns:a16="http://schemas.microsoft.com/office/drawing/2014/main" id="{65C0E40C-A336-C598-90E8-1F1D844A5CF6}"/>
              </a:ext>
            </a:extLst>
          </p:cNvPr>
          <p:cNvSpPr txBox="1"/>
          <p:nvPr/>
        </p:nvSpPr>
        <p:spPr>
          <a:xfrm>
            <a:off x="5619749" y="5521630"/>
            <a:ext cx="704850" cy="523220"/>
          </a:xfrm>
          <a:prstGeom prst="rect">
            <a:avLst/>
          </a:prstGeom>
          <a:noFill/>
        </p:spPr>
        <p:txBody>
          <a:bodyPr wrap="square" rtlCol="0">
            <a:spAutoFit/>
          </a:bodyPr>
          <a:lstStyle/>
          <a:p>
            <a:pPr algn="ctr"/>
            <a:r>
              <a:rPr lang="en-US" sz="2800" b="1" dirty="0">
                <a:solidFill>
                  <a:srgbClr val="FF0000"/>
                </a:solidFill>
              </a:rPr>
              <a:t>8</a:t>
            </a:r>
          </a:p>
        </p:txBody>
      </p:sp>
      <p:sp>
        <p:nvSpPr>
          <p:cNvPr id="32" name="TextBox 31">
            <a:extLst>
              <a:ext uri="{FF2B5EF4-FFF2-40B4-BE49-F238E27FC236}">
                <a16:creationId xmlns:a16="http://schemas.microsoft.com/office/drawing/2014/main" id="{8AFEC0E6-C16C-0397-4C37-88EA960939D3}"/>
              </a:ext>
            </a:extLst>
          </p:cNvPr>
          <p:cNvSpPr txBox="1"/>
          <p:nvPr/>
        </p:nvSpPr>
        <p:spPr>
          <a:xfrm>
            <a:off x="6336506" y="5521630"/>
            <a:ext cx="704850" cy="523220"/>
          </a:xfrm>
          <a:prstGeom prst="rect">
            <a:avLst/>
          </a:prstGeom>
          <a:noFill/>
        </p:spPr>
        <p:txBody>
          <a:bodyPr wrap="square" rtlCol="0">
            <a:spAutoFit/>
          </a:bodyPr>
          <a:lstStyle/>
          <a:p>
            <a:pPr algn="ctr"/>
            <a:r>
              <a:rPr lang="en-US" sz="2800" b="1" dirty="0">
                <a:solidFill>
                  <a:srgbClr val="FF0000"/>
                </a:solidFill>
              </a:rPr>
              <a:t>6</a:t>
            </a:r>
          </a:p>
        </p:txBody>
      </p:sp>
      <p:grpSp>
        <p:nvGrpSpPr>
          <p:cNvPr id="35" name="Group 34">
            <a:extLst>
              <a:ext uri="{FF2B5EF4-FFF2-40B4-BE49-F238E27FC236}">
                <a16:creationId xmlns:a16="http://schemas.microsoft.com/office/drawing/2014/main" id="{1A7E369D-E5A4-639F-33BD-16FA388C8A88}"/>
              </a:ext>
            </a:extLst>
          </p:cNvPr>
          <p:cNvGrpSpPr/>
          <p:nvPr/>
        </p:nvGrpSpPr>
        <p:grpSpPr>
          <a:xfrm>
            <a:off x="7986713" y="1542635"/>
            <a:ext cx="6105524" cy="2309430"/>
            <a:chOff x="7758113" y="3995679"/>
            <a:chExt cx="6105524" cy="2309430"/>
          </a:xfrm>
        </p:grpSpPr>
        <p:sp>
          <p:nvSpPr>
            <p:cNvPr id="28" name="TextBox 27">
              <a:extLst>
                <a:ext uri="{FF2B5EF4-FFF2-40B4-BE49-F238E27FC236}">
                  <a16:creationId xmlns:a16="http://schemas.microsoft.com/office/drawing/2014/main" id="{516A59C2-9E1C-C0E9-C1B5-AA79EB7CDB76}"/>
                </a:ext>
              </a:extLst>
            </p:cNvPr>
            <p:cNvSpPr txBox="1"/>
            <p:nvPr/>
          </p:nvSpPr>
          <p:spPr>
            <a:xfrm>
              <a:off x="7758113" y="4643116"/>
              <a:ext cx="6105524" cy="1661993"/>
            </a:xfrm>
            <a:prstGeom prst="rect">
              <a:avLst/>
            </a:prstGeom>
            <a:noFill/>
          </p:spPr>
          <p:txBody>
            <a:bodyPr wrap="square">
              <a:spAutoFit/>
            </a:bodyPr>
            <a:lstStyle/>
            <a:p>
              <a:pPr algn="l" fontAlgn="base">
                <a:spcAft>
                  <a:spcPts val="1200"/>
                </a:spcAft>
                <a:buNone/>
              </a:pPr>
              <a:r>
                <a:rPr lang="en-US" b="0" i="0" dirty="0">
                  <a:solidFill>
                    <a:schemeClr val="bg1"/>
                  </a:solidFill>
                  <a:effectLst/>
                  <a:latin typeface="Calibri" panose="020F0502020204030204" pitchFamily="34" charset="0"/>
                </a:rPr>
                <a:t>A: +2</a:t>
              </a:r>
            </a:p>
            <a:p>
              <a:pPr algn="l" fontAlgn="base">
                <a:spcAft>
                  <a:spcPts val="1200"/>
                </a:spcAft>
                <a:buNone/>
              </a:pPr>
              <a:r>
                <a:rPr lang="en-US" b="0" i="0" dirty="0">
                  <a:solidFill>
                    <a:schemeClr val="bg1"/>
                  </a:solidFill>
                  <a:effectLst/>
                  <a:latin typeface="Calibri" panose="020F0502020204030204" pitchFamily="34" charset="0"/>
                </a:rPr>
                <a:t>B: +2, +4, +6, and so on</a:t>
              </a:r>
            </a:p>
            <a:p>
              <a:pPr algn="l" fontAlgn="base">
                <a:spcAft>
                  <a:spcPts val="1200"/>
                </a:spcAft>
                <a:buNone/>
              </a:pPr>
              <a:r>
                <a:rPr lang="en-US" b="0" i="0" dirty="0">
                  <a:solidFill>
                    <a:schemeClr val="bg1"/>
                  </a:solidFill>
                  <a:effectLst/>
                  <a:latin typeface="Calibri" panose="020F0502020204030204" pitchFamily="34" charset="0"/>
                </a:rPr>
                <a:t>C: +3, −1, +3, −1</a:t>
              </a:r>
            </a:p>
            <a:p>
              <a:pPr algn="l" fontAlgn="base">
                <a:spcAft>
                  <a:spcPts val="1200"/>
                </a:spcAft>
                <a:buNone/>
              </a:pPr>
              <a:r>
                <a:rPr lang="en-US" b="0" i="0" dirty="0">
                  <a:solidFill>
                    <a:schemeClr val="bg1"/>
                  </a:solidFill>
                  <a:effectLst/>
                  <a:latin typeface="Calibri" panose="020F0502020204030204" pitchFamily="34" charset="0"/>
                </a:rPr>
                <a:t>D: +1, −5, +2, −4, +3, −3, and so on</a:t>
              </a:r>
            </a:p>
          </p:txBody>
        </p:sp>
        <p:sp>
          <p:nvSpPr>
            <p:cNvPr id="34" name="TextBox 33">
              <a:extLst>
                <a:ext uri="{FF2B5EF4-FFF2-40B4-BE49-F238E27FC236}">
                  <a16:creationId xmlns:a16="http://schemas.microsoft.com/office/drawing/2014/main" id="{9AE7DDD5-82F2-7FFB-DA12-F2F279DF27DC}"/>
                </a:ext>
              </a:extLst>
            </p:cNvPr>
            <p:cNvSpPr txBox="1"/>
            <p:nvPr/>
          </p:nvSpPr>
          <p:spPr>
            <a:xfrm>
              <a:off x="8041629" y="3995679"/>
              <a:ext cx="1807368" cy="369332"/>
            </a:xfrm>
            <a:prstGeom prst="rect">
              <a:avLst/>
            </a:prstGeom>
            <a:noFill/>
          </p:spPr>
          <p:txBody>
            <a:bodyPr wrap="square">
              <a:spAutoFit/>
            </a:bodyPr>
            <a:lstStyle/>
            <a:p>
              <a:pPr algn="ctr"/>
              <a:r>
                <a:rPr lang="en-US" b="1" i="0" dirty="0">
                  <a:solidFill>
                    <a:srgbClr val="FFFF00"/>
                  </a:solidFill>
                  <a:effectLst/>
                </a:rPr>
                <a:t> </a:t>
              </a:r>
              <a:r>
                <a:rPr lang="en-US" b="1" dirty="0">
                  <a:solidFill>
                    <a:srgbClr val="FFFF00"/>
                  </a:solidFill>
                </a:rPr>
                <a:t>The Pattern</a:t>
              </a:r>
              <a:r>
                <a:rPr lang="en-US" b="1" i="0" dirty="0">
                  <a:solidFill>
                    <a:srgbClr val="FFFF00"/>
                  </a:solidFill>
                  <a:effectLst/>
                </a:rPr>
                <a:t> </a:t>
              </a:r>
              <a:endParaRPr lang="en-US" dirty="0"/>
            </a:p>
          </p:txBody>
        </p:sp>
      </p:grpSp>
      <p:sp>
        <p:nvSpPr>
          <p:cNvPr id="38" name="TextBox 37">
            <a:extLst>
              <a:ext uri="{FF2B5EF4-FFF2-40B4-BE49-F238E27FC236}">
                <a16:creationId xmlns:a16="http://schemas.microsoft.com/office/drawing/2014/main" id="{21BF368F-4E1F-40AF-1FA0-618B5C2503A1}"/>
              </a:ext>
            </a:extLst>
          </p:cNvPr>
          <p:cNvSpPr txBox="1"/>
          <p:nvPr/>
        </p:nvSpPr>
        <p:spPr>
          <a:xfrm>
            <a:off x="7727154" y="5031867"/>
            <a:ext cx="3998119" cy="830997"/>
          </a:xfrm>
          <a:prstGeom prst="rect">
            <a:avLst/>
          </a:prstGeom>
          <a:noFill/>
        </p:spPr>
        <p:txBody>
          <a:bodyPr wrap="square">
            <a:spAutoFit/>
          </a:bodyPr>
          <a:lstStyle/>
          <a:p>
            <a:pPr algn="ctr"/>
            <a:r>
              <a:rPr lang="en-US" sz="2400" b="1" i="0" dirty="0">
                <a:solidFill>
                  <a:srgbClr val="FFFF00"/>
                </a:solidFill>
                <a:effectLst/>
              </a:rPr>
              <a:t>How can we recognize patterns in our spiritual lives?</a:t>
            </a:r>
            <a:endParaRPr lang="en-US" sz="2400" b="1" dirty="0">
              <a:solidFill>
                <a:srgbClr val="FFFF00"/>
              </a:solidFill>
            </a:endParaRPr>
          </a:p>
        </p:txBody>
      </p:sp>
    </p:spTree>
    <p:extLst>
      <p:ext uri="{BB962C8B-B14F-4D97-AF65-F5344CB8AC3E}">
        <p14:creationId xmlns:p14="http://schemas.microsoft.com/office/powerpoint/2010/main" val="8922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80">
                                          <p:stCondLst>
                                            <p:cond delay="0"/>
                                          </p:stCondLst>
                                        </p:cTn>
                                        <p:tgtEl>
                                          <p:spTgt spid="26"/>
                                        </p:tgtEl>
                                      </p:cBhvr>
                                    </p:animEffect>
                                    <p:anim calcmode="lin" valueType="num">
                                      <p:cBhvr>
                                        <p:cTn id="7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5" dur="26">
                                          <p:stCondLst>
                                            <p:cond delay="650"/>
                                          </p:stCondLst>
                                        </p:cTn>
                                        <p:tgtEl>
                                          <p:spTgt spid="26"/>
                                        </p:tgtEl>
                                      </p:cBhvr>
                                      <p:to x="100000" y="60000"/>
                                    </p:animScale>
                                    <p:animScale>
                                      <p:cBhvr>
                                        <p:cTn id="76" dur="166" decel="50000">
                                          <p:stCondLst>
                                            <p:cond delay="676"/>
                                          </p:stCondLst>
                                        </p:cTn>
                                        <p:tgtEl>
                                          <p:spTgt spid="26"/>
                                        </p:tgtEl>
                                      </p:cBhvr>
                                      <p:to x="100000" y="100000"/>
                                    </p:animScale>
                                    <p:animScale>
                                      <p:cBhvr>
                                        <p:cTn id="77" dur="26">
                                          <p:stCondLst>
                                            <p:cond delay="1312"/>
                                          </p:stCondLst>
                                        </p:cTn>
                                        <p:tgtEl>
                                          <p:spTgt spid="26"/>
                                        </p:tgtEl>
                                      </p:cBhvr>
                                      <p:to x="100000" y="80000"/>
                                    </p:animScale>
                                    <p:animScale>
                                      <p:cBhvr>
                                        <p:cTn id="78" dur="166" decel="50000">
                                          <p:stCondLst>
                                            <p:cond delay="1338"/>
                                          </p:stCondLst>
                                        </p:cTn>
                                        <p:tgtEl>
                                          <p:spTgt spid="26"/>
                                        </p:tgtEl>
                                      </p:cBhvr>
                                      <p:to x="100000" y="100000"/>
                                    </p:animScale>
                                    <p:animScale>
                                      <p:cBhvr>
                                        <p:cTn id="79" dur="26">
                                          <p:stCondLst>
                                            <p:cond delay="1642"/>
                                          </p:stCondLst>
                                        </p:cTn>
                                        <p:tgtEl>
                                          <p:spTgt spid="26"/>
                                        </p:tgtEl>
                                      </p:cBhvr>
                                      <p:to x="100000" y="90000"/>
                                    </p:animScale>
                                    <p:animScale>
                                      <p:cBhvr>
                                        <p:cTn id="80" dur="166" decel="50000">
                                          <p:stCondLst>
                                            <p:cond delay="1668"/>
                                          </p:stCondLst>
                                        </p:cTn>
                                        <p:tgtEl>
                                          <p:spTgt spid="26"/>
                                        </p:tgtEl>
                                      </p:cBhvr>
                                      <p:to x="100000" y="100000"/>
                                    </p:animScale>
                                    <p:animScale>
                                      <p:cBhvr>
                                        <p:cTn id="81" dur="26">
                                          <p:stCondLst>
                                            <p:cond delay="1808"/>
                                          </p:stCondLst>
                                        </p:cTn>
                                        <p:tgtEl>
                                          <p:spTgt spid="26"/>
                                        </p:tgtEl>
                                      </p:cBhvr>
                                      <p:to x="100000" y="95000"/>
                                    </p:animScale>
                                    <p:animScale>
                                      <p:cBhvr>
                                        <p:cTn id="82" dur="166" decel="50000">
                                          <p:stCondLst>
                                            <p:cond delay="1834"/>
                                          </p:stCondLst>
                                        </p:cTn>
                                        <p:tgtEl>
                                          <p:spTgt spid="2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80">
                                          <p:stCondLst>
                                            <p:cond delay="0"/>
                                          </p:stCondLst>
                                        </p:cTn>
                                        <p:tgtEl>
                                          <p:spTgt spid="29"/>
                                        </p:tgtEl>
                                      </p:cBhvr>
                                    </p:animEffect>
                                    <p:anim calcmode="lin" valueType="num">
                                      <p:cBhvr>
                                        <p:cTn id="9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7" dur="26">
                                          <p:stCondLst>
                                            <p:cond delay="650"/>
                                          </p:stCondLst>
                                        </p:cTn>
                                        <p:tgtEl>
                                          <p:spTgt spid="29"/>
                                        </p:tgtEl>
                                      </p:cBhvr>
                                      <p:to x="100000" y="60000"/>
                                    </p:animScale>
                                    <p:animScale>
                                      <p:cBhvr>
                                        <p:cTn id="98" dur="166" decel="50000">
                                          <p:stCondLst>
                                            <p:cond delay="676"/>
                                          </p:stCondLst>
                                        </p:cTn>
                                        <p:tgtEl>
                                          <p:spTgt spid="29"/>
                                        </p:tgtEl>
                                      </p:cBhvr>
                                      <p:to x="100000" y="100000"/>
                                    </p:animScale>
                                    <p:animScale>
                                      <p:cBhvr>
                                        <p:cTn id="99" dur="26">
                                          <p:stCondLst>
                                            <p:cond delay="1312"/>
                                          </p:stCondLst>
                                        </p:cTn>
                                        <p:tgtEl>
                                          <p:spTgt spid="29"/>
                                        </p:tgtEl>
                                      </p:cBhvr>
                                      <p:to x="100000" y="80000"/>
                                    </p:animScale>
                                    <p:animScale>
                                      <p:cBhvr>
                                        <p:cTn id="100" dur="166" decel="50000">
                                          <p:stCondLst>
                                            <p:cond delay="1338"/>
                                          </p:stCondLst>
                                        </p:cTn>
                                        <p:tgtEl>
                                          <p:spTgt spid="29"/>
                                        </p:tgtEl>
                                      </p:cBhvr>
                                      <p:to x="100000" y="100000"/>
                                    </p:animScale>
                                    <p:animScale>
                                      <p:cBhvr>
                                        <p:cTn id="101" dur="26">
                                          <p:stCondLst>
                                            <p:cond delay="1642"/>
                                          </p:stCondLst>
                                        </p:cTn>
                                        <p:tgtEl>
                                          <p:spTgt spid="29"/>
                                        </p:tgtEl>
                                      </p:cBhvr>
                                      <p:to x="100000" y="90000"/>
                                    </p:animScale>
                                    <p:animScale>
                                      <p:cBhvr>
                                        <p:cTn id="102" dur="166" decel="50000">
                                          <p:stCondLst>
                                            <p:cond delay="1668"/>
                                          </p:stCondLst>
                                        </p:cTn>
                                        <p:tgtEl>
                                          <p:spTgt spid="29"/>
                                        </p:tgtEl>
                                      </p:cBhvr>
                                      <p:to x="100000" y="100000"/>
                                    </p:animScale>
                                    <p:animScale>
                                      <p:cBhvr>
                                        <p:cTn id="103" dur="26">
                                          <p:stCondLst>
                                            <p:cond delay="1808"/>
                                          </p:stCondLst>
                                        </p:cTn>
                                        <p:tgtEl>
                                          <p:spTgt spid="29"/>
                                        </p:tgtEl>
                                      </p:cBhvr>
                                      <p:to x="100000" y="95000"/>
                                    </p:animScale>
                                    <p:animScale>
                                      <p:cBhvr>
                                        <p:cTn id="104" dur="166" decel="50000">
                                          <p:stCondLst>
                                            <p:cond delay="1834"/>
                                          </p:stCondLst>
                                        </p:cTn>
                                        <p:tgtEl>
                                          <p:spTgt spid="29"/>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80">
                                          <p:stCondLst>
                                            <p:cond delay="0"/>
                                          </p:stCondLst>
                                        </p:cTn>
                                        <p:tgtEl>
                                          <p:spTgt spid="30"/>
                                        </p:tgtEl>
                                      </p:cBhvr>
                                    </p:animEffect>
                                    <p:anim calcmode="lin" valueType="num">
                                      <p:cBhvr>
                                        <p:cTn id="11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5" dur="26">
                                          <p:stCondLst>
                                            <p:cond delay="650"/>
                                          </p:stCondLst>
                                        </p:cTn>
                                        <p:tgtEl>
                                          <p:spTgt spid="30"/>
                                        </p:tgtEl>
                                      </p:cBhvr>
                                      <p:to x="100000" y="60000"/>
                                    </p:animScale>
                                    <p:animScale>
                                      <p:cBhvr>
                                        <p:cTn id="116" dur="166" decel="50000">
                                          <p:stCondLst>
                                            <p:cond delay="676"/>
                                          </p:stCondLst>
                                        </p:cTn>
                                        <p:tgtEl>
                                          <p:spTgt spid="30"/>
                                        </p:tgtEl>
                                      </p:cBhvr>
                                      <p:to x="100000" y="100000"/>
                                    </p:animScale>
                                    <p:animScale>
                                      <p:cBhvr>
                                        <p:cTn id="117" dur="26">
                                          <p:stCondLst>
                                            <p:cond delay="1312"/>
                                          </p:stCondLst>
                                        </p:cTn>
                                        <p:tgtEl>
                                          <p:spTgt spid="30"/>
                                        </p:tgtEl>
                                      </p:cBhvr>
                                      <p:to x="100000" y="80000"/>
                                    </p:animScale>
                                    <p:animScale>
                                      <p:cBhvr>
                                        <p:cTn id="118" dur="166" decel="50000">
                                          <p:stCondLst>
                                            <p:cond delay="1338"/>
                                          </p:stCondLst>
                                        </p:cTn>
                                        <p:tgtEl>
                                          <p:spTgt spid="30"/>
                                        </p:tgtEl>
                                      </p:cBhvr>
                                      <p:to x="100000" y="100000"/>
                                    </p:animScale>
                                    <p:animScale>
                                      <p:cBhvr>
                                        <p:cTn id="119" dur="26">
                                          <p:stCondLst>
                                            <p:cond delay="1642"/>
                                          </p:stCondLst>
                                        </p:cTn>
                                        <p:tgtEl>
                                          <p:spTgt spid="30"/>
                                        </p:tgtEl>
                                      </p:cBhvr>
                                      <p:to x="100000" y="90000"/>
                                    </p:animScale>
                                    <p:animScale>
                                      <p:cBhvr>
                                        <p:cTn id="120" dur="166" decel="50000">
                                          <p:stCondLst>
                                            <p:cond delay="1668"/>
                                          </p:stCondLst>
                                        </p:cTn>
                                        <p:tgtEl>
                                          <p:spTgt spid="30"/>
                                        </p:tgtEl>
                                      </p:cBhvr>
                                      <p:to x="100000" y="100000"/>
                                    </p:animScale>
                                    <p:animScale>
                                      <p:cBhvr>
                                        <p:cTn id="121" dur="26">
                                          <p:stCondLst>
                                            <p:cond delay="1808"/>
                                          </p:stCondLst>
                                        </p:cTn>
                                        <p:tgtEl>
                                          <p:spTgt spid="30"/>
                                        </p:tgtEl>
                                      </p:cBhvr>
                                      <p:to x="100000" y="95000"/>
                                    </p:animScale>
                                    <p:animScale>
                                      <p:cBhvr>
                                        <p:cTn id="122" dur="166" decel="50000">
                                          <p:stCondLst>
                                            <p:cond delay="1834"/>
                                          </p:stCondLst>
                                        </p:cTn>
                                        <p:tgtEl>
                                          <p:spTgt spid="30"/>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wipe(down)">
                                      <p:cBhvr>
                                        <p:cTn id="149" dur="580">
                                          <p:stCondLst>
                                            <p:cond delay="0"/>
                                          </p:stCondLst>
                                        </p:cTn>
                                        <p:tgtEl>
                                          <p:spTgt spid="32"/>
                                        </p:tgtEl>
                                      </p:cBhvr>
                                    </p:animEffect>
                                    <p:anim calcmode="lin" valueType="num">
                                      <p:cBhvr>
                                        <p:cTn id="15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5" dur="26">
                                          <p:stCondLst>
                                            <p:cond delay="650"/>
                                          </p:stCondLst>
                                        </p:cTn>
                                        <p:tgtEl>
                                          <p:spTgt spid="32"/>
                                        </p:tgtEl>
                                      </p:cBhvr>
                                      <p:to x="100000" y="60000"/>
                                    </p:animScale>
                                    <p:animScale>
                                      <p:cBhvr>
                                        <p:cTn id="156" dur="166" decel="50000">
                                          <p:stCondLst>
                                            <p:cond delay="676"/>
                                          </p:stCondLst>
                                        </p:cTn>
                                        <p:tgtEl>
                                          <p:spTgt spid="32"/>
                                        </p:tgtEl>
                                      </p:cBhvr>
                                      <p:to x="100000" y="100000"/>
                                    </p:animScale>
                                    <p:animScale>
                                      <p:cBhvr>
                                        <p:cTn id="157" dur="26">
                                          <p:stCondLst>
                                            <p:cond delay="1312"/>
                                          </p:stCondLst>
                                        </p:cTn>
                                        <p:tgtEl>
                                          <p:spTgt spid="32"/>
                                        </p:tgtEl>
                                      </p:cBhvr>
                                      <p:to x="100000" y="80000"/>
                                    </p:animScale>
                                    <p:animScale>
                                      <p:cBhvr>
                                        <p:cTn id="158" dur="166" decel="50000">
                                          <p:stCondLst>
                                            <p:cond delay="1338"/>
                                          </p:stCondLst>
                                        </p:cTn>
                                        <p:tgtEl>
                                          <p:spTgt spid="32"/>
                                        </p:tgtEl>
                                      </p:cBhvr>
                                      <p:to x="100000" y="100000"/>
                                    </p:animScale>
                                    <p:animScale>
                                      <p:cBhvr>
                                        <p:cTn id="159" dur="26">
                                          <p:stCondLst>
                                            <p:cond delay="1642"/>
                                          </p:stCondLst>
                                        </p:cTn>
                                        <p:tgtEl>
                                          <p:spTgt spid="32"/>
                                        </p:tgtEl>
                                      </p:cBhvr>
                                      <p:to x="100000" y="90000"/>
                                    </p:animScale>
                                    <p:animScale>
                                      <p:cBhvr>
                                        <p:cTn id="160" dur="166" decel="50000">
                                          <p:stCondLst>
                                            <p:cond delay="1668"/>
                                          </p:stCondLst>
                                        </p:cTn>
                                        <p:tgtEl>
                                          <p:spTgt spid="32"/>
                                        </p:tgtEl>
                                      </p:cBhvr>
                                      <p:to x="100000" y="100000"/>
                                    </p:animScale>
                                    <p:animScale>
                                      <p:cBhvr>
                                        <p:cTn id="161" dur="26">
                                          <p:stCondLst>
                                            <p:cond delay="1808"/>
                                          </p:stCondLst>
                                        </p:cTn>
                                        <p:tgtEl>
                                          <p:spTgt spid="32"/>
                                        </p:tgtEl>
                                      </p:cBhvr>
                                      <p:to x="100000" y="95000"/>
                                    </p:animScale>
                                    <p:animScale>
                                      <p:cBhvr>
                                        <p:cTn id="162" dur="166" decel="50000">
                                          <p:stCondLst>
                                            <p:cond delay="1834"/>
                                          </p:stCondLst>
                                        </p:cTn>
                                        <p:tgtEl>
                                          <p:spTgt spid="32"/>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3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38"/>
                                        </p:tgtEl>
                                        <p:attrNameLst>
                                          <p:attrName>style.visibility</p:attrName>
                                        </p:attrNameLst>
                                      </p:cBhvr>
                                      <p:to>
                                        <p:strVal val="visible"/>
                                      </p:to>
                                    </p:set>
                                    <p:animEffect transition="in" filter="fade">
                                      <p:cBhvr>
                                        <p:cTn id="171" dur="1000"/>
                                        <p:tgtEl>
                                          <p:spTgt spid="38"/>
                                        </p:tgtEl>
                                      </p:cBhvr>
                                    </p:animEffect>
                                    <p:anim calcmode="lin" valueType="num">
                                      <p:cBhvr>
                                        <p:cTn id="172" dur="1000" fill="hold"/>
                                        <p:tgtEl>
                                          <p:spTgt spid="38"/>
                                        </p:tgtEl>
                                        <p:attrNameLst>
                                          <p:attrName>ppt_x</p:attrName>
                                        </p:attrNameLst>
                                      </p:cBhvr>
                                      <p:tavLst>
                                        <p:tav tm="0">
                                          <p:val>
                                            <p:strVal val="#ppt_x"/>
                                          </p:val>
                                        </p:tav>
                                        <p:tav tm="100000">
                                          <p:val>
                                            <p:strVal val="#ppt_x"/>
                                          </p:val>
                                        </p:tav>
                                      </p:tavLst>
                                    </p:anim>
                                    <p:anim calcmode="lin" valueType="num">
                                      <p:cBhvr>
                                        <p:cTn id="17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9" grpId="0"/>
      <p:bldP spid="30" grpId="0"/>
      <p:bldP spid="31" grpId="0"/>
      <p:bldP spid="32"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3" name="Oval 2"/>
          <p:cNvSpPr/>
          <p:nvPr/>
        </p:nvSpPr>
        <p:spPr>
          <a:xfrm>
            <a:off x="3495527" y="956595"/>
            <a:ext cx="5184026" cy="493575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157516" y="588568"/>
            <a:ext cx="2076746" cy="69668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Forgetting the Lord (vs. 10)</a:t>
            </a:r>
          </a:p>
        </p:txBody>
      </p:sp>
      <p:sp>
        <p:nvSpPr>
          <p:cNvPr id="7" name="Rounded Rectangle 6"/>
          <p:cNvSpPr/>
          <p:nvPr/>
        </p:nvSpPr>
        <p:spPr>
          <a:xfrm>
            <a:off x="7731677" y="1548745"/>
            <a:ext cx="2076746" cy="1189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They forsake the Lord through idolatry </a:t>
            </a:r>
          </a:p>
          <a:p>
            <a:pPr algn="ctr"/>
            <a:r>
              <a:rPr lang="en-US" dirty="0">
                <a:latin typeface="Calibri" panose="020F0502020204030204" pitchFamily="34" charset="0"/>
              </a:rPr>
              <a:t>(vs.11-13)</a:t>
            </a:r>
          </a:p>
        </p:txBody>
      </p:sp>
      <p:sp>
        <p:nvSpPr>
          <p:cNvPr id="8" name="Rounded Rectangle 7"/>
          <p:cNvSpPr/>
          <p:nvPr/>
        </p:nvSpPr>
        <p:spPr>
          <a:xfrm>
            <a:off x="7945979" y="3529945"/>
            <a:ext cx="2152169" cy="134685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Lord delivers them into the hands of their enemies </a:t>
            </a:r>
          </a:p>
          <a:p>
            <a:pPr algn="ctr"/>
            <a:r>
              <a:rPr lang="en-US" dirty="0">
                <a:latin typeface="Calibri" panose="020F0502020204030204" pitchFamily="34" charset="0"/>
              </a:rPr>
              <a:t>(vs. 14-15)</a:t>
            </a:r>
          </a:p>
        </p:txBody>
      </p:sp>
      <p:sp>
        <p:nvSpPr>
          <p:cNvPr id="9" name="Rounded Rectangle 8"/>
          <p:cNvSpPr/>
          <p:nvPr/>
        </p:nvSpPr>
        <p:spPr>
          <a:xfrm>
            <a:off x="2076931" y="3702907"/>
            <a:ext cx="2076746" cy="108221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Repentance and a restored peace</a:t>
            </a:r>
          </a:p>
          <a:p>
            <a:pPr algn="ctr"/>
            <a:r>
              <a:rPr lang="en-US" dirty="0">
                <a:latin typeface="Calibri" panose="020F0502020204030204" pitchFamily="34" charset="0"/>
              </a:rPr>
              <a:t>(vs. 18) </a:t>
            </a:r>
          </a:p>
        </p:txBody>
      </p:sp>
      <p:sp>
        <p:nvSpPr>
          <p:cNvPr id="11" name="Rounded Rectangle 10"/>
          <p:cNvSpPr/>
          <p:nvPr/>
        </p:nvSpPr>
        <p:spPr>
          <a:xfrm>
            <a:off x="4660101" y="5218923"/>
            <a:ext cx="3071576" cy="1346855"/>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The Lord raises up Judges to deliver them from their enemies (vs. 16)</a:t>
            </a:r>
          </a:p>
        </p:txBody>
      </p:sp>
      <p:sp>
        <p:nvSpPr>
          <p:cNvPr id="12" name="Rounded Rectangle 11"/>
          <p:cNvSpPr/>
          <p:nvPr/>
        </p:nvSpPr>
        <p:spPr>
          <a:xfrm>
            <a:off x="2615353" y="1373007"/>
            <a:ext cx="2210140" cy="133781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rPr>
              <a:t>Judge dies--they would revert back to apostasy</a:t>
            </a:r>
          </a:p>
          <a:p>
            <a:pPr algn="ctr"/>
            <a:r>
              <a:rPr lang="en-US" dirty="0">
                <a:latin typeface="Calibri" panose="020F0502020204030204" pitchFamily="34" charset="0"/>
              </a:rPr>
              <a:t> (vs. 19)</a:t>
            </a:r>
          </a:p>
        </p:txBody>
      </p:sp>
      <p:sp>
        <p:nvSpPr>
          <p:cNvPr id="5" name="TextBox 4"/>
          <p:cNvSpPr txBox="1"/>
          <p:nvPr/>
        </p:nvSpPr>
        <p:spPr>
          <a:xfrm>
            <a:off x="5063596" y="2066314"/>
            <a:ext cx="2100943" cy="2800767"/>
          </a:xfrm>
          <a:prstGeom prst="rect">
            <a:avLst/>
          </a:prstGeom>
          <a:noFill/>
        </p:spPr>
        <p:txBody>
          <a:bodyPr wrap="square" rtlCol="0">
            <a:spAutoFit/>
          </a:bodyPr>
          <a:lstStyle/>
          <a:p>
            <a:pPr algn="ctr"/>
            <a:r>
              <a:rPr lang="en-US" sz="4400" dirty="0">
                <a:solidFill>
                  <a:schemeClr val="bg1"/>
                </a:solidFill>
                <a:latin typeface="Arial Black" panose="020B0A04020102020204" pitchFamily="34" charset="0"/>
              </a:rPr>
              <a:t>Cycle of Israel</a:t>
            </a:r>
          </a:p>
          <a:p>
            <a:pPr algn="ctr"/>
            <a:endParaRPr lang="en-US" sz="4400" dirty="0">
              <a:solidFill>
                <a:schemeClr val="bg1"/>
              </a:solidFill>
              <a:latin typeface="Arial Black" panose="020B0A04020102020204" pitchFamily="34" charset="0"/>
            </a:endParaRPr>
          </a:p>
        </p:txBody>
      </p:sp>
      <p:sp>
        <p:nvSpPr>
          <p:cNvPr id="2" name="Rectangle 1">
            <a:extLst>
              <a:ext uri="{FF2B5EF4-FFF2-40B4-BE49-F238E27FC236}">
                <a16:creationId xmlns:a16="http://schemas.microsoft.com/office/drawing/2014/main" id="{A7389BFE-256E-5C68-7953-5B7C150C2D8A}"/>
              </a:ext>
            </a:extLst>
          </p:cNvPr>
          <p:cNvSpPr/>
          <p:nvPr/>
        </p:nvSpPr>
        <p:spPr>
          <a:xfrm>
            <a:off x="168878" y="6416068"/>
            <a:ext cx="6545655" cy="369332"/>
          </a:xfrm>
          <a:prstGeom prst="rect">
            <a:avLst/>
          </a:prstGeom>
        </p:spPr>
        <p:txBody>
          <a:bodyPr wrap="square">
            <a:spAutoFit/>
          </a:bodyPr>
          <a:lstStyle/>
          <a:p>
            <a:r>
              <a:rPr lang="en-US" dirty="0">
                <a:solidFill>
                  <a:schemeClr val="bg1"/>
                </a:solidFill>
                <a:latin typeface="Calibri" panose="020F0502020204030204" pitchFamily="34" charset="0"/>
              </a:rPr>
              <a:t>Judges 2</a:t>
            </a:r>
            <a:endParaRPr lang="en-US" dirty="0">
              <a:solidFill>
                <a:schemeClr val="bg1"/>
              </a:solidFill>
            </a:endParaRPr>
          </a:p>
        </p:txBody>
      </p:sp>
    </p:spTree>
    <p:extLst>
      <p:ext uri="{BB962C8B-B14F-4D97-AF65-F5344CB8AC3E}">
        <p14:creationId xmlns:p14="http://schemas.microsoft.com/office/powerpoint/2010/main" val="155217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4664</Words>
  <Application>Microsoft Office PowerPoint</Application>
  <PresentationFormat>Widescreen</PresentationFormat>
  <Paragraphs>339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Arial</vt:lpstr>
      <vt:lpstr>Harrington</vt:lpstr>
      <vt:lpstr>Matura MT Script Capitals</vt:lpstr>
      <vt:lpstr>Calibri Light</vt:lpstr>
      <vt:lpstr>Arial Black</vt:lpstr>
      <vt:lpstr>Agency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51</cp:revision>
  <dcterms:created xsi:type="dcterms:W3CDTF">2015-11-30T16:49:31Z</dcterms:created>
  <dcterms:modified xsi:type="dcterms:W3CDTF">2025-09-10T15:36:52Z</dcterms:modified>
</cp:coreProperties>
</file>