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83" r:id="rId3"/>
    <p:sldId id="261" r:id="rId4"/>
    <p:sldId id="266" r:id="rId5"/>
    <p:sldId id="263" r:id="rId6"/>
    <p:sldId id="268" r:id="rId7"/>
    <p:sldId id="267" r:id="rId8"/>
    <p:sldId id="282" r:id="rId9"/>
    <p:sldId id="269" r:id="rId10"/>
    <p:sldId id="272" r:id="rId11"/>
    <p:sldId id="273" r:id="rId12"/>
    <p:sldId id="274" r:id="rId13"/>
    <p:sldId id="264" r:id="rId14"/>
    <p:sldId id="275" r:id="rId15"/>
    <p:sldId id="265" r:id="rId16"/>
    <p:sldId id="276" r:id="rId17"/>
    <p:sldId id="277" r:id="rId18"/>
    <p:sldId id="278" r:id="rId19"/>
    <p:sldId id="279" r:id="rId20"/>
    <p:sldId id="280" r:id="rId21"/>
    <p:sldId id="281" r:id="rId22"/>
    <p:sldId id="284" r:id="rId23"/>
    <p:sldId id="285" r:id="rId24"/>
    <p:sldId id="270" r:id="rId25"/>
    <p:sldId id="259" r:id="rId26"/>
    <p:sldId id="260" r:id="rId27"/>
    <p:sldId id="262" r:id="rId28"/>
    <p:sldId id="271" r:id="rId29"/>
  </p:sldIdLst>
  <p:sldSz cx="12192000" cy="6858000"/>
  <p:notesSz cx="6858000" cy="9144000"/>
  <p:embeddedFontLst>
    <p:embeddedFont>
      <p:font typeface="Agency FB" panose="020B0503020202020204" pitchFamily="34" charset="0"/>
      <p:regular r:id="rId30"/>
      <p:bold r:id="rId31"/>
    </p:embeddedFont>
    <p:embeddedFont>
      <p:font typeface="Matura MT Script Capitals" panose="03020802060602070202" pitchFamily="66" charset="0"/>
      <p:regular r:id="rId32"/>
    </p:embeddedFont>
    <p:embeddedFont>
      <p:font typeface="Palatino" panose="020B0604020202020204"/>
      <p:regular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B"/>
    <a:srgbClr val="C35D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48" d="100"/>
          <a:sy n="48" d="100"/>
        </p:scale>
        <p:origin x="52" y="3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26A7810-3B37-4A42-AAD8-134D8B5E81AF}"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267741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A7810-3B37-4A42-AAD8-134D8B5E81AF}"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3502485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A7810-3B37-4A42-AAD8-134D8B5E81AF}"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2418123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6A7810-3B37-4A42-AAD8-134D8B5E81AF}"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460124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6A7810-3B37-4A42-AAD8-134D8B5E81AF}" type="datetimeFigureOut">
              <a:rPr lang="en-US" smtClean="0"/>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3956395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6A7810-3B37-4A42-AAD8-134D8B5E81AF}"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192163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6A7810-3B37-4A42-AAD8-134D8B5E81AF}" type="datetimeFigureOut">
              <a:rPr lang="en-US" smtClean="0"/>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906142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6A7810-3B37-4A42-AAD8-134D8B5E81AF}" type="datetimeFigureOut">
              <a:rPr lang="en-US" smtClean="0"/>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290622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6A7810-3B37-4A42-AAD8-134D8B5E81AF}" type="datetimeFigureOut">
              <a:rPr lang="en-US" smtClean="0"/>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702745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6A7810-3B37-4A42-AAD8-134D8B5E81AF}"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2959358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6A7810-3B37-4A42-AAD8-134D8B5E81AF}" type="datetimeFigureOut">
              <a:rPr lang="en-US" smtClean="0"/>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098754-3FD9-4A96-8656-9D38C520F996}" type="slidenum">
              <a:rPr lang="en-US" smtClean="0"/>
              <a:t>‹#›</a:t>
            </a:fld>
            <a:endParaRPr lang="en-US"/>
          </a:p>
        </p:txBody>
      </p:sp>
    </p:spTree>
    <p:extLst>
      <p:ext uri="{BB962C8B-B14F-4D97-AF65-F5344CB8AC3E}">
        <p14:creationId xmlns:p14="http://schemas.microsoft.com/office/powerpoint/2010/main" val="16312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6A7810-3B37-4A42-AAD8-134D8B5E81AF}" type="datetimeFigureOut">
              <a:rPr lang="en-US" smtClean="0"/>
              <a:t>9/16/2025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098754-3FD9-4A96-8656-9D38C520F996}" type="slidenum">
              <a:rPr lang="en-US" smtClean="0"/>
              <a:t>‹#›</a:t>
            </a:fld>
            <a:endParaRPr lang="en-US"/>
          </a:p>
        </p:txBody>
      </p:sp>
    </p:spTree>
    <p:extLst>
      <p:ext uri="{BB962C8B-B14F-4D97-AF65-F5344CB8AC3E}">
        <p14:creationId xmlns:p14="http://schemas.microsoft.com/office/powerpoint/2010/main" val="3294233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E4BE22-2934-4B01-B932-EA676FEF73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5" name="TextBox 84"/>
          <p:cNvSpPr txBox="1"/>
          <p:nvPr/>
        </p:nvSpPr>
        <p:spPr>
          <a:xfrm>
            <a:off x="2086" y="1130286"/>
            <a:ext cx="12191999"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Gideon, the Deliverer</a:t>
            </a:r>
          </a:p>
          <a:p>
            <a:pPr algn="ctr"/>
            <a:r>
              <a:rPr lang="en-US" sz="6600" dirty="0">
                <a:solidFill>
                  <a:schemeClr val="bg1"/>
                </a:solidFill>
                <a:latin typeface="Agency FB" panose="020B0503020202020204" pitchFamily="34" charset="0"/>
              </a:rPr>
              <a:t>Judges 6-9</a:t>
            </a:r>
          </a:p>
        </p:txBody>
      </p:sp>
      <p:grpSp>
        <p:nvGrpSpPr>
          <p:cNvPr id="204" name="Group 203"/>
          <p:cNvGrpSpPr/>
          <p:nvPr/>
        </p:nvGrpSpPr>
        <p:grpSpPr>
          <a:xfrm>
            <a:off x="2027977" y="2422191"/>
            <a:ext cx="1570968" cy="3571204"/>
            <a:chOff x="947885" y="1295400"/>
            <a:chExt cx="1800034" cy="4267200"/>
          </a:xfrm>
        </p:grpSpPr>
        <p:sp>
          <p:nvSpPr>
            <p:cNvPr id="205" name="Cloud 204"/>
            <p:cNvSpPr/>
            <p:nvPr/>
          </p:nvSpPr>
          <p:spPr>
            <a:xfrm rot="20895528" flipH="1">
              <a:off x="1186177" y="2116468"/>
              <a:ext cx="1366368" cy="107136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6"/>
            <p:cNvSpPr/>
            <p:nvPr/>
          </p:nvSpPr>
          <p:spPr>
            <a:xfrm rot="18724763" flipH="1">
              <a:off x="1919149" y="4927000"/>
              <a:ext cx="437898"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7"/>
            <p:cNvSpPr/>
            <p:nvPr/>
          </p:nvSpPr>
          <p:spPr>
            <a:xfrm rot="3076064" flipH="1">
              <a:off x="1355816" y="4949685"/>
              <a:ext cx="437899"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12"/>
            <p:cNvSpPr/>
            <p:nvPr/>
          </p:nvSpPr>
          <p:spPr>
            <a:xfrm flipH="1">
              <a:off x="1158429" y="4201705"/>
              <a:ext cx="1346072" cy="971444"/>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4"/>
            <p:cNvSpPr/>
            <p:nvPr/>
          </p:nvSpPr>
          <p:spPr>
            <a:xfrm flipH="1">
              <a:off x="953771" y="3823971"/>
              <a:ext cx="391397" cy="5735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flipH="1">
              <a:off x="2295796" y="3788319"/>
              <a:ext cx="445556" cy="636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8"/>
            <p:cNvSpPr/>
            <p:nvPr/>
          </p:nvSpPr>
          <p:spPr>
            <a:xfrm rot="20366507" flipH="1">
              <a:off x="1936365" y="2922167"/>
              <a:ext cx="738104" cy="130835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10"/>
            <p:cNvSpPr/>
            <p:nvPr/>
          </p:nvSpPr>
          <p:spPr>
            <a:xfrm rot="1129774" flipH="1">
              <a:off x="1052404" y="2875310"/>
              <a:ext cx="693302" cy="1311829"/>
            </a:xfrm>
            <a:prstGeom prst="trapezoid">
              <a:avLst>
                <a:gd name="adj" fmla="val 3263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12"/>
            <p:cNvSpPr/>
            <p:nvPr/>
          </p:nvSpPr>
          <p:spPr>
            <a:xfrm flipH="1">
              <a:off x="1312417" y="2935983"/>
              <a:ext cx="1058193" cy="139801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16"/>
            <p:cNvSpPr/>
            <p:nvPr/>
          </p:nvSpPr>
          <p:spPr>
            <a:xfrm flipH="1">
              <a:off x="1312419" y="1703726"/>
              <a:ext cx="1091609" cy="13719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loud 214"/>
            <p:cNvSpPr/>
            <p:nvPr/>
          </p:nvSpPr>
          <p:spPr>
            <a:xfrm rot="18793003" flipH="1">
              <a:off x="1594804" y="1491628"/>
              <a:ext cx="592018" cy="55364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loud 215"/>
            <p:cNvSpPr/>
            <p:nvPr/>
          </p:nvSpPr>
          <p:spPr>
            <a:xfrm rot="17623677" flipH="1">
              <a:off x="1102319" y="1767602"/>
              <a:ext cx="665691" cy="49770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216"/>
            <p:cNvSpPr/>
            <p:nvPr/>
          </p:nvSpPr>
          <p:spPr>
            <a:xfrm rot="20895528" flipH="1">
              <a:off x="2093154" y="1683224"/>
              <a:ext cx="588840" cy="7891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16"/>
            <p:cNvSpPr/>
            <p:nvPr/>
          </p:nvSpPr>
          <p:spPr>
            <a:xfrm flipH="1">
              <a:off x="1385250" y="1661259"/>
              <a:ext cx="1066139" cy="303809"/>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20552374" flipH="1">
              <a:off x="1457061" y="2522047"/>
              <a:ext cx="838770" cy="7353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16"/>
            <p:cNvSpPr/>
            <p:nvPr/>
          </p:nvSpPr>
          <p:spPr>
            <a:xfrm flipH="1">
              <a:off x="1730126" y="2653855"/>
              <a:ext cx="278471" cy="1648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p:cNvGrpSpPr/>
            <p:nvPr/>
          </p:nvGrpSpPr>
          <p:grpSpPr>
            <a:xfrm rot="10800000" flipH="1" flipV="1">
              <a:off x="1000885" y="1295400"/>
              <a:ext cx="339409" cy="4267200"/>
              <a:chOff x="990600" y="457200"/>
              <a:chExt cx="609600" cy="4800600"/>
            </a:xfrm>
          </p:grpSpPr>
          <p:sp>
            <p:nvSpPr>
              <p:cNvPr id="266" name="Isosceles Triangle 265"/>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1143000" y="1981200"/>
                <a:ext cx="304800" cy="3276600"/>
              </a:xfrm>
              <a:prstGeom prst="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ultiply 267"/>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Oval 221"/>
            <p:cNvSpPr/>
            <p:nvPr/>
          </p:nvSpPr>
          <p:spPr>
            <a:xfrm flipH="1">
              <a:off x="947885" y="4079234"/>
              <a:ext cx="298492" cy="1999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1312417" y="4201705"/>
              <a:ext cx="1058193" cy="222783"/>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gonal Stripe 223"/>
            <p:cNvSpPr/>
            <p:nvPr/>
          </p:nvSpPr>
          <p:spPr>
            <a:xfrm rot="20066072">
              <a:off x="2086835" y="4332132"/>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Diagonal Stripe 224"/>
            <p:cNvSpPr/>
            <p:nvPr/>
          </p:nvSpPr>
          <p:spPr>
            <a:xfrm rot="18113509">
              <a:off x="2242054" y="4301575"/>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Rounded Rectangle 225"/>
            <p:cNvSpPr/>
            <p:nvPr/>
          </p:nvSpPr>
          <p:spPr>
            <a:xfrm>
              <a:off x="2165334" y="4201705"/>
              <a:ext cx="210677" cy="207818"/>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p:cNvGrpSpPr/>
            <p:nvPr/>
          </p:nvGrpSpPr>
          <p:grpSpPr>
            <a:xfrm rot="637874">
              <a:off x="1488736" y="3211373"/>
              <a:ext cx="211411" cy="963558"/>
              <a:chOff x="3102794" y="3315647"/>
              <a:chExt cx="961310" cy="3434804"/>
            </a:xfrm>
          </p:grpSpPr>
          <p:grpSp>
            <p:nvGrpSpPr>
              <p:cNvPr id="254" name="Group 253"/>
              <p:cNvGrpSpPr/>
              <p:nvPr/>
            </p:nvGrpSpPr>
            <p:grpSpPr>
              <a:xfrm>
                <a:off x="3102794" y="3315647"/>
                <a:ext cx="935806" cy="863572"/>
                <a:chOff x="3102794" y="3315647"/>
                <a:chExt cx="935806" cy="863572"/>
              </a:xfrm>
            </p:grpSpPr>
            <p:sp>
              <p:nvSpPr>
                <p:cNvPr id="264" name="Quad Arrow Callout 263"/>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3103416" y="4179219"/>
                <a:ext cx="935806" cy="863572"/>
                <a:chOff x="3102794" y="3315647"/>
                <a:chExt cx="935806" cy="863572"/>
              </a:xfrm>
            </p:grpSpPr>
            <p:sp>
              <p:nvSpPr>
                <p:cNvPr id="262" name="Quad Arrow Callout 261"/>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3115857" y="5042791"/>
                <a:ext cx="935806" cy="863572"/>
                <a:chOff x="3102794" y="3315647"/>
                <a:chExt cx="935806" cy="863572"/>
              </a:xfrm>
            </p:grpSpPr>
            <p:sp>
              <p:nvSpPr>
                <p:cNvPr id="260" name="Quad Arrow Callout 25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a:off x="3128298" y="5886879"/>
                <a:ext cx="935806" cy="863572"/>
                <a:chOff x="3102794" y="3315647"/>
                <a:chExt cx="935806" cy="863572"/>
              </a:xfrm>
            </p:grpSpPr>
            <p:sp>
              <p:nvSpPr>
                <p:cNvPr id="258" name="Quad Arrow Callout 25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8" name="Group 227"/>
            <p:cNvGrpSpPr/>
            <p:nvPr/>
          </p:nvGrpSpPr>
          <p:grpSpPr>
            <a:xfrm rot="20678242">
              <a:off x="2007362" y="3223929"/>
              <a:ext cx="211411" cy="963558"/>
              <a:chOff x="3102794" y="3315647"/>
              <a:chExt cx="961310" cy="3434804"/>
            </a:xfrm>
          </p:grpSpPr>
          <p:grpSp>
            <p:nvGrpSpPr>
              <p:cNvPr id="242" name="Group 241"/>
              <p:cNvGrpSpPr/>
              <p:nvPr/>
            </p:nvGrpSpPr>
            <p:grpSpPr>
              <a:xfrm>
                <a:off x="3102794" y="3315647"/>
                <a:ext cx="935806" cy="863572"/>
                <a:chOff x="3102794" y="3315647"/>
                <a:chExt cx="935806" cy="863572"/>
              </a:xfrm>
            </p:grpSpPr>
            <p:sp>
              <p:nvSpPr>
                <p:cNvPr id="252" name="Quad Arrow Callout 251"/>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3103416" y="4179219"/>
                <a:ext cx="935806" cy="863572"/>
                <a:chOff x="3102794" y="3315647"/>
                <a:chExt cx="935806" cy="863572"/>
              </a:xfrm>
            </p:grpSpPr>
            <p:sp>
              <p:nvSpPr>
                <p:cNvPr id="250" name="Quad Arrow Callout 24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3115857" y="5042791"/>
                <a:ext cx="935806" cy="863572"/>
                <a:chOff x="3102794" y="3315647"/>
                <a:chExt cx="935806" cy="863572"/>
              </a:xfrm>
            </p:grpSpPr>
            <p:sp>
              <p:nvSpPr>
                <p:cNvPr id="248" name="Quad Arrow Callout 24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p:cNvGrpSpPr/>
              <p:nvPr/>
            </p:nvGrpSpPr>
            <p:grpSpPr>
              <a:xfrm>
                <a:off x="3128298" y="5886879"/>
                <a:ext cx="935806" cy="863572"/>
                <a:chOff x="3102794" y="3315647"/>
                <a:chExt cx="935806" cy="863572"/>
              </a:xfrm>
            </p:grpSpPr>
            <p:sp>
              <p:nvSpPr>
                <p:cNvPr id="246" name="Quad Arrow Callout 245"/>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228"/>
            <p:cNvGrpSpPr/>
            <p:nvPr/>
          </p:nvGrpSpPr>
          <p:grpSpPr>
            <a:xfrm>
              <a:off x="1728172" y="3225048"/>
              <a:ext cx="211411" cy="963558"/>
              <a:chOff x="3102794" y="3315647"/>
              <a:chExt cx="961310" cy="3434804"/>
            </a:xfrm>
          </p:grpSpPr>
          <p:grpSp>
            <p:nvGrpSpPr>
              <p:cNvPr id="230" name="Group 229"/>
              <p:cNvGrpSpPr/>
              <p:nvPr/>
            </p:nvGrpSpPr>
            <p:grpSpPr>
              <a:xfrm>
                <a:off x="3102794" y="3315647"/>
                <a:ext cx="935806" cy="863572"/>
                <a:chOff x="3102794" y="3315647"/>
                <a:chExt cx="935806" cy="863572"/>
              </a:xfrm>
            </p:grpSpPr>
            <p:sp>
              <p:nvSpPr>
                <p:cNvPr id="240" name="Quad Arrow Callout 23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3103416" y="4179219"/>
                <a:ext cx="935806" cy="863572"/>
                <a:chOff x="3102794" y="3315647"/>
                <a:chExt cx="935806" cy="863572"/>
              </a:xfrm>
            </p:grpSpPr>
            <p:sp>
              <p:nvSpPr>
                <p:cNvPr id="238" name="Quad Arrow Callout 23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3115857" y="5042791"/>
                <a:ext cx="935806" cy="863572"/>
                <a:chOff x="3102794" y="3315647"/>
                <a:chExt cx="935806" cy="863572"/>
              </a:xfrm>
            </p:grpSpPr>
            <p:sp>
              <p:nvSpPr>
                <p:cNvPr id="236" name="Quad Arrow Callout 235"/>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3128298" y="5886879"/>
                <a:ext cx="935806" cy="863572"/>
                <a:chOff x="3102794" y="3315647"/>
                <a:chExt cx="935806" cy="863572"/>
              </a:xfrm>
            </p:grpSpPr>
            <p:sp>
              <p:nvSpPr>
                <p:cNvPr id="234" name="Quad Arrow Callout 233"/>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3" name="Rectangle 2"/>
          <p:cNvSpPr/>
          <p:nvPr/>
        </p:nvSpPr>
        <p:spPr>
          <a:xfrm>
            <a:off x="3910965" y="3585176"/>
            <a:ext cx="6096000" cy="923330"/>
          </a:xfrm>
          <a:prstGeom prst="rect">
            <a:avLst/>
          </a:prstGeom>
        </p:spPr>
        <p:txBody>
          <a:bodyPr>
            <a:spAutoFit/>
          </a:bodyPr>
          <a:lstStyle/>
          <a:p>
            <a:r>
              <a:rPr lang="en-US" i="1" dirty="0">
                <a:solidFill>
                  <a:schemeClr val="bg1"/>
                </a:solidFill>
                <a:latin typeface="Calibri" panose="020F0502020204030204" pitchFamily="34" charset="0"/>
              </a:rPr>
              <a:t>Yea, signs come by faith, not by the will of men, nor as they please, but by the will of God. </a:t>
            </a:r>
          </a:p>
          <a:p>
            <a:r>
              <a:rPr lang="en-US" i="1" dirty="0">
                <a:solidFill>
                  <a:schemeClr val="bg1"/>
                </a:solidFill>
                <a:latin typeface="Calibri" panose="020F0502020204030204" pitchFamily="34" charset="0"/>
              </a:rPr>
              <a:t>D&amp;C 63:10</a:t>
            </a:r>
          </a:p>
        </p:txBody>
      </p:sp>
    </p:spTree>
    <p:extLst>
      <p:ext uri="{BB962C8B-B14F-4D97-AF65-F5344CB8AC3E}">
        <p14:creationId xmlns:p14="http://schemas.microsoft.com/office/powerpoint/2010/main" val="3866743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Another Sign</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633743" y="1187128"/>
            <a:ext cx="8671911" cy="923330"/>
          </a:xfrm>
          <a:prstGeom prst="rect">
            <a:avLst/>
          </a:prstGeom>
          <a:noFill/>
        </p:spPr>
        <p:txBody>
          <a:bodyPr wrap="square" rtlCol="0">
            <a:spAutoFit/>
          </a:bodyPr>
          <a:lstStyle/>
          <a:p>
            <a:r>
              <a:rPr lang="en-US" dirty="0">
                <a:solidFill>
                  <a:schemeClr val="bg1"/>
                </a:solidFill>
                <a:latin typeface="Calibri" panose="020F0502020204030204" pitchFamily="34" charset="0"/>
              </a:rPr>
              <a:t>Gideon asked assistance for 4 tribes (Manasseh, Asher, Zebulun, Naphtali)</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9" name="TextBox 8"/>
          <p:cNvSpPr txBox="1"/>
          <p:nvPr/>
        </p:nvSpPr>
        <p:spPr>
          <a:xfrm>
            <a:off x="115584" y="6442901"/>
            <a:ext cx="2054831" cy="369332"/>
          </a:xfrm>
          <a:prstGeom prst="rect">
            <a:avLst/>
          </a:prstGeom>
          <a:noFill/>
        </p:spPr>
        <p:txBody>
          <a:bodyPr wrap="square" rtlCol="0">
            <a:spAutoFit/>
          </a:bodyPr>
          <a:lstStyle/>
          <a:p>
            <a:r>
              <a:rPr lang="en-US" dirty="0">
                <a:solidFill>
                  <a:schemeClr val="bg1"/>
                </a:solidFill>
              </a:rPr>
              <a:t>Judges 6:35-40</a:t>
            </a:r>
          </a:p>
        </p:txBody>
      </p:sp>
      <p:grpSp>
        <p:nvGrpSpPr>
          <p:cNvPr id="10" name="Group 9"/>
          <p:cNvGrpSpPr/>
          <p:nvPr/>
        </p:nvGrpSpPr>
        <p:grpSpPr>
          <a:xfrm>
            <a:off x="5334695" y="1836661"/>
            <a:ext cx="1088913" cy="1204360"/>
            <a:chOff x="8742190" y="5136297"/>
            <a:chExt cx="459033" cy="507700"/>
          </a:xfrm>
        </p:grpSpPr>
        <p:grpSp>
          <p:nvGrpSpPr>
            <p:cNvPr id="11" name="Group 10"/>
            <p:cNvGrpSpPr/>
            <p:nvPr/>
          </p:nvGrpSpPr>
          <p:grpSpPr>
            <a:xfrm>
              <a:off x="8742190" y="5136297"/>
              <a:ext cx="459033" cy="507700"/>
              <a:chOff x="6812404" y="4014427"/>
              <a:chExt cx="1532462" cy="1723166"/>
            </a:xfrm>
          </p:grpSpPr>
          <p:sp>
            <p:nvSpPr>
              <p:cNvPr id="43" name="Rectangle 42"/>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4" name="Frame 43"/>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2" name="Group 11"/>
            <p:cNvGrpSpPr/>
            <p:nvPr/>
          </p:nvGrpSpPr>
          <p:grpSpPr>
            <a:xfrm>
              <a:off x="8799969" y="5187182"/>
              <a:ext cx="315668" cy="419508"/>
              <a:chOff x="7879965" y="906115"/>
              <a:chExt cx="975921" cy="1222302"/>
            </a:xfrm>
          </p:grpSpPr>
          <p:sp>
            <p:nvSpPr>
              <p:cNvPr id="13" name="Cloud 12"/>
              <p:cNvSpPr/>
              <p:nvPr/>
            </p:nvSpPr>
            <p:spPr>
              <a:xfrm rot="17452337">
                <a:off x="7831982" y="972052"/>
                <a:ext cx="1071888" cy="975921"/>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4" name="Group 13"/>
              <p:cNvGrpSpPr/>
              <p:nvPr/>
            </p:nvGrpSpPr>
            <p:grpSpPr>
              <a:xfrm>
                <a:off x="7971578" y="906115"/>
                <a:ext cx="757705" cy="1222302"/>
                <a:chOff x="9076117" y="3567575"/>
                <a:chExt cx="757705" cy="1222302"/>
              </a:xfrm>
            </p:grpSpPr>
            <p:sp>
              <p:nvSpPr>
                <p:cNvPr id="15" name="Trapezoid 14"/>
                <p:cNvSpPr/>
                <p:nvPr/>
              </p:nvSpPr>
              <p:spPr>
                <a:xfrm rot="10800000">
                  <a:off x="9123591" y="4438227"/>
                  <a:ext cx="679021" cy="351650"/>
                </a:xfrm>
                <a:prstGeom prst="trapezoid">
                  <a:avLst>
                    <a:gd name="adj" fmla="val 21938"/>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rapezoid 15"/>
                <p:cNvSpPr/>
                <p:nvPr/>
              </p:nvSpPr>
              <p:spPr>
                <a:xfrm rot="10800000">
                  <a:off x="9305985" y="4325746"/>
                  <a:ext cx="317799" cy="414597"/>
                </a:xfrm>
                <a:prstGeom prst="trapezoi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Oval 16"/>
                <p:cNvSpPr/>
                <p:nvPr/>
              </p:nvSpPr>
              <p:spPr>
                <a:xfrm>
                  <a:off x="9140501" y="3613615"/>
                  <a:ext cx="635600" cy="99503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Cloud 17"/>
                <p:cNvSpPr/>
                <p:nvPr/>
              </p:nvSpPr>
              <p:spPr>
                <a:xfrm>
                  <a:off x="9100776" y="3572156"/>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Cloud 18"/>
                <p:cNvSpPr/>
                <p:nvPr/>
              </p:nvSpPr>
              <p:spPr>
                <a:xfrm rot="2597059">
                  <a:off x="9357123" y="3567575"/>
                  <a:ext cx="476699" cy="373138"/>
                </a:xfrm>
                <a:prstGeom prst="cloud">
                  <a:avLst/>
                </a:prstGeom>
                <a:solidFill>
                  <a:srgbClr val="63581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Oval 19"/>
                <p:cNvSpPr/>
                <p:nvPr/>
              </p:nvSpPr>
              <p:spPr>
                <a:xfrm rot="4422778">
                  <a:off x="9283753" y="3570622"/>
                  <a:ext cx="229920" cy="281603"/>
                </a:xfrm>
                <a:prstGeom prst="ellipse">
                  <a:avLst/>
                </a:prstGeom>
                <a:solidFill>
                  <a:srgbClr val="6358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ounded Rectangle 20"/>
                <p:cNvSpPr/>
                <p:nvPr/>
              </p:nvSpPr>
              <p:spPr>
                <a:xfrm rot="10800000">
                  <a:off x="9076117" y="3691954"/>
                  <a:ext cx="754774" cy="290218"/>
                </a:xfrm>
                <a:prstGeom prst="roundRect">
                  <a:avLst/>
                </a:prstGeom>
                <a:solidFill>
                  <a:schemeClr val="accent5">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22" name="Group 21"/>
                <p:cNvGrpSpPr/>
                <p:nvPr/>
              </p:nvGrpSpPr>
              <p:grpSpPr>
                <a:xfrm>
                  <a:off x="9091606" y="3716708"/>
                  <a:ext cx="716666" cy="260068"/>
                  <a:chOff x="4720480" y="4388132"/>
                  <a:chExt cx="1756255" cy="533320"/>
                </a:xfrm>
              </p:grpSpPr>
              <p:grpSp>
                <p:nvGrpSpPr>
                  <p:cNvPr id="23" name="Group 22"/>
                  <p:cNvGrpSpPr/>
                  <p:nvPr/>
                </p:nvGrpSpPr>
                <p:grpSpPr>
                  <a:xfrm>
                    <a:off x="4720480" y="4427320"/>
                    <a:ext cx="471740" cy="446235"/>
                    <a:chOff x="5108731" y="4165198"/>
                    <a:chExt cx="1206700" cy="1141460"/>
                  </a:xfrm>
                </p:grpSpPr>
                <p:sp>
                  <p:nvSpPr>
                    <p:cNvPr id="40" name="Right Triangle 39"/>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ight Triangle 40"/>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Diagonal Stripe 41"/>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24" name="Group 23"/>
                  <p:cNvGrpSpPr/>
                  <p:nvPr/>
                </p:nvGrpSpPr>
                <p:grpSpPr>
                  <a:xfrm rot="10800000">
                    <a:off x="5064468" y="4388132"/>
                    <a:ext cx="471740" cy="446235"/>
                    <a:chOff x="5108731" y="4165198"/>
                    <a:chExt cx="1206700" cy="1141460"/>
                  </a:xfrm>
                </p:grpSpPr>
                <p:sp>
                  <p:nvSpPr>
                    <p:cNvPr id="37" name="Right Triangle 36"/>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ight Triangle 37"/>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Diagonal Stripe 38"/>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25" name="Group 24"/>
                  <p:cNvGrpSpPr/>
                  <p:nvPr/>
                </p:nvGrpSpPr>
                <p:grpSpPr>
                  <a:xfrm>
                    <a:off x="5360560" y="4449092"/>
                    <a:ext cx="471740" cy="446235"/>
                    <a:chOff x="5108731" y="4165198"/>
                    <a:chExt cx="1206700" cy="1141460"/>
                  </a:xfrm>
                </p:grpSpPr>
                <p:sp>
                  <p:nvSpPr>
                    <p:cNvPr id="34" name="Right Triangle 33"/>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ight Triangle 34"/>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Diagonal Stripe 35"/>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26" name="Group 25"/>
                  <p:cNvGrpSpPr/>
                  <p:nvPr/>
                </p:nvGrpSpPr>
                <p:grpSpPr>
                  <a:xfrm rot="10800000">
                    <a:off x="5704548" y="4409904"/>
                    <a:ext cx="471740" cy="446235"/>
                    <a:chOff x="5108731" y="4165198"/>
                    <a:chExt cx="1206700" cy="1141460"/>
                  </a:xfrm>
                </p:grpSpPr>
                <p:sp>
                  <p:nvSpPr>
                    <p:cNvPr id="31" name="Right Triangle 30"/>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ight Triangle 31"/>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Diagonal Stripe 32"/>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nvGrpSpPr>
                  <p:cNvPr id="27" name="Group 26"/>
                  <p:cNvGrpSpPr/>
                  <p:nvPr/>
                </p:nvGrpSpPr>
                <p:grpSpPr>
                  <a:xfrm>
                    <a:off x="6004995" y="4475217"/>
                    <a:ext cx="471740" cy="446235"/>
                    <a:chOff x="5108731" y="4165198"/>
                    <a:chExt cx="1206700" cy="1141460"/>
                  </a:xfrm>
                </p:grpSpPr>
                <p:sp>
                  <p:nvSpPr>
                    <p:cNvPr id="28" name="Right Triangle 27"/>
                    <p:cNvSpPr/>
                    <p:nvPr/>
                  </p:nvSpPr>
                  <p:spPr>
                    <a:xfrm>
                      <a:off x="5630437" y="4165198"/>
                      <a:ext cx="684994" cy="698411"/>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ight Triangle 28"/>
                    <p:cNvSpPr/>
                    <p:nvPr/>
                  </p:nvSpPr>
                  <p:spPr>
                    <a:xfrm flipH="1">
                      <a:off x="5108731" y="4423954"/>
                      <a:ext cx="429919" cy="448165"/>
                    </a:xfrm>
                    <a:prstGeom prst="rtTriangl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Diagonal Stripe 29"/>
                    <p:cNvSpPr/>
                    <p:nvPr/>
                  </p:nvSpPr>
                  <p:spPr>
                    <a:xfrm rot="13605997">
                      <a:off x="5346691" y="4560942"/>
                      <a:ext cx="715545" cy="775888"/>
                    </a:xfrm>
                    <a:prstGeom prst="diagStripe">
                      <a:avLst/>
                    </a:prstGeom>
                    <a:solidFill>
                      <a:srgbClr val="FF0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grpSp>
          </p:grpSp>
        </p:grpSp>
      </p:grpSp>
      <p:grpSp>
        <p:nvGrpSpPr>
          <p:cNvPr id="45" name="Group 44"/>
          <p:cNvGrpSpPr/>
          <p:nvPr/>
        </p:nvGrpSpPr>
        <p:grpSpPr>
          <a:xfrm>
            <a:off x="1286532" y="1854033"/>
            <a:ext cx="1074709" cy="1188650"/>
            <a:chOff x="5679008" y="4907252"/>
            <a:chExt cx="459033" cy="507700"/>
          </a:xfrm>
        </p:grpSpPr>
        <p:grpSp>
          <p:nvGrpSpPr>
            <p:cNvPr id="46" name="Group 45"/>
            <p:cNvGrpSpPr/>
            <p:nvPr/>
          </p:nvGrpSpPr>
          <p:grpSpPr>
            <a:xfrm>
              <a:off x="5679008" y="4907252"/>
              <a:ext cx="459033" cy="507700"/>
              <a:chOff x="6812404" y="4014427"/>
              <a:chExt cx="1532462" cy="1723166"/>
            </a:xfrm>
          </p:grpSpPr>
          <p:sp>
            <p:nvSpPr>
              <p:cNvPr id="78" name="Rectangle 77"/>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79" name="Frame 78"/>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47" name="Group 46"/>
            <p:cNvGrpSpPr/>
            <p:nvPr/>
          </p:nvGrpSpPr>
          <p:grpSpPr>
            <a:xfrm>
              <a:off x="5727564" y="4934139"/>
              <a:ext cx="365417" cy="441315"/>
              <a:chOff x="9490957" y="3436938"/>
              <a:chExt cx="1208250" cy="1401894"/>
            </a:xfrm>
          </p:grpSpPr>
          <p:sp>
            <p:nvSpPr>
              <p:cNvPr id="48" name="Oval 47"/>
              <p:cNvSpPr/>
              <p:nvPr/>
            </p:nvSpPr>
            <p:spPr>
              <a:xfrm rot="208670" flipH="1">
                <a:off x="9490957" y="3569590"/>
                <a:ext cx="1208250" cy="1181927"/>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Trapezoid 48"/>
              <p:cNvSpPr/>
              <p:nvPr/>
            </p:nvSpPr>
            <p:spPr>
              <a:xfrm flipH="1">
                <a:off x="9761425" y="4471457"/>
                <a:ext cx="595321" cy="367375"/>
              </a:xfrm>
              <a:prstGeom prst="trapezoid">
                <a:avLst>
                  <a:gd name="adj" fmla="val 42251"/>
                </a:avLst>
              </a:prstGeom>
              <a:solidFill>
                <a:srgbClr val="E9A84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Oval 49"/>
              <p:cNvSpPr/>
              <p:nvPr/>
            </p:nvSpPr>
            <p:spPr>
              <a:xfrm flipH="1">
                <a:off x="9651145" y="3585700"/>
                <a:ext cx="850460" cy="105174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ound Diagonal Corner Rectangle 50"/>
              <p:cNvSpPr/>
              <p:nvPr/>
            </p:nvSpPr>
            <p:spPr>
              <a:xfrm rot="20363465" flipH="1">
                <a:off x="10056824" y="3436938"/>
                <a:ext cx="487458" cy="485692"/>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ound Diagonal Corner Rectangle 51"/>
              <p:cNvSpPr/>
              <p:nvPr/>
            </p:nvSpPr>
            <p:spPr>
              <a:xfrm rot="16523337" flipH="1">
                <a:off x="9648148" y="3463773"/>
                <a:ext cx="421330" cy="561921"/>
              </a:xfrm>
              <a:prstGeom prst="round2DiagRect">
                <a:avLst>
                  <a:gd name="adj1" fmla="val 50000"/>
                  <a:gd name="adj2" fmla="val 0"/>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Oval 52"/>
              <p:cNvSpPr/>
              <p:nvPr/>
            </p:nvSpPr>
            <p:spPr>
              <a:xfrm flipH="1">
                <a:off x="9906283" y="3512191"/>
                <a:ext cx="425230" cy="36754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Oval 53"/>
              <p:cNvSpPr/>
              <p:nvPr/>
            </p:nvSpPr>
            <p:spPr>
              <a:xfrm flipH="1">
                <a:off x="9775358" y="4161868"/>
                <a:ext cx="563487" cy="562764"/>
              </a:xfrm>
              <a:prstGeom prst="ellipse">
                <a:avLst/>
              </a:prstGeom>
              <a:solidFill>
                <a:schemeClr val="tx1">
                  <a:lumMod val="75000"/>
                  <a:lumOff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p:cNvSpPr/>
              <p:nvPr/>
            </p:nvSpPr>
            <p:spPr>
              <a:xfrm flipH="1">
                <a:off x="9892939" y="4245025"/>
                <a:ext cx="302542" cy="18327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6" name="Group 57"/>
              <p:cNvGrpSpPr/>
              <p:nvPr/>
            </p:nvGrpSpPr>
            <p:grpSpPr>
              <a:xfrm rot="10800000">
                <a:off x="9501077" y="3729182"/>
                <a:ext cx="1150804" cy="171151"/>
                <a:chOff x="6096000" y="1376597"/>
                <a:chExt cx="3810000" cy="1867525"/>
              </a:xfrm>
            </p:grpSpPr>
            <p:grpSp>
              <p:nvGrpSpPr>
                <p:cNvPr id="57" name="Group 34"/>
                <p:cNvGrpSpPr/>
                <p:nvPr/>
              </p:nvGrpSpPr>
              <p:grpSpPr>
                <a:xfrm>
                  <a:off x="6096000" y="1447800"/>
                  <a:ext cx="3810000" cy="1752600"/>
                  <a:chOff x="4800600" y="183630"/>
                  <a:chExt cx="5791200" cy="1311639"/>
                </a:xfrm>
              </p:grpSpPr>
              <p:grpSp>
                <p:nvGrpSpPr>
                  <p:cNvPr id="68" name="Group 28"/>
                  <p:cNvGrpSpPr/>
                  <p:nvPr/>
                </p:nvGrpSpPr>
                <p:grpSpPr>
                  <a:xfrm>
                    <a:off x="4800600" y="184879"/>
                    <a:ext cx="2895600" cy="1295400"/>
                    <a:chOff x="4800600" y="184879"/>
                    <a:chExt cx="2895600" cy="1295400"/>
                  </a:xfrm>
                </p:grpSpPr>
                <p:sp>
                  <p:nvSpPr>
                    <p:cNvPr id="75" name="Flowchart: Decision 74"/>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Flowchart: Decision 75"/>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7" name="4-Point Star 76"/>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69" name="Group 29"/>
                  <p:cNvGrpSpPr/>
                  <p:nvPr/>
                </p:nvGrpSpPr>
                <p:grpSpPr>
                  <a:xfrm>
                    <a:off x="7696200" y="183630"/>
                    <a:ext cx="2895600" cy="1295400"/>
                    <a:chOff x="4800600" y="184879"/>
                    <a:chExt cx="2895600" cy="1295400"/>
                  </a:xfrm>
                </p:grpSpPr>
                <p:sp>
                  <p:nvSpPr>
                    <p:cNvPr id="72" name="Flowchart: Decision 71"/>
                    <p:cNvSpPr/>
                    <p:nvPr/>
                  </p:nvSpPr>
                  <p:spPr>
                    <a:xfrm>
                      <a:off x="48006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3" name="Flowchart: Decision 72"/>
                    <p:cNvSpPr/>
                    <p:nvPr/>
                  </p:nvSpPr>
                  <p:spPr>
                    <a:xfrm>
                      <a:off x="6248400" y="228600"/>
                      <a:ext cx="1447800" cy="1143000"/>
                    </a:xfrm>
                    <a:prstGeom prst="flowChartDecision">
                      <a:avLst/>
                    </a:prstGeom>
                    <a:solidFill>
                      <a:srgbClr val="E4CE7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4-Point Star 73"/>
                    <p:cNvSpPr/>
                    <p:nvPr/>
                  </p:nvSpPr>
                  <p:spPr>
                    <a:xfrm>
                      <a:off x="5472659" y="18487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0" name="4-Point Star 69"/>
                  <p:cNvSpPr/>
                  <p:nvPr/>
                </p:nvSpPr>
                <p:spPr>
                  <a:xfrm>
                    <a:off x="6961682" y="199869"/>
                    <a:ext cx="1524000" cy="1295400"/>
                  </a:xfrm>
                  <a:prstGeom prst="star4">
                    <a:avLst>
                      <a:gd name="adj" fmla="val 19443"/>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8" name="Oval 57"/>
                <p:cNvSpPr/>
                <p:nvPr/>
              </p:nvSpPr>
              <p:spPr>
                <a:xfrm>
                  <a:off x="6248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9" name="Oval 58"/>
                <p:cNvSpPr/>
                <p:nvPr/>
              </p:nvSpPr>
              <p:spPr>
                <a:xfrm>
                  <a:off x="72390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p:cNvSpPr/>
                <p:nvPr/>
              </p:nvSpPr>
              <p:spPr>
                <a:xfrm>
                  <a:off x="8153400" y="2133600"/>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1" name="Oval 60"/>
                <p:cNvSpPr/>
                <p:nvPr/>
              </p:nvSpPr>
              <p:spPr>
                <a:xfrm>
                  <a:off x="9231443" y="20948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Oval 61"/>
                <p:cNvSpPr/>
                <p:nvPr/>
              </p:nvSpPr>
              <p:spPr>
                <a:xfrm>
                  <a:off x="6785548" y="1376597"/>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p:cNvSpPr/>
                <p:nvPr/>
              </p:nvSpPr>
              <p:spPr>
                <a:xfrm>
                  <a:off x="774741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Oval 63"/>
                <p:cNvSpPr/>
                <p:nvPr/>
              </p:nvSpPr>
              <p:spPr>
                <a:xfrm>
                  <a:off x="8691797" y="1409076"/>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5" name="Oval 64"/>
                <p:cNvSpPr/>
                <p:nvPr/>
              </p:nvSpPr>
              <p:spPr>
                <a:xfrm>
                  <a:off x="6773056" y="2863122"/>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Oval 65"/>
                <p:cNvSpPr/>
                <p:nvPr/>
              </p:nvSpPr>
              <p:spPr>
                <a:xfrm>
                  <a:off x="7762407" y="286312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7" name="Oval 66"/>
                <p:cNvSpPr/>
                <p:nvPr/>
              </p:nvSpPr>
              <p:spPr>
                <a:xfrm>
                  <a:off x="8706788" y="2833141"/>
                  <a:ext cx="533400" cy="381000"/>
                </a:xfrm>
                <a:prstGeom prst="ellipse">
                  <a:avLst/>
                </a:prstGeom>
                <a:solidFill>
                  <a:schemeClr val="accent5">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nvGrpSpPr>
          <p:cNvPr id="80" name="Group 79"/>
          <p:cNvGrpSpPr/>
          <p:nvPr/>
        </p:nvGrpSpPr>
        <p:grpSpPr>
          <a:xfrm>
            <a:off x="3181146" y="1848806"/>
            <a:ext cx="1045138" cy="1155943"/>
            <a:chOff x="6709871" y="4952518"/>
            <a:chExt cx="459033" cy="507700"/>
          </a:xfrm>
        </p:grpSpPr>
        <p:grpSp>
          <p:nvGrpSpPr>
            <p:cNvPr id="81" name="Group 80"/>
            <p:cNvGrpSpPr/>
            <p:nvPr/>
          </p:nvGrpSpPr>
          <p:grpSpPr>
            <a:xfrm>
              <a:off x="6709871" y="4952518"/>
              <a:ext cx="459033" cy="507700"/>
              <a:chOff x="6812404" y="4014427"/>
              <a:chExt cx="1532462" cy="1723166"/>
            </a:xfrm>
          </p:grpSpPr>
          <p:sp>
            <p:nvSpPr>
              <p:cNvPr id="120" name="Rectangle 119"/>
              <p:cNvSpPr/>
              <p:nvPr/>
            </p:nvSpPr>
            <p:spPr>
              <a:xfrm>
                <a:off x="6884974" y="4061842"/>
                <a:ext cx="1410168" cy="1623855"/>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21" name="Frame 120"/>
              <p:cNvSpPr/>
              <p:nvPr/>
            </p:nvSpPr>
            <p:spPr>
              <a:xfrm>
                <a:off x="6812404" y="4014427"/>
                <a:ext cx="1532462" cy="1723166"/>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82" name="Group 81"/>
            <p:cNvGrpSpPr/>
            <p:nvPr/>
          </p:nvGrpSpPr>
          <p:grpSpPr>
            <a:xfrm>
              <a:off x="6793637" y="5004838"/>
              <a:ext cx="259014" cy="418188"/>
              <a:chOff x="5409227" y="3337761"/>
              <a:chExt cx="866744" cy="1375844"/>
            </a:xfrm>
          </p:grpSpPr>
          <p:sp>
            <p:nvSpPr>
              <p:cNvPr id="83" name="Trapezoid 82"/>
              <p:cNvSpPr/>
              <p:nvPr/>
            </p:nvSpPr>
            <p:spPr>
              <a:xfrm flipH="1">
                <a:off x="5601217" y="4541625"/>
                <a:ext cx="457430" cy="171980"/>
              </a:xfrm>
              <a:prstGeom prst="trapezoid">
                <a:avLst>
                  <a:gd name="adj" fmla="val 28925"/>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7" name="Oval 86"/>
              <p:cNvSpPr/>
              <p:nvPr/>
            </p:nvSpPr>
            <p:spPr>
              <a:xfrm>
                <a:off x="5448179" y="3466746"/>
                <a:ext cx="776806" cy="121075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88" name="Group 284"/>
              <p:cNvGrpSpPr/>
              <p:nvPr/>
            </p:nvGrpSpPr>
            <p:grpSpPr>
              <a:xfrm flipH="1">
                <a:off x="5417436" y="3337761"/>
                <a:ext cx="844513" cy="587871"/>
                <a:chOff x="3818466" y="457200"/>
                <a:chExt cx="1547496" cy="1041881"/>
              </a:xfrm>
            </p:grpSpPr>
            <p:grpSp>
              <p:nvGrpSpPr>
                <p:cNvPr id="101" name="Group 18"/>
                <p:cNvGrpSpPr/>
                <p:nvPr/>
              </p:nvGrpSpPr>
              <p:grpSpPr>
                <a:xfrm flipH="1">
                  <a:off x="3847638" y="457200"/>
                  <a:ext cx="1518324" cy="1041881"/>
                  <a:chOff x="4850118" y="788842"/>
                  <a:chExt cx="2160282" cy="1573358"/>
                </a:xfrm>
              </p:grpSpPr>
              <p:grpSp>
                <p:nvGrpSpPr>
                  <p:cNvPr id="104" name="Group 10"/>
                  <p:cNvGrpSpPr/>
                  <p:nvPr/>
                </p:nvGrpSpPr>
                <p:grpSpPr>
                  <a:xfrm rot="10800000">
                    <a:off x="5181600" y="1371600"/>
                    <a:ext cx="1295400" cy="990600"/>
                    <a:chOff x="4850118" y="788842"/>
                    <a:chExt cx="2160282" cy="1497158"/>
                  </a:xfrm>
                </p:grpSpPr>
                <p:sp>
                  <p:nvSpPr>
                    <p:cNvPr id="113" name="Moon 112"/>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4" name="Moon 113"/>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5" name="Moon 1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6" name="Moon 1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7" name="Moon 1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8" name="Moon 1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9" name="Oval 17"/>
                    <p:cNvSpPr/>
                    <p:nvPr/>
                  </p:nvSpPr>
                  <p:spPr>
                    <a:xfrm rot="16010209">
                      <a:off x="5249130" y="932954"/>
                      <a:ext cx="873143" cy="1401605"/>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05" name="Group 9"/>
                  <p:cNvGrpSpPr/>
                  <p:nvPr/>
                </p:nvGrpSpPr>
                <p:grpSpPr>
                  <a:xfrm>
                    <a:off x="4850118" y="788842"/>
                    <a:ext cx="2160282" cy="1497158"/>
                    <a:chOff x="4850118" y="788842"/>
                    <a:chExt cx="2160282" cy="1497158"/>
                  </a:xfrm>
                </p:grpSpPr>
                <p:sp>
                  <p:nvSpPr>
                    <p:cNvPr id="106" name="Moon 105"/>
                    <p:cNvSpPr/>
                    <p:nvPr/>
                  </p:nvSpPr>
                  <p:spPr>
                    <a:xfrm rot="6074059">
                      <a:off x="5524477" y="438256"/>
                      <a:ext cx="823724" cy="1996860"/>
                    </a:xfrm>
                    <a:prstGeom prst="moon">
                      <a:avLst>
                        <a:gd name="adj" fmla="val 79662"/>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7" name="Moon 2"/>
                    <p:cNvSpPr/>
                    <p:nvPr/>
                  </p:nvSpPr>
                  <p:spPr>
                    <a:xfrm rot="5400000">
                      <a:off x="5600700" y="876300"/>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8" name="Moon 3"/>
                    <p:cNvSpPr/>
                    <p:nvPr/>
                  </p:nvSpPr>
                  <p:spPr>
                    <a:xfrm rot="6170090">
                      <a:off x="5574018" y="723713"/>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9" name="Moon 4"/>
                    <p:cNvSpPr/>
                    <p:nvPr/>
                  </p:nvSpPr>
                  <p:spPr>
                    <a:xfrm rot="4574157">
                      <a:off x="5575449" y="510671"/>
                      <a:ext cx="685800" cy="2133600"/>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0" name="Moon 5"/>
                    <p:cNvSpPr/>
                    <p:nvPr/>
                  </p:nvSpPr>
                  <p:spPr>
                    <a:xfrm rot="8303369">
                      <a:off x="5338140" y="788842"/>
                      <a:ext cx="523703" cy="1165516"/>
                    </a:xfrm>
                    <a:prstGeom prst="moon">
                      <a:avLst>
                        <a:gd name="adj" fmla="val 63115"/>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1" name="Moon 6"/>
                    <p:cNvSpPr/>
                    <p:nvPr/>
                  </p:nvSpPr>
                  <p:spPr>
                    <a:xfrm rot="3781707">
                      <a:off x="5774948" y="615027"/>
                      <a:ext cx="823724" cy="1323585"/>
                    </a:xfrm>
                    <a:prstGeom prst="moon">
                      <a:avLst>
                        <a:gd name="adj" fmla="val 66814"/>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2" name="Oval 8"/>
                    <p:cNvSpPr/>
                    <p:nvPr/>
                  </p:nvSpPr>
                  <p:spPr>
                    <a:xfrm rot="16010209">
                      <a:off x="5384585" y="635417"/>
                      <a:ext cx="1019075" cy="1828800"/>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02" name="Oval 101"/>
                <p:cNvSpPr/>
                <p:nvPr/>
              </p:nvSpPr>
              <p:spPr>
                <a:xfrm flipH="1">
                  <a:off x="4441206" y="762000"/>
                  <a:ext cx="854057" cy="625863"/>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3" name="Oval 102"/>
                <p:cNvSpPr/>
                <p:nvPr/>
              </p:nvSpPr>
              <p:spPr>
                <a:xfrm rot="17723225" flipH="1">
                  <a:off x="3695325" y="895013"/>
                  <a:ext cx="625863" cy="379581"/>
                </a:xfrm>
                <a:prstGeom prst="ellipse">
                  <a:avLst/>
                </a:prstGeom>
                <a:solidFill>
                  <a:srgbClr val="66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89" name="Group 88"/>
              <p:cNvGrpSpPr/>
              <p:nvPr/>
            </p:nvGrpSpPr>
            <p:grpSpPr>
              <a:xfrm>
                <a:off x="5409227" y="3671706"/>
                <a:ext cx="866744" cy="176920"/>
                <a:chOff x="6598652" y="3262350"/>
                <a:chExt cx="1132641" cy="460283"/>
              </a:xfrm>
            </p:grpSpPr>
            <p:sp>
              <p:nvSpPr>
                <p:cNvPr id="90" name="Rounded Rectangle 89"/>
                <p:cNvSpPr/>
                <p:nvPr/>
              </p:nvSpPr>
              <p:spPr>
                <a:xfrm>
                  <a:off x="6598652" y="3262350"/>
                  <a:ext cx="1132641" cy="460283"/>
                </a:xfrm>
                <a:prstGeom prst="roundRect">
                  <a:avLst/>
                </a:prstGeom>
                <a:solidFill>
                  <a:schemeClr val="accent3">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91" name="Group 90"/>
                <p:cNvGrpSpPr/>
                <p:nvPr/>
              </p:nvGrpSpPr>
              <p:grpSpPr>
                <a:xfrm>
                  <a:off x="6701427" y="3319491"/>
                  <a:ext cx="1023542" cy="303832"/>
                  <a:chOff x="6545687" y="3859098"/>
                  <a:chExt cx="1578458" cy="468555"/>
                </a:xfrm>
              </p:grpSpPr>
              <p:grpSp>
                <p:nvGrpSpPr>
                  <p:cNvPr id="92" name="Group 91"/>
                  <p:cNvGrpSpPr/>
                  <p:nvPr/>
                </p:nvGrpSpPr>
                <p:grpSpPr>
                  <a:xfrm flipH="1">
                    <a:off x="6545687" y="3863453"/>
                    <a:ext cx="529075" cy="459845"/>
                    <a:chOff x="6545687" y="3863453"/>
                    <a:chExt cx="529075" cy="459845"/>
                  </a:xfrm>
                </p:grpSpPr>
                <p:sp>
                  <p:nvSpPr>
                    <p:cNvPr id="99" name="Block Arc 98"/>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00" name="Rounded Rectangle 99"/>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3" name="Group 92"/>
                  <p:cNvGrpSpPr/>
                  <p:nvPr/>
                </p:nvGrpSpPr>
                <p:grpSpPr>
                  <a:xfrm flipH="1">
                    <a:off x="7072556" y="3859098"/>
                    <a:ext cx="529075" cy="459845"/>
                    <a:chOff x="6545687" y="3863453"/>
                    <a:chExt cx="529075" cy="459845"/>
                  </a:xfrm>
                </p:grpSpPr>
                <p:sp>
                  <p:nvSpPr>
                    <p:cNvPr id="97" name="Block Arc 96"/>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8" name="Rounded Rectangle 97"/>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94" name="Group 93"/>
                  <p:cNvGrpSpPr/>
                  <p:nvPr/>
                </p:nvGrpSpPr>
                <p:grpSpPr>
                  <a:xfrm flipH="1">
                    <a:off x="7595070" y="3867808"/>
                    <a:ext cx="529075" cy="459845"/>
                    <a:chOff x="6545687" y="3863453"/>
                    <a:chExt cx="529075" cy="459845"/>
                  </a:xfrm>
                </p:grpSpPr>
                <p:sp>
                  <p:nvSpPr>
                    <p:cNvPr id="95" name="Block Arc 94"/>
                    <p:cNvSpPr/>
                    <p:nvPr/>
                  </p:nvSpPr>
                  <p:spPr>
                    <a:xfrm rot="16200000">
                      <a:off x="6600518" y="3926239"/>
                      <a:ext cx="290989" cy="400652"/>
                    </a:xfrm>
                    <a:prstGeom prst="blockArc">
                      <a:avLst>
                        <a:gd name="adj1" fmla="val 10800000"/>
                        <a:gd name="adj2" fmla="val 10"/>
                        <a:gd name="adj3" fmla="val 16993"/>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6" name="Rounded Rectangle 95"/>
                    <p:cNvSpPr/>
                    <p:nvPr/>
                  </p:nvSpPr>
                  <p:spPr>
                    <a:xfrm>
                      <a:off x="6720784" y="3863453"/>
                      <a:ext cx="353978" cy="459845"/>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grpSp>
        </p:grpSp>
      </p:grpSp>
      <p:grpSp>
        <p:nvGrpSpPr>
          <p:cNvPr id="122" name="Group 121"/>
          <p:cNvGrpSpPr/>
          <p:nvPr/>
        </p:nvGrpSpPr>
        <p:grpSpPr>
          <a:xfrm>
            <a:off x="7521640" y="1817449"/>
            <a:ext cx="1040625" cy="1150952"/>
            <a:chOff x="7357172" y="4986485"/>
            <a:chExt cx="501919" cy="555133"/>
          </a:xfrm>
        </p:grpSpPr>
        <p:grpSp>
          <p:nvGrpSpPr>
            <p:cNvPr id="123" name="Group 122"/>
            <p:cNvGrpSpPr/>
            <p:nvPr/>
          </p:nvGrpSpPr>
          <p:grpSpPr>
            <a:xfrm>
              <a:off x="7357172" y="4986485"/>
              <a:ext cx="501919" cy="555133"/>
              <a:chOff x="6669230" y="3853436"/>
              <a:chExt cx="1675636" cy="1884157"/>
            </a:xfrm>
          </p:grpSpPr>
          <p:sp>
            <p:nvSpPr>
              <p:cNvPr id="139" name="Rectangle 138"/>
              <p:cNvSpPr/>
              <p:nvPr/>
            </p:nvSpPr>
            <p:spPr>
              <a:xfrm>
                <a:off x="6732763" y="3886567"/>
                <a:ext cx="1562378" cy="17991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140" name="Frame 139"/>
              <p:cNvSpPr/>
              <p:nvPr/>
            </p:nvSpPr>
            <p:spPr>
              <a:xfrm>
                <a:off x="6669230" y="3853436"/>
                <a:ext cx="1675636" cy="1884157"/>
              </a:xfrm>
              <a:prstGeom prst="frame">
                <a:avLst>
                  <a:gd name="adj1" fmla="val 6592"/>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solidFill>
                    <a:schemeClr val="tx1"/>
                  </a:solidFill>
                </a:endParaRPr>
              </a:p>
            </p:txBody>
          </p:sp>
        </p:grpSp>
        <p:grpSp>
          <p:nvGrpSpPr>
            <p:cNvPr id="124" name="Group 123"/>
            <p:cNvGrpSpPr/>
            <p:nvPr/>
          </p:nvGrpSpPr>
          <p:grpSpPr>
            <a:xfrm>
              <a:off x="7420767" y="5051836"/>
              <a:ext cx="405481" cy="469672"/>
              <a:chOff x="6652901" y="3444547"/>
              <a:chExt cx="1335011" cy="1197191"/>
            </a:xfrm>
          </p:grpSpPr>
          <p:sp>
            <p:nvSpPr>
              <p:cNvPr id="125" name="Cloud 124"/>
              <p:cNvSpPr/>
              <p:nvPr/>
            </p:nvSpPr>
            <p:spPr>
              <a:xfrm rot="19405997">
                <a:off x="6652901" y="3532456"/>
                <a:ext cx="937386" cy="941656"/>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6" name="Cloud 125"/>
              <p:cNvSpPr/>
              <p:nvPr/>
            </p:nvSpPr>
            <p:spPr>
              <a:xfrm rot="19405997">
                <a:off x="7050526" y="3642934"/>
                <a:ext cx="937386" cy="821401"/>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7" name="Trapezoid 126"/>
              <p:cNvSpPr/>
              <p:nvPr/>
            </p:nvSpPr>
            <p:spPr>
              <a:xfrm>
                <a:off x="7054263" y="4386133"/>
                <a:ext cx="493698" cy="255605"/>
              </a:xfrm>
              <a:prstGeom prst="trapezoid">
                <a:avLst>
                  <a:gd name="adj" fmla="val 33441"/>
                </a:avLst>
              </a:prstGeom>
              <a:solidFill>
                <a:srgbClr val="00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8" name="Cloud 127"/>
              <p:cNvSpPr/>
              <p:nvPr/>
            </p:nvSpPr>
            <p:spPr>
              <a:xfrm>
                <a:off x="6908551" y="3444547"/>
                <a:ext cx="781294" cy="403262"/>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29" name="Group 78"/>
              <p:cNvGrpSpPr/>
              <p:nvPr/>
            </p:nvGrpSpPr>
            <p:grpSpPr>
              <a:xfrm rot="2570505">
                <a:off x="6737343" y="3557881"/>
                <a:ext cx="210131" cy="627297"/>
                <a:chOff x="4876800" y="2209800"/>
                <a:chExt cx="721689" cy="2209800"/>
              </a:xfrm>
              <a:solidFill>
                <a:schemeClr val="bg1">
                  <a:lumMod val="75000"/>
                </a:schemeClr>
              </a:solidFill>
            </p:grpSpPr>
            <p:sp>
              <p:nvSpPr>
                <p:cNvPr id="136" name="Moon 135"/>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7" name="Moon 136"/>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8" name="Moon 137"/>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nvGrpSpPr>
              <p:cNvPr id="130" name="Group 79"/>
              <p:cNvGrpSpPr/>
              <p:nvPr/>
            </p:nvGrpSpPr>
            <p:grpSpPr>
              <a:xfrm rot="19276754" flipH="1">
                <a:off x="7712141" y="3559421"/>
                <a:ext cx="210131" cy="627297"/>
                <a:chOff x="4876800" y="2209800"/>
                <a:chExt cx="721689" cy="2209800"/>
              </a:xfrm>
              <a:solidFill>
                <a:schemeClr val="bg1">
                  <a:lumMod val="75000"/>
                </a:schemeClr>
              </a:solidFill>
            </p:grpSpPr>
            <p:sp>
              <p:nvSpPr>
                <p:cNvPr id="133" name="Moon 132"/>
                <p:cNvSpPr/>
                <p:nvPr/>
              </p:nvSpPr>
              <p:spPr>
                <a:xfrm>
                  <a:off x="4876800" y="22098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4" name="Moon 133"/>
                <p:cNvSpPr/>
                <p:nvPr/>
              </p:nvSpPr>
              <p:spPr>
                <a:xfrm rot="20540578">
                  <a:off x="5029200" y="2362200"/>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5" name="Moon 134"/>
                <p:cNvSpPr/>
                <p:nvPr/>
              </p:nvSpPr>
              <p:spPr>
                <a:xfrm rot="20085338">
                  <a:off x="5141289" y="2285249"/>
                  <a:ext cx="457200" cy="2057400"/>
                </a:xfrm>
                <a:prstGeom prst="moon">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31" name="Oval 130"/>
              <p:cNvSpPr/>
              <p:nvPr/>
            </p:nvSpPr>
            <p:spPr>
              <a:xfrm>
                <a:off x="6922805" y="3518263"/>
                <a:ext cx="749446" cy="99152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2" name="Rounded Rectangle 315"/>
              <p:cNvSpPr/>
              <p:nvPr/>
            </p:nvSpPr>
            <p:spPr>
              <a:xfrm>
                <a:off x="6859229" y="3641833"/>
                <a:ext cx="789144" cy="98643"/>
              </a:xfrm>
              <a:prstGeom prst="roundRect">
                <a:avLst/>
              </a:prstGeom>
              <a:solidFill>
                <a:srgbClr val="009999"/>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grpSp>
      <p:sp>
        <p:nvSpPr>
          <p:cNvPr id="141" name="TextBox 140"/>
          <p:cNvSpPr txBox="1"/>
          <p:nvPr/>
        </p:nvSpPr>
        <p:spPr>
          <a:xfrm>
            <a:off x="4044143" y="3102072"/>
            <a:ext cx="4218014" cy="369332"/>
          </a:xfrm>
          <a:prstGeom prst="rect">
            <a:avLst/>
          </a:prstGeom>
          <a:noFill/>
        </p:spPr>
        <p:txBody>
          <a:bodyPr wrap="square" rtlCol="0">
            <a:spAutoFit/>
          </a:bodyPr>
          <a:lstStyle/>
          <a:p>
            <a:r>
              <a:rPr lang="en-US" dirty="0">
                <a:solidFill>
                  <a:schemeClr val="bg1"/>
                </a:solidFill>
                <a:latin typeface="Calibri" panose="020F0502020204030204" pitchFamily="34" charset="0"/>
              </a:rPr>
              <a:t>Gideon also asked for two more signs:</a:t>
            </a:r>
          </a:p>
        </p:txBody>
      </p:sp>
      <p:grpSp>
        <p:nvGrpSpPr>
          <p:cNvPr id="142" name="Group 141"/>
          <p:cNvGrpSpPr/>
          <p:nvPr/>
        </p:nvGrpSpPr>
        <p:grpSpPr>
          <a:xfrm rot="20481051">
            <a:off x="2919906" y="3105499"/>
            <a:ext cx="1049657" cy="953218"/>
            <a:chOff x="5000683" y="1840119"/>
            <a:chExt cx="1895794" cy="1745053"/>
          </a:xfrm>
        </p:grpSpPr>
        <p:sp>
          <p:nvSpPr>
            <p:cNvPr id="143" name="Cloud 142"/>
            <p:cNvSpPr/>
            <p:nvPr/>
          </p:nvSpPr>
          <p:spPr>
            <a:xfrm rot="4184214">
              <a:off x="6334408" y="2262177"/>
              <a:ext cx="517556"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Cloud 143"/>
            <p:cNvSpPr/>
            <p:nvPr/>
          </p:nvSpPr>
          <p:spPr>
            <a:xfrm>
              <a:off x="5308349" y="2978590"/>
              <a:ext cx="386281"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Cloud 144"/>
            <p:cNvSpPr/>
            <p:nvPr/>
          </p:nvSpPr>
          <p:spPr>
            <a:xfrm>
              <a:off x="6028099" y="2824682"/>
              <a:ext cx="374587"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Cloud 145"/>
            <p:cNvSpPr/>
            <p:nvPr/>
          </p:nvSpPr>
          <p:spPr>
            <a:xfrm>
              <a:off x="5338527" y="1978183"/>
              <a:ext cx="409669"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a:off x="6006974" y="1840119"/>
              <a:ext cx="395712"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a:off x="5000683" y="2779250"/>
              <a:ext cx="418610" cy="179018"/>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a:off x="5187636" y="2154725"/>
              <a:ext cx="1330859" cy="1213164"/>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5419293" y="2154725"/>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a:off x="6054505" y="2080151"/>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a:off x="6040378" y="2881860"/>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a:off x="5371782" y="3000828"/>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a:off x="6090485" y="2707580"/>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a:off x="6352535" y="2377427"/>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122" name="Picture 2" descr="http://www.simoncamilleri.com/wp-content/uploads/2013/01/Gideons-flee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2624" y="3605075"/>
            <a:ext cx="1989818" cy="306415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glendorachurch.org/articles/2013/images/gideon-flee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488405" y="3549677"/>
            <a:ext cx="1654923" cy="2929066"/>
          </a:xfrm>
          <a:prstGeom prst="rect">
            <a:avLst/>
          </a:prstGeom>
          <a:noFill/>
          <a:extLst>
            <a:ext uri="{909E8E84-426E-40DD-AFC4-6F175D3DCCD1}">
              <a14:hiddenFill xmlns:a14="http://schemas.microsoft.com/office/drawing/2010/main">
                <a:solidFill>
                  <a:srgbClr val="FFFFFF"/>
                </a:solidFill>
              </a14:hiddenFill>
            </a:ext>
          </a:extLst>
        </p:spPr>
      </p:pic>
      <p:sp>
        <p:nvSpPr>
          <p:cNvPr id="156" name="TextBox 155"/>
          <p:cNvSpPr txBox="1"/>
          <p:nvPr/>
        </p:nvSpPr>
        <p:spPr>
          <a:xfrm>
            <a:off x="6278040" y="4616692"/>
            <a:ext cx="2210365" cy="1754326"/>
          </a:xfrm>
          <a:prstGeom prst="rect">
            <a:avLst/>
          </a:prstGeom>
          <a:noFill/>
        </p:spPr>
        <p:txBody>
          <a:bodyPr wrap="square" rtlCol="0">
            <a:spAutoFit/>
          </a:bodyPr>
          <a:lstStyle/>
          <a:p>
            <a:r>
              <a:rPr lang="en-US" dirty="0">
                <a:solidFill>
                  <a:schemeClr val="bg1"/>
                </a:solidFill>
                <a:latin typeface="Calibri" panose="020F0502020204030204" pitchFamily="34" charset="0"/>
              </a:rPr>
              <a:t>2.  If the fleece on the next morning would be dry, but the ground wet</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157" name="TextBox 156"/>
          <p:cNvSpPr txBox="1"/>
          <p:nvPr/>
        </p:nvSpPr>
        <p:spPr>
          <a:xfrm>
            <a:off x="1329170" y="4548383"/>
            <a:ext cx="2391073" cy="1477328"/>
          </a:xfrm>
          <a:prstGeom prst="rect">
            <a:avLst/>
          </a:prstGeom>
          <a:noFill/>
        </p:spPr>
        <p:txBody>
          <a:bodyPr wrap="square" rtlCol="0">
            <a:spAutoFit/>
          </a:bodyPr>
          <a:lstStyle/>
          <a:p>
            <a:pPr marL="342900" indent="-342900">
              <a:buAutoNum type="arabicPeriod"/>
            </a:pPr>
            <a:r>
              <a:rPr lang="en-US" dirty="0">
                <a:solidFill>
                  <a:schemeClr val="bg1"/>
                </a:solidFill>
                <a:latin typeface="Calibri" panose="020F0502020204030204" pitchFamily="34" charset="0"/>
              </a:rPr>
              <a:t>If the fleece in the morning would be wet but the ground dry</a:t>
            </a:r>
          </a:p>
          <a:p>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2690537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p:bldP spid="156" grpId="0"/>
      <p:bldP spid="15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Valley of </a:t>
            </a:r>
            <a:r>
              <a:rPr lang="en-US" sz="6600" dirty="0" err="1">
                <a:solidFill>
                  <a:schemeClr val="bg1"/>
                </a:solidFill>
                <a:latin typeface="Agency FB" panose="020B0503020202020204" pitchFamily="34" charset="0"/>
              </a:rPr>
              <a:t>Jezreel</a:t>
            </a:r>
            <a:endParaRPr lang="en-US" sz="6600" dirty="0">
              <a:solidFill>
                <a:schemeClr val="bg1"/>
              </a:solidFill>
              <a:latin typeface="Agency FB" panose="020B0503020202020204" pitchFamily="34" charset="0"/>
            </a:endParaRP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1322310" y="1380402"/>
            <a:ext cx="4754685" cy="2862322"/>
          </a:xfrm>
          <a:prstGeom prst="rect">
            <a:avLst/>
          </a:prstGeom>
          <a:noFill/>
        </p:spPr>
        <p:txBody>
          <a:bodyPr wrap="square" rtlCol="0">
            <a:spAutoFit/>
          </a:bodyPr>
          <a:lstStyle/>
          <a:p>
            <a:r>
              <a:rPr lang="en-US" dirty="0">
                <a:solidFill>
                  <a:schemeClr val="bg1"/>
                </a:solidFill>
                <a:latin typeface="Calibri" panose="020F0502020204030204" pitchFamily="34" charset="0"/>
              </a:rPr>
              <a:t>Hill of </a:t>
            </a:r>
            <a:r>
              <a:rPr lang="en-US" dirty="0" err="1">
                <a:solidFill>
                  <a:schemeClr val="bg1"/>
                </a:solidFill>
                <a:latin typeface="Calibri" panose="020F0502020204030204" pitchFamily="34" charset="0"/>
              </a:rPr>
              <a:t>Moreh</a:t>
            </a:r>
            <a:r>
              <a:rPr lang="en-US" dirty="0">
                <a:solidFill>
                  <a:schemeClr val="bg1"/>
                </a:solidFill>
                <a:latin typeface="Calibri" panose="020F0502020204030204" pitchFamily="34" charset="0"/>
              </a:rPr>
              <a:t>: 900 ft. from the valley floor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Midianites had not camped in the valley of </a:t>
            </a:r>
            <a:r>
              <a:rPr lang="en-US" dirty="0" err="1">
                <a:solidFill>
                  <a:schemeClr val="bg1"/>
                </a:solidFill>
                <a:latin typeface="Calibri" panose="020F0502020204030204" pitchFamily="34" charset="0"/>
              </a:rPr>
              <a:t>Jezreel</a:t>
            </a:r>
            <a:r>
              <a:rPr lang="en-US" dirty="0">
                <a:solidFill>
                  <a:schemeClr val="bg1"/>
                </a:solidFill>
                <a:latin typeface="Calibri" panose="020F0502020204030204" pitchFamily="34" charset="0"/>
              </a:rPr>
              <a:t> but had passed around Mount </a:t>
            </a:r>
            <a:r>
              <a:rPr lang="en-US" dirty="0" err="1">
                <a:solidFill>
                  <a:schemeClr val="bg1"/>
                </a:solidFill>
                <a:latin typeface="Calibri" panose="020F0502020204030204" pitchFamily="34" charset="0"/>
              </a:rPr>
              <a:t>Moreh</a:t>
            </a:r>
            <a:r>
              <a:rPr lang="en-US" dirty="0">
                <a:solidFill>
                  <a:schemeClr val="bg1"/>
                </a:solidFill>
                <a:latin typeface="Calibri" panose="020F0502020204030204" pitchFamily="34" charset="0"/>
              </a:rPr>
              <a:t> and camped on its northern side in that bay of Esdraelon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army gathered in the valley of </a:t>
            </a:r>
            <a:r>
              <a:rPr lang="en-US" dirty="0" err="1">
                <a:solidFill>
                  <a:schemeClr val="bg1"/>
                </a:solidFill>
                <a:latin typeface="Calibri" panose="020F0502020204030204" pitchFamily="34" charset="0"/>
              </a:rPr>
              <a:t>Jezreel</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9" name="TextBox 8"/>
          <p:cNvSpPr txBox="1"/>
          <p:nvPr/>
        </p:nvSpPr>
        <p:spPr>
          <a:xfrm>
            <a:off x="115584" y="6442901"/>
            <a:ext cx="2054831" cy="369332"/>
          </a:xfrm>
          <a:prstGeom prst="rect">
            <a:avLst/>
          </a:prstGeom>
          <a:noFill/>
        </p:spPr>
        <p:txBody>
          <a:bodyPr wrap="square" rtlCol="0">
            <a:spAutoFit/>
          </a:bodyPr>
          <a:lstStyle/>
          <a:p>
            <a:r>
              <a:rPr lang="en-US" dirty="0">
                <a:solidFill>
                  <a:schemeClr val="bg1"/>
                </a:solidFill>
              </a:rPr>
              <a:t>Judges 7:1</a:t>
            </a:r>
          </a:p>
        </p:txBody>
      </p:sp>
      <p:grpSp>
        <p:nvGrpSpPr>
          <p:cNvPr id="3" name="Group 2"/>
          <p:cNvGrpSpPr/>
          <p:nvPr/>
        </p:nvGrpSpPr>
        <p:grpSpPr>
          <a:xfrm>
            <a:off x="6781074" y="1098194"/>
            <a:ext cx="4777378" cy="5529373"/>
            <a:chOff x="6781074" y="1098194"/>
            <a:chExt cx="4777378" cy="5529373"/>
          </a:xfrm>
        </p:grpSpPr>
        <p:pic>
          <p:nvPicPr>
            <p:cNvPr id="6148" name="Picture 4" descr="Map of the usual Jewish Route from Nazareth to Bethleh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074" y="1098194"/>
              <a:ext cx="4777378" cy="55293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941163" y="1697191"/>
              <a:ext cx="812437" cy="229580"/>
            </a:xfrm>
            <a:prstGeom prst="rect">
              <a:avLst/>
            </a:prstGeom>
            <a:solidFill>
              <a:schemeClr val="accent2">
                <a:lumMod val="40000"/>
                <a:lumOff val="60000"/>
              </a:schemeClr>
            </a:solidFill>
          </p:spPr>
          <p:txBody>
            <a:bodyPr wrap="square" rtlCol="0">
              <a:spAutoFit/>
            </a:bodyPr>
            <a:lstStyle/>
            <a:p>
              <a:r>
                <a:rPr lang="en-US" sz="900" dirty="0"/>
                <a:t>Mount Tabor</a:t>
              </a:r>
            </a:p>
          </p:txBody>
        </p:sp>
        <p:sp>
          <p:nvSpPr>
            <p:cNvPr id="158" name="TextBox 157"/>
            <p:cNvSpPr txBox="1"/>
            <p:nvPr/>
          </p:nvSpPr>
          <p:spPr>
            <a:xfrm>
              <a:off x="8714573" y="2481001"/>
              <a:ext cx="886627" cy="230832"/>
            </a:xfrm>
            <a:prstGeom prst="rect">
              <a:avLst/>
            </a:prstGeom>
            <a:solidFill>
              <a:schemeClr val="accent2">
                <a:lumMod val="40000"/>
                <a:lumOff val="60000"/>
              </a:schemeClr>
            </a:solidFill>
          </p:spPr>
          <p:txBody>
            <a:bodyPr wrap="square" rtlCol="0">
              <a:spAutoFit/>
            </a:bodyPr>
            <a:lstStyle/>
            <a:p>
              <a:r>
                <a:rPr lang="en-US" sz="900" dirty="0"/>
                <a:t>Mount </a:t>
              </a:r>
              <a:r>
                <a:rPr lang="en-US" sz="900" dirty="0" err="1"/>
                <a:t>Moreh</a:t>
              </a:r>
              <a:endParaRPr lang="en-US" sz="900" dirty="0"/>
            </a:p>
          </p:txBody>
        </p:sp>
        <p:sp>
          <p:nvSpPr>
            <p:cNvPr id="159" name="Freeform 158"/>
            <p:cNvSpPr/>
            <p:nvPr/>
          </p:nvSpPr>
          <p:spPr>
            <a:xfrm>
              <a:off x="9336942" y="1866528"/>
              <a:ext cx="528516" cy="165718"/>
            </a:xfrm>
            <a:custGeom>
              <a:avLst/>
              <a:gdLst>
                <a:gd name="connsiteX0" fmla="*/ 0 w 5721532"/>
                <a:gd name="connsiteY0" fmla="*/ 1384663 h 1794008"/>
                <a:gd name="connsiteX1" fmla="*/ 0 w 5721532"/>
                <a:gd name="connsiteY1" fmla="*/ 1384663 h 1794008"/>
                <a:gd name="connsiteX2" fmla="*/ 78377 w 5721532"/>
                <a:gd name="connsiteY2" fmla="*/ 1367246 h 1794008"/>
                <a:gd name="connsiteX3" fmla="*/ 130629 w 5721532"/>
                <a:gd name="connsiteY3" fmla="*/ 1358537 h 1794008"/>
                <a:gd name="connsiteX4" fmla="*/ 165463 w 5721532"/>
                <a:gd name="connsiteY4" fmla="*/ 1332412 h 1794008"/>
                <a:gd name="connsiteX5" fmla="*/ 261257 w 5721532"/>
                <a:gd name="connsiteY5" fmla="*/ 1306286 h 1794008"/>
                <a:gd name="connsiteX6" fmla="*/ 339635 w 5721532"/>
                <a:gd name="connsiteY6" fmla="*/ 1262743 h 1794008"/>
                <a:gd name="connsiteX7" fmla="*/ 400595 w 5721532"/>
                <a:gd name="connsiteY7" fmla="*/ 1210492 h 1794008"/>
                <a:gd name="connsiteX8" fmla="*/ 426720 w 5721532"/>
                <a:gd name="connsiteY8" fmla="*/ 1201783 h 1794008"/>
                <a:gd name="connsiteX9" fmla="*/ 452846 w 5721532"/>
                <a:gd name="connsiteY9" fmla="*/ 1184366 h 1794008"/>
                <a:gd name="connsiteX10" fmla="*/ 478972 w 5721532"/>
                <a:gd name="connsiteY10" fmla="*/ 1158240 h 1794008"/>
                <a:gd name="connsiteX11" fmla="*/ 513806 w 5721532"/>
                <a:gd name="connsiteY11" fmla="*/ 1132114 h 1794008"/>
                <a:gd name="connsiteX12" fmla="*/ 566057 w 5721532"/>
                <a:gd name="connsiteY12" fmla="*/ 1088572 h 1794008"/>
                <a:gd name="connsiteX13" fmla="*/ 618309 w 5721532"/>
                <a:gd name="connsiteY13" fmla="*/ 1045029 h 1794008"/>
                <a:gd name="connsiteX14" fmla="*/ 670560 w 5721532"/>
                <a:gd name="connsiteY14" fmla="*/ 992777 h 1794008"/>
                <a:gd name="connsiteX15" fmla="*/ 722812 w 5721532"/>
                <a:gd name="connsiteY15" fmla="*/ 923109 h 1794008"/>
                <a:gd name="connsiteX16" fmla="*/ 766355 w 5721532"/>
                <a:gd name="connsiteY16" fmla="*/ 896983 h 1794008"/>
                <a:gd name="connsiteX17" fmla="*/ 818606 w 5721532"/>
                <a:gd name="connsiteY17" fmla="*/ 844732 h 1794008"/>
                <a:gd name="connsiteX18" fmla="*/ 888275 w 5721532"/>
                <a:gd name="connsiteY18" fmla="*/ 792480 h 1794008"/>
                <a:gd name="connsiteX19" fmla="*/ 914400 w 5721532"/>
                <a:gd name="connsiteY19" fmla="*/ 775063 h 1794008"/>
                <a:gd name="connsiteX20" fmla="*/ 966652 w 5721532"/>
                <a:gd name="connsiteY20" fmla="*/ 731520 h 1794008"/>
                <a:gd name="connsiteX21" fmla="*/ 984069 w 5721532"/>
                <a:gd name="connsiteY21" fmla="*/ 705394 h 1794008"/>
                <a:gd name="connsiteX22" fmla="*/ 1079863 w 5721532"/>
                <a:gd name="connsiteY22" fmla="*/ 627017 h 1794008"/>
                <a:gd name="connsiteX23" fmla="*/ 1097280 w 5721532"/>
                <a:gd name="connsiteY23" fmla="*/ 600892 h 1794008"/>
                <a:gd name="connsiteX24" fmla="*/ 1149532 w 5721532"/>
                <a:gd name="connsiteY24" fmla="*/ 548640 h 1794008"/>
                <a:gd name="connsiteX25" fmla="*/ 1166949 w 5721532"/>
                <a:gd name="connsiteY25" fmla="*/ 522514 h 1794008"/>
                <a:gd name="connsiteX26" fmla="*/ 1184366 w 5721532"/>
                <a:gd name="connsiteY26" fmla="*/ 487680 h 1794008"/>
                <a:gd name="connsiteX27" fmla="*/ 1245326 w 5721532"/>
                <a:gd name="connsiteY27" fmla="*/ 452846 h 1794008"/>
                <a:gd name="connsiteX28" fmla="*/ 1297577 w 5721532"/>
                <a:gd name="connsiteY28" fmla="*/ 418012 h 1794008"/>
                <a:gd name="connsiteX29" fmla="*/ 1349829 w 5721532"/>
                <a:gd name="connsiteY29" fmla="*/ 374469 h 1794008"/>
                <a:gd name="connsiteX30" fmla="*/ 1375955 w 5721532"/>
                <a:gd name="connsiteY30" fmla="*/ 348343 h 1794008"/>
                <a:gd name="connsiteX31" fmla="*/ 1410789 w 5721532"/>
                <a:gd name="connsiteY31" fmla="*/ 330926 h 1794008"/>
                <a:gd name="connsiteX32" fmla="*/ 1471749 w 5721532"/>
                <a:gd name="connsiteY32" fmla="*/ 287383 h 1794008"/>
                <a:gd name="connsiteX33" fmla="*/ 1541417 w 5721532"/>
                <a:gd name="connsiteY33" fmla="*/ 235132 h 1794008"/>
                <a:gd name="connsiteX34" fmla="*/ 1558835 w 5721532"/>
                <a:gd name="connsiteY34" fmla="*/ 217714 h 1794008"/>
                <a:gd name="connsiteX35" fmla="*/ 1593669 w 5721532"/>
                <a:gd name="connsiteY35" fmla="*/ 191589 h 1794008"/>
                <a:gd name="connsiteX36" fmla="*/ 1654629 w 5721532"/>
                <a:gd name="connsiteY36" fmla="*/ 156754 h 1794008"/>
                <a:gd name="connsiteX37" fmla="*/ 1698172 w 5721532"/>
                <a:gd name="connsiteY37" fmla="*/ 130629 h 1794008"/>
                <a:gd name="connsiteX38" fmla="*/ 1724297 w 5721532"/>
                <a:gd name="connsiteY38" fmla="*/ 113212 h 1794008"/>
                <a:gd name="connsiteX39" fmla="*/ 1750423 w 5721532"/>
                <a:gd name="connsiteY39" fmla="*/ 104503 h 1794008"/>
                <a:gd name="connsiteX40" fmla="*/ 1802675 w 5721532"/>
                <a:gd name="connsiteY40" fmla="*/ 69669 h 1794008"/>
                <a:gd name="connsiteX41" fmla="*/ 1837509 w 5721532"/>
                <a:gd name="connsiteY41" fmla="*/ 60960 h 1794008"/>
                <a:gd name="connsiteX42" fmla="*/ 1889760 w 5721532"/>
                <a:gd name="connsiteY42" fmla="*/ 43543 h 1794008"/>
                <a:gd name="connsiteX43" fmla="*/ 1924595 w 5721532"/>
                <a:gd name="connsiteY43" fmla="*/ 34834 h 1794008"/>
                <a:gd name="connsiteX44" fmla="*/ 1950720 w 5721532"/>
                <a:gd name="connsiteY44" fmla="*/ 26126 h 1794008"/>
                <a:gd name="connsiteX45" fmla="*/ 2011680 w 5721532"/>
                <a:gd name="connsiteY45" fmla="*/ 17417 h 1794008"/>
                <a:gd name="connsiteX46" fmla="*/ 2055223 w 5721532"/>
                <a:gd name="connsiteY46" fmla="*/ 8709 h 1794008"/>
                <a:gd name="connsiteX47" fmla="*/ 2621280 w 5721532"/>
                <a:gd name="connsiteY47" fmla="*/ 0 h 1794008"/>
                <a:gd name="connsiteX48" fmla="*/ 2969623 w 5721532"/>
                <a:gd name="connsiteY48" fmla="*/ 8709 h 1794008"/>
                <a:gd name="connsiteX49" fmla="*/ 3091543 w 5721532"/>
                <a:gd name="connsiteY49" fmla="*/ 26126 h 1794008"/>
                <a:gd name="connsiteX50" fmla="*/ 3117669 w 5721532"/>
                <a:gd name="connsiteY50" fmla="*/ 34834 h 1794008"/>
                <a:gd name="connsiteX51" fmla="*/ 3178629 w 5721532"/>
                <a:gd name="connsiteY51" fmla="*/ 43543 h 1794008"/>
                <a:gd name="connsiteX52" fmla="*/ 3291840 w 5721532"/>
                <a:gd name="connsiteY52" fmla="*/ 60960 h 1794008"/>
                <a:gd name="connsiteX53" fmla="*/ 3370217 w 5721532"/>
                <a:gd name="connsiteY53" fmla="*/ 78377 h 1794008"/>
                <a:gd name="connsiteX54" fmla="*/ 3405052 w 5721532"/>
                <a:gd name="connsiteY54" fmla="*/ 87086 h 1794008"/>
                <a:gd name="connsiteX55" fmla="*/ 3675017 w 5721532"/>
                <a:gd name="connsiteY55" fmla="*/ 104503 h 1794008"/>
                <a:gd name="connsiteX56" fmla="*/ 4119155 w 5721532"/>
                <a:gd name="connsiteY56" fmla="*/ 113212 h 1794008"/>
                <a:gd name="connsiteX57" fmla="*/ 4206240 w 5721532"/>
                <a:gd name="connsiteY57" fmla="*/ 130629 h 1794008"/>
                <a:gd name="connsiteX58" fmla="*/ 4249783 w 5721532"/>
                <a:gd name="connsiteY58" fmla="*/ 156754 h 1794008"/>
                <a:gd name="connsiteX59" fmla="*/ 4371703 w 5721532"/>
                <a:gd name="connsiteY59" fmla="*/ 191589 h 1794008"/>
                <a:gd name="connsiteX60" fmla="*/ 4397829 w 5721532"/>
                <a:gd name="connsiteY60" fmla="*/ 209006 h 1794008"/>
                <a:gd name="connsiteX61" fmla="*/ 4423955 w 5721532"/>
                <a:gd name="connsiteY61" fmla="*/ 217714 h 1794008"/>
                <a:gd name="connsiteX62" fmla="*/ 4484915 w 5721532"/>
                <a:gd name="connsiteY62" fmla="*/ 243840 h 1794008"/>
                <a:gd name="connsiteX63" fmla="*/ 4563292 w 5721532"/>
                <a:gd name="connsiteY63" fmla="*/ 278674 h 1794008"/>
                <a:gd name="connsiteX64" fmla="*/ 4606835 w 5721532"/>
                <a:gd name="connsiteY64" fmla="*/ 304800 h 1794008"/>
                <a:gd name="connsiteX65" fmla="*/ 4711337 w 5721532"/>
                <a:gd name="connsiteY65" fmla="*/ 383177 h 1794008"/>
                <a:gd name="connsiteX66" fmla="*/ 4754880 w 5721532"/>
                <a:gd name="connsiteY66" fmla="*/ 418012 h 1794008"/>
                <a:gd name="connsiteX67" fmla="*/ 4841966 w 5721532"/>
                <a:gd name="connsiteY67" fmla="*/ 461554 h 1794008"/>
                <a:gd name="connsiteX68" fmla="*/ 4963886 w 5721532"/>
                <a:gd name="connsiteY68" fmla="*/ 548640 h 1794008"/>
                <a:gd name="connsiteX69" fmla="*/ 5016137 w 5721532"/>
                <a:gd name="connsiteY69" fmla="*/ 583474 h 1794008"/>
                <a:gd name="connsiteX70" fmla="*/ 5103223 w 5721532"/>
                <a:gd name="connsiteY70" fmla="*/ 627017 h 1794008"/>
                <a:gd name="connsiteX71" fmla="*/ 5164183 w 5721532"/>
                <a:gd name="connsiteY71" fmla="*/ 687977 h 1794008"/>
                <a:gd name="connsiteX72" fmla="*/ 5242560 w 5721532"/>
                <a:gd name="connsiteY72" fmla="*/ 748937 h 1794008"/>
                <a:gd name="connsiteX73" fmla="*/ 5312229 w 5721532"/>
                <a:gd name="connsiteY73" fmla="*/ 809897 h 1794008"/>
                <a:gd name="connsiteX74" fmla="*/ 5355772 w 5721532"/>
                <a:gd name="connsiteY74" fmla="*/ 870857 h 1794008"/>
                <a:gd name="connsiteX75" fmla="*/ 5373189 w 5721532"/>
                <a:gd name="connsiteY75" fmla="*/ 905692 h 1794008"/>
                <a:gd name="connsiteX76" fmla="*/ 5399315 w 5721532"/>
                <a:gd name="connsiteY76" fmla="*/ 923109 h 1794008"/>
                <a:gd name="connsiteX77" fmla="*/ 5416732 w 5721532"/>
                <a:gd name="connsiteY77" fmla="*/ 949234 h 1794008"/>
                <a:gd name="connsiteX78" fmla="*/ 5425440 w 5721532"/>
                <a:gd name="connsiteY78" fmla="*/ 975360 h 1794008"/>
                <a:gd name="connsiteX79" fmla="*/ 5451566 w 5721532"/>
                <a:gd name="connsiteY79" fmla="*/ 1010194 h 1794008"/>
                <a:gd name="connsiteX80" fmla="*/ 5468983 w 5721532"/>
                <a:gd name="connsiteY80" fmla="*/ 1036320 h 1794008"/>
                <a:gd name="connsiteX81" fmla="*/ 5529943 w 5721532"/>
                <a:gd name="connsiteY81" fmla="*/ 1123406 h 1794008"/>
                <a:gd name="connsiteX82" fmla="*/ 5564777 w 5721532"/>
                <a:gd name="connsiteY82" fmla="*/ 1175657 h 1794008"/>
                <a:gd name="connsiteX83" fmla="*/ 5590903 w 5721532"/>
                <a:gd name="connsiteY83" fmla="*/ 1201783 h 1794008"/>
                <a:gd name="connsiteX84" fmla="*/ 5608320 w 5721532"/>
                <a:gd name="connsiteY84" fmla="*/ 1227909 h 1794008"/>
                <a:gd name="connsiteX85" fmla="*/ 5660572 w 5721532"/>
                <a:gd name="connsiteY85" fmla="*/ 1280160 h 1794008"/>
                <a:gd name="connsiteX86" fmla="*/ 5695406 w 5721532"/>
                <a:gd name="connsiteY86" fmla="*/ 1349829 h 1794008"/>
                <a:gd name="connsiteX87" fmla="*/ 5721532 w 5721532"/>
                <a:gd name="connsiteY87" fmla="*/ 1402080 h 1794008"/>
                <a:gd name="connsiteX88" fmla="*/ 5712823 w 5721532"/>
                <a:gd name="connsiteY88" fmla="*/ 1454332 h 1794008"/>
                <a:gd name="connsiteX89" fmla="*/ 5677989 w 5721532"/>
                <a:gd name="connsiteY89" fmla="*/ 1541417 h 1794008"/>
                <a:gd name="connsiteX90" fmla="*/ 5669280 w 5721532"/>
                <a:gd name="connsiteY90" fmla="*/ 1593669 h 1794008"/>
                <a:gd name="connsiteX91" fmla="*/ 5660572 w 5721532"/>
                <a:gd name="connsiteY91" fmla="*/ 1654629 h 1794008"/>
                <a:gd name="connsiteX92" fmla="*/ 5634446 w 5721532"/>
                <a:gd name="connsiteY92" fmla="*/ 1663337 h 1794008"/>
                <a:gd name="connsiteX93" fmla="*/ 5486400 w 5721532"/>
                <a:gd name="connsiteY93" fmla="*/ 1689463 h 1794008"/>
                <a:gd name="connsiteX94" fmla="*/ 5460275 w 5721532"/>
                <a:gd name="connsiteY94" fmla="*/ 1698172 h 1794008"/>
                <a:gd name="connsiteX95" fmla="*/ 5390606 w 5721532"/>
                <a:gd name="connsiteY95" fmla="*/ 1706880 h 1794008"/>
                <a:gd name="connsiteX96" fmla="*/ 5303520 w 5721532"/>
                <a:gd name="connsiteY96" fmla="*/ 1733006 h 1794008"/>
                <a:gd name="connsiteX97" fmla="*/ 5277395 w 5721532"/>
                <a:gd name="connsiteY97" fmla="*/ 1741714 h 1794008"/>
                <a:gd name="connsiteX98" fmla="*/ 5172892 w 5721532"/>
                <a:gd name="connsiteY98" fmla="*/ 1759132 h 1794008"/>
                <a:gd name="connsiteX99" fmla="*/ 5120640 w 5721532"/>
                <a:gd name="connsiteY99" fmla="*/ 1767840 h 1794008"/>
                <a:gd name="connsiteX100" fmla="*/ 4537166 w 5721532"/>
                <a:gd name="connsiteY100" fmla="*/ 1776549 h 1794008"/>
                <a:gd name="connsiteX101" fmla="*/ 4484915 w 5721532"/>
                <a:gd name="connsiteY101" fmla="*/ 1785257 h 1794008"/>
                <a:gd name="connsiteX102" fmla="*/ 2081349 w 5721532"/>
                <a:gd name="connsiteY102" fmla="*/ 1785257 h 1794008"/>
                <a:gd name="connsiteX103" fmla="*/ 1985555 w 5721532"/>
                <a:gd name="connsiteY103" fmla="*/ 1767840 h 1794008"/>
                <a:gd name="connsiteX104" fmla="*/ 1950720 w 5721532"/>
                <a:gd name="connsiteY104" fmla="*/ 1759132 h 1794008"/>
                <a:gd name="connsiteX105" fmla="*/ 1820092 w 5721532"/>
                <a:gd name="connsiteY105" fmla="*/ 1741714 h 1794008"/>
                <a:gd name="connsiteX106" fmla="*/ 1759132 w 5721532"/>
                <a:gd name="connsiteY106" fmla="*/ 1733006 h 1794008"/>
                <a:gd name="connsiteX107" fmla="*/ 1654629 w 5721532"/>
                <a:gd name="connsiteY107" fmla="*/ 1715589 h 1794008"/>
                <a:gd name="connsiteX108" fmla="*/ 1619795 w 5721532"/>
                <a:gd name="connsiteY108" fmla="*/ 1706880 h 1794008"/>
                <a:gd name="connsiteX109" fmla="*/ 1576252 w 5721532"/>
                <a:gd name="connsiteY109" fmla="*/ 1698172 h 1794008"/>
                <a:gd name="connsiteX110" fmla="*/ 1506583 w 5721532"/>
                <a:gd name="connsiteY110" fmla="*/ 1689463 h 1794008"/>
                <a:gd name="connsiteX111" fmla="*/ 1445623 w 5721532"/>
                <a:gd name="connsiteY111" fmla="*/ 1680754 h 1794008"/>
                <a:gd name="connsiteX112" fmla="*/ 1375955 w 5721532"/>
                <a:gd name="connsiteY112" fmla="*/ 1672046 h 1794008"/>
                <a:gd name="connsiteX113" fmla="*/ 1297577 w 5721532"/>
                <a:gd name="connsiteY113" fmla="*/ 1654629 h 1794008"/>
                <a:gd name="connsiteX114" fmla="*/ 975360 w 5721532"/>
                <a:gd name="connsiteY114" fmla="*/ 1637212 h 1794008"/>
                <a:gd name="connsiteX115" fmla="*/ 879566 w 5721532"/>
                <a:gd name="connsiteY115" fmla="*/ 1628503 h 1794008"/>
                <a:gd name="connsiteX116" fmla="*/ 836023 w 5721532"/>
                <a:gd name="connsiteY116" fmla="*/ 1619794 h 1794008"/>
                <a:gd name="connsiteX117" fmla="*/ 714103 w 5721532"/>
                <a:gd name="connsiteY117" fmla="*/ 1602377 h 1794008"/>
                <a:gd name="connsiteX118" fmla="*/ 592183 w 5721532"/>
                <a:gd name="connsiteY118" fmla="*/ 1593669 h 1794008"/>
                <a:gd name="connsiteX119" fmla="*/ 426720 w 5721532"/>
                <a:gd name="connsiteY119" fmla="*/ 1576252 h 1794008"/>
                <a:gd name="connsiteX120" fmla="*/ 365760 w 5721532"/>
                <a:gd name="connsiteY120" fmla="*/ 1567543 h 1794008"/>
                <a:gd name="connsiteX121" fmla="*/ 261257 w 5721532"/>
                <a:gd name="connsiteY121" fmla="*/ 1541417 h 1794008"/>
                <a:gd name="connsiteX122" fmla="*/ 226423 w 5721532"/>
                <a:gd name="connsiteY122" fmla="*/ 1532709 h 1794008"/>
                <a:gd name="connsiteX123" fmla="*/ 156755 w 5721532"/>
                <a:gd name="connsiteY123" fmla="*/ 1515292 h 1794008"/>
                <a:gd name="connsiteX124" fmla="*/ 113212 w 5721532"/>
                <a:gd name="connsiteY124" fmla="*/ 1480457 h 1794008"/>
                <a:gd name="connsiteX125" fmla="*/ 87086 w 5721532"/>
                <a:gd name="connsiteY125" fmla="*/ 1454332 h 1794008"/>
                <a:gd name="connsiteX126" fmla="*/ 34835 w 5721532"/>
                <a:gd name="connsiteY126" fmla="*/ 1428206 h 1794008"/>
                <a:gd name="connsiteX127" fmla="*/ 0 w 5721532"/>
                <a:gd name="connsiteY127" fmla="*/ 1384663 h 17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21532" h="1794008">
                  <a:moveTo>
                    <a:pt x="0" y="1384663"/>
                  </a:moveTo>
                  <a:lnTo>
                    <a:pt x="0" y="1384663"/>
                  </a:lnTo>
                  <a:cubicBezTo>
                    <a:pt x="26126" y="1378857"/>
                    <a:pt x="52134" y="1372495"/>
                    <a:pt x="78377" y="1367246"/>
                  </a:cubicBezTo>
                  <a:cubicBezTo>
                    <a:pt x="95692" y="1363783"/>
                    <a:pt x="114234" y="1365095"/>
                    <a:pt x="130629" y="1358537"/>
                  </a:cubicBezTo>
                  <a:cubicBezTo>
                    <a:pt x="144105" y="1353147"/>
                    <a:pt x="152481" y="1338903"/>
                    <a:pt x="165463" y="1332412"/>
                  </a:cubicBezTo>
                  <a:cubicBezTo>
                    <a:pt x="194931" y="1317678"/>
                    <a:pt x="229401" y="1312657"/>
                    <a:pt x="261257" y="1306286"/>
                  </a:cubicBezTo>
                  <a:cubicBezTo>
                    <a:pt x="329776" y="1254897"/>
                    <a:pt x="259806" y="1302657"/>
                    <a:pt x="339635" y="1262743"/>
                  </a:cubicBezTo>
                  <a:cubicBezTo>
                    <a:pt x="384363" y="1240379"/>
                    <a:pt x="350609" y="1246197"/>
                    <a:pt x="400595" y="1210492"/>
                  </a:cubicBezTo>
                  <a:cubicBezTo>
                    <a:pt x="408065" y="1205157"/>
                    <a:pt x="418510" y="1205888"/>
                    <a:pt x="426720" y="1201783"/>
                  </a:cubicBezTo>
                  <a:cubicBezTo>
                    <a:pt x="436081" y="1197102"/>
                    <a:pt x="444805" y="1191066"/>
                    <a:pt x="452846" y="1184366"/>
                  </a:cubicBezTo>
                  <a:cubicBezTo>
                    <a:pt x="462307" y="1176482"/>
                    <a:pt x="469621" y="1166255"/>
                    <a:pt x="478972" y="1158240"/>
                  </a:cubicBezTo>
                  <a:cubicBezTo>
                    <a:pt x="489992" y="1148794"/>
                    <a:pt x="502786" y="1141560"/>
                    <a:pt x="513806" y="1132114"/>
                  </a:cubicBezTo>
                  <a:cubicBezTo>
                    <a:pt x="572475" y="1081827"/>
                    <a:pt x="508318" y="1127065"/>
                    <a:pt x="566057" y="1088572"/>
                  </a:cubicBezTo>
                  <a:cubicBezTo>
                    <a:pt x="605950" y="1028736"/>
                    <a:pt x="555170" y="1095541"/>
                    <a:pt x="618309" y="1045029"/>
                  </a:cubicBezTo>
                  <a:cubicBezTo>
                    <a:pt x="637543" y="1029642"/>
                    <a:pt x="654530" y="1011479"/>
                    <a:pt x="670560" y="992777"/>
                  </a:cubicBezTo>
                  <a:cubicBezTo>
                    <a:pt x="689452" y="970737"/>
                    <a:pt x="702286" y="943635"/>
                    <a:pt x="722812" y="923109"/>
                  </a:cubicBezTo>
                  <a:cubicBezTo>
                    <a:pt x="734781" y="911140"/>
                    <a:pt x="753255" y="907702"/>
                    <a:pt x="766355" y="896983"/>
                  </a:cubicBezTo>
                  <a:cubicBezTo>
                    <a:pt x="785419" y="881385"/>
                    <a:pt x="798112" y="858395"/>
                    <a:pt x="818606" y="844732"/>
                  </a:cubicBezTo>
                  <a:cubicBezTo>
                    <a:pt x="877673" y="805353"/>
                    <a:pt x="805525" y="854542"/>
                    <a:pt x="888275" y="792480"/>
                  </a:cubicBezTo>
                  <a:cubicBezTo>
                    <a:pt x="896648" y="786200"/>
                    <a:pt x="905692" y="780869"/>
                    <a:pt x="914400" y="775063"/>
                  </a:cubicBezTo>
                  <a:cubicBezTo>
                    <a:pt x="956834" y="711411"/>
                    <a:pt x="900358" y="786765"/>
                    <a:pt x="966652" y="731520"/>
                  </a:cubicBezTo>
                  <a:cubicBezTo>
                    <a:pt x="974693" y="724820"/>
                    <a:pt x="976378" y="712493"/>
                    <a:pt x="984069" y="705394"/>
                  </a:cubicBezTo>
                  <a:cubicBezTo>
                    <a:pt x="1014385" y="677410"/>
                    <a:pt x="1056977" y="661345"/>
                    <a:pt x="1079863" y="627017"/>
                  </a:cubicBezTo>
                  <a:cubicBezTo>
                    <a:pt x="1085669" y="618309"/>
                    <a:pt x="1090327" y="608714"/>
                    <a:pt x="1097280" y="600892"/>
                  </a:cubicBezTo>
                  <a:cubicBezTo>
                    <a:pt x="1113645" y="582482"/>
                    <a:pt x="1135869" y="569135"/>
                    <a:pt x="1149532" y="548640"/>
                  </a:cubicBezTo>
                  <a:cubicBezTo>
                    <a:pt x="1155338" y="539931"/>
                    <a:pt x="1161756" y="531601"/>
                    <a:pt x="1166949" y="522514"/>
                  </a:cubicBezTo>
                  <a:cubicBezTo>
                    <a:pt x="1173390" y="511243"/>
                    <a:pt x="1176055" y="497653"/>
                    <a:pt x="1184366" y="487680"/>
                  </a:cubicBezTo>
                  <a:cubicBezTo>
                    <a:pt x="1196465" y="473161"/>
                    <a:pt x="1231926" y="462417"/>
                    <a:pt x="1245326" y="452846"/>
                  </a:cubicBezTo>
                  <a:cubicBezTo>
                    <a:pt x="1302404" y="412076"/>
                    <a:pt x="1241536" y="436691"/>
                    <a:pt x="1297577" y="418012"/>
                  </a:cubicBezTo>
                  <a:cubicBezTo>
                    <a:pt x="1331915" y="366507"/>
                    <a:pt x="1293579" y="414648"/>
                    <a:pt x="1349829" y="374469"/>
                  </a:cubicBezTo>
                  <a:cubicBezTo>
                    <a:pt x="1359851" y="367311"/>
                    <a:pt x="1365933" y="355501"/>
                    <a:pt x="1375955" y="348343"/>
                  </a:cubicBezTo>
                  <a:cubicBezTo>
                    <a:pt x="1386519" y="340797"/>
                    <a:pt x="1400404" y="338715"/>
                    <a:pt x="1410789" y="330926"/>
                  </a:cubicBezTo>
                  <a:cubicBezTo>
                    <a:pt x="1476910" y="281335"/>
                    <a:pt x="1416183" y="305906"/>
                    <a:pt x="1471749" y="287383"/>
                  </a:cubicBezTo>
                  <a:cubicBezTo>
                    <a:pt x="1525591" y="233541"/>
                    <a:pt x="1465672" y="289236"/>
                    <a:pt x="1541417" y="235132"/>
                  </a:cubicBezTo>
                  <a:cubicBezTo>
                    <a:pt x="1548098" y="230359"/>
                    <a:pt x="1552527" y="222970"/>
                    <a:pt x="1558835" y="217714"/>
                  </a:cubicBezTo>
                  <a:cubicBezTo>
                    <a:pt x="1569985" y="208422"/>
                    <a:pt x="1581858" y="200025"/>
                    <a:pt x="1593669" y="191589"/>
                  </a:cubicBezTo>
                  <a:cubicBezTo>
                    <a:pt x="1631984" y="164222"/>
                    <a:pt x="1608713" y="182263"/>
                    <a:pt x="1654629" y="156754"/>
                  </a:cubicBezTo>
                  <a:cubicBezTo>
                    <a:pt x="1669425" y="148534"/>
                    <a:pt x="1683818" y="139600"/>
                    <a:pt x="1698172" y="130629"/>
                  </a:cubicBezTo>
                  <a:cubicBezTo>
                    <a:pt x="1707047" y="125082"/>
                    <a:pt x="1714936" y="117893"/>
                    <a:pt x="1724297" y="113212"/>
                  </a:cubicBezTo>
                  <a:cubicBezTo>
                    <a:pt x="1732508" y="109107"/>
                    <a:pt x="1742398" y="108961"/>
                    <a:pt x="1750423" y="104503"/>
                  </a:cubicBezTo>
                  <a:cubicBezTo>
                    <a:pt x="1768722" y="94337"/>
                    <a:pt x="1782367" y="74746"/>
                    <a:pt x="1802675" y="69669"/>
                  </a:cubicBezTo>
                  <a:cubicBezTo>
                    <a:pt x="1814286" y="66766"/>
                    <a:pt x="1826045" y="64399"/>
                    <a:pt x="1837509" y="60960"/>
                  </a:cubicBezTo>
                  <a:cubicBezTo>
                    <a:pt x="1855094" y="55684"/>
                    <a:pt x="1871949" y="47996"/>
                    <a:pt x="1889760" y="43543"/>
                  </a:cubicBezTo>
                  <a:cubicBezTo>
                    <a:pt x="1901372" y="40640"/>
                    <a:pt x="1913086" y="38122"/>
                    <a:pt x="1924595" y="34834"/>
                  </a:cubicBezTo>
                  <a:cubicBezTo>
                    <a:pt x="1933421" y="32312"/>
                    <a:pt x="1941719" y="27926"/>
                    <a:pt x="1950720" y="26126"/>
                  </a:cubicBezTo>
                  <a:cubicBezTo>
                    <a:pt x="1970848" y="22100"/>
                    <a:pt x="1991433" y="20791"/>
                    <a:pt x="2011680" y="17417"/>
                  </a:cubicBezTo>
                  <a:cubicBezTo>
                    <a:pt x="2026280" y="14984"/>
                    <a:pt x="2040427" y="9132"/>
                    <a:pt x="2055223" y="8709"/>
                  </a:cubicBezTo>
                  <a:cubicBezTo>
                    <a:pt x="2243854" y="3320"/>
                    <a:pt x="2432594" y="2903"/>
                    <a:pt x="2621280" y="0"/>
                  </a:cubicBezTo>
                  <a:lnTo>
                    <a:pt x="2969623" y="8709"/>
                  </a:lnTo>
                  <a:cubicBezTo>
                    <a:pt x="3002015" y="10031"/>
                    <a:pt x="3056402" y="17341"/>
                    <a:pt x="3091543" y="26126"/>
                  </a:cubicBezTo>
                  <a:cubicBezTo>
                    <a:pt x="3100449" y="28352"/>
                    <a:pt x="3108668" y="33034"/>
                    <a:pt x="3117669" y="34834"/>
                  </a:cubicBezTo>
                  <a:cubicBezTo>
                    <a:pt x="3137797" y="38859"/>
                    <a:pt x="3158434" y="39871"/>
                    <a:pt x="3178629" y="43543"/>
                  </a:cubicBezTo>
                  <a:cubicBezTo>
                    <a:pt x="3297136" y="65091"/>
                    <a:pt x="3073809" y="36736"/>
                    <a:pt x="3291840" y="60960"/>
                  </a:cubicBezTo>
                  <a:cubicBezTo>
                    <a:pt x="3376796" y="82200"/>
                    <a:pt x="3270714" y="56265"/>
                    <a:pt x="3370217" y="78377"/>
                  </a:cubicBezTo>
                  <a:cubicBezTo>
                    <a:pt x="3381901" y="80973"/>
                    <a:pt x="3393246" y="85118"/>
                    <a:pt x="3405052" y="87086"/>
                  </a:cubicBezTo>
                  <a:cubicBezTo>
                    <a:pt x="3491222" y="101448"/>
                    <a:pt x="3593573" y="102302"/>
                    <a:pt x="3675017" y="104503"/>
                  </a:cubicBezTo>
                  <a:lnTo>
                    <a:pt x="4119155" y="113212"/>
                  </a:lnTo>
                  <a:cubicBezTo>
                    <a:pt x="4141629" y="116422"/>
                    <a:pt x="4181917" y="118468"/>
                    <a:pt x="4206240" y="130629"/>
                  </a:cubicBezTo>
                  <a:cubicBezTo>
                    <a:pt x="4221379" y="138199"/>
                    <a:pt x="4233985" y="150678"/>
                    <a:pt x="4249783" y="156754"/>
                  </a:cubicBezTo>
                  <a:cubicBezTo>
                    <a:pt x="4352568" y="196287"/>
                    <a:pt x="4285005" y="153057"/>
                    <a:pt x="4371703" y="191589"/>
                  </a:cubicBezTo>
                  <a:cubicBezTo>
                    <a:pt x="4381267" y="195840"/>
                    <a:pt x="4388467" y="204325"/>
                    <a:pt x="4397829" y="209006"/>
                  </a:cubicBezTo>
                  <a:cubicBezTo>
                    <a:pt x="4406040" y="213111"/>
                    <a:pt x="4415432" y="214305"/>
                    <a:pt x="4423955" y="217714"/>
                  </a:cubicBezTo>
                  <a:cubicBezTo>
                    <a:pt x="4444481" y="225924"/>
                    <a:pt x="4464842" y="234576"/>
                    <a:pt x="4484915" y="243840"/>
                  </a:cubicBezTo>
                  <a:cubicBezTo>
                    <a:pt x="4563512" y="280116"/>
                    <a:pt x="4510143" y="260959"/>
                    <a:pt x="4563292" y="278674"/>
                  </a:cubicBezTo>
                  <a:cubicBezTo>
                    <a:pt x="4637750" y="353136"/>
                    <a:pt x="4516404" y="236977"/>
                    <a:pt x="4606835" y="304800"/>
                  </a:cubicBezTo>
                  <a:cubicBezTo>
                    <a:pt x="4720487" y="390038"/>
                    <a:pt x="4644589" y="360929"/>
                    <a:pt x="4711337" y="383177"/>
                  </a:cubicBezTo>
                  <a:cubicBezTo>
                    <a:pt x="4728971" y="400810"/>
                    <a:pt x="4731083" y="405198"/>
                    <a:pt x="4754880" y="418012"/>
                  </a:cubicBezTo>
                  <a:cubicBezTo>
                    <a:pt x="4783456" y="433399"/>
                    <a:pt x="4816002" y="442081"/>
                    <a:pt x="4841966" y="461554"/>
                  </a:cubicBezTo>
                  <a:cubicBezTo>
                    <a:pt x="4897041" y="502861"/>
                    <a:pt x="4884698" y="494199"/>
                    <a:pt x="4963886" y="548640"/>
                  </a:cubicBezTo>
                  <a:cubicBezTo>
                    <a:pt x="4981135" y="560499"/>
                    <a:pt x="4996897" y="575228"/>
                    <a:pt x="5016137" y="583474"/>
                  </a:cubicBezTo>
                  <a:cubicBezTo>
                    <a:pt x="5040171" y="593774"/>
                    <a:pt x="5080739" y="606782"/>
                    <a:pt x="5103223" y="627017"/>
                  </a:cubicBezTo>
                  <a:cubicBezTo>
                    <a:pt x="5124583" y="646241"/>
                    <a:pt x="5138480" y="675126"/>
                    <a:pt x="5164183" y="687977"/>
                  </a:cubicBezTo>
                  <a:cubicBezTo>
                    <a:pt x="5250723" y="731247"/>
                    <a:pt x="5137112" y="669852"/>
                    <a:pt x="5242560" y="748937"/>
                  </a:cubicBezTo>
                  <a:cubicBezTo>
                    <a:pt x="5271774" y="770847"/>
                    <a:pt x="5288354" y="780716"/>
                    <a:pt x="5312229" y="809897"/>
                  </a:cubicBezTo>
                  <a:cubicBezTo>
                    <a:pt x="5328042" y="829224"/>
                    <a:pt x="5342366" y="849790"/>
                    <a:pt x="5355772" y="870857"/>
                  </a:cubicBezTo>
                  <a:cubicBezTo>
                    <a:pt x="5362742" y="881810"/>
                    <a:pt x="5364878" y="895719"/>
                    <a:pt x="5373189" y="905692"/>
                  </a:cubicBezTo>
                  <a:cubicBezTo>
                    <a:pt x="5379889" y="913733"/>
                    <a:pt x="5390606" y="917303"/>
                    <a:pt x="5399315" y="923109"/>
                  </a:cubicBezTo>
                  <a:cubicBezTo>
                    <a:pt x="5405121" y="931817"/>
                    <a:pt x="5412051" y="939873"/>
                    <a:pt x="5416732" y="949234"/>
                  </a:cubicBezTo>
                  <a:cubicBezTo>
                    <a:pt x="5420837" y="957445"/>
                    <a:pt x="5420886" y="967390"/>
                    <a:pt x="5425440" y="975360"/>
                  </a:cubicBezTo>
                  <a:cubicBezTo>
                    <a:pt x="5432641" y="987962"/>
                    <a:pt x="5443130" y="998383"/>
                    <a:pt x="5451566" y="1010194"/>
                  </a:cubicBezTo>
                  <a:cubicBezTo>
                    <a:pt x="5457650" y="1018711"/>
                    <a:pt x="5462899" y="1027803"/>
                    <a:pt x="5468983" y="1036320"/>
                  </a:cubicBezTo>
                  <a:cubicBezTo>
                    <a:pt x="5533459" y="1126586"/>
                    <a:pt x="5449863" y="1003283"/>
                    <a:pt x="5529943" y="1123406"/>
                  </a:cubicBezTo>
                  <a:lnTo>
                    <a:pt x="5564777" y="1175657"/>
                  </a:lnTo>
                  <a:cubicBezTo>
                    <a:pt x="5573486" y="1184366"/>
                    <a:pt x="5583019" y="1192322"/>
                    <a:pt x="5590903" y="1201783"/>
                  </a:cubicBezTo>
                  <a:cubicBezTo>
                    <a:pt x="5597603" y="1209824"/>
                    <a:pt x="5601366" y="1220086"/>
                    <a:pt x="5608320" y="1227909"/>
                  </a:cubicBezTo>
                  <a:cubicBezTo>
                    <a:pt x="5624684" y="1246319"/>
                    <a:pt x="5649557" y="1258129"/>
                    <a:pt x="5660572" y="1280160"/>
                  </a:cubicBezTo>
                  <a:cubicBezTo>
                    <a:pt x="5672183" y="1303383"/>
                    <a:pt x="5681004" y="1328226"/>
                    <a:pt x="5695406" y="1349829"/>
                  </a:cubicBezTo>
                  <a:cubicBezTo>
                    <a:pt x="5717915" y="1383592"/>
                    <a:pt x="5709513" y="1366025"/>
                    <a:pt x="5721532" y="1402080"/>
                  </a:cubicBezTo>
                  <a:cubicBezTo>
                    <a:pt x="5718629" y="1419497"/>
                    <a:pt x="5717106" y="1437202"/>
                    <a:pt x="5712823" y="1454332"/>
                  </a:cubicBezTo>
                  <a:cubicBezTo>
                    <a:pt x="5702062" y="1497377"/>
                    <a:pt x="5696007" y="1505380"/>
                    <a:pt x="5677989" y="1541417"/>
                  </a:cubicBezTo>
                  <a:cubicBezTo>
                    <a:pt x="5675086" y="1558834"/>
                    <a:pt x="5671965" y="1576217"/>
                    <a:pt x="5669280" y="1593669"/>
                  </a:cubicBezTo>
                  <a:cubicBezTo>
                    <a:pt x="5666159" y="1613957"/>
                    <a:pt x="5669752" y="1636270"/>
                    <a:pt x="5660572" y="1654629"/>
                  </a:cubicBezTo>
                  <a:cubicBezTo>
                    <a:pt x="5656467" y="1662840"/>
                    <a:pt x="5643155" y="1660434"/>
                    <a:pt x="5634446" y="1663337"/>
                  </a:cubicBezTo>
                  <a:cubicBezTo>
                    <a:pt x="5571556" y="1705263"/>
                    <a:pt x="5629903" y="1672579"/>
                    <a:pt x="5486400" y="1689463"/>
                  </a:cubicBezTo>
                  <a:cubicBezTo>
                    <a:pt x="5477283" y="1690536"/>
                    <a:pt x="5469306" y="1696530"/>
                    <a:pt x="5460275" y="1698172"/>
                  </a:cubicBezTo>
                  <a:cubicBezTo>
                    <a:pt x="5437249" y="1702359"/>
                    <a:pt x="5413829" y="1703977"/>
                    <a:pt x="5390606" y="1706880"/>
                  </a:cubicBezTo>
                  <a:cubicBezTo>
                    <a:pt x="5266455" y="1748264"/>
                    <a:pt x="5395638" y="1706687"/>
                    <a:pt x="5303520" y="1733006"/>
                  </a:cubicBezTo>
                  <a:cubicBezTo>
                    <a:pt x="5294694" y="1735528"/>
                    <a:pt x="5286300" y="1739488"/>
                    <a:pt x="5277395" y="1741714"/>
                  </a:cubicBezTo>
                  <a:cubicBezTo>
                    <a:pt x="5240600" y="1750913"/>
                    <a:pt x="5211235" y="1753233"/>
                    <a:pt x="5172892" y="1759132"/>
                  </a:cubicBezTo>
                  <a:cubicBezTo>
                    <a:pt x="5155440" y="1761817"/>
                    <a:pt x="5138291" y="1767356"/>
                    <a:pt x="5120640" y="1767840"/>
                  </a:cubicBezTo>
                  <a:cubicBezTo>
                    <a:pt x="4926200" y="1773167"/>
                    <a:pt x="4731657" y="1773646"/>
                    <a:pt x="4537166" y="1776549"/>
                  </a:cubicBezTo>
                  <a:cubicBezTo>
                    <a:pt x="4519749" y="1779452"/>
                    <a:pt x="4502569" y="1784921"/>
                    <a:pt x="4484915" y="1785257"/>
                  </a:cubicBezTo>
                  <a:cubicBezTo>
                    <a:pt x="3607373" y="1801972"/>
                    <a:pt x="3019122" y="1790555"/>
                    <a:pt x="2081349" y="1785257"/>
                  </a:cubicBezTo>
                  <a:cubicBezTo>
                    <a:pt x="2043511" y="1778951"/>
                    <a:pt x="2022091" y="1775959"/>
                    <a:pt x="1985555" y="1767840"/>
                  </a:cubicBezTo>
                  <a:cubicBezTo>
                    <a:pt x="1973871" y="1765244"/>
                    <a:pt x="1962496" y="1761273"/>
                    <a:pt x="1950720" y="1759132"/>
                  </a:cubicBezTo>
                  <a:cubicBezTo>
                    <a:pt x="1920620" y="1753659"/>
                    <a:pt x="1848526" y="1745505"/>
                    <a:pt x="1820092" y="1741714"/>
                  </a:cubicBezTo>
                  <a:lnTo>
                    <a:pt x="1759132" y="1733006"/>
                  </a:lnTo>
                  <a:cubicBezTo>
                    <a:pt x="1700793" y="1713559"/>
                    <a:pt x="1762965" y="1732256"/>
                    <a:pt x="1654629" y="1715589"/>
                  </a:cubicBezTo>
                  <a:cubicBezTo>
                    <a:pt x="1642799" y="1713769"/>
                    <a:pt x="1631479" y="1709476"/>
                    <a:pt x="1619795" y="1706880"/>
                  </a:cubicBezTo>
                  <a:cubicBezTo>
                    <a:pt x="1605346" y="1703669"/>
                    <a:pt x="1590882" y="1700423"/>
                    <a:pt x="1576252" y="1698172"/>
                  </a:cubicBezTo>
                  <a:cubicBezTo>
                    <a:pt x="1553120" y="1694613"/>
                    <a:pt x="1529781" y="1692556"/>
                    <a:pt x="1506583" y="1689463"/>
                  </a:cubicBezTo>
                  <a:lnTo>
                    <a:pt x="1445623" y="1680754"/>
                  </a:lnTo>
                  <a:cubicBezTo>
                    <a:pt x="1422425" y="1677661"/>
                    <a:pt x="1399002" y="1676113"/>
                    <a:pt x="1375955" y="1672046"/>
                  </a:cubicBezTo>
                  <a:cubicBezTo>
                    <a:pt x="1349599" y="1667395"/>
                    <a:pt x="1324044" y="1658599"/>
                    <a:pt x="1297577" y="1654629"/>
                  </a:cubicBezTo>
                  <a:cubicBezTo>
                    <a:pt x="1217154" y="1642566"/>
                    <a:pt x="1020418" y="1638945"/>
                    <a:pt x="975360" y="1637212"/>
                  </a:cubicBezTo>
                  <a:cubicBezTo>
                    <a:pt x="943429" y="1634309"/>
                    <a:pt x="911381" y="1632480"/>
                    <a:pt x="879566" y="1628503"/>
                  </a:cubicBezTo>
                  <a:cubicBezTo>
                    <a:pt x="864879" y="1626667"/>
                    <a:pt x="850644" y="1622103"/>
                    <a:pt x="836023" y="1619794"/>
                  </a:cubicBezTo>
                  <a:cubicBezTo>
                    <a:pt x="795473" y="1613391"/>
                    <a:pt x="754922" y="1606750"/>
                    <a:pt x="714103" y="1602377"/>
                  </a:cubicBezTo>
                  <a:cubicBezTo>
                    <a:pt x="673591" y="1598037"/>
                    <a:pt x="632823" y="1596572"/>
                    <a:pt x="592183" y="1593669"/>
                  </a:cubicBezTo>
                  <a:cubicBezTo>
                    <a:pt x="497401" y="1574712"/>
                    <a:pt x="594471" y="1592228"/>
                    <a:pt x="426720" y="1576252"/>
                  </a:cubicBezTo>
                  <a:cubicBezTo>
                    <a:pt x="406286" y="1574306"/>
                    <a:pt x="386080" y="1570446"/>
                    <a:pt x="365760" y="1567543"/>
                  </a:cubicBezTo>
                  <a:cubicBezTo>
                    <a:pt x="304270" y="1536798"/>
                    <a:pt x="354125" y="1556895"/>
                    <a:pt x="261257" y="1541417"/>
                  </a:cubicBezTo>
                  <a:cubicBezTo>
                    <a:pt x="249451" y="1539449"/>
                    <a:pt x="238107" y="1535305"/>
                    <a:pt x="226423" y="1532709"/>
                  </a:cubicBezTo>
                  <a:cubicBezTo>
                    <a:pt x="163374" y="1518698"/>
                    <a:pt x="203437" y="1530852"/>
                    <a:pt x="156755" y="1515292"/>
                  </a:cubicBezTo>
                  <a:cubicBezTo>
                    <a:pt x="106086" y="1464623"/>
                    <a:pt x="179119" y="1535379"/>
                    <a:pt x="113212" y="1480457"/>
                  </a:cubicBezTo>
                  <a:cubicBezTo>
                    <a:pt x="103751" y="1472573"/>
                    <a:pt x="96547" y="1462216"/>
                    <a:pt x="87086" y="1454332"/>
                  </a:cubicBezTo>
                  <a:cubicBezTo>
                    <a:pt x="64575" y="1435573"/>
                    <a:pt x="61021" y="1436934"/>
                    <a:pt x="34835" y="1428206"/>
                  </a:cubicBezTo>
                  <a:lnTo>
                    <a:pt x="0" y="1384663"/>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159"/>
            <p:cNvSpPr/>
            <p:nvPr/>
          </p:nvSpPr>
          <p:spPr>
            <a:xfrm>
              <a:off x="8714573" y="2357187"/>
              <a:ext cx="528516" cy="165718"/>
            </a:xfrm>
            <a:custGeom>
              <a:avLst/>
              <a:gdLst>
                <a:gd name="connsiteX0" fmla="*/ 0 w 5721532"/>
                <a:gd name="connsiteY0" fmla="*/ 1384663 h 1794008"/>
                <a:gd name="connsiteX1" fmla="*/ 0 w 5721532"/>
                <a:gd name="connsiteY1" fmla="*/ 1384663 h 1794008"/>
                <a:gd name="connsiteX2" fmla="*/ 78377 w 5721532"/>
                <a:gd name="connsiteY2" fmla="*/ 1367246 h 1794008"/>
                <a:gd name="connsiteX3" fmla="*/ 130629 w 5721532"/>
                <a:gd name="connsiteY3" fmla="*/ 1358537 h 1794008"/>
                <a:gd name="connsiteX4" fmla="*/ 165463 w 5721532"/>
                <a:gd name="connsiteY4" fmla="*/ 1332412 h 1794008"/>
                <a:gd name="connsiteX5" fmla="*/ 261257 w 5721532"/>
                <a:gd name="connsiteY5" fmla="*/ 1306286 h 1794008"/>
                <a:gd name="connsiteX6" fmla="*/ 339635 w 5721532"/>
                <a:gd name="connsiteY6" fmla="*/ 1262743 h 1794008"/>
                <a:gd name="connsiteX7" fmla="*/ 400595 w 5721532"/>
                <a:gd name="connsiteY7" fmla="*/ 1210492 h 1794008"/>
                <a:gd name="connsiteX8" fmla="*/ 426720 w 5721532"/>
                <a:gd name="connsiteY8" fmla="*/ 1201783 h 1794008"/>
                <a:gd name="connsiteX9" fmla="*/ 452846 w 5721532"/>
                <a:gd name="connsiteY9" fmla="*/ 1184366 h 1794008"/>
                <a:gd name="connsiteX10" fmla="*/ 478972 w 5721532"/>
                <a:gd name="connsiteY10" fmla="*/ 1158240 h 1794008"/>
                <a:gd name="connsiteX11" fmla="*/ 513806 w 5721532"/>
                <a:gd name="connsiteY11" fmla="*/ 1132114 h 1794008"/>
                <a:gd name="connsiteX12" fmla="*/ 566057 w 5721532"/>
                <a:gd name="connsiteY12" fmla="*/ 1088572 h 1794008"/>
                <a:gd name="connsiteX13" fmla="*/ 618309 w 5721532"/>
                <a:gd name="connsiteY13" fmla="*/ 1045029 h 1794008"/>
                <a:gd name="connsiteX14" fmla="*/ 670560 w 5721532"/>
                <a:gd name="connsiteY14" fmla="*/ 992777 h 1794008"/>
                <a:gd name="connsiteX15" fmla="*/ 722812 w 5721532"/>
                <a:gd name="connsiteY15" fmla="*/ 923109 h 1794008"/>
                <a:gd name="connsiteX16" fmla="*/ 766355 w 5721532"/>
                <a:gd name="connsiteY16" fmla="*/ 896983 h 1794008"/>
                <a:gd name="connsiteX17" fmla="*/ 818606 w 5721532"/>
                <a:gd name="connsiteY17" fmla="*/ 844732 h 1794008"/>
                <a:gd name="connsiteX18" fmla="*/ 888275 w 5721532"/>
                <a:gd name="connsiteY18" fmla="*/ 792480 h 1794008"/>
                <a:gd name="connsiteX19" fmla="*/ 914400 w 5721532"/>
                <a:gd name="connsiteY19" fmla="*/ 775063 h 1794008"/>
                <a:gd name="connsiteX20" fmla="*/ 966652 w 5721532"/>
                <a:gd name="connsiteY20" fmla="*/ 731520 h 1794008"/>
                <a:gd name="connsiteX21" fmla="*/ 984069 w 5721532"/>
                <a:gd name="connsiteY21" fmla="*/ 705394 h 1794008"/>
                <a:gd name="connsiteX22" fmla="*/ 1079863 w 5721532"/>
                <a:gd name="connsiteY22" fmla="*/ 627017 h 1794008"/>
                <a:gd name="connsiteX23" fmla="*/ 1097280 w 5721532"/>
                <a:gd name="connsiteY23" fmla="*/ 600892 h 1794008"/>
                <a:gd name="connsiteX24" fmla="*/ 1149532 w 5721532"/>
                <a:gd name="connsiteY24" fmla="*/ 548640 h 1794008"/>
                <a:gd name="connsiteX25" fmla="*/ 1166949 w 5721532"/>
                <a:gd name="connsiteY25" fmla="*/ 522514 h 1794008"/>
                <a:gd name="connsiteX26" fmla="*/ 1184366 w 5721532"/>
                <a:gd name="connsiteY26" fmla="*/ 487680 h 1794008"/>
                <a:gd name="connsiteX27" fmla="*/ 1245326 w 5721532"/>
                <a:gd name="connsiteY27" fmla="*/ 452846 h 1794008"/>
                <a:gd name="connsiteX28" fmla="*/ 1297577 w 5721532"/>
                <a:gd name="connsiteY28" fmla="*/ 418012 h 1794008"/>
                <a:gd name="connsiteX29" fmla="*/ 1349829 w 5721532"/>
                <a:gd name="connsiteY29" fmla="*/ 374469 h 1794008"/>
                <a:gd name="connsiteX30" fmla="*/ 1375955 w 5721532"/>
                <a:gd name="connsiteY30" fmla="*/ 348343 h 1794008"/>
                <a:gd name="connsiteX31" fmla="*/ 1410789 w 5721532"/>
                <a:gd name="connsiteY31" fmla="*/ 330926 h 1794008"/>
                <a:gd name="connsiteX32" fmla="*/ 1471749 w 5721532"/>
                <a:gd name="connsiteY32" fmla="*/ 287383 h 1794008"/>
                <a:gd name="connsiteX33" fmla="*/ 1541417 w 5721532"/>
                <a:gd name="connsiteY33" fmla="*/ 235132 h 1794008"/>
                <a:gd name="connsiteX34" fmla="*/ 1558835 w 5721532"/>
                <a:gd name="connsiteY34" fmla="*/ 217714 h 1794008"/>
                <a:gd name="connsiteX35" fmla="*/ 1593669 w 5721532"/>
                <a:gd name="connsiteY35" fmla="*/ 191589 h 1794008"/>
                <a:gd name="connsiteX36" fmla="*/ 1654629 w 5721532"/>
                <a:gd name="connsiteY36" fmla="*/ 156754 h 1794008"/>
                <a:gd name="connsiteX37" fmla="*/ 1698172 w 5721532"/>
                <a:gd name="connsiteY37" fmla="*/ 130629 h 1794008"/>
                <a:gd name="connsiteX38" fmla="*/ 1724297 w 5721532"/>
                <a:gd name="connsiteY38" fmla="*/ 113212 h 1794008"/>
                <a:gd name="connsiteX39" fmla="*/ 1750423 w 5721532"/>
                <a:gd name="connsiteY39" fmla="*/ 104503 h 1794008"/>
                <a:gd name="connsiteX40" fmla="*/ 1802675 w 5721532"/>
                <a:gd name="connsiteY40" fmla="*/ 69669 h 1794008"/>
                <a:gd name="connsiteX41" fmla="*/ 1837509 w 5721532"/>
                <a:gd name="connsiteY41" fmla="*/ 60960 h 1794008"/>
                <a:gd name="connsiteX42" fmla="*/ 1889760 w 5721532"/>
                <a:gd name="connsiteY42" fmla="*/ 43543 h 1794008"/>
                <a:gd name="connsiteX43" fmla="*/ 1924595 w 5721532"/>
                <a:gd name="connsiteY43" fmla="*/ 34834 h 1794008"/>
                <a:gd name="connsiteX44" fmla="*/ 1950720 w 5721532"/>
                <a:gd name="connsiteY44" fmla="*/ 26126 h 1794008"/>
                <a:gd name="connsiteX45" fmla="*/ 2011680 w 5721532"/>
                <a:gd name="connsiteY45" fmla="*/ 17417 h 1794008"/>
                <a:gd name="connsiteX46" fmla="*/ 2055223 w 5721532"/>
                <a:gd name="connsiteY46" fmla="*/ 8709 h 1794008"/>
                <a:gd name="connsiteX47" fmla="*/ 2621280 w 5721532"/>
                <a:gd name="connsiteY47" fmla="*/ 0 h 1794008"/>
                <a:gd name="connsiteX48" fmla="*/ 2969623 w 5721532"/>
                <a:gd name="connsiteY48" fmla="*/ 8709 h 1794008"/>
                <a:gd name="connsiteX49" fmla="*/ 3091543 w 5721532"/>
                <a:gd name="connsiteY49" fmla="*/ 26126 h 1794008"/>
                <a:gd name="connsiteX50" fmla="*/ 3117669 w 5721532"/>
                <a:gd name="connsiteY50" fmla="*/ 34834 h 1794008"/>
                <a:gd name="connsiteX51" fmla="*/ 3178629 w 5721532"/>
                <a:gd name="connsiteY51" fmla="*/ 43543 h 1794008"/>
                <a:gd name="connsiteX52" fmla="*/ 3291840 w 5721532"/>
                <a:gd name="connsiteY52" fmla="*/ 60960 h 1794008"/>
                <a:gd name="connsiteX53" fmla="*/ 3370217 w 5721532"/>
                <a:gd name="connsiteY53" fmla="*/ 78377 h 1794008"/>
                <a:gd name="connsiteX54" fmla="*/ 3405052 w 5721532"/>
                <a:gd name="connsiteY54" fmla="*/ 87086 h 1794008"/>
                <a:gd name="connsiteX55" fmla="*/ 3675017 w 5721532"/>
                <a:gd name="connsiteY55" fmla="*/ 104503 h 1794008"/>
                <a:gd name="connsiteX56" fmla="*/ 4119155 w 5721532"/>
                <a:gd name="connsiteY56" fmla="*/ 113212 h 1794008"/>
                <a:gd name="connsiteX57" fmla="*/ 4206240 w 5721532"/>
                <a:gd name="connsiteY57" fmla="*/ 130629 h 1794008"/>
                <a:gd name="connsiteX58" fmla="*/ 4249783 w 5721532"/>
                <a:gd name="connsiteY58" fmla="*/ 156754 h 1794008"/>
                <a:gd name="connsiteX59" fmla="*/ 4371703 w 5721532"/>
                <a:gd name="connsiteY59" fmla="*/ 191589 h 1794008"/>
                <a:gd name="connsiteX60" fmla="*/ 4397829 w 5721532"/>
                <a:gd name="connsiteY60" fmla="*/ 209006 h 1794008"/>
                <a:gd name="connsiteX61" fmla="*/ 4423955 w 5721532"/>
                <a:gd name="connsiteY61" fmla="*/ 217714 h 1794008"/>
                <a:gd name="connsiteX62" fmla="*/ 4484915 w 5721532"/>
                <a:gd name="connsiteY62" fmla="*/ 243840 h 1794008"/>
                <a:gd name="connsiteX63" fmla="*/ 4563292 w 5721532"/>
                <a:gd name="connsiteY63" fmla="*/ 278674 h 1794008"/>
                <a:gd name="connsiteX64" fmla="*/ 4606835 w 5721532"/>
                <a:gd name="connsiteY64" fmla="*/ 304800 h 1794008"/>
                <a:gd name="connsiteX65" fmla="*/ 4711337 w 5721532"/>
                <a:gd name="connsiteY65" fmla="*/ 383177 h 1794008"/>
                <a:gd name="connsiteX66" fmla="*/ 4754880 w 5721532"/>
                <a:gd name="connsiteY66" fmla="*/ 418012 h 1794008"/>
                <a:gd name="connsiteX67" fmla="*/ 4841966 w 5721532"/>
                <a:gd name="connsiteY67" fmla="*/ 461554 h 1794008"/>
                <a:gd name="connsiteX68" fmla="*/ 4963886 w 5721532"/>
                <a:gd name="connsiteY68" fmla="*/ 548640 h 1794008"/>
                <a:gd name="connsiteX69" fmla="*/ 5016137 w 5721532"/>
                <a:gd name="connsiteY69" fmla="*/ 583474 h 1794008"/>
                <a:gd name="connsiteX70" fmla="*/ 5103223 w 5721532"/>
                <a:gd name="connsiteY70" fmla="*/ 627017 h 1794008"/>
                <a:gd name="connsiteX71" fmla="*/ 5164183 w 5721532"/>
                <a:gd name="connsiteY71" fmla="*/ 687977 h 1794008"/>
                <a:gd name="connsiteX72" fmla="*/ 5242560 w 5721532"/>
                <a:gd name="connsiteY72" fmla="*/ 748937 h 1794008"/>
                <a:gd name="connsiteX73" fmla="*/ 5312229 w 5721532"/>
                <a:gd name="connsiteY73" fmla="*/ 809897 h 1794008"/>
                <a:gd name="connsiteX74" fmla="*/ 5355772 w 5721532"/>
                <a:gd name="connsiteY74" fmla="*/ 870857 h 1794008"/>
                <a:gd name="connsiteX75" fmla="*/ 5373189 w 5721532"/>
                <a:gd name="connsiteY75" fmla="*/ 905692 h 1794008"/>
                <a:gd name="connsiteX76" fmla="*/ 5399315 w 5721532"/>
                <a:gd name="connsiteY76" fmla="*/ 923109 h 1794008"/>
                <a:gd name="connsiteX77" fmla="*/ 5416732 w 5721532"/>
                <a:gd name="connsiteY77" fmla="*/ 949234 h 1794008"/>
                <a:gd name="connsiteX78" fmla="*/ 5425440 w 5721532"/>
                <a:gd name="connsiteY78" fmla="*/ 975360 h 1794008"/>
                <a:gd name="connsiteX79" fmla="*/ 5451566 w 5721532"/>
                <a:gd name="connsiteY79" fmla="*/ 1010194 h 1794008"/>
                <a:gd name="connsiteX80" fmla="*/ 5468983 w 5721532"/>
                <a:gd name="connsiteY80" fmla="*/ 1036320 h 1794008"/>
                <a:gd name="connsiteX81" fmla="*/ 5529943 w 5721532"/>
                <a:gd name="connsiteY81" fmla="*/ 1123406 h 1794008"/>
                <a:gd name="connsiteX82" fmla="*/ 5564777 w 5721532"/>
                <a:gd name="connsiteY82" fmla="*/ 1175657 h 1794008"/>
                <a:gd name="connsiteX83" fmla="*/ 5590903 w 5721532"/>
                <a:gd name="connsiteY83" fmla="*/ 1201783 h 1794008"/>
                <a:gd name="connsiteX84" fmla="*/ 5608320 w 5721532"/>
                <a:gd name="connsiteY84" fmla="*/ 1227909 h 1794008"/>
                <a:gd name="connsiteX85" fmla="*/ 5660572 w 5721532"/>
                <a:gd name="connsiteY85" fmla="*/ 1280160 h 1794008"/>
                <a:gd name="connsiteX86" fmla="*/ 5695406 w 5721532"/>
                <a:gd name="connsiteY86" fmla="*/ 1349829 h 1794008"/>
                <a:gd name="connsiteX87" fmla="*/ 5721532 w 5721532"/>
                <a:gd name="connsiteY87" fmla="*/ 1402080 h 1794008"/>
                <a:gd name="connsiteX88" fmla="*/ 5712823 w 5721532"/>
                <a:gd name="connsiteY88" fmla="*/ 1454332 h 1794008"/>
                <a:gd name="connsiteX89" fmla="*/ 5677989 w 5721532"/>
                <a:gd name="connsiteY89" fmla="*/ 1541417 h 1794008"/>
                <a:gd name="connsiteX90" fmla="*/ 5669280 w 5721532"/>
                <a:gd name="connsiteY90" fmla="*/ 1593669 h 1794008"/>
                <a:gd name="connsiteX91" fmla="*/ 5660572 w 5721532"/>
                <a:gd name="connsiteY91" fmla="*/ 1654629 h 1794008"/>
                <a:gd name="connsiteX92" fmla="*/ 5634446 w 5721532"/>
                <a:gd name="connsiteY92" fmla="*/ 1663337 h 1794008"/>
                <a:gd name="connsiteX93" fmla="*/ 5486400 w 5721532"/>
                <a:gd name="connsiteY93" fmla="*/ 1689463 h 1794008"/>
                <a:gd name="connsiteX94" fmla="*/ 5460275 w 5721532"/>
                <a:gd name="connsiteY94" fmla="*/ 1698172 h 1794008"/>
                <a:gd name="connsiteX95" fmla="*/ 5390606 w 5721532"/>
                <a:gd name="connsiteY95" fmla="*/ 1706880 h 1794008"/>
                <a:gd name="connsiteX96" fmla="*/ 5303520 w 5721532"/>
                <a:gd name="connsiteY96" fmla="*/ 1733006 h 1794008"/>
                <a:gd name="connsiteX97" fmla="*/ 5277395 w 5721532"/>
                <a:gd name="connsiteY97" fmla="*/ 1741714 h 1794008"/>
                <a:gd name="connsiteX98" fmla="*/ 5172892 w 5721532"/>
                <a:gd name="connsiteY98" fmla="*/ 1759132 h 1794008"/>
                <a:gd name="connsiteX99" fmla="*/ 5120640 w 5721532"/>
                <a:gd name="connsiteY99" fmla="*/ 1767840 h 1794008"/>
                <a:gd name="connsiteX100" fmla="*/ 4537166 w 5721532"/>
                <a:gd name="connsiteY100" fmla="*/ 1776549 h 1794008"/>
                <a:gd name="connsiteX101" fmla="*/ 4484915 w 5721532"/>
                <a:gd name="connsiteY101" fmla="*/ 1785257 h 1794008"/>
                <a:gd name="connsiteX102" fmla="*/ 2081349 w 5721532"/>
                <a:gd name="connsiteY102" fmla="*/ 1785257 h 1794008"/>
                <a:gd name="connsiteX103" fmla="*/ 1985555 w 5721532"/>
                <a:gd name="connsiteY103" fmla="*/ 1767840 h 1794008"/>
                <a:gd name="connsiteX104" fmla="*/ 1950720 w 5721532"/>
                <a:gd name="connsiteY104" fmla="*/ 1759132 h 1794008"/>
                <a:gd name="connsiteX105" fmla="*/ 1820092 w 5721532"/>
                <a:gd name="connsiteY105" fmla="*/ 1741714 h 1794008"/>
                <a:gd name="connsiteX106" fmla="*/ 1759132 w 5721532"/>
                <a:gd name="connsiteY106" fmla="*/ 1733006 h 1794008"/>
                <a:gd name="connsiteX107" fmla="*/ 1654629 w 5721532"/>
                <a:gd name="connsiteY107" fmla="*/ 1715589 h 1794008"/>
                <a:gd name="connsiteX108" fmla="*/ 1619795 w 5721532"/>
                <a:gd name="connsiteY108" fmla="*/ 1706880 h 1794008"/>
                <a:gd name="connsiteX109" fmla="*/ 1576252 w 5721532"/>
                <a:gd name="connsiteY109" fmla="*/ 1698172 h 1794008"/>
                <a:gd name="connsiteX110" fmla="*/ 1506583 w 5721532"/>
                <a:gd name="connsiteY110" fmla="*/ 1689463 h 1794008"/>
                <a:gd name="connsiteX111" fmla="*/ 1445623 w 5721532"/>
                <a:gd name="connsiteY111" fmla="*/ 1680754 h 1794008"/>
                <a:gd name="connsiteX112" fmla="*/ 1375955 w 5721532"/>
                <a:gd name="connsiteY112" fmla="*/ 1672046 h 1794008"/>
                <a:gd name="connsiteX113" fmla="*/ 1297577 w 5721532"/>
                <a:gd name="connsiteY113" fmla="*/ 1654629 h 1794008"/>
                <a:gd name="connsiteX114" fmla="*/ 975360 w 5721532"/>
                <a:gd name="connsiteY114" fmla="*/ 1637212 h 1794008"/>
                <a:gd name="connsiteX115" fmla="*/ 879566 w 5721532"/>
                <a:gd name="connsiteY115" fmla="*/ 1628503 h 1794008"/>
                <a:gd name="connsiteX116" fmla="*/ 836023 w 5721532"/>
                <a:gd name="connsiteY116" fmla="*/ 1619794 h 1794008"/>
                <a:gd name="connsiteX117" fmla="*/ 714103 w 5721532"/>
                <a:gd name="connsiteY117" fmla="*/ 1602377 h 1794008"/>
                <a:gd name="connsiteX118" fmla="*/ 592183 w 5721532"/>
                <a:gd name="connsiteY118" fmla="*/ 1593669 h 1794008"/>
                <a:gd name="connsiteX119" fmla="*/ 426720 w 5721532"/>
                <a:gd name="connsiteY119" fmla="*/ 1576252 h 1794008"/>
                <a:gd name="connsiteX120" fmla="*/ 365760 w 5721532"/>
                <a:gd name="connsiteY120" fmla="*/ 1567543 h 1794008"/>
                <a:gd name="connsiteX121" fmla="*/ 261257 w 5721532"/>
                <a:gd name="connsiteY121" fmla="*/ 1541417 h 1794008"/>
                <a:gd name="connsiteX122" fmla="*/ 226423 w 5721532"/>
                <a:gd name="connsiteY122" fmla="*/ 1532709 h 1794008"/>
                <a:gd name="connsiteX123" fmla="*/ 156755 w 5721532"/>
                <a:gd name="connsiteY123" fmla="*/ 1515292 h 1794008"/>
                <a:gd name="connsiteX124" fmla="*/ 113212 w 5721532"/>
                <a:gd name="connsiteY124" fmla="*/ 1480457 h 1794008"/>
                <a:gd name="connsiteX125" fmla="*/ 87086 w 5721532"/>
                <a:gd name="connsiteY125" fmla="*/ 1454332 h 1794008"/>
                <a:gd name="connsiteX126" fmla="*/ 34835 w 5721532"/>
                <a:gd name="connsiteY126" fmla="*/ 1428206 h 1794008"/>
                <a:gd name="connsiteX127" fmla="*/ 0 w 5721532"/>
                <a:gd name="connsiteY127" fmla="*/ 1384663 h 17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21532" h="1794008">
                  <a:moveTo>
                    <a:pt x="0" y="1384663"/>
                  </a:moveTo>
                  <a:lnTo>
                    <a:pt x="0" y="1384663"/>
                  </a:lnTo>
                  <a:cubicBezTo>
                    <a:pt x="26126" y="1378857"/>
                    <a:pt x="52134" y="1372495"/>
                    <a:pt x="78377" y="1367246"/>
                  </a:cubicBezTo>
                  <a:cubicBezTo>
                    <a:pt x="95692" y="1363783"/>
                    <a:pt x="114234" y="1365095"/>
                    <a:pt x="130629" y="1358537"/>
                  </a:cubicBezTo>
                  <a:cubicBezTo>
                    <a:pt x="144105" y="1353147"/>
                    <a:pt x="152481" y="1338903"/>
                    <a:pt x="165463" y="1332412"/>
                  </a:cubicBezTo>
                  <a:cubicBezTo>
                    <a:pt x="194931" y="1317678"/>
                    <a:pt x="229401" y="1312657"/>
                    <a:pt x="261257" y="1306286"/>
                  </a:cubicBezTo>
                  <a:cubicBezTo>
                    <a:pt x="329776" y="1254897"/>
                    <a:pt x="259806" y="1302657"/>
                    <a:pt x="339635" y="1262743"/>
                  </a:cubicBezTo>
                  <a:cubicBezTo>
                    <a:pt x="384363" y="1240379"/>
                    <a:pt x="350609" y="1246197"/>
                    <a:pt x="400595" y="1210492"/>
                  </a:cubicBezTo>
                  <a:cubicBezTo>
                    <a:pt x="408065" y="1205157"/>
                    <a:pt x="418510" y="1205888"/>
                    <a:pt x="426720" y="1201783"/>
                  </a:cubicBezTo>
                  <a:cubicBezTo>
                    <a:pt x="436081" y="1197102"/>
                    <a:pt x="444805" y="1191066"/>
                    <a:pt x="452846" y="1184366"/>
                  </a:cubicBezTo>
                  <a:cubicBezTo>
                    <a:pt x="462307" y="1176482"/>
                    <a:pt x="469621" y="1166255"/>
                    <a:pt x="478972" y="1158240"/>
                  </a:cubicBezTo>
                  <a:cubicBezTo>
                    <a:pt x="489992" y="1148794"/>
                    <a:pt x="502786" y="1141560"/>
                    <a:pt x="513806" y="1132114"/>
                  </a:cubicBezTo>
                  <a:cubicBezTo>
                    <a:pt x="572475" y="1081827"/>
                    <a:pt x="508318" y="1127065"/>
                    <a:pt x="566057" y="1088572"/>
                  </a:cubicBezTo>
                  <a:cubicBezTo>
                    <a:pt x="605950" y="1028736"/>
                    <a:pt x="555170" y="1095541"/>
                    <a:pt x="618309" y="1045029"/>
                  </a:cubicBezTo>
                  <a:cubicBezTo>
                    <a:pt x="637543" y="1029642"/>
                    <a:pt x="654530" y="1011479"/>
                    <a:pt x="670560" y="992777"/>
                  </a:cubicBezTo>
                  <a:cubicBezTo>
                    <a:pt x="689452" y="970737"/>
                    <a:pt x="702286" y="943635"/>
                    <a:pt x="722812" y="923109"/>
                  </a:cubicBezTo>
                  <a:cubicBezTo>
                    <a:pt x="734781" y="911140"/>
                    <a:pt x="753255" y="907702"/>
                    <a:pt x="766355" y="896983"/>
                  </a:cubicBezTo>
                  <a:cubicBezTo>
                    <a:pt x="785419" y="881385"/>
                    <a:pt x="798112" y="858395"/>
                    <a:pt x="818606" y="844732"/>
                  </a:cubicBezTo>
                  <a:cubicBezTo>
                    <a:pt x="877673" y="805353"/>
                    <a:pt x="805525" y="854542"/>
                    <a:pt x="888275" y="792480"/>
                  </a:cubicBezTo>
                  <a:cubicBezTo>
                    <a:pt x="896648" y="786200"/>
                    <a:pt x="905692" y="780869"/>
                    <a:pt x="914400" y="775063"/>
                  </a:cubicBezTo>
                  <a:cubicBezTo>
                    <a:pt x="956834" y="711411"/>
                    <a:pt x="900358" y="786765"/>
                    <a:pt x="966652" y="731520"/>
                  </a:cubicBezTo>
                  <a:cubicBezTo>
                    <a:pt x="974693" y="724820"/>
                    <a:pt x="976378" y="712493"/>
                    <a:pt x="984069" y="705394"/>
                  </a:cubicBezTo>
                  <a:cubicBezTo>
                    <a:pt x="1014385" y="677410"/>
                    <a:pt x="1056977" y="661345"/>
                    <a:pt x="1079863" y="627017"/>
                  </a:cubicBezTo>
                  <a:cubicBezTo>
                    <a:pt x="1085669" y="618309"/>
                    <a:pt x="1090327" y="608714"/>
                    <a:pt x="1097280" y="600892"/>
                  </a:cubicBezTo>
                  <a:cubicBezTo>
                    <a:pt x="1113645" y="582482"/>
                    <a:pt x="1135869" y="569135"/>
                    <a:pt x="1149532" y="548640"/>
                  </a:cubicBezTo>
                  <a:cubicBezTo>
                    <a:pt x="1155338" y="539931"/>
                    <a:pt x="1161756" y="531601"/>
                    <a:pt x="1166949" y="522514"/>
                  </a:cubicBezTo>
                  <a:cubicBezTo>
                    <a:pt x="1173390" y="511243"/>
                    <a:pt x="1176055" y="497653"/>
                    <a:pt x="1184366" y="487680"/>
                  </a:cubicBezTo>
                  <a:cubicBezTo>
                    <a:pt x="1196465" y="473161"/>
                    <a:pt x="1231926" y="462417"/>
                    <a:pt x="1245326" y="452846"/>
                  </a:cubicBezTo>
                  <a:cubicBezTo>
                    <a:pt x="1302404" y="412076"/>
                    <a:pt x="1241536" y="436691"/>
                    <a:pt x="1297577" y="418012"/>
                  </a:cubicBezTo>
                  <a:cubicBezTo>
                    <a:pt x="1331915" y="366507"/>
                    <a:pt x="1293579" y="414648"/>
                    <a:pt x="1349829" y="374469"/>
                  </a:cubicBezTo>
                  <a:cubicBezTo>
                    <a:pt x="1359851" y="367311"/>
                    <a:pt x="1365933" y="355501"/>
                    <a:pt x="1375955" y="348343"/>
                  </a:cubicBezTo>
                  <a:cubicBezTo>
                    <a:pt x="1386519" y="340797"/>
                    <a:pt x="1400404" y="338715"/>
                    <a:pt x="1410789" y="330926"/>
                  </a:cubicBezTo>
                  <a:cubicBezTo>
                    <a:pt x="1476910" y="281335"/>
                    <a:pt x="1416183" y="305906"/>
                    <a:pt x="1471749" y="287383"/>
                  </a:cubicBezTo>
                  <a:cubicBezTo>
                    <a:pt x="1525591" y="233541"/>
                    <a:pt x="1465672" y="289236"/>
                    <a:pt x="1541417" y="235132"/>
                  </a:cubicBezTo>
                  <a:cubicBezTo>
                    <a:pt x="1548098" y="230359"/>
                    <a:pt x="1552527" y="222970"/>
                    <a:pt x="1558835" y="217714"/>
                  </a:cubicBezTo>
                  <a:cubicBezTo>
                    <a:pt x="1569985" y="208422"/>
                    <a:pt x="1581858" y="200025"/>
                    <a:pt x="1593669" y="191589"/>
                  </a:cubicBezTo>
                  <a:cubicBezTo>
                    <a:pt x="1631984" y="164222"/>
                    <a:pt x="1608713" y="182263"/>
                    <a:pt x="1654629" y="156754"/>
                  </a:cubicBezTo>
                  <a:cubicBezTo>
                    <a:pt x="1669425" y="148534"/>
                    <a:pt x="1683818" y="139600"/>
                    <a:pt x="1698172" y="130629"/>
                  </a:cubicBezTo>
                  <a:cubicBezTo>
                    <a:pt x="1707047" y="125082"/>
                    <a:pt x="1714936" y="117893"/>
                    <a:pt x="1724297" y="113212"/>
                  </a:cubicBezTo>
                  <a:cubicBezTo>
                    <a:pt x="1732508" y="109107"/>
                    <a:pt x="1742398" y="108961"/>
                    <a:pt x="1750423" y="104503"/>
                  </a:cubicBezTo>
                  <a:cubicBezTo>
                    <a:pt x="1768722" y="94337"/>
                    <a:pt x="1782367" y="74746"/>
                    <a:pt x="1802675" y="69669"/>
                  </a:cubicBezTo>
                  <a:cubicBezTo>
                    <a:pt x="1814286" y="66766"/>
                    <a:pt x="1826045" y="64399"/>
                    <a:pt x="1837509" y="60960"/>
                  </a:cubicBezTo>
                  <a:cubicBezTo>
                    <a:pt x="1855094" y="55684"/>
                    <a:pt x="1871949" y="47996"/>
                    <a:pt x="1889760" y="43543"/>
                  </a:cubicBezTo>
                  <a:cubicBezTo>
                    <a:pt x="1901372" y="40640"/>
                    <a:pt x="1913086" y="38122"/>
                    <a:pt x="1924595" y="34834"/>
                  </a:cubicBezTo>
                  <a:cubicBezTo>
                    <a:pt x="1933421" y="32312"/>
                    <a:pt x="1941719" y="27926"/>
                    <a:pt x="1950720" y="26126"/>
                  </a:cubicBezTo>
                  <a:cubicBezTo>
                    <a:pt x="1970848" y="22100"/>
                    <a:pt x="1991433" y="20791"/>
                    <a:pt x="2011680" y="17417"/>
                  </a:cubicBezTo>
                  <a:cubicBezTo>
                    <a:pt x="2026280" y="14984"/>
                    <a:pt x="2040427" y="9132"/>
                    <a:pt x="2055223" y="8709"/>
                  </a:cubicBezTo>
                  <a:cubicBezTo>
                    <a:pt x="2243854" y="3320"/>
                    <a:pt x="2432594" y="2903"/>
                    <a:pt x="2621280" y="0"/>
                  </a:cubicBezTo>
                  <a:lnTo>
                    <a:pt x="2969623" y="8709"/>
                  </a:lnTo>
                  <a:cubicBezTo>
                    <a:pt x="3002015" y="10031"/>
                    <a:pt x="3056402" y="17341"/>
                    <a:pt x="3091543" y="26126"/>
                  </a:cubicBezTo>
                  <a:cubicBezTo>
                    <a:pt x="3100449" y="28352"/>
                    <a:pt x="3108668" y="33034"/>
                    <a:pt x="3117669" y="34834"/>
                  </a:cubicBezTo>
                  <a:cubicBezTo>
                    <a:pt x="3137797" y="38859"/>
                    <a:pt x="3158434" y="39871"/>
                    <a:pt x="3178629" y="43543"/>
                  </a:cubicBezTo>
                  <a:cubicBezTo>
                    <a:pt x="3297136" y="65091"/>
                    <a:pt x="3073809" y="36736"/>
                    <a:pt x="3291840" y="60960"/>
                  </a:cubicBezTo>
                  <a:cubicBezTo>
                    <a:pt x="3376796" y="82200"/>
                    <a:pt x="3270714" y="56265"/>
                    <a:pt x="3370217" y="78377"/>
                  </a:cubicBezTo>
                  <a:cubicBezTo>
                    <a:pt x="3381901" y="80973"/>
                    <a:pt x="3393246" y="85118"/>
                    <a:pt x="3405052" y="87086"/>
                  </a:cubicBezTo>
                  <a:cubicBezTo>
                    <a:pt x="3491222" y="101448"/>
                    <a:pt x="3593573" y="102302"/>
                    <a:pt x="3675017" y="104503"/>
                  </a:cubicBezTo>
                  <a:lnTo>
                    <a:pt x="4119155" y="113212"/>
                  </a:lnTo>
                  <a:cubicBezTo>
                    <a:pt x="4141629" y="116422"/>
                    <a:pt x="4181917" y="118468"/>
                    <a:pt x="4206240" y="130629"/>
                  </a:cubicBezTo>
                  <a:cubicBezTo>
                    <a:pt x="4221379" y="138199"/>
                    <a:pt x="4233985" y="150678"/>
                    <a:pt x="4249783" y="156754"/>
                  </a:cubicBezTo>
                  <a:cubicBezTo>
                    <a:pt x="4352568" y="196287"/>
                    <a:pt x="4285005" y="153057"/>
                    <a:pt x="4371703" y="191589"/>
                  </a:cubicBezTo>
                  <a:cubicBezTo>
                    <a:pt x="4381267" y="195840"/>
                    <a:pt x="4388467" y="204325"/>
                    <a:pt x="4397829" y="209006"/>
                  </a:cubicBezTo>
                  <a:cubicBezTo>
                    <a:pt x="4406040" y="213111"/>
                    <a:pt x="4415432" y="214305"/>
                    <a:pt x="4423955" y="217714"/>
                  </a:cubicBezTo>
                  <a:cubicBezTo>
                    <a:pt x="4444481" y="225924"/>
                    <a:pt x="4464842" y="234576"/>
                    <a:pt x="4484915" y="243840"/>
                  </a:cubicBezTo>
                  <a:cubicBezTo>
                    <a:pt x="4563512" y="280116"/>
                    <a:pt x="4510143" y="260959"/>
                    <a:pt x="4563292" y="278674"/>
                  </a:cubicBezTo>
                  <a:cubicBezTo>
                    <a:pt x="4637750" y="353136"/>
                    <a:pt x="4516404" y="236977"/>
                    <a:pt x="4606835" y="304800"/>
                  </a:cubicBezTo>
                  <a:cubicBezTo>
                    <a:pt x="4720487" y="390038"/>
                    <a:pt x="4644589" y="360929"/>
                    <a:pt x="4711337" y="383177"/>
                  </a:cubicBezTo>
                  <a:cubicBezTo>
                    <a:pt x="4728971" y="400810"/>
                    <a:pt x="4731083" y="405198"/>
                    <a:pt x="4754880" y="418012"/>
                  </a:cubicBezTo>
                  <a:cubicBezTo>
                    <a:pt x="4783456" y="433399"/>
                    <a:pt x="4816002" y="442081"/>
                    <a:pt x="4841966" y="461554"/>
                  </a:cubicBezTo>
                  <a:cubicBezTo>
                    <a:pt x="4897041" y="502861"/>
                    <a:pt x="4884698" y="494199"/>
                    <a:pt x="4963886" y="548640"/>
                  </a:cubicBezTo>
                  <a:cubicBezTo>
                    <a:pt x="4981135" y="560499"/>
                    <a:pt x="4996897" y="575228"/>
                    <a:pt x="5016137" y="583474"/>
                  </a:cubicBezTo>
                  <a:cubicBezTo>
                    <a:pt x="5040171" y="593774"/>
                    <a:pt x="5080739" y="606782"/>
                    <a:pt x="5103223" y="627017"/>
                  </a:cubicBezTo>
                  <a:cubicBezTo>
                    <a:pt x="5124583" y="646241"/>
                    <a:pt x="5138480" y="675126"/>
                    <a:pt x="5164183" y="687977"/>
                  </a:cubicBezTo>
                  <a:cubicBezTo>
                    <a:pt x="5250723" y="731247"/>
                    <a:pt x="5137112" y="669852"/>
                    <a:pt x="5242560" y="748937"/>
                  </a:cubicBezTo>
                  <a:cubicBezTo>
                    <a:pt x="5271774" y="770847"/>
                    <a:pt x="5288354" y="780716"/>
                    <a:pt x="5312229" y="809897"/>
                  </a:cubicBezTo>
                  <a:cubicBezTo>
                    <a:pt x="5328042" y="829224"/>
                    <a:pt x="5342366" y="849790"/>
                    <a:pt x="5355772" y="870857"/>
                  </a:cubicBezTo>
                  <a:cubicBezTo>
                    <a:pt x="5362742" y="881810"/>
                    <a:pt x="5364878" y="895719"/>
                    <a:pt x="5373189" y="905692"/>
                  </a:cubicBezTo>
                  <a:cubicBezTo>
                    <a:pt x="5379889" y="913733"/>
                    <a:pt x="5390606" y="917303"/>
                    <a:pt x="5399315" y="923109"/>
                  </a:cubicBezTo>
                  <a:cubicBezTo>
                    <a:pt x="5405121" y="931817"/>
                    <a:pt x="5412051" y="939873"/>
                    <a:pt x="5416732" y="949234"/>
                  </a:cubicBezTo>
                  <a:cubicBezTo>
                    <a:pt x="5420837" y="957445"/>
                    <a:pt x="5420886" y="967390"/>
                    <a:pt x="5425440" y="975360"/>
                  </a:cubicBezTo>
                  <a:cubicBezTo>
                    <a:pt x="5432641" y="987962"/>
                    <a:pt x="5443130" y="998383"/>
                    <a:pt x="5451566" y="1010194"/>
                  </a:cubicBezTo>
                  <a:cubicBezTo>
                    <a:pt x="5457650" y="1018711"/>
                    <a:pt x="5462899" y="1027803"/>
                    <a:pt x="5468983" y="1036320"/>
                  </a:cubicBezTo>
                  <a:cubicBezTo>
                    <a:pt x="5533459" y="1126586"/>
                    <a:pt x="5449863" y="1003283"/>
                    <a:pt x="5529943" y="1123406"/>
                  </a:cubicBezTo>
                  <a:lnTo>
                    <a:pt x="5564777" y="1175657"/>
                  </a:lnTo>
                  <a:cubicBezTo>
                    <a:pt x="5573486" y="1184366"/>
                    <a:pt x="5583019" y="1192322"/>
                    <a:pt x="5590903" y="1201783"/>
                  </a:cubicBezTo>
                  <a:cubicBezTo>
                    <a:pt x="5597603" y="1209824"/>
                    <a:pt x="5601366" y="1220086"/>
                    <a:pt x="5608320" y="1227909"/>
                  </a:cubicBezTo>
                  <a:cubicBezTo>
                    <a:pt x="5624684" y="1246319"/>
                    <a:pt x="5649557" y="1258129"/>
                    <a:pt x="5660572" y="1280160"/>
                  </a:cubicBezTo>
                  <a:cubicBezTo>
                    <a:pt x="5672183" y="1303383"/>
                    <a:pt x="5681004" y="1328226"/>
                    <a:pt x="5695406" y="1349829"/>
                  </a:cubicBezTo>
                  <a:cubicBezTo>
                    <a:pt x="5717915" y="1383592"/>
                    <a:pt x="5709513" y="1366025"/>
                    <a:pt x="5721532" y="1402080"/>
                  </a:cubicBezTo>
                  <a:cubicBezTo>
                    <a:pt x="5718629" y="1419497"/>
                    <a:pt x="5717106" y="1437202"/>
                    <a:pt x="5712823" y="1454332"/>
                  </a:cubicBezTo>
                  <a:cubicBezTo>
                    <a:pt x="5702062" y="1497377"/>
                    <a:pt x="5696007" y="1505380"/>
                    <a:pt x="5677989" y="1541417"/>
                  </a:cubicBezTo>
                  <a:cubicBezTo>
                    <a:pt x="5675086" y="1558834"/>
                    <a:pt x="5671965" y="1576217"/>
                    <a:pt x="5669280" y="1593669"/>
                  </a:cubicBezTo>
                  <a:cubicBezTo>
                    <a:pt x="5666159" y="1613957"/>
                    <a:pt x="5669752" y="1636270"/>
                    <a:pt x="5660572" y="1654629"/>
                  </a:cubicBezTo>
                  <a:cubicBezTo>
                    <a:pt x="5656467" y="1662840"/>
                    <a:pt x="5643155" y="1660434"/>
                    <a:pt x="5634446" y="1663337"/>
                  </a:cubicBezTo>
                  <a:cubicBezTo>
                    <a:pt x="5571556" y="1705263"/>
                    <a:pt x="5629903" y="1672579"/>
                    <a:pt x="5486400" y="1689463"/>
                  </a:cubicBezTo>
                  <a:cubicBezTo>
                    <a:pt x="5477283" y="1690536"/>
                    <a:pt x="5469306" y="1696530"/>
                    <a:pt x="5460275" y="1698172"/>
                  </a:cubicBezTo>
                  <a:cubicBezTo>
                    <a:pt x="5437249" y="1702359"/>
                    <a:pt x="5413829" y="1703977"/>
                    <a:pt x="5390606" y="1706880"/>
                  </a:cubicBezTo>
                  <a:cubicBezTo>
                    <a:pt x="5266455" y="1748264"/>
                    <a:pt x="5395638" y="1706687"/>
                    <a:pt x="5303520" y="1733006"/>
                  </a:cubicBezTo>
                  <a:cubicBezTo>
                    <a:pt x="5294694" y="1735528"/>
                    <a:pt x="5286300" y="1739488"/>
                    <a:pt x="5277395" y="1741714"/>
                  </a:cubicBezTo>
                  <a:cubicBezTo>
                    <a:pt x="5240600" y="1750913"/>
                    <a:pt x="5211235" y="1753233"/>
                    <a:pt x="5172892" y="1759132"/>
                  </a:cubicBezTo>
                  <a:cubicBezTo>
                    <a:pt x="5155440" y="1761817"/>
                    <a:pt x="5138291" y="1767356"/>
                    <a:pt x="5120640" y="1767840"/>
                  </a:cubicBezTo>
                  <a:cubicBezTo>
                    <a:pt x="4926200" y="1773167"/>
                    <a:pt x="4731657" y="1773646"/>
                    <a:pt x="4537166" y="1776549"/>
                  </a:cubicBezTo>
                  <a:cubicBezTo>
                    <a:pt x="4519749" y="1779452"/>
                    <a:pt x="4502569" y="1784921"/>
                    <a:pt x="4484915" y="1785257"/>
                  </a:cubicBezTo>
                  <a:cubicBezTo>
                    <a:pt x="3607373" y="1801972"/>
                    <a:pt x="3019122" y="1790555"/>
                    <a:pt x="2081349" y="1785257"/>
                  </a:cubicBezTo>
                  <a:cubicBezTo>
                    <a:pt x="2043511" y="1778951"/>
                    <a:pt x="2022091" y="1775959"/>
                    <a:pt x="1985555" y="1767840"/>
                  </a:cubicBezTo>
                  <a:cubicBezTo>
                    <a:pt x="1973871" y="1765244"/>
                    <a:pt x="1962496" y="1761273"/>
                    <a:pt x="1950720" y="1759132"/>
                  </a:cubicBezTo>
                  <a:cubicBezTo>
                    <a:pt x="1920620" y="1753659"/>
                    <a:pt x="1848526" y="1745505"/>
                    <a:pt x="1820092" y="1741714"/>
                  </a:cubicBezTo>
                  <a:lnTo>
                    <a:pt x="1759132" y="1733006"/>
                  </a:lnTo>
                  <a:cubicBezTo>
                    <a:pt x="1700793" y="1713559"/>
                    <a:pt x="1762965" y="1732256"/>
                    <a:pt x="1654629" y="1715589"/>
                  </a:cubicBezTo>
                  <a:cubicBezTo>
                    <a:pt x="1642799" y="1713769"/>
                    <a:pt x="1631479" y="1709476"/>
                    <a:pt x="1619795" y="1706880"/>
                  </a:cubicBezTo>
                  <a:cubicBezTo>
                    <a:pt x="1605346" y="1703669"/>
                    <a:pt x="1590882" y="1700423"/>
                    <a:pt x="1576252" y="1698172"/>
                  </a:cubicBezTo>
                  <a:cubicBezTo>
                    <a:pt x="1553120" y="1694613"/>
                    <a:pt x="1529781" y="1692556"/>
                    <a:pt x="1506583" y="1689463"/>
                  </a:cubicBezTo>
                  <a:lnTo>
                    <a:pt x="1445623" y="1680754"/>
                  </a:lnTo>
                  <a:cubicBezTo>
                    <a:pt x="1422425" y="1677661"/>
                    <a:pt x="1399002" y="1676113"/>
                    <a:pt x="1375955" y="1672046"/>
                  </a:cubicBezTo>
                  <a:cubicBezTo>
                    <a:pt x="1349599" y="1667395"/>
                    <a:pt x="1324044" y="1658599"/>
                    <a:pt x="1297577" y="1654629"/>
                  </a:cubicBezTo>
                  <a:cubicBezTo>
                    <a:pt x="1217154" y="1642566"/>
                    <a:pt x="1020418" y="1638945"/>
                    <a:pt x="975360" y="1637212"/>
                  </a:cubicBezTo>
                  <a:cubicBezTo>
                    <a:pt x="943429" y="1634309"/>
                    <a:pt x="911381" y="1632480"/>
                    <a:pt x="879566" y="1628503"/>
                  </a:cubicBezTo>
                  <a:cubicBezTo>
                    <a:pt x="864879" y="1626667"/>
                    <a:pt x="850644" y="1622103"/>
                    <a:pt x="836023" y="1619794"/>
                  </a:cubicBezTo>
                  <a:cubicBezTo>
                    <a:pt x="795473" y="1613391"/>
                    <a:pt x="754922" y="1606750"/>
                    <a:pt x="714103" y="1602377"/>
                  </a:cubicBezTo>
                  <a:cubicBezTo>
                    <a:pt x="673591" y="1598037"/>
                    <a:pt x="632823" y="1596572"/>
                    <a:pt x="592183" y="1593669"/>
                  </a:cubicBezTo>
                  <a:cubicBezTo>
                    <a:pt x="497401" y="1574712"/>
                    <a:pt x="594471" y="1592228"/>
                    <a:pt x="426720" y="1576252"/>
                  </a:cubicBezTo>
                  <a:cubicBezTo>
                    <a:pt x="406286" y="1574306"/>
                    <a:pt x="386080" y="1570446"/>
                    <a:pt x="365760" y="1567543"/>
                  </a:cubicBezTo>
                  <a:cubicBezTo>
                    <a:pt x="304270" y="1536798"/>
                    <a:pt x="354125" y="1556895"/>
                    <a:pt x="261257" y="1541417"/>
                  </a:cubicBezTo>
                  <a:cubicBezTo>
                    <a:pt x="249451" y="1539449"/>
                    <a:pt x="238107" y="1535305"/>
                    <a:pt x="226423" y="1532709"/>
                  </a:cubicBezTo>
                  <a:cubicBezTo>
                    <a:pt x="163374" y="1518698"/>
                    <a:pt x="203437" y="1530852"/>
                    <a:pt x="156755" y="1515292"/>
                  </a:cubicBezTo>
                  <a:cubicBezTo>
                    <a:pt x="106086" y="1464623"/>
                    <a:pt x="179119" y="1535379"/>
                    <a:pt x="113212" y="1480457"/>
                  </a:cubicBezTo>
                  <a:cubicBezTo>
                    <a:pt x="103751" y="1472573"/>
                    <a:pt x="96547" y="1462216"/>
                    <a:pt x="87086" y="1454332"/>
                  </a:cubicBezTo>
                  <a:cubicBezTo>
                    <a:pt x="64575" y="1435573"/>
                    <a:pt x="61021" y="1436934"/>
                    <a:pt x="34835" y="1428206"/>
                  </a:cubicBezTo>
                  <a:lnTo>
                    <a:pt x="0" y="1384663"/>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1442923" y="4359259"/>
            <a:ext cx="4862672" cy="1850571"/>
            <a:chOff x="1442923" y="4359259"/>
            <a:chExt cx="4862672" cy="1850571"/>
          </a:xfrm>
        </p:grpSpPr>
        <p:pic>
          <p:nvPicPr>
            <p:cNvPr id="6146" name="Picture 2" descr="https://ferrelljenkins.files.wordpress.com/2011/01/harod_map-sm.jpg"/>
            <p:cNvPicPr>
              <a:picLocks noChangeAspect="1" noChangeArrowheads="1"/>
            </p:cNvPicPr>
            <p:nvPr/>
          </p:nvPicPr>
          <p:blipFill rotWithShape="1">
            <a:blip r:embed="rId4">
              <a:extLst>
                <a:ext uri="{28A0092B-C50C-407E-A947-70E740481C1C}">
                  <a14:useLocalDpi xmlns:a14="http://schemas.microsoft.com/office/drawing/2010/main" val="0"/>
                </a:ext>
              </a:extLst>
            </a:blip>
            <a:srcRect l="28541" t="519" r="23174" b="59771"/>
            <a:stretch/>
          </p:blipFill>
          <p:spPr bwMode="auto">
            <a:xfrm>
              <a:off x="1442923" y="4359259"/>
              <a:ext cx="4862672" cy="1850571"/>
            </a:xfrm>
            <a:prstGeom prst="rect">
              <a:avLst/>
            </a:prstGeom>
            <a:noFill/>
            <a:extLst>
              <a:ext uri="{909E8E84-426E-40DD-AFC4-6F175D3DCCD1}">
                <a14:hiddenFill xmlns:a14="http://schemas.microsoft.com/office/drawing/2010/main">
                  <a:solidFill>
                    <a:srgbClr val="FFFFFF"/>
                  </a:solidFill>
                </a14:hiddenFill>
              </a:ext>
            </a:extLst>
          </p:spPr>
        </p:pic>
        <p:sp>
          <p:nvSpPr>
            <p:cNvPr id="161" name="TextBox 160"/>
            <p:cNvSpPr txBox="1"/>
            <p:nvPr/>
          </p:nvSpPr>
          <p:spPr>
            <a:xfrm>
              <a:off x="2488753" y="5474534"/>
              <a:ext cx="1005561" cy="276999"/>
            </a:xfrm>
            <a:prstGeom prst="rect">
              <a:avLst/>
            </a:prstGeom>
            <a:solidFill>
              <a:schemeClr val="accent2">
                <a:lumMod val="40000"/>
                <a:lumOff val="60000"/>
              </a:schemeClr>
            </a:solidFill>
          </p:spPr>
          <p:txBody>
            <a:bodyPr wrap="square" rtlCol="0">
              <a:spAutoFit/>
            </a:bodyPr>
            <a:lstStyle/>
            <a:p>
              <a:r>
                <a:rPr lang="en-US" sz="1200" dirty="0"/>
                <a:t>Midianites</a:t>
              </a:r>
            </a:p>
          </p:txBody>
        </p:sp>
        <p:sp>
          <p:nvSpPr>
            <p:cNvPr id="162" name="TextBox 161"/>
            <p:cNvSpPr txBox="1"/>
            <p:nvPr/>
          </p:nvSpPr>
          <p:spPr>
            <a:xfrm>
              <a:off x="3874259" y="5244954"/>
              <a:ext cx="1005561" cy="276999"/>
            </a:xfrm>
            <a:prstGeom prst="rect">
              <a:avLst/>
            </a:prstGeom>
            <a:solidFill>
              <a:schemeClr val="accent2">
                <a:lumMod val="40000"/>
                <a:lumOff val="60000"/>
              </a:schemeClr>
            </a:solidFill>
          </p:spPr>
          <p:txBody>
            <a:bodyPr wrap="square" rtlCol="0">
              <a:spAutoFit/>
            </a:bodyPr>
            <a:lstStyle/>
            <a:p>
              <a:r>
                <a:rPr lang="en-US" sz="1200" dirty="0"/>
                <a:t>Gideon</a:t>
              </a:r>
            </a:p>
          </p:txBody>
        </p:sp>
      </p:grpSp>
    </p:spTree>
    <p:extLst>
      <p:ext uri="{BB962C8B-B14F-4D97-AF65-F5344CB8AC3E}">
        <p14:creationId xmlns:p14="http://schemas.microsoft.com/office/powerpoint/2010/main" val="24751421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Lord Chooses the Army</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1123600" y="2038657"/>
            <a:ext cx="4330143" cy="2585323"/>
          </a:xfrm>
          <a:prstGeom prst="rect">
            <a:avLst/>
          </a:prstGeom>
          <a:noFill/>
        </p:spPr>
        <p:txBody>
          <a:bodyPr wrap="square" rtlCol="0">
            <a:spAutoFit/>
          </a:bodyPr>
          <a:lstStyle/>
          <a:p>
            <a:r>
              <a:rPr lang="en-US" dirty="0">
                <a:solidFill>
                  <a:schemeClr val="bg1"/>
                </a:solidFill>
                <a:latin typeface="Calibri" panose="020F0502020204030204" pitchFamily="34" charset="0"/>
              </a:rPr>
              <a:t>Gideon told the warriors to drink from a spring, and he was to pick out any who scooped up the water and drank by “putting their hand to their mouth.”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While nearly all the men lay prone to drink, he chose 300 men from those who drank with their hands cupped.</a:t>
            </a:r>
          </a:p>
          <a:p>
            <a:endParaRPr lang="en-US" dirty="0">
              <a:solidFill>
                <a:schemeClr val="bg1"/>
              </a:solidFill>
              <a:latin typeface="Calibri" panose="020F0502020204030204" pitchFamily="34" charset="0"/>
            </a:endParaRPr>
          </a:p>
        </p:txBody>
      </p:sp>
      <p:sp>
        <p:nvSpPr>
          <p:cNvPr id="6" name="TextBox 5"/>
          <p:cNvSpPr txBox="1"/>
          <p:nvPr/>
        </p:nvSpPr>
        <p:spPr>
          <a:xfrm>
            <a:off x="3911923" y="1065435"/>
            <a:ext cx="4330143" cy="646331"/>
          </a:xfrm>
          <a:prstGeom prst="rect">
            <a:avLst/>
          </a:prstGeom>
          <a:noFill/>
        </p:spPr>
        <p:txBody>
          <a:bodyPr wrap="square" rtlCol="0">
            <a:spAutoFit/>
          </a:bodyPr>
          <a:lstStyle/>
          <a:p>
            <a:r>
              <a:rPr lang="en-US" dirty="0">
                <a:solidFill>
                  <a:schemeClr val="bg1"/>
                </a:solidFill>
                <a:latin typeface="Calibri" panose="020F0502020204030204" pitchFamily="34" charset="0"/>
              </a:rPr>
              <a:t>Too many soldiers show up for the battle</a:t>
            </a:r>
          </a:p>
          <a:p>
            <a:endParaRPr lang="en-US" dirty="0">
              <a:solidFill>
                <a:schemeClr val="bg1"/>
              </a:solidFill>
              <a:latin typeface="Calibri" panose="020F0502020204030204" pitchFamily="34" charset="0"/>
            </a:endParaRPr>
          </a:p>
        </p:txBody>
      </p:sp>
      <p:pic>
        <p:nvPicPr>
          <p:cNvPr id="8194" name="Picture 2" descr="https://jdshankles.files.wordpress.com/2012/03/gideon-wa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1909" y="1719217"/>
            <a:ext cx="5866385" cy="469310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07762" y="6412325"/>
            <a:ext cx="4330143" cy="369332"/>
          </a:xfrm>
          <a:prstGeom prst="rect">
            <a:avLst/>
          </a:prstGeom>
          <a:noFill/>
        </p:spPr>
        <p:txBody>
          <a:bodyPr wrap="square" rtlCol="0">
            <a:spAutoFit/>
          </a:bodyPr>
          <a:lstStyle/>
          <a:p>
            <a:r>
              <a:rPr lang="en-US" dirty="0">
                <a:solidFill>
                  <a:schemeClr val="bg1"/>
                </a:solidFill>
                <a:latin typeface="Calibri" panose="020F0502020204030204" pitchFamily="34" charset="0"/>
              </a:rPr>
              <a:t>Judges 7:4-8</a:t>
            </a:r>
          </a:p>
        </p:txBody>
      </p:sp>
    </p:spTree>
    <p:extLst>
      <p:ext uri="{BB962C8B-B14F-4D97-AF65-F5344CB8AC3E}">
        <p14:creationId xmlns:p14="http://schemas.microsoft.com/office/powerpoint/2010/main" val="42603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Gideon’s War</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862344" y="1179528"/>
            <a:ext cx="5026828" cy="4524315"/>
          </a:xfrm>
          <a:prstGeom prst="rect">
            <a:avLst/>
          </a:prstGeom>
          <a:noFill/>
        </p:spPr>
        <p:txBody>
          <a:bodyPr wrap="square" rtlCol="0">
            <a:spAutoFit/>
          </a:bodyPr>
          <a:lstStyle/>
          <a:p>
            <a:r>
              <a:rPr lang="en-US" dirty="0">
                <a:solidFill>
                  <a:schemeClr val="bg1"/>
                </a:solidFill>
                <a:latin typeface="Calibri" panose="020F0502020204030204" pitchFamily="34" charset="0"/>
              </a:rPr>
              <a:t>The army ascended the heights of Mount </a:t>
            </a:r>
            <a:r>
              <a:rPr lang="en-US" dirty="0" err="1">
                <a:solidFill>
                  <a:schemeClr val="bg1"/>
                </a:solidFill>
                <a:latin typeface="Calibri" panose="020F0502020204030204" pitchFamily="34" charset="0"/>
              </a:rPr>
              <a:t>Moreh</a:t>
            </a:r>
            <a:r>
              <a:rPr lang="en-US" dirty="0">
                <a:solidFill>
                  <a:schemeClr val="bg1"/>
                </a:solidFill>
                <a:latin typeface="Calibri" panose="020F0502020204030204" pitchFamily="34" charset="0"/>
              </a:rPr>
              <a:t> to look at the camp of the Midianites and the Amalekites where they separated into 3 groups of 100 and proceeded to certain strategic positions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They each had a pitcher with a light inside and a trumpet and while the Midianites were sleeping Gideon blew his war trumpet. All the men broke their pitchers and the light shown bright, and they blew their trumpets. The Midianites fled.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Gideon sent word to the Ephraimites. The Ephraimites killed 120,000 men. The Ephraimites took 2 princes of Midian, Oreb (he was slain on a rock) and Zeeb (he was killed near a winepress) </a:t>
            </a:r>
          </a:p>
          <a:p>
            <a:endParaRPr lang="en-US" dirty="0">
              <a:solidFill>
                <a:schemeClr val="bg1"/>
              </a:solidFill>
              <a:latin typeface="Calibri" panose="020F0502020204030204" pitchFamily="34" charset="0"/>
            </a:endParaRPr>
          </a:p>
        </p:txBody>
      </p:sp>
      <p:sp>
        <p:nvSpPr>
          <p:cNvPr id="6" name="TextBox 5"/>
          <p:cNvSpPr txBox="1"/>
          <p:nvPr/>
        </p:nvSpPr>
        <p:spPr>
          <a:xfrm>
            <a:off x="107762" y="6412325"/>
            <a:ext cx="4330143" cy="369332"/>
          </a:xfrm>
          <a:prstGeom prst="rect">
            <a:avLst/>
          </a:prstGeom>
          <a:noFill/>
        </p:spPr>
        <p:txBody>
          <a:bodyPr wrap="square" rtlCol="0">
            <a:spAutoFit/>
          </a:bodyPr>
          <a:lstStyle/>
          <a:p>
            <a:r>
              <a:rPr lang="en-US" dirty="0">
                <a:solidFill>
                  <a:schemeClr val="bg1"/>
                </a:solidFill>
                <a:latin typeface="Calibri" panose="020F0502020204030204" pitchFamily="34" charset="0"/>
              </a:rPr>
              <a:t>Judges 7:16-25</a:t>
            </a:r>
          </a:p>
        </p:txBody>
      </p:sp>
      <p:pic>
        <p:nvPicPr>
          <p:cNvPr id="11268" name="Picture 4" descr="http://upload.wikimedia.org/wikipedia/commons/7/73/Gideon_and_His_Three_Hundred_(Bible_Car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11712" y="1402804"/>
            <a:ext cx="4221324" cy="474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05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Gideon Pursues the Kings of Midian</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818800" y="2050385"/>
            <a:ext cx="5919457" cy="2308324"/>
          </a:xfrm>
          <a:prstGeom prst="rect">
            <a:avLst/>
          </a:prstGeom>
          <a:noFill/>
        </p:spPr>
        <p:txBody>
          <a:bodyPr wrap="square" rtlCol="0">
            <a:spAutoFit/>
          </a:bodyPr>
          <a:lstStyle/>
          <a:p>
            <a:r>
              <a:rPr lang="en-US" dirty="0">
                <a:solidFill>
                  <a:schemeClr val="bg1"/>
                </a:solidFill>
                <a:latin typeface="Calibri" panose="020F0502020204030204" pitchFamily="34" charset="0"/>
              </a:rPr>
              <a:t>Gideon pursued King </a:t>
            </a:r>
            <a:r>
              <a:rPr lang="en-US" dirty="0" err="1">
                <a:solidFill>
                  <a:schemeClr val="bg1"/>
                </a:solidFill>
                <a:latin typeface="Calibri" panose="020F0502020204030204" pitchFamily="34" charset="0"/>
              </a:rPr>
              <a:t>Zebah</a:t>
            </a:r>
            <a:r>
              <a:rPr lang="en-US" dirty="0">
                <a:solidFill>
                  <a:schemeClr val="bg1"/>
                </a:solidFill>
                <a:latin typeface="Calibri" panose="020F0502020204030204" pitchFamily="34" charset="0"/>
              </a:rPr>
              <a:t> and King </a:t>
            </a:r>
            <a:r>
              <a:rPr lang="en-US" dirty="0" err="1">
                <a:solidFill>
                  <a:schemeClr val="bg1"/>
                </a:solidFill>
                <a:latin typeface="Calibri" panose="020F0502020204030204" pitchFamily="34" charset="0"/>
              </a:rPr>
              <a:t>Zalmunna</a:t>
            </a:r>
            <a:r>
              <a:rPr lang="en-US" dirty="0">
                <a:solidFill>
                  <a:schemeClr val="bg1"/>
                </a:solidFill>
                <a:latin typeface="Calibri" panose="020F0502020204030204" pitchFamily="34" charset="0"/>
              </a:rPr>
              <a:t> of Midian who fled. He went through Succoth where the people refused to feed the army and </a:t>
            </a:r>
            <a:r>
              <a:rPr lang="en-US" dirty="0" err="1">
                <a:solidFill>
                  <a:schemeClr val="bg1"/>
                </a:solidFill>
                <a:latin typeface="Calibri" panose="020F0502020204030204" pitchFamily="34" charset="0"/>
              </a:rPr>
              <a:t>Penuel</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After capturing King </a:t>
            </a:r>
            <a:r>
              <a:rPr lang="en-US" dirty="0" err="1">
                <a:solidFill>
                  <a:schemeClr val="bg1"/>
                </a:solidFill>
                <a:latin typeface="Calibri" panose="020F0502020204030204" pitchFamily="34" charset="0"/>
              </a:rPr>
              <a:t>Zebah</a:t>
            </a:r>
            <a:r>
              <a:rPr lang="en-US" dirty="0">
                <a:solidFill>
                  <a:schemeClr val="bg1"/>
                </a:solidFill>
                <a:latin typeface="Calibri" panose="020F0502020204030204" pitchFamily="34" charset="0"/>
              </a:rPr>
              <a:t> and King </a:t>
            </a:r>
            <a:r>
              <a:rPr lang="en-US" dirty="0" err="1">
                <a:solidFill>
                  <a:schemeClr val="bg1"/>
                </a:solidFill>
                <a:latin typeface="Calibri" panose="020F0502020204030204" pitchFamily="34" charset="0"/>
              </a:rPr>
              <a:t>Zalmunna</a:t>
            </a:r>
            <a:r>
              <a:rPr lang="en-US" dirty="0">
                <a:solidFill>
                  <a:schemeClr val="bg1"/>
                </a:solidFill>
                <a:latin typeface="Calibri" panose="020F0502020204030204" pitchFamily="34" charset="0"/>
              </a:rPr>
              <a:t> Gideon returned to Succoth, seized 70 leaders and flogged them with throne bushes, and in </a:t>
            </a:r>
            <a:r>
              <a:rPr lang="en-US" dirty="0" err="1">
                <a:solidFill>
                  <a:schemeClr val="bg1"/>
                </a:solidFill>
                <a:latin typeface="Calibri" panose="020F0502020204030204" pitchFamily="34" charset="0"/>
              </a:rPr>
              <a:t>Penuel</a:t>
            </a:r>
            <a:r>
              <a:rPr lang="en-US" dirty="0">
                <a:solidFill>
                  <a:schemeClr val="bg1"/>
                </a:solidFill>
                <a:latin typeface="Calibri" panose="020F0502020204030204" pitchFamily="34" charset="0"/>
              </a:rPr>
              <a:t>, Gideon destroyed their watchtower.</a:t>
            </a:r>
          </a:p>
        </p:txBody>
      </p:sp>
      <p:sp>
        <p:nvSpPr>
          <p:cNvPr id="6" name="TextBox 5"/>
          <p:cNvSpPr txBox="1"/>
          <p:nvPr/>
        </p:nvSpPr>
        <p:spPr>
          <a:xfrm>
            <a:off x="107762" y="6412325"/>
            <a:ext cx="4330143" cy="369332"/>
          </a:xfrm>
          <a:prstGeom prst="rect">
            <a:avLst/>
          </a:prstGeom>
          <a:noFill/>
        </p:spPr>
        <p:txBody>
          <a:bodyPr wrap="square" rtlCol="0">
            <a:spAutoFit/>
          </a:bodyPr>
          <a:lstStyle/>
          <a:p>
            <a:r>
              <a:rPr lang="en-US" dirty="0">
                <a:solidFill>
                  <a:schemeClr val="bg1"/>
                </a:solidFill>
                <a:latin typeface="Calibri" panose="020F0502020204030204" pitchFamily="34" charset="0"/>
              </a:rPr>
              <a:t>Judges 8:1-27</a:t>
            </a:r>
          </a:p>
        </p:txBody>
      </p:sp>
      <p:pic>
        <p:nvPicPr>
          <p:cNvPr id="9218" name="Picture 2" descr="https://warriorfortruthandcoffee.files.wordpress.com/2014/02/warrior12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0257" y="1433739"/>
            <a:ext cx="2920546" cy="292054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406535" y="4848151"/>
            <a:ext cx="4349531" cy="1200329"/>
          </a:xfrm>
          <a:prstGeom prst="rect">
            <a:avLst/>
          </a:prstGeom>
        </p:spPr>
        <p:txBody>
          <a:bodyPr wrap="square">
            <a:spAutoFit/>
          </a:bodyPr>
          <a:lstStyle/>
          <a:p>
            <a:r>
              <a:rPr lang="en-US" i="1" dirty="0">
                <a:solidFill>
                  <a:schemeClr val="bg1"/>
                </a:solidFill>
                <a:latin typeface="Calibri" panose="020F0502020204030204" pitchFamily="34" charset="0"/>
              </a:rPr>
              <a:t>The Past in Succoth: </a:t>
            </a:r>
            <a:r>
              <a:rPr lang="en-US" i="1" dirty="0">
                <a:solidFill>
                  <a:srgbClr val="FFFF00"/>
                </a:solidFill>
                <a:latin typeface="Calibri" panose="020F0502020204030204" pitchFamily="34" charset="0"/>
              </a:rPr>
              <a:t>And Jacob journeyed to Succoth, and built him an house, and made booths for his cattle: therefore the name of the place is called Succoth</a:t>
            </a:r>
            <a:r>
              <a:rPr lang="en-US" i="1" dirty="0">
                <a:solidFill>
                  <a:schemeClr val="bg1"/>
                </a:solidFill>
                <a:latin typeface="Calibri" panose="020F0502020204030204" pitchFamily="34" charset="0"/>
              </a:rPr>
              <a:t>. Gen. 33:17</a:t>
            </a:r>
            <a:endParaRPr lang="en-US" i="1" dirty="0">
              <a:solidFill>
                <a:schemeClr val="bg1"/>
              </a:solidFill>
            </a:endParaRPr>
          </a:p>
        </p:txBody>
      </p:sp>
      <p:grpSp>
        <p:nvGrpSpPr>
          <p:cNvPr id="4" name="Group 3"/>
          <p:cNvGrpSpPr/>
          <p:nvPr/>
        </p:nvGrpSpPr>
        <p:grpSpPr>
          <a:xfrm>
            <a:off x="902212" y="4693864"/>
            <a:ext cx="4243469" cy="1417310"/>
            <a:chOff x="524474" y="4722344"/>
            <a:chExt cx="4243469" cy="1417310"/>
          </a:xfrm>
        </p:grpSpPr>
        <p:grpSp>
          <p:nvGrpSpPr>
            <p:cNvPr id="10" name="Group 9"/>
            <p:cNvGrpSpPr/>
            <p:nvPr/>
          </p:nvGrpSpPr>
          <p:grpSpPr>
            <a:xfrm>
              <a:off x="524474" y="4722344"/>
              <a:ext cx="4243469" cy="1417310"/>
              <a:chOff x="6781074" y="1098194"/>
              <a:chExt cx="4725126" cy="1601463"/>
            </a:xfrm>
          </p:grpSpPr>
          <p:pic>
            <p:nvPicPr>
              <p:cNvPr id="11" name="Picture 4" descr="Map of the usual Jewish Route from Nazareth to Bethlehem"/>
              <p:cNvPicPr>
                <a:picLocks noChangeAspect="1" noChangeArrowheads="1"/>
              </p:cNvPicPr>
              <p:nvPr/>
            </p:nvPicPr>
            <p:blipFill rotWithShape="1">
              <a:blip r:embed="rId4">
                <a:extLst>
                  <a:ext uri="{28A0092B-C50C-407E-A947-70E740481C1C}">
                    <a14:useLocalDpi xmlns:a14="http://schemas.microsoft.com/office/drawing/2010/main" val="0"/>
                  </a:ext>
                </a:extLst>
              </a:blip>
              <a:srcRect r="1094" b="71037"/>
              <a:stretch/>
            </p:blipFill>
            <p:spPr bwMode="auto">
              <a:xfrm>
                <a:off x="6781074" y="1098194"/>
                <a:ext cx="4725126" cy="160146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900430" y="2021312"/>
                <a:ext cx="812437" cy="260824"/>
              </a:xfrm>
              <a:prstGeom prst="rect">
                <a:avLst/>
              </a:prstGeom>
              <a:noFill/>
            </p:spPr>
            <p:txBody>
              <a:bodyPr wrap="square" rtlCol="0">
                <a:spAutoFit/>
              </a:bodyPr>
              <a:lstStyle/>
              <a:p>
                <a:r>
                  <a:rPr lang="en-US" sz="900" dirty="0"/>
                  <a:t>Succoth</a:t>
                </a:r>
              </a:p>
            </p:txBody>
          </p:sp>
          <p:sp>
            <p:nvSpPr>
              <p:cNvPr id="13" name="TextBox 12"/>
              <p:cNvSpPr txBox="1"/>
              <p:nvPr/>
            </p:nvSpPr>
            <p:spPr>
              <a:xfrm>
                <a:off x="10194747" y="2193577"/>
                <a:ext cx="587251" cy="260824"/>
              </a:xfrm>
              <a:prstGeom prst="rect">
                <a:avLst/>
              </a:prstGeom>
              <a:noFill/>
            </p:spPr>
            <p:txBody>
              <a:bodyPr wrap="square" rtlCol="0">
                <a:spAutoFit/>
              </a:bodyPr>
              <a:lstStyle/>
              <a:p>
                <a:r>
                  <a:rPr lang="en-US" sz="900" dirty="0" err="1"/>
                  <a:t>Penuel</a:t>
                </a:r>
                <a:endParaRPr lang="en-US" sz="900" dirty="0"/>
              </a:p>
            </p:txBody>
          </p:sp>
          <p:sp>
            <p:nvSpPr>
              <p:cNvPr id="14" name="Freeform 13"/>
              <p:cNvSpPr/>
              <p:nvPr/>
            </p:nvSpPr>
            <p:spPr>
              <a:xfrm>
                <a:off x="9336942" y="1866528"/>
                <a:ext cx="528516" cy="165718"/>
              </a:xfrm>
              <a:custGeom>
                <a:avLst/>
                <a:gdLst>
                  <a:gd name="connsiteX0" fmla="*/ 0 w 5721532"/>
                  <a:gd name="connsiteY0" fmla="*/ 1384663 h 1794008"/>
                  <a:gd name="connsiteX1" fmla="*/ 0 w 5721532"/>
                  <a:gd name="connsiteY1" fmla="*/ 1384663 h 1794008"/>
                  <a:gd name="connsiteX2" fmla="*/ 78377 w 5721532"/>
                  <a:gd name="connsiteY2" fmla="*/ 1367246 h 1794008"/>
                  <a:gd name="connsiteX3" fmla="*/ 130629 w 5721532"/>
                  <a:gd name="connsiteY3" fmla="*/ 1358537 h 1794008"/>
                  <a:gd name="connsiteX4" fmla="*/ 165463 w 5721532"/>
                  <a:gd name="connsiteY4" fmla="*/ 1332412 h 1794008"/>
                  <a:gd name="connsiteX5" fmla="*/ 261257 w 5721532"/>
                  <a:gd name="connsiteY5" fmla="*/ 1306286 h 1794008"/>
                  <a:gd name="connsiteX6" fmla="*/ 339635 w 5721532"/>
                  <a:gd name="connsiteY6" fmla="*/ 1262743 h 1794008"/>
                  <a:gd name="connsiteX7" fmla="*/ 400595 w 5721532"/>
                  <a:gd name="connsiteY7" fmla="*/ 1210492 h 1794008"/>
                  <a:gd name="connsiteX8" fmla="*/ 426720 w 5721532"/>
                  <a:gd name="connsiteY8" fmla="*/ 1201783 h 1794008"/>
                  <a:gd name="connsiteX9" fmla="*/ 452846 w 5721532"/>
                  <a:gd name="connsiteY9" fmla="*/ 1184366 h 1794008"/>
                  <a:gd name="connsiteX10" fmla="*/ 478972 w 5721532"/>
                  <a:gd name="connsiteY10" fmla="*/ 1158240 h 1794008"/>
                  <a:gd name="connsiteX11" fmla="*/ 513806 w 5721532"/>
                  <a:gd name="connsiteY11" fmla="*/ 1132114 h 1794008"/>
                  <a:gd name="connsiteX12" fmla="*/ 566057 w 5721532"/>
                  <a:gd name="connsiteY12" fmla="*/ 1088572 h 1794008"/>
                  <a:gd name="connsiteX13" fmla="*/ 618309 w 5721532"/>
                  <a:gd name="connsiteY13" fmla="*/ 1045029 h 1794008"/>
                  <a:gd name="connsiteX14" fmla="*/ 670560 w 5721532"/>
                  <a:gd name="connsiteY14" fmla="*/ 992777 h 1794008"/>
                  <a:gd name="connsiteX15" fmla="*/ 722812 w 5721532"/>
                  <a:gd name="connsiteY15" fmla="*/ 923109 h 1794008"/>
                  <a:gd name="connsiteX16" fmla="*/ 766355 w 5721532"/>
                  <a:gd name="connsiteY16" fmla="*/ 896983 h 1794008"/>
                  <a:gd name="connsiteX17" fmla="*/ 818606 w 5721532"/>
                  <a:gd name="connsiteY17" fmla="*/ 844732 h 1794008"/>
                  <a:gd name="connsiteX18" fmla="*/ 888275 w 5721532"/>
                  <a:gd name="connsiteY18" fmla="*/ 792480 h 1794008"/>
                  <a:gd name="connsiteX19" fmla="*/ 914400 w 5721532"/>
                  <a:gd name="connsiteY19" fmla="*/ 775063 h 1794008"/>
                  <a:gd name="connsiteX20" fmla="*/ 966652 w 5721532"/>
                  <a:gd name="connsiteY20" fmla="*/ 731520 h 1794008"/>
                  <a:gd name="connsiteX21" fmla="*/ 984069 w 5721532"/>
                  <a:gd name="connsiteY21" fmla="*/ 705394 h 1794008"/>
                  <a:gd name="connsiteX22" fmla="*/ 1079863 w 5721532"/>
                  <a:gd name="connsiteY22" fmla="*/ 627017 h 1794008"/>
                  <a:gd name="connsiteX23" fmla="*/ 1097280 w 5721532"/>
                  <a:gd name="connsiteY23" fmla="*/ 600892 h 1794008"/>
                  <a:gd name="connsiteX24" fmla="*/ 1149532 w 5721532"/>
                  <a:gd name="connsiteY24" fmla="*/ 548640 h 1794008"/>
                  <a:gd name="connsiteX25" fmla="*/ 1166949 w 5721532"/>
                  <a:gd name="connsiteY25" fmla="*/ 522514 h 1794008"/>
                  <a:gd name="connsiteX26" fmla="*/ 1184366 w 5721532"/>
                  <a:gd name="connsiteY26" fmla="*/ 487680 h 1794008"/>
                  <a:gd name="connsiteX27" fmla="*/ 1245326 w 5721532"/>
                  <a:gd name="connsiteY27" fmla="*/ 452846 h 1794008"/>
                  <a:gd name="connsiteX28" fmla="*/ 1297577 w 5721532"/>
                  <a:gd name="connsiteY28" fmla="*/ 418012 h 1794008"/>
                  <a:gd name="connsiteX29" fmla="*/ 1349829 w 5721532"/>
                  <a:gd name="connsiteY29" fmla="*/ 374469 h 1794008"/>
                  <a:gd name="connsiteX30" fmla="*/ 1375955 w 5721532"/>
                  <a:gd name="connsiteY30" fmla="*/ 348343 h 1794008"/>
                  <a:gd name="connsiteX31" fmla="*/ 1410789 w 5721532"/>
                  <a:gd name="connsiteY31" fmla="*/ 330926 h 1794008"/>
                  <a:gd name="connsiteX32" fmla="*/ 1471749 w 5721532"/>
                  <a:gd name="connsiteY32" fmla="*/ 287383 h 1794008"/>
                  <a:gd name="connsiteX33" fmla="*/ 1541417 w 5721532"/>
                  <a:gd name="connsiteY33" fmla="*/ 235132 h 1794008"/>
                  <a:gd name="connsiteX34" fmla="*/ 1558835 w 5721532"/>
                  <a:gd name="connsiteY34" fmla="*/ 217714 h 1794008"/>
                  <a:gd name="connsiteX35" fmla="*/ 1593669 w 5721532"/>
                  <a:gd name="connsiteY35" fmla="*/ 191589 h 1794008"/>
                  <a:gd name="connsiteX36" fmla="*/ 1654629 w 5721532"/>
                  <a:gd name="connsiteY36" fmla="*/ 156754 h 1794008"/>
                  <a:gd name="connsiteX37" fmla="*/ 1698172 w 5721532"/>
                  <a:gd name="connsiteY37" fmla="*/ 130629 h 1794008"/>
                  <a:gd name="connsiteX38" fmla="*/ 1724297 w 5721532"/>
                  <a:gd name="connsiteY38" fmla="*/ 113212 h 1794008"/>
                  <a:gd name="connsiteX39" fmla="*/ 1750423 w 5721532"/>
                  <a:gd name="connsiteY39" fmla="*/ 104503 h 1794008"/>
                  <a:gd name="connsiteX40" fmla="*/ 1802675 w 5721532"/>
                  <a:gd name="connsiteY40" fmla="*/ 69669 h 1794008"/>
                  <a:gd name="connsiteX41" fmla="*/ 1837509 w 5721532"/>
                  <a:gd name="connsiteY41" fmla="*/ 60960 h 1794008"/>
                  <a:gd name="connsiteX42" fmla="*/ 1889760 w 5721532"/>
                  <a:gd name="connsiteY42" fmla="*/ 43543 h 1794008"/>
                  <a:gd name="connsiteX43" fmla="*/ 1924595 w 5721532"/>
                  <a:gd name="connsiteY43" fmla="*/ 34834 h 1794008"/>
                  <a:gd name="connsiteX44" fmla="*/ 1950720 w 5721532"/>
                  <a:gd name="connsiteY44" fmla="*/ 26126 h 1794008"/>
                  <a:gd name="connsiteX45" fmla="*/ 2011680 w 5721532"/>
                  <a:gd name="connsiteY45" fmla="*/ 17417 h 1794008"/>
                  <a:gd name="connsiteX46" fmla="*/ 2055223 w 5721532"/>
                  <a:gd name="connsiteY46" fmla="*/ 8709 h 1794008"/>
                  <a:gd name="connsiteX47" fmla="*/ 2621280 w 5721532"/>
                  <a:gd name="connsiteY47" fmla="*/ 0 h 1794008"/>
                  <a:gd name="connsiteX48" fmla="*/ 2969623 w 5721532"/>
                  <a:gd name="connsiteY48" fmla="*/ 8709 h 1794008"/>
                  <a:gd name="connsiteX49" fmla="*/ 3091543 w 5721532"/>
                  <a:gd name="connsiteY49" fmla="*/ 26126 h 1794008"/>
                  <a:gd name="connsiteX50" fmla="*/ 3117669 w 5721532"/>
                  <a:gd name="connsiteY50" fmla="*/ 34834 h 1794008"/>
                  <a:gd name="connsiteX51" fmla="*/ 3178629 w 5721532"/>
                  <a:gd name="connsiteY51" fmla="*/ 43543 h 1794008"/>
                  <a:gd name="connsiteX52" fmla="*/ 3291840 w 5721532"/>
                  <a:gd name="connsiteY52" fmla="*/ 60960 h 1794008"/>
                  <a:gd name="connsiteX53" fmla="*/ 3370217 w 5721532"/>
                  <a:gd name="connsiteY53" fmla="*/ 78377 h 1794008"/>
                  <a:gd name="connsiteX54" fmla="*/ 3405052 w 5721532"/>
                  <a:gd name="connsiteY54" fmla="*/ 87086 h 1794008"/>
                  <a:gd name="connsiteX55" fmla="*/ 3675017 w 5721532"/>
                  <a:gd name="connsiteY55" fmla="*/ 104503 h 1794008"/>
                  <a:gd name="connsiteX56" fmla="*/ 4119155 w 5721532"/>
                  <a:gd name="connsiteY56" fmla="*/ 113212 h 1794008"/>
                  <a:gd name="connsiteX57" fmla="*/ 4206240 w 5721532"/>
                  <a:gd name="connsiteY57" fmla="*/ 130629 h 1794008"/>
                  <a:gd name="connsiteX58" fmla="*/ 4249783 w 5721532"/>
                  <a:gd name="connsiteY58" fmla="*/ 156754 h 1794008"/>
                  <a:gd name="connsiteX59" fmla="*/ 4371703 w 5721532"/>
                  <a:gd name="connsiteY59" fmla="*/ 191589 h 1794008"/>
                  <a:gd name="connsiteX60" fmla="*/ 4397829 w 5721532"/>
                  <a:gd name="connsiteY60" fmla="*/ 209006 h 1794008"/>
                  <a:gd name="connsiteX61" fmla="*/ 4423955 w 5721532"/>
                  <a:gd name="connsiteY61" fmla="*/ 217714 h 1794008"/>
                  <a:gd name="connsiteX62" fmla="*/ 4484915 w 5721532"/>
                  <a:gd name="connsiteY62" fmla="*/ 243840 h 1794008"/>
                  <a:gd name="connsiteX63" fmla="*/ 4563292 w 5721532"/>
                  <a:gd name="connsiteY63" fmla="*/ 278674 h 1794008"/>
                  <a:gd name="connsiteX64" fmla="*/ 4606835 w 5721532"/>
                  <a:gd name="connsiteY64" fmla="*/ 304800 h 1794008"/>
                  <a:gd name="connsiteX65" fmla="*/ 4711337 w 5721532"/>
                  <a:gd name="connsiteY65" fmla="*/ 383177 h 1794008"/>
                  <a:gd name="connsiteX66" fmla="*/ 4754880 w 5721532"/>
                  <a:gd name="connsiteY66" fmla="*/ 418012 h 1794008"/>
                  <a:gd name="connsiteX67" fmla="*/ 4841966 w 5721532"/>
                  <a:gd name="connsiteY67" fmla="*/ 461554 h 1794008"/>
                  <a:gd name="connsiteX68" fmla="*/ 4963886 w 5721532"/>
                  <a:gd name="connsiteY68" fmla="*/ 548640 h 1794008"/>
                  <a:gd name="connsiteX69" fmla="*/ 5016137 w 5721532"/>
                  <a:gd name="connsiteY69" fmla="*/ 583474 h 1794008"/>
                  <a:gd name="connsiteX70" fmla="*/ 5103223 w 5721532"/>
                  <a:gd name="connsiteY70" fmla="*/ 627017 h 1794008"/>
                  <a:gd name="connsiteX71" fmla="*/ 5164183 w 5721532"/>
                  <a:gd name="connsiteY71" fmla="*/ 687977 h 1794008"/>
                  <a:gd name="connsiteX72" fmla="*/ 5242560 w 5721532"/>
                  <a:gd name="connsiteY72" fmla="*/ 748937 h 1794008"/>
                  <a:gd name="connsiteX73" fmla="*/ 5312229 w 5721532"/>
                  <a:gd name="connsiteY73" fmla="*/ 809897 h 1794008"/>
                  <a:gd name="connsiteX74" fmla="*/ 5355772 w 5721532"/>
                  <a:gd name="connsiteY74" fmla="*/ 870857 h 1794008"/>
                  <a:gd name="connsiteX75" fmla="*/ 5373189 w 5721532"/>
                  <a:gd name="connsiteY75" fmla="*/ 905692 h 1794008"/>
                  <a:gd name="connsiteX76" fmla="*/ 5399315 w 5721532"/>
                  <a:gd name="connsiteY76" fmla="*/ 923109 h 1794008"/>
                  <a:gd name="connsiteX77" fmla="*/ 5416732 w 5721532"/>
                  <a:gd name="connsiteY77" fmla="*/ 949234 h 1794008"/>
                  <a:gd name="connsiteX78" fmla="*/ 5425440 w 5721532"/>
                  <a:gd name="connsiteY78" fmla="*/ 975360 h 1794008"/>
                  <a:gd name="connsiteX79" fmla="*/ 5451566 w 5721532"/>
                  <a:gd name="connsiteY79" fmla="*/ 1010194 h 1794008"/>
                  <a:gd name="connsiteX80" fmla="*/ 5468983 w 5721532"/>
                  <a:gd name="connsiteY80" fmla="*/ 1036320 h 1794008"/>
                  <a:gd name="connsiteX81" fmla="*/ 5529943 w 5721532"/>
                  <a:gd name="connsiteY81" fmla="*/ 1123406 h 1794008"/>
                  <a:gd name="connsiteX82" fmla="*/ 5564777 w 5721532"/>
                  <a:gd name="connsiteY82" fmla="*/ 1175657 h 1794008"/>
                  <a:gd name="connsiteX83" fmla="*/ 5590903 w 5721532"/>
                  <a:gd name="connsiteY83" fmla="*/ 1201783 h 1794008"/>
                  <a:gd name="connsiteX84" fmla="*/ 5608320 w 5721532"/>
                  <a:gd name="connsiteY84" fmla="*/ 1227909 h 1794008"/>
                  <a:gd name="connsiteX85" fmla="*/ 5660572 w 5721532"/>
                  <a:gd name="connsiteY85" fmla="*/ 1280160 h 1794008"/>
                  <a:gd name="connsiteX86" fmla="*/ 5695406 w 5721532"/>
                  <a:gd name="connsiteY86" fmla="*/ 1349829 h 1794008"/>
                  <a:gd name="connsiteX87" fmla="*/ 5721532 w 5721532"/>
                  <a:gd name="connsiteY87" fmla="*/ 1402080 h 1794008"/>
                  <a:gd name="connsiteX88" fmla="*/ 5712823 w 5721532"/>
                  <a:gd name="connsiteY88" fmla="*/ 1454332 h 1794008"/>
                  <a:gd name="connsiteX89" fmla="*/ 5677989 w 5721532"/>
                  <a:gd name="connsiteY89" fmla="*/ 1541417 h 1794008"/>
                  <a:gd name="connsiteX90" fmla="*/ 5669280 w 5721532"/>
                  <a:gd name="connsiteY90" fmla="*/ 1593669 h 1794008"/>
                  <a:gd name="connsiteX91" fmla="*/ 5660572 w 5721532"/>
                  <a:gd name="connsiteY91" fmla="*/ 1654629 h 1794008"/>
                  <a:gd name="connsiteX92" fmla="*/ 5634446 w 5721532"/>
                  <a:gd name="connsiteY92" fmla="*/ 1663337 h 1794008"/>
                  <a:gd name="connsiteX93" fmla="*/ 5486400 w 5721532"/>
                  <a:gd name="connsiteY93" fmla="*/ 1689463 h 1794008"/>
                  <a:gd name="connsiteX94" fmla="*/ 5460275 w 5721532"/>
                  <a:gd name="connsiteY94" fmla="*/ 1698172 h 1794008"/>
                  <a:gd name="connsiteX95" fmla="*/ 5390606 w 5721532"/>
                  <a:gd name="connsiteY95" fmla="*/ 1706880 h 1794008"/>
                  <a:gd name="connsiteX96" fmla="*/ 5303520 w 5721532"/>
                  <a:gd name="connsiteY96" fmla="*/ 1733006 h 1794008"/>
                  <a:gd name="connsiteX97" fmla="*/ 5277395 w 5721532"/>
                  <a:gd name="connsiteY97" fmla="*/ 1741714 h 1794008"/>
                  <a:gd name="connsiteX98" fmla="*/ 5172892 w 5721532"/>
                  <a:gd name="connsiteY98" fmla="*/ 1759132 h 1794008"/>
                  <a:gd name="connsiteX99" fmla="*/ 5120640 w 5721532"/>
                  <a:gd name="connsiteY99" fmla="*/ 1767840 h 1794008"/>
                  <a:gd name="connsiteX100" fmla="*/ 4537166 w 5721532"/>
                  <a:gd name="connsiteY100" fmla="*/ 1776549 h 1794008"/>
                  <a:gd name="connsiteX101" fmla="*/ 4484915 w 5721532"/>
                  <a:gd name="connsiteY101" fmla="*/ 1785257 h 1794008"/>
                  <a:gd name="connsiteX102" fmla="*/ 2081349 w 5721532"/>
                  <a:gd name="connsiteY102" fmla="*/ 1785257 h 1794008"/>
                  <a:gd name="connsiteX103" fmla="*/ 1985555 w 5721532"/>
                  <a:gd name="connsiteY103" fmla="*/ 1767840 h 1794008"/>
                  <a:gd name="connsiteX104" fmla="*/ 1950720 w 5721532"/>
                  <a:gd name="connsiteY104" fmla="*/ 1759132 h 1794008"/>
                  <a:gd name="connsiteX105" fmla="*/ 1820092 w 5721532"/>
                  <a:gd name="connsiteY105" fmla="*/ 1741714 h 1794008"/>
                  <a:gd name="connsiteX106" fmla="*/ 1759132 w 5721532"/>
                  <a:gd name="connsiteY106" fmla="*/ 1733006 h 1794008"/>
                  <a:gd name="connsiteX107" fmla="*/ 1654629 w 5721532"/>
                  <a:gd name="connsiteY107" fmla="*/ 1715589 h 1794008"/>
                  <a:gd name="connsiteX108" fmla="*/ 1619795 w 5721532"/>
                  <a:gd name="connsiteY108" fmla="*/ 1706880 h 1794008"/>
                  <a:gd name="connsiteX109" fmla="*/ 1576252 w 5721532"/>
                  <a:gd name="connsiteY109" fmla="*/ 1698172 h 1794008"/>
                  <a:gd name="connsiteX110" fmla="*/ 1506583 w 5721532"/>
                  <a:gd name="connsiteY110" fmla="*/ 1689463 h 1794008"/>
                  <a:gd name="connsiteX111" fmla="*/ 1445623 w 5721532"/>
                  <a:gd name="connsiteY111" fmla="*/ 1680754 h 1794008"/>
                  <a:gd name="connsiteX112" fmla="*/ 1375955 w 5721532"/>
                  <a:gd name="connsiteY112" fmla="*/ 1672046 h 1794008"/>
                  <a:gd name="connsiteX113" fmla="*/ 1297577 w 5721532"/>
                  <a:gd name="connsiteY113" fmla="*/ 1654629 h 1794008"/>
                  <a:gd name="connsiteX114" fmla="*/ 975360 w 5721532"/>
                  <a:gd name="connsiteY114" fmla="*/ 1637212 h 1794008"/>
                  <a:gd name="connsiteX115" fmla="*/ 879566 w 5721532"/>
                  <a:gd name="connsiteY115" fmla="*/ 1628503 h 1794008"/>
                  <a:gd name="connsiteX116" fmla="*/ 836023 w 5721532"/>
                  <a:gd name="connsiteY116" fmla="*/ 1619794 h 1794008"/>
                  <a:gd name="connsiteX117" fmla="*/ 714103 w 5721532"/>
                  <a:gd name="connsiteY117" fmla="*/ 1602377 h 1794008"/>
                  <a:gd name="connsiteX118" fmla="*/ 592183 w 5721532"/>
                  <a:gd name="connsiteY118" fmla="*/ 1593669 h 1794008"/>
                  <a:gd name="connsiteX119" fmla="*/ 426720 w 5721532"/>
                  <a:gd name="connsiteY119" fmla="*/ 1576252 h 1794008"/>
                  <a:gd name="connsiteX120" fmla="*/ 365760 w 5721532"/>
                  <a:gd name="connsiteY120" fmla="*/ 1567543 h 1794008"/>
                  <a:gd name="connsiteX121" fmla="*/ 261257 w 5721532"/>
                  <a:gd name="connsiteY121" fmla="*/ 1541417 h 1794008"/>
                  <a:gd name="connsiteX122" fmla="*/ 226423 w 5721532"/>
                  <a:gd name="connsiteY122" fmla="*/ 1532709 h 1794008"/>
                  <a:gd name="connsiteX123" fmla="*/ 156755 w 5721532"/>
                  <a:gd name="connsiteY123" fmla="*/ 1515292 h 1794008"/>
                  <a:gd name="connsiteX124" fmla="*/ 113212 w 5721532"/>
                  <a:gd name="connsiteY124" fmla="*/ 1480457 h 1794008"/>
                  <a:gd name="connsiteX125" fmla="*/ 87086 w 5721532"/>
                  <a:gd name="connsiteY125" fmla="*/ 1454332 h 1794008"/>
                  <a:gd name="connsiteX126" fmla="*/ 34835 w 5721532"/>
                  <a:gd name="connsiteY126" fmla="*/ 1428206 h 1794008"/>
                  <a:gd name="connsiteX127" fmla="*/ 0 w 5721532"/>
                  <a:gd name="connsiteY127" fmla="*/ 1384663 h 17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21532" h="1794008">
                    <a:moveTo>
                      <a:pt x="0" y="1384663"/>
                    </a:moveTo>
                    <a:lnTo>
                      <a:pt x="0" y="1384663"/>
                    </a:lnTo>
                    <a:cubicBezTo>
                      <a:pt x="26126" y="1378857"/>
                      <a:pt x="52134" y="1372495"/>
                      <a:pt x="78377" y="1367246"/>
                    </a:cubicBezTo>
                    <a:cubicBezTo>
                      <a:pt x="95692" y="1363783"/>
                      <a:pt x="114234" y="1365095"/>
                      <a:pt x="130629" y="1358537"/>
                    </a:cubicBezTo>
                    <a:cubicBezTo>
                      <a:pt x="144105" y="1353147"/>
                      <a:pt x="152481" y="1338903"/>
                      <a:pt x="165463" y="1332412"/>
                    </a:cubicBezTo>
                    <a:cubicBezTo>
                      <a:pt x="194931" y="1317678"/>
                      <a:pt x="229401" y="1312657"/>
                      <a:pt x="261257" y="1306286"/>
                    </a:cubicBezTo>
                    <a:cubicBezTo>
                      <a:pt x="329776" y="1254897"/>
                      <a:pt x="259806" y="1302657"/>
                      <a:pt x="339635" y="1262743"/>
                    </a:cubicBezTo>
                    <a:cubicBezTo>
                      <a:pt x="384363" y="1240379"/>
                      <a:pt x="350609" y="1246197"/>
                      <a:pt x="400595" y="1210492"/>
                    </a:cubicBezTo>
                    <a:cubicBezTo>
                      <a:pt x="408065" y="1205157"/>
                      <a:pt x="418510" y="1205888"/>
                      <a:pt x="426720" y="1201783"/>
                    </a:cubicBezTo>
                    <a:cubicBezTo>
                      <a:pt x="436081" y="1197102"/>
                      <a:pt x="444805" y="1191066"/>
                      <a:pt x="452846" y="1184366"/>
                    </a:cubicBezTo>
                    <a:cubicBezTo>
                      <a:pt x="462307" y="1176482"/>
                      <a:pt x="469621" y="1166255"/>
                      <a:pt x="478972" y="1158240"/>
                    </a:cubicBezTo>
                    <a:cubicBezTo>
                      <a:pt x="489992" y="1148794"/>
                      <a:pt x="502786" y="1141560"/>
                      <a:pt x="513806" y="1132114"/>
                    </a:cubicBezTo>
                    <a:cubicBezTo>
                      <a:pt x="572475" y="1081827"/>
                      <a:pt x="508318" y="1127065"/>
                      <a:pt x="566057" y="1088572"/>
                    </a:cubicBezTo>
                    <a:cubicBezTo>
                      <a:pt x="605950" y="1028736"/>
                      <a:pt x="555170" y="1095541"/>
                      <a:pt x="618309" y="1045029"/>
                    </a:cubicBezTo>
                    <a:cubicBezTo>
                      <a:pt x="637543" y="1029642"/>
                      <a:pt x="654530" y="1011479"/>
                      <a:pt x="670560" y="992777"/>
                    </a:cubicBezTo>
                    <a:cubicBezTo>
                      <a:pt x="689452" y="970737"/>
                      <a:pt x="702286" y="943635"/>
                      <a:pt x="722812" y="923109"/>
                    </a:cubicBezTo>
                    <a:cubicBezTo>
                      <a:pt x="734781" y="911140"/>
                      <a:pt x="753255" y="907702"/>
                      <a:pt x="766355" y="896983"/>
                    </a:cubicBezTo>
                    <a:cubicBezTo>
                      <a:pt x="785419" y="881385"/>
                      <a:pt x="798112" y="858395"/>
                      <a:pt x="818606" y="844732"/>
                    </a:cubicBezTo>
                    <a:cubicBezTo>
                      <a:pt x="877673" y="805353"/>
                      <a:pt x="805525" y="854542"/>
                      <a:pt x="888275" y="792480"/>
                    </a:cubicBezTo>
                    <a:cubicBezTo>
                      <a:pt x="896648" y="786200"/>
                      <a:pt x="905692" y="780869"/>
                      <a:pt x="914400" y="775063"/>
                    </a:cubicBezTo>
                    <a:cubicBezTo>
                      <a:pt x="956834" y="711411"/>
                      <a:pt x="900358" y="786765"/>
                      <a:pt x="966652" y="731520"/>
                    </a:cubicBezTo>
                    <a:cubicBezTo>
                      <a:pt x="974693" y="724820"/>
                      <a:pt x="976378" y="712493"/>
                      <a:pt x="984069" y="705394"/>
                    </a:cubicBezTo>
                    <a:cubicBezTo>
                      <a:pt x="1014385" y="677410"/>
                      <a:pt x="1056977" y="661345"/>
                      <a:pt x="1079863" y="627017"/>
                    </a:cubicBezTo>
                    <a:cubicBezTo>
                      <a:pt x="1085669" y="618309"/>
                      <a:pt x="1090327" y="608714"/>
                      <a:pt x="1097280" y="600892"/>
                    </a:cubicBezTo>
                    <a:cubicBezTo>
                      <a:pt x="1113645" y="582482"/>
                      <a:pt x="1135869" y="569135"/>
                      <a:pt x="1149532" y="548640"/>
                    </a:cubicBezTo>
                    <a:cubicBezTo>
                      <a:pt x="1155338" y="539931"/>
                      <a:pt x="1161756" y="531601"/>
                      <a:pt x="1166949" y="522514"/>
                    </a:cubicBezTo>
                    <a:cubicBezTo>
                      <a:pt x="1173390" y="511243"/>
                      <a:pt x="1176055" y="497653"/>
                      <a:pt x="1184366" y="487680"/>
                    </a:cubicBezTo>
                    <a:cubicBezTo>
                      <a:pt x="1196465" y="473161"/>
                      <a:pt x="1231926" y="462417"/>
                      <a:pt x="1245326" y="452846"/>
                    </a:cubicBezTo>
                    <a:cubicBezTo>
                      <a:pt x="1302404" y="412076"/>
                      <a:pt x="1241536" y="436691"/>
                      <a:pt x="1297577" y="418012"/>
                    </a:cubicBezTo>
                    <a:cubicBezTo>
                      <a:pt x="1331915" y="366507"/>
                      <a:pt x="1293579" y="414648"/>
                      <a:pt x="1349829" y="374469"/>
                    </a:cubicBezTo>
                    <a:cubicBezTo>
                      <a:pt x="1359851" y="367311"/>
                      <a:pt x="1365933" y="355501"/>
                      <a:pt x="1375955" y="348343"/>
                    </a:cubicBezTo>
                    <a:cubicBezTo>
                      <a:pt x="1386519" y="340797"/>
                      <a:pt x="1400404" y="338715"/>
                      <a:pt x="1410789" y="330926"/>
                    </a:cubicBezTo>
                    <a:cubicBezTo>
                      <a:pt x="1476910" y="281335"/>
                      <a:pt x="1416183" y="305906"/>
                      <a:pt x="1471749" y="287383"/>
                    </a:cubicBezTo>
                    <a:cubicBezTo>
                      <a:pt x="1525591" y="233541"/>
                      <a:pt x="1465672" y="289236"/>
                      <a:pt x="1541417" y="235132"/>
                    </a:cubicBezTo>
                    <a:cubicBezTo>
                      <a:pt x="1548098" y="230359"/>
                      <a:pt x="1552527" y="222970"/>
                      <a:pt x="1558835" y="217714"/>
                    </a:cubicBezTo>
                    <a:cubicBezTo>
                      <a:pt x="1569985" y="208422"/>
                      <a:pt x="1581858" y="200025"/>
                      <a:pt x="1593669" y="191589"/>
                    </a:cubicBezTo>
                    <a:cubicBezTo>
                      <a:pt x="1631984" y="164222"/>
                      <a:pt x="1608713" y="182263"/>
                      <a:pt x="1654629" y="156754"/>
                    </a:cubicBezTo>
                    <a:cubicBezTo>
                      <a:pt x="1669425" y="148534"/>
                      <a:pt x="1683818" y="139600"/>
                      <a:pt x="1698172" y="130629"/>
                    </a:cubicBezTo>
                    <a:cubicBezTo>
                      <a:pt x="1707047" y="125082"/>
                      <a:pt x="1714936" y="117893"/>
                      <a:pt x="1724297" y="113212"/>
                    </a:cubicBezTo>
                    <a:cubicBezTo>
                      <a:pt x="1732508" y="109107"/>
                      <a:pt x="1742398" y="108961"/>
                      <a:pt x="1750423" y="104503"/>
                    </a:cubicBezTo>
                    <a:cubicBezTo>
                      <a:pt x="1768722" y="94337"/>
                      <a:pt x="1782367" y="74746"/>
                      <a:pt x="1802675" y="69669"/>
                    </a:cubicBezTo>
                    <a:cubicBezTo>
                      <a:pt x="1814286" y="66766"/>
                      <a:pt x="1826045" y="64399"/>
                      <a:pt x="1837509" y="60960"/>
                    </a:cubicBezTo>
                    <a:cubicBezTo>
                      <a:pt x="1855094" y="55684"/>
                      <a:pt x="1871949" y="47996"/>
                      <a:pt x="1889760" y="43543"/>
                    </a:cubicBezTo>
                    <a:cubicBezTo>
                      <a:pt x="1901372" y="40640"/>
                      <a:pt x="1913086" y="38122"/>
                      <a:pt x="1924595" y="34834"/>
                    </a:cubicBezTo>
                    <a:cubicBezTo>
                      <a:pt x="1933421" y="32312"/>
                      <a:pt x="1941719" y="27926"/>
                      <a:pt x="1950720" y="26126"/>
                    </a:cubicBezTo>
                    <a:cubicBezTo>
                      <a:pt x="1970848" y="22100"/>
                      <a:pt x="1991433" y="20791"/>
                      <a:pt x="2011680" y="17417"/>
                    </a:cubicBezTo>
                    <a:cubicBezTo>
                      <a:pt x="2026280" y="14984"/>
                      <a:pt x="2040427" y="9132"/>
                      <a:pt x="2055223" y="8709"/>
                    </a:cubicBezTo>
                    <a:cubicBezTo>
                      <a:pt x="2243854" y="3320"/>
                      <a:pt x="2432594" y="2903"/>
                      <a:pt x="2621280" y="0"/>
                    </a:cubicBezTo>
                    <a:lnTo>
                      <a:pt x="2969623" y="8709"/>
                    </a:lnTo>
                    <a:cubicBezTo>
                      <a:pt x="3002015" y="10031"/>
                      <a:pt x="3056402" y="17341"/>
                      <a:pt x="3091543" y="26126"/>
                    </a:cubicBezTo>
                    <a:cubicBezTo>
                      <a:pt x="3100449" y="28352"/>
                      <a:pt x="3108668" y="33034"/>
                      <a:pt x="3117669" y="34834"/>
                    </a:cubicBezTo>
                    <a:cubicBezTo>
                      <a:pt x="3137797" y="38859"/>
                      <a:pt x="3158434" y="39871"/>
                      <a:pt x="3178629" y="43543"/>
                    </a:cubicBezTo>
                    <a:cubicBezTo>
                      <a:pt x="3297136" y="65091"/>
                      <a:pt x="3073809" y="36736"/>
                      <a:pt x="3291840" y="60960"/>
                    </a:cubicBezTo>
                    <a:cubicBezTo>
                      <a:pt x="3376796" y="82200"/>
                      <a:pt x="3270714" y="56265"/>
                      <a:pt x="3370217" y="78377"/>
                    </a:cubicBezTo>
                    <a:cubicBezTo>
                      <a:pt x="3381901" y="80973"/>
                      <a:pt x="3393246" y="85118"/>
                      <a:pt x="3405052" y="87086"/>
                    </a:cubicBezTo>
                    <a:cubicBezTo>
                      <a:pt x="3491222" y="101448"/>
                      <a:pt x="3593573" y="102302"/>
                      <a:pt x="3675017" y="104503"/>
                    </a:cubicBezTo>
                    <a:lnTo>
                      <a:pt x="4119155" y="113212"/>
                    </a:lnTo>
                    <a:cubicBezTo>
                      <a:pt x="4141629" y="116422"/>
                      <a:pt x="4181917" y="118468"/>
                      <a:pt x="4206240" y="130629"/>
                    </a:cubicBezTo>
                    <a:cubicBezTo>
                      <a:pt x="4221379" y="138199"/>
                      <a:pt x="4233985" y="150678"/>
                      <a:pt x="4249783" y="156754"/>
                    </a:cubicBezTo>
                    <a:cubicBezTo>
                      <a:pt x="4352568" y="196287"/>
                      <a:pt x="4285005" y="153057"/>
                      <a:pt x="4371703" y="191589"/>
                    </a:cubicBezTo>
                    <a:cubicBezTo>
                      <a:pt x="4381267" y="195840"/>
                      <a:pt x="4388467" y="204325"/>
                      <a:pt x="4397829" y="209006"/>
                    </a:cubicBezTo>
                    <a:cubicBezTo>
                      <a:pt x="4406040" y="213111"/>
                      <a:pt x="4415432" y="214305"/>
                      <a:pt x="4423955" y="217714"/>
                    </a:cubicBezTo>
                    <a:cubicBezTo>
                      <a:pt x="4444481" y="225924"/>
                      <a:pt x="4464842" y="234576"/>
                      <a:pt x="4484915" y="243840"/>
                    </a:cubicBezTo>
                    <a:cubicBezTo>
                      <a:pt x="4563512" y="280116"/>
                      <a:pt x="4510143" y="260959"/>
                      <a:pt x="4563292" y="278674"/>
                    </a:cubicBezTo>
                    <a:cubicBezTo>
                      <a:pt x="4637750" y="353136"/>
                      <a:pt x="4516404" y="236977"/>
                      <a:pt x="4606835" y="304800"/>
                    </a:cubicBezTo>
                    <a:cubicBezTo>
                      <a:pt x="4720487" y="390038"/>
                      <a:pt x="4644589" y="360929"/>
                      <a:pt x="4711337" y="383177"/>
                    </a:cubicBezTo>
                    <a:cubicBezTo>
                      <a:pt x="4728971" y="400810"/>
                      <a:pt x="4731083" y="405198"/>
                      <a:pt x="4754880" y="418012"/>
                    </a:cubicBezTo>
                    <a:cubicBezTo>
                      <a:pt x="4783456" y="433399"/>
                      <a:pt x="4816002" y="442081"/>
                      <a:pt x="4841966" y="461554"/>
                    </a:cubicBezTo>
                    <a:cubicBezTo>
                      <a:pt x="4897041" y="502861"/>
                      <a:pt x="4884698" y="494199"/>
                      <a:pt x="4963886" y="548640"/>
                    </a:cubicBezTo>
                    <a:cubicBezTo>
                      <a:pt x="4981135" y="560499"/>
                      <a:pt x="4996897" y="575228"/>
                      <a:pt x="5016137" y="583474"/>
                    </a:cubicBezTo>
                    <a:cubicBezTo>
                      <a:pt x="5040171" y="593774"/>
                      <a:pt x="5080739" y="606782"/>
                      <a:pt x="5103223" y="627017"/>
                    </a:cubicBezTo>
                    <a:cubicBezTo>
                      <a:pt x="5124583" y="646241"/>
                      <a:pt x="5138480" y="675126"/>
                      <a:pt x="5164183" y="687977"/>
                    </a:cubicBezTo>
                    <a:cubicBezTo>
                      <a:pt x="5250723" y="731247"/>
                      <a:pt x="5137112" y="669852"/>
                      <a:pt x="5242560" y="748937"/>
                    </a:cubicBezTo>
                    <a:cubicBezTo>
                      <a:pt x="5271774" y="770847"/>
                      <a:pt x="5288354" y="780716"/>
                      <a:pt x="5312229" y="809897"/>
                    </a:cubicBezTo>
                    <a:cubicBezTo>
                      <a:pt x="5328042" y="829224"/>
                      <a:pt x="5342366" y="849790"/>
                      <a:pt x="5355772" y="870857"/>
                    </a:cubicBezTo>
                    <a:cubicBezTo>
                      <a:pt x="5362742" y="881810"/>
                      <a:pt x="5364878" y="895719"/>
                      <a:pt x="5373189" y="905692"/>
                    </a:cubicBezTo>
                    <a:cubicBezTo>
                      <a:pt x="5379889" y="913733"/>
                      <a:pt x="5390606" y="917303"/>
                      <a:pt x="5399315" y="923109"/>
                    </a:cubicBezTo>
                    <a:cubicBezTo>
                      <a:pt x="5405121" y="931817"/>
                      <a:pt x="5412051" y="939873"/>
                      <a:pt x="5416732" y="949234"/>
                    </a:cubicBezTo>
                    <a:cubicBezTo>
                      <a:pt x="5420837" y="957445"/>
                      <a:pt x="5420886" y="967390"/>
                      <a:pt x="5425440" y="975360"/>
                    </a:cubicBezTo>
                    <a:cubicBezTo>
                      <a:pt x="5432641" y="987962"/>
                      <a:pt x="5443130" y="998383"/>
                      <a:pt x="5451566" y="1010194"/>
                    </a:cubicBezTo>
                    <a:cubicBezTo>
                      <a:pt x="5457650" y="1018711"/>
                      <a:pt x="5462899" y="1027803"/>
                      <a:pt x="5468983" y="1036320"/>
                    </a:cubicBezTo>
                    <a:cubicBezTo>
                      <a:pt x="5533459" y="1126586"/>
                      <a:pt x="5449863" y="1003283"/>
                      <a:pt x="5529943" y="1123406"/>
                    </a:cubicBezTo>
                    <a:lnTo>
                      <a:pt x="5564777" y="1175657"/>
                    </a:lnTo>
                    <a:cubicBezTo>
                      <a:pt x="5573486" y="1184366"/>
                      <a:pt x="5583019" y="1192322"/>
                      <a:pt x="5590903" y="1201783"/>
                    </a:cubicBezTo>
                    <a:cubicBezTo>
                      <a:pt x="5597603" y="1209824"/>
                      <a:pt x="5601366" y="1220086"/>
                      <a:pt x="5608320" y="1227909"/>
                    </a:cubicBezTo>
                    <a:cubicBezTo>
                      <a:pt x="5624684" y="1246319"/>
                      <a:pt x="5649557" y="1258129"/>
                      <a:pt x="5660572" y="1280160"/>
                    </a:cubicBezTo>
                    <a:cubicBezTo>
                      <a:pt x="5672183" y="1303383"/>
                      <a:pt x="5681004" y="1328226"/>
                      <a:pt x="5695406" y="1349829"/>
                    </a:cubicBezTo>
                    <a:cubicBezTo>
                      <a:pt x="5717915" y="1383592"/>
                      <a:pt x="5709513" y="1366025"/>
                      <a:pt x="5721532" y="1402080"/>
                    </a:cubicBezTo>
                    <a:cubicBezTo>
                      <a:pt x="5718629" y="1419497"/>
                      <a:pt x="5717106" y="1437202"/>
                      <a:pt x="5712823" y="1454332"/>
                    </a:cubicBezTo>
                    <a:cubicBezTo>
                      <a:pt x="5702062" y="1497377"/>
                      <a:pt x="5696007" y="1505380"/>
                      <a:pt x="5677989" y="1541417"/>
                    </a:cubicBezTo>
                    <a:cubicBezTo>
                      <a:pt x="5675086" y="1558834"/>
                      <a:pt x="5671965" y="1576217"/>
                      <a:pt x="5669280" y="1593669"/>
                    </a:cubicBezTo>
                    <a:cubicBezTo>
                      <a:pt x="5666159" y="1613957"/>
                      <a:pt x="5669752" y="1636270"/>
                      <a:pt x="5660572" y="1654629"/>
                    </a:cubicBezTo>
                    <a:cubicBezTo>
                      <a:pt x="5656467" y="1662840"/>
                      <a:pt x="5643155" y="1660434"/>
                      <a:pt x="5634446" y="1663337"/>
                    </a:cubicBezTo>
                    <a:cubicBezTo>
                      <a:pt x="5571556" y="1705263"/>
                      <a:pt x="5629903" y="1672579"/>
                      <a:pt x="5486400" y="1689463"/>
                    </a:cubicBezTo>
                    <a:cubicBezTo>
                      <a:pt x="5477283" y="1690536"/>
                      <a:pt x="5469306" y="1696530"/>
                      <a:pt x="5460275" y="1698172"/>
                    </a:cubicBezTo>
                    <a:cubicBezTo>
                      <a:pt x="5437249" y="1702359"/>
                      <a:pt x="5413829" y="1703977"/>
                      <a:pt x="5390606" y="1706880"/>
                    </a:cubicBezTo>
                    <a:cubicBezTo>
                      <a:pt x="5266455" y="1748264"/>
                      <a:pt x="5395638" y="1706687"/>
                      <a:pt x="5303520" y="1733006"/>
                    </a:cubicBezTo>
                    <a:cubicBezTo>
                      <a:pt x="5294694" y="1735528"/>
                      <a:pt x="5286300" y="1739488"/>
                      <a:pt x="5277395" y="1741714"/>
                    </a:cubicBezTo>
                    <a:cubicBezTo>
                      <a:pt x="5240600" y="1750913"/>
                      <a:pt x="5211235" y="1753233"/>
                      <a:pt x="5172892" y="1759132"/>
                    </a:cubicBezTo>
                    <a:cubicBezTo>
                      <a:pt x="5155440" y="1761817"/>
                      <a:pt x="5138291" y="1767356"/>
                      <a:pt x="5120640" y="1767840"/>
                    </a:cubicBezTo>
                    <a:cubicBezTo>
                      <a:pt x="4926200" y="1773167"/>
                      <a:pt x="4731657" y="1773646"/>
                      <a:pt x="4537166" y="1776549"/>
                    </a:cubicBezTo>
                    <a:cubicBezTo>
                      <a:pt x="4519749" y="1779452"/>
                      <a:pt x="4502569" y="1784921"/>
                      <a:pt x="4484915" y="1785257"/>
                    </a:cubicBezTo>
                    <a:cubicBezTo>
                      <a:pt x="3607373" y="1801972"/>
                      <a:pt x="3019122" y="1790555"/>
                      <a:pt x="2081349" y="1785257"/>
                    </a:cubicBezTo>
                    <a:cubicBezTo>
                      <a:pt x="2043511" y="1778951"/>
                      <a:pt x="2022091" y="1775959"/>
                      <a:pt x="1985555" y="1767840"/>
                    </a:cubicBezTo>
                    <a:cubicBezTo>
                      <a:pt x="1973871" y="1765244"/>
                      <a:pt x="1962496" y="1761273"/>
                      <a:pt x="1950720" y="1759132"/>
                    </a:cubicBezTo>
                    <a:cubicBezTo>
                      <a:pt x="1920620" y="1753659"/>
                      <a:pt x="1848526" y="1745505"/>
                      <a:pt x="1820092" y="1741714"/>
                    </a:cubicBezTo>
                    <a:lnTo>
                      <a:pt x="1759132" y="1733006"/>
                    </a:lnTo>
                    <a:cubicBezTo>
                      <a:pt x="1700793" y="1713559"/>
                      <a:pt x="1762965" y="1732256"/>
                      <a:pt x="1654629" y="1715589"/>
                    </a:cubicBezTo>
                    <a:cubicBezTo>
                      <a:pt x="1642799" y="1713769"/>
                      <a:pt x="1631479" y="1709476"/>
                      <a:pt x="1619795" y="1706880"/>
                    </a:cubicBezTo>
                    <a:cubicBezTo>
                      <a:pt x="1605346" y="1703669"/>
                      <a:pt x="1590882" y="1700423"/>
                      <a:pt x="1576252" y="1698172"/>
                    </a:cubicBezTo>
                    <a:cubicBezTo>
                      <a:pt x="1553120" y="1694613"/>
                      <a:pt x="1529781" y="1692556"/>
                      <a:pt x="1506583" y="1689463"/>
                    </a:cubicBezTo>
                    <a:lnTo>
                      <a:pt x="1445623" y="1680754"/>
                    </a:lnTo>
                    <a:cubicBezTo>
                      <a:pt x="1422425" y="1677661"/>
                      <a:pt x="1399002" y="1676113"/>
                      <a:pt x="1375955" y="1672046"/>
                    </a:cubicBezTo>
                    <a:cubicBezTo>
                      <a:pt x="1349599" y="1667395"/>
                      <a:pt x="1324044" y="1658599"/>
                      <a:pt x="1297577" y="1654629"/>
                    </a:cubicBezTo>
                    <a:cubicBezTo>
                      <a:pt x="1217154" y="1642566"/>
                      <a:pt x="1020418" y="1638945"/>
                      <a:pt x="975360" y="1637212"/>
                    </a:cubicBezTo>
                    <a:cubicBezTo>
                      <a:pt x="943429" y="1634309"/>
                      <a:pt x="911381" y="1632480"/>
                      <a:pt x="879566" y="1628503"/>
                    </a:cubicBezTo>
                    <a:cubicBezTo>
                      <a:pt x="864879" y="1626667"/>
                      <a:pt x="850644" y="1622103"/>
                      <a:pt x="836023" y="1619794"/>
                    </a:cubicBezTo>
                    <a:cubicBezTo>
                      <a:pt x="795473" y="1613391"/>
                      <a:pt x="754922" y="1606750"/>
                      <a:pt x="714103" y="1602377"/>
                    </a:cubicBezTo>
                    <a:cubicBezTo>
                      <a:pt x="673591" y="1598037"/>
                      <a:pt x="632823" y="1596572"/>
                      <a:pt x="592183" y="1593669"/>
                    </a:cubicBezTo>
                    <a:cubicBezTo>
                      <a:pt x="497401" y="1574712"/>
                      <a:pt x="594471" y="1592228"/>
                      <a:pt x="426720" y="1576252"/>
                    </a:cubicBezTo>
                    <a:cubicBezTo>
                      <a:pt x="406286" y="1574306"/>
                      <a:pt x="386080" y="1570446"/>
                      <a:pt x="365760" y="1567543"/>
                    </a:cubicBezTo>
                    <a:cubicBezTo>
                      <a:pt x="304270" y="1536798"/>
                      <a:pt x="354125" y="1556895"/>
                      <a:pt x="261257" y="1541417"/>
                    </a:cubicBezTo>
                    <a:cubicBezTo>
                      <a:pt x="249451" y="1539449"/>
                      <a:pt x="238107" y="1535305"/>
                      <a:pt x="226423" y="1532709"/>
                    </a:cubicBezTo>
                    <a:cubicBezTo>
                      <a:pt x="163374" y="1518698"/>
                      <a:pt x="203437" y="1530852"/>
                      <a:pt x="156755" y="1515292"/>
                    </a:cubicBezTo>
                    <a:cubicBezTo>
                      <a:pt x="106086" y="1464623"/>
                      <a:pt x="179119" y="1535379"/>
                      <a:pt x="113212" y="1480457"/>
                    </a:cubicBezTo>
                    <a:cubicBezTo>
                      <a:pt x="103751" y="1472573"/>
                      <a:pt x="96547" y="1462216"/>
                      <a:pt x="87086" y="1454332"/>
                    </a:cubicBezTo>
                    <a:cubicBezTo>
                      <a:pt x="64575" y="1435573"/>
                      <a:pt x="61021" y="1436934"/>
                      <a:pt x="34835" y="1428206"/>
                    </a:cubicBezTo>
                    <a:lnTo>
                      <a:pt x="0" y="1384663"/>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8714573" y="2357187"/>
                <a:ext cx="528516" cy="165718"/>
              </a:xfrm>
              <a:custGeom>
                <a:avLst/>
                <a:gdLst>
                  <a:gd name="connsiteX0" fmla="*/ 0 w 5721532"/>
                  <a:gd name="connsiteY0" fmla="*/ 1384663 h 1794008"/>
                  <a:gd name="connsiteX1" fmla="*/ 0 w 5721532"/>
                  <a:gd name="connsiteY1" fmla="*/ 1384663 h 1794008"/>
                  <a:gd name="connsiteX2" fmla="*/ 78377 w 5721532"/>
                  <a:gd name="connsiteY2" fmla="*/ 1367246 h 1794008"/>
                  <a:gd name="connsiteX3" fmla="*/ 130629 w 5721532"/>
                  <a:gd name="connsiteY3" fmla="*/ 1358537 h 1794008"/>
                  <a:gd name="connsiteX4" fmla="*/ 165463 w 5721532"/>
                  <a:gd name="connsiteY4" fmla="*/ 1332412 h 1794008"/>
                  <a:gd name="connsiteX5" fmla="*/ 261257 w 5721532"/>
                  <a:gd name="connsiteY5" fmla="*/ 1306286 h 1794008"/>
                  <a:gd name="connsiteX6" fmla="*/ 339635 w 5721532"/>
                  <a:gd name="connsiteY6" fmla="*/ 1262743 h 1794008"/>
                  <a:gd name="connsiteX7" fmla="*/ 400595 w 5721532"/>
                  <a:gd name="connsiteY7" fmla="*/ 1210492 h 1794008"/>
                  <a:gd name="connsiteX8" fmla="*/ 426720 w 5721532"/>
                  <a:gd name="connsiteY8" fmla="*/ 1201783 h 1794008"/>
                  <a:gd name="connsiteX9" fmla="*/ 452846 w 5721532"/>
                  <a:gd name="connsiteY9" fmla="*/ 1184366 h 1794008"/>
                  <a:gd name="connsiteX10" fmla="*/ 478972 w 5721532"/>
                  <a:gd name="connsiteY10" fmla="*/ 1158240 h 1794008"/>
                  <a:gd name="connsiteX11" fmla="*/ 513806 w 5721532"/>
                  <a:gd name="connsiteY11" fmla="*/ 1132114 h 1794008"/>
                  <a:gd name="connsiteX12" fmla="*/ 566057 w 5721532"/>
                  <a:gd name="connsiteY12" fmla="*/ 1088572 h 1794008"/>
                  <a:gd name="connsiteX13" fmla="*/ 618309 w 5721532"/>
                  <a:gd name="connsiteY13" fmla="*/ 1045029 h 1794008"/>
                  <a:gd name="connsiteX14" fmla="*/ 670560 w 5721532"/>
                  <a:gd name="connsiteY14" fmla="*/ 992777 h 1794008"/>
                  <a:gd name="connsiteX15" fmla="*/ 722812 w 5721532"/>
                  <a:gd name="connsiteY15" fmla="*/ 923109 h 1794008"/>
                  <a:gd name="connsiteX16" fmla="*/ 766355 w 5721532"/>
                  <a:gd name="connsiteY16" fmla="*/ 896983 h 1794008"/>
                  <a:gd name="connsiteX17" fmla="*/ 818606 w 5721532"/>
                  <a:gd name="connsiteY17" fmla="*/ 844732 h 1794008"/>
                  <a:gd name="connsiteX18" fmla="*/ 888275 w 5721532"/>
                  <a:gd name="connsiteY18" fmla="*/ 792480 h 1794008"/>
                  <a:gd name="connsiteX19" fmla="*/ 914400 w 5721532"/>
                  <a:gd name="connsiteY19" fmla="*/ 775063 h 1794008"/>
                  <a:gd name="connsiteX20" fmla="*/ 966652 w 5721532"/>
                  <a:gd name="connsiteY20" fmla="*/ 731520 h 1794008"/>
                  <a:gd name="connsiteX21" fmla="*/ 984069 w 5721532"/>
                  <a:gd name="connsiteY21" fmla="*/ 705394 h 1794008"/>
                  <a:gd name="connsiteX22" fmla="*/ 1079863 w 5721532"/>
                  <a:gd name="connsiteY22" fmla="*/ 627017 h 1794008"/>
                  <a:gd name="connsiteX23" fmla="*/ 1097280 w 5721532"/>
                  <a:gd name="connsiteY23" fmla="*/ 600892 h 1794008"/>
                  <a:gd name="connsiteX24" fmla="*/ 1149532 w 5721532"/>
                  <a:gd name="connsiteY24" fmla="*/ 548640 h 1794008"/>
                  <a:gd name="connsiteX25" fmla="*/ 1166949 w 5721532"/>
                  <a:gd name="connsiteY25" fmla="*/ 522514 h 1794008"/>
                  <a:gd name="connsiteX26" fmla="*/ 1184366 w 5721532"/>
                  <a:gd name="connsiteY26" fmla="*/ 487680 h 1794008"/>
                  <a:gd name="connsiteX27" fmla="*/ 1245326 w 5721532"/>
                  <a:gd name="connsiteY27" fmla="*/ 452846 h 1794008"/>
                  <a:gd name="connsiteX28" fmla="*/ 1297577 w 5721532"/>
                  <a:gd name="connsiteY28" fmla="*/ 418012 h 1794008"/>
                  <a:gd name="connsiteX29" fmla="*/ 1349829 w 5721532"/>
                  <a:gd name="connsiteY29" fmla="*/ 374469 h 1794008"/>
                  <a:gd name="connsiteX30" fmla="*/ 1375955 w 5721532"/>
                  <a:gd name="connsiteY30" fmla="*/ 348343 h 1794008"/>
                  <a:gd name="connsiteX31" fmla="*/ 1410789 w 5721532"/>
                  <a:gd name="connsiteY31" fmla="*/ 330926 h 1794008"/>
                  <a:gd name="connsiteX32" fmla="*/ 1471749 w 5721532"/>
                  <a:gd name="connsiteY32" fmla="*/ 287383 h 1794008"/>
                  <a:gd name="connsiteX33" fmla="*/ 1541417 w 5721532"/>
                  <a:gd name="connsiteY33" fmla="*/ 235132 h 1794008"/>
                  <a:gd name="connsiteX34" fmla="*/ 1558835 w 5721532"/>
                  <a:gd name="connsiteY34" fmla="*/ 217714 h 1794008"/>
                  <a:gd name="connsiteX35" fmla="*/ 1593669 w 5721532"/>
                  <a:gd name="connsiteY35" fmla="*/ 191589 h 1794008"/>
                  <a:gd name="connsiteX36" fmla="*/ 1654629 w 5721532"/>
                  <a:gd name="connsiteY36" fmla="*/ 156754 h 1794008"/>
                  <a:gd name="connsiteX37" fmla="*/ 1698172 w 5721532"/>
                  <a:gd name="connsiteY37" fmla="*/ 130629 h 1794008"/>
                  <a:gd name="connsiteX38" fmla="*/ 1724297 w 5721532"/>
                  <a:gd name="connsiteY38" fmla="*/ 113212 h 1794008"/>
                  <a:gd name="connsiteX39" fmla="*/ 1750423 w 5721532"/>
                  <a:gd name="connsiteY39" fmla="*/ 104503 h 1794008"/>
                  <a:gd name="connsiteX40" fmla="*/ 1802675 w 5721532"/>
                  <a:gd name="connsiteY40" fmla="*/ 69669 h 1794008"/>
                  <a:gd name="connsiteX41" fmla="*/ 1837509 w 5721532"/>
                  <a:gd name="connsiteY41" fmla="*/ 60960 h 1794008"/>
                  <a:gd name="connsiteX42" fmla="*/ 1889760 w 5721532"/>
                  <a:gd name="connsiteY42" fmla="*/ 43543 h 1794008"/>
                  <a:gd name="connsiteX43" fmla="*/ 1924595 w 5721532"/>
                  <a:gd name="connsiteY43" fmla="*/ 34834 h 1794008"/>
                  <a:gd name="connsiteX44" fmla="*/ 1950720 w 5721532"/>
                  <a:gd name="connsiteY44" fmla="*/ 26126 h 1794008"/>
                  <a:gd name="connsiteX45" fmla="*/ 2011680 w 5721532"/>
                  <a:gd name="connsiteY45" fmla="*/ 17417 h 1794008"/>
                  <a:gd name="connsiteX46" fmla="*/ 2055223 w 5721532"/>
                  <a:gd name="connsiteY46" fmla="*/ 8709 h 1794008"/>
                  <a:gd name="connsiteX47" fmla="*/ 2621280 w 5721532"/>
                  <a:gd name="connsiteY47" fmla="*/ 0 h 1794008"/>
                  <a:gd name="connsiteX48" fmla="*/ 2969623 w 5721532"/>
                  <a:gd name="connsiteY48" fmla="*/ 8709 h 1794008"/>
                  <a:gd name="connsiteX49" fmla="*/ 3091543 w 5721532"/>
                  <a:gd name="connsiteY49" fmla="*/ 26126 h 1794008"/>
                  <a:gd name="connsiteX50" fmla="*/ 3117669 w 5721532"/>
                  <a:gd name="connsiteY50" fmla="*/ 34834 h 1794008"/>
                  <a:gd name="connsiteX51" fmla="*/ 3178629 w 5721532"/>
                  <a:gd name="connsiteY51" fmla="*/ 43543 h 1794008"/>
                  <a:gd name="connsiteX52" fmla="*/ 3291840 w 5721532"/>
                  <a:gd name="connsiteY52" fmla="*/ 60960 h 1794008"/>
                  <a:gd name="connsiteX53" fmla="*/ 3370217 w 5721532"/>
                  <a:gd name="connsiteY53" fmla="*/ 78377 h 1794008"/>
                  <a:gd name="connsiteX54" fmla="*/ 3405052 w 5721532"/>
                  <a:gd name="connsiteY54" fmla="*/ 87086 h 1794008"/>
                  <a:gd name="connsiteX55" fmla="*/ 3675017 w 5721532"/>
                  <a:gd name="connsiteY55" fmla="*/ 104503 h 1794008"/>
                  <a:gd name="connsiteX56" fmla="*/ 4119155 w 5721532"/>
                  <a:gd name="connsiteY56" fmla="*/ 113212 h 1794008"/>
                  <a:gd name="connsiteX57" fmla="*/ 4206240 w 5721532"/>
                  <a:gd name="connsiteY57" fmla="*/ 130629 h 1794008"/>
                  <a:gd name="connsiteX58" fmla="*/ 4249783 w 5721532"/>
                  <a:gd name="connsiteY58" fmla="*/ 156754 h 1794008"/>
                  <a:gd name="connsiteX59" fmla="*/ 4371703 w 5721532"/>
                  <a:gd name="connsiteY59" fmla="*/ 191589 h 1794008"/>
                  <a:gd name="connsiteX60" fmla="*/ 4397829 w 5721532"/>
                  <a:gd name="connsiteY60" fmla="*/ 209006 h 1794008"/>
                  <a:gd name="connsiteX61" fmla="*/ 4423955 w 5721532"/>
                  <a:gd name="connsiteY61" fmla="*/ 217714 h 1794008"/>
                  <a:gd name="connsiteX62" fmla="*/ 4484915 w 5721532"/>
                  <a:gd name="connsiteY62" fmla="*/ 243840 h 1794008"/>
                  <a:gd name="connsiteX63" fmla="*/ 4563292 w 5721532"/>
                  <a:gd name="connsiteY63" fmla="*/ 278674 h 1794008"/>
                  <a:gd name="connsiteX64" fmla="*/ 4606835 w 5721532"/>
                  <a:gd name="connsiteY64" fmla="*/ 304800 h 1794008"/>
                  <a:gd name="connsiteX65" fmla="*/ 4711337 w 5721532"/>
                  <a:gd name="connsiteY65" fmla="*/ 383177 h 1794008"/>
                  <a:gd name="connsiteX66" fmla="*/ 4754880 w 5721532"/>
                  <a:gd name="connsiteY66" fmla="*/ 418012 h 1794008"/>
                  <a:gd name="connsiteX67" fmla="*/ 4841966 w 5721532"/>
                  <a:gd name="connsiteY67" fmla="*/ 461554 h 1794008"/>
                  <a:gd name="connsiteX68" fmla="*/ 4963886 w 5721532"/>
                  <a:gd name="connsiteY68" fmla="*/ 548640 h 1794008"/>
                  <a:gd name="connsiteX69" fmla="*/ 5016137 w 5721532"/>
                  <a:gd name="connsiteY69" fmla="*/ 583474 h 1794008"/>
                  <a:gd name="connsiteX70" fmla="*/ 5103223 w 5721532"/>
                  <a:gd name="connsiteY70" fmla="*/ 627017 h 1794008"/>
                  <a:gd name="connsiteX71" fmla="*/ 5164183 w 5721532"/>
                  <a:gd name="connsiteY71" fmla="*/ 687977 h 1794008"/>
                  <a:gd name="connsiteX72" fmla="*/ 5242560 w 5721532"/>
                  <a:gd name="connsiteY72" fmla="*/ 748937 h 1794008"/>
                  <a:gd name="connsiteX73" fmla="*/ 5312229 w 5721532"/>
                  <a:gd name="connsiteY73" fmla="*/ 809897 h 1794008"/>
                  <a:gd name="connsiteX74" fmla="*/ 5355772 w 5721532"/>
                  <a:gd name="connsiteY74" fmla="*/ 870857 h 1794008"/>
                  <a:gd name="connsiteX75" fmla="*/ 5373189 w 5721532"/>
                  <a:gd name="connsiteY75" fmla="*/ 905692 h 1794008"/>
                  <a:gd name="connsiteX76" fmla="*/ 5399315 w 5721532"/>
                  <a:gd name="connsiteY76" fmla="*/ 923109 h 1794008"/>
                  <a:gd name="connsiteX77" fmla="*/ 5416732 w 5721532"/>
                  <a:gd name="connsiteY77" fmla="*/ 949234 h 1794008"/>
                  <a:gd name="connsiteX78" fmla="*/ 5425440 w 5721532"/>
                  <a:gd name="connsiteY78" fmla="*/ 975360 h 1794008"/>
                  <a:gd name="connsiteX79" fmla="*/ 5451566 w 5721532"/>
                  <a:gd name="connsiteY79" fmla="*/ 1010194 h 1794008"/>
                  <a:gd name="connsiteX80" fmla="*/ 5468983 w 5721532"/>
                  <a:gd name="connsiteY80" fmla="*/ 1036320 h 1794008"/>
                  <a:gd name="connsiteX81" fmla="*/ 5529943 w 5721532"/>
                  <a:gd name="connsiteY81" fmla="*/ 1123406 h 1794008"/>
                  <a:gd name="connsiteX82" fmla="*/ 5564777 w 5721532"/>
                  <a:gd name="connsiteY82" fmla="*/ 1175657 h 1794008"/>
                  <a:gd name="connsiteX83" fmla="*/ 5590903 w 5721532"/>
                  <a:gd name="connsiteY83" fmla="*/ 1201783 h 1794008"/>
                  <a:gd name="connsiteX84" fmla="*/ 5608320 w 5721532"/>
                  <a:gd name="connsiteY84" fmla="*/ 1227909 h 1794008"/>
                  <a:gd name="connsiteX85" fmla="*/ 5660572 w 5721532"/>
                  <a:gd name="connsiteY85" fmla="*/ 1280160 h 1794008"/>
                  <a:gd name="connsiteX86" fmla="*/ 5695406 w 5721532"/>
                  <a:gd name="connsiteY86" fmla="*/ 1349829 h 1794008"/>
                  <a:gd name="connsiteX87" fmla="*/ 5721532 w 5721532"/>
                  <a:gd name="connsiteY87" fmla="*/ 1402080 h 1794008"/>
                  <a:gd name="connsiteX88" fmla="*/ 5712823 w 5721532"/>
                  <a:gd name="connsiteY88" fmla="*/ 1454332 h 1794008"/>
                  <a:gd name="connsiteX89" fmla="*/ 5677989 w 5721532"/>
                  <a:gd name="connsiteY89" fmla="*/ 1541417 h 1794008"/>
                  <a:gd name="connsiteX90" fmla="*/ 5669280 w 5721532"/>
                  <a:gd name="connsiteY90" fmla="*/ 1593669 h 1794008"/>
                  <a:gd name="connsiteX91" fmla="*/ 5660572 w 5721532"/>
                  <a:gd name="connsiteY91" fmla="*/ 1654629 h 1794008"/>
                  <a:gd name="connsiteX92" fmla="*/ 5634446 w 5721532"/>
                  <a:gd name="connsiteY92" fmla="*/ 1663337 h 1794008"/>
                  <a:gd name="connsiteX93" fmla="*/ 5486400 w 5721532"/>
                  <a:gd name="connsiteY93" fmla="*/ 1689463 h 1794008"/>
                  <a:gd name="connsiteX94" fmla="*/ 5460275 w 5721532"/>
                  <a:gd name="connsiteY94" fmla="*/ 1698172 h 1794008"/>
                  <a:gd name="connsiteX95" fmla="*/ 5390606 w 5721532"/>
                  <a:gd name="connsiteY95" fmla="*/ 1706880 h 1794008"/>
                  <a:gd name="connsiteX96" fmla="*/ 5303520 w 5721532"/>
                  <a:gd name="connsiteY96" fmla="*/ 1733006 h 1794008"/>
                  <a:gd name="connsiteX97" fmla="*/ 5277395 w 5721532"/>
                  <a:gd name="connsiteY97" fmla="*/ 1741714 h 1794008"/>
                  <a:gd name="connsiteX98" fmla="*/ 5172892 w 5721532"/>
                  <a:gd name="connsiteY98" fmla="*/ 1759132 h 1794008"/>
                  <a:gd name="connsiteX99" fmla="*/ 5120640 w 5721532"/>
                  <a:gd name="connsiteY99" fmla="*/ 1767840 h 1794008"/>
                  <a:gd name="connsiteX100" fmla="*/ 4537166 w 5721532"/>
                  <a:gd name="connsiteY100" fmla="*/ 1776549 h 1794008"/>
                  <a:gd name="connsiteX101" fmla="*/ 4484915 w 5721532"/>
                  <a:gd name="connsiteY101" fmla="*/ 1785257 h 1794008"/>
                  <a:gd name="connsiteX102" fmla="*/ 2081349 w 5721532"/>
                  <a:gd name="connsiteY102" fmla="*/ 1785257 h 1794008"/>
                  <a:gd name="connsiteX103" fmla="*/ 1985555 w 5721532"/>
                  <a:gd name="connsiteY103" fmla="*/ 1767840 h 1794008"/>
                  <a:gd name="connsiteX104" fmla="*/ 1950720 w 5721532"/>
                  <a:gd name="connsiteY104" fmla="*/ 1759132 h 1794008"/>
                  <a:gd name="connsiteX105" fmla="*/ 1820092 w 5721532"/>
                  <a:gd name="connsiteY105" fmla="*/ 1741714 h 1794008"/>
                  <a:gd name="connsiteX106" fmla="*/ 1759132 w 5721532"/>
                  <a:gd name="connsiteY106" fmla="*/ 1733006 h 1794008"/>
                  <a:gd name="connsiteX107" fmla="*/ 1654629 w 5721532"/>
                  <a:gd name="connsiteY107" fmla="*/ 1715589 h 1794008"/>
                  <a:gd name="connsiteX108" fmla="*/ 1619795 w 5721532"/>
                  <a:gd name="connsiteY108" fmla="*/ 1706880 h 1794008"/>
                  <a:gd name="connsiteX109" fmla="*/ 1576252 w 5721532"/>
                  <a:gd name="connsiteY109" fmla="*/ 1698172 h 1794008"/>
                  <a:gd name="connsiteX110" fmla="*/ 1506583 w 5721532"/>
                  <a:gd name="connsiteY110" fmla="*/ 1689463 h 1794008"/>
                  <a:gd name="connsiteX111" fmla="*/ 1445623 w 5721532"/>
                  <a:gd name="connsiteY111" fmla="*/ 1680754 h 1794008"/>
                  <a:gd name="connsiteX112" fmla="*/ 1375955 w 5721532"/>
                  <a:gd name="connsiteY112" fmla="*/ 1672046 h 1794008"/>
                  <a:gd name="connsiteX113" fmla="*/ 1297577 w 5721532"/>
                  <a:gd name="connsiteY113" fmla="*/ 1654629 h 1794008"/>
                  <a:gd name="connsiteX114" fmla="*/ 975360 w 5721532"/>
                  <a:gd name="connsiteY114" fmla="*/ 1637212 h 1794008"/>
                  <a:gd name="connsiteX115" fmla="*/ 879566 w 5721532"/>
                  <a:gd name="connsiteY115" fmla="*/ 1628503 h 1794008"/>
                  <a:gd name="connsiteX116" fmla="*/ 836023 w 5721532"/>
                  <a:gd name="connsiteY116" fmla="*/ 1619794 h 1794008"/>
                  <a:gd name="connsiteX117" fmla="*/ 714103 w 5721532"/>
                  <a:gd name="connsiteY117" fmla="*/ 1602377 h 1794008"/>
                  <a:gd name="connsiteX118" fmla="*/ 592183 w 5721532"/>
                  <a:gd name="connsiteY118" fmla="*/ 1593669 h 1794008"/>
                  <a:gd name="connsiteX119" fmla="*/ 426720 w 5721532"/>
                  <a:gd name="connsiteY119" fmla="*/ 1576252 h 1794008"/>
                  <a:gd name="connsiteX120" fmla="*/ 365760 w 5721532"/>
                  <a:gd name="connsiteY120" fmla="*/ 1567543 h 1794008"/>
                  <a:gd name="connsiteX121" fmla="*/ 261257 w 5721532"/>
                  <a:gd name="connsiteY121" fmla="*/ 1541417 h 1794008"/>
                  <a:gd name="connsiteX122" fmla="*/ 226423 w 5721532"/>
                  <a:gd name="connsiteY122" fmla="*/ 1532709 h 1794008"/>
                  <a:gd name="connsiteX123" fmla="*/ 156755 w 5721532"/>
                  <a:gd name="connsiteY123" fmla="*/ 1515292 h 1794008"/>
                  <a:gd name="connsiteX124" fmla="*/ 113212 w 5721532"/>
                  <a:gd name="connsiteY124" fmla="*/ 1480457 h 1794008"/>
                  <a:gd name="connsiteX125" fmla="*/ 87086 w 5721532"/>
                  <a:gd name="connsiteY125" fmla="*/ 1454332 h 1794008"/>
                  <a:gd name="connsiteX126" fmla="*/ 34835 w 5721532"/>
                  <a:gd name="connsiteY126" fmla="*/ 1428206 h 1794008"/>
                  <a:gd name="connsiteX127" fmla="*/ 0 w 5721532"/>
                  <a:gd name="connsiteY127" fmla="*/ 1384663 h 179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721532" h="1794008">
                    <a:moveTo>
                      <a:pt x="0" y="1384663"/>
                    </a:moveTo>
                    <a:lnTo>
                      <a:pt x="0" y="1384663"/>
                    </a:lnTo>
                    <a:cubicBezTo>
                      <a:pt x="26126" y="1378857"/>
                      <a:pt x="52134" y="1372495"/>
                      <a:pt x="78377" y="1367246"/>
                    </a:cubicBezTo>
                    <a:cubicBezTo>
                      <a:pt x="95692" y="1363783"/>
                      <a:pt x="114234" y="1365095"/>
                      <a:pt x="130629" y="1358537"/>
                    </a:cubicBezTo>
                    <a:cubicBezTo>
                      <a:pt x="144105" y="1353147"/>
                      <a:pt x="152481" y="1338903"/>
                      <a:pt x="165463" y="1332412"/>
                    </a:cubicBezTo>
                    <a:cubicBezTo>
                      <a:pt x="194931" y="1317678"/>
                      <a:pt x="229401" y="1312657"/>
                      <a:pt x="261257" y="1306286"/>
                    </a:cubicBezTo>
                    <a:cubicBezTo>
                      <a:pt x="329776" y="1254897"/>
                      <a:pt x="259806" y="1302657"/>
                      <a:pt x="339635" y="1262743"/>
                    </a:cubicBezTo>
                    <a:cubicBezTo>
                      <a:pt x="384363" y="1240379"/>
                      <a:pt x="350609" y="1246197"/>
                      <a:pt x="400595" y="1210492"/>
                    </a:cubicBezTo>
                    <a:cubicBezTo>
                      <a:pt x="408065" y="1205157"/>
                      <a:pt x="418510" y="1205888"/>
                      <a:pt x="426720" y="1201783"/>
                    </a:cubicBezTo>
                    <a:cubicBezTo>
                      <a:pt x="436081" y="1197102"/>
                      <a:pt x="444805" y="1191066"/>
                      <a:pt x="452846" y="1184366"/>
                    </a:cubicBezTo>
                    <a:cubicBezTo>
                      <a:pt x="462307" y="1176482"/>
                      <a:pt x="469621" y="1166255"/>
                      <a:pt x="478972" y="1158240"/>
                    </a:cubicBezTo>
                    <a:cubicBezTo>
                      <a:pt x="489992" y="1148794"/>
                      <a:pt x="502786" y="1141560"/>
                      <a:pt x="513806" y="1132114"/>
                    </a:cubicBezTo>
                    <a:cubicBezTo>
                      <a:pt x="572475" y="1081827"/>
                      <a:pt x="508318" y="1127065"/>
                      <a:pt x="566057" y="1088572"/>
                    </a:cubicBezTo>
                    <a:cubicBezTo>
                      <a:pt x="605950" y="1028736"/>
                      <a:pt x="555170" y="1095541"/>
                      <a:pt x="618309" y="1045029"/>
                    </a:cubicBezTo>
                    <a:cubicBezTo>
                      <a:pt x="637543" y="1029642"/>
                      <a:pt x="654530" y="1011479"/>
                      <a:pt x="670560" y="992777"/>
                    </a:cubicBezTo>
                    <a:cubicBezTo>
                      <a:pt x="689452" y="970737"/>
                      <a:pt x="702286" y="943635"/>
                      <a:pt x="722812" y="923109"/>
                    </a:cubicBezTo>
                    <a:cubicBezTo>
                      <a:pt x="734781" y="911140"/>
                      <a:pt x="753255" y="907702"/>
                      <a:pt x="766355" y="896983"/>
                    </a:cubicBezTo>
                    <a:cubicBezTo>
                      <a:pt x="785419" y="881385"/>
                      <a:pt x="798112" y="858395"/>
                      <a:pt x="818606" y="844732"/>
                    </a:cubicBezTo>
                    <a:cubicBezTo>
                      <a:pt x="877673" y="805353"/>
                      <a:pt x="805525" y="854542"/>
                      <a:pt x="888275" y="792480"/>
                    </a:cubicBezTo>
                    <a:cubicBezTo>
                      <a:pt x="896648" y="786200"/>
                      <a:pt x="905692" y="780869"/>
                      <a:pt x="914400" y="775063"/>
                    </a:cubicBezTo>
                    <a:cubicBezTo>
                      <a:pt x="956834" y="711411"/>
                      <a:pt x="900358" y="786765"/>
                      <a:pt x="966652" y="731520"/>
                    </a:cubicBezTo>
                    <a:cubicBezTo>
                      <a:pt x="974693" y="724820"/>
                      <a:pt x="976378" y="712493"/>
                      <a:pt x="984069" y="705394"/>
                    </a:cubicBezTo>
                    <a:cubicBezTo>
                      <a:pt x="1014385" y="677410"/>
                      <a:pt x="1056977" y="661345"/>
                      <a:pt x="1079863" y="627017"/>
                    </a:cubicBezTo>
                    <a:cubicBezTo>
                      <a:pt x="1085669" y="618309"/>
                      <a:pt x="1090327" y="608714"/>
                      <a:pt x="1097280" y="600892"/>
                    </a:cubicBezTo>
                    <a:cubicBezTo>
                      <a:pt x="1113645" y="582482"/>
                      <a:pt x="1135869" y="569135"/>
                      <a:pt x="1149532" y="548640"/>
                    </a:cubicBezTo>
                    <a:cubicBezTo>
                      <a:pt x="1155338" y="539931"/>
                      <a:pt x="1161756" y="531601"/>
                      <a:pt x="1166949" y="522514"/>
                    </a:cubicBezTo>
                    <a:cubicBezTo>
                      <a:pt x="1173390" y="511243"/>
                      <a:pt x="1176055" y="497653"/>
                      <a:pt x="1184366" y="487680"/>
                    </a:cubicBezTo>
                    <a:cubicBezTo>
                      <a:pt x="1196465" y="473161"/>
                      <a:pt x="1231926" y="462417"/>
                      <a:pt x="1245326" y="452846"/>
                    </a:cubicBezTo>
                    <a:cubicBezTo>
                      <a:pt x="1302404" y="412076"/>
                      <a:pt x="1241536" y="436691"/>
                      <a:pt x="1297577" y="418012"/>
                    </a:cubicBezTo>
                    <a:cubicBezTo>
                      <a:pt x="1331915" y="366507"/>
                      <a:pt x="1293579" y="414648"/>
                      <a:pt x="1349829" y="374469"/>
                    </a:cubicBezTo>
                    <a:cubicBezTo>
                      <a:pt x="1359851" y="367311"/>
                      <a:pt x="1365933" y="355501"/>
                      <a:pt x="1375955" y="348343"/>
                    </a:cubicBezTo>
                    <a:cubicBezTo>
                      <a:pt x="1386519" y="340797"/>
                      <a:pt x="1400404" y="338715"/>
                      <a:pt x="1410789" y="330926"/>
                    </a:cubicBezTo>
                    <a:cubicBezTo>
                      <a:pt x="1476910" y="281335"/>
                      <a:pt x="1416183" y="305906"/>
                      <a:pt x="1471749" y="287383"/>
                    </a:cubicBezTo>
                    <a:cubicBezTo>
                      <a:pt x="1525591" y="233541"/>
                      <a:pt x="1465672" y="289236"/>
                      <a:pt x="1541417" y="235132"/>
                    </a:cubicBezTo>
                    <a:cubicBezTo>
                      <a:pt x="1548098" y="230359"/>
                      <a:pt x="1552527" y="222970"/>
                      <a:pt x="1558835" y="217714"/>
                    </a:cubicBezTo>
                    <a:cubicBezTo>
                      <a:pt x="1569985" y="208422"/>
                      <a:pt x="1581858" y="200025"/>
                      <a:pt x="1593669" y="191589"/>
                    </a:cubicBezTo>
                    <a:cubicBezTo>
                      <a:pt x="1631984" y="164222"/>
                      <a:pt x="1608713" y="182263"/>
                      <a:pt x="1654629" y="156754"/>
                    </a:cubicBezTo>
                    <a:cubicBezTo>
                      <a:pt x="1669425" y="148534"/>
                      <a:pt x="1683818" y="139600"/>
                      <a:pt x="1698172" y="130629"/>
                    </a:cubicBezTo>
                    <a:cubicBezTo>
                      <a:pt x="1707047" y="125082"/>
                      <a:pt x="1714936" y="117893"/>
                      <a:pt x="1724297" y="113212"/>
                    </a:cubicBezTo>
                    <a:cubicBezTo>
                      <a:pt x="1732508" y="109107"/>
                      <a:pt x="1742398" y="108961"/>
                      <a:pt x="1750423" y="104503"/>
                    </a:cubicBezTo>
                    <a:cubicBezTo>
                      <a:pt x="1768722" y="94337"/>
                      <a:pt x="1782367" y="74746"/>
                      <a:pt x="1802675" y="69669"/>
                    </a:cubicBezTo>
                    <a:cubicBezTo>
                      <a:pt x="1814286" y="66766"/>
                      <a:pt x="1826045" y="64399"/>
                      <a:pt x="1837509" y="60960"/>
                    </a:cubicBezTo>
                    <a:cubicBezTo>
                      <a:pt x="1855094" y="55684"/>
                      <a:pt x="1871949" y="47996"/>
                      <a:pt x="1889760" y="43543"/>
                    </a:cubicBezTo>
                    <a:cubicBezTo>
                      <a:pt x="1901372" y="40640"/>
                      <a:pt x="1913086" y="38122"/>
                      <a:pt x="1924595" y="34834"/>
                    </a:cubicBezTo>
                    <a:cubicBezTo>
                      <a:pt x="1933421" y="32312"/>
                      <a:pt x="1941719" y="27926"/>
                      <a:pt x="1950720" y="26126"/>
                    </a:cubicBezTo>
                    <a:cubicBezTo>
                      <a:pt x="1970848" y="22100"/>
                      <a:pt x="1991433" y="20791"/>
                      <a:pt x="2011680" y="17417"/>
                    </a:cubicBezTo>
                    <a:cubicBezTo>
                      <a:pt x="2026280" y="14984"/>
                      <a:pt x="2040427" y="9132"/>
                      <a:pt x="2055223" y="8709"/>
                    </a:cubicBezTo>
                    <a:cubicBezTo>
                      <a:pt x="2243854" y="3320"/>
                      <a:pt x="2432594" y="2903"/>
                      <a:pt x="2621280" y="0"/>
                    </a:cubicBezTo>
                    <a:lnTo>
                      <a:pt x="2969623" y="8709"/>
                    </a:lnTo>
                    <a:cubicBezTo>
                      <a:pt x="3002015" y="10031"/>
                      <a:pt x="3056402" y="17341"/>
                      <a:pt x="3091543" y="26126"/>
                    </a:cubicBezTo>
                    <a:cubicBezTo>
                      <a:pt x="3100449" y="28352"/>
                      <a:pt x="3108668" y="33034"/>
                      <a:pt x="3117669" y="34834"/>
                    </a:cubicBezTo>
                    <a:cubicBezTo>
                      <a:pt x="3137797" y="38859"/>
                      <a:pt x="3158434" y="39871"/>
                      <a:pt x="3178629" y="43543"/>
                    </a:cubicBezTo>
                    <a:cubicBezTo>
                      <a:pt x="3297136" y="65091"/>
                      <a:pt x="3073809" y="36736"/>
                      <a:pt x="3291840" y="60960"/>
                    </a:cubicBezTo>
                    <a:cubicBezTo>
                      <a:pt x="3376796" y="82200"/>
                      <a:pt x="3270714" y="56265"/>
                      <a:pt x="3370217" y="78377"/>
                    </a:cubicBezTo>
                    <a:cubicBezTo>
                      <a:pt x="3381901" y="80973"/>
                      <a:pt x="3393246" y="85118"/>
                      <a:pt x="3405052" y="87086"/>
                    </a:cubicBezTo>
                    <a:cubicBezTo>
                      <a:pt x="3491222" y="101448"/>
                      <a:pt x="3593573" y="102302"/>
                      <a:pt x="3675017" y="104503"/>
                    </a:cubicBezTo>
                    <a:lnTo>
                      <a:pt x="4119155" y="113212"/>
                    </a:lnTo>
                    <a:cubicBezTo>
                      <a:pt x="4141629" y="116422"/>
                      <a:pt x="4181917" y="118468"/>
                      <a:pt x="4206240" y="130629"/>
                    </a:cubicBezTo>
                    <a:cubicBezTo>
                      <a:pt x="4221379" y="138199"/>
                      <a:pt x="4233985" y="150678"/>
                      <a:pt x="4249783" y="156754"/>
                    </a:cubicBezTo>
                    <a:cubicBezTo>
                      <a:pt x="4352568" y="196287"/>
                      <a:pt x="4285005" y="153057"/>
                      <a:pt x="4371703" y="191589"/>
                    </a:cubicBezTo>
                    <a:cubicBezTo>
                      <a:pt x="4381267" y="195840"/>
                      <a:pt x="4388467" y="204325"/>
                      <a:pt x="4397829" y="209006"/>
                    </a:cubicBezTo>
                    <a:cubicBezTo>
                      <a:pt x="4406040" y="213111"/>
                      <a:pt x="4415432" y="214305"/>
                      <a:pt x="4423955" y="217714"/>
                    </a:cubicBezTo>
                    <a:cubicBezTo>
                      <a:pt x="4444481" y="225924"/>
                      <a:pt x="4464842" y="234576"/>
                      <a:pt x="4484915" y="243840"/>
                    </a:cubicBezTo>
                    <a:cubicBezTo>
                      <a:pt x="4563512" y="280116"/>
                      <a:pt x="4510143" y="260959"/>
                      <a:pt x="4563292" y="278674"/>
                    </a:cubicBezTo>
                    <a:cubicBezTo>
                      <a:pt x="4637750" y="353136"/>
                      <a:pt x="4516404" y="236977"/>
                      <a:pt x="4606835" y="304800"/>
                    </a:cubicBezTo>
                    <a:cubicBezTo>
                      <a:pt x="4720487" y="390038"/>
                      <a:pt x="4644589" y="360929"/>
                      <a:pt x="4711337" y="383177"/>
                    </a:cubicBezTo>
                    <a:cubicBezTo>
                      <a:pt x="4728971" y="400810"/>
                      <a:pt x="4731083" y="405198"/>
                      <a:pt x="4754880" y="418012"/>
                    </a:cubicBezTo>
                    <a:cubicBezTo>
                      <a:pt x="4783456" y="433399"/>
                      <a:pt x="4816002" y="442081"/>
                      <a:pt x="4841966" y="461554"/>
                    </a:cubicBezTo>
                    <a:cubicBezTo>
                      <a:pt x="4897041" y="502861"/>
                      <a:pt x="4884698" y="494199"/>
                      <a:pt x="4963886" y="548640"/>
                    </a:cubicBezTo>
                    <a:cubicBezTo>
                      <a:pt x="4981135" y="560499"/>
                      <a:pt x="4996897" y="575228"/>
                      <a:pt x="5016137" y="583474"/>
                    </a:cubicBezTo>
                    <a:cubicBezTo>
                      <a:pt x="5040171" y="593774"/>
                      <a:pt x="5080739" y="606782"/>
                      <a:pt x="5103223" y="627017"/>
                    </a:cubicBezTo>
                    <a:cubicBezTo>
                      <a:pt x="5124583" y="646241"/>
                      <a:pt x="5138480" y="675126"/>
                      <a:pt x="5164183" y="687977"/>
                    </a:cubicBezTo>
                    <a:cubicBezTo>
                      <a:pt x="5250723" y="731247"/>
                      <a:pt x="5137112" y="669852"/>
                      <a:pt x="5242560" y="748937"/>
                    </a:cubicBezTo>
                    <a:cubicBezTo>
                      <a:pt x="5271774" y="770847"/>
                      <a:pt x="5288354" y="780716"/>
                      <a:pt x="5312229" y="809897"/>
                    </a:cubicBezTo>
                    <a:cubicBezTo>
                      <a:pt x="5328042" y="829224"/>
                      <a:pt x="5342366" y="849790"/>
                      <a:pt x="5355772" y="870857"/>
                    </a:cubicBezTo>
                    <a:cubicBezTo>
                      <a:pt x="5362742" y="881810"/>
                      <a:pt x="5364878" y="895719"/>
                      <a:pt x="5373189" y="905692"/>
                    </a:cubicBezTo>
                    <a:cubicBezTo>
                      <a:pt x="5379889" y="913733"/>
                      <a:pt x="5390606" y="917303"/>
                      <a:pt x="5399315" y="923109"/>
                    </a:cubicBezTo>
                    <a:cubicBezTo>
                      <a:pt x="5405121" y="931817"/>
                      <a:pt x="5412051" y="939873"/>
                      <a:pt x="5416732" y="949234"/>
                    </a:cubicBezTo>
                    <a:cubicBezTo>
                      <a:pt x="5420837" y="957445"/>
                      <a:pt x="5420886" y="967390"/>
                      <a:pt x="5425440" y="975360"/>
                    </a:cubicBezTo>
                    <a:cubicBezTo>
                      <a:pt x="5432641" y="987962"/>
                      <a:pt x="5443130" y="998383"/>
                      <a:pt x="5451566" y="1010194"/>
                    </a:cubicBezTo>
                    <a:cubicBezTo>
                      <a:pt x="5457650" y="1018711"/>
                      <a:pt x="5462899" y="1027803"/>
                      <a:pt x="5468983" y="1036320"/>
                    </a:cubicBezTo>
                    <a:cubicBezTo>
                      <a:pt x="5533459" y="1126586"/>
                      <a:pt x="5449863" y="1003283"/>
                      <a:pt x="5529943" y="1123406"/>
                    </a:cubicBezTo>
                    <a:lnTo>
                      <a:pt x="5564777" y="1175657"/>
                    </a:lnTo>
                    <a:cubicBezTo>
                      <a:pt x="5573486" y="1184366"/>
                      <a:pt x="5583019" y="1192322"/>
                      <a:pt x="5590903" y="1201783"/>
                    </a:cubicBezTo>
                    <a:cubicBezTo>
                      <a:pt x="5597603" y="1209824"/>
                      <a:pt x="5601366" y="1220086"/>
                      <a:pt x="5608320" y="1227909"/>
                    </a:cubicBezTo>
                    <a:cubicBezTo>
                      <a:pt x="5624684" y="1246319"/>
                      <a:pt x="5649557" y="1258129"/>
                      <a:pt x="5660572" y="1280160"/>
                    </a:cubicBezTo>
                    <a:cubicBezTo>
                      <a:pt x="5672183" y="1303383"/>
                      <a:pt x="5681004" y="1328226"/>
                      <a:pt x="5695406" y="1349829"/>
                    </a:cubicBezTo>
                    <a:cubicBezTo>
                      <a:pt x="5717915" y="1383592"/>
                      <a:pt x="5709513" y="1366025"/>
                      <a:pt x="5721532" y="1402080"/>
                    </a:cubicBezTo>
                    <a:cubicBezTo>
                      <a:pt x="5718629" y="1419497"/>
                      <a:pt x="5717106" y="1437202"/>
                      <a:pt x="5712823" y="1454332"/>
                    </a:cubicBezTo>
                    <a:cubicBezTo>
                      <a:pt x="5702062" y="1497377"/>
                      <a:pt x="5696007" y="1505380"/>
                      <a:pt x="5677989" y="1541417"/>
                    </a:cubicBezTo>
                    <a:cubicBezTo>
                      <a:pt x="5675086" y="1558834"/>
                      <a:pt x="5671965" y="1576217"/>
                      <a:pt x="5669280" y="1593669"/>
                    </a:cubicBezTo>
                    <a:cubicBezTo>
                      <a:pt x="5666159" y="1613957"/>
                      <a:pt x="5669752" y="1636270"/>
                      <a:pt x="5660572" y="1654629"/>
                    </a:cubicBezTo>
                    <a:cubicBezTo>
                      <a:pt x="5656467" y="1662840"/>
                      <a:pt x="5643155" y="1660434"/>
                      <a:pt x="5634446" y="1663337"/>
                    </a:cubicBezTo>
                    <a:cubicBezTo>
                      <a:pt x="5571556" y="1705263"/>
                      <a:pt x="5629903" y="1672579"/>
                      <a:pt x="5486400" y="1689463"/>
                    </a:cubicBezTo>
                    <a:cubicBezTo>
                      <a:pt x="5477283" y="1690536"/>
                      <a:pt x="5469306" y="1696530"/>
                      <a:pt x="5460275" y="1698172"/>
                    </a:cubicBezTo>
                    <a:cubicBezTo>
                      <a:pt x="5437249" y="1702359"/>
                      <a:pt x="5413829" y="1703977"/>
                      <a:pt x="5390606" y="1706880"/>
                    </a:cubicBezTo>
                    <a:cubicBezTo>
                      <a:pt x="5266455" y="1748264"/>
                      <a:pt x="5395638" y="1706687"/>
                      <a:pt x="5303520" y="1733006"/>
                    </a:cubicBezTo>
                    <a:cubicBezTo>
                      <a:pt x="5294694" y="1735528"/>
                      <a:pt x="5286300" y="1739488"/>
                      <a:pt x="5277395" y="1741714"/>
                    </a:cubicBezTo>
                    <a:cubicBezTo>
                      <a:pt x="5240600" y="1750913"/>
                      <a:pt x="5211235" y="1753233"/>
                      <a:pt x="5172892" y="1759132"/>
                    </a:cubicBezTo>
                    <a:cubicBezTo>
                      <a:pt x="5155440" y="1761817"/>
                      <a:pt x="5138291" y="1767356"/>
                      <a:pt x="5120640" y="1767840"/>
                    </a:cubicBezTo>
                    <a:cubicBezTo>
                      <a:pt x="4926200" y="1773167"/>
                      <a:pt x="4731657" y="1773646"/>
                      <a:pt x="4537166" y="1776549"/>
                    </a:cubicBezTo>
                    <a:cubicBezTo>
                      <a:pt x="4519749" y="1779452"/>
                      <a:pt x="4502569" y="1784921"/>
                      <a:pt x="4484915" y="1785257"/>
                    </a:cubicBezTo>
                    <a:cubicBezTo>
                      <a:pt x="3607373" y="1801972"/>
                      <a:pt x="3019122" y="1790555"/>
                      <a:pt x="2081349" y="1785257"/>
                    </a:cubicBezTo>
                    <a:cubicBezTo>
                      <a:pt x="2043511" y="1778951"/>
                      <a:pt x="2022091" y="1775959"/>
                      <a:pt x="1985555" y="1767840"/>
                    </a:cubicBezTo>
                    <a:cubicBezTo>
                      <a:pt x="1973871" y="1765244"/>
                      <a:pt x="1962496" y="1761273"/>
                      <a:pt x="1950720" y="1759132"/>
                    </a:cubicBezTo>
                    <a:cubicBezTo>
                      <a:pt x="1920620" y="1753659"/>
                      <a:pt x="1848526" y="1745505"/>
                      <a:pt x="1820092" y="1741714"/>
                    </a:cubicBezTo>
                    <a:lnTo>
                      <a:pt x="1759132" y="1733006"/>
                    </a:lnTo>
                    <a:cubicBezTo>
                      <a:pt x="1700793" y="1713559"/>
                      <a:pt x="1762965" y="1732256"/>
                      <a:pt x="1654629" y="1715589"/>
                    </a:cubicBezTo>
                    <a:cubicBezTo>
                      <a:pt x="1642799" y="1713769"/>
                      <a:pt x="1631479" y="1709476"/>
                      <a:pt x="1619795" y="1706880"/>
                    </a:cubicBezTo>
                    <a:cubicBezTo>
                      <a:pt x="1605346" y="1703669"/>
                      <a:pt x="1590882" y="1700423"/>
                      <a:pt x="1576252" y="1698172"/>
                    </a:cubicBezTo>
                    <a:cubicBezTo>
                      <a:pt x="1553120" y="1694613"/>
                      <a:pt x="1529781" y="1692556"/>
                      <a:pt x="1506583" y="1689463"/>
                    </a:cubicBezTo>
                    <a:lnTo>
                      <a:pt x="1445623" y="1680754"/>
                    </a:lnTo>
                    <a:cubicBezTo>
                      <a:pt x="1422425" y="1677661"/>
                      <a:pt x="1399002" y="1676113"/>
                      <a:pt x="1375955" y="1672046"/>
                    </a:cubicBezTo>
                    <a:cubicBezTo>
                      <a:pt x="1349599" y="1667395"/>
                      <a:pt x="1324044" y="1658599"/>
                      <a:pt x="1297577" y="1654629"/>
                    </a:cubicBezTo>
                    <a:cubicBezTo>
                      <a:pt x="1217154" y="1642566"/>
                      <a:pt x="1020418" y="1638945"/>
                      <a:pt x="975360" y="1637212"/>
                    </a:cubicBezTo>
                    <a:cubicBezTo>
                      <a:pt x="943429" y="1634309"/>
                      <a:pt x="911381" y="1632480"/>
                      <a:pt x="879566" y="1628503"/>
                    </a:cubicBezTo>
                    <a:cubicBezTo>
                      <a:pt x="864879" y="1626667"/>
                      <a:pt x="850644" y="1622103"/>
                      <a:pt x="836023" y="1619794"/>
                    </a:cubicBezTo>
                    <a:cubicBezTo>
                      <a:pt x="795473" y="1613391"/>
                      <a:pt x="754922" y="1606750"/>
                      <a:pt x="714103" y="1602377"/>
                    </a:cubicBezTo>
                    <a:cubicBezTo>
                      <a:pt x="673591" y="1598037"/>
                      <a:pt x="632823" y="1596572"/>
                      <a:pt x="592183" y="1593669"/>
                    </a:cubicBezTo>
                    <a:cubicBezTo>
                      <a:pt x="497401" y="1574712"/>
                      <a:pt x="594471" y="1592228"/>
                      <a:pt x="426720" y="1576252"/>
                    </a:cubicBezTo>
                    <a:cubicBezTo>
                      <a:pt x="406286" y="1574306"/>
                      <a:pt x="386080" y="1570446"/>
                      <a:pt x="365760" y="1567543"/>
                    </a:cubicBezTo>
                    <a:cubicBezTo>
                      <a:pt x="304270" y="1536798"/>
                      <a:pt x="354125" y="1556895"/>
                      <a:pt x="261257" y="1541417"/>
                    </a:cubicBezTo>
                    <a:cubicBezTo>
                      <a:pt x="249451" y="1539449"/>
                      <a:pt x="238107" y="1535305"/>
                      <a:pt x="226423" y="1532709"/>
                    </a:cubicBezTo>
                    <a:cubicBezTo>
                      <a:pt x="163374" y="1518698"/>
                      <a:pt x="203437" y="1530852"/>
                      <a:pt x="156755" y="1515292"/>
                    </a:cubicBezTo>
                    <a:cubicBezTo>
                      <a:pt x="106086" y="1464623"/>
                      <a:pt x="179119" y="1535379"/>
                      <a:pt x="113212" y="1480457"/>
                    </a:cubicBezTo>
                    <a:cubicBezTo>
                      <a:pt x="103751" y="1472573"/>
                      <a:pt x="96547" y="1462216"/>
                      <a:pt x="87086" y="1454332"/>
                    </a:cubicBezTo>
                    <a:cubicBezTo>
                      <a:pt x="64575" y="1435573"/>
                      <a:pt x="61021" y="1436934"/>
                      <a:pt x="34835" y="1428206"/>
                    </a:cubicBezTo>
                    <a:lnTo>
                      <a:pt x="0" y="1384663"/>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5-Point Star 2"/>
            <p:cNvSpPr/>
            <p:nvPr/>
          </p:nvSpPr>
          <p:spPr>
            <a:xfrm>
              <a:off x="3424342" y="5432954"/>
              <a:ext cx="183357" cy="14285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3762190" y="5615295"/>
              <a:ext cx="183357" cy="142859"/>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4901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nvGrpSpPr>
          <p:cNvPr id="7" name="Group 6"/>
          <p:cNvGrpSpPr/>
          <p:nvPr/>
        </p:nvGrpSpPr>
        <p:grpSpPr>
          <a:xfrm>
            <a:off x="633743" y="274057"/>
            <a:ext cx="4005344" cy="2858573"/>
            <a:chOff x="228600" y="381000"/>
            <a:chExt cx="3505068" cy="2501531"/>
          </a:xfrm>
        </p:grpSpPr>
        <p:grpSp>
          <p:nvGrpSpPr>
            <p:cNvPr id="8" name="Group 7"/>
            <p:cNvGrpSpPr/>
            <p:nvPr/>
          </p:nvGrpSpPr>
          <p:grpSpPr>
            <a:xfrm>
              <a:off x="228600" y="381000"/>
              <a:ext cx="3505068" cy="2501531"/>
              <a:chOff x="534986" y="381000"/>
              <a:chExt cx="2637111" cy="2501531"/>
            </a:xfrm>
          </p:grpSpPr>
          <p:sp>
            <p:nvSpPr>
              <p:cNvPr id="10" name="Rectangle 9"/>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34986" y="384805"/>
                <a:ext cx="457200" cy="2497726"/>
                <a:chOff x="533400" y="381000"/>
                <a:chExt cx="457200" cy="2497726"/>
              </a:xfrm>
            </p:grpSpPr>
            <p:sp>
              <p:nvSpPr>
                <p:cNvPr id="17" name="Oval 16"/>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ounded Rectangle 17"/>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714897" y="381000"/>
                <a:ext cx="457200" cy="2497726"/>
                <a:chOff x="2714897" y="457200"/>
                <a:chExt cx="457200" cy="2497726"/>
              </a:xfrm>
            </p:grpSpPr>
            <p:sp>
              <p:nvSpPr>
                <p:cNvPr id="13" name="Oval 12"/>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842492" y="972693"/>
              <a:ext cx="2293346" cy="1373606"/>
            </a:xfrm>
            <a:prstGeom prst="rect">
              <a:avLst/>
            </a:prstGeom>
          </p:spPr>
          <p:txBody>
            <a:bodyPr wrap="square">
              <a:spAutoFit/>
            </a:bodyPr>
            <a:lstStyle/>
            <a:p>
              <a:pPr algn="ctr"/>
              <a:r>
                <a:rPr lang="en-US" sz="1600" b="1" dirty="0"/>
                <a:t>If we follow the Lord’s commands with exactness and always acknowledge our dependence on Him, then He will help us overcome our challenges</a:t>
              </a:r>
              <a:endParaRPr lang="en-US" sz="1600" i="1" dirty="0"/>
            </a:p>
          </p:txBody>
        </p:sp>
      </p:grpSp>
      <p:sp>
        <p:nvSpPr>
          <p:cNvPr id="22" name="Rectangle 21"/>
          <p:cNvSpPr/>
          <p:nvPr/>
        </p:nvSpPr>
        <p:spPr>
          <a:xfrm>
            <a:off x="5821379" y="845026"/>
            <a:ext cx="5601095" cy="2492990"/>
          </a:xfrm>
          <a:prstGeom prst="rect">
            <a:avLst/>
          </a:prstGeom>
        </p:spPr>
        <p:txBody>
          <a:bodyPr wrap="square">
            <a:spAutoFit/>
          </a:bodyPr>
          <a:lstStyle/>
          <a:p>
            <a:r>
              <a:rPr lang="en-US" dirty="0">
                <a:solidFill>
                  <a:schemeClr val="bg1"/>
                </a:solidFill>
                <a:latin typeface="Calibri" panose="020F0502020204030204" pitchFamily="34" charset="0"/>
              </a:rPr>
              <a:t>Let the Savior be your “lead” in life. He has said, “I am … the Rock of Heaven … ; whoso cometh in at the gate and </a:t>
            </a:r>
            <a:r>
              <a:rPr lang="en-US" dirty="0" err="1">
                <a:solidFill>
                  <a:schemeClr val="bg1"/>
                </a:solidFill>
                <a:latin typeface="Calibri" panose="020F0502020204030204" pitchFamily="34" charset="0"/>
              </a:rPr>
              <a:t>climbeth</a:t>
            </a:r>
            <a:r>
              <a:rPr lang="en-US" dirty="0">
                <a:solidFill>
                  <a:schemeClr val="bg1"/>
                </a:solidFill>
                <a:latin typeface="Calibri" panose="020F0502020204030204" pitchFamily="34" charset="0"/>
              </a:rPr>
              <a:t> up by me shall never fall.”</a:t>
            </a:r>
            <a:r>
              <a:rPr lang="en-US" baseline="30000" dirty="0">
                <a:solidFill>
                  <a:schemeClr val="bg1"/>
                </a:solidFill>
                <a:latin typeface="Calibri" panose="020F0502020204030204" pitchFamily="34" charset="0"/>
              </a:rPr>
              <a:t> </a:t>
            </a:r>
          </a:p>
          <a:p>
            <a:endParaRPr lang="en-US" baseline="30000"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Redeemer will safely lead you over the most difficult obstacles of life. His laws are absolutely secure anchors of protection that dispel fear and assure success in an otherwise dangerous world. Such a life will certainly provide you peace and happiness.</a:t>
            </a:r>
          </a:p>
        </p:txBody>
      </p:sp>
      <p:sp>
        <p:nvSpPr>
          <p:cNvPr id="2" name="Rectangle 1"/>
          <p:cNvSpPr/>
          <p:nvPr/>
        </p:nvSpPr>
        <p:spPr>
          <a:xfrm>
            <a:off x="1192653" y="4359344"/>
            <a:ext cx="6096000" cy="1200329"/>
          </a:xfrm>
          <a:prstGeom prst="rect">
            <a:avLst/>
          </a:prstGeom>
        </p:spPr>
        <p:txBody>
          <a:bodyPr>
            <a:spAutoFit/>
          </a:bodyPr>
          <a:lstStyle/>
          <a:p>
            <a:r>
              <a:rPr lang="en-US" dirty="0">
                <a:solidFill>
                  <a:schemeClr val="bg1"/>
                </a:solidFill>
                <a:latin typeface="Calibri" panose="020F0502020204030204" pitchFamily="34" charset="0"/>
              </a:rPr>
              <a:t>The Lord is intent on your personal growth and development. Your progress is accelerated when you willingly allow Him to lead you through every growth experience you encounter, whether you welcome the experience or not.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2598" y="3789335"/>
            <a:ext cx="1835675" cy="2303188"/>
          </a:xfrm>
          <a:prstGeom prst="rect">
            <a:avLst/>
          </a:prstGeom>
        </p:spPr>
      </p:pic>
      <p:sp>
        <p:nvSpPr>
          <p:cNvPr id="4" name="TextBox 3"/>
          <p:cNvSpPr txBox="1"/>
          <p:nvPr/>
        </p:nvSpPr>
        <p:spPr>
          <a:xfrm>
            <a:off x="11714740" y="6391747"/>
            <a:ext cx="456154" cy="369332"/>
          </a:xfrm>
          <a:prstGeom prst="rect">
            <a:avLst/>
          </a:prstGeom>
          <a:noFill/>
        </p:spPr>
        <p:txBody>
          <a:bodyPr wrap="square" rtlCol="0">
            <a:spAutoFit/>
          </a:bodyPr>
          <a:lstStyle/>
          <a:p>
            <a:r>
              <a:rPr lang="en-US" dirty="0">
                <a:solidFill>
                  <a:schemeClr val="bg1"/>
                </a:solidFill>
              </a:rPr>
              <a:t>(3)</a:t>
            </a:r>
          </a:p>
        </p:txBody>
      </p:sp>
    </p:spTree>
    <p:extLst>
      <p:ext uri="{BB962C8B-B14F-4D97-AF65-F5344CB8AC3E}">
        <p14:creationId xmlns:p14="http://schemas.microsoft.com/office/powerpoint/2010/main" val="79247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4" name="TextBox 3"/>
          <p:cNvSpPr txBox="1"/>
          <p:nvPr/>
        </p:nvSpPr>
        <p:spPr>
          <a:xfrm>
            <a:off x="11714740" y="6391747"/>
            <a:ext cx="456154" cy="369332"/>
          </a:xfrm>
          <a:prstGeom prst="rect">
            <a:avLst/>
          </a:prstGeom>
          <a:noFill/>
        </p:spPr>
        <p:txBody>
          <a:bodyPr wrap="square" rtlCol="0">
            <a:spAutoFit/>
          </a:bodyPr>
          <a:lstStyle/>
          <a:p>
            <a:r>
              <a:rPr lang="en-US" dirty="0">
                <a:solidFill>
                  <a:schemeClr val="bg1"/>
                </a:solidFill>
              </a:rPr>
              <a:t>(1)</a:t>
            </a:r>
          </a:p>
        </p:txBody>
      </p:sp>
      <p:sp>
        <p:nvSpPr>
          <p:cNvPr id="23" name="TextBox 22"/>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Gideon To Be King?</a:t>
            </a:r>
          </a:p>
        </p:txBody>
      </p:sp>
      <p:sp>
        <p:nvSpPr>
          <p:cNvPr id="6" name="TextBox 5"/>
          <p:cNvSpPr txBox="1"/>
          <p:nvPr/>
        </p:nvSpPr>
        <p:spPr>
          <a:xfrm>
            <a:off x="67120" y="6473470"/>
            <a:ext cx="2525917" cy="369332"/>
          </a:xfrm>
          <a:prstGeom prst="rect">
            <a:avLst/>
          </a:prstGeom>
          <a:noFill/>
        </p:spPr>
        <p:txBody>
          <a:bodyPr wrap="square" rtlCol="0">
            <a:spAutoFit/>
          </a:bodyPr>
          <a:lstStyle/>
          <a:p>
            <a:r>
              <a:rPr lang="en-US" dirty="0">
                <a:solidFill>
                  <a:schemeClr val="bg1"/>
                </a:solidFill>
              </a:rPr>
              <a:t>Judges 8:22-28</a:t>
            </a:r>
          </a:p>
        </p:txBody>
      </p:sp>
      <p:grpSp>
        <p:nvGrpSpPr>
          <p:cNvPr id="208" name="Group 207"/>
          <p:cNvGrpSpPr/>
          <p:nvPr/>
        </p:nvGrpSpPr>
        <p:grpSpPr>
          <a:xfrm>
            <a:off x="832919" y="1040943"/>
            <a:ext cx="7682558" cy="1129586"/>
            <a:chOff x="857774" y="1618209"/>
            <a:chExt cx="7682558" cy="1129586"/>
          </a:xfrm>
        </p:grpSpPr>
        <p:sp>
          <p:nvSpPr>
            <p:cNvPr id="5" name="Rectangle 4"/>
            <p:cNvSpPr/>
            <p:nvPr/>
          </p:nvSpPr>
          <p:spPr>
            <a:xfrm>
              <a:off x="2444332" y="1721337"/>
              <a:ext cx="6096000" cy="923330"/>
            </a:xfrm>
            <a:prstGeom prst="rect">
              <a:avLst/>
            </a:prstGeom>
          </p:spPr>
          <p:txBody>
            <a:bodyPr>
              <a:spAutoFit/>
            </a:bodyPr>
            <a:lstStyle/>
            <a:p>
              <a:r>
                <a:rPr lang="en-US" i="1" dirty="0">
                  <a:solidFill>
                    <a:srgbClr val="FFFF00"/>
                  </a:solidFill>
                  <a:latin typeface="Palatino"/>
                </a:rPr>
                <a:t>…Rule thou over us, both thou, and thy son, and thy son’s son also: for thou hast delivered us from the hand of Midian.</a:t>
              </a:r>
              <a:endParaRPr lang="en-US" i="1" dirty="0">
                <a:solidFill>
                  <a:srgbClr val="FFFF00"/>
                </a:solidFill>
              </a:endParaRPr>
            </a:p>
          </p:txBody>
        </p:sp>
        <p:grpSp>
          <p:nvGrpSpPr>
            <p:cNvPr id="175" name="Group 174"/>
            <p:cNvGrpSpPr/>
            <p:nvPr/>
          </p:nvGrpSpPr>
          <p:grpSpPr>
            <a:xfrm>
              <a:off x="857774" y="1618209"/>
              <a:ext cx="1565772" cy="1129586"/>
              <a:chOff x="2438400" y="2362200"/>
              <a:chExt cx="5233417" cy="3775515"/>
            </a:xfrm>
            <a:solidFill>
              <a:srgbClr val="FF0000"/>
            </a:solidFill>
          </p:grpSpPr>
          <p:grpSp>
            <p:nvGrpSpPr>
              <p:cNvPr id="176" name="Group 175"/>
              <p:cNvGrpSpPr/>
              <p:nvPr/>
            </p:nvGrpSpPr>
            <p:grpSpPr>
              <a:xfrm>
                <a:off x="3200400" y="2590800"/>
                <a:ext cx="1271017" cy="3165915"/>
                <a:chOff x="5891782" y="1905000"/>
                <a:chExt cx="1271017" cy="3165915"/>
              </a:xfrm>
              <a:grpFill/>
            </p:grpSpPr>
            <p:sp>
              <p:nvSpPr>
                <p:cNvPr id="201" name="Oval 2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ounded Rectangle 2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ounded Rectangle 2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ounded Rectangle 2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ounded Rectangle 2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5"/>
              <p:cNvGrpSpPr/>
              <p:nvPr/>
            </p:nvGrpSpPr>
            <p:grpSpPr>
              <a:xfrm>
                <a:off x="4419600" y="2362200"/>
                <a:ext cx="1271017" cy="3165915"/>
                <a:chOff x="5891782" y="1905000"/>
                <a:chExt cx="1271017" cy="3165915"/>
              </a:xfrm>
              <a:grpFill/>
            </p:grpSpPr>
            <p:sp>
              <p:nvSpPr>
                <p:cNvPr id="196" name="Oval 1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5"/>
              <p:cNvGrpSpPr/>
              <p:nvPr/>
            </p:nvGrpSpPr>
            <p:grpSpPr>
              <a:xfrm>
                <a:off x="5486400" y="2743200"/>
                <a:ext cx="1271017" cy="3165915"/>
                <a:chOff x="5891782" y="1905000"/>
                <a:chExt cx="1271017" cy="3165915"/>
              </a:xfrm>
              <a:grpFill/>
            </p:grpSpPr>
            <p:sp>
              <p:nvSpPr>
                <p:cNvPr id="191" name="Oval 1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1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1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1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ounded Rectangle 1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9" name="Group 15"/>
              <p:cNvGrpSpPr/>
              <p:nvPr/>
            </p:nvGrpSpPr>
            <p:grpSpPr>
              <a:xfrm>
                <a:off x="6400800" y="2438400"/>
                <a:ext cx="1271017" cy="3165915"/>
                <a:chOff x="5891782" y="1905000"/>
                <a:chExt cx="1271017" cy="3165915"/>
              </a:xfrm>
              <a:grpFill/>
            </p:grpSpPr>
            <p:sp>
              <p:nvSpPr>
                <p:cNvPr id="186" name="Oval 18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0" name="Group 15"/>
              <p:cNvGrpSpPr/>
              <p:nvPr/>
            </p:nvGrpSpPr>
            <p:grpSpPr>
              <a:xfrm>
                <a:off x="2438400" y="2971800"/>
                <a:ext cx="1271017" cy="3165915"/>
                <a:chOff x="5891782" y="1905000"/>
                <a:chExt cx="1271017" cy="3165915"/>
              </a:xfrm>
              <a:grpFill/>
            </p:grpSpPr>
            <p:sp>
              <p:nvSpPr>
                <p:cNvPr id="181" name="Oval 18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ounded Rectangle 18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09" name="Group 208"/>
          <p:cNvGrpSpPr/>
          <p:nvPr/>
        </p:nvGrpSpPr>
        <p:grpSpPr>
          <a:xfrm>
            <a:off x="3603280" y="2023423"/>
            <a:ext cx="7414345" cy="1092578"/>
            <a:chOff x="3186820" y="3271193"/>
            <a:chExt cx="7414345" cy="1092578"/>
          </a:xfrm>
        </p:grpSpPr>
        <p:grpSp>
          <p:nvGrpSpPr>
            <p:cNvPr id="174" name="Group 173"/>
            <p:cNvGrpSpPr/>
            <p:nvPr/>
          </p:nvGrpSpPr>
          <p:grpSpPr>
            <a:xfrm>
              <a:off x="3186820" y="3271193"/>
              <a:ext cx="1173257" cy="1092578"/>
              <a:chOff x="2073244" y="3361727"/>
              <a:chExt cx="1665837" cy="1551286"/>
            </a:xfrm>
          </p:grpSpPr>
          <p:sp>
            <p:nvSpPr>
              <p:cNvPr id="21" name="Rectangle 20"/>
              <p:cNvSpPr/>
              <p:nvPr/>
            </p:nvSpPr>
            <p:spPr>
              <a:xfrm>
                <a:off x="2209046" y="3424473"/>
                <a:ext cx="1385180" cy="138291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p:cNvGrpSpPr/>
              <p:nvPr/>
            </p:nvGrpSpPr>
            <p:grpSpPr>
              <a:xfrm>
                <a:off x="2521363" y="3593978"/>
                <a:ext cx="857065" cy="1233666"/>
                <a:chOff x="8971722" y="2564044"/>
                <a:chExt cx="1305464" cy="1879094"/>
              </a:xfrm>
            </p:grpSpPr>
            <p:sp>
              <p:nvSpPr>
                <p:cNvPr id="144" name="Cloud 143"/>
                <p:cNvSpPr/>
                <p:nvPr/>
              </p:nvSpPr>
              <p:spPr>
                <a:xfrm rot="20895528" flipH="1">
                  <a:off x="8971722" y="3103027"/>
                  <a:ext cx="1192489" cy="896621"/>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Trapezoid 12"/>
                <p:cNvSpPr/>
                <p:nvPr/>
              </p:nvSpPr>
              <p:spPr>
                <a:xfrm flipH="1">
                  <a:off x="9081896" y="3788876"/>
                  <a:ext cx="923531" cy="586649"/>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6"/>
                <p:cNvSpPr/>
                <p:nvPr/>
              </p:nvSpPr>
              <p:spPr>
                <a:xfrm flipH="1">
                  <a:off x="9081899" y="2757605"/>
                  <a:ext cx="952695" cy="114818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Cloud 146"/>
                <p:cNvSpPr/>
                <p:nvPr/>
              </p:nvSpPr>
              <p:spPr>
                <a:xfrm rot="18793003" flipH="1">
                  <a:off x="9338959" y="2570177"/>
                  <a:ext cx="495458" cy="48319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Cloud 147"/>
                <p:cNvSpPr/>
                <p:nvPr/>
              </p:nvSpPr>
              <p:spPr>
                <a:xfrm rot="17623677" flipH="1">
                  <a:off x="8910467" y="2802142"/>
                  <a:ext cx="557114" cy="43436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rot="20895528" flipH="1">
                  <a:off x="9763280" y="2740446"/>
                  <a:ext cx="513906" cy="66043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6"/>
                <p:cNvSpPr/>
                <p:nvPr/>
              </p:nvSpPr>
              <p:spPr>
                <a:xfrm flipH="1">
                  <a:off x="9145461" y="2722064"/>
                  <a:ext cx="930466" cy="254257"/>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rot="20552374" flipH="1">
                  <a:off x="9208134" y="3442454"/>
                  <a:ext cx="732031" cy="61540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6"/>
                <p:cNvSpPr/>
                <p:nvPr/>
              </p:nvSpPr>
              <p:spPr>
                <a:xfrm flipH="1">
                  <a:off x="9446450" y="3552764"/>
                  <a:ext cx="243034" cy="13794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3" name="Group 152"/>
                <p:cNvGrpSpPr/>
                <p:nvPr/>
              </p:nvGrpSpPr>
              <p:grpSpPr>
                <a:xfrm rot="637874">
                  <a:off x="9272799" y="4022348"/>
                  <a:ext cx="179732" cy="405486"/>
                  <a:chOff x="3102794" y="3315647"/>
                  <a:chExt cx="936428" cy="1727144"/>
                </a:xfrm>
              </p:grpSpPr>
              <p:grpSp>
                <p:nvGrpSpPr>
                  <p:cNvPr id="168" name="Group 167"/>
                  <p:cNvGrpSpPr/>
                  <p:nvPr/>
                </p:nvGrpSpPr>
                <p:grpSpPr>
                  <a:xfrm>
                    <a:off x="3102794" y="3315647"/>
                    <a:ext cx="935806" cy="863572"/>
                    <a:chOff x="3102794" y="3315647"/>
                    <a:chExt cx="935806" cy="863572"/>
                  </a:xfrm>
                </p:grpSpPr>
                <p:sp>
                  <p:nvSpPr>
                    <p:cNvPr id="172" name="Quad Arrow Callout 171"/>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Diamond 172"/>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68"/>
                  <p:cNvGrpSpPr/>
                  <p:nvPr/>
                </p:nvGrpSpPr>
                <p:grpSpPr>
                  <a:xfrm>
                    <a:off x="3103416" y="4179219"/>
                    <a:ext cx="935806" cy="863572"/>
                    <a:chOff x="3102794" y="3315647"/>
                    <a:chExt cx="935806" cy="863572"/>
                  </a:xfrm>
                </p:grpSpPr>
                <p:sp>
                  <p:nvSpPr>
                    <p:cNvPr id="170" name="Quad Arrow Callout 16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Diamond 17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4" name="Group 153"/>
                <p:cNvGrpSpPr/>
                <p:nvPr/>
              </p:nvGrpSpPr>
              <p:grpSpPr>
                <a:xfrm rot="20678242">
                  <a:off x="9635384" y="4037652"/>
                  <a:ext cx="179732" cy="405486"/>
                  <a:chOff x="3102794" y="3315647"/>
                  <a:chExt cx="936428" cy="1727144"/>
                </a:xfrm>
              </p:grpSpPr>
              <p:grpSp>
                <p:nvGrpSpPr>
                  <p:cNvPr id="162" name="Group 161"/>
                  <p:cNvGrpSpPr/>
                  <p:nvPr/>
                </p:nvGrpSpPr>
                <p:grpSpPr>
                  <a:xfrm>
                    <a:off x="3102794" y="3315647"/>
                    <a:ext cx="935806" cy="863572"/>
                    <a:chOff x="3102794" y="3315647"/>
                    <a:chExt cx="935806" cy="863572"/>
                  </a:xfrm>
                </p:grpSpPr>
                <p:sp>
                  <p:nvSpPr>
                    <p:cNvPr id="166" name="Quad Arrow Callout 165"/>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Diamond 166"/>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3103416" y="4179219"/>
                    <a:ext cx="935806" cy="863572"/>
                    <a:chOff x="3102794" y="3315647"/>
                    <a:chExt cx="935806" cy="863572"/>
                  </a:xfrm>
                </p:grpSpPr>
                <p:sp>
                  <p:nvSpPr>
                    <p:cNvPr id="164" name="Quad Arrow Callout 163"/>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Diamond 164"/>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55" name="Group 154"/>
                <p:cNvGrpSpPr/>
                <p:nvPr/>
              </p:nvGrpSpPr>
              <p:grpSpPr>
                <a:xfrm>
                  <a:off x="9444743" y="4030793"/>
                  <a:ext cx="179732" cy="405486"/>
                  <a:chOff x="3102794" y="3315647"/>
                  <a:chExt cx="936428" cy="1727144"/>
                </a:xfrm>
              </p:grpSpPr>
              <p:grpSp>
                <p:nvGrpSpPr>
                  <p:cNvPr id="156" name="Group 155"/>
                  <p:cNvGrpSpPr/>
                  <p:nvPr/>
                </p:nvGrpSpPr>
                <p:grpSpPr>
                  <a:xfrm>
                    <a:off x="3102794" y="3315647"/>
                    <a:ext cx="935806" cy="863572"/>
                    <a:chOff x="3102794" y="3315647"/>
                    <a:chExt cx="935806" cy="863572"/>
                  </a:xfrm>
                </p:grpSpPr>
                <p:sp>
                  <p:nvSpPr>
                    <p:cNvPr id="160" name="Quad Arrow Callout 15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Diamond 16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7" name="Group 156"/>
                  <p:cNvGrpSpPr/>
                  <p:nvPr/>
                </p:nvGrpSpPr>
                <p:grpSpPr>
                  <a:xfrm>
                    <a:off x="3103416" y="4179219"/>
                    <a:ext cx="935806" cy="863572"/>
                    <a:chOff x="3102794" y="3315647"/>
                    <a:chExt cx="935806" cy="863572"/>
                  </a:xfrm>
                </p:grpSpPr>
                <p:sp>
                  <p:nvSpPr>
                    <p:cNvPr id="158" name="Quad Arrow Callout 15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Diamond 15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25" name="Frame 24"/>
              <p:cNvSpPr/>
              <p:nvPr/>
            </p:nvSpPr>
            <p:spPr>
              <a:xfrm>
                <a:off x="2073244" y="3361727"/>
                <a:ext cx="1665837" cy="1551286"/>
              </a:xfrm>
              <a:prstGeom prst="frame">
                <a:avLst>
                  <a:gd name="adj1" fmla="val 78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06" name="Rectangle 205"/>
            <p:cNvSpPr/>
            <p:nvPr/>
          </p:nvSpPr>
          <p:spPr>
            <a:xfrm>
              <a:off x="4505165" y="3424473"/>
              <a:ext cx="6096000" cy="646331"/>
            </a:xfrm>
            <a:prstGeom prst="rect">
              <a:avLst/>
            </a:prstGeom>
          </p:spPr>
          <p:txBody>
            <a:bodyPr>
              <a:spAutoFit/>
            </a:bodyPr>
            <a:lstStyle/>
            <a:p>
              <a:r>
                <a:rPr lang="en-US" i="1" dirty="0">
                  <a:solidFill>
                    <a:srgbClr val="FFFF00"/>
                  </a:solidFill>
                  <a:latin typeface="Palatino"/>
                </a:rPr>
                <a:t>I will not rule over you, neither shall my son rule over you: the </a:t>
              </a:r>
              <a:r>
                <a:rPr lang="en-US" i="1" cap="small" dirty="0">
                  <a:solidFill>
                    <a:srgbClr val="FFFF00"/>
                  </a:solidFill>
                  <a:latin typeface="Palatino"/>
                </a:rPr>
                <a:t>Lord</a:t>
              </a:r>
              <a:r>
                <a:rPr lang="en-US" i="1" dirty="0">
                  <a:solidFill>
                    <a:srgbClr val="FFFF00"/>
                  </a:solidFill>
                  <a:latin typeface="Palatino"/>
                </a:rPr>
                <a:t> shall rule over you.</a:t>
              </a:r>
              <a:endParaRPr lang="en-US" i="1" dirty="0">
                <a:solidFill>
                  <a:srgbClr val="FFFF00"/>
                </a:solidFill>
              </a:endParaRPr>
            </a:p>
          </p:txBody>
        </p:sp>
      </p:grpSp>
      <p:sp>
        <p:nvSpPr>
          <p:cNvPr id="207" name="Rectangle 206"/>
          <p:cNvSpPr/>
          <p:nvPr/>
        </p:nvSpPr>
        <p:spPr>
          <a:xfrm>
            <a:off x="837704" y="3280804"/>
            <a:ext cx="8373137" cy="3139321"/>
          </a:xfrm>
          <a:prstGeom prst="rect">
            <a:avLst/>
          </a:prstGeom>
        </p:spPr>
        <p:txBody>
          <a:bodyPr wrap="square">
            <a:spAutoFit/>
          </a:bodyPr>
          <a:lstStyle/>
          <a:p>
            <a:r>
              <a:rPr lang="en-US" dirty="0">
                <a:solidFill>
                  <a:schemeClr val="bg1"/>
                </a:solidFill>
                <a:latin typeface="Calibri" panose="020F0502020204030204" pitchFamily="34" charset="0"/>
              </a:rPr>
              <a:t>He asked he be allowed to have the ear-rings which they had taken from the people of Midian.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record is clear that it was not the purpose of Gideon to make himself rich with this gold, but rather to make a gift to the Lord.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However…he made a very rich priestly garment of ephod of gold, which was the procedure followed by heathen in honoring their gods.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priestly garment was so magnificent that the people came to worship it instead of the Lord… “The Snare.”</a:t>
            </a:r>
          </a:p>
        </p:txBody>
      </p:sp>
      <p:pic>
        <p:nvPicPr>
          <p:cNvPr id="5122" name="Picture 2" descr="http://images.dpchallenge.com/images_challenge/0-999/802/1200/Copyrighted_Image_Reuse_Prohibited_63124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10841" y="3063520"/>
            <a:ext cx="2436989" cy="3076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36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7">
                                            <p:txEl>
                                              <p:pRg st="4" end="4"/>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5122"/>
                                        </p:tgtEl>
                                        <p:attrNameLst>
                                          <p:attrName>style.visibility</p:attrName>
                                        </p:attrNameLst>
                                      </p:cBhvr>
                                      <p:to>
                                        <p:strVal val="visible"/>
                                      </p:to>
                                    </p:set>
                                    <p:animEffect transition="in" filter="fade">
                                      <p:cBhvr>
                                        <p:cTn id="21" dur="500"/>
                                        <p:tgtEl>
                                          <p:spTgt spid="512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0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4" name="TextBox 3"/>
          <p:cNvSpPr txBox="1"/>
          <p:nvPr/>
        </p:nvSpPr>
        <p:spPr>
          <a:xfrm>
            <a:off x="11217244" y="6391747"/>
            <a:ext cx="953650" cy="369332"/>
          </a:xfrm>
          <a:prstGeom prst="rect">
            <a:avLst/>
          </a:prstGeom>
          <a:noFill/>
        </p:spPr>
        <p:txBody>
          <a:bodyPr wrap="square" rtlCol="0">
            <a:spAutoFit/>
          </a:bodyPr>
          <a:lstStyle/>
          <a:p>
            <a:r>
              <a:rPr lang="en-US" dirty="0">
                <a:solidFill>
                  <a:schemeClr val="bg1"/>
                </a:solidFill>
              </a:rPr>
              <a:t>(4, 5)</a:t>
            </a:r>
          </a:p>
        </p:txBody>
      </p:sp>
      <p:sp>
        <p:nvSpPr>
          <p:cNvPr id="23" name="TextBox 22"/>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Abimelech</a:t>
            </a:r>
          </a:p>
        </p:txBody>
      </p:sp>
      <p:sp>
        <p:nvSpPr>
          <p:cNvPr id="6" name="TextBox 5"/>
          <p:cNvSpPr txBox="1"/>
          <p:nvPr/>
        </p:nvSpPr>
        <p:spPr>
          <a:xfrm>
            <a:off x="572417" y="1221101"/>
            <a:ext cx="8048530" cy="5078313"/>
          </a:xfrm>
          <a:prstGeom prst="rect">
            <a:avLst/>
          </a:prstGeom>
          <a:noFill/>
        </p:spPr>
        <p:txBody>
          <a:bodyPr wrap="square" rtlCol="0">
            <a:spAutoFit/>
          </a:bodyPr>
          <a:lstStyle/>
          <a:p>
            <a:r>
              <a:rPr lang="en-US" dirty="0">
                <a:solidFill>
                  <a:schemeClr val="bg1"/>
                </a:solidFill>
                <a:latin typeface="Calibri" panose="020F0502020204030204" pitchFamily="34" charset="0"/>
              </a:rPr>
              <a:t>He was one of the 70 sons of Gideon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mother was one of the concubines (maid servant) from </a:t>
            </a:r>
            <a:r>
              <a:rPr lang="en-US" dirty="0" err="1">
                <a:solidFill>
                  <a:schemeClr val="bg1"/>
                </a:solidFill>
                <a:latin typeface="Calibri" panose="020F0502020204030204" pitchFamily="34" charset="0"/>
              </a:rPr>
              <a:t>Shechem</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She gave him the name meaning: my father is king”, or “my father hath reigned.”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Following the death of his father, he aspired to and obtained the office of king</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murdered 68 of his brothers to preserve his power and office; the youngest brother, </a:t>
            </a:r>
            <a:r>
              <a:rPr lang="en-US" dirty="0" err="1">
                <a:solidFill>
                  <a:schemeClr val="bg1"/>
                </a:solidFill>
                <a:latin typeface="Calibri" panose="020F0502020204030204" pitchFamily="34" charset="0"/>
              </a:rPr>
              <a:t>Jotham</a:t>
            </a:r>
            <a:r>
              <a:rPr lang="en-US" dirty="0">
                <a:solidFill>
                  <a:schemeClr val="bg1"/>
                </a:solidFill>
                <a:latin typeface="Calibri" panose="020F0502020204030204" pitchFamily="34" charset="0"/>
              </a:rPr>
              <a:t>, hid himself</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ruled with treachery and cunning, generating many enemies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lost his life when a woman from a tower threw a rock and hit him on the head, but he remained conscious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Thinking he was going to die, he told one of his men to kill him because he did not want the people to know he was really killed by a “woman”</a:t>
            </a:r>
          </a:p>
        </p:txBody>
      </p:sp>
      <p:grpSp>
        <p:nvGrpSpPr>
          <p:cNvPr id="77" name="Group 76"/>
          <p:cNvGrpSpPr/>
          <p:nvPr/>
        </p:nvGrpSpPr>
        <p:grpSpPr>
          <a:xfrm>
            <a:off x="8776195" y="1042971"/>
            <a:ext cx="1776535" cy="3834444"/>
            <a:chOff x="1623957" y="282479"/>
            <a:chExt cx="1776535" cy="3834444"/>
          </a:xfrm>
        </p:grpSpPr>
        <p:sp>
          <p:nvSpPr>
            <p:cNvPr id="78" name="Oval 77"/>
            <p:cNvSpPr/>
            <p:nvPr/>
          </p:nvSpPr>
          <p:spPr>
            <a:xfrm rot="20950279">
              <a:off x="2017321" y="3721527"/>
              <a:ext cx="568192" cy="3953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rot="20950279">
              <a:off x="2530324" y="3721524"/>
              <a:ext cx="568192" cy="3953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3810541" flipH="1">
              <a:off x="2982968" y="2810023"/>
              <a:ext cx="568192" cy="2668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18095135">
              <a:off x="1473289" y="2839760"/>
              <a:ext cx="568192" cy="2668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a:off x="1941878" y="1674645"/>
              <a:ext cx="1231208" cy="219255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20382913">
              <a:off x="2821815" y="1727503"/>
              <a:ext cx="508929" cy="126915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1217087" flipH="1">
              <a:off x="1727147" y="1734240"/>
              <a:ext cx="553998" cy="131516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rapezoid 86"/>
            <p:cNvSpPr/>
            <p:nvPr/>
          </p:nvSpPr>
          <p:spPr>
            <a:xfrm>
              <a:off x="2038371" y="1896174"/>
              <a:ext cx="1026006" cy="1162983"/>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671737">
              <a:off x="1817970" y="641878"/>
              <a:ext cx="499416" cy="173752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loud 88"/>
            <p:cNvSpPr/>
            <p:nvPr/>
          </p:nvSpPr>
          <p:spPr>
            <a:xfrm rot="20928263" flipH="1">
              <a:off x="2657573" y="746992"/>
              <a:ext cx="642110" cy="154053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gular Pentagon 89"/>
            <p:cNvSpPr/>
            <p:nvPr/>
          </p:nvSpPr>
          <p:spPr>
            <a:xfrm rot="10800000">
              <a:off x="2012324" y="1049272"/>
              <a:ext cx="999905" cy="1046530"/>
            </a:xfrm>
            <a:prstGeom prst="pentag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Chord 90"/>
            <p:cNvSpPr/>
            <p:nvPr/>
          </p:nvSpPr>
          <p:spPr>
            <a:xfrm rot="7621963">
              <a:off x="1964824" y="372002"/>
              <a:ext cx="1143674" cy="1199845"/>
            </a:xfrm>
            <a:prstGeom prst="chord">
              <a:avLst>
                <a:gd name="adj1" fmla="val 2700000"/>
                <a:gd name="adj2" fmla="val 1430513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2209054" y="3066199"/>
              <a:ext cx="637074" cy="733718"/>
              <a:chOff x="4132650" y="1999750"/>
              <a:chExt cx="3431000" cy="2209800"/>
            </a:xfrm>
          </p:grpSpPr>
          <p:sp>
            <p:nvSpPr>
              <p:cNvPr id="130" name="Pentagon 129"/>
              <p:cNvSpPr/>
              <p:nvPr/>
            </p:nvSpPr>
            <p:spPr>
              <a:xfrm rot="5400000">
                <a:off x="345662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Pentagon 130"/>
              <p:cNvSpPr/>
              <p:nvPr/>
            </p:nvSpPr>
            <p:spPr>
              <a:xfrm rot="5400000">
                <a:off x="431437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Pentagon 131"/>
              <p:cNvSpPr/>
              <p:nvPr/>
            </p:nvSpPr>
            <p:spPr>
              <a:xfrm rot="5400000">
                <a:off x="517212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Pentagon 132"/>
              <p:cNvSpPr/>
              <p:nvPr/>
            </p:nvSpPr>
            <p:spPr>
              <a:xfrm rot="5400000">
                <a:off x="602987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3" name="Rounded Rectangle 92"/>
            <p:cNvSpPr/>
            <p:nvPr/>
          </p:nvSpPr>
          <p:spPr>
            <a:xfrm>
              <a:off x="1899392" y="800850"/>
              <a:ext cx="1273694" cy="261279"/>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Pentagon 93"/>
            <p:cNvSpPr/>
            <p:nvPr/>
          </p:nvSpPr>
          <p:spPr>
            <a:xfrm rot="16200000">
              <a:off x="2254851" y="445004"/>
              <a:ext cx="514850" cy="1898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2269376" y="2121218"/>
              <a:ext cx="213033" cy="213033"/>
              <a:chOff x="4724400" y="2310372"/>
              <a:chExt cx="794278" cy="794278"/>
            </a:xfrm>
          </p:grpSpPr>
          <p:sp>
            <p:nvSpPr>
              <p:cNvPr id="128" name="Oval 127"/>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Quad Arrow Callout 128"/>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p:cNvGrpSpPr/>
            <p:nvPr/>
          </p:nvGrpSpPr>
          <p:grpSpPr>
            <a:xfrm>
              <a:off x="2588433" y="2124698"/>
              <a:ext cx="213033" cy="213033"/>
              <a:chOff x="4724400" y="2310372"/>
              <a:chExt cx="794278" cy="794278"/>
            </a:xfrm>
          </p:grpSpPr>
          <p:sp>
            <p:nvSpPr>
              <p:cNvPr id="126" name="Oval 125"/>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Quad Arrow Callout 126"/>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2220637" y="2394172"/>
              <a:ext cx="213033" cy="213033"/>
              <a:chOff x="4724400" y="2310372"/>
              <a:chExt cx="794278" cy="794278"/>
            </a:xfrm>
          </p:grpSpPr>
          <p:sp>
            <p:nvSpPr>
              <p:cNvPr id="124" name="Oval 123"/>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Quad Arrow Callout 124"/>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p:nvPr/>
          </p:nvGrpSpPr>
          <p:grpSpPr>
            <a:xfrm>
              <a:off x="2152334" y="2683404"/>
              <a:ext cx="213033" cy="213033"/>
              <a:chOff x="4724400" y="2310372"/>
              <a:chExt cx="794278" cy="794278"/>
            </a:xfrm>
          </p:grpSpPr>
          <p:sp>
            <p:nvSpPr>
              <p:cNvPr id="122" name="Oval 121"/>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Quad Arrow Callout 122"/>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9" name="Group 98"/>
            <p:cNvGrpSpPr/>
            <p:nvPr/>
          </p:nvGrpSpPr>
          <p:grpSpPr>
            <a:xfrm>
              <a:off x="2647220" y="2387540"/>
              <a:ext cx="213033" cy="213033"/>
              <a:chOff x="4724400" y="2310372"/>
              <a:chExt cx="794278" cy="794278"/>
            </a:xfrm>
          </p:grpSpPr>
          <p:sp>
            <p:nvSpPr>
              <p:cNvPr id="120" name="Oval 119"/>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Quad Arrow Callout 120"/>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99"/>
            <p:cNvGrpSpPr/>
            <p:nvPr/>
          </p:nvGrpSpPr>
          <p:grpSpPr>
            <a:xfrm>
              <a:off x="2724896" y="2664359"/>
              <a:ext cx="213033" cy="213033"/>
              <a:chOff x="4724400" y="2310372"/>
              <a:chExt cx="794278" cy="794278"/>
            </a:xfrm>
          </p:grpSpPr>
          <p:sp>
            <p:nvSpPr>
              <p:cNvPr id="118" name="Oval 117"/>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Quad Arrow Callout 118"/>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p:nvPr/>
          </p:nvGrpSpPr>
          <p:grpSpPr>
            <a:xfrm>
              <a:off x="1982399" y="828509"/>
              <a:ext cx="213033" cy="213033"/>
              <a:chOff x="4724400" y="2310372"/>
              <a:chExt cx="794278" cy="794278"/>
            </a:xfrm>
          </p:grpSpPr>
          <p:sp>
            <p:nvSpPr>
              <p:cNvPr id="116" name="Oval 115"/>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Quad Arrow Callout 116"/>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a:off x="2415560" y="828109"/>
              <a:ext cx="213033" cy="213033"/>
              <a:chOff x="4724400" y="2310372"/>
              <a:chExt cx="794278" cy="794278"/>
            </a:xfrm>
          </p:grpSpPr>
          <p:sp>
            <p:nvSpPr>
              <p:cNvPr id="114" name="Oval 113"/>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2814420" y="828109"/>
              <a:ext cx="213033" cy="213033"/>
              <a:chOff x="4724400" y="2310372"/>
              <a:chExt cx="794278" cy="794278"/>
            </a:xfrm>
          </p:grpSpPr>
          <p:sp>
            <p:nvSpPr>
              <p:cNvPr id="112" name="Oval 111"/>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Callout 112"/>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rot="1445973">
              <a:off x="1776066" y="2651902"/>
              <a:ext cx="498634" cy="1204814"/>
              <a:chOff x="4267200" y="1447800"/>
              <a:chExt cx="1143000" cy="2761750"/>
            </a:xfrm>
          </p:grpSpPr>
          <p:grpSp>
            <p:nvGrpSpPr>
              <p:cNvPr id="106" name="Group 105"/>
              <p:cNvGrpSpPr/>
              <p:nvPr/>
            </p:nvGrpSpPr>
            <p:grpSpPr>
              <a:xfrm>
                <a:off x="4267200" y="1447800"/>
                <a:ext cx="1143000" cy="2761750"/>
                <a:chOff x="4267200" y="1447800"/>
                <a:chExt cx="1143000" cy="2761750"/>
              </a:xfrm>
            </p:grpSpPr>
            <p:sp>
              <p:nvSpPr>
                <p:cNvPr id="110" name="Pentagon 109"/>
                <p:cNvSpPr/>
                <p:nvPr/>
              </p:nvSpPr>
              <p:spPr>
                <a:xfrm rot="5400000">
                  <a:off x="3733800" y="2971650"/>
                  <a:ext cx="2209800" cy="266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Plus 110"/>
                <p:cNvSpPr/>
                <p:nvPr/>
              </p:nvSpPr>
              <p:spPr>
                <a:xfrm>
                  <a:off x="4267200" y="1447800"/>
                  <a:ext cx="1143000" cy="762000"/>
                </a:xfrm>
                <a:prstGeom prst="mathPlus">
                  <a:avLst>
                    <a:gd name="adj1" fmla="val 37234"/>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p:nvPr/>
            </p:nvGrpSpPr>
            <p:grpSpPr>
              <a:xfrm>
                <a:off x="4650378" y="1649187"/>
                <a:ext cx="373216" cy="373216"/>
                <a:chOff x="4724400" y="2310372"/>
                <a:chExt cx="794278" cy="794278"/>
              </a:xfrm>
            </p:grpSpPr>
            <p:sp>
              <p:nvSpPr>
                <p:cNvPr id="108" name="Oval 107"/>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5" name="Rounded Rectangle 104"/>
            <p:cNvSpPr/>
            <p:nvPr/>
          </p:nvSpPr>
          <p:spPr>
            <a:xfrm>
              <a:off x="2025042" y="2964711"/>
              <a:ext cx="1047577" cy="10814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4290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77"/>
                                        </p:tgtEl>
                                        <p:attrNameLst>
                                          <p:attrName>style.visibility</p:attrName>
                                        </p:attrNameLst>
                                      </p:cBhvr>
                                      <p:to>
                                        <p:strVal val="visible"/>
                                      </p:to>
                                    </p:set>
                                    <p:animEffect transition="in" filter="wipe(down)">
                                      <p:cBhvr>
                                        <p:cTn id="9" dur="580">
                                          <p:stCondLst>
                                            <p:cond delay="0"/>
                                          </p:stCondLst>
                                        </p:cTn>
                                        <p:tgtEl>
                                          <p:spTgt spid="77"/>
                                        </p:tgtEl>
                                      </p:cBhvr>
                                    </p:animEffect>
                                    <p:anim calcmode="lin" valueType="num">
                                      <p:cBhvr>
                                        <p:cTn id="10" dur="1822" tmFilter="0,0; 0.14,0.36; 0.43,0.73; 0.71,0.91; 1.0,1.0">
                                          <p:stCondLst>
                                            <p:cond delay="0"/>
                                          </p:stCondLst>
                                        </p:cTn>
                                        <p:tgtEl>
                                          <p:spTgt spid="77"/>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77"/>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77"/>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77"/>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77"/>
                                        </p:tgtEl>
                                        <p:attrNameLst>
                                          <p:attrName>ppt_y</p:attrName>
                                        </p:attrNameLst>
                                      </p:cBhvr>
                                      <p:tavLst>
                                        <p:tav tm="0" fmla="#ppt_y-sin(pi*$)/81">
                                          <p:val>
                                            <p:fltVal val="0"/>
                                          </p:val>
                                        </p:tav>
                                        <p:tav tm="100000">
                                          <p:val>
                                            <p:fltVal val="1"/>
                                          </p:val>
                                        </p:tav>
                                      </p:tavLst>
                                    </p:anim>
                                    <p:animScale>
                                      <p:cBhvr>
                                        <p:cTn id="15" dur="26">
                                          <p:stCondLst>
                                            <p:cond delay="650"/>
                                          </p:stCondLst>
                                        </p:cTn>
                                        <p:tgtEl>
                                          <p:spTgt spid="77"/>
                                        </p:tgtEl>
                                      </p:cBhvr>
                                      <p:to x="100000" y="60000"/>
                                    </p:animScale>
                                    <p:animScale>
                                      <p:cBhvr>
                                        <p:cTn id="16" dur="166" decel="50000">
                                          <p:stCondLst>
                                            <p:cond delay="676"/>
                                          </p:stCondLst>
                                        </p:cTn>
                                        <p:tgtEl>
                                          <p:spTgt spid="77"/>
                                        </p:tgtEl>
                                      </p:cBhvr>
                                      <p:to x="100000" y="100000"/>
                                    </p:animScale>
                                    <p:animScale>
                                      <p:cBhvr>
                                        <p:cTn id="17" dur="26">
                                          <p:stCondLst>
                                            <p:cond delay="1312"/>
                                          </p:stCondLst>
                                        </p:cTn>
                                        <p:tgtEl>
                                          <p:spTgt spid="77"/>
                                        </p:tgtEl>
                                      </p:cBhvr>
                                      <p:to x="100000" y="80000"/>
                                    </p:animScale>
                                    <p:animScale>
                                      <p:cBhvr>
                                        <p:cTn id="18" dur="166" decel="50000">
                                          <p:stCondLst>
                                            <p:cond delay="1338"/>
                                          </p:stCondLst>
                                        </p:cTn>
                                        <p:tgtEl>
                                          <p:spTgt spid="77"/>
                                        </p:tgtEl>
                                      </p:cBhvr>
                                      <p:to x="100000" y="100000"/>
                                    </p:animScale>
                                    <p:animScale>
                                      <p:cBhvr>
                                        <p:cTn id="19" dur="26">
                                          <p:stCondLst>
                                            <p:cond delay="1642"/>
                                          </p:stCondLst>
                                        </p:cTn>
                                        <p:tgtEl>
                                          <p:spTgt spid="77"/>
                                        </p:tgtEl>
                                      </p:cBhvr>
                                      <p:to x="100000" y="90000"/>
                                    </p:animScale>
                                    <p:animScale>
                                      <p:cBhvr>
                                        <p:cTn id="20" dur="166" decel="50000">
                                          <p:stCondLst>
                                            <p:cond delay="1668"/>
                                          </p:stCondLst>
                                        </p:cTn>
                                        <p:tgtEl>
                                          <p:spTgt spid="77"/>
                                        </p:tgtEl>
                                      </p:cBhvr>
                                      <p:to x="100000" y="100000"/>
                                    </p:animScale>
                                    <p:animScale>
                                      <p:cBhvr>
                                        <p:cTn id="21" dur="26">
                                          <p:stCondLst>
                                            <p:cond delay="1808"/>
                                          </p:stCondLst>
                                        </p:cTn>
                                        <p:tgtEl>
                                          <p:spTgt spid="77"/>
                                        </p:tgtEl>
                                      </p:cBhvr>
                                      <p:to x="100000" y="95000"/>
                                    </p:animScale>
                                    <p:animScale>
                                      <p:cBhvr>
                                        <p:cTn id="22" dur="166" decel="50000">
                                          <p:stCondLst>
                                            <p:cond delay="1834"/>
                                          </p:stCondLst>
                                        </p:cTn>
                                        <p:tgtEl>
                                          <p:spTgt spid="77"/>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4" name="TextBox 3"/>
          <p:cNvSpPr txBox="1"/>
          <p:nvPr/>
        </p:nvSpPr>
        <p:spPr>
          <a:xfrm>
            <a:off x="11217244" y="6391747"/>
            <a:ext cx="953650" cy="369332"/>
          </a:xfrm>
          <a:prstGeom prst="rect">
            <a:avLst/>
          </a:prstGeom>
          <a:noFill/>
        </p:spPr>
        <p:txBody>
          <a:bodyPr wrap="square" rtlCol="0">
            <a:spAutoFit/>
          </a:bodyPr>
          <a:lstStyle/>
          <a:p>
            <a:r>
              <a:rPr lang="en-US" dirty="0">
                <a:solidFill>
                  <a:schemeClr val="bg1"/>
                </a:solidFill>
              </a:rPr>
              <a:t>(4, 5)</a:t>
            </a:r>
          </a:p>
        </p:txBody>
      </p:sp>
      <p:sp>
        <p:nvSpPr>
          <p:cNvPr id="23" name="TextBox 22"/>
          <p:cNvSpPr txBox="1"/>
          <p:nvPr/>
        </p:nvSpPr>
        <p:spPr>
          <a:xfrm>
            <a:off x="-19004" y="34965"/>
            <a:ext cx="12191999" cy="1107996"/>
          </a:xfrm>
          <a:prstGeom prst="rect">
            <a:avLst/>
          </a:prstGeom>
          <a:noFill/>
        </p:spPr>
        <p:txBody>
          <a:bodyPr wrap="square" rtlCol="0">
            <a:spAutoFit/>
          </a:bodyPr>
          <a:lstStyle/>
          <a:p>
            <a:pPr algn="ctr"/>
            <a:r>
              <a:rPr lang="en-US" sz="6600" dirty="0" err="1">
                <a:solidFill>
                  <a:schemeClr val="bg1"/>
                </a:solidFill>
                <a:latin typeface="Agency FB" panose="020B0503020202020204" pitchFamily="34" charset="0"/>
              </a:rPr>
              <a:t>Jotham</a:t>
            </a:r>
            <a:endParaRPr lang="en-US" sz="6600" dirty="0">
              <a:solidFill>
                <a:schemeClr val="bg1"/>
              </a:solidFill>
              <a:latin typeface="Agency FB" panose="020B0503020202020204" pitchFamily="34" charset="0"/>
            </a:endParaRPr>
          </a:p>
        </p:txBody>
      </p:sp>
      <p:sp>
        <p:nvSpPr>
          <p:cNvPr id="6" name="TextBox 5"/>
          <p:cNvSpPr txBox="1"/>
          <p:nvPr/>
        </p:nvSpPr>
        <p:spPr>
          <a:xfrm>
            <a:off x="699993" y="1438534"/>
            <a:ext cx="8048530" cy="5078313"/>
          </a:xfrm>
          <a:prstGeom prst="rect">
            <a:avLst/>
          </a:prstGeom>
          <a:noFill/>
        </p:spPr>
        <p:txBody>
          <a:bodyPr wrap="square" rtlCol="0">
            <a:spAutoFit/>
          </a:bodyPr>
          <a:lstStyle/>
          <a:p>
            <a:r>
              <a:rPr lang="en-US" dirty="0">
                <a:solidFill>
                  <a:schemeClr val="bg1"/>
                </a:solidFill>
                <a:latin typeface="Calibri" panose="020F0502020204030204" pitchFamily="34" charset="0"/>
              </a:rPr>
              <a:t>He was the youngest son of Gideon</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god is upright or perfect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escaped the murderous rampage of Abimelech, his brother</a:t>
            </a:r>
          </a:p>
          <a:p>
            <a:r>
              <a:rPr lang="en-US" dirty="0">
                <a:solidFill>
                  <a:schemeClr val="bg1"/>
                </a:solidFill>
                <a:latin typeface="Calibri" panose="020F0502020204030204" pitchFamily="34" charset="0"/>
              </a:rPr>
              <a:t> and hid from him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From the tops of mount Gerizim, he courageously proclaim a repudiation of Abimelech in the form of a parable about trees going “forth on a time to anoint a king over them.” (Judges 9:8)</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also revealed the key to the parable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Three years from that time Abimelech and the men of </a:t>
            </a:r>
            <a:r>
              <a:rPr lang="en-US" dirty="0" err="1">
                <a:solidFill>
                  <a:schemeClr val="bg1"/>
                </a:solidFill>
                <a:latin typeface="Calibri" panose="020F0502020204030204" pitchFamily="34" charset="0"/>
              </a:rPr>
              <a:t>Shechem</a:t>
            </a:r>
            <a:r>
              <a:rPr lang="en-US" dirty="0">
                <a:solidFill>
                  <a:schemeClr val="bg1"/>
                </a:solidFill>
                <a:latin typeface="Calibri" panose="020F0502020204030204" pitchFamily="34" charset="0"/>
              </a:rPr>
              <a:t> fell victim to internal conflicts among themselves and perished</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grpSp>
        <p:nvGrpSpPr>
          <p:cNvPr id="62" name="Group 61"/>
          <p:cNvGrpSpPr/>
          <p:nvPr/>
        </p:nvGrpSpPr>
        <p:grpSpPr>
          <a:xfrm>
            <a:off x="8932568" y="1384029"/>
            <a:ext cx="2116521" cy="4219491"/>
            <a:chOff x="779079" y="514896"/>
            <a:chExt cx="2438400" cy="4219491"/>
          </a:xfrm>
        </p:grpSpPr>
        <p:sp>
          <p:nvSpPr>
            <p:cNvPr id="63" name="Oval 62"/>
            <p:cNvSpPr/>
            <p:nvPr/>
          </p:nvSpPr>
          <p:spPr>
            <a:xfrm>
              <a:off x="2687392" y="2910622"/>
              <a:ext cx="530087" cy="4088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79079" y="2910622"/>
              <a:ext cx="530087" cy="4088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anual Operation 64"/>
            <p:cNvSpPr/>
            <p:nvPr/>
          </p:nvSpPr>
          <p:spPr>
            <a:xfrm rot="12596204">
              <a:off x="1015661" y="2085158"/>
              <a:ext cx="696097" cy="1093623"/>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8763267">
              <a:off x="2267626" y="1950411"/>
              <a:ext cx="696097" cy="1240577"/>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0566544">
              <a:off x="1262179" y="4223289"/>
              <a:ext cx="742122" cy="51109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440040">
              <a:off x="2101909" y="4192870"/>
              <a:ext cx="742122" cy="51109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Operation 68"/>
            <p:cNvSpPr/>
            <p:nvPr/>
          </p:nvSpPr>
          <p:spPr>
            <a:xfrm rot="10800000">
              <a:off x="1174602" y="3115061"/>
              <a:ext cx="1654325" cy="1321303"/>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69"/>
            <p:cNvSpPr/>
            <p:nvPr/>
          </p:nvSpPr>
          <p:spPr>
            <a:xfrm rot="10800000">
              <a:off x="1203149" y="1957193"/>
              <a:ext cx="1579464" cy="1873405"/>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Operation 70"/>
            <p:cNvSpPr/>
            <p:nvPr/>
          </p:nvSpPr>
          <p:spPr>
            <a:xfrm>
              <a:off x="1694408" y="2130257"/>
              <a:ext cx="529959" cy="282996"/>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309166" y="866232"/>
              <a:ext cx="1272209" cy="14310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4770234">
              <a:off x="1798913" y="1182127"/>
              <a:ext cx="1356537" cy="63610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6162984">
              <a:off x="629028" y="1305879"/>
              <a:ext cx="1360421" cy="63610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a:off x="1203149" y="661793"/>
              <a:ext cx="1378226" cy="61331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10" descr="http://previews.123rf.com/images/konahinab/konahinab1305/konahinab130500007/19492654-The-vector-image-of-set-of-seamless-vintage-borders-in-the-form-of-celtic-ornament-Stock-Vect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5" t="67357" r="11375" b="21539"/>
            <a:stretch/>
          </p:blipFill>
          <p:spPr bwMode="auto">
            <a:xfrm>
              <a:off x="1273235" y="3613866"/>
              <a:ext cx="1452548" cy="179928"/>
            </a:xfrm>
            <a:prstGeom prst="rect">
              <a:avLst/>
            </a:prstGeom>
            <a:noFill/>
            <a:extLst>
              <a:ext uri="{909E8E84-426E-40DD-AFC4-6F175D3DCCD1}">
                <a14:hiddenFill xmlns:a14="http://schemas.microsoft.com/office/drawing/2010/main">
                  <a:solidFill>
                    <a:srgbClr val="FFFFFF"/>
                  </a:solidFill>
                </a14:hiddenFill>
              </a:ext>
            </a:extLst>
          </p:spPr>
        </p:pic>
        <p:sp>
          <p:nvSpPr>
            <p:cNvPr id="134" name="Chord 133"/>
            <p:cNvSpPr/>
            <p:nvPr/>
          </p:nvSpPr>
          <p:spPr>
            <a:xfrm rot="4402137">
              <a:off x="1304945" y="327813"/>
              <a:ext cx="1152923" cy="1527090"/>
            </a:xfrm>
            <a:prstGeom prst="chord">
              <a:avLst>
                <a:gd name="adj1" fmla="val 6784580"/>
                <a:gd name="adj2" fmla="val 1677879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0" descr="http://previews.123rf.com/images/konahinab/konahinab1305/konahinab130500007/19492654-The-vector-image-of-set-of-seamless-vintage-borders-in-the-form-of-celtic-ornament-Stock-Vecto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4" t="66923" r="38790" b="21539"/>
            <a:stretch/>
          </p:blipFill>
          <p:spPr bwMode="auto">
            <a:xfrm>
              <a:off x="1102209" y="966667"/>
              <a:ext cx="1568519" cy="271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2337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62"/>
                                        </p:tgtEl>
                                        <p:attrNameLst>
                                          <p:attrName>style.visibility</p:attrName>
                                        </p:attrNameLst>
                                      </p:cBhvr>
                                      <p:to>
                                        <p:strVal val="visible"/>
                                      </p:to>
                                    </p:set>
                                    <p:animEffect transition="in" filter="wipe(down)">
                                      <p:cBhvr>
                                        <p:cTn id="9" dur="580">
                                          <p:stCondLst>
                                            <p:cond delay="0"/>
                                          </p:stCondLst>
                                        </p:cTn>
                                        <p:tgtEl>
                                          <p:spTgt spid="62"/>
                                        </p:tgtEl>
                                      </p:cBhvr>
                                    </p:animEffect>
                                    <p:anim calcmode="lin" valueType="num">
                                      <p:cBhvr>
                                        <p:cTn id="10"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15" dur="26">
                                          <p:stCondLst>
                                            <p:cond delay="650"/>
                                          </p:stCondLst>
                                        </p:cTn>
                                        <p:tgtEl>
                                          <p:spTgt spid="62"/>
                                        </p:tgtEl>
                                      </p:cBhvr>
                                      <p:to x="100000" y="60000"/>
                                    </p:animScale>
                                    <p:animScale>
                                      <p:cBhvr>
                                        <p:cTn id="16" dur="166" decel="50000">
                                          <p:stCondLst>
                                            <p:cond delay="676"/>
                                          </p:stCondLst>
                                        </p:cTn>
                                        <p:tgtEl>
                                          <p:spTgt spid="62"/>
                                        </p:tgtEl>
                                      </p:cBhvr>
                                      <p:to x="100000" y="100000"/>
                                    </p:animScale>
                                    <p:animScale>
                                      <p:cBhvr>
                                        <p:cTn id="17" dur="26">
                                          <p:stCondLst>
                                            <p:cond delay="1312"/>
                                          </p:stCondLst>
                                        </p:cTn>
                                        <p:tgtEl>
                                          <p:spTgt spid="62"/>
                                        </p:tgtEl>
                                      </p:cBhvr>
                                      <p:to x="100000" y="80000"/>
                                    </p:animScale>
                                    <p:animScale>
                                      <p:cBhvr>
                                        <p:cTn id="18" dur="166" decel="50000">
                                          <p:stCondLst>
                                            <p:cond delay="1338"/>
                                          </p:stCondLst>
                                        </p:cTn>
                                        <p:tgtEl>
                                          <p:spTgt spid="62"/>
                                        </p:tgtEl>
                                      </p:cBhvr>
                                      <p:to x="100000" y="100000"/>
                                    </p:animScale>
                                    <p:animScale>
                                      <p:cBhvr>
                                        <p:cTn id="19" dur="26">
                                          <p:stCondLst>
                                            <p:cond delay="1642"/>
                                          </p:stCondLst>
                                        </p:cTn>
                                        <p:tgtEl>
                                          <p:spTgt spid="62"/>
                                        </p:tgtEl>
                                      </p:cBhvr>
                                      <p:to x="100000" y="90000"/>
                                    </p:animScale>
                                    <p:animScale>
                                      <p:cBhvr>
                                        <p:cTn id="20" dur="166" decel="50000">
                                          <p:stCondLst>
                                            <p:cond delay="1668"/>
                                          </p:stCondLst>
                                        </p:cTn>
                                        <p:tgtEl>
                                          <p:spTgt spid="62"/>
                                        </p:tgtEl>
                                      </p:cBhvr>
                                      <p:to x="100000" y="100000"/>
                                    </p:animScale>
                                    <p:animScale>
                                      <p:cBhvr>
                                        <p:cTn id="21" dur="26">
                                          <p:stCondLst>
                                            <p:cond delay="1808"/>
                                          </p:stCondLst>
                                        </p:cTn>
                                        <p:tgtEl>
                                          <p:spTgt spid="62"/>
                                        </p:tgtEl>
                                      </p:cBhvr>
                                      <p:to x="100000" y="95000"/>
                                    </p:animScale>
                                    <p:animScale>
                                      <p:cBhvr>
                                        <p:cTn id="22" dur="166" decel="50000">
                                          <p:stCondLst>
                                            <p:cond delay="1834"/>
                                          </p:stCondLst>
                                        </p:cTn>
                                        <p:tgtEl>
                                          <p:spTgt spid="62"/>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4" name="TextBox 3"/>
          <p:cNvSpPr txBox="1"/>
          <p:nvPr/>
        </p:nvSpPr>
        <p:spPr>
          <a:xfrm>
            <a:off x="11350992" y="6458699"/>
            <a:ext cx="953650" cy="369332"/>
          </a:xfrm>
          <a:prstGeom prst="rect">
            <a:avLst/>
          </a:prstGeom>
          <a:noFill/>
        </p:spPr>
        <p:txBody>
          <a:bodyPr wrap="square" rtlCol="0">
            <a:spAutoFit/>
          </a:bodyPr>
          <a:lstStyle/>
          <a:p>
            <a:r>
              <a:rPr lang="en-US" dirty="0">
                <a:solidFill>
                  <a:schemeClr val="bg1"/>
                </a:solidFill>
              </a:rPr>
              <a:t>(4)</a:t>
            </a:r>
          </a:p>
        </p:txBody>
      </p:sp>
      <p:sp>
        <p:nvSpPr>
          <p:cNvPr id="23" name="TextBox 22"/>
          <p:cNvSpPr txBox="1"/>
          <p:nvPr/>
        </p:nvSpPr>
        <p:spPr>
          <a:xfrm>
            <a:off x="-19004" y="34965"/>
            <a:ext cx="12191999" cy="1107996"/>
          </a:xfrm>
          <a:prstGeom prst="rect">
            <a:avLst/>
          </a:prstGeom>
          <a:noFill/>
        </p:spPr>
        <p:txBody>
          <a:bodyPr wrap="square" rtlCol="0">
            <a:spAutoFit/>
          </a:bodyPr>
          <a:lstStyle/>
          <a:p>
            <a:pPr algn="ctr"/>
            <a:r>
              <a:rPr lang="en-US" sz="6600" dirty="0" err="1">
                <a:solidFill>
                  <a:schemeClr val="bg1"/>
                </a:solidFill>
                <a:latin typeface="Agency FB" panose="020B0503020202020204" pitchFamily="34" charset="0"/>
              </a:rPr>
              <a:t>Jotham</a:t>
            </a:r>
            <a:r>
              <a:rPr lang="en-US" sz="6600" dirty="0">
                <a:solidFill>
                  <a:schemeClr val="bg1"/>
                </a:solidFill>
                <a:latin typeface="Agency FB" panose="020B0503020202020204" pitchFamily="34" charset="0"/>
              </a:rPr>
              <a:t> Climbs Mt </a:t>
            </a:r>
            <a:r>
              <a:rPr lang="en-US" sz="6600" dirty="0" err="1">
                <a:solidFill>
                  <a:schemeClr val="bg1"/>
                </a:solidFill>
                <a:latin typeface="Agency FB" panose="020B0503020202020204" pitchFamily="34" charset="0"/>
              </a:rPr>
              <a:t>Gerzim</a:t>
            </a:r>
            <a:endParaRPr lang="en-US" sz="6600" dirty="0">
              <a:solidFill>
                <a:schemeClr val="bg1"/>
              </a:solidFill>
              <a:latin typeface="Agency FB" panose="020B0503020202020204" pitchFamily="34" charset="0"/>
            </a:endParaRPr>
          </a:p>
        </p:txBody>
      </p:sp>
      <p:sp>
        <p:nvSpPr>
          <p:cNvPr id="6" name="TextBox 5"/>
          <p:cNvSpPr txBox="1"/>
          <p:nvPr/>
        </p:nvSpPr>
        <p:spPr>
          <a:xfrm>
            <a:off x="3556742" y="1623626"/>
            <a:ext cx="8048530" cy="1200329"/>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3" name="Group 2"/>
          <p:cNvGrpSpPr/>
          <p:nvPr/>
        </p:nvGrpSpPr>
        <p:grpSpPr>
          <a:xfrm>
            <a:off x="621802" y="2186173"/>
            <a:ext cx="4301026" cy="1937962"/>
            <a:chOff x="1683945" y="1179528"/>
            <a:chExt cx="3114392" cy="1403287"/>
          </a:xfrm>
        </p:grpSpPr>
        <p:sp>
          <p:nvSpPr>
            <p:cNvPr id="2" name="Freeform 1"/>
            <p:cNvSpPr/>
            <p:nvPr/>
          </p:nvSpPr>
          <p:spPr>
            <a:xfrm>
              <a:off x="1683945" y="1179528"/>
              <a:ext cx="2368958" cy="1403287"/>
            </a:xfrm>
            <a:custGeom>
              <a:avLst/>
              <a:gdLst>
                <a:gd name="connsiteX0" fmla="*/ 0 w 2368958"/>
                <a:gd name="connsiteY0" fmla="*/ 1176951 h 1403287"/>
                <a:gd name="connsiteX1" fmla="*/ 0 w 2368958"/>
                <a:gd name="connsiteY1" fmla="*/ 1176951 h 1403287"/>
                <a:gd name="connsiteX2" fmla="*/ 54321 w 2368958"/>
                <a:gd name="connsiteY2" fmla="*/ 1104523 h 1403287"/>
                <a:gd name="connsiteX3" fmla="*/ 63374 w 2368958"/>
                <a:gd name="connsiteY3" fmla="*/ 1077363 h 1403287"/>
                <a:gd name="connsiteX4" fmla="*/ 81481 w 2368958"/>
                <a:gd name="connsiteY4" fmla="*/ 1050202 h 1403287"/>
                <a:gd name="connsiteX5" fmla="*/ 117695 w 2368958"/>
                <a:gd name="connsiteY5" fmla="*/ 986828 h 1403287"/>
                <a:gd name="connsiteX6" fmla="*/ 144855 w 2368958"/>
                <a:gd name="connsiteY6" fmla="*/ 932507 h 1403287"/>
                <a:gd name="connsiteX7" fmla="*/ 172016 w 2368958"/>
                <a:gd name="connsiteY7" fmla="*/ 878186 h 1403287"/>
                <a:gd name="connsiteX8" fmla="*/ 199176 w 2368958"/>
                <a:gd name="connsiteY8" fmla="*/ 851026 h 1403287"/>
                <a:gd name="connsiteX9" fmla="*/ 235390 w 2368958"/>
                <a:gd name="connsiteY9" fmla="*/ 787652 h 1403287"/>
                <a:gd name="connsiteX10" fmla="*/ 289711 w 2368958"/>
                <a:gd name="connsiteY10" fmla="*/ 733331 h 1403287"/>
                <a:gd name="connsiteX11" fmla="*/ 325925 w 2368958"/>
                <a:gd name="connsiteY11" fmla="*/ 669957 h 1403287"/>
                <a:gd name="connsiteX12" fmla="*/ 334978 w 2368958"/>
                <a:gd name="connsiteY12" fmla="*/ 642796 h 1403287"/>
                <a:gd name="connsiteX13" fmla="*/ 362138 w 2368958"/>
                <a:gd name="connsiteY13" fmla="*/ 615636 h 1403287"/>
                <a:gd name="connsiteX14" fmla="*/ 389299 w 2368958"/>
                <a:gd name="connsiteY14" fmla="*/ 561315 h 1403287"/>
                <a:gd name="connsiteX15" fmla="*/ 416459 w 2368958"/>
                <a:gd name="connsiteY15" fmla="*/ 534155 h 1403287"/>
                <a:gd name="connsiteX16" fmla="*/ 425513 w 2368958"/>
                <a:gd name="connsiteY16" fmla="*/ 506994 h 1403287"/>
                <a:gd name="connsiteX17" fmla="*/ 506994 w 2368958"/>
                <a:gd name="connsiteY17" fmla="*/ 434567 h 1403287"/>
                <a:gd name="connsiteX18" fmla="*/ 525101 w 2368958"/>
                <a:gd name="connsiteY18" fmla="*/ 407406 h 1403287"/>
                <a:gd name="connsiteX19" fmla="*/ 552261 w 2368958"/>
                <a:gd name="connsiteY19" fmla="*/ 398353 h 1403287"/>
                <a:gd name="connsiteX20" fmla="*/ 579422 w 2368958"/>
                <a:gd name="connsiteY20" fmla="*/ 380246 h 1403287"/>
                <a:gd name="connsiteX21" fmla="*/ 615635 w 2368958"/>
                <a:gd name="connsiteY21" fmla="*/ 344032 h 1403287"/>
                <a:gd name="connsiteX22" fmla="*/ 642796 w 2368958"/>
                <a:gd name="connsiteY22" fmla="*/ 298765 h 1403287"/>
                <a:gd name="connsiteX23" fmla="*/ 669956 w 2368958"/>
                <a:gd name="connsiteY23" fmla="*/ 271604 h 1403287"/>
                <a:gd name="connsiteX24" fmla="*/ 724277 w 2368958"/>
                <a:gd name="connsiteY24" fmla="*/ 217283 h 1403287"/>
                <a:gd name="connsiteX25" fmla="*/ 751437 w 2368958"/>
                <a:gd name="connsiteY25" fmla="*/ 162963 h 1403287"/>
                <a:gd name="connsiteX26" fmla="*/ 778598 w 2368958"/>
                <a:gd name="connsiteY26" fmla="*/ 153909 h 1403287"/>
                <a:gd name="connsiteX27" fmla="*/ 814812 w 2368958"/>
                <a:gd name="connsiteY27" fmla="*/ 126749 h 1403287"/>
                <a:gd name="connsiteX28" fmla="*/ 869132 w 2368958"/>
                <a:gd name="connsiteY28" fmla="*/ 81481 h 1403287"/>
                <a:gd name="connsiteX29" fmla="*/ 932507 w 2368958"/>
                <a:gd name="connsiteY29" fmla="*/ 54321 h 1403287"/>
                <a:gd name="connsiteX30" fmla="*/ 968721 w 2368958"/>
                <a:gd name="connsiteY30" fmla="*/ 36214 h 1403287"/>
                <a:gd name="connsiteX31" fmla="*/ 1023041 w 2368958"/>
                <a:gd name="connsiteY31" fmla="*/ 18107 h 1403287"/>
                <a:gd name="connsiteX32" fmla="*/ 1086416 w 2368958"/>
                <a:gd name="connsiteY32" fmla="*/ 0 h 1403287"/>
                <a:gd name="connsiteX33" fmla="*/ 1358020 w 2368958"/>
                <a:gd name="connsiteY33" fmla="*/ 9054 h 1403287"/>
                <a:gd name="connsiteX34" fmla="*/ 1412340 w 2368958"/>
                <a:gd name="connsiteY34" fmla="*/ 36214 h 1403287"/>
                <a:gd name="connsiteX35" fmla="*/ 1475715 w 2368958"/>
                <a:gd name="connsiteY35" fmla="*/ 54321 h 1403287"/>
                <a:gd name="connsiteX36" fmla="*/ 1548142 w 2368958"/>
                <a:gd name="connsiteY36" fmla="*/ 99588 h 1403287"/>
                <a:gd name="connsiteX37" fmla="*/ 1801639 w 2368958"/>
                <a:gd name="connsiteY37" fmla="*/ 235390 h 1403287"/>
                <a:gd name="connsiteX38" fmla="*/ 1874067 w 2368958"/>
                <a:gd name="connsiteY38" fmla="*/ 289711 h 1403287"/>
                <a:gd name="connsiteX39" fmla="*/ 1919334 w 2368958"/>
                <a:gd name="connsiteY39" fmla="*/ 344032 h 1403287"/>
                <a:gd name="connsiteX40" fmla="*/ 1964602 w 2368958"/>
                <a:gd name="connsiteY40" fmla="*/ 371192 h 1403287"/>
                <a:gd name="connsiteX41" fmla="*/ 2009869 w 2368958"/>
                <a:gd name="connsiteY41" fmla="*/ 425513 h 1403287"/>
                <a:gd name="connsiteX42" fmla="*/ 2037030 w 2368958"/>
                <a:gd name="connsiteY42" fmla="*/ 443620 h 1403287"/>
                <a:gd name="connsiteX43" fmla="*/ 2055136 w 2368958"/>
                <a:gd name="connsiteY43" fmla="*/ 470780 h 1403287"/>
                <a:gd name="connsiteX44" fmla="*/ 2082297 w 2368958"/>
                <a:gd name="connsiteY44" fmla="*/ 488887 h 1403287"/>
                <a:gd name="connsiteX45" fmla="*/ 2118511 w 2368958"/>
                <a:gd name="connsiteY45" fmla="*/ 543208 h 1403287"/>
                <a:gd name="connsiteX46" fmla="*/ 2136618 w 2368958"/>
                <a:gd name="connsiteY46" fmla="*/ 570369 h 1403287"/>
                <a:gd name="connsiteX47" fmla="*/ 2163778 w 2368958"/>
                <a:gd name="connsiteY47" fmla="*/ 597529 h 1403287"/>
                <a:gd name="connsiteX48" fmla="*/ 2199992 w 2368958"/>
                <a:gd name="connsiteY48" fmla="*/ 651850 h 1403287"/>
                <a:gd name="connsiteX49" fmla="*/ 2227152 w 2368958"/>
                <a:gd name="connsiteY49" fmla="*/ 715224 h 1403287"/>
                <a:gd name="connsiteX50" fmla="*/ 2236206 w 2368958"/>
                <a:gd name="connsiteY50" fmla="*/ 742384 h 1403287"/>
                <a:gd name="connsiteX51" fmla="*/ 2272420 w 2368958"/>
                <a:gd name="connsiteY51" fmla="*/ 796705 h 1403287"/>
                <a:gd name="connsiteX52" fmla="*/ 2281473 w 2368958"/>
                <a:gd name="connsiteY52" fmla="*/ 832919 h 1403287"/>
                <a:gd name="connsiteX53" fmla="*/ 2290527 w 2368958"/>
                <a:gd name="connsiteY53" fmla="*/ 878186 h 1403287"/>
                <a:gd name="connsiteX54" fmla="*/ 2308633 w 2368958"/>
                <a:gd name="connsiteY54" fmla="*/ 932507 h 1403287"/>
                <a:gd name="connsiteX55" fmla="*/ 2317687 w 2368958"/>
                <a:gd name="connsiteY55" fmla="*/ 959668 h 1403287"/>
                <a:gd name="connsiteX56" fmla="*/ 2335794 w 2368958"/>
                <a:gd name="connsiteY56" fmla="*/ 1023042 h 1403287"/>
                <a:gd name="connsiteX57" fmla="*/ 2353901 w 2368958"/>
                <a:gd name="connsiteY57" fmla="*/ 1059256 h 1403287"/>
                <a:gd name="connsiteX58" fmla="*/ 2353901 w 2368958"/>
                <a:gd name="connsiteY58" fmla="*/ 1240325 h 1403287"/>
                <a:gd name="connsiteX59" fmla="*/ 2326740 w 2368958"/>
                <a:gd name="connsiteY59" fmla="*/ 1267485 h 1403287"/>
                <a:gd name="connsiteX60" fmla="*/ 2281473 w 2368958"/>
                <a:gd name="connsiteY60" fmla="*/ 1321806 h 1403287"/>
                <a:gd name="connsiteX61" fmla="*/ 2254313 w 2368958"/>
                <a:gd name="connsiteY61" fmla="*/ 1330860 h 1403287"/>
                <a:gd name="connsiteX62" fmla="*/ 2199992 w 2368958"/>
                <a:gd name="connsiteY62" fmla="*/ 1358020 h 1403287"/>
                <a:gd name="connsiteX63" fmla="*/ 2172831 w 2368958"/>
                <a:gd name="connsiteY63" fmla="*/ 1376127 h 1403287"/>
                <a:gd name="connsiteX64" fmla="*/ 2127564 w 2368958"/>
                <a:gd name="connsiteY64" fmla="*/ 1385180 h 1403287"/>
                <a:gd name="connsiteX65" fmla="*/ 2009869 w 2368958"/>
                <a:gd name="connsiteY65" fmla="*/ 1403287 h 1403287"/>
                <a:gd name="connsiteX66" fmla="*/ 814812 w 2368958"/>
                <a:gd name="connsiteY66" fmla="*/ 1394234 h 1403287"/>
                <a:gd name="connsiteX67" fmla="*/ 688063 w 2368958"/>
                <a:gd name="connsiteY67" fmla="*/ 1376127 h 1403287"/>
                <a:gd name="connsiteX68" fmla="*/ 543208 w 2368958"/>
                <a:gd name="connsiteY68" fmla="*/ 1358020 h 1403287"/>
                <a:gd name="connsiteX69" fmla="*/ 416459 w 2368958"/>
                <a:gd name="connsiteY69" fmla="*/ 1339913 h 1403287"/>
                <a:gd name="connsiteX70" fmla="*/ 371192 w 2368958"/>
                <a:gd name="connsiteY70" fmla="*/ 1321806 h 1403287"/>
                <a:gd name="connsiteX71" fmla="*/ 262550 w 2368958"/>
                <a:gd name="connsiteY71" fmla="*/ 1303699 h 1403287"/>
                <a:gd name="connsiteX72" fmla="*/ 217283 w 2368958"/>
                <a:gd name="connsiteY72" fmla="*/ 1294646 h 1403287"/>
                <a:gd name="connsiteX73" fmla="*/ 144855 w 2368958"/>
                <a:gd name="connsiteY73" fmla="*/ 1276539 h 1403287"/>
                <a:gd name="connsiteX74" fmla="*/ 117695 w 2368958"/>
                <a:gd name="connsiteY74" fmla="*/ 1267485 h 1403287"/>
                <a:gd name="connsiteX75" fmla="*/ 54321 w 2368958"/>
                <a:gd name="connsiteY75" fmla="*/ 1240325 h 1403287"/>
                <a:gd name="connsiteX76" fmla="*/ 0 w 2368958"/>
                <a:gd name="connsiteY76" fmla="*/ 1176951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68958" h="1403287">
                  <a:moveTo>
                    <a:pt x="0" y="1176951"/>
                  </a:moveTo>
                  <a:lnTo>
                    <a:pt x="0" y="1176951"/>
                  </a:lnTo>
                  <a:cubicBezTo>
                    <a:pt x="18107" y="1152808"/>
                    <a:pt x="38119" y="1129983"/>
                    <a:pt x="54321" y="1104523"/>
                  </a:cubicBezTo>
                  <a:cubicBezTo>
                    <a:pt x="59444" y="1096472"/>
                    <a:pt x="59106" y="1085899"/>
                    <a:pt x="63374" y="1077363"/>
                  </a:cubicBezTo>
                  <a:cubicBezTo>
                    <a:pt x="68240" y="1067631"/>
                    <a:pt x="76082" y="1059649"/>
                    <a:pt x="81481" y="1050202"/>
                  </a:cubicBezTo>
                  <a:cubicBezTo>
                    <a:pt x="127422" y="969805"/>
                    <a:pt x="73584" y="1052993"/>
                    <a:pt x="117695" y="986828"/>
                  </a:cubicBezTo>
                  <a:cubicBezTo>
                    <a:pt x="140447" y="918568"/>
                    <a:pt x="109758" y="1002701"/>
                    <a:pt x="144855" y="932507"/>
                  </a:cubicBezTo>
                  <a:cubicBezTo>
                    <a:pt x="165270" y="891677"/>
                    <a:pt x="139585" y="917104"/>
                    <a:pt x="172016" y="878186"/>
                  </a:cubicBezTo>
                  <a:cubicBezTo>
                    <a:pt x="180212" y="868350"/>
                    <a:pt x="191734" y="861445"/>
                    <a:pt x="199176" y="851026"/>
                  </a:cubicBezTo>
                  <a:cubicBezTo>
                    <a:pt x="216929" y="826171"/>
                    <a:pt x="214005" y="809037"/>
                    <a:pt x="235390" y="787652"/>
                  </a:cubicBezTo>
                  <a:cubicBezTo>
                    <a:pt x="302768" y="720274"/>
                    <a:pt x="247039" y="797338"/>
                    <a:pt x="289711" y="733331"/>
                  </a:cubicBezTo>
                  <a:cubicBezTo>
                    <a:pt x="310469" y="671056"/>
                    <a:pt x="282076" y="746694"/>
                    <a:pt x="325925" y="669957"/>
                  </a:cubicBezTo>
                  <a:cubicBezTo>
                    <a:pt x="330660" y="661671"/>
                    <a:pt x="329684" y="650737"/>
                    <a:pt x="334978" y="642796"/>
                  </a:cubicBezTo>
                  <a:cubicBezTo>
                    <a:pt x="342080" y="632143"/>
                    <a:pt x="353941" y="625472"/>
                    <a:pt x="362138" y="615636"/>
                  </a:cubicBezTo>
                  <a:cubicBezTo>
                    <a:pt x="433362" y="530167"/>
                    <a:pt x="334859" y="642976"/>
                    <a:pt x="389299" y="561315"/>
                  </a:cubicBezTo>
                  <a:cubicBezTo>
                    <a:pt x="396401" y="550662"/>
                    <a:pt x="407406" y="543208"/>
                    <a:pt x="416459" y="534155"/>
                  </a:cubicBezTo>
                  <a:cubicBezTo>
                    <a:pt x="419477" y="525101"/>
                    <a:pt x="419654" y="514527"/>
                    <a:pt x="425513" y="506994"/>
                  </a:cubicBezTo>
                  <a:cubicBezTo>
                    <a:pt x="458906" y="464061"/>
                    <a:pt x="470689" y="458770"/>
                    <a:pt x="506994" y="434567"/>
                  </a:cubicBezTo>
                  <a:cubicBezTo>
                    <a:pt x="513030" y="425513"/>
                    <a:pt x="516604" y="414203"/>
                    <a:pt x="525101" y="407406"/>
                  </a:cubicBezTo>
                  <a:cubicBezTo>
                    <a:pt x="532553" y="401444"/>
                    <a:pt x="543725" y="402621"/>
                    <a:pt x="552261" y="398353"/>
                  </a:cubicBezTo>
                  <a:cubicBezTo>
                    <a:pt x="561993" y="393487"/>
                    <a:pt x="570368" y="386282"/>
                    <a:pt x="579422" y="380246"/>
                  </a:cubicBezTo>
                  <a:cubicBezTo>
                    <a:pt x="603563" y="307819"/>
                    <a:pt x="567352" y="392314"/>
                    <a:pt x="615635" y="344032"/>
                  </a:cubicBezTo>
                  <a:cubicBezTo>
                    <a:pt x="628078" y="331589"/>
                    <a:pt x="632238" y="312842"/>
                    <a:pt x="642796" y="298765"/>
                  </a:cubicBezTo>
                  <a:cubicBezTo>
                    <a:pt x="650478" y="288522"/>
                    <a:pt x="661624" y="281325"/>
                    <a:pt x="669956" y="271604"/>
                  </a:cubicBezTo>
                  <a:cubicBezTo>
                    <a:pt x="714873" y="219200"/>
                    <a:pt x="676466" y="249158"/>
                    <a:pt x="724277" y="217283"/>
                  </a:cubicBezTo>
                  <a:cubicBezTo>
                    <a:pt x="730241" y="199393"/>
                    <a:pt x="735484" y="175725"/>
                    <a:pt x="751437" y="162963"/>
                  </a:cubicBezTo>
                  <a:cubicBezTo>
                    <a:pt x="758889" y="157001"/>
                    <a:pt x="769544" y="156927"/>
                    <a:pt x="778598" y="153909"/>
                  </a:cubicBezTo>
                  <a:cubicBezTo>
                    <a:pt x="790669" y="144856"/>
                    <a:pt x="803356" y="136569"/>
                    <a:pt x="814812" y="126749"/>
                  </a:cubicBezTo>
                  <a:cubicBezTo>
                    <a:pt x="852261" y="94650"/>
                    <a:pt x="829114" y="104348"/>
                    <a:pt x="869132" y="81481"/>
                  </a:cubicBezTo>
                  <a:cubicBezTo>
                    <a:pt x="929178" y="47170"/>
                    <a:pt x="881726" y="76084"/>
                    <a:pt x="932507" y="54321"/>
                  </a:cubicBezTo>
                  <a:cubicBezTo>
                    <a:pt x="944912" y="49005"/>
                    <a:pt x="956190" y="41226"/>
                    <a:pt x="968721" y="36214"/>
                  </a:cubicBezTo>
                  <a:cubicBezTo>
                    <a:pt x="986442" y="29126"/>
                    <a:pt x="1004934" y="24143"/>
                    <a:pt x="1023041" y="18107"/>
                  </a:cubicBezTo>
                  <a:cubicBezTo>
                    <a:pt x="1061997" y="5122"/>
                    <a:pt x="1040956" y="11366"/>
                    <a:pt x="1086416" y="0"/>
                  </a:cubicBezTo>
                  <a:cubicBezTo>
                    <a:pt x="1176951" y="3018"/>
                    <a:pt x="1267601" y="3574"/>
                    <a:pt x="1358020" y="9054"/>
                  </a:cubicBezTo>
                  <a:cubicBezTo>
                    <a:pt x="1383916" y="10623"/>
                    <a:pt x="1390451" y="25269"/>
                    <a:pt x="1412340" y="36214"/>
                  </a:cubicBezTo>
                  <a:cubicBezTo>
                    <a:pt x="1425331" y="42710"/>
                    <a:pt x="1464108" y="51419"/>
                    <a:pt x="1475715" y="54321"/>
                  </a:cubicBezTo>
                  <a:cubicBezTo>
                    <a:pt x="1502327" y="72063"/>
                    <a:pt x="1518109" y="83206"/>
                    <a:pt x="1548142" y="99588"/>
                  </a:cubicBezTo>
                  <a:cubicBezTo>
                    <a:pt x="1632297" y="145491"/>
                    <a:pt x="1733855" y="167606"/>
                    <a:pt x="1801639" y="235390"/>
                  </a:cubicBezTo>
                  <a:cubicBezTo>
                    <a:pt x="1841243" y="274994"/>
                    <a:pt x="1817821" y="255964"/>
                    <a:pt x="1874067" y="289711"/>
                  </a:cubicBezTo>
                  <a:cubicBezTo>
                    <a:pt x="1889402" y="312714"/>
                    <a:pt x="1896098" y="326605"/>
                    <a:pt x="1919334" y="344032"/>
                  </a:cubicBezTo>
                  <a:cubicBezTo>
                    <a:pt x="1933412" y="354590"/>
                    <a:pt x="1949513" y="362139"/>
                    <a:pt x="1964602" y="371192"/>
                  </a:cubicBezTo>
                  <a:cubicBezTo>
                    <a:pt x="1982406" y="397898"/>
                    <a:pt x="1983728" y="403729"/>
                    <a:pt x="2009869" y="425513"/>
                  </a:cubicBezTo>
                  <a:cubicBezTo>
                    <a:pt x="2018228" y="432479"/>
                    <a:pt x="2027976" y="437584"/>
                    <a:pt x="2037030" y="443620"/>
                  </a:cubicBezTo>
                  <a:cubicBezTo>
                    <a:pt x="2043065" y="452673"/>
                    <a:pt x="2047442" y="463086"/>
                    <a:pt x="2055136" y="470780"/>
                  </a:cubicBezTo>
                  <a:cubicBezTo>
                    <a:pt x="2062830" y="478474"/>
                    <a:pt x="2075132" y="480698"/>
                    <a:pt x="2082297" y="488887"/>
                  </a:cubicBezTo>
                  <a:cubicBezTo>
                    <a:pt x="2096627" y="505264"/>
                    <a:pt x="2106440" y="525101"/>
                    <a:pt x="2118511" y="543208"/>
                  </a:cubicBezTo>
                  <a:cubicBezTo>
                    <a:pt x="2124547" y="552262"/>
                    <a:pt x="2128924" y="562675"/>
                    <a:pt x="2136618" y="570369"/>
                  </a:cubicBezTo>
                  <a:cubicBezTo>
                    <a:pt x="2145671" y="579422"/>
                    <a:pt x="2155918" y="587423"/>
                    <a:pt x="2163778" y="597529"/>
                  </a:cubicBezTo>
                  <a:cubicBezTo>
                    <a:pt x="2177139" y="614707"/>
                    <a:pt x="2199992" y="651850"/>
                    <a:pt x="2199992" y="651850"/>
                  </a:cubicBezTo>
                  <a:cubicBezTo>
                    <a:pt x="2221220" y="715536"/>
                    <a:pt x="2193595" y="636926"/>
                    <a:pt x="2227152" y="715224"/>
                  </a:cubicBezTo>
                  <a:cubicBezTo>
                    <a:pt x="2230911" y="723995"/>
                    <a:pt x="2231571" y="734042"/>
                    <a:pt x="2236206" y="742384"/>
                  </a:cubicBezTo>
                  <a:cubicBezTo>
                    <a:pt x="2246775" y="761407"/>
                    <a:pt x="2272420" y="796705"/>
                    <a:pt x="2272420" y="796705"/>
                  </a:cubicBezTo>
                  <a:cubicBezTo>
                    <a:pt x="2275438" y="808776"/>
                    <a:pt x="2278774" y="820772"/>
                    <a:pt x="2281473" y="832919"/>
                  </a:cubicBezTo>
                  <a:cubicBezTo>
                    <a:pt x="2284811" y="847940"/>
                    <a:pt x="2286478" y="863340"/>
                    <a:pt x="2290527" y="878186"/>
                  </a:cubicBezTo>
                  <a:cubicBezTo>
                    <a:pt x="2295549" y="896600"/>
                    <a:pt x="2302597" y="914400"/>
                    <a:pt x="2308633" y="932507"/>
                  </a:cubicBezTo>
                  <a:cubicBezTo>
                    <a:pt x="2311651" y="941561"/>
                    <a:pt x="2315372" y="950409"/>
                    <a:pt x="2317687" y="959668"/>
                  </a:cubicBezTo>
                  <a:cubicBezTo>
                    <a:pt x="2322282" y="978049"/>
                    <a:pt x="2328000" y="1004855"/>
                    <a:pt x="2335794" y="1023042"/>
                  </a:cubicBezTo>
                  <a:cubicBezTo>
                    <a:pt x="2341110" y="1035447"/>
                    <a:pt x="2347865" y="1047185"/>
                    <a:pt x="2353901" y="1059256"/>
                  </a:cubicBezTo>
                  <a:cubicBezTo>
                    <a:pt x="2371437" y="1129402"/>
                    <a:pt x="2376368" y="1133607"/>
                    <a:pt x="2353901" y="1240325"/>
                  </a:cubicBezTo>
                  <a:cubicBezTo>
                    <a:pt x="2351263" y="1252854"/>
                    <a:pt x="2334937" y="1257649"/>
                    <a:pt x="2326740" y="1267485"/>
                  </a:cubicBezTo>
                  <a:cubicBezTo>
                    <a:pt x="2305862" y="1292538"/>
                    <a:pt x="2311231" y="1301967"/>
                    <a:pt x="2281473" y="1321806"/>
                  </a:cubicBezTo>
                  <a:cubicBezTo>
                    <a:pt x="2273533" y="1327100"/>
                    <a:pt x="2262849" y="1326592"/>
                    <a:pt x="2254313" y="1330860"/>
                  </a:cubicBezTo>
                  <a:cubicBezTo>
                    <a:pt x="2184119" y="1365957"/>
                    <a:pt x="2268252" y="1335268"/>
                    <a:pt x="2199992" y="1358020"/>
                  </a:cubicBezTo>
                  <a:cubicBezTo>
                    <a:pt x="2190938" y="1364056"/>
                    <a:pt x="2183019" y="1372306"/>
                    <a:pt x="2172831" y="1376127"/>
                  </a:cubicBezTo>
                  <a:cubicBezTo>
                    <a:pt x="2158423" y="1381530"/>
                    <a:pt x="2142773" y="1382840"/>
                    <a:pt x="2127564" y="1385180"/>
                  </a:cubicBezTo>
                  <a:cubicBezTo>
                    <a:pt x="1985057" y="1407104"/>
                    <a:pt x="2113659" y="1382530"/>
                    <a:pt x="2009869" y="1403287"/>
                  </a:cubicBezTo>
                  <a:lnTo>
                    <a:pt x="814812" y="1394234"/>
                  </a:lnTo>
                  <a:cubicBezTo>
                    <a:pt x="725168" y="1392962"/>
                    <a:pt x="756112" y="1385200"/>
                    <a:pt x="688063" y="1376127"/>
                  </a:cubicBezTo>
                  <a:cubicBezTo>
                    <a:pt x="222659" y="1314076"/>
                    <a:pt x="843285" y="1403032"/>
                    <a:pt x="543208" y="1358020"/>
                  </a:cubicBezTo>
                  <a:lnTo>
                    <a:pt x="416459" y="1339913"/>
                  </a:lnTo>
                  <a:cubicBezTo>
                    <a:pt x="401370" y="1333877"/>
                    <a:pt x="387011" y="1325528"/>
                    <a:pt x="371192" y="1321806"/>
                  </a:cubicBezTo>
                  <a:cubicBezTo>
                    <a:pt x="335454" y="1313397"/>
                    <a:pt x="298551" y="1310899"/>
                    <a:pt x="262550" y="1303699"/>
                  </a:cubicBezTo>
                  <a:cubicBezTo>
                    <a:pt x="247461" y="1300681"/>
                    <a:pt x="232277" y="1298106"/>
                    <a:pt x="217283" y="1294646"/>
                  </a:cubicBezTo>
                  <a:cubicBezTo>
                    <a:pt x="193035" y="1289050"/>
                    <a:pt x="168463" y="1284409"/>
                    <a:pt x="144855" y="1276539"/>
                  </a:cubicBezTo>
                  <a:cubicBezTo>
                    <a:pt x="135802" y="1273521"/>
                    <a:pt x="126231" y="1271753"/>
                    <a:pt x="117695" y="1267485"/>
                  </a:cubicBezTo>
                  <a:cubicBezTo>
                    <a:pt x="55175" y="1236225"/>
                    <a:pt x="129685" y="1259168"/>
                    <a:pt x="54321" y="1240325"/>
                  </a:cubicBezTo>
                  <a:lnTo>
                    <a:pt x="0" y="117695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6" name="TextBox 25"/>
            <p:cNvSpPr txBox="1"/>
            <p:nvPr/>
          </p:nvSpPr>
          <p:spPr>
            <a:xfrm>
              <a:off x="1993927" y="1943609"/>
              <a:ext cx="2804410" cy="222863"/>
            </a:xfrm>
            <a:prstGeom prst="rect">
              <a:avLst/>
            </a:prstGeom>
            <a:noFill/>
          </p:spPr>
          <p:txBody>
            <a:bodyPr wrap="square" rtlCol="0">
              <a:spAutoFit/>
            </a:bodyPr>
            <a:lstStyle/>
            <a:p>
              <a:r>
                <a:rPr lang="en-US" sz="1400" dirty="0">
                  <a:solidFill>
                    <a:schemeClr val="bg1"/>
                  </a:solidFill>
                  <a:latin typeface="Calibri" panose="020F0502020204030204" pitchFamily="34" charset="0"/>
                </a:rPr>
                <a:t>Mt. </a:t>
              </a:r>
              <a:r>
                <a:rPr lang="en-US" sz="1400" dirty="0" err="1">
                  <a:solidFill>
                    <a:schemeClr val="bg1"/>
                  </a:solidFill>
                  <a:latin typeface="Calibri" panose="020F0502020204030204" pitchFamily="34" charset="0"/>
                </a:rPr>
                <a:t>Gerzim</a:t>
              </a:r>
              <a:r>
                <a:rPr lang="en-US" sz="1400" dirty="0">
                  <a:solidFill>
                    <a:schemeClr val="bg1"/>
                  </a:solidFill>
                  <a:latin typeface="Calibri" panose="020F0502020204030204" pitchFamily="34" charset="0"/>
                </a:rPr>
                <a:t>--blessings</a:t>
              </a:r>
            </a:p>
          </p:txBody>
        </p:sp>
      </p:grpSp>
      <p:grpSp>
        <p:nvGrpSpPr>
          <p:cNvPr id="62" name="Group 61"/>
          <p:cNvGrpSpPr/>
          <p:nvPr/>
        </p:nvGrpSpPr>
        <p:grpSpPr>
          <a:xfrm>
            <a:off x="2362642" y="995514"/>
            <a:ext cx="814409" cy="1734863"/>
            <a:chOff x="779079" y="514896"/>
            <a:chExt cx="2438400" cy="4219491"/>
          </a:xfrm>
        </p:grpSpPr>
        <p:sp>
          <p:nvSpPr>
            <p:cNvPr id="63" name="Oval 62"/>
            <p:cNvSpPr/>
            <p:nvPr/>
          </p:nvSpPr>
          <p:spPr>
            <a:xfrm>
              <a:off x="2687392" y="2910622"/>
              <a:ext cx="530087" cy="4088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79079" y="2910622"/>
              <a:ext cx="530087" cy="4088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anual Operation 64"/>
            <p:cNvSpPr/>
            <p:nvPr/>
          </p:nvSpPr>
          <p:spPr>
            <a:xfrm rot="12596204">
              <a:off x="1015661" y="2085158"/>
              <a:ext cx="696097" cy="1093623"/>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8763267">
              <a:off x="2267626" y="1950411"/>
              <a:ext cx="696097" cy="1240577"/>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0566544">
              <a:off x="1262179" y="4223289"/>
              <a:ext cx="742122" cy="51109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440040">
              <a:off x="2101909" y="4192870"/>
              <a:ext cx="742122" cy="51109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Operation 68"/>
            <p:cNvSpPr/>
            <p:nvPr/>
          </p:nvSpPr>
          <p:spPr>
            <a:xfrm rot="10800000">
              <a:off x="1174602" y="3115061"/>
              <a:ext cx="1654325" cy="1321303"/>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69"/>
            <p:cNvSpPr/>
            <p:nvPr/>
          </p:nvSpPr>
          <p:spPr>
            <a:xfrm rot="10800000">
              <a:off x="1203149" y="1957193"/>
              <a:ext cx="1579464" cy="1873405"/>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Operation 70"/>
            <p:cNvSpPr/>
            <p:nvPr/>
          </p:nvSpPr>
          <p:spPr>
            <a:xfrm>
              <a:off x="1694408" y="2130257"/>
              <a:ext cx="529959" cy="282996"/>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309166" y="866232"/>
              <a:ext cx="1272209" cy="14310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4770234">
              <a:off x="1798913" y="1182127"/>
              <a:ext cx="1356537" cy="63610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6162984">
              <a:off x="629028" y="1305879"/>
              <a:ext cx="1360421" cy="63610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a:off x="1203149" y="661793"/>
              <a:ext cx="1378226" cy="61331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10" descr="http://previews.123rf.com/images/konahinab/konahinab1305/konahinab130500007/19492654-The-vector-image-of-set-of-seamless-vintage-borders-in-the-form-of-celtic-ornament-Stock-Vect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5" t="67357" r="11375" b="21539"/>
            <a:stretch/>
          </p:blipFill>
          <p:spPr bwMode="auto">
            <a:xfrm>
              <a:off x="1273235" y="3613866"/>
              <a:ext cx="1452548" cy="179928"/>
            </a:xfrm>
            <a:prstGeom prst="rect">
              <a:avLst/>
            </a:prstGeom>
            <a:noFill/>
            <a:extLst>
              <a:ext uri="{909E8E84-426E-40DD-AFC4-6F175D3DCCD1}">
                <a14:hiddenFill xmlns:a14="http://schemas.microsoft.com/office/drawing/2010/main">
                  <a:solidFill>
                    <a:srgbClr val="FFFFFF"/>
                  </a:solidFill>
                </a14:hiddenFill>
              </a:ext>
            </a:extLst>
          </p:spPr>
        </p:pic>
        <p:sp>
          <p:nvSpPr>
            <p:cNvPr id="134" name="Chord 133"/>
            <p:cNvSpPr/>
            <p:nvPr/>
          </p:nvSpPr>
          <p:spPr>
            <a:xfrm rot="4402137">
              <a:off x="1304945" y="327813"/>
              <a:ext cx="1152923" cy="1527090"/>
            </a:xfrm>
            <a:prstGeom prst="chord">
              <a:avLst>
                <a:gd name="adj1" fmla="val 6784580"/>
                <a:gd name="adj2" fmla="val 1677879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0" descr="http://previews.123rf.com/images/konahinab/konahinab1305/konahinab130500007/19492654-The-vector-image-of-set-of-seamless-vintage-borders-in-the-form-of-celtic-ornament-Stock-Vecto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4" t="66923" r="38790" b="21539"/>
            <a:stretch/>
          </p:blipFill>
          <p:spPr bwMode="auto">
            <a:xfrm>
              <a:off x="1102209" y="966667"/>
              <a:ext cx="1568519" cy="2713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8097531" y="2186174"/>
            <a:ext cx="3123114" cy="1850022"/>
            <a:chOff x="8346242" y="1179528"/>
            <a:chExt cx="2368958" cy="1403287"/>
          </a:xfrm>
        </p:grpSpPr>
        <p:sp>
          <p:nvSpPr>
            <p:cNvPr id="25" name="Freeform 24"/>
            <p:cNvSpPr/>
            <p:nvPr/>
          </p:nvSpPr>
          <p:spPr>
            <a:xfrm flipH="1">
              <a:off x="8346242" y="1179528"/>
              <a:ext cx="2368958" cy="1403287"/>
            </a:xfrm>
            <a:custGeom>
              <a:avLst/>
              <a:gdLst>
                <a:gd name="connsiteX0" fmla="*/ 0 w 2368958"/>
                <a:gd name="connsiteY0" fmla="*/ 1176951 h 1403287"/>
                <a:gd name="connsiteX1" fmla="*/ 0 w 2368958"/>
                <a:gd name="connsiteY1" fmla="*/ 1176951 h 1403287"/>
                <a:gd name="connsiteX2" fmla="*/ 54321 w 2368958"/>
                <a:gd name="connsiteY2" fmla="*/ 1104523 h 1403287"/>
                <a:gd name="connsiteX3" fmla="*/ 63374 w 2368958"/>
                <a:gd name="connsiteY3" fmla="*/ 1077363 h 1403287"/>
                <a:gd name="connsiteX4" fmla="*/ 81481 w 2368958"/>
                <a:gd name="connsiteY4" fmla="*/ 1050202 h 1403287"/>
                <a:gd name="connsiteX5" fmla="*/ 117695 w 2368958"/>
                <a:gd name="connsiteY5" fmla="*/ 986828 h 1403287"/>
                <a:gd name="connsiteX6" fmla="*/ 144855 w 2368958"/>
                <a:gd name="connsiteY6" fmla="*/ 932507 h 1403287"/>
                <a:gd name="connsiteX7" fmla="*/ 172016 w 2368958"/>
                <a:gd name="connsiteY7" fmla="*/ 878186 h 1403287"/>
                <a:gd name="connsiteX8" fmla="*/ 199176 w 2368958"/>
                <a:gd name="connsiteY8" fmla="*/ 851026 h 1403287"/>
                <a:gd name="connsiteX9" fmla="*/ 235390 w 2368958"/>
                <a:gd name="connsiteY9" fmla="*/ 787652 h 1403287"/>
                <a:gd name="connsiteX10" fmla="*/ 289711 w 2368958"/>
                <a:gd name="connsiteY10" fmla="*/ 733331 h 1403287"/>
                <a:gd name="connsiteX11" fmla="*/ 325925 w 2368958"/>
                <a:gd name="connsiteY11" fmla="*/ 669957 h 1403287"/>
                <a:gd name="connsiteX12" fmla="*/ 334978 w 2368958"/>
                <a:gd name="connsiteY12" fmla="*/ 642796 h 1403287"/>
                <a:gd name="connsiteX13" fmla="*/ 362138 w 2368958"/>
                <a:gd name="connsiteY13" fmla="*/ 615636 h 1403287"/>
                <a:gd name="connsiteX14" fmla="*/ 389299 w 2368958"/>
                <a:gd name="connsiteY14" fmla="*/ 561315 h 1403287"/>
                <a:gd name="connsiteX15" fmla="*/ 416459 w 2368958"/>
                <a:gd name="connsiteY15" fmla="*/ 534155 h 1403287"/>
                <a:gd name="connsiteX16" fmla="*/ 425513 w 2368958"/>
                <a:gd name="connsiteY16" fmla="*/ 506994 h 1403287"/>
                <a:gd name="connsiteX17" fmla="*/ 506994 w 2368958"/>
                <a:gd name="connsiteY17" fmla="*/ 434567 h 1403287"/>
                <a:gd name="connsiteX18" fmla="*/ 525101 w 2368958"/>
                <a:gd name="connsiteY18" fmla="*/ 407406 h 1403287"/>
                <a:gd name="connsiteX19" fmla="*/ 552261 w 2368958"/>
                <a:gd name="connsiteY19" fmla="*/ 398353 h 1403287"/>
                <a:gd name="connsiteX20" fmla="*/ 579422 w 2368958"/>
                <a:gd name="connsiteY20" fmla="*/ 380246 h 1403287"/>
                <a:gd name="connsiteX21" fmla="*/ 615635 w 2368958"/>
                <a:gd name="connsiteY21" fmla="*/ 344032 h 1403287"/>
                <a:gd name="connsiteX22" fmla="*/ 642796 w 2368958"/>
                <a:gd name="connsiteY22" fmla="*/ 298765 h 1403287"/>
                <a:gd name="connsiteX23" fmla="*/ 669956 w 2368958"/>
                <a:gd name="connsiteY23" fmla="*/ 271604 h 1403287"/>
                <a:gd name="connsiteX24" fmla="*/ 724277 w 2368958"/>
                <a:gd name="connsiteY24" fmla="*/ 217283 h 1403287"/>
                <a:gd name="connsiteX25" fmla="*/ 751437 w 2368958"/>
                <a:gd name="connsiteY25" fmla="*/ 162963 h 1403287"/>
                <a:gd name="connsiteX26" fmla="*/ 778598 w 2368958"/>
                <a:gd name="connsiteY26" fmla="*/ 153909 h 1403287"/>
                <a:gd name="connsiteX27" fmla="*/ 814812 w 2368958"/>
                <a:gd name="connsiteY27" fmla="*/ 126749 h 1403287"/>
                <a:gd name="connsiteX28" fmla="*/ 869132 w 2368958"/>
                <a:gd name="connsiteY28" fmla="*/ 81481 h 1403287"/>
                <a:gd name="connsiteX29" fmla="*/ 932507 w 2368958"/>
                <a:gd name="connsiteY29" fmla="*/ 54321 h 1403287"/>
                <a:gd name="connsiteX30" fmla="*/ 968721 w 2368958"/>
                <a:gd name="connsiteY30" fmla="*/ 36214 h 1403287"/>
                <a:gd name="connsiteX31" fmla="*/ 1023041 w 2368958"/>
                <a:gd name="connsiteY31" fmla="*/ 18107 h 1403287"/>
                <a:gd name="connsiteX32" fmla="*/ 1086416 w 2368958"/>
                <a:gd name="connsiteY32" fmla="*/ 0 h 1403287"/>
                <a:gd name="connsiteX33" fmla="*/ 1358020 w 2368958"/>
                <a:gd name="connsiteY33" fmla="*/ 9054 h 1403287"/>
                <a:gd name="connsiteX34" fmla="*/ 1412340 w 2368958"/>
                <a:gd name="connsiteY34" fmla="*/ 36214 h 1403287"/>
                <a:gd name="connsiteX35" fmla="*/ 1475715 w 2368958"/>
                <a:gd name="connsiteY35" fmla="*/ 54321 h 1403287"/>
                <a:gd name="connsiteX36" fmla="*/ 1548142 w 2368958"/>
                <a:gd name="connsiteY36" fmla="*/ 99588 h 1403287"/>
                <a:gd name="connsiteX37" fmla="*/ 1801639 w 2368958"/>
                <a:gd name="connsiteY37" fmla="*/ 235390 h 1403287"/>
                <a:gd name="connsiteX38" fmla="*/ 1874067 w 2368958"/>
                <a:gd name="connsiteY38" fmla="*/ 289711 h 1403287"/>
                <a:gd name="connsiteX39" fmla="*/ 1919334 w 2368958"/>
                <a:gd name="connsiteY39" fmla="*/ 344032 h 1403287"/>
                <a:gd name="connsiteX40" fmla="*/ 1964602 w 2368958"/>
                <a:gd name="connsiteY40" fmla="*/ 371192 h 1403287"/>
                <a:gd name="connsiteX41" fmla="*/ 2009869 w 2368958"/>
                <a:gd name="connsiteY41" fmla="*/ 425513 h 1403287"/>
                <a:gd name="connsiteX42" fmla="*/ 2037030 w 2368958"/>
                <a:gd name="connsiteY42" fmla="*/ 443620 h 1403287"/>
                <a:gd name="connsiteX43" fmla="*/ 2055136 w 2368958"/>
                <a:gd name="connsiteY43" fmla="*/ 470780 h 1403287"/>
                <a:gd name="connsiteX44" fmla="*/ 2082297 w 2368958"/>
                <a:gd name="connsiteY44" fmla="*/ 488887 h 1403287"/>
                <a:gd name="connsiteX45" fmla="*/ 2118511 w 2368958"/>
                <a:gd name="connsiteY45" fmla="*/ 543208 h 1403287"/>
                <a:gd name="connsiteX46" fmla="*/ 2136618 w 2368958"/>
                <a:gd name="connsiteY46" fmla="*/ 570369 h 1403287"/>
                <a:gd name="connsiteX47" fmla="*/ 2163778 w 2368958"/>
                <a:gd name="connsiteY47" fmla="*/ 597529 h 1403287"/>
                <a:gd name="connsiteX48" fmla="*/ 2199992 w 2368958"/>
                <a:gd name="connsiteY48" fmla="*/ 651850 h 1403287"/>
                <a:gd name="connsiteX49" fmla="*/ 2227152 w 2368958"/>
                <a:gd name="connsiteY49" fmla="*/ 715224 h 1403287"/>
                <a:gd name="connsiteX50" fmla="*/ 2236206 w 2368958"/>
                <a:gd name="connsiteY50" fmla="*/ 742384 h 1403287"/>
                <a:gd name="connsiteX51" fmla="*/ 2272420 w 2368958"/>
                <a:gd name="connsiteY51" fmla="*/ 796705 h 1403287"/>
                <a:gd name="connsiteX52" fmla="*/ 2281473 w 2368958"/>
                <a:gd name="connsiteY52" fmla="*/ 832919 h 1403287"/>
                <a:gd name="connsiteX53" fmla="*/ 2290527 w 2368958"/>
                <a:gd name="connsiteY53" fmla="*/ 878186 h 1403287"/>
                <a:gd name="connsiteX54" fmla="*/ 2308633 w 2368958"/>
                <a:gd name="connsiteY54" fmla="*/ 932507 h 1403287"/>
                <a:gd name="connsiteX55" fmla="*/ 2317687 w 2368958"/>
                <a:gd name="connsiteY55" fmla="*/ 959668 h 1403287"/>
                <a:gd name="connsiteX56" fmla="*/ 2335794 w 2368958"/>
                <a:gd name="connsiteY56" fmla="*/ 1023042 h 1403287"/>
                <a:gd name="connsiteX57" fmla="*/ 2353901 w 2368958"/>
                <a:gd name="connsiteY57" fmla="*/ 1059256 h 1403287"/>
                <a:gd name="connsiteX58" fmla="*/ 2353901 w 2368958"/>
                <a:gd name="connsiteY58" fmla="*/ 1240325 h 1403287"/>
                <a:gd name="connsiteX59" fmla="*/ 2326740 w 2368958"/>
                <a:gd name="connsiteY59" fmla="*/ 1267485 h 1403287"/>
                <a:gd name="connsiteX60" fmla="*/ 2281473 w 2368958"/>
                <a:gd name="connsiteY60" fmla="*/ 1321806 h 1403287"/>
                <a:gd name="connsiteX61" fmla="*/ 2254313 w 2368958"/>
                <a:gd name="connsiteY61" fmla="*/ 1330860 h 1403287"/>
                <a:gd name="connsiteX62" fmla="*/ 2199992 w 2368958"/>
                <a:gd name="connsiteY62" fmla="*/ 1358020 h 1403287"/>
                <a:gd name="connsiteX63" fmla="*/ 2172831 w 2368958"/>
                <a:gd name="connsiteY63" fmla="*/ 1376127 h 1403287"/>
                <a:gd name="connsiteX64" fmla="*/ 2127564 w 2368958"/>
                <a:gd name="connsiteY64" fmla="*/ 1385180 h 1403287"/>
                <a:gd name="connsiteX65" fmla="*/ 2009869 w 2368958"/>
                <a:gd name="connsiteY65" fmla="*/ 1403287 h 1403287"/>
                <a:gd name="connsiteX66" fmla="*/ 814812 w 2368958"/>
                <a:gd name="connsiteY66" fmla="*/ 1394234 h 1403287"/>
                <a:gd name="connsiteX67" fmla="*/ 688063 w 2368958"/>
                <a:gd name="connsiteY67" fmla="*/ 1376127 h 1403287"/>
                <a:gd name="connsiteX68" fmla="*/ 543208 w 2368958"/>
                <a:gd name="connsiteY68" fmla="*/ 1358020 h 1403287"/>
                <a:gd name="connsiteX69" fmla="*/ 416459 w 2368958"/>
                <a:gd name="connsiteY69" fmla="*/ 1339913 h 1403287"/>
                <a:gd name="connsiteX70" fmla="*/ 371192 w 2368958"/>
                <a:gd name="connsiteY70" fmla="*/ 1321806 h 1403287"/>
                <a:gd name="connsiteX71" fmla="*/ 262550 w 2368958"/>
                <a:gd name="connsiteY71" fmla="*/ 1303699 h 1403287"/>
                <a:gd name="connsiteX72" fmla="*/ 217283 w 2368958"/>
                <a:gd name="connsiteY72" fmla="*/ 1294646 h 1403287"/>
                <a:gd name="connsiteX73" fmla="*/ 144855 w 2368958"/>
                <a:gd name="connsiteY73" fmla="*/ 1276539 h 1403287"/>
                <a:gd name="connsiteX74" fmla="*/ 117695 w 2368958"/>
                <a:gd name="connsiteY74" fmla="*/ 1267485 h 1403287"/>
                <a:gd name="connsiteX75" fmla="*/ 54321 w 2368958"/>
                <a:gd name="connsiteY75" fmla="*/ 1240325 h 1403287"/>
                <a:gd name="connsiteX76" fmla="*/ 0 w 2368958"/>
                <a:gd name="connsiteY76" fmla="*/ 1176951 h 1403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2368958" h="1403287">
                  <a:moveTo>
                    <a:pt x="0" y="1176951"/>
                  </a:moveTo>
                  <a:lnTo>
                    <a:pt x="0" y="1176951"/>
                  </a:lnTo>
                  <a:cubicBezTo>
                    <a:pt x="18107" y="1152808"/>
                    <a:pt x="38119" y="1129983"/>
                    <a:pt x="54321" y="1104523"/>
                  </a:cubicBezTo>
                  <a:cubicBezTo>
                    <a:pt x="59444" y="1096472"/>
                    <a:pt x="59106" y="1085899"/>
                    <a:pt x="63374" y="1077363"/>
                  </a:cubicBezTo>
                  <a:cubicBezTo>
                    <a:pt x="68240" y="1067631"/>
                    <a:pt x="76082" y="1059649"/>
                    <a:pt x="81481" y="1050202"/>
                  </a:cubicBezTo>
                  <a:cubicBezTo>
                    <a:pt x="127422" y="969805"/>
                    <a:pt x="73584" y="1052993"/>
                    <a:pt x="117695" y="986828"/>
                  </a:cubicBezTo>
                  <a:cubicBezTo>
                    <a:pt x="140447" y="918568"/>
                    <a:pt x="109758" y="1002701"/>
                    <a:pt x="144855" y="932507"/>
                  </a:cubicBezTo>
                  <a:cubicBezTo>
                    <a:pt x="165270" y="891677"/>
                    <a:pt x="139585" y="917104"/>
                    <a:pt x="172016" y="878186"/>
                  </a:cubicBezTo>
                  <a:cubicBezTo>
                    <a:pt x="180212" y="868350"/>
                    <a:pt x="191734" y="861445"/>
                    <a:pt x="199176" y="851026"/>
                  </a:cubicBezTo>
                  <a:cubicBezTo>
                    <a:pt x="216929" y="826171"/>
                    <a:pt x="214005" y="809037"/>
                    <a:pt x="235390" y="787652"/>
                  </a:cubicBezTo>
                  <a:cubicBezTo>
                    <a:pt x="302768" y="720274"/>
                    <a:pt x="247039" y="797338"/>
                    <a:pt x="289711" y="733331"/>
                  </a:cubicBezTo>
                  <a:cubicBezTo>
                    <a:pt x="310469" y="671056"/>
                    <a:pt x="282076" y="746694"/>
                    <a:pt x="325925" y="669957"/>
                  </a:cubicBezTo>
                  <a:cubicBezTo>
                    <a:pt x="330660" y="661671"/>
                    <a:pt x="329684" y="650737"/>
                    <a:pt x="334978" y="642796"/>
                  </a:cubicBezTo>
                  <a:cubicBezTo>
                    <a:pt x="342080" y="632143"/>
                    <a:pt x="353941" y="625472"/>
                    <a:pt x="362138" y="615636"/>
                  </a:cubicBezTo>
                  <a:cubicBezTo>
                    <a:pt x="433362" y="530167"/>
                    <a:pt x="334859" y="642976"/>
                    <a:pt x="389299" y="561315"/>
                  </a:cubicBezTo>
                  <a:cubicBezTo>
                    <a:pt x="396401" y="550662"/>
                    <a:pt x="407406" y="543208"/>
                    <a:pt x="416459" y="534155"/>
                  </a:cubicBezTo>
                  <a:cubicBezTo>
                    <a:pt x="419477" y="525101"/>
                    <a:pt x="419654" y="514527"/>
                    <a:pt x="425513" y="506994"/>
                  </a:cubicBezTo>
                  <a:cubicBezTo>
                    <a:pt x="458906" y="464061"/>
                    <a:pt x="470689" y="458770"/>
                    <a:pt x="506994" y="434567"/>
                  </a:cubicBezTo>
                  <a:cubicBezTo>
                    <a:pt x="513030" y="425513"/>
                    <a:pt x="516604" y="414203"/>
                    <a:pt x="525101" y="407406"/>
                  </a:cubicBezTo>
                  <a:cubicBezTo>
                    <a:pt x="532553" y="401444"/>
                    <a:pt x="543725" y="402621"/>
                    <a:pt x="552261" y="398353"/>
                  </a:cubicBezTo>
                  <a:cubicBezTo>
                    <a:pt x="561993" y="393487"/>
                    <a:pt x="570368" y="386282"/>
                    <a:pt x="579422" y="380246"/>
                  </a:cubicBezTo>
                  <a:cubicBezTo>
                    <a:pt x="603563" y="307819"/>
                    <a:pt x="567352" y="392314"/>
                    <a:pt x="615635" y="344032"/>
                  </a:cubicBezTo>
                  <a:cubicBezTo>
                    <a:pt x="628078" y="331589"/>
                    <a:pt x="632238" y="312842"/>
                    <a:pt x="642796" y="298765"/>
                  </a:cubicBezTo>
                  <a:cubicBezTo>
                    <a:pt x="650478" y="288522"/>
                    <a:pt x="661624" y="281325"/>
                    <a:pt x="669956" y="271604"/>
                  </a:cubicBezTo>
                  <a:cubicBezTo>
                    <a:pt x="714873" y="219200"/>
                    <a:pt x="676466" y="249158"/>
                    <a:pt x="724277" y="217283"/>
                  </a:cubicBezTo>
                  <a:cubicBezTo>
                    <a:pt x="730241" y="199393"/>
                    <a:pt x="735484" y="175725"/>
                    <a:pt x="751437" y="162963"/>
                  </a:cubicBezTo>
                  <a:cubicBezTo>
                    <a:pt x="758889" y="157001"/>
                    <a:pt x="769544" y="156927"/>
                    <a:pt x="778598" y="153909"/>
                  </a:cubicBezTo>
                  <a:cubicBezTo>
                    <a:pt x="790669" y="144856"/>
                    <a:pt x="803356" y="136569"/>
                    <a:pt x="814812" y="126749"/>
                  </a:cubicBezTo>
                  <a:cubicBezTo>
                    <a:pt x="852261" y="94650"/>
                    <a:pt x="829114" y="104348"/>
                    <a:pt x="869132" y="81481"/>
                  </a:cubicBezTo>
                  <a:cubicBezTo>
                    <a:pt x="929178" y="47170"/>
                    <a:pt x="881726" y="76084"/>
                    <a:pt x="932507" y="54321"/>
                  </a:cubicBezTo>
                  <a:cubicBezTo>
                    <a:pt x="944912" y="49005"/>
                    <a:pt x="956190" y="41226"/>
                    <a:pt x="968721" y="36214"/>
                  </a:cubicBezTo>
                  <a:cubicBezTo>
                    <a:pt x="986442" y="29126"/>
                    <a:pt x="1004934" y="24143"/>
                    <a:pt x="1023041" y="18107"/>
                  </a:cubicBezTo>
                  <a:cubicBezTo>
                    <a:pt x="1061997" y="5122"/>
                    <a:pt x="1040956" y="11366"/>
                    <a:pt x="1086416" y="0"/>
                  </a:cubicBezTo>
                  <a:cubicBezTo>
                    <a:pt x="1176951" y="3018"/>
                    <a:pt x="1267601" y="3574"/>
                    <a:pt x="1358020" y="9054"/>
                  </a:cubicBezTo>
                  <a:cubicBezTo>
                    <a:pt x="1383916" y="10623"/>
                    <a:pt x="1390451" y="25269"/>
                    <a:pt x="1412340" y="36214"/>
                  </a:cubicBezTo>
                  <a:cubicBezTo>
                    <a:pt x="1425331" y="42710"/>
                    <a:pt x="1464108" y="51419"/>
                    <a:pt x="1475715" y="54321"/>
                  </a:cubicBezTo>
                  <a:cubicBezTo>
                    <a:pt x="1502327" y="72063"/>
                    <a:pt x="1518109" y="83206"/>
                    <a:pt x="1548142" y="99588"/>
                  </a:cubicBezTo>
                  <a:cubicBezTo>
                    <a:pt x="1632297" y="145491"/>
                    <a:pt x="1733855" y="167606"/>
                    <a:pt x="1801639" y="235390"/>
                  </a:cubicBezTo>
                  <a:cubicBezTo>
                    <a:pt x="1841243" y="274994"/>
                    <a:pt x="1817821" y="255964"/>
                    <a:pt x="1874067" y="289711"/>
                  </a:cubicBezTo>
                  <a:cubicBezTo>
                    <a:pt x="1889402" y="312714"/>
                    <a:pt x="1896098" y="326605"/>
                    <a:pt x="1919334" y="344032"/>
                  </a:cubicBezTo>
                  <a:cubicBezTo>
                    <a:pt x="1933412" y="354590"/>
                    <a:pt x="1949513" y="362139"/>
                    <a:pt x="1964602" y="371192"/>
                  </a:cubicBezTo>
                  <a:cubicBezTo>
                    <a:pt x="1982406" y="397898"/>
                    <a:pt x="1983728" y="403729"/>
                    <a:pt x="2009869" y="425513"/>
                  </a:cubicBezTo>
                  <a:cubicBezTo>
                    <a:pt x="2018228" y="432479"/>
                    <a:pt x="2027976" y="437584"/>
                    <a:pt x="2037030" y="443620"/>
                  </a:cubicBezTo>
                  <a:cubicBezTo>
                    <a:pt x="2043065" y="452673"/>
                    <a:pt x="2047442" y="463086"/>
                    <a:pt x="2055136" y="470780"/>
                  </a:cubicBezTo>
                  <a:cubicBezTo>
                    <a:pt x="2062830" y="478474"/>
                    <a:pt x="2075132" y="480698"/>
                    <a:pt x="2082297" y="488887"/>
                  </a:cubicBezTo>
                  <a:cubicBezTo>
                    <a:pt x="2096627" y="505264"/>
                    <a:pt x="2106440" y="525101"/>
                    <a:pt x="2118511" y="543208"/>
                  </a:cubicBezTo>
                  <a:cubicBezTo>
                    <a:pt x="2124547" y="552262"/>
                    <a:pt x="2128924" y="562675"/>
                    <a:pt x="2136618" y="570369"/>
                  </a:cubicBezTo>
                  <a:cubicBezTo>
                    <a:pt x="2145671" y="579422"/>
                    <a:pt x="2155918" y="587423"/>
                    <a:pt x="2163778" y="597529"/>
                  </a:cubicBezTo>
                  <a:cubicBezTo>
                    <a:pt x="2177139" y="614707"/>
                    <a:pt x="2199992" y="651850"/>
                    <a:pt x="2199992" y="651850"/>
                  </a:cubicBezTo>
                  <a:cubicBezTo>
                    <a:pt x="2221220" y="715536"/>
                    <a:pt x="2193595" y="636926"/>
                    <a:pt x="2227152" y="715224"/>
                  </a:cubicBezTo>
                  <a:cubicBezTo>
                    <a:pt x="2230911" y="723995"/>
                    <a:pt x="2231571" y="734042"/>
                    <a:pt x="2236206" y="742384"/>
                  </a:cubicBezTo>
                  <a:cubicBezTo>
                    <a:pt x="2246775" y="761407"/>
                    <a:pt x="2272420" y="796705"/>
                    <a:pt x="2272420" y="796705"/>
                  </a:cubicBezTo>
                  <a:cubicBezTo>
                    <a:pt x="2275438" y="808776"/>
                    <a:pt x="2278774" y="820772"/>
                    <a:pt x="2281473" y="832919"/>
                  </a:cubicBezTo>
                  <a:cubicBezTo>
                    <a:pt x="2284811" y="847940"/>
                    <a:pt x="2286478" y="863340"/>
                    <a:pt x="2290527" y="878186"/>
                  </a:cubicBezTo>
                  <a:cubicBezTo>
                    <a:pt x="2295549" y="896600"/>
                    <a:pt x="2302597" y="914400"/>
                    <a:pt x="2308633" y="932507"/>
                  </a:cubicBezTo>
                  <a:cubicBezTo>
                    <a:pt x="2311651" y="941561"/>
                    <a:pt x="2315372" y="950409"/>
                    <a:pt x="2317687" y="959668"/>
                  </a:cubicBezTo>
                  <a:cubicBezTo>
                    <a:pt x="2322282" y="978049"/>
                    <a:pt x="2328000" y="1004855"/>
                    <a:pt x="2335794" y="1023042"/>
                  </a:cubicBezTo>
                  <a:cubicBezTo>
                    <a:pt x="2341110" y="1035447"/>
                    <a:pt x="2347865" y="1047185"/>
                    <a:pt x="2353901" y="1059256"/>
                  </a:cubicBezTo>
                  <a:cubicBezTo>
                    <a:pt x="2371437" y="1129402"/>
                    <a:pt x="2376368" y="1133607"/>
                    <a:pt x="2353901" y="1240325"/>
                  </a:cubicBezTo>
                  <a:cubicBezTo>
                    <a:pt x="2351263" y="1252854"/>
                    <a:pt x="2334937" y="1257649"/>
                    <a:pt x="2326740" y="1267485"/>
                  </a:cubicBezTo>
                  <a:cubicBezTo>
                    <a:pt x="2305862" y="1292538"/>
                    <a:pt x="2311231" y="1301967"/>
                    <a:pt x="2281473" y="1321806"/>
                  </a:cubicBezTo>
                  <a:cubicBezTo>
                    <a:pt x="2273533" y="1327100"/>
                    <a:pt x="2262849" y="1326592"/>
                    <a:pt x="2254313" y="1330860"/>
                  </a:cubicBezTo>
                  <a:cubicBezTo>
                    <a:pt x="2184119" y="1365957"/>
                    <a:pt x="2268252" y="1335268"/>
                    <a:pt x="2199992" y="1358020"/>
                  </a:cubicBezTo>
                  <a:cubicBezTo>
                    <a:pt x="2190938" y="1364056"/>
                    <a:pt x="2183019" y="1372306"/>
                    <a:pt x="2172831" y="1376127"/>
                  </a:cubicBezTo>
                  <a:cubicBezTo>
                    <a:pt x="2158423" y="1381530"/>
                    <a:pt x="2142773" y="1382840"/>
                    <a:pt x="2127564" y="1385180"/>
                  </a:cubicBezTo>
                  <a:cubicBezTo>
                    <a:pt x="1985057" y="1407104"/>
                    <a:pt x="2113659" y="1382530"/>
                    <a:pt x="2009869" y="1403287"/>
                  </a:cubicBezTo>
                  <a:lnTo>
                    <a:pt x="814812" y="1394234"/>
                  </a:lnTo>
                  <a:cubicBezTo>
                    <a:pt x="725168" y="1392962"/>
                    <a:pt x="756112" y="1385200"/>
                    <a:pt x="688063" y="1376127"/>
                  </a:cubicBezTo>
                  <a:cubicBezTo>
                    <a:pt x="222659" y="1314076"/>
                    <a:pt x="843285" y="1403032"/>
                    <a:pt x="543208" y="1358020"/>
                  </a:cubicBezTo>
                  <a:lnTo>
                    <a:pt x="416459" y="1339913"/>
                  </a:lnTo>
                  <a:cubicBezTo>
                    <a:pt x="401370" y="1333877"/>
                    <a:pt x="387011" y="1325528"/>
                    <a:pt x="371192" y="1321806"/>
                  </a:cubicBezTo>
                  <a:cubicBezTo>
                    <a:pt x="335454" y="1313397"/>
                    <a:pt x="298551" y="1310899"/>
                    <a:pt x="262550" y="1303699"/>
                  </a:cubicBezTo>
                  <a:cubicBezTo>
                    <a:pt x="247461" y="1300681"/>
                    <a:pt x="232277" y="1298106"/>
                    <a:pt x="217283" y="1294646"/>
                  </a:cubicBezTo>
                  <a:cubicBezTo>
                    <a:pt x="193035" y="1289050"/>
                    <a:pt x="168463" y="1284409"/>
                    <a:pt x="144855" y="1276539"/>
                  </a:cubicBezTo>
                  <a:cubicBezTo>
                    <a:pt x="135802" y="1273521"/>
                    <a:pt x="126231" y="1271753"/>
                    <a:pt x="117695" y="1267485"/>
                  </a:cubicBezTo>
                  <a:cubicBezTo>
                    <a:pt x="55175" y="1236225"/>
                    <a:pt x="129685" y="1259168"/>
                    <a:pt x="54321" y="1240325"/>
                  </a:cubicBezTo>
                  <a:lnTo>
                    <a:pt x="0" y="1176951"/>
                  </a:lnTo>
                  <a:close/>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TextBox 26"/>
            <p:cNvSpPr txBox="1"/>
            <p:nvPr/>
          </p:nvSpPr>
          <p:spPr>
            <a:xfrm>
              <a:off x="8952572" y="2054101"/>
              <a:ext cx="1296946" cy="233456"/>
            </a:xfrm>
            <a:prstGeom prst="rect">
              <a:avLst/>
            </a:prstGeom>
            <a:noFill/>
          </p:spPr>
          <p:txBody>
            <a:bodyPr wrap="square" rtlCol="0">
              <a:spAutoFit/>
            </a:bodyPr>
            <a:lstStyle/>
            <a:p>
              <a:r>
                <a:rPr lang="en-US" sz="1400" dirty="0">
                  <a:solidFill>
                    <a:schemeClr val="bg1"/>
                  </a:solidFill>
                  <a:latin typeface="Calibri" panose="020F0502020204030204" pitchFamily="34" charset="0"/>
                </a:rPr>
                <a:t>Mt. </a:t>
              </a:r>
              <a:r>
                <a:rPr lang="en-US" sz="1400" dirty="0" err="1">
                  <a:solidFill>
                    <a:schemeClr val="bg1"/>
                  </a:solidFill>
                  <a:latin typeface="Calibri" panose="020F0502020204030204" pitchFamily="34" charset="0"/>
                </a:rPr>
                <a:t>Ebal</a:t>
              </a:r>
              <a:r>
                <a:rPr lang="en-US" sz="1400" dirty="0">
                  <a:solidFill>
                    <a:schemeClr val="bg1"/>
                  </a:solidFill>
                  <a:latin typeface="Calibri" panose="020F0502020204030204" pitchFamily="34" charset="0"/>
                </a:rPr>
                <a:t>--curses</a:t>
              </a:r>
            </a:p>
          </p:txBody>
        </p:sp>
      </p:grpSp>
      <p:sp>
        <p:nvSpPr>
          <p:cNvPr id="28" name="TextBox 27"/>
          <p:cNvSpPr txBox="1"/>
          <p:nvPr/>
        </p:nvSpPr>
        <p:spPr>
          <a:xfrm>
            <a:off x="4735593" y="2069901"/>
            <a:ext cx="2804410" cy="461665"/>
          </a:xfrm>
          <a:prstGeom prst="rect">
            <a:avLst/>
          </a:prstGeom>
          <a:noFill/>
        </p:spPr>
        <p:txBody>
          <a:bodyPr wrap="square" rtlCol="0">
            <a:spAutoFit/>
          </a:bodyPr>
          <a:lstStyle/>
          <a:p>
            <a:pPr algn="ctr"/>
            <a:r>
              <a:rPr lang="en-US" sz="2400" dirty="0">
                <a:solidFill>
                  <a:schemeClr val="bg1"/>
                </a:solidFill>
                <a:latin typeface="Calibri" panose="020F0502020204030204" pitchFamily="34" charset="0"/>
              </a:rPr>
              <a:t>Valley of </a:t>
            </a:r>
            <a:r>
              <a:rPr lang="en-US" sz="2400" dirty="0" err="1">
                <a:solidFill>
                  <a:schemeClr val="bg1"/>
                </a:solidFill>
                <a:latin typeface="Calibri" panose="020F0502020204030204" pitchFamily="34" charset="0"/>
              </a:rPr>
              <a:t>Shechem</a:t>
            </a:r>
            <a:endParaRPr lang="en-US" sz="2400" dirty="0">
              <a:solidFill>
                <a:schemeClr val="bg1"/>
              </a:solidFill>
              <a:latin typeface="Calibri" panose="020F0502020204030204" pitchFamily="34" charset="0"/>
            </a:endParaRPr>
          </a:p>
        </p:txBody>
      </p:sp>
      <p:sp>
        <p:nvSpPr>
          <p:cNvPr id="31" name="TextBox 30"/>
          <p:cNvSpPr txBox="1"/>
          <p:nvPr/>
        </p:nvSpPr>
        <p:spPr>
          <a:xfrm>
            <a:off x="4735593" y="1089938"/>
            <a:ext cx="2804410" cy="307777"/>
          </a:xfrm>
          <a:prstGeom prst="rect">
            <a:avLst/>
          </a:prstGeom>
          <a:noFill/>
        </p:spPr>
        <p:txBody>
          <a:bodyPr wrap="square" rtlCol="0">
            <a:spAutoFit/>
          </a:bodyPr>
          <a:lstStyle/>
          <a:p>
            <a:pPr algn="ctr"/>
            <a:r>
              <a:rPr lang="en-US" sz="1400" dirty="0">
                <a:solidFill>
                  <a:schemeClr val="bg1"/>
                </a:solidFill>
              </a:rPr>
              <a:t>Looking West</a:t>
            </a:r>
          </a:p>
        </p:txBody>
      </p:sp>
      <p:sp>
        <p:nvSpPr>
          <p:cNvPr id="32" name="TextBox 31"/>
          <p:cNvSpPr txBox="1"/>
          <p:nvPr/>
        </p:nvSpPr>
        <p:spPr>
          <a:xfrm>
            <a:off x="1212887" y="4453622"/>
            <a:ext cx="9749306" cy="1938992"/>
          </a:xfrm>
          <a:prstGeom prst="rect">
            <a:avLst/>
          </a:prstGeom>
          <a:noFill/>
        </p:spPr>
        <p:txBody>
          <a:bodyPr wrap="square" rtlCol="0">
            <a:spAutoFit/>
          </a:bodyPr>
          <a:lstStyle/>
          <a:p>
            <a:r>
              <a:rPr lang="en-US" sz="2400" dirty="0">
                <a:solidFill>
                  <a:schemeClr val="bg1"/>
                </a:solidFill>
                <a:latin typeface="Calibri" panose="020F0502020204030204" pitchFamily="34" charset="0"/>
              </a:rPr>
              <a:t>Mt. </a:t>
            </a:r>
            <a:r>
              <a:rPr lang="en-US" sz="2400" dirty="0" err="1">
                <a:solidFill>
                  <a:schemeClr val="bg1"/>
                </a:solidFill>
                <a:latin typeface="Calibri" panose="020F0502020204030204" pitchFamily="34" charset="0"/>
              </a:rPr>
              <a:t>Gerzim</a:t>
            </a:r>
            <a:r>
              <a:rPr lang="en-US" sz="2400" dirty="0">
                <a:solidFill>
                  <a:schemeClr val="bg1"/>
                </a:solidFill>
                <a:latin typeface="Calibri" panose="020F0502020204030204" pitchFamily="34" charset="0"/>
              </a:rPr>
              <a:t> rises 800 ft. above the valley floor and from such a height a strange acoustical phenomenon often occurs. People standing below can clearly distinguish the words of normal conversation</a:t>
            </a:r>
          </a:p>
          <a:p>
            <a:endParaRPr lang="en-US" sz="2400" dirty="0">
              <a:solidFill>
                <a:schemeClr val="bg1"/>
              </a:solidFill>
              <a:latin typeface="Calibri" panose="020F0502020204030204" pitchFamily="34" charset="0"/>
            </a:endParaRPr>
          </a:p>
          <a:p>
            <a:r>
              <a:rPr lang="en-US" sz="2400" dirty="0" err="1">
                <a:solidFill>
                  <a:schemeClr val="bg1"/>
                </a:solidFill>
                <a:latin typeface="Calibri" panose="020F0502020204030204" pitchFamily="34" charset="0"/>
              </a:rPr>
              <a:t>Jotham</a:t>
            </a:r>
            <a:r>
              <a:rPr lang="en-US" sz="2400" dirty="0">
                <a:solidFill>
                  <a:schemeClr val="bg1"/>
                </a:solidFill>
                <a:latin typeface="Calibri" panose="020F0502020204030204" pitchFamily="34" charset="0"/>
              </a:rPr>
              <a:t> tells his parable</a:t>
            </a:r>
          </a:p>
        </p:txBody>
      </p:sp>
    </p:spTree>
    <p:extLst>
      <p:ext uri="{BB962C8B-B14F-4D97-AF65-F5344CB8AC3E}">
        <p14:creationId xmlns:p14="http://schemas.microsoft.com/office/powerpoint/2010/main" val="1785277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7FF1A-29F7-E563-3609-E946B108DE23}"/>
            </a:ext>
          </a:extLst>
        </p:cNvPr>
        <p:cNvGrpSpPr/>
        <p:nvPr/>
      </p:nvGrpSpPr>
      <p:grpSpPr>
        <a:xfrm>
          <a:off x="0" y="0"/>
          <a:ext cx="0" cy="0"/>
          <a:chOff x="0" y="0"/>
          <a:chExt cx="0" cy="0"/>
        </a:xfrm>
      </p:grpSpPr>
      <p:pic>
        <p:nvPicPr>
          <p:cNvPr id="84" name="Picture 83">
            <a:extLst>
              <a:ext uri="{FF2B5EF4-FFF2-40B4-BE49-F238E27FC236}">
                <a16:creationId xmlns:a16="http://schemas.microsoft.com/office/drawing/2014/main" id="{EFC1C468-EE3C-CBF5-841A-79E57AF55388}"/>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04171" y="-1602"/>
            <a:ext cx="12369474" cy="6859602"/>
          </a:xfrm>
          <a:prstGeom prst="rect">
            <a:avLst/>
          </a:prstGeom>
        </p:spPr>
      </p:pic>
      <p:sp>
        <p:nvSpPr>
          <p:cNvPr id="83" name="TextBox 82">
            <a:extLst>
              <a:ext uri="{FF2B5EF4-FFF2-40B4-BE49-F238E27FC236}">
                <a16:creationId xmlns:a16="http://schemas.microsoft.com/office/drawing/2014/main" id="{04039130-983F-6025-4F62-55ECDBE13074}"/>
              </a:ext>
            </a:extLst>
          </p:cNvPr>
          <p:cNvSpPr txBox="1"/>
          <p:nvPr/>
        </p:nvSpPr>
        <p:spPr>
          <a:xfrm>
            <a:off x="11501246" y="6442901"/>
            <a:ext cx="692839" cy="369332"/>
          </a:xfrm>
          <a:prstGeom prst="rect">
            <a:avLst/>
          </a:prstGeom>
          <a:noFill/>
        </p:spPr>
        <p:txBody>
          <a:bodyPr wrap="square" rtlCol="0">
            <a:spAutoFit/>
          </a:bodyPr>
          <a:lstStyle/>
          <a:p>
            <a:pPr algn="r"/>
            <a:r>
              <a:rPr lang="en-US" dirty="0">
                <a:solidFill>
                  <a:schemeClr val="bg1"/>
                </a:solidFill>
              </a:rPr>
              <a:t>(1)</a:t>
            </a:r>
          </a:p>
        </p:txBody>
      </p:sp>
      <p:sp>
        <p:nvSpPr>
          <p:cNvPr id="85" name="TextBox 84">
            <a:extLst>
              <a:ext uri="{FF2B5EF4-FFF2-40B4-BE49-F238E27FC236}">
                <a16:creationId xmlns:a16="http://schemas.microsoft.com/office/drawing/2014/main" id="{BAE930CC-FCF9-5A13-0ED4-F8151F01BBC5}"/>
              </a:ext>
            </a:extLst>
          </p:cNvPr>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When Do You Rely on the Lord for Strength ?</a:t>
            </a:r>
          </a:p>
        </p:txBody>
      </p:sp>
      <p:grpSp>
        <p:nvGrpSpPr>
          <p:cNvPr id="1033" name="Group 1032">
            <a:extLst>
              <a:ext uri="{FF2B5EF4-FFF2-40B4-BE49-F238E27FC236}">
                <a16:creationId xmlns:a16="http://schemas.microsoft.com/office/drawing/2014/main" id="{D8CA37CA-DAE1-64F6-E54F-CA05BA44E67C}"/>
              </a:ext>
            </a:extLst>
          </p:cNvPr>
          <p:cNvGrpSpPr/>
          <p:nvPr/>
        </p:nvGrpSpPr>
        <p:grpSpPr>
          <a:xfrm>
            <a:off x="264258" y="1315265"/>
            <a:ext cx="4751796" cy="5543070"/>
            <a:chOff x="185447" y="1142961"/>
            <a:chExt cx="4751796" cy="5543070"/>
          </a:xfrm>
        </p:grpSpPr>
        <p:sp>
          <p:nvSpPr>
            <p:cNvPr id="71" name="TextBox 70">
              <a:extLst>
                <a:ext uri="{FF2B5EF4-FFF2-40B4-BE49-F238E27FC236}">
                  <a16:creationId xmlns:a16="http://schemas.microsoft.com/office/drawing/2014/main" id="{789D5C97-1A05-B7FE-FB24-F1DF6E9BAECF}"/>
                </a:ext>
              </a:extLst>
            </p:cNvPr>
            <p:cNvSpPr txBox="1"/>
            <p:nvPr/>
          </p:nvSpPr>
          <p:spPr>
            <a:xfrm>
              <a:off x="817160" y="6316699"/>
              <a:ext cx="3619618" cy="369332"/>
            </a:xfrm>
            <a:prstGeom prst="rect">
              <a:avLst/>
            </a:prstGeom>
            <a:noFill/>
          </p:spPr>
          <p:txBody>
            <a:bodyPr wrap="square" rtlCol="0">
              <a:spAutoFit/>
            </a:bodyPr>
            <a:lstStyle/>
            <a:p>
              <a:pPr fontAlgn="base"/>
              <a:r>
                <a:rPr lang="en-US" dirty="0">
                  <a:solidFill>
                    <a:schemeClr val="bg1"/>
                  </a:solidFill>
                </a:rPr>
                <a:t>Making important decisions</a:t>
              </a:r>
              <a:endParaRPr lang="en-US" dirty="0">
                <a:solidFill>
                  <a:schemeClr val="bg1"/>
                </a:solidFill>
                <a:latin typeface="Calibri" panose="020F0502020204030204" pitchFamily="34" charset="0"/>
              </a:endParaRPr>
            </a:p>
          </p:txBody>
        </p:sp>
        <p:grpSp>
          <p:nvGrpSpPr>
            <p:cNvPr id="11" name="Group 10">
              <a:extLst>
                <a:ext uri="{FF2B5EF4-FFF2-40B4-BE49-F238E27FC236}">
                  <a16:creationId xmlns:a16="http://schemas.microsoft.com/office/drawing/2014/main" id="{6A7FCFF9-486B-20D9-4C3F-730A6B92C3CF}"/>
                </a:ext>
              </a:extLst>
            </p:cNvPr>
            <p:cNvGrpSpPr/>
            <p:nvPr/>
          </p:nvGrpSpPr>
          <p:grpSpPr>
            <a:xfrm>
              <a:off x="307369" y="1142961"/>
              <a:ext cx="4629874" cy="4498354"/>
              <a:chOff x="-615489" y="1944547"/>
              <a:chExt cx="4629874" cy="4498354"/>
            </a:xfrm>
          </p:grpSpPr>
          <p:sp>
            <p:nvSpPr>
              <p:cNvPr id="2" name="Rectangle 1">
                <a:extLst>
                  <a:ext uri="{FF2B5EF4-FFF2-40B4-BE49-F238E27FC236}">
                    <a16:creationId xmlns:a16="http://schemas.microsoft.com/office/drawing/2014/main" id="{5A924177-EC73-A8D2-970A-A05BD314A734}"/>
                  </a:ext>
                </a:extLst>
              </p:cNvPr>
              <p:cNvSpPr/>
              <p:nvPr/>
            </p:nvSpPr>
            <p:spPr>
              <a:xfrm>
                <a:off x="1514253" y="1944547"/>
                <a:ext cx="370390" cy="4498354"/>
              </a:xfrm>
              <a:prstGeom prst="rect">
                <a:avLst/>
              </a:prstGeom>
              <a:solidFill>
                <a:schemeClr val="accent6">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DAFDB591-078F-7F9B-B9C7-0BE9978BF112}"/>
                  </a:ext>
                </a:extLst>
              </p:cNvPr>
              <p:cNvSpPr/>
              <p:nvPr/>
            </p:nvSpPr>
            <p:spPr>
              <a:xfrm>
                <a:off x="1884643" y="2022640"/>
                <a:ext cx="2129742" cy="462987"/>
              </a:xfrm>
              <a:prstGeom prst="rightArrow">
                <a:avLst>
                  <a:gd name="adj1" fmla="val 100000"/>
                  <a:gd name="adj2" fmla="val 54244"/>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Education</a:t>
                </a:r>
              </a:p>
            </p:txBody>
          </p:sp>
          <p:sp>
            <p:nvSpPr>
              <p:cNvPr id="8" name="Arrow: Right 7">
                <a:extLst>
                  <a:ext uri="{FF2B5EF4-FFF2-40B4-BE49-F238E27FC236}">
                    <a16:creationId xmlns:a16="http://schemas.microsoft.com/office/drawing/2014/main" id="{389ABD65-1E55-D52E-4C1E-2AF9773A6713}"/>
                  </a:ext>
                </a:extLst>
              </p:cNvPr>
              <p:cNvSpPr/>
              <p:nvPr/>
            </p:nvSpPr>
            <p:spPr>
              <a:xfrm flipH="1">
                <a:off x="-615489" y="2374655"/>
                <a:ext cx="2129742" cy="462987"/>
              </a:xfrm>
              <a:prstGeom prst="rightArrow">
                <a:avLst>
                  <a:gd name="adj1" fmla="val 100000"/>
                  <a:gd name="adj2" fmla="val 54244"/>
                </a:avLst>
              </a:prstGeom>
              <a:solidFill>
                <a:schemeClr val="accent2">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Marriage</a:t>
                </a:r>
              </a:p>
            </p:txBody>
          </p:sp>
          <p:sp>
            <p:nvSpPr>
              <p:cNvPr id="9" name="Arrow: Right 8">
                <a:extLst>
                  <a:ext uri="{FF2B5EF4-FFF2-40B4-BE49-F238E27FC236}">
                    <a16:creationId xmlns:a16="http://schemas.microsoft.com/office/drawing/2014/main" id="{9609E4CB-43AC-8D5A-A194-39CCE0A0987A}"/>
                  </a:ext>
                </a:extLst>
              </p:cNvPr>
              <p:cNvSpPr/>
              <p:nvPr/>
            </p:nvSpPr>
            <p:spPr>
              <a:xfrm>
                <a:off x="1884643" y="3133812"/>
                <a:ext cx="2129742" cy="462987"/>
              </a:xfrm>
              <a:prstGeom prst="rightArrow">
                <a:avLst>
                  <a:gd name="adj1" fmla="val 100000"/>
                  <a:gd name="adj2" fmla="val 54244"/>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Mission</a:t>
                </a:r>
              </a:p>
            </p:txBody>
          </p:sp>
          <p:sp>
            <p:nvSpPr>
              <p:cNvPr id="10" name="Arrow: Right 9">
                <a:extLst>
                  <a:ext uri="{FF2B5EF4-FFF2-40B4-BE49-F238E27FC236}">
                    <a16:creationId xmlns:a16="http://schemas.microsoft.com/office/drawing/2014/main" id="{40437EE3-65D9-E957-894F-2B3016492F2D}"/>
                  </a:ext>
                </a:extLst>
              </p:cNvPr>
              <p:cNvSpPr/>
              <p:nvPr/>
            </p:nvSpPr>
            <p:spPr>
              <a:xfrm flipH="1">
                <a:off x="-615489" y="3730737"/>
                <a:ext cx="2129742" cy="462987"/>
              </a:xfrm>
              <a:prstGeom prst="rightArrow">
                <a:avLst>
                  <a:gd name="adj1" fmla="val 100000"/>
                  <a:gd name="adj2" fmla="val 54244"/>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Employment</a:t>
                </a:r>
              </a:p>
            </p:txBody>
          </p:sp>
        </p:grpSp>
        <p:grpSp>
          <p:nvGrpSpPr>
            <p:cNvPr id="31" name="Group 30">
              <a:extLst>
                <a:ext uri="{FF2B5EF4-FFF2-40B4-BE49-F238E27FC236}">
                  <a16:creationId xmlns:a16="http://schemas.microsoft.com/office/drawing/2014/main" id="{DFA30D8D-8993-8513-3484-09BE298D4D7B}"/>
                </a:ext>
              </a:extLst>
            </p:cNvPr>
            <p:cNvGrpSpPr/>
            <p:nvPr/>
          </p:nvGrpSpPr>
          <p:grpSpPr>
            <a:xfrm>
              <a:off x="185447" y="3786715"/>
              <a:ext cx="804358" cy="2459902"/>
              <a:chOff x="10765432" y="2103016"/>
              <a:chExt cx="804358" cy="2459902"/>
            </a:xfrm>
          </p:grpSpPr>
          <p:grpSp>
            <p:nvGrpSpPr>
              <p:cNvPr id="32" name="Group 31">
                <a:extLst>
                  <a:ext uri="{FF2B5EF4-FFF2-40B4-BE49-F238E27FC236}">
                    <a16:creationId xmlns:a16="http://schemas.microsoft.com/office/drawing/2014/main" id="{08C33808-87A9-0531-F6D0-4A9BBD75C32C}"/>
                  </a:ext>
                </a:extLst>
              </p:cNvPr>
              <p:cNvGrpSpPr/>
              <p:nvPr/>
            </p:nvGrpSpPr>
            <p:grpSpPr>
              <a:xfrm>
                <a:off x="10765432" y="2103016"/>
                <a:ext cx="804358" cy="2459902"/>
                <a:chOff x="7205858" y="1350098"/>
                <a:chExt cx="1258434" cy="3848561"/>
              </a:xfrm>
            </p:grpSpPr>
            <p:grpSp>
              <p:nvGrpSpPr>
                <p:cNvPr id="34" name="Group 33">
                  <a:extLst>
                    <a:ext uri="{FF2B5EF4-FFF2-40B4-BE49-F238E27FC236}">
                      <a16:creationId xmlns:a16="http://schemas.microsoft.com/office/drawing/2014/main" id="{0EFABAFF-2CC3-7389-3F0A-55734045C96A}"/>
                    </a:ext>
                  </a:extLst>
                </p:cNvPr>
                <p:cNvGrpSpPr/>
                <p:nvPr/>
              </p:nvGrpSpPr>
              <p:grpSpPr>
                <a:xfrm>
                  <a:off x="7322943" y="1350098"/>
                  <a:ext cx="1141349" cy="3848561"/>
                  <a:chOff x="3729193" y="976912"/>
                  <a:chExt cx="1141349" cy="3848561"/>
                </a:xfrm>
              </p:grpSpPr>
              <p:sp>
                <p:nvSpPr>
                  <p:cNvPr id="36" name="Rounded Rectangle 54">
                    <a:extLst>
                      <a:ext uri="{FF2B5EF4-FFF2-40B4-BE49-F238E27FC236}">
                        <a16:creationId xmlns:a16="http://schemas.microsoft.com/office/drawing/2014/main" id="{BE6184D0-474D-9E0C-FC37-66FCE501A618}"/>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55">
                    <a:extLst>
                      <a:ext uri="{FF2B5EF4-FFF2-40B4-BE49-F238E27FC236}">
                        <a16:creationId xmlns:a16="http://schemas.microsoft.com/office/drawing/2014/main" id="{67300E9D-4D5C-67BA-3F0F-7BFDAB44E96D}"/>
                      </a:ext>
                    </a:extLst>
                  </p:cNvPr>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56">
                    <a:extLst>
                      <a:ext uri="{FF2B5EF4-FFF2-40B4-BE49-F238E27FC236}">
                        <a16:creationId xmlns:a16="http://schemas.microsoft.com/office/drawing/2014/main" id="{215FC408-F11E-0008-C22C-40F40E6B277C}"/>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57">
                    <a:extLst>
                      <a:ext uri="{FF2B5EF4-FFF2-40B4-BE49-F238E27FC236}">
                        <a16:creationId xmlns:a16="http://schemas.microsoft.com/office/drawing/2014/main" id="{15EC21F2-0102-2E20-1642-55352E7B375D}"/>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FDD911E2-2A57-25FC-A3D5-5F342224F49A}"/>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59">
                    <a:extLst>
                      <a:ext uri="{FF2B5EF4-FFF2-40B4-BE49-F238E27FC236}">
                        <a16:creationId xmlns:a16="http://schemas.microsoft.com/office/drawing/2014/main" id="{716473F7-162D-8B0F-6144-C08E56BFE3CF}"/>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Isosceles Triangle 34">
                  <a:extLst>
                    <a:ext uri="{FF2B5EF4-FFF2-40B4-BE49-F238E27FC236}">
                      <a16:creationId xmlns:a16="http://schemas.microsoft.com/office/drawing/2014/main" id="{B550A978-7932-A275-D267-CE8B30ABAD93}"/>
                    </a:ext>
                  </a:extLst>
                </p:cNvPr>
                <p:cNvSpPr/>
                <p:nvPr/>
              </p:nvSpPr>
              <p:spPr>
                <a:xfrm>
                  <a:off x="7205858" y="2529430"/>
                  <a:ext cx="1204256" cy="1827809"/>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ounded Rectangle 55">
                <a:extLst>
                  <a:ext uri="{FF2B5EF4-FFF2-40B4-BE49-F238E27FC236}">
                    <a16:creationId xmlns:a16="http://schemas.microsoft.com/office/drawing/2014/main" id="{22338994-061E-FD54-9E69-8A2524F8E58C}"/>
                  </a:ext>
                </a:extLst>
              </p:cNvPr>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8B5D850D-5DCE-AD88-F92B-38711C0C0AF1}"/>
                </a:ext>
              </a:extLst>
            </p:cNvPr>
            <p:cNvGrpSpPr/>
            <p:nvPr/>
          </p:nvGrpSpPr>
          <p:grpSpPr>
            <a:xfrm>
              <a:off x="1406073" y="3794542"/>
              <a:ext cx="729520" cy="2459902"/>
              <a:chOff x="10840270" y="2103016"/>
              <a:chExt cx="729520" cy="2459902"/>
            </a:xfrm>
          </p:grpSpPr>
          <p:grpSp>
            <p:nvGrpSpPr>
              <p:cNvPr id="43" name="Group 42">
                <a:extLst>
                  <a:ext uri="{FF2B5EF4-FFF2-40B4-BE49-F238E27FC236}">
                    <a16:creationId xmlns:a16="http://schemas.microsoft.com/office/drawing/2014/main" id="{F4911632-CD35-D227-4E13-F5F02BA4A952}"/>
                  </a:ext>
                </a:extLst>
              </p:cNvPr>
              <p:cNvGrpSpPr/>
              <p:nvPr/>
            </p:nvGrpSpPr>
            <p:grpSpPr>
              <a:xfrm>
                <a:off x="10840270" y="2103016"/>
                <a:ext cx="729520" cy="2459902"/>
                <a:chOff x="3729193" y="976912"/>
                <a:chExt cx="1141349" cy="3848561"/>
              </a:xfrm>
            </p:grpSpPr>
            <p:sp>
              <p:nvSpPr>
                <p:cNvPr id="45" name="Rounded Rectangle 54">
                  <a:extLst>
                    <a:ext uri="{FF2B5EF4-FFF2-40B4-BE49-F238E27FC236}">
                      <a16:creationId xmlns:a16="http://schemas.microsoft.com/office/drawing/2014/main" id="{4C01B17B-8A0F-1696-D45D-82EA70F4C2E8}"/>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55">
                  <a:extLst>
                    <a:ext uri="{FF2B5EF4-FFF2-40B4-BE49-F238E27FC236}">
                      <a16:creationId xmlns:a16="http://schemas.microsoft.com/office/drawing/2014/main" id="{5CB4CD4C-8968-D47F-751E-DB35B35754D5}"/>
                    </a:ext>
                  </a:extLst>
                </p:cNvPr>
                <p:cNvSpPr/>
                <p:nvPr/>
              </p:nvSpPr>
              <p:spPr>
                <a:xfrm rot="17598643">
                  <a:off x="4317868" y="1854517"/>
                  <a:ext cx="251657" cy="8536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56">
                  <a:extLst>
                    <a:ext uri="{FF2B5EF4-FFF2-40B4-BE49-F238E27FC236}">
                      <a16:creationId xmlns:a16="http://schemas.microsoft.com/office/drawing/2014/main" id="{F78A245F-72FC-196D-F531-3AFAAA76B889}"/>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57">
                  <a:extLst>
                    <a:ext uri="{FF2B5EF4-FFF2-40B4-BE49-F238E27FC236}">
                      <a16:creationId xmlns:a16="http://schemas.microsoft.com/office/drawing/2014/main" id="{732320CB-B977-9ADF-0A97-F537DBAB1655}"/>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1C56C102-B7E5-4EE6-5B5D-529532090480}"/>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59">
                  <a:extLst>
                    <a:ext uri="{FF2B5EF4-FFF2-40B4-BE49-F238E27FC236}">
                      <a16:creationId xmlns:a16="http://schemas.microsoft.com/office/drawing/2014/main" id="{FC779AE7-4E6C-2F34-AC14-25DC3C7E703C}"/>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ounded Rectangle 55">
                <a:extLst>
                  <a:ext uri="{FF2B5EF4-FFF2-40B4-BE49-F238E27FC236}">
                    <a16:creationId xmlns:a16="http://schemas.microsoft.com/office/drawing/2014/main" id="{3CAF05D0-6623-C7C2-A6BD-D3912601A02B}"/>
                  </a:ext>
                </a:extLst>
              </p:cNvPr>
              <p:cNvSpPr/>
              <p:nvPr/>
            </p:nvSpPr>
            <p:spPr>
              <a:xfrm rot="19769779">
                <a:off x="11321752" y="2504849"/>
                <a:ext cx="129283" cy="6122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34" name="Group 1033">
            <a:extLst>
              <a:ext uri="{FF2B5EF4-FFF2-40B4-BE49-F238E27FC236}">
                <a16:creationId xmlns:a16="http://schemas.microsoft.com/office/drawing/2014/main" id="{EDBE12B8-132A-ABB1-8657-13E2B72858AB}"/>
              </a:ext>
            </a:extLst>
          </p:cNvPr>
          <p:cNvGrpSpPr/>
          <p:nvPr/>
        </p:nvGrpSpPr>
        <p:grpSpPr>
          <a:xfrm>
            <a:off x="5125764" y="1033199"/>
            <a:ext cx="3619618" cy="2566324"/>
            <a:chOff x="5125764" y="1033199"/>
            <a:chExt cx="3619618" cy="2566324"/>
          </a:xfrm>
        </p:grpSpPr>
        <p:grpSp>
          <p:nvGrpSpPr>
            <p:cNvPr id="12" name="Group 11">
              <a:extLst>
                <a:ext uri="{FF2B5EF4-FFF2-40B4-BE49-F238E27FC236}">
                  <a16:creationId xmlns:a16="http://schemas.microsoft.com/office/drawing/2014/main" id="{D6C72E88-B06F-9C81-83AA-866A6758E3CA}"/>
                </a:ext>
              </a:extLst>
            </p:cNvPr>
            <p:cNvGrpSpPr/>
            <p:nvPr/>
          </p:nvGrpSpPr>
          <p:grpSpPr>
            <a:xfrm>
              <a:off x="5461714" y="1522254"/>
              <a:ext cx="2428171" cy="2077269"/>
              <a:chOff x="2417693" y="1205693"/>
              <a:chExt cx="3133311" cy="2680507"/>
            </a:xfrm>
            <a:solidFill>
              <a:schemeClr val="tx1"/>
            </a:solidFill>
          </p:grpSpPr>
          <p:sp>
            <p:nvSpPr>
              <p:cNvPr id="13" name="Oval 12">
                <a:extLst>
                  <a:ext uri="{FF2B5EF4-FFF2-40B4-BE49-F238E27FC236}">
                    <a16:creationId xmlns:a16="http://schemas.microsoft.com/office/drawing/2014/main" id="{DB05BA4B-F39F-ED04-3203-CA1CE148EC32}"/>
                  </a:ext>
                </a:extLst>
              </p:cNvPr>
              <p:cNvSpPr/>
              <p:nvPr/>
            </p:nvSpPr>
            <p:spPr>
              <a:xfrm>
                <a:off x="2417693" y="2163417"/>
                <a:ext cx="452230" cy="452230"/>
              </a:xfrm>
              <a:prstGeom prst="ellipse">
                <a:avLst/>
              </a:prstGeom>
              <a:grp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9E57324F-3669-8255-D2D5-18BA407FC692}"/>
                  </a:ext>
                </a:extLst>
              </p:cNvPr>
              <p:cNvSpPr/>
              <p:nvPr/>
            </p:nvSpPr>
            <p:spPr>
              <a:xfrm>
                <a:off x="2519570" y="2365513"/>
                <a:ext cx="288234" cy="1520687"/>
              </a:xfrm>
              <a:prstGeom prst="roundRect">
                <a:avLst/>
              </a:prstGeom>
              <a:grp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AA754B64-7835-64E8-5B51-C60DC1790035}"/>
                  </a:ext>
                </a:extLst>
              </p:cNvPr>
              <p:cNvSpPr/>
              <p:nvPr/>
            </p:nvSpPr>
            <p:spPr>
              <a:xfrm rot="16200000">
                <a:off x="3712266" y="1982856"/>
                <a:ext cx="442291" cy="2440056"/>
              </a:xfrm>
              <a:prstGeom prst="roundRect">
                <a:avLst>
                  <a:gd name="adj" fmla="val 27903"/>
                </a:avLst>
              </a:prstGeom>
              <a:grp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F65EC374-9A86-5158-99C9-AE104A6CE6B3}"/>
                  </a:ext>
                </a:extLst>
              </p:cNvPr>
              <p:cNvSpPr/>
              <p:nvPr/>
            </p:nvSpPr>
            <p:spPr>
              <a:xfrm>
                <a:off x="4934778" y="1848678"/>
                <a:ext cx="616226" cy="616226"/>
              </a:xfrm>
              <a:prstGeom prst="ellipse">
                <a:avLst/>
              </a:prstGeom>
              <a:grp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3937490E-9B8D-A083-30F2-4B92C4DA328C}"/>
                  </a:ext>
                </a:extLst>
              </p:cNvPr>
              <p:cNvSpPr/>
              <p:nvPr/>
            </p:nvSpPr>
            <p:spPr>
              <a:xfrm>
                <a:off x="5098774" y="2269434"/>
                <a:ext cx="288234" cy="1520687"/>
              </a:xfrm>
              <a:prstGeom prst="roundRect">
                <a:avLst/>
              </a:prstGeom>
              <a:grp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220565F-5AFE-B808-076E-1CBE96F63D6A}"/>
                  </a:ext>
                </a:extLst>
              </p:cNvPr>
              <p:cNvSpPr/>
              <p:nvPr/>
            </p:nvSpPr>
            <p:spPr>
              <a:xfrm>
                <a:off x="4522304" y="2415208"/>
                <a:ext cx="616226" cy="616226"/>
              </a:xfrm>
              <a:prstGeom prst="ellipse">
                <a:avLst/>
              </a:prstGeom>
              <a:grp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Partial Circle 18">
                <a:extLst>
                  <a:ext uri="{FF2B5EF4-FFF2-40B4-BE49-F238E27FC236}">
                    <a16:creationId xmlns:a16="http://schemas.microsoft.com/office/drawing/2014/main" id="{65A5E347-FFCD-237B-F74B-C1391208350C}"/>
                  </a:ext>
                </a:extLst>
              </p:cNvPr>
              <p:cNvSpPr/>
              <p:nvPr/>
            </p:nvSpPr>
            <p:spPr>
              <a:xfrm rot="11070950">
                <a:off x="2865622" y="2542358"/>
                <a:ext cx="2012467" cy="1140579"/>
              </a:xfrm>
              <a:prstGeom prst="pie">
                <a:avLst>
                  <a:gd name="adj1" fmla="val 0"/>
                  <a:gd name="adj2" fmla="val 10793903"/>
                </a:avLst>
              </a:prstGeom>
              <a:grp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20" name="Group 19">
                <a:extLst>
                  <a:ext uri="{FF2B5EF4-FFF2-40B4-BE49-F238E27FC236}">
                    <a16:creationId xmlns:a16="http://schemas.microsoft.com/office/drawing/2014/main" id="{F2F59671-A29D-5AD7-2C3B-19A2FEE4EA58}"/>
                  </a:ext>
                </a:extLst>
              </p:cNvPr>
              <p:cNvGrpSpPr/>
              <p:nvPr/>
            </p:nvGrpSpPr>
            <p:grpSpPr>
              <a:xfrm>
                <a:off x="3489286" y="1205693"/>
                <a:ext cx="928006" cy="2595941"/>
                <a:chOff x="870720" y="845802"/>
                <a:chExt cx="1640275" cy="5142000"/>
              </a:xfrm>
              <a:grpFill/>
            </p:grpSpPr>
            <p:grpSp>
              <p:nvGrpSpPr>
                <p:cNvPr id="21" name="Group 20">
                  <a:extLst>
                    <a:ext uri="{FF2B5EF4-FFF2-40B4-BE49-F238E27FC236}">
                      <a16:creationId xmlns:a16="http://schemas.microsoft.com/office/drawing/2014/main" id="{5EAD99E7-2B41-67E1-74A7-B9D74ED266C0}"/>
                    </a:ext>
                  </a:extLst>
                </p:cNvPr>
                <p:cNvGrpSpPr/>
                <p:nvPr/>
              </p:nvGrpSpPr>
              <p:grpSpPr>
                <a:xfrm>
                  <a:off x="870720" y="845802"/>
                  <a:ext cx="1640275" cy="5142000"/>
                  <a:chOff x="870720" y="845802"/>
                  <a:chExt cx="1640275" cy="5142000"/>
                </a:xfrm>
                <a:grpFill/>
              </p:grpSpPr>
              <p:sp>
                <p:nvSpPr>
                  <p:cNvPr id="24" name="Oval 23">
                    <a:extLst>
                      <a:ext uri="{FF2B5EF4-FFF2-40B4-BE49-F238E27FC236}">
                        <a16:creationId xmlns:a16="http://schemas.microsoft.com/office/drawing/2014/main" id="{8A8A0A72-BB21-83C5-732C-48A12F95999F}"/>
                      </a:ext>
                    </a:extLst>
                  </p:cNvPr>
                  <p:cNvSpPr/>
                  <p:nvPr/>
                </p:nvSpPr>
                <p:spPr>
                  <a:xfrm>
                    <a:off x="1233695" y="845802"/>
                    <a:ext cx="985897" cy="111111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50F4218C-988C-652F-E8C6-83EA2E4ED96C}"/>
                      </a:ext>
                    </a:extLst>
                  </p:cNvPr>
                  <p:cNvSpPr/>
                  <p:nvPr/>
                </p:nvSpPr>
                <p:spPr>
                  <a:xfrm rot="5604309">
                    <a:off x="341078" y="4737130"/>
                    <a:ext cx="2116277" cy="385066"/>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B823AA9D-7791-763D-76E7-0675BFCB68A0}"/>
                      </a:ext>
                    </a:extLst>
                  </p:cNvPr>
                  <p:cNvSpPr/>
                  <p:nvPr/>
                </p:nvSpPr>
                <p:spPr>
                  <a:xfrm rot="5400000">
                    <a:off x="875489" y="4722679"/>
                    <a:ext cx="2116277" cy="41396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4A72ADB-BCD1-8649-72D8-0243CAC57E81}"/>
                      </a:ext>
                    </a:extLst>
                  </p:cNvPr>
                  <p:cNvSpPr/>
                  <p:nvPr/>
                </p:nvSpPr>
                <p:spPr>
                  <a:xfrm>
                    <a:off x="937839" y="2049508"/>
                    <a:ext cx="1516760" cy="534396"/>
                  </a:xfrm>
                  <a:custGeom>
                    <a:avLst/>
                    <a:gdLst>
                      <a:gd name="connsiteX0" fmla="*/ 267198 w 1516760"/>
                      <a:gd name="connsiteY0" fmla="*/ 0 h 534396"/>
                      <a:gd name="connsiteX1" fmla="*/ 569891 w 1516760"/>
                      <a:gd name="connsiteY1" fmla="*/ 0 h 534396"/>
                      <a:gd name="connsiteX2" fmla="*/ 731643 w 1516760"/>
                      <a:gd name="connsiteY2" fmla="*/ 263548 h 534396"/>
                      <a:gd name="connsiteX3" fmla="*/ 893395 w 1516760"/>
                      <a:gd name="connsiteY3" fmla="*/ 0 h 534396"/>
                      <a:gd name="connsiteX4" fmla="*/ 1249562 w 1516760"/>
                      <a:gd name="connsiteY4" fmla="*/ 0 h 534396"/>
                      <a:gd name="connsiteX5" fmla="*/ 1516760 w 1516760"/>
                      <a:gd name="connsiteY5" fmla="*/ 267198 h 534396"/>
                      <a:gd name="connsiteX6" fmla="*/ 1249562 w 1516760"/>
                      <a:gd name="connsiteY6" fmla="*/ 534396 h 534396"/>
                      <a:gd name="connsiteX7" fmla="*/ 267198 w 1516760"/>
                      <a:gd name="connsiteY7" fmla="*/ 534396 h 534396"/>
                      <a:gd name="connsiteX8" fmla="*/ 0 w 1516760"/>
                      <a:gd name="connsiteY8" fmla="*/ 267198 h 534396"/>
                      <a:gd name="connsiteX9" fmla="*/ 267198 w 1516760"/>
                      <a:gd name="connsiteY9" fmla="*/ 0 h 534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16760" h="534396">
                        <a:moveTo>
                          <a:pt x="267198" y="0"/>
                        </a:moveTo>
                        <a:lnTo>
                          <a:pt x="569891" y="0"/>
                        </a:lnTo>
                        <a:lnTo>
                          <a:pt x="731643" y="263548"/>
                        </a:lnTo>
                        <a:lnTo>
                          <a:pt x="893395" y="0"/>
                        </a:lnTo>
                        <a:lnTo>
                          <a:pt x="1249562" y="0"/>
                        </a:lnTo>
                        <a:cubicBezTo>
                          <a:pt x="1397131" y="0"/>
                          <a:pt x="1516760" y="119629"/>
                          <a:pt x="1516760" y="267198"/>
                        </a:cubicBezTo>
                        <a:cubicBezTo>
                          <a:pt x="1516760" y="414767"/>
                          <a:pt x="1397131" y="534396"/>
                          <a:pt x="1249562" y="534396"/>
                        </a:cubicBezTo>
                        <a:lnTo>
                          <a:pt x="267198" y="534396"/>
                        </a:lnTo>
                        <a:cubicBezTo>
                          <a:pt x="119629" y="534396"/>
                          <a:pt x="0" y="414767"/>
                          <a:pt x="0" y="267198"/>
                        </a:cubicBezTo>
                        <a:cubicBezTo>
                          <a:pt x="0" y="119629"/>
                          <a:pt x="119629" y="0"/>
                          <a:pt x="267198"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Rounded Corners 27">
                    <a:extLst>
                      <a:ext uri="{FF2B5EF4-FFF2-40B4-BE49-F238E27FC236}">
                        <a16:creationId xmlns:a16="http://schemas.microsoft.com/office/drawing/2014/main" id="{19BFDC89-5D72-DA5A-E37E-BCD70CD1859C}"/>
                      </a:ext>
                    </a:extLst>
                  </p:cNvPr>
                  <p:cNvSpPr/>
                  <p:nvPr/>
                </p:nvSpPr>
                <p:spPr>
                  <a:xfrm rot="5683375">
                    <a:off x="175093" y="2883325"/>
                    <a:ext cx="1705196" cy="31394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1DBC8A03-E11F-C0AD-79A8-200998A36B27}"/>
                      </a:ext>
                    </a:extLst>
                  </p:cNvPr>
                  <p:cNvSpPr/>
                  <p:nvPr/>
                </p:nvSpPr>
                <p:spPr>
                  <a:xfrm rot="5174172">
                    <a:off x="1433109" y="2801328"/>
                    <a:ext cx="1820672" cy="3351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a:extLst>
                      <a:ext uri="{FF2B5EF4-FFF2-40B4-BE49-F238E27FC236}">
                        <a16:creationId xmlns:a16="http://schemas.microsoft.com/office/drawing/2014/main" id="{CBC55E44-CC6B-2C1D-5D16-080758FBD23A}"/>
                      </a:ext>
                    </a:extLst>
                  </p:cNvPr>
                  <p:cNvSpPr/>
                  <p:nvPr/>
                </p:nvSpPr>
                <p:spPr>
                  <a:xfrm>
                    <a:off x="1167115" y="2245866"/>
                    <a:ext cx="1019992" cy="1838744"/>
                  </a:xfrm>
                  <a:prstGeom prst="trapezoid">
                    <a:avLst>
                      <a:gd name="adj" fmla="val 105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rapezoid 21">
                  <a:extLst>
                    <a:ext uri="{FF2B5EF4-FFF2-40B4-BE49-F238E27FC236}">
                      <a16:creationId xmlns:a16="http://schemas.microsoft.com/office/drawing/2014/main" id="{F550D1B8-E4B2-CE9F-C2CE-3B0144860AFD}"/>
                    </a:ext>
                  </a:extLst>
                </p:cNvPr>
                <p:cNvSpPr/>
                <p:nvPr/>
              </p:nvSpPr>
              <p:spPr>
                <a:xfrm rot="201813">
                  <a:off x="1121745" y="4026079"/>
                  <a:ext cx="518542" cy="1725256"/>
                </a:xfrm>
                <a:prstGeom prst="trapezoid">
                  <a:avLst>
                    <a:gd name="adj" fmla="val 105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20A3D722-298B-011B-F00A-F99FAADF9FF4}"/>
                    </a:ext>
                  </a:extLst>
                </p:cNvPr>
                <p:cNvSpPr/>
                <p:nvPr/>
              </p:nvSpPr>
              <p:spPr>
                <a:xfrm rot="21394113">
                  <a:off x="1687461" y="3978788"/>
                  <a:ext cx="518542" cy="1725256"/>
                </a:xfrm>
                <a:prstGeom prst="trapezoid">
                  <a:avLst>
                    <a:gd name="adj" fmla="val 105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0" name="TextBox 1029">
              <a:extLst>
                <a:ext uri="{FF2B5EF4-FFF2-40B4-BE49-F238E27FC236}">
                  <a16:creationId xmlns:a16="http://schemas.microsoft.com/office/drawing/2014/main" id="{A2F7690D-CC3F-4846-7FE2-89899915FCCA}"/>
                </a:ext>
              </a:extLst>
            </p:cNvPr>
            <p:cNvSpPr txBox="1"/>
            <p:nvPr/>
          </p:nvSpPr>
          <p:spPr>
            <a:xfrm>
              <a:off x="5125764" y="1033199"/>
              <a:ext cx="3619618" cy="646331"/>
            </a:xfrm>
            <a:prstGeom prst="rect">
              <a:avLst/>
            </a:prstGeom>
            <a:noFill/>
          </p:spPr>
          <p:txBody>
            <a:bodyPr wrap="square" rtlCol="0">
              <a:spAutoFit/>
            </a:bodyPr>
            <a:lstStyle/>
            <a:p>
              <a:pPr fontAlgn="base"/>
              <a:r>
                <a:rPr lang="en-US" dirty="0">
                  <a:solidFill>
                    <a:schemeClr val="bg1"/>
                  </a:solidFill>
                </a:rPr>
                <a:t>Dealing with an injury or sickness</a:t>
              </a:r>
            </a:p>
            <a:p>
              <a:endParaRPr lang="en-US" dirty="0">
                <a:solidFill>
                  <a:schemeClr val="bg1"/>
                </a:solidFill>
                <a:latin typeface="Calibri" panose="020F0502020204030204" pitchFamily="34" charset="0"/>
              </a:endParaRPr>
            </a:p>
          </p:txBody>
        </p:sp>
      </p:grpSp>
      <p:grpSp>
        <p:nvGrpSpPr>
          <p:cNvPr id="1035" name="Group 1034">
            <a:extLst>
              <a:ext uri="{FF2B5EF4-FFF2-40B4-BE49-F238E27FC236}">
                <a16:creationId xmlns:a16="http://schemas.microsoft.com/office/drawing/2014/main" id="{63BD182D-EDE0-0525-CC68-AB05F23BC120}"/>
              </a:ext>
            </a:extLst>
          </p:cNvPr>
          <p:cNvGrpSpPr/>
          <p:nvPr/>
        </p:nvGrpSpPr>
        <p:grpSpPr>
          <a:xfrm>
            <a:off x="9547325" y="1249394"/>
            <a:ext cx="2384475" cy="3968953"/>
            <a:chOff x="9547325" y="1249394"/>
            <a:chExt cx="2384475" cy="3968953"/>
          </a:xfrm>
        </p:grpSpPr>
        <p:grpSp>
          <p:nvGrpSpPr>
            <p:cNvPr id="139" name="Group 138">
              <a:extLst>
                <a:ext uri="{FF2B5EF4-FFF2-40B4-BE49-F238E27FC236}">
                  <a16:creationId xmlns:a16="http://schemas.microsoft.com/office/drawing/2014/main" id="{A6298652-097F-6531-4CA4-F48576503F7A}"/>
                </a:ext>
              </a:extLst>
            </p:cNvPr>
            <p:cNvGrpSpPr/>
            <p:nvPr/>
          </p:nvGrpSpPr>
          <p:grpSpPr>
            <a:xfrm>
              <a:off x="9586228" y="1637285"/>
              <a:ext cx="2345572" cy="3581062"/>
              <a:chOff x="1633745" y="1131964"/>
              <a:chExt cx="2345572" cy="3581062"/>
            </a:xfrm>
          </p:grpSpPr>
          <p:pic>
            <p:nvPicPr>
              <p:cNvPr id="140" name="Picture 139">
                <a:extLst>
                  <a:ext uri="{FF2B5EF4-FFF2-40B4-BE49-F238E27FC236}">
                    <a16:creationId xmlns:a16="http://schemas.microsoft.com/office/drawing/2014/main" id="{2ADAD0A1-F38A-D325-B647-A9B10A3571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0427" y="1738264"/>
                <a:ext cx="383805" cy="5111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41" name="Group 140">
                <a:extLst>
                  <a:ext uri="{FF2B5EF4-FFF2-40B4-BE49-F238E27FC236}">
                    <a16:creationId xmlns:a16="http://schemas.microsoft.com/office/drawing/2014/main" id="{45AE9621-5208-ED07-8506-06293E967EFF}"/>
                  </a:ext>
                </a:extLst>
              </p:cNvPr>
              <p:cNvGrpSpPr/>
              <p:nvPr/>
            </p:nvGrpSpPr>
            <p:grpSpPr>
              <a:xfrm>
                <a:off x="1633745" y="1131964"/>
                <a:ext cx="2345572" cy="3581062"/>
                <a:chOff x="2530039" y="1403568"/>
                <a:chExt cx="2345572" cy="3581062"/>
              </a:xfrm>
            </p:grpSpPr>
            <p:grpSp>
              <p:nvGrpSpPr>
                <p:cNvPr id="142" name="Group 141">
                  <a:extLst>
                    <a:ext uri="{FF2B5EF4-FFF2-40B4-BE49-F238E27FC236}">
                      <a16:creationId xmlns:a16="http://schemas.microsoft.com/office/drawing/2014/main" id="{894C882A-7FDB-85C1-3DA5-F150CCFC3D0F}"/>
                    </a:ext>
                  </a:extLst>
                </p:cNvPr>
                <p:cNvGrpSpPr/>
                <p:nvPr/>
              </p:nvGrpSpPr>
              <p:grpSpPr>
                <a:xfrm>
                  <a:off x="3952792" y="1713209"/>
                  <a:ext cx="618724" cy="2459902"/>
                  <a:chOff x="10840271" y="2103016"/>
                  <a:chExt cx="618724" cy="2459902"/>
                </a:xfrm>
              </p:grpSpPr>
              <p:grpSp>
                <p:nvGrpSpPr>
                  <p:cNvPr id="153" name="Group 152">
                    <a:extLst>
                      <a:ext uri="{FF2B5EF4-FFF2-40B4-BE49-F238E27FC236}">
                        <a16:creationId xmlns:a16="http://schemas.microsoft.com/office/drawing/2014/main" id="{533C5E4B-9475-341B-1A90-351848DA302B}"/>
                      </a:ext>
                    </a:extLst>
                  </p:cNvPr>
                  <p:cNvGrpSpPr/>
                  <p:nvPr/>
                </p:nvGrpSpPr>
                <p:grpSpPr>
                  <a:xfrm>
                    <a:off x="10840271" y="2103016"/>
                    <a:ext cx="575184" cy="2459902"/>
                    <a:chOff x="3729193" y="976912"/>
                    <a:chExt cx="899886" cy="3848561"/>
                  </a:xfrm>
                </p:grpSpPr>
                <p:sp>
                  <p:nvSpPr>
                    <p:cNvPr id="155" name="Rounded Rectangle 54">
                      <a:extLst>
                        <a:ext uri="{FF2B5EF4-FFF2-40B4-BE49-F238E27FC236}">
                          <a16:creationId xmlns:a16="http://schemas.microsoft.com/office/drawing/2014/main" id="{CD61FF9B-1AC4-4EED-E156-0990FFE0DBBD}"/>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ounded Rectangle 56">
                      <a:extLst>
                        <a:ext uri="{FF2B5EF4-FFF2-40B4-BE49-F238E27FC236}">
                          <a16:creationId xmlns:a16="http://schemas.microsoft.com/office/drawing/2014/main" id="{9800B196-7BB4-68D4-0842-8E68E9133603}"/>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ounded Rectangle 57">
                      <a:extLst>
                        <a:ext uri="{FF2B5EF4-FFF2-40B4-BE49-F238E27FC236}">
                          <a16:creationId xmlns:a16="http://schemas.microsoft.com/office/drawing/2014/main" id="{A83CDFDC-8FE2-E1CB-C1A1-E78BA536006D}"/>
                        </a:ext>
                      </a:extLst>
                    </p:cNvPr>
                    <p:cNvSpPr/>
                    <p:nvPr/>
                  </p:nvSpPr>
                  <p:spPr>
                    <a:xfrm rot="9815699">
                      <a:off x="4320769" y="3360887"/>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8EAC1C3F-5436-F3FA-E7CF-91B563C26F37}"/>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ounded Rectangle 59">
                      <a:extLst>
                        <a:ext uri="{FF2B5EF4-FFF2-40B4-BE49-F238E27FC236}">
                          <a16:creationId xmlns:a16="http://schemas.microsoft.com/office/drawing/2014/main" id="{F0730F67-5D02-4F89-CF6B-92BBA9916882}"/>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4" name="Rounded Rectangle 55">
                    <a:extLst>
                      <a:ext uri="{FF2B5EF4-FFF2-40B4-BE49-F238E27FC236}">
                        <a16:creationId xmlns:a16="http://schemas.microsoft.com/office/drawing/2014/main" id="{F816B362-9161-850A-0A46-F850935CA2B8}"/>
                      </a:ext>
                    </a:extLst>
                  </p:cNvPr>
                  <p:cNvSpPr/>
                  <p:nvPr/>
                </p:nvSpPr>
                <p:spPr>
                  <a:xfrm rot="19769779">
                    <a:off x="11306616" y="2643024"/>
                    <a:ext cx="152379" cy="87501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3" name="Group 142">
                  <a:extLst>
                    <a:ext uri="{FF2B5EF4-FFF2-40B4-BE49-F238E27FC236}">
                      <a16:creationId xmlns:a16="http://schemas.microsoft.com/office/drawing/2014/main" id="{99E9473A-C620-A2DF-9433-68B43805C794}"/>
                    </a:ext>
                  </a:extLst>
                </p:cNvPr>
                <p:cNvGrpSpPr/>
                <p:nvPr/>
              </p:nvGrpSpPr>
              <p:grpSpPr>
                <a:xfrm>
                  <a:off x="2530039" y="2524728"/>
                  <a:ext cx="641219" cy="2459902"/>
                  <a:chOff x="3729193" y="976912"/>
                  <a:chExt cx="1003199" cy="3848561"/>
                </a:xfrm>
              </p:grpSpPr>
              <p:sp>
                <p:nvSpPr>
                  <p:cNvPr id="147" name="Rounded Rectangle 54">
                    <a:extLst>
                      <a:ext uri="{FF2B5EF4-FFF2-40B4-BE49-F238E27FC236}">
                        <a16:creationId xmlns:a16="http://schemas.microsoft.com/office/drawing/2014/main" id="{FCCCD52D-85B3-27CD-8AB8-5072FD430BD6}"/>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55">
                    <a:extLst>
                      <a:ext uri="{FF2B5EF4-FFF2-40B4-BE49-F238E27FC236}">
                        <a16:creationId xmlns:a16="http://schemas.microsoft.com/office/drawing/2014/main" id="{627C4303-59C8-A25C-A2FB-27433678BB6A}"/>
                      </a:ext>
                    </a:extLst>
                  </p:cNvPr>
                  <p:cNvSpPr/>
                  <p:nvPr/>
                </p:nvSpPr>
                <p:spPr>
                  <a:xfrm rot="19769779">
                    <a:off x="4468757" y="1811105"/>
                    <a:ext cx="263635" cy="148801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56">
                    <a:extLst>
                      <a:ext uri="{FF2B5EF4-FFF2-40B4-BE49-F238E27FC236}">
                        <a16:creationId xmlns:a16="http://schemas.microsoft.com/office/drawing/2014/main" id="{FCCAF79A-3512-536B-5548-BACE19F9243C}"/>
                      </a:ext>
                    </a:extLst>
                  </p:cNvPr>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ounded Rectangle 57">
                    <a:extLst>
                      <a:ext uri="{FF2B5EF4-FFF2-40B4-BE49-F238E27FC236}">
                        <a16:creationId xmlns:a16="http://schemas.microsoft.com/office/drawing/2014/main" id="{B73B5FC6-72B6-4024-6351-8E4AEE04A55D}"/>
                      </a:ext>
                    </a:extLst>
                  </p:cNvPr>
                  <p:cNvSpPr/>
                  <p:nvPr/>
                </p:nvSpPr>
                <p:spPr>
                  <a:xfrm rot="9815699">
                    <a:off x="4323449" y="3451382"/>
                    <a:ext cx="308310" cy="137069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a:extLst>
                      <a:ext uri="{FF2B5EF4-FFF2-40B4-BE49-F238E27FC236}">
                        <a16:creationId xmlns:a16="http://schemas.microsoft.com/office/drawing/2014/main" id="{69873320-7043-615C-4203-F2319E5A464D}"/>
                      </a:ext>
                    </a:extLst>
                  </p:cNvPr>
                  <p:cNvSpPr/>
                  <p:nvPr/>
                </p:nvSpPr>
                <p:spPr>
                  <a:xfrm>
                    <a:off x="3774774" y="976912"/>
                    <a:ext cx="808212" cy="80828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ounded Rectangle 59">
                    <a:extLst>
                      <a:ext uri="{FF2B5EF4-FFF2-40B4-BE49-F238E27FC236}">
                        <a16:creationId xmlns:a16="http://schemas.microsoft.com/office/drawing/2014/main" id="{005BEDC0-E444-C7D8-3B46-B21870E9F392}"/>
                      </a:ext>
                    </a:extLst>
                  </p:cNvPr>
                  <p:cNvSpPr/>
                  <p:nvPr/>
                </p:nvSpPr>
                <p:spPr>
                  <a:xfrm rot="7027031">
                    <a:off x="3113315" y="2417911"/>
                    <a:ext cx="1490836" cy="259079"/>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4" name="Oval 143">
                  <a:extLst>
                    <a:ext uri="{FF2B5EF4-FFF2-40B4-BE49-F238E27FC236}">
                      <a16:creationId xmlns:a16="http://schemas.microsoft.com/office/drawing/2014/main" id="{75E34E14-BA83-3F78-CE48-7CBFC3C04CB1}"/>
                    </a:ext>
                  </a:extLst>
                </p:cNvPr>
                <p:cNvSpPr/>
                <p:nvPr/>
              </p:nvSpPr>
              <p:spPr>
                <a:xfrm>
                  <a:off x="3202598" y="1403568"/>
                  <a:ext cx="1673013" cy="3062145"/>
                </a:xfrm>
                <a:prstGeom prst="ellipse">
                  <a:avLst/>
                </a:prstGeom>
                <a:solidFill>
                  <a:schemeClr val="bg1">
                    <a:lumMod val="75000"/>
                    <a:alpha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8BD4F13D-BA95-C100-643D-9C2E15135903}"/>
                    </a:ext>
                  </a:extLst>
                </p:cNvPr>
                <p:cNvSpPr/>
                <p:nvPr/>
              </p:nvSpPr>
              <p:spPr>
                <a:xfrm>
                  <a:off x="3662242" y="4291659"/>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a:extLst>
                    <a:ext uri="{FF2B5EF4-FFF2-40B4-BE49-F238E27FC236}">
                      <a16:creationId xmlns:a16="http://schemas.microsoft.com/office/drawing/2014/main" id="{D73B710E-53F2-6324-B659-1F17B3535FB0}"/>
                    </a:ext>
                  </a:extLst>
                </p:cNvPr>
                <p:cNvSpPr/>
                <p:nvPr/>
              </p:nvSpPr>
              <p:spPr>
                <a:xfrm>
                  <a:off x="4263711" y="4282604"/>
                  <a:ext cx="236602" cy="348109"/>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1" name="TextBox 1030">
              <a:extLst>
                <a:ext uri="{FF2B5EF4-FFF2-40B4-BE49-F238E27FC236}">
                  <a16:creationId xmlns:a16="http://schemas.microsoft.com/office/drawing/2014/main" id="{7D0C6E2F-CA31-CD2B-9581-E6F360F65FD9}"/>
                </a:ext>
              </a:extLst>
            </p:cNvPr>
            <p:cNvSpPr txBox="1"/>
            <p:nvPr/>
          </p:nvSpPr>
          <p:spPr>
            <a:xfrm>
              <a:off x="9547325" y="1249394"/>
              <a:ext cx="2384475" cy="369332"/>
            </a:xfrm>
            <a:prstGeom prst="rect">
              <a:avLst/>
            </a:prstGeom>
            <a:noFill/>
          </p:spPr>
          <p:txBody>
            <a:bodyPr wrap="square" rtlCol="0">
              <a:spAutoFit/>
            </a:bodyPr>
            <a:lstStyle/>
            <a:p>
              <a:pPr fontAlgn="base"/>
              <a:r>
                <a:rPr lang="en-US" dirty="0">
                  <a:solidFill>
                    <a:schemeClr val="bg1"/>
                  </a:solidFill>
                </a:rPr>
                <a:t>Improving as a person</a:t>
              </a:r>
              <a:endParaRPr lang="en-US" dirty="0">
                <a:solidFill>
                  <a:schemeClr val="bg1"/>
                </a:solidFill>
                <a:latin typeface="Calibri" panose="020F0502020204030204" pitchFamily="34" charset="0"/>
              </a:endParaRPr>
            </a:p>
          </p:txBody>
        </p:sp>
      </p:grpSp>
      <p:grpSp>
        <p:nvGrpSpPr>
          <p:cNvPr id="1036" name="Group 1035">
            <a:extLst>
              <a:ext uri="{FF2B5EF4-FFF2-40B4-BE49-F238E27FC236}">
                <a16:creationId xmlns:a16="http://schemas.microsoft.com/office/drawing/2014/main" id="{453ADDC8-D030-23C3-8FBB-1CA768A9C8B0}"/>
              </a:ext>
            </a:extLst>
          </p:cNvPr>
          <p:cNvGrpSpPr/>
          <p:nvPr/>
        </p:nvGrpSpPr>
        <p:grpSpPr>
          <a:xfrm>
            <a:off x="4654709" y="3996337"/>
            <a:ext cx="7292021" cy="2628921"/>
            <a:chOff x="4909578" y="4219689"/>
            <a:chExt cx="7292021" cy="2628921"/>
          </a:xfrm>
        </p:grpSpPr>
        <p:grpSp>
          <p:nvGrpSpPr>
            <p:cNvPr id="160" name="Group 159">
              <a:extLst>
                <a:ext uri="{FF2B5EF4-FFF2-40B4-BE49-F238E27FC236}">
                  <a16:creationId xmlns:a16="http://schemas.microsoft.com/office/drawing/2014/main" id="{6A6C6A50-C2CB-A0FF-7121-93E855C74EE2}"/>
                </a:ext>
              </a:extLst>
            </p:cNvPr>
            <p:cNvGrpSpPr/>
            <p:nvPr/>
          </p:nvGrpSpPr>
          <p:grpSpPr>
            <a:xfrm>
              <a:off x="4909578" y="4219689"/>
              <a:ext cx="2155190" cy="2533805"/>
              <a:chOff x="7459885" y="3411392"/>
              <a:chExt cx="2155190" cy="2533805"/>
            </a:xfrm>
          </p:grpSpPr>
          <p:grpSp>
            <p:nvGrpSpPr>
              <p:cNvPr id="161" name="Group 160">
                <a:extLst>
                  <a:ext uri="{FF2B5EF4-FFF2-40B4-BE49-F238E27FC236}">
                    <a16:creationId xmlns:a16="http://schemas.microsoft.com/office/drawing/2014/main" id="{7D503220-4051-C3BF-4426-635B59D4A606}"/>
                  </a:ext>
                </a:extLst>
              </p:cNvPr>
              <p:cNvGrpSpPr/>
              <p:nvPr/>
            </p:nvGrpSpPr>
            <p:grpSpPr>
              <a:xfrm>
                <a:off x="8175241" y="3501253"/>
                <a:ext cx="1049510" cy="2433876"/>
                <a:chOff x="922474" y="3684760"/>
                <a:chExt cx="1049510" cy="2433876"/>
              </a:xfrm>
            </p:grpSpPr>
            <p:sp>
              <p:nvSpPr>
                <p:cNvPr id="181" name="Oval 180">
                  <a:extLst>
                    <a:ext uri="{FF2B5EF4-FFF2-40B4-BE49-F238E27FC236}">
                      <a16:creationId xmlns:a16="http://schemas.microsoft.com/office/drawing/2014/main" id="{F02DFA25-4BED-DD52-B9A8-F0F2CAB8DBD3}"/>
                    </a:ext>
                  </a:extLst>
                </p:cNvPr>
                <p:cNvSpPr/>
                <p:nvPr/>
              </p:nvSpPr>
              <p:spPr>
                <a:xfrm>
                  <a:off x="1158844" y="3684760"/>
                  <a:ext cx="570368" cy="57036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Rounded Corners 181">
                  <a:extLst>
                    <a:ext uri="{FF2B5EF4-FFF2-40B4-BE49-F238E27FC236}">
                      <a16:creationId xmlns:a16="http://schemas.microsoft.com/office/drawing/2014/main" id="{1FE32670-D12E-AA1B-31A3-129F1DCC541C}"/>
                    </a:ext>
                  </a:extLst>
                </p:cNvPr>
                <p:cNvSpPr/>
                <p:nvPr/>
              </p:nvSpPr>
              <p:spPr>
                <a:xfrm>
                  <a:off x="1013988" y="4291344"/>
                  <a:ext cx="814812" cy="22633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rapezoid 182">
                  <a:extLst>
                    <a:ext uri="{FF2B5EF4-FFF2-40B4-BE49-F238E27FC236}">
                      <a16:creationId xmlns:a16="http://schemas.microsoft.com/office/drawing/2014/main" id="{3309252C-8864-20CE-A4D0-955E2310E656}"/>
                    </a:ext>
                  </a:extLst>
                </p:cNvPr>
                <p:cNvSpPr/>
                <p:nvPr/>
              </p:nvSpPr>
              <p:spPr>
                <a:xfrm>
                  <a:off x="995882" y="4445252"/>
                  <a:ext cx="878186" cy="995881"/>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id="{FC1B72D4-EEB7-CBFE-E993-404EA07E0126}"/>
                    </a:ext>
                  </a:extLst>
                </p:cNvPr>
                <p:cNvSpPr/>
                <p:nvPr/>
              </p:nvSpPr>
              <p:spPr>
                <a:xfrm rot="3911839">
                  <a:off x="1520070" y="4612743"/>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Rounded Corners 184">
                  <a:extLst>
                    <a:ext uri="{FF2B5EF4-FFF2-40B4-BE49-F238E27FC236}">
                      <a16:creationId xmlns:a16="http://schemas.microsoft.com/office/drawing/2014/main" id="{C680FDA7-C6A4-3E6B-0674-F84CCECEC2A7}"/>
                    </a:ext>
                  </a:extLst>
                </p:cNvPr>
                <p:cNvSpPr/>
                <p:nvPr/>
              </p:nvSpPr>
              <p:spPr>
                <a:xfrm rot="6387792">
                  <a:off x="667535" y="4629341"/>
                  <a:ext cx="706854" cy="19697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Rectangle: Rounded Corners 185">
                  <a:extLst>
                    <a:ext uri="{FF2B5EF4-FFF2-40B4-BE49-F238E27FC236}">
                      <a16:creationId xmlns:a16="http://schemas.microsoft.com/office/drawing/2014/main" id="{0EAF312C-3A8B-B986-DC88-EBFE744F95D0}"/>
                    </a:ext>
                  </a:extLst>
                </p:cNvPr>
                <p:cNvSpPr/>
                <p:nvPr/>
              </p:nvSpPr>
              <p:spPr>
                <a:xfrm rot="5400000">
                  <a:off x="1109348" y="5563656"/>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Rounded Corners 186">
                  <a:extLst>
                    <a:ext uri="{FF2B5EF4-FFF2-40B4-BE49-F238E27FC236}">
                      <a16:creationId xmlns:a16="http://schemas.microsoft.com/office/drawing/2014/main" id="{8B0DE625-8251-2B53-4BC7-0F6E07347C3B}"/>
                    </a:ext>
                  </a:extLst>
                </p:cNvPr>
                <p:cNvSpPr/>
                <p:nvPr/>
              </p:nvSpPr>
              <p:spPr>
                <a:xfrm rot="5400000">
                  <a:off x="836235" y="5571201"/>
                  <a:ext cx="921877" cy="17299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Isosceles Triangle 187">
                  <a:extLst>
                    <a:ext uri="{FF2B5EF4-FFF2-40B4-BE49-F238E27FC236}">
                      <a16:creationId xmlns:a16="http://schemas.microsoft.com/office/drawing/2014/main" id="{8EA1BA8C-69CF-E9CF-A271-7F848DAD0C74}"/>
                    </a:ext>
                  </a:extLst>
                </p:cNvPr>
                <p:cNvSpPr/>
                <p:nvPr/>
              </p:nvSpPr>
              <p:spPr>
                <a:xfrm rot="10800000">
                  <a:off x="1358020" y="4291342"/>
                  <a:ext cx="126748" cy="81482"/>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a:extLst>
                  <a:ext uri="{FF2B5EF4-FFF2-40B4-BE49-F238E27FC236}">
                    <a16:creationId xmlns:a16="http://schemas.microsoft.com/office/drawing/2014/main" id="{2744E22A-D6F9-E7FF-DCB7-2BA1EEA4520A}"/>
                  </a:ext>
                </a:extLst>
              </p:cNvPr>
              <p:cNvGrpSpPr/>
              <p:nvPr/>
            </p:nvGrpSpPr>
            <p:grpSpPr>
              <a:xfrm>
                <a:off x="9106700" y="4770937"/>
                <a:ext cx="508375" cy="1097188"/>
                <a:chOff x="4480353" y="1537579"/>
                <a:chExt cx="612921" cy="1322822"/>
              </a:xfrm>
            </p:grpSpPr>
            <p:sp>
              <p:nvSpPr>
                <p:cNvPr id="174" name="Oval 173">
                  <a:extLst>
                    <a:ext uri="{FF2B5EF4-FFF2-40B4-BE49-F238E27FC236}">
                      <a16:creationId xmlns:a16="http://schemas.microsoft.com/office/drawing/2014/main" id="{E5046BB3-9A06-F496-BD7F-78E04FB772FB}"/>
                    </a:ext>
                  </a:extLst>
                </p:cNvPr>
                <p:cNvSpPr/>
                <p:nvPr/>
              </p:nvSpPr>
              <p:spPr>
                <a:xfrm>
                  <a:off x="4615759" y="1537579"/>
                  <a:ext cx="345542" cy="3455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a:extLst>
                    <a:ext uri="{FF2B5EF4-FFF2-40B4-BE49-F238E27FC236}">
                      <a16:creationId xmlns:a16="http://schemas.microsoft.com/office/drawing/2014/main" id="{D753117E-D922-CD4D-1B65-2B7F46C4B361}"/>
                    </a:ext>
                  </a:extLst>
                </p:cNvPr>
                <p:cNvSpPr/>
                <p:nvPr/>
              </p:nvSpPr>
              <p:spPr>
                <a:xfrm>
                  <a:off x="4571999" y="1963094"/>
                  <a:ext cx="451165" cy="511630"/>
                </a:xfrm>
                <a:prstGeom prst="trapezoid">
                  <a:avLst>
                    <a:gd name="adj" fmla="val 2603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Rounded Corners 175">
                  <a:extLst>
                    <a:ext uri="{FF2B5EF4-FFF2-40B4-BE49-F238E27FC236}">
                      <a16:creationId xmlns:a16="http://schemas.microsoft.com/office/drawing/2014/main" id="{85AAACEA-7EA5-5B9C-E19F-72EAA251BDB8}"/>
                    </a:ext>
                  </a:extLst>
                </p:cNvPr>
                <p:cNvSpPr/>
                <p:nvPr/>
              </p:nvSpPr>
              <p:spPr>
                <a:xfrm rot="7223141">
                  <a:off x="4323278" y="2125722"/>
                  <a:ext cx="421857" cy="10770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Rounded Corners 176">
                  <a:extLst>
                    <a:ext uri="{FF2B5EF4-FFF2-40B4-BE49-F238E27FC236}">
                      <a16:creationId xmlns:a16="http://schemas.microsoft.com/office/drawing/2014/main" id="{C0F69FD2-55ED-D1F0-41FF-747889A762EE}"/>
                    </a:ext>
                  </a:extLst>
                </p:cNvPr>
                <p:cNvSpPr/>
                <p:nvPr/>
              </p:nvSpPr>
              <p:spPr>
                <a:xfrm rot="3528859">
                  <a:off x="4825822" y="2108653"/>
                  <a:ext cx="428987" cy="10591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EF85624E-E13F-DE00-6E22-7CED835AEC24}"/>
                    </a:ext>
                  </a:extLst>
                </p:cNvPr>
                <p:cNvSpPr/>
                <p:nvPr/>
              </p:nvSpPr>
              <p:spPr>
                <a:xfrm rot="10800000">
                  <a:off x="4571325" y="1918258"/>
                  <a:ext cx="426187" cy="11877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F1612001-6D3A-2995-D7E9-88C9E2C2DDF3}"/>
                    </a:ext>
                  </a:extLst>
                </p:cNvPr>
                <p:cNvSpPr/>
                <p:nvPr/>
              </p:nvSpPr>
              <p:spPr>
                <a:xfrm rot="5400000">
                  <a:off x="4471738" y="2533896"/>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Rounded Corners 179">
                  <a:extLst>
                    <a:ext uri="{FF2B5EF4-FFF2-40B4-BE49-F238E27FC236}">
                      <a16:creationId xmlns:a16="http://schemas.microsoft.com/office/drawing/2014/main" id="{165F4223-8711-DCB3-BFDF-C64EA9CD52B1}"/>
                    </a:ext>
                  </a:extLst>
                </p:cNvPr>
                <p:cNvSpPr/>
                <p:nvPr/>
              </p:nvSpPr>
              <p:spPr>
                <a:xfrm rot="5400000">
                  <a:off x="4642245" y="2541441"/>
                  <a:ext cx="509899" cy="128022"/>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a:extLst>
                  <a:ext uri="{FF2B5EF4-FFF2-40B4-BE49-F238E27FC236}">
                    <a16:creationId xmlns:a16="http://schemas.microsoft.com/office/drawing/2014/main" id="{5BFEF1AE-6332-0995-2A68-2C18D3B100F3}"/>
                  </a:ext>
                </a:extLst>
              </p:cNvPr>
              <p:cNvGrpSpPr/>
              <p:nvPr/>
            </p:nvGrpSpPr>
            <p:grpSpPr>
              <a:xfrm>
                <a:off x="7459885" y="4199879"/>
                <a:ext cx="708791" cy="1745318"/>
                <a:chOff x="7321633" y="4237022"/>
                <a:chExt cx="708791" cy="1745318"/>
              </a:xfrm>
            </p:grpSpPr>
            <p:sp>
              <p:nvSpPr>
                <p:cNvPr id="167" name="Oval 166">
                  <a:extLst>
                    <a:ext uri="{FF2B5EF4-FFF2-40B4-BE49-F238E27FC236}">
                      <a16:creationId xmlns:a16="http://schemas.microsoft.com/office/drawing/2014/main" id="{F460F4A6-D020-3D79-6359-B0741A4FC818}"/>
                    </a:ext>
                  </a:extLst>
                </p:cNvPr>
                <p:cNvSpPr/>
                <p:nvPr/>
              </p:nvSpPr>
              <p:spPr>
                <a:xfrm>
                  <a:off x="7478219" y="4237022"/>
                  <a:ext cx="399590" cy="43462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a:extLst>
                    <a:ext uri="{FF2B5EF4-FFF2-40B4-BE49-F238E27FC236}">
                      <a16:creationId xmlns:a16="http://schemas.microsoft.com/office/drawing/2014/main" id="{CFF8863D-23CF-1651-F34A-335479D440B7}"/>
                    </a:ext>
                  </a:extLst>
                </p:cNvPr>
                <p:cNvSpPr/>
                <p:nvPr/>
              </p:nvSpPr>
              <p:spPr>
                <a:xfrm>
                  <a:off x="7496270" y="4772230"/>
                  <a:ext cx="353490" cy="750383"/>
                </a:xfrm>
                <a:prstGeom prst="trapezoid">
                  <a:avLst>
                    <a:gd name="adj" fmla="val 10068"/>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Rounded Corners 168">
                  <a:extLst>
                    <a:ext uri="{FF2B5EF4-FFF2-40B4-BE49-F238E27FC236}">
                      <a16:creationId xmlns:a16="http://schemas.microsoft.com/office/drawing/2014/main" id="{5E732861-FFAC-E375-6D7D-A2DC0A6F4BDE}"/>
                    </a:ext>
                  </a:extLst>
                </p:cNvPr>
                <p:cNvSpPr/>
                <p:nvPr/>
              </p:nvSpPr>
              <p:spPr>
                <a:xfrm rot="7223141">
                  <a:off x="7118606" y="4982243"/>
                  <a:ext cx="530608" cy="124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Rounded Corners 169">
                  <a:extLst>
                    <a:ext uri="{FF2B5EF4-FFF2-40B4-BE49-F238E27FC236}">
                      <a16:creationId xmlns:a16="http://schemas.microsoft.com/office/drawing/2014/main" id="{6F402A7E-13E8-23DA-3443-B77A6DFCD0D9}"/>
                    </a:ext>
                  </a:extLst>
                </p:cNvPr>
                <p:cNvSpPr/>
                <p:nvPr/>
              </p:nvSpPr>
              <p:spPr>
                <a:xfrm rot="3528859">
                  <a:off x="7699394" y="4960683"/>
                  <a:ext cx="539576" cy="1224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ectangle: Rounded Corners 170">
                  <a:extLst>
                    <a:ext uri="{FF2B5EF4-FFF2-40B4-BE49-F238E27FC236}">
                      <a16:creationId xmlns:a16="http://schemas.microsoft.com/office/drawing/2014/main" id="{4C9B41E3-5D1E-D9B3-8478-0CF8B5022CA6}"/>
                    </a:ext>
                  </a:extLst>
                </p:cNvPr>
                <p:cNvSpPr/>
                <p:nvPr/>
              </p:nvSpPr>
              <p:spPr>
                <a:xfrm rot="10800000">
                  <a:off x="7426834" y="4715837"/>
                  <a:ext cx="492849" cy="14939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ectangle: Rounded Corners 171">
                  <a:extLst>
                    <a:ext uri="{FF2B5EF4-FFF2-40B4-BE49-F238E27FC236}">
                      <a16:creationId xmlns:a16="http://schemas.microsoft.com/office/drawing/2014/main" id="{E1F36935-8F01-C57F-D4B4-3BCBE8D3C47A}"/>
                    </a:ext>
                  </a:extLst>
                </p:cNvPr>
                <p:cNvSpPr/>
                <p:nvPr/>
              </p:nvSpPr>
              <p:spPr>
                <a:xfrm rot="5400000">
                  <a:off x="7249611" y="557815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ectangle: Rounded Corners 172">
                  <a:extLst>
                    <a:ext uri="{FF2B5EF4-FFF2-40B4-BE49-F238E27FC236}">
                      <a16:creationId xmlns:a16="http://schemas.microsoft.com/office/drawing/2014/main" id="{8C868608-C745-FDD7-8F82-5E7F91B4A588}"/>
                    </a:ext>
                  </a:extLst>
                </p:cNvPr>
                <p:cNvSpPr/>
                <p:nvPr/>
              </p:nvSpPr>
              <p:spPr>
                <a:xfrm rot="5144943">
                  <a:off x="7473948" y="5587643"/>
                  <a:ext cx="641347" cy="148047"/>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5" name="Cloud 164">
                <a:extLst>
                  <a:ext uri="{FF2B5EF4-FFF2-40B4-BE49-F238E27FC236}">
                    <a16:creationId xmlns:a16="http://schemas.microsoft.com/office/drawing/2014/main" id="{17031616-9AAD-CE9B-C198-B7ACE1699C57}"/>
                  </a:ext>
                </a:extLst>
              </p:cNvPr>
              <p:cNvSpPr/>
              <p:nvPr/>
            </p:nvSpPr>
            <p:spPr>
              <a:xfrm rot="3956484">
                <a:off x="8199240" y="3398041"/>
                <a:ext cx="428260" cy="454961"/>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66" name="Cloud 165">
                <a:extLst>
                  <a:ext uri="{FF2B5EF4-FFF2-40B4-BE49-F238E27FC236}">
                    <a16:creationId xmlns:a16="http://schemas.microsoft.com/office/drawing/2014/main" id="{9E4E26A1-DA81-3407-FB99-F4B015B9F940}"/>
                  </a:ext>
                </a:extLst>
              </p:cNvPr>
              <p:cNvSpPr/>
              <p:nvPr/>
            </p:nvSpPr>
            <p:spPr>
              <a:xfrm rot="3956484">
                <a:off x="8860676" y="3485082"/>
                <a:ext cx="428260" cy="454961"/>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grpSp>
          <p:nvGrpSpPr>
            <p:cNvPr id="189" name="Group 188">
              <a:extLst>
                <a:ext uri="{FF2B5EF4-FFF2-40B4-BE49-F238E27FC236}">
                  <a16:creationId xmlns:a16="http://schemas.microsoft.com/office/drawing/2014/main" id="{E5F18DCC-FF88-E85F-8972-441CB0223D0C}"/>
                </a:ext>
              </a:extLst>
            </p:cNvPr>
            <p:cNvGrpSpPr/>
            <p:nvPr/>
          </p:nvGrpSpPr>
          <p:grpSpPr>
            <a:xfrm>
              <a:off x="7706830" y="4221006"/>
              <a:ext cx="647690" cy="2619118"/>
              <a:chOff x="3749869" y="990600"/>
              <a:chExt cx="934634" cy="3779455"/>
            </a:xfrm>
          </p:grpSpPr>
          <p:sp>
            <p:nvSpPr>
              <p:cNvPr id="190" name="Rounded Rectangle 41">
                <a:extLst>
                  <a:ext uri="{FF2B5EF4-FFF2-40B4-BE49-F238E27FC236}">
                    <a16:creationId xmlns:a16="http://schemas.microsoft.com/office/drawing/2014/main" id="{16755824-9E8B-FD65-979B-6890BDE7B085}"/>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ounded Rectangle 42">
                <a:extLst>
                  <a:ext uri="{FF2B5EF4-FFF2-40B4-BE49-F238E27FC236}">
                    <a16:creationId xmlns:a16="http://schemas.microsoft.com/office/drawing/2014/main" id="{1CA84905-4445-D292-F22E-60BE431D4EE4}"/>
                  </a:ext>
                </a:extLst>
              </p:cNvPr>
              <p:cNvSpPr/>
              <p:nvPr/>
            </p:nvSpPr>
            <p:spPr>
              <a:xfrm rot="5745961">
                <a:off x="4298596" y="2858795"/>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 name="Rounded Rectangle 43">
                <a:extLst>
                  <a:ext uri="{FF2B5EF4-FFF2-40B4-BE49-F238E27FC236}">
                    <a16:creationId xmlns:a16="http://schemas.microsoft.com/office/drawing/2014/main" id="{9D3A395E-9E26-8660-4FED-8846F8D387C4}"/>
                  </a:ext>
                </a:extLst>
              </p:cNvPr>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 name="Rounded Rectangle 44">
                <a:extLst>
                  <a:ext uri="{FF2B5EF4-FFF2-40B4-BE49-F238E27FC236}">
                    <a16:creationId xmlns:a16="http://schemas.microsoft.com/office/drawing/2014/main" id="{2D33B177-B130-89B7-29E0-4E241AE95653}"/>
                  </a:ext>
                </a:extLst>
              </p:cNvPr>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6" name="Rounded Rectangle 45">
                <a:extLst>
                  <a:ext uri="{FF2B5EF4-FFF2-40B4-BE49-F238E27FC236}">
                    <a16:creationId xmlns:a16="http://schemas.microsoft.com/office/drawing/2014/main" id="{6712BEF4-29F4-5AE9-588F-FBE534664EB1}"/>
                  </a:ext>
                </a:extLst>
              </p:cNvPr>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 name="Oval 1026">
                <a:extLst>
                  <a:ext uri="{FF2B5EF4-FFF2-40B4-BE49-F238E27FC236}">
                    <a16:creationId xmlns:a16="http://schemas.microsoft.com/office/drawing/2014/main" id="{35D7A7B3-A184-72EF-8A23-637D8DA8747B}"/>
                  </a:ext>
                </a:extLst>
              </p:cNvPr>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ounded Rectangle 47">
                <a:extLst>
                  <a:ext uri="{FF2B5EF4-FFF2-40B4-BE49-F238E27FC236}">
                    <a16:creationId xmlns:a16="http://schemas.microsoft.com/office/drawing/2014/main" id="{498BF49A-5A64-80B9-9A05-8D13E5B1B38A}"/>
                  </a:ext>
                </a:extLst>
              </p:cNvPr>
              <p:cNvSpPr/>
              <p:nvPr/>
            </p:nvSpPr>
            <p:spPr>
              <a:xfrm rot="7107398">
                <a:off x="3267374" y="2321743"/>
                <a:ext cx="1223830"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2" name="TextBox 1031">
              <a:extLst>
                <a:ext uri="{FF2B5EF4-FFF2-40B4-BE49-F238E27FC236}">
                  <a16:creationId xmlns:a16="http://schemas.microsoft.com/office/drawing/2014/main" id="{FB7CBF9B-304C-FA08-AD91-EC7A69C71E42}"/>
                </a:ext>
              </a:extLst>
            </p:cNvPr>
            <p:cNvSpPr txBox="1"/>
            <p:nvPr/>
          </p:nvSpPr>
          <p:spPr>
            <a:xfrm>
              <a:off x="8581981" y="5925280"/>
              <a:ext cx="3619618" cy="923330"/>
            </a:xfrm>
            <a:prstGeom prst="rect">
              <a:avLst/>
            </a:prstGeom>
            <a:noFill/>
          </p:spPr>
          <p:txBody>
            <a:bodyPr wrap="square" rtlCol="0">
              <a:spAutoFit/>
            </a:bodyPr>
            <a:lstStyle/>
            <a:p>
              <a:pPr fontAlgn="base"/>
              <a:r>
                <a:rPr lang="en-US" dirty="0">
                  <a:solidFill>
                    <a:schemeClr val="bg1"/>
                  </a:solidFill>
                </a:rPr>
                <a:t>Working through challenges with family or friends</a:t>
              </a:r>
            </a:p>
            <a:p>
              <a:endParaRPr lang="en-US" dirty="0">
                <a:solidFill>
                  <a:schemeClr val="bg1"/>
                </a:solidFill>
                <a:latin typeface="Calibri" panose="020F0502020204030204" pitchFamily="34" charset="0"/>
              </a:endParaRPr>
            </a:p>
          </p:txBody>
        </p:sp>
      </p:grpSp>
    </p:spTree>
    <p:extLst>
      <p:ext uri="{BB962C8B-B14F-4D97-AF65-F5344CB8AC3E}">
        <p14:creationId xmlns:p14="http://schemas.microsoft.com/office/powerpoint/2010/main" val="359912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4" name="TextBox 3"/>
          <p:cNvSpPr txBox="1"/>
          <p:nvPr/>
        </p:nvSpPr>
        <p:spPr>
          <a:xfrm>
            <a:off x="11350992" y="6458699"/>
            <a:ext cx="953650" cy="369332"/>
          </a:xfrm>
          <a:prstGeom prst="rect">
            <a:avLst/>
          </a:prstGeom>
          <a:noFill/>
        </p:spPr>
        <p:txBody>
          <a:bodyPr wrap="square" rtlCol="0">
            <a:spAutoFit/>
          </a:bodyPr>
          <a:lstStyle/>
          <a:p>
            <a:r>
              <a:rPr lang="en-US" dirty="0">
                <a:solidFill>
                  <a:schemeClr val="bg1"/>
                </a:solidFill>
              </a:rPr>
              <a:t>(1)</a:t>
            </a:r>
          </a:p>
        </p:txBody>
      </p:sp>
      <p:sp>
        <p:nvSpPr>
          <p:cNvPr id="23" name="TextBox 22"/>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Parable</a:t>
            </a:r>
          </a:p>
        </p:txBody>
      </p:sp>
      <p:sp>
        <p:nvSpPr>
          <p:cNvPr id="6" name="TextBox 5"/>
          <p:cNvSpPr txBox="1"/>
          <p:nvPr/>
        </p:nvSpPr>
        <p:spPr>
          <a:xfrm>
            <a:off x="3556742" y="1623626"/>
            <a:ext cx="8048530" cy="1200329"/>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62" name="Group 61"/>
          <p:cNvGrpSpPr/>
          <p:nvPr/>
        </p:nvGrpSpPr>
        <p:grpSpPr>
          <a:xfrm>
            <a:off x="381708" y="312096"/>
            <a:ext cx="814409" cy="1734863"/>
            <a:chOff x="779079" y="514896"/>
            <a:chExt cx="2438400" cy="4219491"/>
          </a:xfrm>
        </p:grpSpPr>
        <p:sp>
          <p:nvSpPr>
            <p:cNvPr id="63" name="Oval 62"/>
            <p:cNvSpPr/>
            <p:nvPr/>
          </p:nvSpPr>
          <p:spPr>
            <a:xfrm>
              <a:off x="2687392" y="2910622"/>
              <a:ext cx="530087" cy="4088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779079" y="2910622"/>
              <a:ext cx="530087" cy="408878"/>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Manual Operation 64"/>
            <p:cNvSpPr/>
            <p:nvPr/>
          </p:nvSpPr>
          <p:spPr>
            <a:xfrm rot="12596204">
              <a:off x="1015661" y="2085158"/>
              <a:ext cx="696097" cy="1093623"/>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Manual Operation 65"/>
            <p:cNvSpPr/>
            <p:nvPr/>
          </p:nvSpPr>
          <p:spPr>
            <a:xfrm rot="8763267">
              <a:off x="2267626" y="1950411"/>
              <a:ext cx="696097" cy="1240577"/>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20566544">
              <a:off x="1262179" y="4223289"/>
              <a:ext cx="742122" cy="51109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1440040">
              <a:off x="2101909" y="4192870"/>
              <a:ext cx="742122" cy="511098"/>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Manual Operation 68"/>
            <p:cNvSpPr/>
            <p:nvPr/>
          </p:nvSpPr>
          <p:spPr>
            <a:xfrm rot="10800000">
              <a:off x="1174602" y="3115061"/>
              <a:ext cx="1654325" cy="1321303"/>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Manual Operation 69"/>
            <p:cNvSpPr/>
            <p:nvPr/>
          </p:nvSpPr>
          <p:spPr>
            <a:xfrm rot="10800000">
              <a:off x="1203149" y="1957193"/>
              <a:ext cx="1579464" cy="1873405"/>
            </a:xfrm>
            <a:prstGeom prst="flowChartManualOperation">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anual Operation 70"/>
            <p:cNvSpPr/>
            <p:nvPr/>
          </p:nvSpPr>
          <p:spPr>
            <a:xfrm>
              <a:off x="1694408" y="2130257"/>
              <a:ext cx="529959" cy="282996"/>
            </a:xfrm>
            <a:prstGeom prst="flowChartManualOperati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1309166" y="866232"/>
              <a:ext cx="1272209" cy="143107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Cloud 72"/>
            <p:cNvSpPr/>
            <p:nvPr/>
          </p:nvSpPr>
          <p:spPr>
            <a:xfrm rot="4770234">
              <a:off x="1798913" y="1182127"/>
              <a:ext cx="1356537" cy="63610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Cloud 73"/>
            <p:cNvSpPr/>
            <p:nvPr/>
          </p:nvSpPr>
          <p:spPr>
            <a:xfrm rot="6162984">
              <a:off x="629028" y="1305879"/>
              <a:ext cx="1360421" cy="636104"/>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loud 74"/>
            <p:cNvSpPr/>
            <p:nvPr/>
          </p:nvSpPr>
          <p:spPr>
            <a:xfrm>
              <a:off x="1203149" y="661793"/>
              <a:ext cx="1378226" cy="613317"/>
            </a:xfrm>
            <a:prstGeom prst="cloud">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10" descr="http://previews.123rf.com/images/konahinab/konahinab1305/konahinab130500007/19492654-The-vector-image-of-set-of-seamless-vintage-borders-in-the-form-of-celtic-ornament-Stock-Vector.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15" t="67357" r="11375" b="21539"/>
            <a:stretch/>
          </p:blipFill>
          <p:spPr bwMode="auto">
            <a:xfrm>
              <a:off x="1273235" y="3613866"/>
              <a:ext cx="1452548" cy="179928"/>
            </a:xfrm>
            <a:prstGeom prst="rect">
              <a:avLst/>
            </a:prstGeom>
            <a:noFill/>
            <a:extLst>
              <a:ext uri="{909E8E84-426E-40DD-AFC4-6F175D3DCCD1}">
                <a14:hiddenFill xmlns:a14="http://schemas.microsoft.com/office/drawing/2010/main">
                  <a:solidFill>
                    <a:srgbClr val="FFFFFF"/>
                  </a:solidFill>
                </a14:hiddenFill>
              </a:ext>
            </a:extLst>
          </p:spPr>
        </p:pic>
        <p:sp>
          <p:nvSpPr>
            <p:cNvPr id="134" name="Chord 133"/>
            <p:cNvSpPr/>
            <p:nvPr/>
          </p:nvSpPr>
          <p:spPr>
            <a:xfrm rot="4402137">
              <a:off x="1304945" y="327813"/>
              <a:ext cx="1152923" cy="1527090"/>
            </a:xfrm>
            <a:prstGeom prst="chord">
              <a:avLst>
                <a:gd name="adj1" fmla="val 6784580"/>
                <a:gd name="adj2" fmla="val 16778798"/>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Picture 10" descr="http://previews.123rf.com/images/konahinab/konahinab1305/konahinab130500007/19492654-The-vector-image-of-set-of-seamless-vintage-borders-in-the-form-of-celtic-ornament-Stock-Vector.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4" t="66923" r="38790" b="21539"/>
            <a:stretch/>
          </p:blipFill>
          <p:spPr bwMode="auto">
            <a:xfrm>
              <a:off x="1102209" y="966667"/>
              <a:ext cx="1568519" cy="271300"/>
            </a:xfrm>
            <a:prstGeom prst="rect">
              <a:avLst/>
            </a:prstGeom>
            <a:noFill/>
            <a:extLst>
              <a:ext uri="{909E8E84-426E-40DD-AFC4-6F175D3DCCD1}">
                <a14:hiddenFill xmlns:a14="http://schemas.microsoft.com/office/drawing/2010/main">
                  <a:solidFill>
                    <a:srgbClr val="FFFFFF"/>
                  </a:solidFill>
                </a14:hiddenFill>
              </a:ext>
            </a:extLst>
          </p:spPr>
        </p:pic>
      </p:grpSp>
      <p:sp>
        <p:nvSpPr>
          <p:cNvPr id="32" name="TextBox 31"/>
          <p:cNvSpPr txBox="1"/>
          <p:nvPr/>
        </p:nvSpPr>
        <p:spPr>
          <a:xfrm>
            <a:off x="1294694" y="1206012"/>
            <a:ext cx="6777748" cy="3416320"/>
          </a:xfrm>
          <a:prstGeom prst="rect">
            <a:avLst/>
          </a:prstGeom>
          <a:noFill/>
        </p:spPr>
        <p:txBody>
          <a:bodyPr wrap="square" rtlCol="0">
            <a:spAutoFit/>
          </a:bodyPr>
          <a:lstStyle/>
          <a:p>
            <a:r>
              <a:rPr lang="en-US" dirty="0">
                <a:solidFill>
                  <a:schemeClr val="bg1"/>
                </a:solidFill>
                <a:latin typeface="Calibri" panose="020F0502020204030204" pitchFamily="34" charset="0"/>
              </a:rPr>
              <a:t>“Once upon a time the trees decided to have a king appointed over them.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However, none of the fruitful trees would accept the crown because they felt there should be equality among the trees and not have one ruling over the rest.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Even the vine was invited to rule, but it also refused.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Finally the kingmakers asked the miserable bramble bush to reign over the trees and the bramble consented providing they would put their complete trust in him and obey his every command.</a:t>
            </a:r>
          </a:p>
        </p:txBody>
      </p:sp>
      <p:pic>
        <p:nvPicPr>
          <p:cNvPr id="2050" name="Picture 2" descr="http://farm3.static.flickr.com/2192/2262721519_5ab92425b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8623" y="5076448"/>
            <a:ext cx="2396162" cy="159584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newlife.org/images/blog/20110428/042911_1812_THEWEAPONSO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66661" y="3800429"/>
            <a:ext cx="3362325" cy="25241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dwellingintheword.files.wordpress.com/2015/11/judg-olive-tre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744555" y="636106"/>
            <a:ext cx="2597335" cy="287919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3439884" y="5156652"/>
            <a:ext cx="4721653" cy="1200329"/>
          </a:xfrm>
          <a:prstGeom prst="rect">
            <a:avLst/>
          </a:prstGeom>
        </p:spPr>
        <p:txBody>
          <a:bodyPr wrap="square">
            <a:spAutoFit/>
          </a:bodyPr>
          <a:lstStyle/>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If they did not obey he said he would send out a fire which would consume all the trees, including the magnificent cedars of Lebanon.”</a:t>
            </a:r>
          </a:p>
        </p:txBody>
      </p:sp>
      <p:sp>
        <p:nvSpPr>
          <p:cNvPr id="37" name="TextBox 36"/>
          <p:cNvSpPr txBox="1"/>
          <p:nvPr/>
        </p:nvSpPr>
        <p:spPr>
          <a:xfrm>
            <a:off x="62264" y="6479145"/>
            <a:ext cx="2630975" cy="369332"/>
          </a:xfrm>
          <a:prstGeom prst="rect">
            <a:avLst/>
          </a:prstGeom>
          <a:noFill/>
        </p:spPr>
        <p:txBody>
          <a:bodyPr wrap="square" rtlCol="0">
            <a:spAutoFit/>
          </a:bodyPr>
          <a:lstStyle/>
          <a:p>
            <a:r>
              <a:rPr lang="en-US" dirty="0">
                <a:solidFill>
                  <a:schemeClr val="bg1"/>
                </a:solidFill>
              </a:rPr>
              <a:t>Judges 8-15</a:t>
            </a:r>
          </a:p>
        </p:txBody>
      </p:sp>
    </p:spTree>
    <p:extLst>
      <p:ext uri="{BB962C8B-B14F-4D97-AF65-F5344CB8AC3E}">
        <p14:creationId xmlns:p14="http://schemas.microsoft.com/office/powerpoint/2010/main" val="2640306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xEl>
                                              <p:pRg st="6" end="6"/>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2050"/>
                                        </p:tgtEl>
                                        <p:attrNameLst>
                                          <p:attrName>style.visibility</p:attrName>
                                        </p:attrNameLst>
                                      </p:cBhvr>
                                      <p:to>
                                        <p:strVal val="visible"/>
                                      </p:to>
                                    </p:set>
                                    <p:animEffect transition="in" filter="fade">
                                      <p:cBhvr>
                                        <p:cTn id="24"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4" name="TextBox 3"/>
          <p:cNvSpPr txBox="1"/>
          <p:nvPr/>
        </p:nvSpPr>
        <p:spPr>
          <a:xfrm>
            <a:off x="11350992" y="6458699"/>
            <a:ext cx="953650" cy="369332"/>
          </a:xfrm>
          <a:prstGeom prst="rect">
            <a:avLst/>
          </a:prstGeom>
          <a:noFill/>
        </p:spPr>
        <p:txBody>
          <a:bodyPr wrap="square" rtlCol="0">
            <a:spAutoFit/>
          </a:bodyPr>
          <a:lstStyle/>
          <a:p>
            <a:r>
              <a:rPr lang="en-US" dirty="0">
                <a:solidFill>
                  <a:schemeClr val="bg1"/>
                </a:solidFill>
              </a:rPr>
              <a:t>(1)</a:t>
            </a:r>
          </a:p>
        </p:txBody>
      </p:sp>
      <p:sp>
        <p:nvSpPr>
          <p:cNvPr id="23" name="TextBox 22"/>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Last Siege of Abimelech</a:t>
            </a:r>
          </a:p>
        </p:txBody>
      </p:sp>
      <p:sp>
        <p:nvSpPr>
          <p:cNvPr id="6" name="TextBox 5"/>
          <p:cNvSpPr txBox="1"/>
          <p:nvPr/>
        </p:nvSpPr>
        <p:spPr>
          <a:xfrm>
            <a:off x="3556742" y="1623626"/>
            <a:ext cx="8048530" cy="1200329"/>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sp>
        <p:nvSpPr>
          <p:cNvPr id="32" name="TextBox 31"/>
          <p:cNvSpPr txBox="1"/>
          <p:nvPr/>
        </p:nvSpPr>
        <p:spPr>
          <a:xfrm>
            <a:off x="1529755" y="1290350"/>
            <a:ext cx="4033583" cy="3416320"/>
          </a:xfrm>
          <a:prstGeom prst="rect">
            <a:avLst/>
          </a:prstGeom>
          <a:noFill/>
        </p:spPr>
        <p:txBody>
          <a:bodyPr wrap="square" rtlCol="0">
            <a:spAutoFit/>
          </a:bodyPr>
          <a:lstStyle/>
          <a:p>
            <a:r>
              <a:rPr lang="en-US" dirty="0">
                <a:solidFill>
                  <a:schemeClr val="bg1"/>
                </a:solidFill>
                <a:latin typeface="Calibri" panose="020F0502020204030204" pitchFamily="34" charset="0"/>
              </a:rPr>
              <a:t>“During the last stages of the siege he found that a thousand men and women had hidden in the “hold” of the heathen temple.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This was both a shrine and a fortress.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Abimelech was unable to get inside the “hold” …and he built a huge fire all around it and with flames, and fumes killed all who were within it, thereby literally fulfilling </a:t>
            </a:r>
            <a:r>
              <a:rPr lang="en-US" dirty="0" err="1">
                <a:solidFill>
                  <a:schemeClr val="bg1"/>
                </a:solidFill>
                <a:latin typeface="Calibri" panose="020F0502020204030204" pitchFamily="34" charset="0"/>
              </a:rPr>
              <a:t>Jotham’s</a:t>
            </a:r>
            <a:r>
              <a:rPr lang="en-US" dirty="0">
                <a:solidFill>
                  <a:schemeClr val="bg1"/>
                </a:solidFill>
                <a:latin typeface="Calibri" panose="020F0502020204030204" pitchFamily="34" charset="0"/>
              </a:rPr>
              <a:t> prophecy.</a:t>
            </a:r>
          </a:p>
        </p:txBody>
      </p:sp>
      <p:sp>
        <p:nvSpPr>
          <p:cNvPr id="7" name="Rectangle 6"/>
          <p:cNvSpPr/>
          <p:nvPr/>
        </p:nvSpPr>
        <p:spPr>
          <a:xfrm>
            <a:off x="8819115" y="2134034"/>
            <a:ext cx="3080564" cy="3139321"/>
          </a:xfrm>
          <a:prstGeom prst="rect">
            <a:avLst/>
          </a:prstGeom>
        </p:spPr>
        <p:txBody>
          <a:bodyPr wrap="square">
            <a:spAutoFit/>
          </a:bodyPr>
          <a:lstStyle/>
          <a:p>
            <a:r>
              <a:rPr lang="en-US" dirty="0">
                <a:solidFill>
                  <a:schemeClr val="bg1"/>
                </a:solidFill>
                <a:latin typeface="Calibri" panose="020F0502020204030204" pitchFamily="34" charset="0"/>
              </a:rPr>
              <a:t>He stormed the city of </a:t>
            </a:r>
            <a:r>
              <a:rPr lang="en-US" dirty="0" err="1">
                <a:solidFill>
                  <a:schemeClr val="bg1"/>
                </a:solidFill>
                <a:latin typeface="Calibri" panose="020F0502020204030204" pitchFamily="34" charset="0"/>
              </a:rPr>
              <a:t>Thebez</a:t>
            </a:r>
            <a:r>
              <a:rPr lang="en-US" dirty="0">
                <a:solidFill>
                  <a:schemeClr val="bg1"/>
                </a:solidFill>
                <a:latin typeface="Calibri" panose="020F0502020204030204" pitchFamily="34" charset="0"/>
              </a:rPr>
              <a:t> and the people climbed into a tower…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Abimelech charged up to it ready to put fire to it and a woman took her household millstone (usually weighing around 25 pounds) and cast it down from the tower on Abimelech’s head.</a:t>
            </a:r>
          </a:p>
        </p:txBody>
      </p:sp>
      <p:grpSp>
        <p:nvGrpSpPr>
          <p:cNvPr id="29" name="Group 28"/>
          <p:cNvGrpSpPr/>
          <p:nvPr/>
        </p:nvGrpSpPr>
        <p:grpSpPr>
          <a:xfrm>
            <a:off x="307369" y="233822"/>
            <a:ext cx="1065123" cy="2298943"/>
            <a:chOff x="1623957" y="282479"/>
            <a:chExt cx="1776535" cy="3834444"/>
          </a:xfrm>
        </p:grpSpPr>
        <p:sp>
          <p:nvSpPr>
            <p:cNvPr id="30" name="Oval 29"/>
            <p:cNvSpPr/>
            <p:nvPr/>
          </p:nvSpPr>
          <p:spPr>
            <a:xfrm rot="20950279">
              <a:off x="2017321" y="3721527"/>
              <a:ext cx="568192" cy="3953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rot="20950279">
              <a:off x="2530324" y="3721524"/>
              <a:ext cx="568192" cy="395396"/>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3810541" flipH="1">
              <a:off x="2982968" y="2810023"/>
              <a:ext cx="568192" cy="2668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18095135">
              <a:off x="1473289" y="2839760"/>
              <a:ext cx="568192" cy="26685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rapezoid 34"/>
            <p:cNvSpPr/>
            <p:nvPr/>
          </p:nvSpPr>
          <p:spPr>
            <a:xfrm>
              <a:off x="1941878" y="1674645"/>
              <a:ext cx="1231208" cy="2192553"/>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rapezoid 35"/>
            <p:cNvSpPr/>
            <p:nvPr/>
          </p:nvSpPr>
          <p:spPr>
            <a:xfrm rot="20382913">
              <a:off x="2821815" y="1727503"/>
              <a:ext cx="508929" cy="1269158"/>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rapezoid 36"/>
            <p:cNvSpPr/>
            <p:nvPr/>
          </p:nvSpPr>
          <p:spPr>
            <a:xfrm rot="1217087" flipH="1">
              <a:off x="1727147" y="1734240"/>
              <a:ext cx="553998" cy="1315160"/>
            </a:xfrm>
            <a:prstGeom prst="trapezoi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7"/>
            <p:cNvSpPr/>
            <p:nvPr/>
          </p:nvSpPr>
          <p:spPr>
            <a:xfrm>
              <a:off x="2038371" y="1896174"/>
              <a:ext cx="1026006" cy="1162983"/>
            </a:xfrm>
            <a:prstGeom prst="trapezoid">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38"/>
            <p:cNvSpPr/>
            <p:nvPr/>
          </p:nvSpPr>
          <p:spPr>
            <a:xfrm rot="671737">
              <a:off x="1817970" y="641878"/>
              <a:ext cx="499416" cy="1737528"/>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loud 39"/>
            <p:cNvSpPr/>
            <p:nvPr/>
          </p:nvSpPr>
          <p:spPr>
            <a:xfrm rot="20928263" flipH="1">
              <a:off x="2657573" y="746992"/>
              <a:ext cx="642110" cy="1540534"/>
            </a:xfrm>
            <a:prstGeom prst="cloud">
              <a:avLst/>
            </a:prstGeom>
            <a:solidFill>
              <a:srgbClr val="83644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gular Pentagon 40"/>
            <p:cNvSpPr/>
            <p:nvPr/>
          </p:nvSpPr>
          <p:spPr>
            <a:xfrm rot="10800000">
              <a:off x="2012324" y="1049272"/>
              <a:ext cx="999905" cy="1046530"/>
            </a:xfrm>
            <a:prstGeom prst="pentagon">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hord 41"/>
            <p:cNvSpPr/>
            <p:nvPr/>
          </p:nvSpPr>
          <p:spPr>
            <a:xfrm rot="7621963">
              <a:off x="1964824" y="372002"/>
              <a:ext cx="1143674" cy="1199845"/>
            </a:xfrm>
            <a:prstGeom prst="chord">
              <a:avLst>
                <a:gd name="adj1" fmla="val 2700000"/>
                <a:gd name="adj2" fmla="val 14305134"/>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2209054" y="3066199"/>
              <a:ext cx="637074" cy="733718"/>
              <a:chOff x="4132650" y="1999750"/>
              <a:chExt cx="3431000" cy="2209800"/>
            </a:xfrm>
          </p:grpSpPr>
          <p:sp>
            <p:nvSpPr>
              <p:cNvPr id="98" name="Pentagon 97"/>
              <p:cNvSpPr/>
              <p:nvPr/>
            </p:nvSpPr>
            <p:spPr>
              <a:xfrm rot="5400000">
                <a:off x="345662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Pentagon 98"/>
              <p:cNvSpPr/>
              <p:nvPr/>
            </p:nvSpPr>
            <p:spPr>
              <a:xfrm rot="5400000">
                <a:off x="431437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Pentagon 99"/>
              <p:cNvSpPr/>
              <p:nvPr/>
            </p:nvSpPr>
            <p:spPr>
              <a:xfrm rot="5400000">
                <a:off x="517212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Pentagon 100"/>
              <p:cNvSpPr/>
              <p:nvPr/>
            </p:nvSpPr>
            <p:spPr>
              <a:xfrm rot="5400000">
                <a:off x="6029875" y="2675775"/>
                <a:ext cx="2209800" cy="857750"/>
              </a:xfrm>
              <a:prstGeom prst="homePlate">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Rounded Rectangle 43"/>
            <p:cNvSpPr/>
            <p:nvPr/>
          </p:nvSpPr>
          <p:spPr>
            <a:xfrm>
              <a:off x="1899392" y="800850"/>
              <a:ext cx="1273694" cy="261279"/>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Pentagon 44"/>
            <p:cNvSpPr/>
            <p:nvPr/>
          </p:nvSpPr>
          <p:spPr>
            <a:xfrm rot="16200000">
              <a:off x="2254851" y="445004"/>
              <a:ext cx="514850" cy="189800"/>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269376" y="2121218"/>
              <a:ext cx="213033" cy="213033"/>
              <a:chOff x="4724400" y="2310372"/>
              <a:chExt cx="794278" cy="794278"/>
            </a:xfrm>
          </p:grpSpPr>
          <p:sp>
            <p:nvSpPr>
              <p:cNvPr id="96" name="Oval 95"/>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Quad Arrow Callout 96"/>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2588433" y="2124698"/>
              <a:ext cx="213033" cy="213033"/>
              <a:chOff x="4724400" y="2310372"/>
              <a:chExt cx="794278" cy="794278"/>
            </a:xfrm>
          </p:grpSpPr>
          <p:sp>
            <p:nvSpPr>
              <p:cNvPr id="94" name="Oval 93"/>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Quad Arrow Callout 94"/>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p:cNvGrpSpPr/>
            <p:nvPr/>
          </p:nvGrpSpPr>
          <p:grpSpPr>
            <a:xfrm>
              <a:off x="2220637" y="2394172"/>
              <a:ext cx="213033" cy="213033"/>
              <a:chOff x="4724400" y="2310372"/>
              <a:chExt cx="794278" cy="794278"/>
            </a:xfrm>
          </p:grpSpPr>
          <p:sp>
            <p:nvSpPr>
              <p:cNvPr id="92" name="Oval 91"/>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Quad Arrow Callout 92"/>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p:cNvGrpSpPr/>
            <p:nvPr/>
          </p:nvGrpSpPr>
          <p:grpSpPr>
            <a:xfrm>
              <a:off x="2152334" y="2683404"/>
              <a:ext cx="213033" cy="213033"/>
              <a:chOff x="4724400" y="2310372"/>
              <a:chExt cx="794278" cy="794278"/>
            </a:xfrm>
          </p:grpSpPr>
          <p:sp>
            <p:nvSpPr>
              <p:cNvPr id="90" name="Oval 89"/>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Quad Arrow Callout 90"/>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2647220" y="2387540"/>
              <a:ext cx="213033" cy="213033"/>
              <a:chOff x="4724400" y="2310372"/>
              <a:chExt cx="794278" cy="794278"/>
            </a:xfrm>
          </p:grpSpPr>
          <p:sp>
            <p:nvSpPr>
              <p:cNvPr id="88" name="Oval 87"/>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Quad Arrow Callout 88"/>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2724896" y="2664359"/>
              <a:ext cx="213033" cy="213033"/>
              <a:chOff x="4724400" y="2310372"/>
              <a:chExt cx="794278" cy="794278"/>
            </a:xfrm>
          </p:grpSpPr>
          <p:sp>
            <p:nvSpPr>
              <p:cNvPr id="85" name="Oval 84"/>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Quad Arrow Callout 86"/>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1982399" y="828509"/>
              <a:ext cx="213033" cy="213033"/>
              <a:chOff x="4724400" y="2310372"/>
              <a:chExt cx="794278" cy="794278"/>
            </a:xfrm>
          </p:grpSpPr>
          <p:sp>
            <p:nvSpPr>
              <p:cNvPr id="82" name="Oval 81"/>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Quad Arrow Callout 82"/>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p:cNvGrpSpPr/>
            <p:nvPr/>
          </p:nvGrpSpPr>
          <p:grpSpPr>
            <a:xfrm>
              <a:off x="2415560" y="828109"/>
              <a:ext cx="213033" cy="213033"/>
              <a:chOff x="4724400" y="2310372"/>
              <a:chExt cx="794278" cy="794278"/>
            </a:xfrm>
          </p:grpSpPr>
          <p:sp>
            <p:nvSpPr>
              <p:cNvPr id="80" name="Oval 79"/>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Quad Arrow Callout 80"/>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2814420" y="828109"/>
              <a:ext cx="213033" cy="213033"/>
              <a:chOff x="4724400" y="2310372"/>
              <a:chExt cx="794278" cy="794278"/>
            </a:xfrm>
          </p:grpSpPr>
          <p:sp>
            <p:nvSpPr>
              <p:cNvPr id="78" name="Oval 77"/>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Quad Arrow Callout 78"/>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p:cNvGrpSpPr/>
            <p:nvPr/>
          </p:nvGrpSpPr>
          <p:grpSpPr>
            <a:xfrm rot="1445973">
              <a:off x="1776066" y="2651902"/>
              <a:ext cx="498634" cy="1204814"/>
              <a:chOff x="4267200" y="1447800"/>
              <a:chExt cx="1143000" cy="2761750"/>
            </a:xfrm>
          </p:grpSpPr>
          <p:grpSp>
            <p:nvGrpSpPr>
              <p:cNvPr id="57" name="Group 56"/>
              <p:cNvGrpSpPr/>
              <p:nvPr/>
            </p:nvGrpSpPr>
            <p:grpSpPr>
              <a:xfrm>
                <a:off x="4267200" y="1447800"/>
                <a:ext cx="1143000" cy="2761750"/>
                <a:chOff x="4267200" y="1447800"/>
                <a:chExt cx="1143000" cy="2761750"/>
              </a:xfrm>
            </p:grpSpPr>
            <p:sp>
              <p:nvSpPr>
                <p:cNvPr id="61" name="Pentagon 60"/>
                <p:cNvSpPr/>
                <p:nvPr/>
              </p:nvSpPr>
              <p:spPr>
                <a:xfrm rot="5400000">
                  <a:off x="3733800" y="2971650"/>
                  <a:ext cx="2209800" cy="266000"/>
                </a:xfrm>
                <a:prstGeom prst="homePlate">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76"/>
                <p:cNvSpPr/>
                <p:nvPr/>
              </p:nvSpPr>
              <p:spPr>
                <a:xfrm>
                  <a:off x="4267200" y="1447800"/>
                  <a:ext cx="1143000" cy="762000"/>
                </a:xfrm>
                <a:prstGeom prst="mathPlus">
                  <a:avLst>
                    <a:gd name="adj1" fmla="val 37234"/>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4650378" y="1649187"/>
                <a:ext cx="373216" cy="373216"/>
                <a:chOff x="4724400" y="2310372"/>
                <a:chExt cx="794278" cy="794278"/>
              </a:xfrm>
            </p:grpSpPr>
            <p:sp>
              <p:nvSpPr>
                <p:cNvPr id="59" name="Oval 58"/>
                <p:cNvSpPr/>
                <p:nvPr/>
              </p:nvSpPr>
              <p:spPr>
                <a:xfrm>
                  <a:off x="4724400" y="2310372"/>
                  <a:ext cx="794278" cy="794278"/>
                </a:xfrm>
                <a:prstGeom prst="ellips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Quad Arrow Callout 59"/>
                <p:cNvSpPr/>
                <p:nvPr/>
              </p:nvSpPr>
              <p:spPr>
                <a:xfrm>
                  <a:off x="4816739" y="2391820"/>
                  <a:ext cx="609600" cy="649356"/>
                </a:xfrm>
                <a:prstGeom prst="quadArrowCallou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Rounded Rectangle 55"/>
            <p:cNvSpPr/>
            <p:nvPr/>
          </p:nvSpPr>
          <p:spPr>
            <a:xfrm>
              <a:off x="2025042" y="2964711"/>
              <a:ext cx="1047577" cy="108142"/>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74" name="Picture 2" descr="http://www.biblestudy1.com/images/tower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8432" y="1903913"/>
            <a:ext cx="2895600" cy="360045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restoration1miami.com/wp-content/uploads/2014/09/fir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020" y="5011135"/>
            <a:ext cx="4756097" cy="15939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2264" y="6479145"/>
            <a:ext cx="2630975" cy="369332"/>
          </a:xfrm>
          <a:prstGeom prst="rect">
            <a:avLst/>
          </a:prstGeom>
          <a:noFill/>
        </p:spPr>
        <p:txBody>
          <a:bodyPr wrap="square" rtlCol="0">
            <a:spAutoFit/>
          </a:bodyPr>
          <a:lstStyle/>
          <a:p>
            <a:r>
              <a:rPr lang="en-US" dirty="0">
                <a:solidFill>
                  <a:schemeClr val="bg1"/>
                </a:solidFill>
              </a:rPr>
              <a:t>Judges 9:46-56</a:t>
            </a:r>
          </a:p>
        </p:txBody>
      </p:sp>
      <p:sp>
        <p:nvSpPr>
          <p:cNvPr id="3" name="Rectangle 2"/>
          <p:cNvSpPr/>
          <p:nvPr/>
        </p:nvSpPr>
        <p:spPr>
          <a:xfrm>
            <a:off x="5731817" y="5849106"/>
            <a:ext cx="6096000" cy="646331"/>
          </a:xfrm>
          <a:prstGeom prst="rect">
            <a:avLst/>
          </a:prstGeom>
        </p:spPr>
        <p:txBody>
          <a:bodyPr>
            <a:spAutoFit/>
          </a:bodyPr>
          <a:lstStyle/>
          <a:p>
            <a:r>
              <a:rPr lang="en-US" i="1" dirty="0">
                <a:solidFill>
                  <a:srgbClr val="FFFF00"/>
                </a:solidFill>
                <a:latin typeface="Palatino"/>
              </a:rPr>
              <a:t>Draw thy sword, and slay me, that men say not of me, A woman slew him</a:t>
            </a:r>
            <a:endParaRPr lang="en-US" i="1" dirty="0">
              <a:solidFill>
                <a:srgbClr val="FFFF00"/>
              </a:solidFill>
            </a:endParaRPr>
          </a:p>
        </p:txBody>
      </p:sp>
    </p:spTree>
    <p:extLst>
      <p:ext uri="{BB962C8B-B14F-4D97-AF65-F5344CB8AC3E}">
        <p14:creationId xmlns:p14="http://schemas.microsoft.com/office/powerpoint/2010/main" val="1489000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xEl>
                                              <p:pRg st="4" end="4"/>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fade">
                                      <p:cBhvr>
                                        <p:cTn id="13" dur="500"/>
                                        <p:tgtEl>
                                          <p:spTgt spid="307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fade">
                                      <p:cBhvr>
                                        <p:cTn id="24" dur="500"/>
                                        <p:tgtEl>
                                          <p:spTgt spid="307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E487AB-F068-71AD-C5BB-B4C7B2DA657C}"/>
            </a:ext>
          </a:extLst>
        </p:cNvPr>
        <p:cNvGrpSpPr/>
        <p:nvPr/>
      </p:nvGrpSpPr>
      <p:grpSpPr>
        <a:xfrm>
          <a:off x="0" y="0"/>
          <a:ext cx="0" cy="0"/>
          <a:chOff x="0" y="0"/>
          <a:chExt cx="0" cy="0"/>
        </a:xfrm>
      </p:grpSpPr>
      <p:pic>
        <p:nvPicPr>
          <p:cNvPr id="84" name="Picture 83">
            <a:extLst>
              <a:ext uri="{FF2B5EF4-FFF2-40B4-BE49-F238E27FC236}">
                <a16:creationId xmlns:a16="http://schemas.microsoft.com/office/drawing/2014/main" id="{797A1004-8213-0208-9889-85A9876872E6}"/>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23" name="TextBox 22">
            <a:extLst>
              <a:ext uri="{FF2B5EF4-FFF2-40B4-BE49-F238E27FC236}">
                <a16:creationId xmlns:a16="http://schemas.microsoft.com/office/drawing/2014/main" id="{9DC441E2-8175-1C47-C1AF-0F2F9BFDA7E3}"/>
              </a:ext>
            </a:extLst>
          </p:cNvPr>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How to Rely on the Lord</a:t>
            </a:r>
          </a:p>
        </p:txBody>
      </p:sp>
      <p:sp>
        <p:nvSpPr>
          <p:cNvPr id="6" name="TextBox 5">
            <a:extLst>
              <a:ext uri="{FF2B5EF4-FFF2-40B4-BE49-F238E27FC236}">
                <a16:creationId xmlns:a16="http://schemas.microsoft.com/office/drawing/2014/main" id="{1B90DC4E-3887-9938-B55D-F5140643048D}"/>
              </a:ext>
            </a:extLst>
          </p:cNvPr>
          <p:cNvSpPr txBox="1"/>
          <p:nvPr/>
        </p:nvSpPr>
        <p:spPr>
          <a:xfrm>
            <a:off x="3435572" y="1443577"/>
            <a:ext cx="8048530" cy="1200329"/>
          </a:xfrm>
          <a:prstGeom prst="rect">
            <a:avLst/>
          </a:prstGeom>
          <a:noFill/>
        </p:spPr>
        <p:txBody>
          <a:bodyPr wrap="square" rtlCol="0">
            <a:spAutoFit/>
          </a:bodyPr>
          <a:lstStyle/>
          <a:p>
            <a:endParaRPr lang="en-US" dirty="0">
              <a:solidFill>
                <a:schemeClr val="bg1"/>
              </a:solidFill>
            </a:endParaRPr>
          </a:p>
          <a:p>
            <a:endParaRPr lang="en-US" dirty="0">
              <a:solidFill>
                <a:schemeClr val="bg1"/>
              </a:solidFill>
            </a:endParaRPr>
          </a:p>
          <a:p>
            <a:endParaRPr lang="en-US" dirty="0">
              <a:solidFill>
                <a:schemeClr val="bg1"/>
              </a:solidFill>
            </a:endParaRPr>
          </a:p>
          <a:p>
            <a:endParaRPr lang="en-US" dirty="0">
              <a:solidFill>
                <a:schemeClr val="bg1"/>
              </a:solidFill>
            </a:endParaRPr>
          </a:p>
        </p:txBody>
      </p:sp>
      <p:grpSp>
        <p:nvGrpSpPr>
          <p:cNvPr id="16" name="Group 15">
            <a:extLst>
              <a:ext uri="{FF2B5EF4-FFF2-40B4-BE49-F238E27FC236}">
                <a16:creationId xmlns:a16="http://schemas.microsoft.com/office/drawing/2014/main" id="{A63671A1-4DE0-5C42-C808-F68851463107}"/>
              </a:ext>
            </a:extLst>
          </p:cNvPr>
          <p:cNvGrpSpPr/>
          <p:nvPr/>
        </p:nvGrpSpPr>
        <p:grpSpPr>
          <a:xfrm>
            <a:off x="129404" y="1377122"/>
            <a:ext cx="5933088" cy="2031325"/>
            <a:chOff x="129404" y="1377122"/>
            <a:chExt cx="5933088" cy="2031325"/>
          </a:xfrm>
        </p:grpSpPr>
        <p:sp>
          <p:nvSpPr>
            <p:cNvPr id="32" name="TextBox 31">
              <a:extLst>
                <a:ext uri="{FF2B5EF4-FFF2-40B4-BE49-F238E27FC236}">
                  <a16:creationId xmlns:a16="http://schemas.microsoft.com/office/drawing/2014/main" id="{E27CC16B-9290-3E22-6C28-D4689B4518FB}"/>
                </a:ext>
              </a:extLst>
            </p:cNvPr>
            <p:cNvSpPr txBox="1"/>
            <p:nvPr/>
          </p:nvSpPr>
          <p:spPr>
            <a:xfrm>
              <a:off x="129404" y="1377122"/>
              <a:ext cx="4033583" cy="2031325"/>
            </a:xfrm>
            <a:prstGeom prst="rect">
              <a:avLst/>
            </a:prstGeom>
            <a:noFill/>
          </p:spPr>
          <p:txBody>
            <a:bodyPr wrap="square" rtlCol="0">
              <a:spAutoFit/>
            </a:bodyPr>
            <a:lstStyle/>
            <a:p>
              <a:pPr fontAlgn="base"/>
              <a:r>
                <a:rPr lang="en-US" dirty="0">
                  <a:solidFill>
                    <a:schemeClr val="bg1"/>
                  </a:solidFill>
                </a:rPr>
                <a:t>Trust in the </a:t>
              </a:r>
              <a:r>
                <a:rPr lang="en-US" cap="small" dirty="0">
                  <a:solidFill>
                    <a:schemeClr val="bg1"/>
                  </a:solidFill>
                </a:rPr>
                <a:t>Lord</a:t>
              </a:r>
              <a:r>
                <a:rPr lang="en-US" dirty="0">
                  <a:solidFill>
                    <a:schemeClr val="bg1"/>
                  </a:solidFill>
                </a:rPr>
                <a:t> with all thine heart; and lean not unto thine own understanding.</a:t>
              </a:r>
            </a:p>
            <a:p>
              <a:pPr fontAlgn="base"/>
              <a:endParaRPr lang="en-US" dirty="0">
                <a:solidFill>
                  <a:schemeClr val="bg1"/>
                </a:solidFill>
              </a:endParaRPr>
            </a:p>
            <a:p>
              <a:pPr fontAlgn="base"/>
              <a:r>
                <a:rPr lang="en-US" dirty="0">
                  <a:solidFill>
                    <a:schemeClr val="bg1"/>
                  </a:solidFill>
                </a:rPr>
                <a:t>In all thy ways acknowledge him, and he shall direct thy paths.</a:t>
              </a:r>
            </a:p>
            <a:p>
              <a:br>
                <a:rPr lang="en-US" dirty="0">
                  <a:solidFill>
                    <a:schemeClr val="bg1"/>
                  </a:solidFill>
                </a:rPr>
              </a:br>
              <a:endParaRPr lang="en-US" dirty="0">
                <a:solidFill>
                  <a:schemeClr val="bg1"/>
                </a:solidFill>
                <a:latin typeface="Calibri" panose="020F0502020204030204" pitchFamily="34" charset="0"/>
              </a:endParaRPr>
            </a:p>
          </p:txBody>
        </p:sp>
        <p:sp>
          <p:nvSpPr>
            <p:cNvPr id="5" name="Arrow: Right 4">
              <a:extLst>
                <a:ext uri="{FF2B5EF4-FFF2-40B4-BE49-F238E27FC236}">
                  <a16:creationId xmlns:a16="http://schemas.microsoft.com/office/drawing/2014/main" id="{67779B4D-6F8B-9B3D-C57D-6EDFECC75BDD}"/>
                </a:ext>
              </a:extLst>
            </p:cNvPr>
            <p:cNvSpPr/>
            <p:nvPr/>
          </p:nvSpPr>
          <p:spPr>
            <a:xfrm flipH="1">
              <a:off x="3932750" y="1929798"/>
              <a:ext cx="2129742" cy="462987"/>
            </a:xfrm>
            <a:prstGeom prst="rightArrow">
              <a:avLst>
                <a:gd name="adj1" fmla="val 100000"/>
                <a:gd name="adj2" fmla="val 54244"/>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Proverbs 3:5-6</a:t>
              </a:r>
            </a:p>
          </p:txBody>
        </p:sp>
      </p:grpSp>
      <p:grpSp>
        <p:nvGrpSpPr>
          <p:cNvPr id="17" name="Group 16">
            <a:extLst>
              <a:ext uri="{FF2B5EF4-FFF2-40B4-BE49-F238E27FC236}">
                <a16:creationId xmlns:a16="http://schemas.microsoft.com/office/drawing/2014/main" id="{77409223-FB7F-E492-5FF0-F6198B1763D7}"/>
              </a:ext>
            </a:extLst>
          </p:cNvPr>
          <p:cNvGrpSpPr/>
          <p:nvPr/>
        </p:nvGrpSpPr>
        <p:grpSpPr>
          <a:xfrm>
            <a:off x="6394966" y="1268144"/>
            <a:ext cx="5323708" cy="1237262"/>
            <a:chOff x="6394966" y="1268144"/>
            <a:chExt cx="5323708" cy="1237262"/>
          </a:xfrm>
        </p:grpSpPr>
        <p:sp>
          <p:nvSpPr>
            <p:cNvPr id="7" name="Rectangle 6">
              <a:extLst>
                <a:ext uri="{FF2B5EF4-FFF2-40B4-BE49-F238E27FC236}">
                  <a16:creationId xmlns:a16="http://schemas.microsoft.com/office/drawing/2014/main" id="{22038FB1-55CA-3347-40A2-30BB4E3CC415}"/>
                </a:ext>
              </a:extLst>
            </p:cNvPr>
            <p:cNvSpPr/>
            <p:nvPr/>
          </p:nvSpPr>
          <p:spPr>
            <a:xfrm>
              <a:off x="8638110" y="1582076"/>
              <a:ext cx="3080564" cy="923330"/>
            </a:xfrm>
            <a:prstGeom prst="rect">
              <a:avLst/>
            </a:prstGeom>
          </p:spPr>
          <p:txBody>
            <a:bodyPr wrap="square">
              <a:spAutoFit/>
            </a:bodyPr>
            <a:lstStyle/>
            <a:p>
              <a:r>
                <a:rPr lang="en-US" dirty="0">
                  <a:solidFill>
                    <a:schemeClr val="bg1"/>
                  </a:solidFill>
                </a:rPr>
                <a:t>I can do all things through Christ which </a:t>
              </a:r>
              <a:r>
                <a:rPr lang="en-US" dirty="0" err="1">
                  <a:solidFill>
                    <a:schemeClr val="bg1"/>
                  </a:solidFill>
                </a:rPr>
                <a:t>strengtheneth</a:t>
              </a:r>
              <a:r>
                <a:rPr lang="en-US" dirty="0">
                  <a:solidFill>
                    <a:schemeClr val="bg1"/>
                  </a:solidFill>
                </a:rPr>
                <a:t> me.</a:t>
              </a:r>
              <a:endParaRPr lang="en-US" dirty="0">
                <a:solidFill>
                  <a:schemeClr val="bg1"/>
                </a:solidFill>
                <a:latin typeface="Calibri" panose="020F0502020204030204" pitchFamily="34" charset="0"/>
              </a:endParaRPr>
            </a:p>
          </p:txBody>
        </p:sp>
        <p:sp>
          <p:nvSpPr>
            <p:cNvPr id="8" name="Arrow: Right 7">
              <a:extLst>
                <a:ext uri="{FF2B5EF4-FFF2-40B4-BE49-F238E27FC236}">
                  <a16:creationId xmlns:a16="http://schemas.microsoft.com/office/drawing/2014/main" id="{7B3B1E33-037A-DD4D-43C3-1FE9E0BC9A4E}"/>
                </a:ext>
              </a:extLst>
            </p:cNvPr>
            <p:cNvSpPr/>
            <p:nvPr/>
          </p:nvSpPr>
          <p:spPr>
            <a:xfrm>
              <a:off x="6394966" y="1268144"/>
              <a:ext cx="2129742" cy="462987"/>
            </a:xfrm>
            <a:prstGeom prst="rightArrow">
              <a:avLst>
                <a:gd name="adj1" fmla="val 100000"/>
                <a:gd name="adj2" fmla="val 54244"/>
              </a:avLst>
            </a:prstGeom>
            <a:solidFill>
              <a:schemeClr val="accent3">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Phillipians 4:13</a:t>
              </a:r>
            </a:p>
          </p:txBody>
        </p:sp>
      </p:grpSp>
      <p:sp>
        <p:nvSpPr>
          <p:cNvPr id="11" name="Rectangle 10">
            <a:extLst>
              <a:ext uri="{FF2B5EF4-FFF2-40B4-BE49-F238E27FC236}">
                <a16:creationId xmlns:a16="http://schemas.microsoft.com/office/drawing/2014/main" id="{3972C491-4935-1DCC-255D-287027CC89C8}"/>
              </a:ext>
            </a:extLst>
          </p:cNvPr>
          <p:cNvSpPr/>
          <p:nvPr/>
        </p:nvSpPr>
        <p:spPr>
          <a:xfrm>
            <a:off x="6062492" y="1053296"/>
            <a:ext cx="332474" cy="5531671"/>
          </a:xfrm>
          <a:prstGeom prst="rect">
            <a:avLst/>
          </a:prstGeom>
          <a:solidFill>
            <a:schemeClr val="accent6">
              <a:lumMod val="5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82BC4EE-FD76-DB0B-1E6A-07BEDA29452D}"/>
              </a:ext>
            </a:extLst>
          </p:cNvPr>
          <p:cNvGrpSpPr/>
          <p:nvPr/>
        </p:nvGrpSpPr>
        <p:grpSpPr>
          <a:xfrm>
            <a:off x="284463" y="3873448"/>
            <a:ext cx="5778029" cy="2308324"/>
            <a:chOff x="284463" y="3873448"/>
            <a:chExt cx="5778029" cy="2308324"/>
          </a:xfrm>
        </p:grpSpPr>
        <p:sp>
          <p:nvSpPr>
            <p:cNvPr id="9" name="Arrow: Right 8">
              <a:extLst>
                <a:ext uri="{FF2B5EF4-FFF2-40B4-BE49-F238E27FC236}">
                  <a16:creationId xmlns:a16="http://schemas.microsoft.com/office/drawing/2014/main" id="{643BA4CC-2024-353D-1D88-CE08D18BA153}"/>
                </a:ext>
              </a:extLst>
            </p:cNvPr>
            <p:cNvSpPr/>
            <p:nvPr/>
          </p:nvSpPr>
          <p:spPr>
            <a:xfrm flipH="1">
              <a:off x="3932750" y="4703123"/>
              <a:ext cx="2129742" cy="462987"/>
            </a:xfrm>
            <a:prstGeom prst="rightArrow">
              <a:avLst>
                <a:gd name="adj1" fmla="val 100000"/>
                <a:gd name="adj2" fmla="val 54244"/>
              </a:avLst>
            </a:prstGeom>
            <a:solidFill>
              <a:schemeClr val="accent6">
                <a:lumMod val="60000"/>
                <a:lumOff val="4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Alma 26:12</a:t>
              </a:r>
            </a:p>
          </p:txBody>
        </p:sp>
        <p:sp>
          <p:nvSpPr>
            <p:cNvPr id="13" name="TextBox 12">
              <a:extLst>
                <a:ext uri="{FF2B5EF4-FFF2-40B4-BE49-F238E27FC236}">
                  <a16:creationId xmlns:a16="http://schemas.microsoft.com/office/drawing/2014/main" id="{628BCC99-A06A-F205-3A79-DE3CEC10B7FD}"/>
                </a:ext>
              </a:extLst>
            </p:cNvPr>
            <p:cNvSpPr txBox="1"/>
            <p:nvPr/>
          </p:nvSpPr>
          <p:spPr>
            <a:xfrm>
              <a:off x="284463" y="3873448"/>
              <a:ext cx="3634603" cy="2308324"/>
            </a:xfrm>
            <a:prstGeom prst="rect">
              <a:avLst/>
            </a:prstGeom>
            <a:noFill/>
          </p:spPr>
          <p:txBody>
            <a:bodyPr wrap="square">
              <a:spAutoFit/>
            </a:bodyPr>
            <a:lstStyle/>
            <a:p>
              <a:r>
                <a:rPr lang="en-US" b="0" i="0" dirty="0">
                  <a:solidFill>
                    <a:schemeClr val="bg1"/>
                  </a:solidFill>
                  <a:effectLst/>
                </a:rPr>
                <a:t>Yea, I know that I am nothing; as to my strength I am weak; therefore I will not boast of myself, but I will boast of my God, for in his strength I can do all things; yea, behold, many mighty miracles we have wrought in this land, for which we will praise his name forever.</a:t>
              </a:r>
              <a:endParaRPr lang="en-US" dirty="0">
                <a:solidFill>
                  <a:schemeClr val="bg1"/>
                </a:solidFill>
              </a:endParaRPr>
            </a:p>
          </p:txBody>
        </p:sp>
      </p:grpSp>
      <p:grpSp>
        <p:nvGrpSpPr>
          <p:cNvPr id="19" name="Group 18">
            <a:extLst>
              <a:ext uri="{FF2B5EF4-FFF2-40B4-BE49-F238E27FC236}">
                <a16:creationId xmlns:a16="http://schemas.microsoft.com/office/drawing/2014/main" id="{F583BAC7-05B2-8035-5D4E-86AE477368CA}"/>
              </a:ext>
            </a:extLst>
          </p:cNvPr>
          <p:cNvGrpSpPr/>
          <p:nvPr/>
        </p:nvGrpSpPr>
        <p:grpSpPr>
          <a:xfrm>
            <a:off x="6394966" y="3238674"/>
            <a:ext cx="5596756" cy="3220097"/>
            <a:chOff x="6394966" y="3238674"/>
            <a:chExt cx="5596756" cy="3220097"/>
          </a:xfrm>
        </p:grpSpPr>
        <p:sp>
          <p:nvSpPr>
            <p:cNvPr id="10" name="Arrow: Right 9">
              <a:extLst>
                <a:ext uri="{FF2B5EF4-FFF2-40B4-BE49-F238E27FC236}">
                  <a16:creationId xmlns:a16="http://schemas.microsoft.com/office/drawing/2014/main" id="{93B71A0B-9481-E745-AEF1-15286FABA38C}"/>
                </a:ext>
              </a:extLst>
            </p:cNvPr>
            <p:cNvSpPr/>
            <p:nvPr/>
          </p:nvSpPr>
          <p:spPr>
            <a:xfrm>
              <a:off x="6394966" y="3238674"/>
              <a:ext cx="2129742" cy="462987"/>
            </a:xfrm>
            <a:prstGeom prst="rightArrow">
              <a:avLst>
                <a:gd name="adj1" fmla="val 100000"/>
                <a:gd name="adj2" fmla="val 54244"/>
              </a:avLst>
            </a:prstGeom>
            <a:solidFill>
              <a:srgbClr val="FFFF9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Ether 12:27</a:t>
              </a:r>
            </a:p>
          </p:txBody>
        </p:sp>
        <p:sp>
          <p:nvSpPr>
            <p:cNvPr id="15" name="TextBox 14">
              <a:extLst>
                <a:ext uri="{FF2B5EF4-FFF2-40B4-BE49-F238E27FC236}">
                  <a16:creationId xmlns:a16="http://schemas.microsoft.com/office/drawing/2014/main" id="{BCCE29D9-A2B1-347F-BC00-5CA88C55B001}"/>
                </a:ext>
              </a:extLst>
            </p:cNvPr>
            <p:cNvSpPr txBox="1"/>
            <p:nvPr/>
          </p:nvSpPr>
          <p:spPr>
            <a:xfrm>
              <a:off x="7958139" y="3873448"/>
              <a:ext cx="4033583" cy="2585323"/>
            </a:xfrm>
            <a:prstGeom prst="rect">
              <a:avLst/>
            </a:prstGeom>
            <a:noFill/>
          </p:spPr>
          <p:txBody>
            <a:bodyPr wrap="square">
              <a:spAutoFit/>
            </a:bodyPr>
            <a:lstStyle/>
            <a:p>
              <a:r>
                <a:rPr lang="en-US" b="1" i="0" dirty="0">
                  <a:solidFill>
                    <a:schemeClr val="bg1"/>
                  </a:solidFill>
                  <a:effectLst/>
                </a:rPr>
                <a:t> </a:t>
              </a:r>
              <a:r>
                <a:rPr lang="en-US" b="0" i="0" dirty="0">
                  <a:solidFill>
                    <a:schemeClr val="bg1"/>
                  </a:solidFill>
                  <a:effectLst/>
                </a:rPr>
                <a:t>And if men come unto me I will show unto them their weakness. I give unto men weakness that they may be humble; and my grace is sufficient for all men that humble themselves before me; for if they humble themselves before me, and have faith in me, then will I make weak things become strong unto them.</a:t>
              </a:r>
              <a:endParaRPr lang="en-US" dirty="0">
                <a:solidFill>
                  <a:schemeClr val="bg1"/>
                </a:solidFill>
              </a:endParaRPr>
            </a:p>
          </p:txBody>
        </p:sp>
      </p:grpSp>
    </p:spTree>
    <p:extLst>
      <p:ext uri="{BB962C8B-B14F-4D97-AF65-F5344CB8AC3E}">
        <p14:creationId xmlns:p14="http://schemas.microsoft.com/office/powerpoint/2010/main" val="304245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21B24E-30DF-6E30-0679-3A721D6808C2}"/>
            </a:ext>
          </a:extLst>
        </p:cNvPr>
        <p:cNvGrpSpPr/>
        <p:nvPr/>
      </p:nvGrpSpPr>
      <p:grpSpPr>
        <a:xfrm>
          <a:off x="0" y="0"/>
          <a:ext cx="0" cy="0"/>
          <a:chOff x="0" y="0"/>
          <a:chExt cx="0" cy="0"/>
        </a:xfrm>
      </p:grpSpPr>
      <p:pic>
        <p:nvPicPr>
          <p:cNvPr id="84" name="Picture 83">
            <a:extLst>
              <a:ext uri="{FF2B5EF4-FFF2-40B4-BE49-F238E27FC236}">
                <a16:creationId xmlns:a16="http://schemas.microsoft.com/office/drawing/2014/main" id="{5DB475D1-22CB-89D7-2076-143F02B1E92C}"/>
              </a:ext>
            </a:extLst>
          </p:cNvPr>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5" y="-5328"/>
            <a:ext cx="12213089" cy="7008012"/>
          </a:xfrm>
          <a:prstGeom prst="rect">
            <a:avLst/>
          </a:prstGeom>
        </p:spPr>
      </p:pic>
      <p:pic>
        <p:nvPicPr>
          <p:cNvPr id="86" name="Picture 85">
            <a:extLst>
              <a:ext uri="{FF2B5EF4-FFF2-40B4-BE49-F238E27FC236}">
                <a16:creationId xmlns:a16="http://schemas.microsoft.com/office/drawing/2014/main" id="{9F3022CA-F440-00A8-429C-98601D4BD94A}"/>
              </a:ext>
            </a:extLst>
          </p:cNvPr>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4" name="TextBox 3">
            <a:extLst>
              <a:ext uri="{FF2B5EF4-FFF2-40B4-BE49-F238E27FC236}">
                <a16:creationId xmlns:a16="http://schemas.microsoft.com/office/drawing/2014/main" id="{40708A66-3BB9-084F-A72F-B786DBD62B53}"/>
              </a:ext>
            </a:extLst>
          </p:cNvPr>
          <p:cNvSpPr txBox="1"/>
          <p:nvPr/>
        </p:nvSpPr>
        <p:spPr>
          <a:xfrm>
            <a:off x="11350992" y="6458699"/>
            <a:ext cx="953650" cy="369332"/>
          </a:xfrm>
          <a:prstGeom prst="rect">
            <a:avLst/>
          </a:prstGeom>
          <a:noFill/>
        </p:spPr>
        <p:txBody>
          <a:bodyPr wrap="square" rtlCol="0">
            <a:spAutoFit/>
          </a:bodyPr>
          <a:lstStyle/>
          <a:p>
            <a:r>
              <a:rPr lang="en-US" dirty="0">
                <a:solidFill>
                  <a:schemeClr val="bg1"/>
                </a:solidFill>
              </a:rPr>
              <a:t>(7)</a:t>
            </a:r>
          </a:p>
        </p:txBody>
      </p:sp>
      <p:sp>
        <p:nvSpPr>
          <p:cNvPr id="7" name="Rectangle 6">
            <a:extLst>
              <a:ext uri="{FF2B5EF4-FFF2-40B4-BE49-F238E27FC236}">
                <a16:creationId xmlns:a16="http://schemas.microsoft.com/office/drawing/2014/main" id="{EF5C7771-5E37-B90A-D1AC-8A48698695F1}"/>
              </a:ext>
            </a:extLst>
          </p:cNvPr>
          <p:cNvSpPr/>
          <p:nvPr/>
        </p:nvSpPr>
        <p:spPr>
          <a:xfrm>
            <a:off x="5014651" y="453330"/>
            <a:ext cx="6336341" cy="5632311"/>
          </a:xfrm>
          <a:prstGeom prst="rect">
            <a:avLst/>
          </a:prstGeom>
        </p:spPr>
        <p:txBody>
          <a:bodyPr wrap="square">
            <a:spAutoFit/>
          </a:bodyPr>
          <a:lstStyle/>
          <a:p>
            <a:r>
              <a:rPr lang="en-US" sz="2400" dirty="0">
                <a:solidFill>
                  <a:schemeClr val="bg1"/>
                </a:solidFill>
              </a:rPr>
              <a:t>In many of the uncertainties and challenges we encounter in our lives and in this great latter-day work, God requires us to do our best, to trust in Him, to be anxiously engaged and act and not simply wait to be acted upon. </a:t>
            </a:r>
          </a:p>
          <a:p>
            <a:endParaRPr lang="en-US" sz="2400" dirty="0">
              <a:solidFill>
                <a:schemeClr val="bg1"/>
              </a:solidFill>
            </a:endParaRPr>
          </a:p>
          <a:p>
            <a:r>
              <a:rPr lang="en-US" sz="2400" dirty="0">
                <a:solidFill>
                  <a:schemeClr val="bg1"/>
                </a:solidFill>
              </a:rPr>
              <a:t>We may not see angels, hear heavenly voices, or receive overwhelming spiritual impressions. We frequently may press forward hoping and praying—but without absolute assurance—that we are acting in accordance with God’s will. </a:t>
            </a:r>
          </a:p>
          <a:p>
            <a:endParaRPr lang="en-US" sz="2400" dirty="0">
              <a:solidFill>
                <a:schemeClr val="bg1"/>
              </a:solidFill>
            </a:endParaRPr>
          </a:p>
          <a:p>
            <a:r>
              <a:rPr lang="en-US" sz="2400" dirty="0">
                <a:solidFill>
                  <a:schemeClr val="bg1"/>
                </a:solidFill>
              </a:rPr>
              <a:t>But as we honor our covenants and keep the commandments, we can walk with confidence that God will guide our steps. </a:t>
            </a:r>
            <a:endParaRPr lang="en-US" sz="2400" dirty="0">
              <a:solidFill>
                <a:schemeClr val="bg1"/>
              </a:solidFill>
              <a:latin typeface="Calibri" panose="020F0502020204030204" pitchFamily="34" charset="0"/>
            </a:endParaRPr>
          </a:p>
        </p:txBody>
      </p:sp>
      <p:pic>
        <p:nvPicPr>
          <p:cNvPr id="8" name="Picture 7">
            <a:extLst>
              <a:ext uri="{FF2B5EF4-FFF2-40B4-BE49-F238E27FC236}">
                <a16:creationId xmlns:a16="http://schemas.microsoft.com/office/drawing/2014/main" id="{0807C363-31E2-63D4-2655-090706C80D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5579" y="1539434"/>
            <a:ext cx="2882703" cy="3462216"/>
          </a:xfrm>
          <a:prstGeom prst="rect">
            <a:avLst/>
          </a:prstGeom>
        </p:spPr>
      </p:pic>
    </p:spTree>
    <p:extLst>
      <p:ext uri="{BB962C8B-B14F-4D97-AF65-F5344CB8AC3E}">
        <p14:creationId xmlns:p14="http://schemas.microsoft.com/office/powerpoint/2010/main" val="337636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0" y="0"/>
            <a:ext cx="12192000" cy="3693319"/>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r>
              <a:rPr lang="en-US" dirty="0">
                <a:solidFill>
                  <a:schemeClr val="bg1"/>
                </a:solidFill>
              </a:rPr>
              <a:t>Video: “Just Keep Going—with Faith” (ChurchofJesusChrist.org) from time code 6:08 to 9:47.</a:t>
            </a:r>
          </a:p>
          <a:p>
            <a:endParaRPr lang="en-US" dirty="0">
              <a:solidFill>
                <a:schemeClr val="bg1"/>
              </a:solidFill>
              <a:latin typeface="Calibri" panose="020F0502020204030204" pitchFamily="34" charset="0"/>
            </a:endParaRPr>
          </a:p>
          <a:p>
            <a:pPr marL="342900" indent="-342900">
              <a:buAutoNum type="arabicPeriod"/>
            </a:pPr>
            <a:r>
              <a:rPr lang="en-US" dirty="0">
                <a:solidFill>
                  <a:schemeClr val="bg1"/>
                </a:solidFill>
                <a:latin typeface="Calibri" panose="020F0502020204030204" pitchFamily="34" charset="0"/>
              </a:rPr>
              <a:t>W. Cleon Skousen </a:t>
            </a:r>
            <a:r>
              <a:rPr lang="en-US" i="1" dirty="0">
                <a:solidFill>
                  <a:schemeClr val="bg1"/>
                </a:solidFill>
                <a:latin typeface="Calibri" panose="020F0502020204030204" pitchFamily="34" charset="0"/>
              </a:rPr>
              <a:t>The Third Thousand Years pp. 536-555</a:t>
            </a:r>
          </a:p>
          <a:p>
            <a:pPr marL="342900" indent="-342900">
              <a:buFontTx/>
              <a:buAutoNum type="arabicPeriod"/>
            </a:pPr>
            <a:r>
              <a:rPr lang="en-US" dirty="0">
                <a:solidFill>
                  <a:schemeClr val="bg1"/>
                </a:solidFill>
                <a:latin typeface="Calibri" panose="020F0502020204030204" pitchFamily="34" charset="0"/>
              </a:rPr>
              <a:t>(Rasmussen, Introduction to the Old Testament, 1:150.) from Old Testament Institute Manual</a:t>
            </a:r>
          </a:p>
          <a:p>
            <a:pPr marL="342900" indent="-342900" fontAlgn="base">
              <a:buAutoNum type="arabicPeriod" startAt="3"/>
            </a:pPr>
            <a:r>
              <a:rPr lang="en-US" dirty="0">
                <a:solidFill>
                  <a:schemeClr val="bg1"/>
                </a:solidFill>
                <a:latin typeface="Calibri" panose="020F0502020204030204" pitchFamily="34" charset="0"/>
              </a:rPr>
              <a:t>Elder Richard G. Scott The Atonement Can Secure Your Peace and Happiness Oct 2006 Gen. Conf.</a:t>
            </a:r>
          </a:p>
          <a:p>
            <a:pPr marL="342900" indent="-342900" fontAlgn="base">
              <a:buAutoNum type="arabicPeriod" startAt="3"/>
            </a:pPr>
            <a:r>
              <a:rPr lang="en-US" dirty="0">
                <a:solidFill>
                  <a:schemeClr val="bg1"/>
                </a:solidFill>
                <a:latin typeface="Calibri" panose="020F0502020204030204" pitchFamily="34" charset="0"/>
              </a:rPr>
              <a:t>Who’s Who in the Old Testament by Ed J. </a:t>
            </a:r>
            <a:r>
              <a:rPr lang="en-US" dirty="0" err="1">
                <a:solidFill>
                  <a:schemeClr val="bg1"/>
                </a:solidFill>
                <a:latin typeface="Calibri" panose="020F0502020204030204" pitchFamily="34" charset="0"/>
              </a:rPr>
              <a:t>Pinegar</a:t>
            </a:r>
            <a:r>
              <a:rPr lang="en-US" dirty="0">
                <a:solidFill>
                  <a:schemeClr val="bg1"/>
                </a:solidFill>
                <a:latin typeface="Calibri" panose="020F0502020204030204" pitchFamily="34" charset="0"/>
              </a:rPr>
              <a:t> and Richard J. Allen p. 4, 112</a:t>
            </a:r>
          </a:p>
          <a:p>
            <a:pPr marL="342900" indent="-342900" fontAlgn="base">
              <a:buAutoNum type="arabicPeriod" startAt="3"/>
            </a:pPr>
            <a:r>
              <a:rPr lang="en-US" dirty="0">
                <a:solidFill>
                  <a:schemeClr val="bg1"/>
                </a:solidFill>
                <a:latin typeface="Calibri" panose="020F0502020204030204" pitchFamily="34" charset="0"/>
              </a:rPr>
              <a:t>Abimelech---Clarke, Bible Commentary Vol. 2. p. 139</a:t>
            </a:r>
          </a:p>
          <a:p>
            <a:pPr fontAlgn="base"/>
            <a:r>
              <a:rPr lang="en-US" dirty="0">
                <a:solidFill>
                  <a:schemeClr val="bg1"/>
                </a:solidFill>
              </a:rPr>
              <a:t>Presentation by ©http://fashionsbylynda.com/blog/</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6. (Gospel Topics, “Signs”; topics.lds.org). In Gideon’s case, he righteously sought for a sign in faith.</a:t>
            </a:r>
          </a:p>
          <a:p>
            <a:r>
              <a:rPr lang="en-US" dirty="0">
                <a:solidFill>
                  <a:schemeClr val="bg1"/>
                </a:solidFill>
                <a:latin typeface="Calibri" panose="020F0502020204030204" pitchFamily="34" charset="0"/>
              </a:rPr>
              <a:t>7. </a:t>
            </a:r>
            <a:r>
              <a:rPr lang="en-US" dirty="0">
                <a:solidFill>
                  <a:schemeClr val="bg1"/>
                </a:solidFill>
              </a:rPr>
              <a:t>Elder Bednar Shares Five Lessons about the Spirit of Revelation with New Mission Leaders,” </a:t>
            </a:r>
            <a:r>
              <a:rPr lang="en-US" i="1" dirty="0">
                <a:solidFill>
                  <a:schemeClr val="bg1"/>
                </a:solidFill>
              </a:rPr>
              <a:t>Church News</a:t>
            </a:r>
            <a:r>
              <a:rPr lang="en-US" dirty="0">
                <a:solidFill>
                  <a:schemeClr val="bg1"/>
                </a:solidFill>
              </a:rPr>
              <a:t>, July 10, 2018)</a:t>
            </a:r>
            <a:endParaRPr lang="en-US" dirty="0">
              <a:solidFill>
                <a:schemeClr val="bg1"/>
              </a:solidFill>
              <a:latin typeface="Calibri" panose="020F0502020204030204" pitchFamily="34" charset="0"/>
            </a:endParaRPr>
          </a:p>
          <a:p>
            <a:pPr fontAlgn="base"/>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093310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846277962"/>
              </p:ext>
            </p:extLst>
          </p:nvPr>
        </p:nvGraphicFramePr>
        <p:xfrm>
          <a:off x="163288" y="827314"/>
          <a:ext cx="11636826" cy="5645330"/>
        </p:xfrm>
        <a:graphic>
          <a:graphicData uri="http://schemas.openxmlformats.org/drawingml/2006/table">
            <a:tbl>
              <a:tblPr firstRow="1" bandRow="1">
                <a:tableStyleId>{5940675A-B579-460E-94D1-54222C63F5DA}</a:tableStyleId>
              </a:tblPr>
              <a:tblGrid>
                <a:gridCol w="642254">
                  <a:extLst>
                    <a:ext uri="{9D8B030D-6E8A-4147-A177-3AD203B41FA5}">
                      <a16:colId xmlns:a16="http://schemas.microsoft.com/office/drawing/2014/main" val="20000"/>
                    </a:ext>
                  </a:extLst>
                </a:gridCol>
                <a:gridCol w="3236688">
                  <a:extLst>
                    <a:ext uri="{9D8B030D-6E8A-4147-A177-3AD203B41FA5}">
                      <a16:colId xmlns:a16="http://schemas.microsoft.com/office/drawing/2014/main" val="20001"/>
                    </a:ext>
                  </a:extLst>
                </a:gridCol>
                <a:gridCol w="1939471">
                  <a:extLst>
                    <a:ext uri="{9D8B030D-6E8A-4147-A177-3AD203B41FA5}">
                      <a16:colId xmlns:a16="http://schemas.microsoft.com/office/drawing/2014/main" val="20002"/>
                    </a:ext>
                  </a:extLst>
                </a:gridCol>
                <a:gridCol w="1939471">
                  <a:extLst>
                    <a:ext uri="{9D8B030D-6E8A-4147-A177-3AD203B41FA5}">
                      <a16:colId xmlns:a16="http://schemas.microsoft.com/office/drawing/2014/main" val="20003"/>
                    </a:ext>
                  </a:extLst>
                </a:gridCol>
                <a:gridCol w="1939471">
                  <a:extLst>
                    <a:ext uri="{9D8B030D-6E8A-4147-A177-3AD203B41FA5}">
                      <a16:colId xmlns:a16="http://schemas.microsoft.com/office/drawing/2014/main" val="20004"/>
                    </a:ext>
                  </a:extLst>
                </a:gridCol>
                <a:gridCol w="1939471">
                  <a:extLst>
                    <a:ext uri="{9D8B030D-6E8A-4147-A177-3AD203B41FA5}">
                      <a16:colId xmlns:a16="http://schemas.microsoft.com/office/drawing/2014/main" val="20005"/>
                    </a:ext>
                  </a:extLst>
                </a:gridCol>
              </a:tblGrid>
              <a:tr h="688910">
                <a:tc>
                  <a:txBody>
                    <a:bodyPr/>
                    <a:lstStyle/>
                    <a:p>
                      <a:endParaRPr lang="en-US" dirty="0"/>
                    </a:p>
                  </a:txBody>
                  <a:tcPr/>
                </a:tc>
                <a:tc>
                  <a:txBody>
                    <a:bodyPr/>
                    <a:lstStyle/>
                    <a:p>
                      <a:pPr algn="ctr"/>
                      <a:r>
                        <a:rPr lang="en-US" sz="2400" dirty="0"/>
                        <a:t>Cycle</a:t>
                      </a:r>
                    </a:p>
                  </a:txBody>
                  <a:tcPr/>
                </a:tc>
                <a:tc>
                  <a:txBody>
                    <a:bodyPr/>
                    <a:lstStyle/>
                    <a:p>
                      <a:pPr algn="ctr"/>
                      <a:r>
                        <a:rPr lang="en-US" sz="2400" dirty="0"/>
                        <a:t>Oppressor</a:t>
                      </a:r>
                    </a:p>
                  </a:txBody>
                  <a:tcPr/>
                </a:tc>
                <a:tc>
                  <a:txBody>
                    <a:bodyPr/>
                    <a:lstStyle/>
                    <a:p>
                      <a:pPr algn="ctr"/>
                      <a:r>
                        <a:rPr lang="en-US" sz="2400" dirty="0"/>
                        <a:t>Years of Oppression </a:t>
                      </a:r>
                    </a:p>
                  </a:txBody>
                  <a:tcPr/>
                </a:tc>
                <a:tc>
                  <a:txBody>
                    <a:bodyPr/>
                    <a:lstStyle/>
                    <a:p>
                      <a:pPr algn="ctr"/>
                      <a:r>
                        <a:rPr lang="en-US" sz="2400" dirty="0"/>
                        <a:t>Deliverer—Judge</a:t>
                      </a:r>
                    </a:p>
                  </a:txBody>
                  <a:tcPr/>
                </a:tc>
                <a:tc>
                  <a:txBody>
                    <a:bodyPr/>
                    <a:lstStyle/>
                    <a:p>
                      <a:pPr algn="ctr"/>
                      <a:r>
                        <a:rPr lang="en-US" sz="2400" dirty="0"/>
                        <a:t>Years of Peace</a:t>
                      </a:r>
                    </a:p>
                  </a:txBody>
                  <a:tcPr/>
                </a:tc>
                <a:extLst>
                  <a:ext uri="{0D108BD9-81ED-4DB2-BD59-A6C34878D82A}">
                    <a16:rowId xmlns:a16="http://schemas.microsoft.com/office/drawing/2014/main" val="10000"/>
                  </a:ext>
                </a:extLst>
              </a:tr>
              <a:tr h="688910">
                <a:tc>
                  <a:txBody>
                    <a:bodyPr/>
                    <a:lstStyle/>
                    <a:p>
                      <a:r>
                        <a:rPr lang="en-US" dirty="0"/>
                        <a:t>1</a:t>
                      </a:r>
                    </a:p>
                  </a:txBody>
                  <a:tcPr/>
                </a:tc>
                <a:tc>
                  <a:txBody>
                    <a:bodyPr/>
                    <a:lstStyle/>
                    <a:p>
                      <a:r>
                        <a:rPr lang="en-US" dirty="0"/>
                        <a:t>Judges 3:7-11</a:t>
                      </a:r>
                    </a:p>
                  </a:txBody>
                  <a:tcPr/>
                </a:tc>
                <a:tc>
                  <a:txBody>
                    <a:bodyPr/>
                    <a:lstStyle/>
                    <a:p>
                      <a:r>
                        <a:rPr lang="en-US" dirty="0"/>
                        <a:t>Mesopotamians</a:t>
                      </a:r>
                    </a:p>
                  </a:txBody>
                  <a:tcPr/>
                </a:tc>
                <a:tc>
                  <a:txBody>
                    <a:bodyPr/>
                    <a:lstStyle/>
                    <a:p>
                      <a:pPr algn="ctr"/>
                      <a:r>
                        <a:rPr lang="en-US" dirty="0"/>
                        <a:t>8</a:t>
                      </a:r>
                    </a:p>
                  </a:txBody>
                  <a:tcPr/>
                </a:tc>
                <a:tc>
                  <a:txBody>
                    <a:bodyPr/>
                    <a:lstStyle/>
                    <a:p>
                      <a:r>
                        <a:rPr lang="en-US" dirty="0" err="1"/>
                        <a:t>Othniel</a:t>
                      </a:r>
                      <a:endParaRPr lang="en-US" dirty="0"/>
                    </a:p>
                  </a:txBody>
                  <a:tcPr/>
                </a:tc>
                <a:tc>
                  <a:txBody>
                    <a:bodyPr/>
                    <a:lstStyle/>
                    <a:p>
                      <a:pPr algn="ctr"/>
                      <a:r>
                        <a:rPr lang="en-US" dirty="0"/>
                        <a:t>40</a:t>
                      </a:r>
                    </a:p>
                  </a:txBody>
                  <a:tcPr/>
                </a:tc>
                <a:extLst>
                  <a:ext uri="{0D108BD9-81ED-4DB2-BD59-A6C34878D82A}">
                    <a16:rowId xmlns:a16="http://schemas.microsoft.com/office/drawing/2014/main" val="10001"/>
                  </a:ext>
                </a:extLst>
              </a:tr>
              <a:tr h="688910">
                <a:tc>
                  <a:txBody>
                    <a:bodyPr/>
                    <a:lstStyle/>
                    <a:p>
                      <a:r>
                        <a:rPr lang="en-US" dirty="0"/>
                        <a:t>2</a:t>
                      </a:r>
                    </a:p>
                  </a:txBody>
                  <a:tcPr/>
                </a:tc>
                <a:tc>
                  <a:txBody>
                    <a:bodyPr/>
                    <a:lstStyle/>
                    <a:p>
                      <a:r>
                        <a:rPr lang="en-US" dirty="0"/>
                        <a:t>Judges 3:12-30</a:t>
                      </a:r>
                    </a:p>
                    <a:p>
                      <a:r>
                        <a:rPr lang="en-US" dirty="0"/>
                        <a:t>Judges 3:31</a:t>
                      </a:r>
                    </a:p>
                  </a:txBody>
                  <a:tcPr/>
                </a:tc>
                <a:tc>
                  <a:txBody>
                    <a:bodyPr/>
                    <a:lstStyle/>
                    <a:p>
                      <a:r>
                        <a:rPr lang="en-US" dirty="0"/>
                        <a:t>Moabites</a:t>
                      </a:r>
                    </a:p>
                    <a:p>
                      <a:r>
                        <a:rPr lang="en-US" dirty="0"/>
                        <a:t>Philistines</a:t>
                      </a:r>
                    </a:p>
                  </a:txBody>
                  <a:tcPr/>
                </a:tc>
                <a:tc>
                  <a:txBody>
                    <a:bodyPr/>
                    <a:lstStyle/>
                    <a:p>
                      <a:pPr algn="ctr"/>
                      <a:r>
                        <a:rPr lang="en-US" dirty="0"/>
                        <a:t>18</a:t>
                      </a:r>
                    </a:p>
                  </a:txBody>
                  <a:tcPr/>
                </a:tc>
                <a:tc>
                  <a:txBody>
                    <a:bodyPr/>
                    <a:lstStyle/>
                    <a:p>
                      <a:r>
                        <a:rPr lang="en-US" dirty="0"/>
                        <a:t>Ehud</a:t>
                      </a:r>
                    </a:p>
                    <a:p>
                      <a:r>
                        <a:rPr lang="en-US" dirty="0" err="1"/>
                        <a:t>Shagmar</a:t>
                      </a:r>
                      <a:endParaRPr lang="en-US" dirty="0"/>
                    </a:p>
                  </a:txBody>
                  <a:tcPr/>
                </a:tc>
                <a:tc>
                  <a:txBody>
                    <a:bodyPr/>
                    <a:lstStyle/>
                    <a:p>
                      <a:pPr algn="ctr"/>
                      <a:r>
                        <a:rPr lang="en-US" dirty="0"/>
                        <a:t>80</a:t>
                      </a:r>
                    </a:p>
                  </a:txBody>
                  <a:tcPr/>
                </a:tc>
                <a:extLst>
                  <a:ext uri="{0D108BD9-81ED-4DB2-BD59-A6C34878D82A}">
                    <a16:rowId xmlns:a16="http://schemas.microsoft.com/office/drawing/2014/main" val="10002"/>
                  </a:ext>
                </a:extLst>
              </a:tr>
              <a:tr h="688910">
                <a:tc>
                  <a:txBody>
                    <a:bodyPr/>
                    <a:lstStyle/>
                    <a:p>
                      <a:r>
                        <a:rPr lang="en-US" dirty="0"/>
                        <a:t>3</a:t>
                      </a:r>
                    </a:p>
                  </a:txBody>
                  <a:tcPr/>
                </a:tc>
                <a:tc>
                  <a:txBody>
                    <a:bodyPr/>
                    <a:lstStyle/>
                    <a:p>
                      <a:r>
                        <a:rPr lang="en-US" dirty="0"/>
                        <a:t>Judges 4:1-5:31</a:t>
                      </a:r>
                    </a:p>
                  </a:txBody>
                  <a:tcPr/>
                </a:tc>
                <a:tc>
                  <a:txBody>
                    <a:bodyPr/>
                    <a:lstStyle/>
                    <a:p>
                      <a:r>
                        <a:rPr lang="en-US" dirty="0"/>
                        <a:t>Canaanites</a:t>
                      </a:r>
                    </a:p>
                  </a:txBody>
                  <a:tcPr/>
                </a:tc>
                <a:tc>
                  <a:txBody>
                    <a:bodyPr/>
                    <a:lstStyle/>
                    <a:p>
                      <a:pPr algn="ctr"/>
                      <a:r>
                        <a:rPr lang="en-US" dirty="0"/>
                        <a:t>20</a:t>
                      </a:r>
                    </a:p>
                  </a:txBody>
                  <a:tcPr/>
                </a:tc>
                <a:tc>
                  <a:txBody>
                    <a:bodyPr/>
                    <a:lstStyle/>
                    <a:p>
                      <a:r>
                        <a:rPr lang="en-US" dirty="0"/>
                        <a:t>Deborah/Barak</a:t>
                      </a:r>
                    </a:p>
                  </a:txBody>
                  <a:tcPr/>
                </a:tc>
                <a:tc>
                  <a:txBody>
                    <a:bodyPr/>
                    <a:lstStyle/>
                    <a:p>
                      <a:pPr algn="ctr"/>
                      <a:r>
                        <a:rPr lang="en-US" dirty="0"/>
                        <a:t>40</a:t>
                      </a:r>
                    </a:p>
                  </a:txBody>
                  <a:tcPr/>
                </a:tc>
                <a:extLst>
                  <a:ext uri="{0D108BD9-81ED-4DB2-BD59-A6C34878D82A}">
                    <a16:rowId xmlns:a16="http://schemas.microsoft.com/office/drawing/2014/main" val="10003"/>
                  </a:ext>
                </a:extLst>
              </a:tr>
              <a:tr h="688910">
                <a:tc>
                  <a:txBody>
                    <a:bodyPr/>
                    <a:lstStyle/>
                    <a:p>
                      <a:r>
                        <a:rPr lang="en-US" dirty="0"/>
                        <a:t>4</a:t>
                      </a:r>
                    </a:p>
                  </a:txBody>
                  <a:tcPr/>
                </a:tc>
                <a:tc>
                  <a:txBody>
                    <a:bodyPr/>
                    <a:lstStyle/>
                    <a:p>
                      <a:r>
                        <a:rPr lang="en-US" dirty="0"/>
                        <a:t>Judges 6:1-8:32</a:t>
                      </a:r>
                    </a:p>
                  </a:txBody>
                  <a:tcPr/>
                </a:tc>
                <a:tc>
                  <a:txBody>
                    <a:bodyPr/>
                    <a:lstStyle/>
                    <a:p>
                      <a:r>
                        <a:rPr lang="en-US" dirty="0"/>
                        <a:t>Midianites</a:t>
                      </a:r>
                    </a:p>
                  </a:txBody>
                  <a:tcPr/>
                </a:tc>
                <a:tc>
                  <a:txBody>
                    <a:bodyPr/>
                    <a:lstStyle/>
                    <a:p>
                      <a:pPr algn="ctr"/>
                      <a:r>
                        <a:rPr lang="en-US" dirty="0"/>
                        <a:t>7</a:t>
                      </a:r>
                    </a:p>
                  </a:txBody>
                  <a:tcPr/>
                </a:tc>
                <a:tc>
                  <a:txBody>
                    <a:bodyPr/>
                    <a:lstStyle/>
                    <a:p>
                      <a:r>
                        <a:rPr lang="en-US" dirty="0"/>
                        <a:t>Gideon</a:t>
                      </a:r>
                    </a:p>
                  </a:txBody>
                  <a:tcPr/>
                </a:tc>
                <a:tc>
                  <a:txBody>
                    <a:bodyPr/>
                    <a:lstStyle/>
                    <a:p>
                      <a:pPr algn="ctr"/>
                      <a:r>
                        <a:rPr lang="en-US" dirty="0"/>
                        <a:t>40</a:t>
                      </a:r>
                    </a:p>
                    <a:p>
                      <a:pPr algn="ctr"/>
                      <a:endParaRPr lang="en-US" dirty="0"/>
                    </a:p>
                  </a:txBody>
                  <a:tcPr/>
                </a:tc>
                <a:extLst>
                  <a:ext uri="{0D108BD9-81ED-4DB2-BD59-A6C34878D82A}">
                    <a16:rowId xmlns:a16="http://schemas.microsoft.com/office/drawing/2014/main" val="10004"/>
                  </a:ext>
                </a:extLst>
              </a:tr>
              <a:tr h="688910">
                <a:tc>
                  <a:txBody>
                    <a:bodyPr/>
                    <a:lstStyle/>
                    <a:p>
                      <a:r>
                        <a:rPr lang="en-US" dirty="0"/>
                        <a:t>5</a:t>
                      </a:r>
                    </a:p>
                  </a:txBody>
                  <a:tcPr/>
                </a:tc>
                <a:tc>
                  <a:txBody>
                    <a:bodyPr/>
                    <a:lstStyle/>
                    <a:p>
                      <a:r>
                        <a:rPr lang="en-US" dirty="0"/>
                        <a:t>Judges 8:33-10:5</a:t>
                      </a:r>
                    </a:p>
                  </a:txBody>
                  <a:tcPr/>
                </a:tc>
                <a:tc>
                  <a:txBody>
                    <a:bodyPr/>
                    <a:lstStyle/>
                    <a:p>
                      <a:r>
                        <a:rPr lang="en-US" dirty="0"/>
                        <a:t>Abimelech</a:t>
                      </a:r>
                    </a:p>
                  </a:txBody>
                  <a:tcPr/>
                </a:tc>
                <a:tc>
                  <a:txBody>
                    <a:bodyPr/>
                    <a:lstStyle/>
                    <a:p>
                      <a:pPr algn="ctr"/>
                      <a:r>
                        <a:rPr lang="en-US" dirty="0"/>
                        <a:t>3</a:t>
                      </a:r>
                    </a:p>
                  </a:txBody>
                  <a:tcPr/>
                </a:tc>
                <a:tc>
                  <a:txBody>
                    <a:bodyPr/>
                    <a:lstStyle/>
                    <a:p>
                      <a:r>
                        <a:rPr lang="en-US" dirty="0" err="1"/>
                        <a:t>Tola</a:t>
                      </a:r>
                      <a:r>
                        <a:rPr lang="en-US" dirty="0"/>
                        <a:t>/Jair</a:t>
                      </a:r>
                    </a:p>
                  </a:txBody>
                  <a:tcPr/>
                </a:tc>
                <a:tc>
                  <a:txBody>
                    <a:bodyPr/>
                    <a:lstStyle/>
                    <a:p>
                      <a:pPr algn="ctr"/>
                      <a:r>
                        <a:rPr lang="en-US" dirty="0"/>
                        <a:t>45</a:t>
                      </a:r>
                    </a:p>
                  </a:txBody>
                  <a:tcPr/>
                </a:tc>
                <a:extLst>
                  <a:ext uri="{0D108BD9-81ED-4DB2-BD59-A6C34878D82A}">
                    <a16:rowId xmlns:a16="http://schemas.microsoft.com/office/drawing/2014/main" val="10005"/>
                  </a:ext>
                </a:extLst>
              </a:tr>
              <a:tr h="688910">
                <a:tc>
                  <a:txBody>
                    <a:bodyPr/>
                    <a:lstStyle/>
                    <a:p>
                      <a:r>
                        <a:rPr lang="en-US" dirty="0"/>
                        <a:t>6</a:t>
                      </a:r>
                    </a:p>
                  </a:txBody>
                  <a:tcPr/>
                </a:tc>
                <a:tc>
                  <a:txBody>
                    <a:bodyPr/>
                    <a:lstStyle/>
                    <a:p>
                      <a:r>
                        <a:rPr lang="en-US" dirty="0"/>
                        <a:t>Judges 10:6-12:15</a:t>
                      </a:r>
                    </a:p>
                  </a:txBody>
                  <a:tcPr/>
                </a:tc>
                <a:tc>
                  <a:txBody>
                    <a:bodyPr/>
                    <a:lstStyle/>
                    <a:p>
                      <a:r>
                        <a:rPr lang="en-US" dirty="0"/>
                        <a:t>Ammonites and Philistines</a:t>
                      </a:r>
                    </a:p>
                  </a:txBody>
                  <a:tcPr/>
                </a:tc>
                <a:tc>
                  <a:txBody>
                    <a:bodyPr/>
                    <a:lstStyle/>
                    <a:p>
                      <a:pPr algn="ctr"/>
                      <a:r>
                        <a:rPr lang="en-US" dirty="0"/>
                        <a:t>18</a:t>
                      </a:r>
                    </a:p>
                  </a:txBody>
                  <a:tcPr/>
                </a:tc>
                <a:tc>
                  <a:txBody>
                    <a:bodyPr/>
                    <a:lstStyle/>
                    <a:p>
                      <a:r>
                        <a:rPr lang="en-US" dirty="0"/>
                        <a:t>Jephthah/</a:t>
                      </a:r>
                      <a:r>
                        <a:rPr lang="en-US" dirty="0" err="1"/>
                        <a:t>Ibzam</a:t>
                      </a:r>
                      <a:r>
                        <a:rPr lang="en-US" dirty="0"/>
                        <a:t>/</a:t>
                      </a:r>
                    </a:p>
                    <a:p>
                      <a:r>
                        <a:rPr lang="en-US" dirty="0"/>
                        <a:t>Elon/Abdon</a:t>
                      </a:r>
                    </a:p>
                  </a:txBody>
                  <a:tcPr/>
                </a:tc>
                <a:tc>
                  <a:txBody>
                    <a:bodyPr/>
                    <a:lstStyle/>
                    <a:p>
                      <a:pPr algn="ctr"/>
                      <a:r>
                        <a:rPr lang="en-US" dirty="0"/>
                        <a:t>6,7,</a:t>
                      </a:r>
                    </a:p>
                    <a:p>
                      <a:pPr algn="ctr"/>
                      <a:r>
                        <a:rPr lang="en-US" dirty="0"/>
                        <a:t>10,8</a:t>
                      </a:r>
                    </a:p>
                  </a:txBody>
                  <a:tcPr/>
                </a:tc>
                <a:extLst>
                  <a:ext uri="{0D108BD9-81ED-4DB2-BD59-A6C34878D82A}">
                    <a16:rowId xmlns:a16="http://schemas.microsoft.com/office/drawing/2014/main" val="10006"/>
                  </a:ext>
                </a:extLst>
              </a:tr>
              <a:tr h="688910">
                <a:tc>
                  <a:txBody>
                    <a:bodyPr/>
                    <a:lstStyle/>
                    <a:p>
                      <a:r>
                        <a:rPr lang="en-US" dirty="0"/>
                        <a:t>7</a:t>
                      </a:r>
                    </a:p>
                  </a:txBody>
                  <a:tcPr/>
                </a:tc>
                <a:tc>
                  <a:txBody>
                    <a:bodyPr/>
                    <a:lstStyle/>
                    <a:p>
                      <a:r>
                        <a:rPr lang="en-US" dirty="0"/>
                        <a:t>Judges 13:1-16:31</a:t>
                      </a:r>
                    </a:p>
                  </a:txBody>
                  <a:tcPr/>
                </a:tc>
                <a:tc>
                  <a:txBody>
                    <a:bodyPr/>
                    <a:lstStyle/>
                    <a:p>
                      <a:r>
                        <a:rPr lang="en-US" dirty="0"/>
                        <a:t>Philistines</a:t>
                      </a:r>
                    </a:p>
                  </a:txBody>
                  <a:tcPr/>
                </a:tc>
                <a:tc>
                  <a:txBody>
                    <a:bodyPr/>
                    <a:lstStyle/>
                    <a:p>
                      <a:pPr algn="ctr"/>
                      <a:r>
                        <a:rPr lang="en-US" dirty="0"/>
                        <a:t>40</a:t>
                      </a:r>
                    </a:p>
                  </a:txBody>
                  <a:tcPr/>
                </a:tc>
                <a:tc>
                  <a:txBody>
                    <a:bodyPr/>
                    <a:lstStyle/>
                    <a:p>
                      <a:r>
                        <a:rPr lang="en-US" dirty="0"/>
                        <a:t>Samson</a:t>
                      </a:r>
                    </a:p>
                  </a:txBody>
                  <a:tcPr/>
                </a:tc>
                <a:tc>
                  <a:txBody>
                    <a:bodyPr/>
                    <a:lstStyle/>
                    <a:p>
                      <a:pPr algn="ctr"/>
                      <a:r>
                        <a:rPr lang="en-US" dirty="0"/>
                        <a:t>20</a:t>
                      </a:r>
                    </a:p>
                  </a:txBody>
                  <a:tcPr/>
                </a:tc>
                <a:extLst>
                  <a:ext uri="{0D108BD9-81ED-4DB2-BD59-A6C34878D82A}">
                    <a16:rowId xmlns:a16="http://schemas.microsoft.com/office/drawing/2014/main" val="10007"/>
                  </a:ext>
                </a:extLst>
              </a:tr>
            </a:tbl>
          </a:graphicData>
        </a:graphic>
      </p:graphicFrame>
      <p:sp>
        <p:nvSpPr>
          <p:cNvPr id="3" name="TextBox 2"/>
          <p:cNvSpPr txBox="1"/>
          <p:nvPr/>
        </p:nvSpPr>
        <p:spPr>
          <a:xfrm>
            <a:off x="3118758" y="0"/>
            <a:ext cx="5725885" cy="830997"/>
          </a:xfrm>
          <a:prstGeom prst="rect">
            <a:avLst/>
          </a:prstGeom>
          <a:noFill/>
        </p:spPr>
        <p:txBody>
          <a:bodyPr wrap="square" rtlCol="0">
            <a:spAutoFit/>
          </a:bodyPr>
          <a:lstStyle/>
          <a:p>
            <a:r>
              <a:rPr lang="en-US" sz="4800" dirty="0"/>
              <a:t>7 Cycles In Judges</a:t>
            </a:r>
          </a:p>
        </p:txBody>
      </p:sp>
      <p:sp>
        <p:nvSpPr>
          <p:cNvPr id="4" name="TextBox 3"/>
          <p:cNvSpPr txBox="1"/>
          <p:nvPr/>
        </p:nvSpPr>
        <p:spPr>
          <a:xfrm>
            <a:off x="163288" y="6455229"/>
            <a:ext cx="7696200" cy="276999"/>
          </a:xfrm>
          <a:prstGeom prst="rect">
            <a:avLst/>
          </a:prstGeom>
          <a:noFill/>
        </p:spPr>
        <p:txBody>
          <a:bodyPr wrap="square" rtlCol="0">
            <a:spAutoFit/>
          </a:bodyPr>
          <a:lstStyle/>
          <a:p>
            <a:r>
              <a:rPr lang="en-US" sz="1200" dirty="0"/>
              <a:t>Chart from: </a:t>
            </a:r>
            <a:r>
              <a:rPr lang="en-US" sz="1200" i="1" dirty="0"/>
              <a:t>Talk thru the Bible </a:t>
            </a:r>
            <a:r>
              <a:rPr lang="en-US" sz="1200" dirty="0"/>
              <a:t> by Bruce Wilkinson and Kenneth Boa pg. 62</a:t>
            </a:r>
          </a:p>
        </p:txBody>
      </p:sp>
    </p:spTree>
    <p:extLst>
      <p:ext uri="{BB962C8B-B14F-4D97-AF65-F5344CB8AC3E}">
        <p14:creationId xmlns:p14="http://schemas.microsoft.com/office/powerpoint/2010/main" val="3309749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01344" y="1215826"/>
            <a:ext cx="6096000" cy="4247317"/>
          </a:xfrm>
          <a:prstGeom prst="rect">
            <a:avLst/>
          </a:prstGeom>
        </p:spPr>
        <p:txBody>
          <a:bodyPr>
            <a:spAutoFit/>
          </a:bodyPr>
          <a:lstStyle/>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Othniel</a:t>
            </a:r>
            <a:r>
              <a:rPr lang="en-US" dirty="0">
                <a:solidFill>
                  <a:srgbClr val="333333"/>
                </a:solidFill>
                <a:latin typeface="Calibri" panose="020F0502020204030204" pitchFamily="34" charset="0"/>
              </a:rPr>
              <a:t> of Judah (3:9): victory against </a:t>
            </a:r>
            <a:r>
              <a:rPr lang="en-US" dirty="0" err="1">
                <a:solidFill>
                  <a:srgbClr val="333333"/>
                </a:solidFill>
                <a:latin typeface="Calibri" panose="020F0502020204030204" pitchFamily="34" charset="0"/>
              </a:rPr>
              <a:t>Chushan-rishathaim</a:t>
            </a:r>
            <a:r>
              <a:rPr lang="en-US" dirty="0">
                <a:solidFill>
                  <a:srgbClr val="333333"/>
                </a:solidFill>
                <a:latin typeface="Calibri" panose="020F0502020204030204" pitchFamily="34" charset="0"/>
              </a:rPr>
              <a:t>.</a:t>
            </a:r>
          </a:p>
          <a:p>
            <a:pPr fontAlgn="base">
              <a:buFont typeface="+mj-lt"/>
              <a:buAutoNum type="arabicPeriod"/>
            </a:pPr>
            <a:r>
              <a:rPr lang="en-US" dirty="0">
                <a:solidFill>
                  <a:srgbClr val="333333"/>
                </a:solidFill>
                <a:latin typeface="Calibri" panose="020F0502020204030204" pitchFamily="34" charset="0"/>
              </a:rPr>
              <a:t> Ehud of Benjamin (3:15): victory against </a:t>
            </a:r>
            <a:r>
              <a:rPr lang="en-US" dirty="0" err="1">
                <a:solidFill>
                  <a:srgbClr val="333333"/>
                </a:solidFill>
                <a:latin typeface="Calibri" panose="020F0502020204030204" pitchFamily="34" charset="0"/>
              </a:rPr>
              <a:t>Eglon</a:t>
            </a:r>
            <a:r>
              <a:rPr lang="en-US" dirty="0">
                <a:solidFill>
                  <a:srgbClr val="333333"/>
                </a:solidFill>
                <a:latin typeface="Calibri" panose="020F0502020204030204" pitchFamily="34" charset="0"/>
              </a:rPr>
              <a:t> of Moab.</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Shamgar</a:t>
            </a:r>
            <a:r>
              <a:rPr lang="en-US" dirty="0">
                <a:solidFill>
                  <a:srgbClr val="333333"/>
                </a:solidFill>
                <a:latin typeface="Calibri" panose="020F0502020204030204" pitchFamily="34" charset="0"/>
              </a:rPr>
              <a:t> (3:31): victory against the Philistines (location unknown).</a:t>
            </a:r>
          </a:p>
          <a:p>
            <a:pPr fontAlgn="base">
              <a:buFont typeface="+mj-lt"/>
              <a:buAutoNum type="arabicPeriod"/>
            </a:pPr>
            <a:r>
              <a:rPr lang="en-US" dirty="0">
                <a:solidFill>
                  <a:srgbClr val="333333"/>
                </a:solidFill>
                <a:latin typeface="Calibri" panose="020F0502020204030204" pitchFamily="34" charset="0"/>
              </a:rPr>
              <a:t> Deborah (Ephraim) and Barak (Naphtali) (4:4–6): victory over </a:t>
            </a:r>
            <a:r>
              <a:rPr lang="en-US" dirty="0" err="1">
                <a:solidFill>
                  <a:srgbClr val="333333"/>
                </a:solidFill>
                <a:latin typeface="Calibri" panose="020F0502020204030204" pitchFamily="34" charset="0"/>
              </a:rPr>
              <a:t>Jabin</a:t>
            </a:r>
            <a:r>
              <a:rPr lang="en-US" dirty="0">
                <a:solidFill>
                  <a:srgbClr val="333333"/>
                </a:solidFill>
                <a:latin typeface="Calibri" panose="020F0502020204030204" pitchFamily="34" charset="0"/>
              </a:rPr>
              <a:t> and </a:t>
            </a:r>
            <a:r>
              <a:rPr lang="en-US" dirty="0" err="1">
                <a:solidFill>
                  <a:srgbClr val="333333"/>
                </a:solidFill>
                <a:latin typeface="Calibri" panose="020F0502020204030204" pitchFamily="34" charset="0"/>
              </a:rPr>
              <a:t>Sisera</a:t>
            </a:r>
            <a:r>
              <a:rPr lang="en-US" dirty="0">
                <a:solidFill>
                  <a:srgbClr val="333333"/>
                </a:solidFill>
                <a:latin typeface="Calibri" panose="020F0502020204030204" pitchFamily="34" charset="0"/>
              </a:rPr>
              <a:t>.</a:t>
            </a:r>
          </a:p>
          <a:p>
            <a:pPr fontAlgn="base">
              <a:buFont typeface="+mj-lt"/>
              <a:buAutoNum type="arabicPeriod"/>
            </a:pPr>
            <a:r>
              <a:rPr lang="en-US" dirty="0">
                <a:solidFill>
                  <a:srgbClr val="333333"/>
                </a:solidFill>
                <a:latin typeface="Calibri" panose="020F0502020204030204" pitchFamily="34" charset="0"/>
              </a:rPr>
              <a:t> Gideon of Manasseh (6:11): victory over the Midianites and Amalekites.</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Tola</a:t>
            </a:r>
            <a:r>
              <a:rPr lang="en-US" dirty="0">
                <a:solidFill>
                  <a:srgbClr val="333333"/>
                </a:solidFill>
                <a:latin typeface="Calibri" panose="020F0502020204030204" pitchFamily="34" charset="0"/>
              </a:rPr>
              <a:t> of Issachar (10:1).</a:t>
            </a:r>
          </a:p>
          <a:p>
            <a:pPr fontAlgn="base">
              <a:buFont typeface="+mj-lt"/>
              <a:buAutoNum type="arabicPeriod"/>
            </a:pPr>
            <a:r>
              <a:rPr lang="en-US" dirty="0">
                <a:solidFill>
                  <a:srgbClr val="333333"/>
                </a:solidFill>
                <a:latin typeface="Calibri" panose="020F0502020204030204" pitchFamily="34" charset="0"/>
              </a:rPr>
              <a:t> Jair of Gilead (10:3).</a:t>
            </a:r>
          </a:p>
          <a:p>
            <a:pPr fontAlgn="base">
              <a:buFont typeface="+mj-lt"/>
              <a:buAutoNum type="arabicPeriod"/>
            </a:pPr>
            <a:r>
              <a:rPr lang="en-US" dirty="0">
                <a:solidFill>
                  <a:srgbClr val="333333"/>
                </a:solidFill>
                <a:latin typeface="Calibri" panose="020F0502020204030204" pitchFamily="34" charset="0"/>
              </a:rPr>
              <a:t> Jephthah of Gilead (11:11): victory over the Ammonites.</a:t>
            </a:r>
          </a:p>
          <a:p>
            <a:pPr fontAlgn="base">
              <a:buFont typeface="+mj-lt"/>
              <a:buAutoNum type="arabicPeriod"/>
            </a:pPr>
            <a:r>
              <a:rPr lang="en-US" dirty="0">
                <a:solidFill>
                  <a:srgbClr val="333333"/>
                </a:solidFill>
                <a:latin typeface="Calibri" panose="020F0502020204030204" pitchFamily="34" charset="0"/>
              </a:rPr>
              <a:t> </a:t>
            </a:r>
            <a:r>
              <a:rPr lang="en-US" dirty="0" err="1">
                <a:solidFill>
                  <a:srgbClr val="333333"/>
                </a:solidFill>
                <a:latin typeface="Calibri" panose="020F0502020204030204" pitchFamily="34" charset="0"/>
              </a:rPr>
              <a:t>Ibzan</a:t>
            </a:r>
            <a:r>
              <a:rPr lang="en-US" dirty="0">
                <a:solidFill>
                  <a:srgbClr val="333333"/>
                </a:solidFill>
                <a:latin typeface="Calibri" panose="020F0502020204030204" pitchFamily="34" charset="0"/>
              </a:rPr>
              <a:t> of Bethlehem (12:8).</a:t>
            </a:r>
          </a:p>
          <a:p>
            <a:pPr fontAlgn="base">
              <a:buFont typeface="+mj-lt"/>
              <a:buAutoNum type="arabicPeriod"/>
            </a:pPr>
            <a:r>
              <a:rPr lang="en-US" dirty="0">
                <a:solidFill>
                  <a:srgbClr val="333333"/>
                </a:solidFill>
                <a:latin typeface="Calibri" panose="020F0502020204030204" pitchFamily="34" charset="0"/>
              </a:rPr>
              <a:t> Elon of Zebulun (12:11).</a:t>
            </a:r>
          </a:p>
          <a:p>
            <a:pPr fontAlgn="base">
              <a:buFont typeface="+mj-lt"/>
              <a:buAutoNum type="arabicPeriod"/>
            </a:pPr>
            <a:r>
              <a:rPr lang="en-US" dirty="0">
                <a:solidFill>
                  <a:srgbClr val="333333"/>
                </a:solidFill>
                <a:latin typeface="Calibri" panose="020F0502020204030204" pitchFamily="34" charset="0"/>
              </a:rPr>
              <a:t> Abdon of Ephraim (12:13).</a:t>
            </a:r>
          </a:p>
          <a:p>
            <a:pPr fontAlgn="base">
              <a:buFont typeface="+mj-lt"/>
              <a:buAutoNum type="arabicPeriod"/>
            </a:pPr>
            <a:r>
              <a:rPr lang="en-US" dirty="0">
                <a:solidFill>
                  <a:srgbClr val="333333"/>
                </a:solidFill>
                <a:latin typeface="Calibri" panose="020F0502020204030204" pitchFamily="34" charset="0"/>
              </a:rPr>
              <a:t> Samson of Dan (15:20): victory against the Philistines.</a:t>
            </a:r>
            <a:endParaRPr lang="en-US" b="0" i="0" dirty="0">
              <a:solidFill>
                <a:srgbClr val="333333"/>
              </a:solidFill>
              <a:effectLst/>
              <a:latin typeface="Calibri" panose="020F0502020204030204" pitchFamily="34" charset="0"/>
            </a:endParaRPr>
          </a:p>
        </p:txBody>
      </p:sp>
      <p:pic>
        <p:nvPicPr>
          <p:cNvPr id="3076" name="Picture 4" descr="nations that challenged Israel’s right in Promised 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2889" y="1023256"/>
            <a:ext cx="3862106" cy="4909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266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Mount Tabor and the Jezreel Valle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79" y="326679"/>
            <a:ext cx="2114550" cy="2362200"/>
          </a:xfrm>
          <a:prstGeom prst="rect">
            <a:avLst/>
          </a:prstGeom>
          <a:noFill/>
          <a:extLst>
            <a:ext uri="{909E8E84-426E-40DD-AFC4-6F175D3DCCD1}">
              <a14:hiddenFill xmlns:a14="http://schemas.microsoft.com/office/drawing/2010/main">
                <a:solidFill>
                  <a:srgbClr val="FFFFFF"/>
                </a:solidFill>
              </a14:hiddenFill>
            </a:ext>
          </a:extLst>
        </p:spPr>
      </p:pic>
      <p:sp>
        <p:nvSpPr>
          <p:cNvPr id="7168" name="Rectangle 7167"/>
          <p:cNvSpPr/>
          <p:nvPr/>
        </p:nvSpPr>
        <p:spPr>
          <a:xfrm>
            <a:off x="2625525" y="719783"/>
            <a:ext cx="3340578" cy="646331"/>
          </a:xfrm>
          <a:prstGeom prst="rect">
            <a:avLst/>
          </a:prstGeom>
        </p:spPr>
        <p:txBody>
          <a:bodyPr wrap="square">
            <a:spAutoFit/>
          </a:bodyPr>
          <a:lstStyle/>
          <a:p>
            <a:r>
              <a:rPr lang="en-US" i="1" dirty="0">
                <a:solidFill>
                  <a:srgbClr val="333333"/>
                </a:solidFill>
                <a:latin typeface="Calibri" panose="020F0502020204030204" pitchFamily="34" charset="0"/>
              </a:rPr>
              <a:t>Mount Tabor and the </a:t>
            </a:r>
            <a:r>
              <a:rPr lang="en-US" i="1" dirty="0" err="1">
                <a:solidFill>
                  <a:srgbClr val="333333"/>
                </a:solidFill>
                <a:latin typeface="Calibri" panose="020F0502020204030204" pitchFamily="34" charset="0"/>
              </a:rPr>
              <a:t>Jezreel</a:t>
            </a:r>
            <a:r>
              <a:rPr lang="en-US" i="1" dirty="0">
                <a:solidFill>
                  <a:srgbClr val="333333"/>
                </a:solidFill>
                <a:latin typeface="Calibri" panose="020F0502020204030204" pitchFamily="34" charset="0"/>
              </a:rPr>
              <a:t> Valley, </a:t>
            </a:r>
            <a:r>
              <a:rPr lang="en-US" dirty="0">
                <a:solidFill>
                  <a:srgbClr val="333333"/>
                </a:solidFill>
                <a:latin typeface="Calibri" panose="020F0502020204030204" pitchFamily="34" charset="0"/>
              </a:rPr>
              <a:t>photograph by CES.</a:t>
            </a:r>
            <a:endParaRPr lang="en-US" dirty="0"/>
          </a:p>
        </p:txBody>
      </p:sp>
      <p:sp>
        <p:nvSpPr>
          <p:cNvPr id="7169" name="Rectangle 7168"/>
          <p:cNvSpPr/>
          <p:nvPr/>
        </p:nvSpPr>
        <p:spPr>
          <a:xfrm>
            <a:off x="311779" y="2879379"/>
            <a:ext cx="6096000" cy="2862322"/>
          </a:xfrm>
          <a:prstGeom prst="rect">
            <a:avLst/>
          </a:prstGeom>
          <a:ln>
            <a:solidFill>
              <a:schemeClr val="tx1"/>
            </a:solidFill>
          </a:ln>
        </p:spPr>
        <p:txBody>
          <a:bodyPr>
            <a:spAutoFit/>
          </a:bodyPr>
          <a:lstStyle/>
          <a:p>
            <a:pPr fontAlgn="base"/>
            <a:r>
              <a:rPr lang="en-US" sz="1200" b="1" dirty="0">
                <a:latin typeface="Calibri" panose="020F0502020204030204" pitchFamily="34" charset="0"/>
              </a:rPr>
              <a:t>Valley of </a:t>
            </a:r>
            <a:r>
              <a:rPr lang="en-US" sz="1200" b="1" dirty="0" err="1">
                <a:latin typeface="Calibri" panose="020F0502020204030204" pitchFamily="34" charset="0"/>
              </a:rPr>
              <a:t>Jezreel</a:t>
            </a:r>
            <a:r>
              <a:rPr lang="en-US" sz="1200" b="1" dirty="0">
                <a:latin typeface="Calibri" panose="020F0502020204030204" pitchFamily="34" charset="0"/>
              </a:rPr>
              <a:t>:</a:t>
            </a:r>
          </a:p>
          <a:p>
            <a:pPr fontAlgn="base"/>
            <a:r>
              <a:rPr lang="en-US" sz="1200" dirty="0">
                <a:latin typeface="Calibri" panose="020F0502020204030204" pitchFamily="34" charset="0"/>
              </a:rPr>
              <a:t>They (Joseph and Mary) would probably have made the journey from Nazareth to Bethlehem by one of two routes. One would have taken them south across the </a:t>
            </a:r>
            <a:r>
              <a:rPr lang="en-US" sz="1200" dirty="0" err="1">
                <a:latin typeface="Calibri" panose="020F0502020204030204" pitchFamily="34" charset="0"/>
              </a:rPr>
              <a:t>Jezreel</a:t>
            </a:r>
            <a:r>
              <a:rPr lang="en-US" sz="1200" dirty="0">
                <a:latin typeface="Calibri" panose="020F0502020204030204" pitchFamily="34" charset="0"/>
              </a:rPr>
              <a:t> Valley, then through the hills of Samaria into Judaea. </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This is the more direct route in straight-line distance—but there are two reasons it probably was not the way Joseph and Mary went: It is physically demanding, with constant ups and downs through the hills—and it took the traveler directly through Samaritan country, and “the Jews [had] no dealings with the Samaritans” (John 4:9).</a:t>
            </a:r>
          </a:p>
          <a:p>
            <a:pPr fontAlgn="base"/>
            <a:endParaRPr lang="en-US" sz="1200" dirty="0">
              <a:latin typeface="Calibri" panose="020F0502020204030204" pitchFamily="34" charset="0"/>
            </a:endParaRPr>
          </a:p>
          <a:p>
            <a:pPr fontAlgn="base"/>
            <a:r>
              <a:rPr lang="en-US" sz="1200" dirty="0">
                <a:latin typeface="Calibri" panose="020F0502020204030204" pitchFamily="34" charset="0"/>
              </a:rPr>
              <a:t>The other possible route is the one Joseph and Mary more likely traveled. It would have taken them southeast across the </a:t>
            </a:r>
            <a:r>
              <a:rPr lang="en-US" sz="1200" dirty="0" err="1">
                <a:latin typeface="Calibri" panose="020F0502020204030204" pitchFamily="34" charset="0"/>
              </a:rPr>
              <a:t>Jezreel</a:t>
            </a:r>
            <a:r>
              <a:rPr lang="en-US" sz="1200" dirty="0">
                <a:latin typeface="Calibri" panose="020F0502020204030204" pitchFamily="34" charset="0"/>
              </a:rPr>
              <a:t> Valley, connecting with the Jordan Valley, then level or slightly down in elevation all the way to Jericho, then up through the </a:t>
            </a:r>
            <a:r>
              <a:rPr lang="en-US" sz="1200" dirty="0" err="1">
                <a:latin typeface="Calibri" panose="020F0502020204030204" pitchFamily="34" charset="0"/>
              </a:rPr>
              <a:t>Judaean</a:t>
            </a:r>
            <a:r>
              <a:rPr lang="en-US" sz="1200" dirty="0">
                <a:latin typeface="Calibri" panose="020F0502020204030204" pitchFamily="34" charset="0"/>
              </a:rPr>
              <a:t> Desert to Jerusalem and Bethlehem.</a:t>
            </a:r>
          </a:p>
          <a:p>
            <a:pPr fontAlgn="base"/>
            <a:r>
              <a:rPr lang="en-US" sz="1200" dirty="0"/>
              <a:t>D. Kelly Ogden The Road to Bethlehem December 1995 Ensign</a:t>
            </a:r>
          </a:p>
        </p:txBody>
      </p:sp>
      <p:sp>
        <p:nvSpPr>
          <p:cNvPr id="7171" name="Rectangle 7170"/>
          <p:cNvSpPr/>
          <p:nvPr/>
        </p:nvSpPr>
        <p:spPr>
          <a:xfrm>
            <a:off x="6165299" y="326679"/>
            <a:ext cx="5117017" cy="2308324"/>
          </a:xfrm>
          <a:prstGeom prst="rect">
            <a:avLst/>
          </a:prstGeom>
          <a:ln>
            <a:solidFill>
              <a:schemeClr val="tx1"/>
            </a:solidFill>
          </a:ln>
        </p:spPr>
        <p:txBody>
          <a:bodyPr wrap="square">
            <a:spAutoFit/>
          </a:bodyPr>
          <a:lstStyle/>
          <a:p>
            <a:r>
              <a:rPr lang="en-US" sz="1200" b="1" dirty="0" err="1">
                <a:latin typeface="Calibri" panose="020F0502020204030204" pitchFamily="34" charset="0"/>
              </a:rPr>
              <a:t>Jezreel</a:t>
            </a:r>
            <a:r>
              <a:rPr lang="en-US" sz="1200" b="1" dirty="0">
                <a:latin typeface="Calibri" panose="020F0502020204030204" pitchFamily="34" charset="0"/>
              </a:rPr>
              <a:t>:</a:t>
            </a:r>
          </a:p>
          <a:p>
            <a:r>
              <a:rPr lang="en-US" sz="1200" dirty="0">
                <a:latin typeface="Calibri" panose="020F0502020204030204" pitchFamily="34" charset="0"/>
              </a:rPr>
              <a:t>The name of the first child (of Hosea), </a:t>
            </a:r>
            <a:r>
              <a:rPr lang="en-US" sz="1200" i="1" dirty="0" err="1">
                <a:latin typeface="Calibri" panose="020F0502020204030204" pitchFamily="34" charset="0"/>
              </a:rPr>
              <a:t>Jezreel</a:t>
            </a:r>
            <a:r>
              <a:rPr lang="en-US" sz="1200" i="1" dirty="0">
                <a:latin typeface="Calibri" panose="020F0502020204030204" pitchFamily="34" charset="0"/>
              </a:rPr>
              <a:t>,</a:t>
            </a:r>
            <a:r>
              <a:rPr lang="en-US" sz="1200" dirty="0">
                <a:latin typeface="Calibri" panose="020F0502020204030204" pitchFamily="34" charset="0"/>
              </a:rPr>
              <a:t> is the same as that of the valley of former King Jehu’s bloody purge, and foreshadowed Israel’s overthrow in that strategic valley. </a:t>
            </a:r>
          </a:p>
          <a:p>
            <a:endParaRPr lang="en-US" sz="1200" dirty="0">
              <a:latin typeface="Calibri" panose="020F0502020204030204" pitchFamily="34" charset="0"/>
            </a:endParaRPr>
          </a:p>
          <a:p>
            <a:r>
              <a:rPr lang="en-US" sz="1200" dirty="0">
                <a:latin typeface="Calibri" panose="020F0502020204030204" pitchFamily="34" charset="0"/>
              </a:rPr>
              <a:t>It is a valley overlooked by Megiddo (New Testament “Armageddon”; see Revelation 16:16) and famed for crucial battles past and future. </a:t>
            </a:r>
          </a:p>
          <a:p>
            <a:endParaRPr lang="en-US" sz="1200" i="1" dirty="0">
              <a:latin typeface="Calibri" panose="020F0502020204030204" pitchFamily="34" charset="0"/>
            </a:endParaRPr>
          </a:p>
          <a:p>
            <a:r>
              <a:rPr lang="en-US" sz="1200" i="1" dirty="0" err="1">
                <a:latin typeface="Calibri" panose="020F0502020204030204" pitchFamily="34" charset="0"/>
              </a:rPr>
              <a:t>Jezreel</a:t>
            </a:r>
            <a:r>
              <a:rPr lang="en-US" sz="1200" dirty="0">
                <a:latin typeface="Calibri" panose="020F0502020204030204" pitchFamily="34" charset="0"/>
              </a:rPr>
              <a:t> means “God shall sow,” or scatter abroad, since anciently sowing was done by casting handfuls of seed. It undoubtedly alludes to the overthrow and scattering of Israel.</a:t>
            </a:r>
          </a:p>
          <a:p>
            <a:r>
              <a:rPr lang="en-US" sz="1200" dirty="0">
                <a:latin typeface="Calibri" panose="020F0502020204030204" pitchFamily="34" charset="0"/>
              </a:rPr>
              <a:t>Old Testament Student Manual </a:t>
            </a:r>
            <a:endParaRPr lang="en-US" sz="1200" dirty="0"/>
          </a:p>
        </p:txBody>
      </p:sp>
      <p:sp>
        <p:nvSpPr>
          <p:cNvPr id="7172" name="Rectangle 7171"/>
          <p:cNvSpPr/>
          <p:nvPr/>
        </p:nvSpPr>
        <p:spPr>
          <a:xfrm>
            <a:off x="6890657" y="3662180"/>
            <a:ext cx="4303842" cy="1754326"/>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Elijah and </a:t>
            </a:r>
            <a:r>
              <a:rPr lang="en-US" sz="1200" b="1" dirty="0" err="1">
                <a:solidFill>
                  <a:srgbClr val="333333"/>
                </a:solidFill>
                <a:latin typeface="Calibri" panose="020F0502020204030204" pitchFamily="34" charset="0"/>
              </a:rPr>
              <a:t>Jezreel</a:t>
            </a:r>
            <a:r>
              <a:rPr lang="en-US" sz="1200" b="1" dirty="0">
                <a:solidFill>
                  <a:srgbClr val="333333"/>
                </a:solidFill>
                <a:latin typeface="Calibri" panose="020F0502020204030204" pitchFamily="34" charset="0"/>
              </a:rPr>
              <a:t>:</a:t>
            </a:r>
          </a:p>
          <a:p>
            <a:r>
              <a:rPr lang="en-US" sz="1200" dirty="0">
                <a:solidFill>
                  <a:srgbClr val="333333"/>
                </a:solidFill>
                <a:latin typeface="Calibri" panose="020F0502020204030204" pitchFamily="34" charset="0"/>
              </a:rPr>
              <a:t>It is likely that Ahab’s chariot—like those of </a:t>
            </a:r>
            <a:r>
              <a:rPr lang="en-US" sz="1200" dirty="0" err="1">
                <a:solidFill>
                  <a:srgbClr val="333333"/>
                </a:solidFill>
                <a:latin typeface="Calibri" panose="020F0502020204030204" pitchFamily="34" charset="0"/>
              </a:rPr>
              <a:t>Sisera</a:t>
            </a:r>
            <a:r>
              <a:rPr lang="en-US" sz="1200" dirty="0">
                <a:solidFill>
                  <a:srgbClr val="333333"/>
                </a:solidFill>
                <a:latin typeface="Calibri" panose="020F0502020204030204" pitchFamily="34" charset="0"/>
              </a:rPr>
              <a:t> a few centuries previous to this, in the same area—had become bogged down in the mud newly formed in the valley by the rainfall. At any rate, Elijah, on foot, beat Ahab to the gates of </a:t>
            </a:r>
            <a:r>
              <a:rPr lang="en-US" sz="1200" dirty="0" err="1">
                <a:solidFill>
                  <a:srgbClr val="333333"/>
                </a:solidFill>
                <a:latin typeface="Calibri" panose="020F0502020204030204" pitchFamily="34" charset="0"/>
              </a:rPr>
              <a:t>Jezreel</a:t>
            </a:r>
            <a:r>
              <a:rPr lang="en-US" sz="1200" dirty="0">
                <a:solidFill>
                  <a:srgbClr val="333333"/>
                </a:solidFill>
                <a:latin typeface="Calibri" panose="020F0502020204030204" pitchFamily="34" charset="0"/>
              </a:rPr>
              <a:t>, and the outcome of the footrace plays a role in Elijah’s attack on the worship of Baal. 1 Kings 18</a:t>
            </a:r>
          </a:p>
          <a:p>
            <a:pPr fontAlgn="base"/>
            <a:r>
              <a:rPr lang="en-US" sz="1200" dirty="0"/>
              <a:t>John A </a:t>
            </a:r>
            <a:r>
              <a:rPr lang="en-US" sz="1200" dirty="0" err="1"/>
              <a:t>Tvedtnes</a:t>
            </a:r>
            <a:r>
              <a:rPr lang="en-US" sz="1200" dirty="0"/>
              <a:t> Elijah: Champion of Israel’s God July 1990 Ensign</a:t>
            </a:r>
          </a:p>
          <a:p>
            <a:endParaRPr lang="en-US" sz="1200" dirty="0"/>
          </a:p>
        </p:txBody>
      </p:sp>
    </p:spTree>
    <p:extLst>
      <p:ext uri="{BB962C8B-B14F-4D97-AF65-F5344CB8AC3E}">
        <p14:creationId xmlns:p14="http://schemas.microsoft.com/office/powerpoint/2010/main" val="207236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2123658"/>
          </a:xfrm>
          <a:prstGeom prst="rect">
            <a:avLst/>
          </a:prstGeom>
          <a:ln>
            <a:solidFill>
              <a:schemeClr val="tx1"/>
            </a:solidFill>
          </a:ln>
        </p:spPr>
        <p:txBody>
          <a:bodyPr>
            <a:spAutoFit/>
          </a:bodyPr>
          <a:lstStyle/>
          <a:p>
            <a:pPr fontAlgn="base"/>
            <a:r>
              <a:rPr lang="en-US" sz="1200" b="1" dirty="0">
                <a:solidFill>
                  <a:srgbClr val="333333"/>
                </a:solidFill>
                <a:latin typeface="Calibri" panose="020F0502020204030204" pitchFamily="34" charset="0"/>
              </a:rPr>
              <a:t>Destroying the Sanctuary of </a:t>
            </a:r>
            <a:r>
              <a:rPr lang="en-US" sz="1200" b="1" dirty="0" err="1">
                <a:solidFill>
                  <a:srgbClr val="333333"/>
                </a:solidFill>
                <a:latin typeface="Calibri" panose="020F0502020204030204" pitchFamily="34" charset="0"/>
              </a:rPr>
              <a:t>Joash</a:t>
            </a:r>
            <a:r>
              <a:rPr lang="en-US" sz="1200" b="1" dirty="0">
                <a:solidFill>
                  <a:srgbClr val="333333"/>
                </a:solidFill>
                <a:latin typeface="Calibri" panose="020F0502020204030204" pitchFamily="34" charset="0"/>
              </a:rPr>
              <a:t>:</a:t>
            </a:r>
          </a:p>
          <a:p>
            <a:pPr fontAlgn="base"/>
            <a:r>
              <a:rPr lang="en-US" sz="1200" dirty="0">
                <a:solidFill>
                  <a:srgbClr val="333333"/>
                </a:solidFill>
                <a:latin typeface="Calibri" panose="020F0502020204030204" pitchFamily="34" charset="0"/>
              </a:rPr>
              <a:t>Gideon’s father, </a:t>
            </a:r>
            <a:r>
              <a:rPr lang="en-US" sz="1200" dirty="0" err="1">
                <a:solidFill>
                  <a:srgbClr val="333333"/>
                </a:solidFill>
                <a:latin typeface="Calibri" panose="020F0502020204030204" pitchFamily="34" charset="0"/>
              </a:rPr>
              <a:t>Joash</a:t>
            </a:r>
            <a:r>
              <a:rPr lang="en-US" sz="1200" dirty="0">
                <a:solidFill>
                  <a:srgbClr val="333333"/>
                </a:solidFill>
                <a:latin typeface="Calibri" panose="020F0502020204030204" pitchFamily="34" charset="0"/>
              </a:rPr>
              <a:t>, owned a grove and an altar dedicated to the false god Baal. Groves of trees played a prominent part in ancient heathen worship. Since it was thought wrong to shut up the gods with walls, groves of trees were often used as natural temples. Within the groves the immoral rites of the heathen religions were performed.</a:t>
            </a:r>
          </a:p>
          <a:p>
            <a:pPr fontAlgn="base"/>
            <a:r>
              <a:rPr lang="en-US" sz="1200" dirty="0">
                <a:solidFill>
                  <a:srgbClr val="333333"/>
                </a:solidFill>
                <a:latin typeface="Calibri" panose="020F0502020204030204" pitchFamily="34" charset="0"/>
              </a:rPr>
              <a:t>Gideon and ten other men followed the Lord’s commandments to tear down the grove and the altar and in their place erect an altar to Jehovah. The men of the city cried for Gideon’s death, but </a:t>
            </a:r>
            <a:r>
              <a:rPr lang="en-US" sz="1200" dirty="0" err="1">
                <a:solidFill>
                  <a:srgbClr val="333333"/>
                </a:solidFill>
                <a:latin typeface="Calibri" panose="020F0502020204030204" pitchFamily="34" charset="0"/>
              </a:rPr>
              <a:t>Joash</a:t>
            </a:r>
            <a:r>
              <a:rPr lang="en-US" sz="1200" dirty="0">
                <a:solidFill>
                  <a:srgbClr val="333333"/>
                </a:solidFill>
                <a:latin typeface="Calibri" panose="020F0502020204030204" pitchFamily="34" charset="0"/>
              </a:rPr>
              <a:t> defended his son’s actions. </a:t>
            </a:r>
            <a:r>
              <a:rPr lang="en-US" sz="1200" dirty="0" err="1">
                <a:solidFill>
                  <a:srgbClr val="333333"/>
                </a:solidFill>
                <a:latin typeface="Calibri" panose="020F0502020204030204" pitchFamily="34" charset="0"/>
              </a:rPr>
              <a:t>Joash</a:t>
            </a:r>
            <a:r>
              <a:rPr lang="en-US" sz="1200" dirty="0">
                <a:solidFill>
                  <a:srgbClr val="333333"/>
                </a:solidFill>
                <a:latin typeface="Calibri" panose="020F0502020204030204" pitchFamily="34" charset="0"/>
              </a:rPr>
              <a:t> named Gideon </a:t>
            </a:r>
            <a:r>
              <a:rPr lang="en-US" sz="1200" i="1" dirty="0" err="1">
                <a:solidFill>
                  <a:srgbClr val="333333"/>
                </a:solidFill>
                <a:latin typeface="Calibri" panose="020F0502020204030204" pitchFamily="34" charset="0"/>
              </a:rPr>
              <a:t>Jerubbaal</a:t>
            </a:r>
            <a:r>
              <a:rPr lang="en-US" sz="1200" i="1" dirty="0">
                <a:solidFill>
                  <a:srgbClr val="333333"/>
                </a:solidFill>
                <a:latin typeface="Calibri" panose="020F0502020204030204" pitchFamily="34" charset="0"/>
              </a:rPr>
              <a:t>,</a:t>
            </a:r>
            <a:r>
              <a:rPr lang="en-US" sz="1200" dirty="0">
                <a:solidFill>
                  <a:srgbClr val="333333"/>
                </a:solidFill>
                <a:latin typeface="Calibri" panose="020F0502020204030204" pitchFamily="34" charset="0"/>
              </a:rPr>
              <a:t> “let Baal plead,” meaning that if Baal was upset by Gideon’s actions Baal could defend his own cause. The name </a:t>
            </a:r>
            <a:r>
              <a:rPr lang="en-US" sz="1200" dirty="0" err="1">
                <a:solidFill>
                  <a:srgbClr val="333333"/>
                </a:solidFill>
                <a:latin typeface="Calibri" panose="020F0502020204030204" pitchFamily="34" charset="0"/>
              </a:rPr>
              <a:t>Jerubbaal</a:t>
            </a:r>
            <a:r>
              <a:rPr lang="en-US" sz="1200" dirty="0">
                <a:solidFill>
                  <a:srgbClr val="333333"/>
                </a:solidFill>
                <a:latin typeface="Calibri" panose="020F0502020204030204" pitchFamily="34" charset="0"/>
              </a:rPr>
              <a:t> remained with Gideon on some occasions thereafter.</a:t>
            </a:r>
          </a:p>
          <a:p>
            <a:pPr fontAlgn="base"/>
            <a:r>
              <a:rPr lang="en-US" sz="1200" b="0" i="0" dirty="0">
                <a:solidFill>
                  <a:srgbClr val="333333"/>
                </a:solidFill>
                <a:effectLst/>
                <a:latin typeface="Calibri" panose="020F0502020204030204" pitchFamily="34" charset="0"/>
              </a:rPr>
              <a:t>Old Testament Institute Manual</a:t>
            </a:r>
          </a:p>
        </p:txBody>
      </p:sp>
      <p:sp>
        <p:nvSpPr>
          <p:cNvPr id="3" name="Rectangle 2"/>
          <p:cNvSpPr/>
          <p:nvPr/>
        </p:nvSpPr>
        <p:spPr>
          <a:xfrm>
            <a:off x="0" y="2139262"/>
            <a:ext cx="6096000" cy="1754326"/>
          </a:xfrm>
          <a:prstGeom prst="rect">
            <a:avLst/>
          </a:prstGeom>
          <a:ln>
            <a:solidFill>
              <a:schemeClr val="tx1"/>
            </a:solidFill>
          </a:ln>
        </p:spPr>
        <p:txBody>
          <a:bodyPr>
            <a:spAutoFit/>
          </a:bodyPr>
          <a:lstStyle/>
          <a:p>
            <a:r>
              <a:rPr lang="en-US" sz="1200" b="1" dirty="0">
                <a:latin typeface="Calibri" panose="020F0502020204030204" pitchFamily="34" charset="0"/>
              </a:rPr>
              <a:t>The trees of Lebanon:</a:t>
            </a:r>
          </a:p>
          <a:p>
            <a:r>
              <a:rPr lang="en-US" sz="1200" dirty="0">
                <a:latin typeface="Calibri" panose="020F0502020204030204" pitchFamily="34" charset="0"/>
              </a:rPr>
              <a:t>The mountains of Lebanon were once shaded by thick cedar forests and the tree is the symbol of the country.</a:t>
            </a:r>
          </a:p>
          <a:p>
            <a:endParaRPr lang="en-US" sz="1200" dirty="0">
              <a:latin typeface="Calibri" panose="020F0502020204030204" pitchFamily="34" charset="0"/>
            </a:endParaRPr>
          </a:p>
          <a:p>
            <a:r>
              <a:rPr lang="en-US" sz="1200" dirty="0">
                <a:latin typeface="Calibri" panose="020F0502020204030204" pitchFamily="34" charset="0"/>
              </a:rPr>
              <a:t>The trees of Lebanon is one of the last vestiges of the extensive forests of the Cedars of Lebanon (</a:t>
            </a:r>
            <a:r>
              <a:rPr lang="en-US" sz="1200" i="1" dirty="0" err="1">
                <a:latin typeface="Calibri" panose="020F0502020204030204" pitchFamily="34" charset="0"/>
              </a:rPr>
              <a:t>Cedrus</a:t>
            </a:r>
            <a:r>
              <a:rPr lang="en-US" sz="1200" i="1" dirty="0">
                <a:latin typeface="Calibri" panose="020F0502020204030204" pitchFamily="34" charset="0"/>
              </a:rPr>
              <a:t> </a:t>
            </a:r>
            <a:r>
              <a:rPr lang="en-US" sz="1200" i="1" dirty="0" err="1">
                <a:latin typeface="Calibri" panose="020F0502020204030204" pitchFamily="34" charset="0"/>
              </a:rPr>
              <a:t>libani</a:t>
            </a:r>
            <a:r>
              <a:rPr lang="en-US" sz="1200" dirty="0">
                <a:latin typeface="Calibri" panose="020F0502020204030204" pitchFamily="34" charset="0"/>
              </a:rPr>
              <a:t> ) that thrived across Mount Lebanon in ancient times. Their timber was exploited by the Phoenicians, Israelites, Assyrians, Babylonians and Persians. The wood was prized by Egyptians for shipbuilding; the Ottoman Empire also used the cedars in railway construction.</a:t>
            </a:r>
            <a:r>
              <a:rPr lang="en-US" sz="1200" baseline="30000" dirty="0">
                <a:latin typeface="Calibri" panose="020F0502020204030204" pitchFamily="34" charset="0"/>
              </a:rPr>
              <a:t> </a:t>
            </a:r>
            <a:r>
              <a:rPr lang="en-US" sz="1200" baseline="30000" dirty="0" err="1">
                <a:latin typeface="Calibri" panose="020F0502020204030204" pitchFamily="34" charset="0"/>
              </a:rPr>
              <a:t>wikipedia</a:t>
            </a:r>
            <a:endParaRPr lang="en-US" sz="1200" dirty="0">
              <a:latin typeface="Calibri" panose="020F0502020204030204" pitchFamily="34" charset="0"/>
            </a:endParaRPr>
          </a:p>
        </p:txBody>
      </p:sp>
      <p:pic>
        <p:nvPicPr>
          <p:cNvPr id="1026" name="Picture 2" descr="http://thevelvetrocket.files.wordpress.com/2011/05/lebanon-cedars-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9797" y="4042551"/>
            <a:ext cx="3451615" cy="258871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0" y="0"/>
            <a:ext cx="6096000" cy="1815882"/>
          </a:xfrm>
          <a:prstGeom prst="rect">
            <a:avLst/>
          </a:prstGeom>
          <a:ln>
            <a:solidFill>
              <a:schemeClr val="tx1"/>
            </a:solidFill>
          </a:ln>
        </p:spPr>
        <p:txBody>
          <a:bodyPr wrap="square">
            <a:spAutoFit/>
          </a:bodyPr>
          <a:lstStyle/>
          <a:p>
            <a:r>
              <a:rPr lang="en-US" sz="1400" b="1" dirty="0">
                <a:latin typeface="Calibri" panose="020F0502020204030204" pitchFamily="34" charset="0"/>
              </a:rPr>
              <a:t>Trees Symbolically:</a:t>
            </a:r>
          </a:p>
          <a:p>
            <a:r>
              <a:rPr lang="en-US" sz="1400" dirty="0">
                <a:latin typeface="Calibri" panose="020F0502020204030204" pitchFamily="34" charset="0"/>
              </a:rPr>
              <a:t>[The Torah compares humans to trees] because, like humans, trees have the power to grow. And as humans have children, so trees bear fruit.</a:t>
            </a:r>
          </a:p>
          <a:p>
            <a:endParaRPr lang="en-US" sz="1400" dirty="0">
              <a:latin typeface="Calibri" panose="020F0502020204030204" pitchFamily="34" charset="0"/>
            </a:endParaRPr>
          </a:p>
          <a:p>
            <a:r>
              <a:rPr lang="en-US" sz="1400" dirty="0">
                <a:latin typeface="Calibri" panose="020F0502020204030204" pitchFamily="34" charset="0"/>
              </a:rPr>
              <a:t>Humans have been compared to trees from many different points of view. They both draw upon the same elements: earth, water, air and fire (sun); the basic components of the tree – roots, trunk, branches, leaves and fruit – allegorize the complexity of human nature and existence.</a:t>
            </a:r>
          </a:p>
        </p:txBody>
      </p:sp>
      <p:sp>
        <p:nvSpPr>
          <p:cNvPr id="5" name="Rectangle 4"/>
          <p:cNvSpPr/>
          <p:nvPr/>
        </p:nvSpPr>
        <p:spPr>
          <a:xfrm>
            <a:off x="6417887" y="1815882"/>
            <a:ext cx="4707314" cy="369332"/>
          </a:xfrm>
          <a:prstGeom prst="rect">
            <a:avLst/>
          </a:prstGeom>
        </p:spPr>
        <p:txBody>
          <a:bodyPr wrap="none">
            <a:spAutoFit/>
          </a:bodyPr>
          <a:lstStyle/>
          <a:p>
            <a:r>
              <a:rPr lang="en-US" dirty="0"/>
              <a:t>http://www.jewishfolksongs.com/en/tree-of-life</a:t>
            </a:r>
          </a:p>
        </p:txBody>
      </p:sp>
      <p:pic>
        <p:nvPicPr>
          <p:cNvPr id="7" name="Picture 4" descr="http://abidanshahdotcom.files.wordpress.com/2012/11/judges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0589" y="2404412"/>
            <a:ext cx="3172905" cy="4014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025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flipH="1">
            <a:off x="-19004" y="-1602"/>
            <a:ext cx="12213089" cy="6859602"/>
          </a:xfrm>
          <a:prstGeom prst="rect">
            <a:avLst/>
          </a:prstGeom>
        </p:spPr>
      </p:pic>
      <p:sp>
        <p:nvSpPr>
          <p:cNvPr id="85" name="TextBox 84"/>
          <p:cNvSpPr txBox="1"/>
          <p:nvPr/>
        </p:nvSpPr>
        <p:spPr>
          <a:xfrm>
            <a:off x="3600609" y="2117580"/>
            <a:ext cx="4746170" cy="2123658"/>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Cycle 4</a:t>
            </a:r>
          </a:p>
          <a:p>
            <a:pPr algn="ctr"/>
            <a:r>
              <a:rPr lang="en-US" sz="6600" dirty="0">
                <a:solidFill>
                  <a:schemeClr val="bg1"/>
                </a:solidFill>
                <a:latin typeface="Agency FB" panose="020B0503020202020204" pitchFamily="34" charset="0"/>
              </a:rPr>
              <a:t>Judges 6-7</a:t>
            </a:r>
          </a:p>
        </p:txBody>
      </p:sp>
      <p:sp>
        <p:nvSpPr>
          <p:cNvPr id="14" name="Oval 13"/>
          <p:cNvSpPr/>
          <p:nvPr/>
        </p:nvSpPr>
        <p:spPr>
          <a:xfrm>
            <a:off x="3102429" y="956595"/>
            <a:ext cx="5577124" cy="5310028"/>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2655836" y="376661"/>
            <a:ext cx="4955210" cy="1129586"/>
            <a:chOff x="2655836" y="376661"/>
            <a:chExt cx="4955210" cy="1129586"/>
          </a:xfrm>
        </p:grpSpPr>
        <p:sp>
          <p:nvSpPr>
            <p:cNvPr id="8" name="Rectangle 7"/>
            <p:cNvSpPr/>
            <p:nvPr/>
          </p:nvSpPr>
          <p:spPr>
            <a:xfrm>
              <a:off x="4564034" y="412109"/>
              <a:ext cx="3047012"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Israelites did evil in the sight of the Lord</a:t>
              </a:r>
            </a:p>
          </p:txBody>
        </p:sp>
        <p:grpSp>
          <p:nvGrpSpPr>
            <p:cNvPr id="71" name="Group 70"/>
            <p:cNvGrpSpPr/>
            <p:nvPr/>
          </p:nvGrpSpPr>
          <p:grpSpPr>
            <a:xfrm>
              <a:off x="2655836" y="376661"/>
              <a:ext cx="1565772" cy="1129586"/>
              <a:chOff x="2438400" y="2362200"/>
              <a:chExt cx="5233417" cy="3775515"/>
            </a:xfrm>
            <a:solidFill>
              <a:srgbClr val="FF0000"/>
            </a:solidFill>
          </p:grpSpPr>
          <p:grpSp>
            <p:nvGrpSpPr>
              <p:cNvPr id="72" name="Group 71"/>
              <p:cNvGrpSpPr/>
              <p:nvPr/>
            </p:nvGrpSpPr>
            <p:grpSpPr>
              <a:xfrm>
                <a:off x="3200400" y="2590800"/>
                <a:ext cx="1271017" cy="3165915"/>
                <a:chOff x="5891782" y="1905000"/>
                <a:chExt cx="1271017" cy="3165915"/>
              </a:xfrm>
              <a:grpFill/>
            </p:grpSpPr>
            <p:sp>
              <p:nvSpPr>
                <p:cNvPr id="101" name="Oval 10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15"/>
              <p:cNvGrpSpPr/>
              <p:nvPr/>
            </p:nvGrpSpPr>
            <p:grpSpPr>
              <a:xfrm>
                <a:off x="4419600" y="2362200"/>
                <a:ext cx="1271017" cy="3165915"/>
                <a:chOff x="5891782" y="1905000"/>
                <a:chExt cx="1271017" cy="3165915"/>
              </a:xfrm>
              <a:grpFill/>
            </p:grpSpPr>
            <p:sp>
              <p:nvSpPr>
                <p:cNvPr id="96" name="Oval 95"/>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ounded Rectangle 9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15"/>
              <p:cNvGrpSpPr/>
              <p:nvPr/>
            </p:nvGrpSpPr>
            <p:grpSpPr>
              <a:xfrm>
                <a:off x="5486400" y="2743200"/>
                <a:ext cx="1271017" cy="3165915"/>
                <a:chOff x="5891782" y="1905000"/>
                <a:chExt cx="1271017" cy="3165915"/>
              </a:xfrm>
              <a:grpFill/>
            </p:grpSpPr>
            <p:sp>
              <p:nvSpPr>
                <p:cNvPr id="91" name="Oval 90"/>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ounded Rectangle 91"/>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ounded Rectangle 92"/>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15"/>
              <p:cNvGrpSpPr/>
              <p:nvPr/>
            </p:nvGrpSpPr>
            <p:grpSpPr>
              <a:xfrm>
                <a:off x="6400800" y="2438400"/>
                <a:ext cx="1271017" cy="3165915"/>
                <a:chOff x="5891782" y="1905000"/>
                <a:chExt cx="1271017" cy="3165915"/>
              </a:xfrm>
              <a:grpFill/>
            </p:grpSpPr>
            <p:sp>
              <p:nvSpPr>
                <p:cNvPr id="82" name="Oval 81"/>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85"/>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ounded Rectangle 86"/>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15"/>
              <p:cNvGrpSpPr/>
              <p:nvPr/>
            </p:nvGrpSpPr>
            <p:grpSpPr>
              <a:xfrm>
                <a:off x="2438400" y="2971800"/>
                <a:ext cx="1271017" cy="3165915"/>
                <a:chOff x="5891782" y="1905000"/>
                <a:chExt cx="1271017" cy="3165915"/>
              </a:xfrm>
              <a:grpFill/>
            </p:grpSpPr>
            <p:sp>
              <p:nvSpPr>
                <p:cNvPr id="77" name="Oval 76"/>
                <p:cNvSpPr/>
                <p:nvPr/>
              </p:nvSpPr>
              <p:spPr>
                <a:xfrm>
                  <a:off x="6019800" y="19050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423263">
                  <a:off x="6044184" y="43851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a:off x="6324600" y="2819400"/>
                  <a:ext cx="381000" cy="1828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18657015">
                  <a:off x="6600982" y="43508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5400000">
                  <a:off x="6336791" y="27971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0" name="Rectangle 9"/>
          <p:cNvSpPr/>
          <p:nvPr/>
        </p:nvSpPr>
        <p:spPr>
          <a:xfrm>
            <a:off x="7971982" y="3726483"/>
            <a:ext cx="2492829" cy="646331"/>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were oppressed for 7 years</a:t>
            </a:r>
          </a:p>
        </p:txBody>
      </p:sp>
      <p:sp>
        <p:nvSpPr>
          <p:cNvPr id="11" name="Rectangle 10"/>
          <p:cNvSpPr/>
          <p:nvPr/>
        </p:nvSpPr>
        <p:spPr>
          <a:xfrm>
            <a:off x="3943928" y="5649681"/>
            <a:ext cx="2620131" cy="923330"/>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Lord tested Gideon and in return Gideon tested the Lord</a:t>
            </a:r>
          </a:p>
        </p:txBody>
      </p:sp>
      <p:grpSp>
        <p:nvGrpSpPr>
          <p:cNvPr id="272" name="Group 271"/>
          <p:cNvGrpSpPr/>
          <p:nvPr/>
        </p:nvGrpSpPr>
        <p:grpSpPr>
          <a:xfrm flipH="1">
            <a:off x="7117093" y="4805677"/>
            <a:ext cx="3742151" cy="1325925"/>
            <a:chOff x="1424305" y="5011998"/>
            <a:chExt cx="3742151" cy="1325925"/>
          </a:xfrm>
        </p:grpSpPr>
        <p:sp>
          <p:nvSpPr>
            <p:cNvPr id="12" name="Rectangle 11"/>
            <p:cNvSpPr/>
            <p:nvPr/>
          </p:nvSpPr>
          <p:spPr>
            <a:xfrm>
              <a:off x="2673627" y="5084984"/>
              <a:ext cx="2492829"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They cried unto the Lord and He sent an angel of the Lord to Gideon, from the tribe of Manasseh</a:t>
              </a:r>
            </a:p>
          </p:txBody>
        </p:sp>
        <p:grpSp>
          <p:nvGrpSpPr>
            <p:cNvPr id="169" name="Group 168"/>
            <p:cNvGrpSpPr/>
            <p:nvPr/>
          </p:nvGrpSpPr>
          <p:grpSpPr>
            <a:xfrm flipH="1">
              <a:off x="1424305" y="5353332"/>
              <a:ext cx="666632" cy="984591"/>
              <a:chOff x="1371598" y="923694"/>
              <a:chExt cx="3089534" cy="4562706"/>
            </a:xfrm>
            <a:solidFill>
              <a:srgbClr val="FF0000"/>
            </a:solidFill>
          </p:grpSpPr>
          <p:sp>
            <p:nvSpPr>
              <p:cNvPr id="170" name="Rounded Rectangle 169"/>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Rounded Rectangle 170"/>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6" name="Group 175"/>
            <p:cNvGrpSpPr/>
            <p:nvPr/>
          </p:nvGrpSpPr>
          <p:grpSpPr>
            <a:xfrm flipH="1">
              <a:off x="2021335" y="5011998"/>
              <a:ext cx="494650" cy="730580"/>
              <a:chOff x="1371598" y="923694"/>
              <a:chExt cx="3089534" cy="4562706"/>
            </a:xfrm>
            <a:solidFill>
              <a:srgbClr val="FF0000"/>
            </a:solidFill>
          </p:grpSpPr>
          <p:sp>
            <p:nvSpPr>
              <p:cNvPr id="177" name="Rounded Rectangle 176"/>
              <p:cNvSpPr/>
              <p:nvPr/>
            </p:nvSpPr>
            <p:spPr>
              <a:xfrm rot="1802092">
                <a:off x="1971052" y="1845413"/>
                <a:ext cx="1173002" cy="2709972"/>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rot="2315181">
                <a:off x="3648370" y="2264076"/>
                <a:ext cx="566679" cy="137413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9186555">
                <a:off x="2949762" y="1829423"/>
                <a:ext cx="760287" cy="1774049"/>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2400299" y="3543299"/>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ounded Rectangle 180"/>
              <p:cNvSpPr/>
              <p:nvPr/>
            </p:nvSpPr>
            <p:spPr>
              <a:xfrm rot="7465154">
                <a:off x="2518032" y="2948707"/>
                <a:ext cx="914400" cy="2971801"/>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a:off x="3110357" y="923694"/>
                <a:ext cx="1133293" cy="1133293"/>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 name="Rectangle 12"/>
          <p:cNvSpPr/>
          <p:nvPr/>
        </p:nvSpPr>
        <p:spPr>
          <a:xfrm>
            <a:off x="1266264" y="3286005"/>
            <a:ext cx="2982719" cy="1477328"/>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Gideon led tribes of Manasseh, Asher, Zebulun, and Naphtali into war with the Midianites and defeated them</a:t>
            </a:r>
          </a:p>
        </p:txBody>
      </p:sp>
      <p:grpSp>
        <p:nvGrpSpPr>
          <p:cNvPr id="274" name="Group 273"/>
          <p:cNvGrpSpPr/>
          <p:nvPr/>
        </p:nvGrpSpPr>
        <p:grpSpPr>
          <a:xfrm>
            <a:off x="1159362" y="784034"/>
            <a:ext cx="3360113" cy="1853612"/>
            <a:chOff x="1387050" y="1037804"/>
            <a:chExt cx="3360113" cy="1853612"/>
          </a:xfrm>
        </p:grpSpPr>
        <p:sp>
          <p:nvSpPr>
            <p:cNvPr id="2" name="Rectangle 1"/>
            <p:cNvSpPr/>
            <p:nvPr/>
          </p:nvSpPr>
          <p:spPr>
            <a:xfrm>
              <a:off x="2563585" y="1968086"/>
              <a:ext cx="2183578" cy="923330"/>
            </a:xfrm>
            <a:prstGeom prst="rect">
              <a:avLst/>
            </a:prstGeom>
            <a:solidFill>
              <a:schemeClr val="accent3">
                <a:lumMod val="75000"/>
              </a:schemeClr>
            </a:solidFill>
          </p:spPr>
          <p:txBody>
            <a:bodyPr wrap="square">
              <a:spAutoFit/>
            </a:bodyPr>
            <a:lstStyle/>
            <a:p>
              <a:pPr fontAlgn="base"/>
              <a:r>
                <a:rPr lang="en-US" dirty="0">
                  <a:solidFill>
                    <a:schemeClr val="bg1"/>
                  </a:solidFill>
                  <a:latin typeface="Palatino"/>
                </a:rPr>
                <a:t>Peace for 40 years. Gideon died after having  70 sons</a:t>
              </a:r>
              <a:endParaRPr lang="en-US" b="0" i="0" dirty="0">
                <a:solidFill>
                  <a:schemeClr val="bg1"/>
                </a:solidFill>
                <a:effectLst/>
                <a:latin typeface="Palatino"/>
              </a:endParaRPr>
            </a:p>
          </p:txBody>
        </p:sp>
        <p:grpSp>
          <p:nvGrpSpPr>
            <p:cNvPr id="5" name="Group 4"/>
            <p:cNvGrpSpPr/>
            <p:nvPr/>
          </p:nvGrpSpPr>
          <p:grpSpPr>
            <a:xfrm>
              <a:off x="1387050" y="1037804"/>
              <a:ext cx="944522" cy="1672362"/>
              <a:chOff x="1387050" y="1037804"/>
              <a:chExt cx="944522" cy="1672362"/>
            </a:xfrm>
          </p:grpSpPr>
          <p:grpSp>
            <p:nvGrpSpPr>
              <p:cNvPr id="262" name="Group 261"/>
              <p:cNvGrpSpPr/>
              <p:nvPr/>
            </p:nvGrpSpPr>
            <p:grpSpPr>
              <a:xfrm>
                <a:off x="1387050" y="1037804"/>
                <a:ext cx="944522" cy="1672362"/>
                <a:chOff x="1105274" y="4332137"/>
                <a:chExt cx="961119" cy="1701748"/>
              </a:xfrm>
            </p:grpSpPr>
            <p:sp>
              <p:nvSpPr>
                <p:cNvPr id="263" name="Flowchart: Delay 262"/>
                <p:cNvSpPr/>
                <p:nvPr/>
              </p:nvSpPr>
              <p:spPr>
                <a:xfrm rot="15573381">
                  <a:off x="800458" y="4750343"/>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lowchart: Delay 263"/>
                <p:cNvSpPr/>
                <p:nvPr/>
              </p:nvSpPr>
              <p:spPr>
                <a:xfrm rot="15573381">
                  <a:off x="687068" y="4767949"/>
                  <a:ext cx="1684142" cy="847729"/>
                </a:xfrm>
                <a:prstGeom prst="flowChartDelay">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rot="20871654">
                <a:off x="1424514" y="1626599"/>
                <a:ext cx="721672" cy="307777"/>
              </a:xfrm>
              <a:prstGeom prst="rect">
                <a:avLst/>
              </a:prstGeom>
            </p:spPr>
            <p:txBody>
              <a:bodyPr wrap="none">
                <a:spAutoFit/>
              </a:bodyPr>
              <a:lstStyle/>
              <a:p>
                <a:r>
                  <a:rPr lang="en-US" sz="1400" dirty="0">
                    <a:latin typeface="Matura MT Script Capitals" panose="03020802060602070202" pitchFamily="66" charset="0"/>
                  </a:rPr>
                  <a:t>Gideon</a:t>
                </a:r>
              </a:p>
            </p:txBody>
          </p:sp>
        </p:grpSp>
      </p:grpSp>
      <p:grpSp>
        <p:nvGrpSpPr>
          <p:cNvPr id="7" name="Group 6"/>
          <p:cNvGrpSpPr/>
          <p:nvPr/>
        </p:nvGrpSpPr>
        <p:grpSpPr>
          <a:xfrm>
            <a:off x="7608718" y="2026148"/>
            <a:ext cx="4354778" cy="1804366"/>
            <a:chOff x="7608718" y="2026148"/>
            <a:chExt cx="4354778" cy="1804366"/>
          </a:xfrm>
        </p:grpSpPr>
        <p:sp>
          <p:nvSpPr>
            <p:cNvPr id="9" name="Rectangle 8"/>
            <p:cNvSpPr/>
            <p:nvPr/>
          </p:nvSpPr>
          <p:spPr>
            <a:xfrm>
              <a:off x="7608718" y="2026148"/>
              <a:ext cx="2492829" cy="1200329"/>
            </a:xfrm>
            <a:prstGeom prst="rect">
              <a:avLst/>
            </a:prstGeom>
            <a:solidFill>
              <a:schemeClr val="accent3">
                <a:lumMod val="75000"/>
              </a:schemeClr>
            </a:solidFill>
          </p:spPr>
          <p:txBody>
            <a:bodyPr wrap="square">
              <a:spAutoFit/>
            </a:bodyPr>
            <a:lstStyle/>
            <a:p>
              <a:r>
                <a:rPr lang="en-US" dirty="0">
                  <a:solidFill>
                    <a:schemeClr val="bg1"/>
                  </a:solidFill>
                  <a:latin typeface="Calibri" panose="020F0502020204030204" pitchFamily="34" charset="0"/>
                </a:rPr>
                <a:t>The Midianites ruined all their crops and land, and the Israelites went to dwell in caves</a:t>
              </a:r>
            </a:p>
          </p:txBody>
        </p:sp>
        <p:grpSp>
          <p:nvGrpSpPr>
            <p:cNvPr id="257" name="Group 256"/>
            <p:cNvGrpSpPr/>
            <p:nvPr/>
          </p:nvGrpSpPr>
          <p:grpSpPr>
            <a:xfrm>
              <a:off x="9970313" y="2670872"/>
              <a:ext cx="1993183" cy="1159642"/>
              <a:chOff x="1176950" y="2688879"/>
              <a:chExt cx="3907728" cy="2273533"/>
            </a:xfrm>
          </p:grpSpPr>
          <p:sp>
            <p:nvSpPr>
              <p:cNvPr id="258" name="Freeform 257"/>
              <p:cNvSpPr/>
              <p:nvPr/>
            </p:nvSpPr>
            <p:spPr>
              <a:xfrm>
                <a:off x="1176950" y="2688879"/>
                <a:ext cx="3766242" cy="1756372"/>
              </a:xfrm>
              <a:custGeom>
                <a:avLst/>
                <a:gdLst>
                  <a:gd name="connsiteX0" fmla="*/ 0 w 3766242"/>
                  <a:gd name="connsiteY0" fmla="*/ 1575303 h 1756372"/>
                  <a:gd name="connsiteX1" fmla="*/ 0 w 3766242"/>
                  <a:gd name="connsiteY1" fmla="*/ 1575303 h 1756372"/>
                  <a:gd name="connsiteX2" fmla="*/ 45268 w 3766242"/>
                  <a:gd name="connsiteY2" fmla="*/ 1511929 h 1756372"/>
                  <a:gd name="connsiteX3" fmla="*/ 72428 w 3766242"/>
                  <a:gd name="connsiteY3" fmla="*/ 1493822 h 1756372"/>
                  <a:gd name="connsiteX4" fmla="*/ 90535 w 3766242"/>
                  <a:gd name="connsiteY4" fmla="*/ 1466662 h 1756372"/>
                  <a:gd name="connsiteX5" fmla="*/ 117696 w 3766242"/>
                  <a:gd name="connsiteY5" fmla="*/ 1448555 h 1756372"/>
                  <a:gd name="connsiteX6" fmla="*/ 162963 w 3766242"/>
                  <a:gd name="connsiteY6" fmla="*/ 1412341 h 1756372"/>
                  <a:gd name="connsiteX7" fmla="*/ 217284 w 3766242"/>
                  <a:gd name="connsiteY7" fmla="*/ 1358020 h 1756372"/>
                  <a:gd name="connsiteX8" fmla="*/ 271604 w 3766242"/>
                  <a:gd name="connsiteY8" fmla="*/ 1276539 h 1756372"/>
                  <a:gd name="connsiteX9" fmla="*/ 307818 w 3766242"/>
                  <a:gd name="connsiteY9" fmla="*/ 1222218 h 1756372"/>
                  <a:gd name="connsiteX10" fmla="*/ 344032 w 3766242"/>
                  <a:gd name="connsiteY10" fmla="*/ 1140737 h 1756372"/>
                  <a:gd name="connsiteX11" fmla="*/ 353086 w 3766242"/>
                  <a:gd name="connsiteY11" fmla="*/ 1113576 h 1756372"/>
                  <a:gd name="connsiteX12" fmla="*/ 380246 w 3766242"/>
                  <a:gd name="connsiteY12" fmla="*/ 1077363 h 1756372"/>
                  <a:gd name="connsiteX13" fmla="*/ 398353 w 3766242"/>
                  <a:gd name="connsiteY13" fmla="*/ 1032095 h 1756372"/>
                  <a:gd name="connsiteX14" fmla="*/ 416460 w 3766242"/>
                  <a:gd name="connsiteY14" fmla="*/ 1004935 h 1756372"/>
                  <a:gd name="connsiteX15" fmla="*/ 443620 w 3766242"/>
                  <a:gd name="connsiteY15" fmla="*/ 932507 h 1756372"/>
                  <a:gd name="connsiteX16" fmla="*/ 461727 w 3766242"/>
                  <a:gd name="connsiteY16" fmla="*/ 896293 h 1756372"/>
                  <a:gd name="connsiteX17" fmla="*/ 488888 w 3766242"/>
                  <a:gd name="connsiteY17" fmla="*/ 841972 h 1756372"/>
                  <a:gd name="connsiteX18" fmla="*/ 497941 w 3766242"/>
                  <a:gd name="connsiteY18" fmla="*/ 805759 h 1756372"/>
                  <a:gd name="connsiteX19" fmla="*/ 516048 w 3766242"/>
                  <a:gd name="connsiteY19" fmla="*/ 778598 h 1756372"/>
                  <a:gd name="connsiteX20" fmla="*/ 534155 w 3766242"/>
                  <a:gd name="connsiteY20" fmla="*/ 742384 h 1756372"/>
                  <a:gd name="connsiteX21" fmla="*/ 552262 w 3766242"/>
                  <a:gd name="connsiteY21" fmla="*/ 679010 h 1756372"/>
                  <a:gd name="connsiteX22" fmla="*/ 606583 w 3766242"/>
                  <a:gd name="connsiteY22" fmla="*/ 624689 h 1756372"/>
                  <a:gd name="connsiteX23" fmla="*/ 624690 w 3766242"/>
                  <a:gd name="connsiteY23" fmla="*/ 597529 h 1756372"/>
                  <a:gd name="connsiteX24" fmla="*/ 651850 w 3766242"/>
                  <a:gd name="connsiteY24" fmla="*/ 570369 h 1756372"/>
                  <a:gd name="connsiteX25" fmla="*/ 669957 w 3766242"/>
                  <a:gd name="connsiteY25" fmla="*/ 534155 h 1756372"/>
                  <a:gd name="connsiteX26" fmla="*/ 697117 w 3766242"/>
                  <a:gd name="connsiteY26" fmla="*/ 506994 h 1756372"/>
                  <a:gd name="connsiteX27" fmla="*/ 760492 w 3766242"/>
                  <a:gd name="connsiteY27" fmla="*/ 425513 h 1756372"/>
                  <a:gd name="connsiteX28" fmla="*/ 787652 w 3766242"/>
                  <a:gd name="connsiteY28" fmla="*/ 416460 h 1756372"/>
                  <a:gd name="connsiteX29" fmla="*/ 905347 w 3766242"/>
                  <a:gd name="connsiteY29" fmla="*/ 316871 h 1756372"/>
                  <a:gd name="connsiteX30" fmla="*/ 959668 w 3766242"/>
                  <a:gd name="connsiteY30" fmla="*/ 298765 h 1756372"/>
                  <a:gd name="connsiteX31" fmla="*/ 1004935 w 3766242"/>
                  <a:gd name="connsiteY31" fmla="*/ 271604 h 1756372"/>
                  <a:gd name="connsiteX32" fmla="*/ 1032096 w 3766242"/>
                  <a:gd name="connsiteY32" fmla="*/ 253497 h 1756372"/>
                  <a:gd name="connsiteX33" fmla="*/ 1059256 w 3766242"/>
                  <a:gd name="connsiteY33" fmla="*/ 244444 h 1756372"/>
                  <a:gd name="connsiteX34" fmla="*/ 1086416 w 3766242"/>
                  <a:gd name="connsiteY34" fmla="*/ 226337 h 1756372"/>
                  <a:gd name="connsiteX35" fmla="*/ 1122630 w 3766242"/>
                  <a:gd name="connsiteY35" fmla="*/ 208230 h 1756372"/>
                  <a:gd name="connsiteX36" fmla="*/ 1149791 w 3766242"/>
                  <a:gd name="connsiteY36" fmla="*/ 181070 h 1756372"/>
                  <a:gd name="connsiteX37" fmla="*/ 1213165 w 3766242"/>
                  <a:gd name="connsiteY37" fmla="*/ 144856 h 1756372"/>
                  <a:gd name="connsiteX38" fmla="*/ 1240325 w 3766242"/>
                  <a:gd name="connsiteY38" fmla="*/ 117695 h 1756372"/>
                  <a:gd name="connsiteX39" fmla="*/ 1294646 w 3766242"/>
                  <a:gd name="connsiteY39" fmla="*/ 81481 h 1756372"/>
                  <a:gd name="connsiteX40" fmla="*/ 1321806 w 3766242"/>
                  <a:gd name="connsiteY40" fmla="*/ 63374 h 1756372"/>
                  <a:gd name="connsiteX41" fmla="*/ 1385181 w 3766242"/>
                  <a:gd name="connsiteY41" fmla="*/ 27161 h 1756372"/>
                  <a:gd name="connsiteX42" fmla="*/ 1430448 w 3766242"/>
                  <a:gd name="connsiteY42" fmla="*/ 18107 h 1756372"/>
                  <a:gd name="connsiteX43" fmla="*/ 1457608 w 3766242"/>
                  <a:gd name="connsiteY43" fmla="*/ 9054 h 1756372"/>
                  <a:gd name="connsiteX44" fmla="*/ 1747319 w 3766242"/>
                  <a:gd name="connsiteY44" fmla="*/ 0 h 1756372"/>
                  <a:gd name="connsiteX45" fmla="*/ 2471597 w 3766242"/>
                  <a:gd name="connsiteY45" fmla="*/ 18107 h 1756372"/>
                  <a:gd name="connsiteX46" fmla="*/ 2507810 w 3766242"/>
                  <a:gd name="connsiteY46" fmla="*/ 36214 h 1756372"/>
                  <a:gd name="connsiteX47" fmla="*/ 2589292 w 3766242"/>
                  <a:gd name="connsiteY47" fmla="*/ 54321 h 1756372"/>
                  <a:gd name="connsiteX48" fmla="*/ 2725094 w 3766242"/>
                  <a:gd name="connsiteY48" fmla="*/ 117695 h 1756372"/>
                  <a:gd name="connsiteX49" fmla="*/ 2779414 w 3766242"/>
                  <a:gd name="connsiteY49" fmla="*/ 153909 h 1756372"/>
                  <a:gd name="connsiteX50" fmla="*/ 2788468 w 3766242"/>
                  <a:gd name="connsiteY50" fmla="*/ 181070 h 1756372"/>
                  <a:gd name="connsiteX51" fmla="*/ 2806575 w 3766242"/>
                  <a:gd name="connsiteY51" fmla="*/ 244444 h 1756372"/>
                  <a:gd name="connsiteX52" fmla="*/ 2824682 w 3766242"/>
                  <a:gd name="connsiteY52" fmla="*/ 271604 h 1756372"/>
                  <a:gd name="connsiteX53" fmla="*/ 2851842 w 3766242"/>
                  <a:gd name="connsiteY53" fmla="*/ 334978 h 1756372"/>
                  <a:gd name="connsiteX54" fmla="*/ 2879002 w 3766242"/>
                  <a:gd name="connsiteY54" fmla="*/ 398353 h 1756372"/>
                  <a:gd name="connsiteX55" fmla="*/ 2933323 w 3766242"/>
                  <a:gd name="connsiteY55" fmla="*/ 461727 h 1756372"/>
                  <a:gd name="connsiteX56" fmla="*/ 2969537 w 3766242"/>
                  <a:gd name="connsiteY56" fmla="*/ 570369 h 1756372"/>
                  <a:gd name="connsiteX57" fmla="*/ 2987644 w 3766242"/>
                  <a:gd name="connsiteY57" fmla="*/ 606582 h 1756372"/>
                  <a:gd name="connsiteX58" fmla="*/ 3023858 w 3766242"/>
                  <a:gd name="connsiteY58" fmla="*/ 642796 h 1756372"/>
                  <a:gd name="connsiteX59" fmla="*/ 3032911 w 3766242"/>
                  <a:gd name="connsiteY59" fmla="*/ 669957 h 1756372"/>
                  <a:gd name="connsiteX60" fmla="*/ 3078179 w 3766242"/>
                  <a:gd name="connsiteY60" fmla="*/ 724277 h 1756372"/>
                  <a:gd name="connsiteX61" fmla="*/ 3105339 w 3766242"/>
                  <a:gd name="connsiteY61" fmla="*/ 742384 h 1756372"/>
                  <a:gd name="connsiteX62" fmla="*/ 3232088 w 3766242"/>
                  <a:gd name="connsiteY62" fmla="*/ 896293 h 1756372"/>
                  <a:gd name="connsiteX63" fmla="*/ 3277355 w 3766242"/>
                  <a:gd name="connsiteY63" fmla="*/ 950614 h 1756372"/>
                  <a:gd name="connsiteX64" fmla="*/ 3295462 w 3766242"/>
                  <a:gd name="connsiteY64" fmla="*/ 977774 h 1756372"/>
                  <a:gd name="connsiteX65" fmla="*/ 3322622 w 3766242"/>
                  <a:gd name="connsiteY65" fmla="*/ 995881 h 1756372"/>
                  <a:gd name="connsiteX66" fmla="*/ 3385997 w 3766242"/>
                  <a:gd name="connsiteY66" fmla="*/ 1059256 h 1756372"/>
                  <a:gd name="connsiteX67" fmla="*/ 3458424 w 3766242"/>
                  <a:gd name="connsiteY67" fmla="*/ 1131683 h 1756372"/>
                  <a:gd name="connsiteX68" fmla="*/ 3494638 w 3766242"/>
                  <a:gd name="connsiteY68" fmla="*/ 1167897 h 1756372"/>
                  <a:gd name="connsiteX69" fmla="*/ 3521799 w 3766242"/>
                  <a:gd name="connsiteY69" fmla="*/ 1186004 h 1756372"/>
                  <a:gd name="connsiteX70" fmla="*/ 3567066 w 3766242"/>
                  <a:gd name="connsiteY70" fmla="*/ 1231271 h 1756372"/>
                  <a:gd name="connsiteX71" fmla="*/ 3621387 w 3766242"/>
                  <a:gd name="connsiteY71" fmla="*/ 1285592 h 1756372"/>
                  <a:gd name="connsiteX72" fmla="*/ 3648547 w 3766242"/>
                  <a:gd name="connsiteY72" fmla="*/ 1312753 h 1756372"/>
                  <a:gd name="connsiteX73" fmla="*/ 3684761 w 3766242"/>
                  <a:gd name="connsiteY73" fmla="*/ 1358020 h 1756372"/>
                  <a:gd name="connsiteX74" fmla="*/ 3711921 w 3766242"/>
                  <a:gd name="connsiteY74" fmla="*/ 1376127 h 1756372"/>
                  <a:gd name="connsiteX75" fmla="*/ 3730028 w 3766242"/>
                  <a:gd name="connsiteY75" fmla="*/ 1403287 h 1756372"/>
                  <a:gd name="connsiteX76" fmla="*/ 3757189 w 3766242"/>
                  <a:gd name="connsiteY76" fmla="*/ 1439501 h 1756372"/>
                  <a:gd name="connsiteX77" fmla="*/ 3766242 w 3766242"/>
                  <a:gd name="connsiteY77" fmla="*/ 1484769 h 1756372"/>
                  <a:gd name="connsiteX78" fmla="*/ 3757189 w 3766242"/>
                  <a:gd name="connsiteY78" fmla="*/ 1638677 h 1756372"/>
                  <a:gd name="connsiteX79" fmla="*/ 3720975 w 3766242"/>
                  <a:gd name="connsiteY79" fmla="*/ 1647731 h 1756372"/>
                  <a:gd name="connsiteX80" fmla="*/ 3693814 w 3766242"/>
                  <a:gd name="connsiteY80" fmla="*/ 1656784 h 1756372"/>
                  <a:gd name="connsiteX81" fmla="*/ 3657600 w 3766242"/>
                  <a:gd name="connsiteY81" fmla="*/ 1674891 h 1756372"/>
                  <a:gd name="connsiteX82" fmla="*/ 3603280 w 3766242"/>
                  <a:gd name="connsiteY82" fmla="*/ 1683945 h 1756372"/>
                  <a:gd name="connsiteX83" fmla="*/ 3558012 w 3766242"/>
                  <a:gd name="connsiteY83" fmla="*/ 1702052 h 1756372"/>
                  <a:gd name="connsiteX84" fmla="*/ 3467478 w 3766242"/>
                  <a:gd name="connsiteY84" fmla="*/ 1729212 h 1756372"/>
                  <a:gd name="connsiteX85" fmla="*/ 3395050 w 3766242"/>
                  <a:gd name="connsiteY85" fmla="*/ 1756372 h 1756372"/>
                  <a:gd name="connsiteX86" fmla="*/ 2951430 w 3766242"/>
                  <a:gd name="connsiteY86" fmla="*/ 1747319 h 1756372"/>
                  <a:gd name="connsiteX87" fmla="*/ 2181886 w 3766242"/>
                  <a:gd name="connsiteY87" fmla="*/ 1738266 h 1756372"/>
                  <a:gd name="connsiteX88" fmla="*/ 2145672 w 3766242"/>
                  <a:gd name="connsiteY88" fmla="*/ 1729212 h 1756372"/>
                  <a:gd name="connsiteX89" fmla="*/ 1077363 w 3766242"/>
                  <a:gd name="connsiteY89" fmla="*/ 1720159 h 1756372"/>
                  <a:gd name="connsiteX90" fmla="*/ 796705 w 3766242"/>
                  <a:gd name="connsiteY90" fmla="*/ 1711105 h 1756372"/>
                  <a:gd name="connsiteX91" fmla="*/ 706171 w 3766242"/>
                  <a:gd name="connsiteY91" fmla="*/ 1702052 h 1756372"/>
                  <a:gd name="connsiteX92" fmla="*/ 534155 w 3766242"/>
                  <a:gd name="connsiteY92" fmla="*/ 1692998 h 1756372"/>
                  <a:gd name="connsiteX93" fmla="*/ 434567 w 3766242"/>
                  <a:gd name="connsiteY93" fmla="*/ 1683945 h 1756372"/>
                  <a:gd name="connsiteX94" fmla="*/ 172016 w 3766242"/>
                  <a:gd name="connsiteY94" fmla="*/ 1665838 h 1756372"/>
                  <a:gd name="connsiteX95" fmla="*/ 72428 w 3766242"/>
                  <a:gd name="connsiteY95" fmla="*/ 1647731 h 1756372"/>
                  <a:gd name="connsiteX96" fmla="*/ 36214 w 3766242"/>
                  <a:gd name="connsiteY96" fmla="*/ 1629624 h 1756372"/>
                  <a:gd name="connsiteX97" fmla="*/ 0 w 3766242"/>
                  <a:gd name="connsiteY97" fmla="*/ 1575303 h 175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766242" h="1756372">
                    <a:moveTo>
                      <a:pt x="0" y="1575303"/>
                    </a:moveTo>
                    <a:lnTo>
                      <a:pt x="0" y="1575303"/>
                    </a:lnTo>
                    <a:cubicBezTo>
                      <a:pt x="15089" y="1554178"/>
                      <a:pt x="28021" y="1531332"/>
                      <a:pt x="45268" y="1511929"/>
                    </a:cubicBezTo>
                    <a:cubicBezTo>
                      <a:pt x="52497" y="1503797"/>
                      <a:pt x="64734" y="1501516"/>
                      <a:pt x="72428" y="1493822"/>
                    </a:cubicBezTo>
                    <a:cubicBezTo>
                      <a:pt x="80122" y="1486128"/>
                      <a:pt x="82841" y="1474356"/>
                      <a:pt x="90535" y="1466662"/>
                    </a:cubicBezTo>
                    <a:cubicBezTo>
                      <a:pt x="98229" y="1458968"/>
                      <a:pt x="108991" y="1455084"/>
                      <a:pt x="117696" y="1448555"/>
                    </a:cubicBezTo>
                    <a:cubicBezTo>
                      <a:pt x="133155" y="1436961"/>
                      <a:pt x="148665" y="1425339"/>
                      <a:pt x="162963" y="1412341"/>
                    </a:cubicBezTo>
                    <a:cubicBezTo>
                      <a:pt x="181911" y="1395116"/>
                      <a:pt x="217284" y="1358020"/>
                      <a:pt x="217284" y="1358020"/>
                    </a:cubicBezTo>
                    <a:cubicBezTo>
                      <a:pt x="250269" y="1292051"/>
                      <a:pt x="218032" y="1350201"/>
                      <a:pt x="271604" y="1276539"/>
                    </a:cubicBezTo>
                    <a:cubicBezTo>
                      <a:pt x="284404" y="1258939"/>
                      <a:pt x="307818" y="1222218"/>
                      <a:pt x="307818" y="1222218"/>
                    </a:cubicBezTo>
                    <a:cubicBezTo>
                      <a:pt x="325096" y="1153111"/>
                      <a:pt x="304876" y="1219049"/>
                      <a:pt x="344032" y="1140737"/>
                    </a:cubicBezTo>
                    <a:cubicBezTo>
                      <a:pt x="348300" y="1132201"/>
                      <a:pt x="348351" y="1121862"/>
                      <a:pt x="353086" y="1113576"/>
                    </a:cubicBezTo>
                    <a:cubicBezTo>
                      <a:pt x="360572" y="1100475"/>
                      <a:pt x="372918" y="1090553"/>
                      <a:pt x="380246" y="1077363"/>
                    </a:cubicBezTo>
                    <a:cubicBezTo>
                      <a:pt x="388138" y="1063156"/>
                      <a:pt x="391085" y="1046631"/>
                      <a:pt x="398353" y="1032095"/>
                    </a:cubicBezTo>
                    <a:cubicBezTo>
                      <a:pt x="403219" y="1022363"/>
                      <a:pt x="411594" y="1014667"/>
                      <a:pt x="416460" y="1004935"/>
                    </a:cubicBezTo>
                    <a:cubicBezTo>
                      <a:pt x="453976" y="929904"/>
                      <a:pt x="420112" y="987361"/>
                      <a:pt x="443620" y="932507"/>
                    </a:cubicBezTo>
                    <a:cubicBezTo>
                      <a:pt x="448936" y="920102"/>
                      <a:pt x="456410" y="908698"/>
                      <a:pt x="461727" y="896293"/>
                    </a:cubicBezTo>
                    <a:cubicBezTo>
                      <a:pt x="484217" y="843818"/>
                      <a:pt x="454091" y="894168"/>
                      <a:pt x="488888" y="841972"/>
                    </a:cubicBezTo>
                    <a:cubicBezTo>
                      <a:pt x="491906" y="829901"/>
                      <a:pt x="493040" y="817195"/>
                      <a:pt x="497941" y="805759"/>
                    </a:cubicBezTo>
                    <a:cubicBezTo>
                      <a:pt x="502227" y="795758"/>
                      <a:pt x="510649" y="788045"/>
                      <a:pt x="516048" y="778598"/>
                    </a:cubicBezTo>
                    <a:cubicBezTo>
                      <a:pt x="522744" y="766880"/>
                      <a:pt x="528119" y="754455"/>
                      <a:pt x="534155" y="742384"/>
                    </a:cubicBezTo>
                    <a:cubicBezTo>
                      <a:pt x="534828" y="739691"/>
                      <a:pt x="547476" y="685164"/>
                      <a:pt x="552262" y="679010"/>
                    </a:cubicBezTo>
                    <a:cubicBezTo>
                      <a:pt x="567983" y="658797"/>
                      <a:pt x="592379" y="645995"/>
                      <a:pt x="606583" y="624689"/>
                    </a:cubicBezTo>
                    <a:cubicBezTo>
                      <a:pt x="612619" y="615636"/>
                      <a:pt x="617724" y="605888"/>
                      <a:pt x="624690" y="597529"/>
                    </a:cubicBezTo>
                    <a:cubicBezTo>
                      <a:pt x="632887" y="587693"/>
                      <a:pt x="644408" y="580788"/>
                      <a:pt x="651850" y="570369"/>
                    </a:cubicBezTo>
                    <a:cubicBezTo>
                      <a:pt x="659694" y="559387"/>
                      <a:pt x="662113" y="545137"/>
                      <a:pt x="669957" y="534155"/>
                    </a:cubicBezTo>
                    <a:cubicBezTo>
                      <a:pt x="677399" y="523736"/>
                      <a:pt x="689256" y="517101"/>
                      <a:pt x="697117" y="506994"/>
                    </a:cubicBezTo>
                    <a:cubicBezTo>
                      <a:pt x="716488" y="482088"/>
                      <a:pt x="732031" y="444487"/>
                      <a:pt x="760492" y="425513"/>
                    </a:cubicBezTo>
                    <a:cubicBezTo>
                      <a:pt x="768432" y="420220"/>
                      <a:pt x="778599" y="419478"/>
                      <a:pt x="787652" y="416460"/>
                    </a:cubicBezTo>
                    <a:cubicBezTo>
                      <a:pt x="812065" y="392047"/>
                      <a:pt x="865758" y="330067"/>
                      <a:pt x="905347" y="316871"/>
                    </a:cubicBezTo>
                    <a:cubicBezTo>
                      <a:pt x="923454" y="310836"/>
                      <a:pt x="943302" y="308585"/>
                      <a:pt x="959668" y="298765"/>
                    </a:cubicBezTo>
                    <a:cubicBezTo>
                      <a:pt x="974757" y="289711"/>
                      <a:pt x="990013" y="280930"/>
                      <a:pt x="1004935" y="271604"/>
                    </a:cubicBezTo>
                    <a:cubicBezTo>
                      <a:pt x="1014162" y="265837"/>
                      <a:pt x="1022364" y="258363"/>
                      <a:pt x="1032096" y="253497"/>
                    </a:cubicBezTo>
                    <a:cubicBezTo>
                      <a:pt x="1040632" y="249229"/>
                      <a:pt x="1050203" y="247462"/>
                      <a:pt x="1059256" y="244444"/>
                    </a:cubicBezTo>
                    <a:cubicBezTo>
                      <a:pt x="1068309" y="238408"/>
                      <a:pt x="1076969" y="231735"/>
                      <a:pt x="1086416" y="226337"/>
                    </a:cubicBezTo>
                    <a:cubicBezTo>
                      <a:pt x="1098134" y="219641"/>
                      <a:pt x="1111648" y="216074"/>
                      <a:pt x="1122630" y="208230"/>
                    </a:cubicBezTo>
                    <a:cubicBezTo>
                      <a:pt x="1133049" y="200788"/>
                      <a:pt x="1139372" y="188512"/>
                      <a:pt x="1149791" y="181070"/>
                    </a:cubicBezTo>
                    <a:cubicBezTo>
                      <a:pt x="1211760" y="136807"/>
                      <a:pt x="1161856" y="187614"/>
                      <a:pt x="1213165" y="144856"/>
                    </a:cubicBezTo>
                    <a:cubicBezTo>
                      <a:pt x="1223001" y="136659"/>
                      <a:pt x="1230219" y="125556"/>
                      <a:pt x="1240325" y="117695"/>
                    </a:cubicBezTo>
                    <a:cubicBezTo>
                      <a:pt x="1257503" y="104334"/>
                      <a:pt x="1276539" y="93552"/>
                      <a:pt x="1294646" y="81481"/>
                    </a:cubicBezTo>
                    <a:lnTo>
                      <a:pt x="1321806" y="63374"/>
                    </a:lnTo>
                    <a:cubicBezTo>
                      <a:pt x="1341671" y="50131"/>
                      <a:pt x="1362213" y="34817"/>
                      <a:pt x="1385181" y="27161"/>
                    </a:cubicBezTo>
                    <a:cubicBezTo>
                      <a:pt x="1399779" y="22295"/>
                      <a:pt x="1415520" y="21839"/>
                      <a:pt x="1430448" y="18107"/>
                    </a:cubicBezTo>
                    <a:cubicBezTo>
                      <a:pt x="1439706" y="15792"/>
                      <a:pt x="1448081" y="9598"/>
                      <a:pt x="1457608" y="9054"/>
                    </a:cubicBezTo>
                    <a:cubicBezTo>
                      <a:pt x="1554068" y="3542"/>
                      <a:pt x="1650749" y="3018"/>
                      <a:pt x="1747319" y="0"/>
                    </a:cubicBezTo>
                    <a:cubicBezTo>
                      <a:pt x="1988745" y="6036"/>
                      <a:pt x="2230369" y="6620"/>
                      <a:pt x="2471597" y="18107"/>
                    </a:cubicBezTo>
                    <a:cubicBezTo>
                      <a:pt x="2485078" y="18749"/>
                      <a:pt x="2494911" y="32245"/>
                      <a:pt x="2507810" y="36214"/>
                    </a:cubicBezTo>
                    <a:cubicBezTo>
                      <a:pt x="2534403" y="44396"/>
                      <a:pt x="2562131" y="48285"/>
                      <a:pt x="2589292" y="54321"/>
                    </a:cubicBezTo>
                    <a:cubicBezTo>
                      <a:pt x="2806843" y="190291"/>
                      <a:pt x="2536729" y="30757"/>
                      <a:pt x="2725094" y="117695"/>
                    </a:cubicBezTo>
                    <a:cubicBezTo>
                      <a:pt x="2744853" y="126814"/>
                      <a:pt x="2779414" y="153909"/>
                      <a:pt x="2779414" y="153909"/>
                    </a:cubicBezTo>
                    <a:cubicBezTo>
                      <a:pt x="2782432" y="162963"/>
                      <a:pt x="2785846" y="171894"/>
                      <a:pt x="2788468" y="181070"/>
                    </a:cubicBezTo>
                    <a:cubicBezTo>
                      <a:pt x="2792337" y="194612"/>
                      <a:pt x="2799338" y="229969"/>
                      <a:pt x="2806575" y="244444"/>
                    </a:cubicBezTo>
                    <a:cubicBezTo>
                      <a:pt x="2811441" y="254176"/>
                      <a:pt x="2818646" y="262551"/>
                      <a:pt x="2824682" y="271604"/>
                    </a:cubicBezTo>
                    <a:cubicBezTo>
                      <a:pt x="2845910" y="335293"/>
                      <a:pt x="2818284" y="256679"/>
                      <a:pt x="2851842" y="334978"/>
                    </a:cubicBezTo>
                    <a:cubicBezTo>
                      <a:pt x="2864506" y="364527"/>
                      <a:pt x="2857558" y="368332"/>
                      <a:pt x="2879002" y="398353"/>
                    </a:cubicBezTo>
                    <a:cubicBezTo>
                      <a:pt x="2920176" y="455997"/>
                      <a:pt x="2894540" y="391918"/>
                      <a:pt x="2933323" y="461727"/>
                    </a:cubicBezTo>
                    <a:cubicBezTo>
                      <a:pt x="2953418" y="497898"/>
                      <a:pt x="2955309" y="531242"/>
                      <a:pt x="2969537" y="570369"/>
                    </a:cubicBezTo>
                    <a:cubicBezTo>
                      <a:pt x="2974149" y="583052"/>
                      <a:pt x="2979546" y="595785"/>
                      <a:pt x="2987644" y="606582"/>
                    </a:cubicBezTo>
                    <a:cubicBezTo>
                      <a:pt x="2997887" y="620239"/>
                      <a:pt x="3011787" y="630725"/>
                      <a:pt x="3023858" y="642796"/>
                    </a:cubicBezTo>
                    <a:cubicBezTo>
                      <a:pt x="3026876" y="651850"/>
                      <a:pt x="3028643" y="661421"/>
                      <a:pt x="3032911" y="669957"/>
                    </a:cubicBezTo>
                    <a:cubicBezTo>
                      <a:pt x="3043085" y="690305"/>
                      <a:pt x="3061017" y="709975"/>
                      <a:pt x="3078179" y="724277"/>
                    </a:cubicBezTo>
                    <a:cubicBezTo>
                      <a:pt x="3086538" y="731243"/>
                      <a:pt x="3096286" y="736348"/>
                      <a:pt x="3105339" y="742384"/>
                    </a:cubicBezTo>
                    <a:cubicBezTo>
                      <a:pt x="3239485" y="943604"/>
                      <a:pt x="3072895" y="705259"/>
                      <a:pt x="3232088" y="896293"/>
                    </a:cubicBezTo>
                    <a:cubicBezTo>
                      <a:pt x="3247177" y="914400"/>
                      <a:pt x="3262884" y="932009"/>
                      <a:pt x="3277355" y="950614"/>
                    </a:cubicBezTo>
                    <a:cubicBezTo>
                      <a:pt x="3284035" y="959203"/>
                      <a:pt x="3287768" y="970080"/>
                      <a:pt x="3295462" y="977774"/>
                    </a:cubicBezTo>
                    <a:cubicBezTo>
                      <a:pt x="3303156" y="985468"/>
                      <a:pt x="3314534" y="988602"/>
                      <a:pt x="3322622" y="995881"/>
                    </a:cubicBezTo>
                    <a:cubicBezTo>
                      <a:pt x="3344828" y="1015867"/>
                      <a:pt x="3364872" y="1038131"/>
                      <a:pt x="3385997" y="1059256"/>
                    </a:cubicBezTo>
                    <a:lnTo>
                      <a:pt x="3458424" y="1131683"/>
                    </a:lnTo>
                    <a:cubicBezTo>
                      <a:pt x="3470495" y="1143754"/>
                      <a:pt x="3480434" y="1158428"/>
                      <a:pt x="3494638" y="1167897"/>
                    </a:cubicBezTo>
                    <a:lnTo>
                      <a:pt x="3521799" y="1186004"/>
                    </a:lnTo>
                    <a:cubicBezTo>
                      <a:pt x="3559108" y="1241972"/>
                      <a:pt x="3517683" y="1187376"/>
                      <a:pt x="3567066" y="1231271"/>
                    </a:cubicBezTo>
                    <a:cubicBezTo>
                      <a:pt x="3586205" y="1248283"/>
                      <a:pt x="3603280" y="1267485"/>
                      <a:pt x="3621387" y="1285592"/>
                    </a:cubicBezTo>
                    <a:cubicBezTo>
                      <a:pt x="3630440" y="1294646"/>
                      <a:pt x="3640549" y="1302755"/>
                      <a:pt x="3648547" y="1312753"/>
                    </a:cubicBezTo>
                    <a:cubicBezTo>
                      <a:pt x="3660618" y="1327842"/>
                      <a:pt x="3671097" y="1344356"/>
                      <a:pt x="3684761" y="1358020"/>
                    </a:cubicBezTo>
                    <a:cubicBezTo>
                      <a:pt x="3692455" y="1365714"/>
                      <a:pt x="3702868" y="1370091"/>
                      <a:pt x="3711921" y="1376127"/>
                    </a:cubicBezTo>
                    <a:cubicBezTo>
                      <a:pt x="3717957" y="1385180"/>
                      <a:pt x="3723704" y="1394433"/>
                      <a:pt x="3730028" y="1403287"/>
                    </a:cubicBezTo>
                    <a:cubicBezTo>
                      <a:pt x="3738799" y="1415566"/>
                      <a:pt x="3751061" y="1425712"/>
                      <a:pt x="3757189" y="1439501"/>
                    </a:cubicBezTo>
                    <a:cubicBezTo>
                      <a:pt x="3763439" y="1453563"/>
                      <a:pt x="3763224" y="1469680"/>
                      <a:pt x="3766242" y="1484769"/>
                    </a:cubicBezTo>
                    <a:cubicBezTo>
                      <a:pt x="3763224" y="1536072"/>
                      <a:pt x="3770944" y="1589161"/>
                      <a:pt x="3757189" y="1638677"/>
                    </a:cubicBezTo>
                    <a:cubicBezTo>
                      <a:pt x="3753859" y="1650666"/>
                      <a:pt x="3732939" y="1644313"/>
                      <a:pt x="3720975" y="1647731"/>
                    </a:cubicBezTo>
                    <a:cubicBezTo>
                      <a:pt x="3711799" y="1650353"/>
                      <a:pt x="3702586" y="1653025"/>
                      <a:pt x="3693814" y="1656784"/>
                    </a:cubicBezTo>
                    <a:cubicBezTo>
                      <a:pt x="3681409" y="1662100"/>
                      <a:pt x="3670527" y="1671013"/>
                      <a:pt x="3657600" y="1674891"/>
                    </a:cubicBezTo>
                    <a:cubicBezTo>
                      <a:pt x="3640018" y="1680166"/>
                      <a:pt x="3621387" y="1680927"/>
                      <a:pt x="3603280" y="1683945"/>
                    </a:cubicBezTo>
                    <a:cubicBezTo>
                      <a:pt x="3588191" y="1689981"/>
                      <a:pt x="3573430" y="1696913"/>
                      <a:pt x="3558012" y="1702052"/>
                    </a:cubicBezTo>
                    <a:cubicBezTo>
                      <a:pt x="3477972" y="1728732"/>
                      <a:pt x="3572428" y="1687232"/>
                      <a:pt x="3467478" y="1729212"/>
                    </a:cubicBezTo>
                    <a:cubicBezTo>
                      <a:pt x="3413350" y="1750863"/>
                      <a:pt x="3437628" y="1742180"/>
                      <a:pt x="3395050" y="1756372"/>
                    </a:cubicBezTo>
                    <a:lnTo>
                      <a:pt x="2951430" y="1747319"/>
                    </a:lnTo>
                    <a:lnTo>
                      <a:pt x="2181886" y="1738266"/>
                    </a:lnTo>
                    <a:cubicBezTo>
                      <a:pt x="2169446" y="1737986"/>
                      <a:pt x="2158113" y="1729416"/>
                      <a:pt x="2145672" y="1729212"/>
                    </a:cubicBezTo>
                    <a:lnTo>
                      <a:pt x="1077363" y="1720159"/>
                    </a:lnTo>
                    <a:lnTo>
                      <a:pt x="796705" y="1711105"/>
                    </a:lnTo>
                    <a:cubicBezTo>
                      <a:pt x="766413" y="1709627"/>
                      <a:pt x="736428" y="1704139"/>
                      <a:pt x="706171" y="1702052"/>
                    </a:cubicBezTo>
                    <a:cubicBezTo>
                      <a:pt x="648889" y="1698101"/>
                      <a:pt x="591446" y="1696817"/>
                      <a:pt x="534155" y="1692998"/>
                    </a:cubicBezTo>
                    <a:cubicBezTo>
                      <a:pt x="500896" y="1690781"/>
                      <a:pt x="467785" y="1686713"/>
                      <a:pt x="434567" y="1683945"/>
                    </a:cubicBezTo>
                    <a:cubicBezTo>
                      <a:pt x="319648" y="1674368"/>
                      <a:pt x="293420" y="1673425"/>
                      <a:pt x="172016" y="1665838"/>
                    </a:cubicBezTo>
                    <a:cubicBezTo>
                      <a:pt x="130313" y="1660625"/>
                      <a:pt x="106905" y="1662507"/>
                      <a:pt x="72428" y="1647731"/>
                    </a:cubicBezTo>
                    <a:cubicBezTo>
                      <a:pt x="60023" y="1642415"/>
                      <a:pt x="48851" y="1634363"/>
                      <a:pt x="36214" y="1629624"/>
                    </a:cubicBezTo>
                    <a:cubicBezTo>
                      <a:pt x="24563" y="1625255"/>
                      <a:pt x="6036" y="1584356"/>
                      <a:pt x="0" y="1575303"/>
                    </a:cubicBezTo>
                    <a:close/>
                  </a:path>
                </a:pathLst>
              </a:cu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258"/>
              <p:cNvSpPr/>
              <p:nvPr/>
            </p:nvSpPr>
            <p:spPr>
              <a:xfrm>
                <a:off x="2344848" y="3730028"/>
                <a:ext cx="1294645" cy="724277"/>
              </a:xfrm>
              <a:custGeom>
                <a:avLst/>
                <a:gdLst>
                  <a:gd name="connsiteX0" fmla="*/ 0 w 1294645"/>
                  <a:gd name="connsiteY0" fmla="*/ 688063 h 724277"/>
                  <a:gd name="connsiteX1" fmla="*/ 0 w 1294645"/>
                  <a:gd name="connsiteY1" fmla="*/ 688063 h 724277"/>
                  <a:gd name="connsiteX2" fmla="*/ 18106 w 1294645"/>
                  <a:gd name="connsiteY2" fmla="*/ 606582 h 724277"/>
                  <a:gd name="connsiteX3" fmla="*/ 36213 w 1294645"/>
                  <a:gd name="connsiteY3" fmla="*/ 506994 h 724277"/>
                  <a:gd name="connsiteX4" fmla="*/ 54320 w 1294645"/>
                  <a:gd name="connsiteY4" fmla="*/ 452673 h 724277"/>
                  <a:gd name="connsiteX5" fmla="*/ 63374 w 1294645"/>
                  <a:gd name="connsiteY5" fmla="*/ 425513 h 724277"/>
                  <a:gd name="connsiteX6" fmla="*/ 72427 w 1294645"/>
                  <a:gd name="connsiteY6" fmla="*/ 398352 h 724277"/>
                  <a:gd name="connsiteX7" fmla="*/ 99588 w 1294645"/>
                  <a:gd name="connsiteY7" fmla="*/ 380245 h 724277"/>
                  <a:gd name="connsiteX8" fmla="*/ 144855 w 1294645"/>
                  <a:gd name="connsiteY8" fmla="*/ 289711 h 724277"/>
                  <a:gd name="connsiteX9" fmla="*/ 153908 w 1294645"/>
                  <a:gd name="connsiteY9" fmla="*/ 262550 h 724277"/>
                  <a:gd name="connsiteX10" fmla="*/ 172015 w 1294645"/>
                  <a:gd name="connsiteY10" fmla="*/ 45267 h 724277"/>
                  <a:gd name="connsiteX11" fmla="*/ 190122 w 1294645"/>
                  <a:gd name="connsiteY11" fmla="*/ 18107 h 724277"/>
                  <a:gd name="connsiteX12" fmla="*/ 262550 w 1294645"/>
                  <a:gd name="connsiteY12" fmla="*/ 0 h 724277"/>
                  <a:gd name="connsiteX13" fmla="*/ 452673 w 1294645"/>
                  <a:gd name="connsiteY13" fmla="*/ 9053 h 724277"/>
                  <a:gd name="connsiteX14" fmla="*/ 470780 w 1294645"/>
                  <a:gd name="connsiteY14" fmla="*/ 36214 h 724277"/>
                  <a:gd name="connsiteX15" fmla="*/ 497940 w 1294645"/>
                  <a:gd name="connsiteY15" fmla="*/ 54321 h 724277"/>
                  <a:gd name="connsiteX16" fmla="*/ 525101 w 1294645"/>
                  <a:gd name="connsiteY16" fmla="*/ 81481 h 724277"/>
                  <a:gd name="connsiteX17" fmla="*/ 579421 w 1294645"/>
                  <a:gd name="connsiteY17" fmla="*/ 99588 h 724277"/>
                  <a:gd name="connsiteX18" fmla="*/ 642796 w 1294645"/>
                  <a:gd name="connsiteY18" fmla="*/ 135802 h 724277"/>
                  <a:gd name="connsiteX19" fmla="*/ 669956 w 1294645"/>
                  <a:gd name="connsiteY19" fmla="*/ 144855 h 724277"/>
                  <a:gd name="connsiteX20" fmla="*/ 697116 w 1294645"/>
                  <a:gd name="connsiteY20" fmla="*/ 172016 h 724277"/>
                  <a:gd name="connsiteX21" fmla="*/ 760491 w 1294645"/>
                  <a:gd name="connsiteY21" fmla="*/ 190122 h 724277"/>
                  <a:gd name="connsiteX22" fmla="*/ 814811 w 1294645"/>
                  <a:gd name="connsiteY22" fmla="*/ 217283 h 724277"/>
                  <a:gd name="connsiteX23" fmla="*/ 851025 w 1294645"/>
                  <a:gd name="connsiteY23" fmla="*/ 271604 h 724277"/>
                  <a:gd name="connsiteX24" fmla="*/ 878186 w 1294645"/>
                  <a:gd name="connsiteY24" fmla="*/ 325924 h 724277"/>
                  <a:gd name="connsiteX25" fmla="*/ 932506 w 1294645"/>
                  <a:gd name="connsiteY25" fmla="*/ 353085 h 724277"/>
                  <a:gd name="connsiteX26" fmla="*/ 959667 w 1294645"/>
                  <a:gd name="connsiteY26" fmla="*/ 371192 h 724277"/>
                  <a:gd name="connsiteX27" fmla="*/ 1032095 w 1294645"/>
                  <a:gd name="connsiteY27" fmla="*/ 389299 h 724277"/>
                  <a:gd name="connsiteX28" fmla="*/ 1068308 w 1294645"/>
                  <a:gd name="connsiteY28" fmla="*/ 407406 h 724277"/>
                  <a:gd name="connsiteX29" fmla="*/ 1113576 w 1294645"/>
                  <a:gd name="connsiteY29" fmla="*/ 425513 h 724277"/>
                  <a:gd name="connsiteX30" fmla="*/ 1131683 w 1294645"/>
                  <a:gd name="connsiteY30" fmla="*/ 452673 h 724277"/>
                  <a:gd name="connsiteX31" fmla="*/ 1186003 w 1294645"/>
                  <a:gd name="connsiteY31" fmla="*/ 488887 h 724277"/>
                  <a:gd name="connsiteX32" fmla="*/ 1213164 w 1294645"/>
                  <a:gd name="connsiteY32" fmla="*/ 506994 h 724277"/>
                  <a:gd name="connsiteX33" fmla="*/ 1231271 w 1294645"/>
                  <a:gd name="connsiteY33" fmla="*/ 534154 h 724277"/>
                  <a:gd name="connsiteX34" fmla="*/ 1249378 w 1294645"/>
                  <a:gd name="connsiteY34" fmla="*/ 570368 h 724277"/>
                  <a:gd name="connsiteX35" fmla="*/ 1276538 w 1294645"/>
                  <a:gd name="connsiteY35" fmla="*/ 588475 h 724277"/>
                  <a:gd name="connsiteX36" fmla="*/ 1285592 w 1294645"/>
                  <a:gd name="connsiteY36" fmla="*/ 633742 h 724277"/>
                  <a:gd name="connsiteX37" fmla="*/ 1294645 w 1294645"/>
                  <a:gd name="connsiteY37" fmla="*/ 660903 h 724277"/>
                  <a:gd name="connsiteX38" fmla="*/ 1285592 w 1294645"/>
                  <a:gd name="connsiteY38" fmla="*/ 724277 h 724277"/>
                  <a:gd name="connsiteX39" fmla="*/ 1158843 w 1294645"/>
                  <a:gd name="connsiteY39" fmla="*/ 715223 h 724277"/>
                  <a:gd name="connsiteX40" fmla="*/ 1104522 w 1294645"/>
                  <a:gd name="connsiteY40" fmla="*/ 697117 h 724277"/>
                  <a:gd name="connsiteX41" fmla="*/ 0 w 1294645"/>
                  <a:gd name="connsiteY41" fmla="*/ 688063 h 724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294645" h="724277">
                    <a:moveTo>
                      <a:pt x="0" y="688063"/>
                    </a:moveTo>
                    <a:lnTo>
                      <a:pt x="0" y="688063"/>
                    </a:lnTo>
                    <a:cubicBezTo>
                      <a:pt x="6035" y="660903"/>
                      <a:pt x="12650" y="633865"/>
                      <a:pt x="18106" y="606582"/>
                    </a:cubicBezTo>
                    <a:cubicBezTo>
                      <a:pt x="23278" y="580721"/>
                      <a:pt x="28935" y="533681"/>
                      <a:pt x="36213" y="506994"/>
                    </a:cubicBezTo>
                    <a:cubicBezTo>
                      <a:pt x="41235" y="488580"/>
                      <a:pt x="48284" y="470780"/>
                      <a:pt x="54320" y="452673"/>
                    </a:cubicBezTo>
                    <a:lnTo>
                      <a:pt x="63374" y="425513"/>
                    </a:lnTo>
                    <a:cubicBezTo>
                      <a:pt x="66392" y="416459"/>
                      <a:pt x="64486" y="403646"/>
                      <a:pt x="72427" y="398352"/>
                    </a:cubicBezTo>
                    <a:lnTo>
                      <a:pt x="99588" y="380245"/>
                    </a:lnTo>
                    <a:cubicBezTo>
                      <a:pt x="138199" y="328763"/>
                      <a:pt x="121978" y="358344"/>
                      <a:pt x="144855" y="289711"/>
                    </a:cubicBezTo>
                    <a:lnTo>
                      <a:pt x="153908" y="262550"/>
                    </a:lnTo>
                    <a:cubicBezTo>
                      <a:pt x="159944" y="190122"/>
                      <a:pt x="161364" y="117161"/>
                      <a:pt x="172015" y="45267"/>
                    </a:cubicBezTo>
                    <a:cubicBezTo>
                      <a:pt x="173610" y="34504"/>
                      <a:pt x="180390" y="22973"/>
                      <a:pt x="190122" y="18107"/>
                    </a:cubicBezTo>
                    <a:cubicBezTo>
                      <a:pt x="212380" y="6978"/>
                      <a:pt x="262550" y="0"/>
                      <a:pt x="262550" y="0"/>
                    </a:cubicBezTo>
                    <a:cubicBezTo>
                      <a:pt x="325924" y="3018"/>
                      <a:pt x="390165" y="-1818"/>
                      <a:pt x="452673" y="9053"/>
                    </a:cubicBezTo>
                    <a:cubicBezTo>
                      <a:pt x="463393" y="10917"/>
                      <a:pt x="463086" y="28520"/>
                      <a:pt x="470780" y="36214"/>
                    </a:cubicBezTo>
                    <a:cubicBezTo>
                      <a:pt x="478474" y="43908"/>
                      <a:pt x="489581" y="47355"/>
                      <a:pt x="497940" y="54321"/>
                    </a:cubicBezTo>
                    <a:cubicBezTo>
                      <a:pt x="507776" y="62518"/>
                      <a:pt x="513909" y="75263"/>
                      <a:pt x="525101" y="81481"/>
                    </a:cubicBezTo>
                    <a:cubicBezTo>
                      <a:pt x="541785" y="90750"/>
                      <a:pt x="563540" y="89001"/>
                      <a:pt x="579421" y="99588"/>
                    </a:cubicBezTo>
                    <a:cubicBezTo>
                      <a:pt x="606697" y="117772"/>
                      <a:pt x="610635" y="122019"/>
                      <a:pt x="642796" y="135802"/>
                    </a:cubicBezTo>
                    <a:cubicBezTo>
                      <a:pt x="651567" y="139561"/>
                      <a:pt x="660903" y="141837"/>
                      <a:pt x="669956" y="144855"/>
                    </a:cubicBezTo>
                    <a:cubicBezTo>
                      <a:pt x="679009" y="153909"/>
                      <a:pt x="686463" y="164914"/>
                      <a:pt x="697116" y="172016"/>
                    </a:cubicBezTo>
                    <a:cubicBezTo>
                      <a:pt x="705255" y="177442"/>
                      <a:pt x="755211" y="188613"/>
                      <a:pt x="760491" y="190122"/>
                    </a:cubicBezTo>
                    <a:cubicBezTo>
                      <a:pt x="793286" y="199492"/>
                      <a:pt x="785055" y="197445"/>
                      <a:pt x="814811" y="217283"/>
                    </a:cubicBezTo>
                    <a:cubicBezTo>
                      <a:pt x="826882" y="235390"/>
                      <a:pt x="844143" y="250959"/>
                      <a:pt x="851025" y="271604"/>
                    </a:cubicBezTo>
                    <a:cubicBezTo>
                      <a:pt x="858389" y="293694"/>
                      <a:pt x="860636" y="308374"/>
                      <a:pt x="878186" y="325924"/>
                    </a:cubicBezTo>
                    <a:cubicBezTo>
                      <a:pt x="904131" y="351869"/>
                      <a:pt x="903053" y="338358"/>
                      <a:pt x="932506" y="353085"/>
                    </a:cubicBezTo>
                    <a:cubicBezTo>
                      <a:pt x="942238" y="357951"/>
                      <a:pt x="949935" y="366326"/>
                      <a:pt x="959667" y="371192"/>
                    </a:cubicBezTo>
                    <a:cubicBezTo>
                      <a:pt x="978225" y="380471"/>
                      <a:pt x="1014881" y="385856"/>
                      <a:pt x="1032095" y="389299"/>
                    </a:cubicBezTo>
                    <a:cubicBezTo>
                      <a:pt x="1044166" y="395335"/>
                      <a:pt x="1055975" y="401925"/>
                      <a:pt x="1068308" y="407406"/>
                    </a:cubicBezTo>
                    <a:cubicBezTo>
                      <a:pt x="1083159" y="414006"/>
                      <a:pt x="1100351" y="416067"/>
                      <a:pt x="1113576" y="425513"/>
                    </a:cubicBezTo>
                    <a:cubicBezTo>
                      <a:pt x="1122430" y="431837"/>
                      <a:pt x="1123494" y="445508"/>
                      <a:pt x="1131683" y="452673"/>
                    </a:cubicBezTo>
                    <a:cubicBezTo>
                      <a:pt x="1148060" y="467003"/>
                      <a:pt x="1167896" y="476816"/>
                      <a:pt x="1186003" y="488887"/>
                    </a:cubicBezTo>
                    <a:lnTo>
                      <a:pt x="1213164" y="506994"/>
                    </a:lnTo>
                    <a:cubicBezTo>
                      <a:pt x="1219200" y="516047"/>
                      <a:pt x="1225873" y="524707"/>
                      <a:pt x="1231271" y="534154"/>
                    </a:cubicBezTo>
                    <a:cubicBezTo>
                      <a:pt x="1237967" y="545872"/>
                      <a:pt x="1240738" y="560000"/>
                      <a:pt x="1249378" y="570368"/>
                    </a:cubicBezTo>
                    <a:cubicBezTo>
                      <a:pt x="1256344" y="578727"/>
                      <a:pt x="1267485" y="582439"/>
                      <a:pt x="1276538" y="588475"/>
                    </a:cubicBezTo>
                    <a:cubicBezTo>
                      <a:pt x="1279556" y="603564"/>
                      <a:pt x="1281860" y="618814"/>
                      <a:pt x="1285592" y="633742"/>
                    </a:cubicBezTo>
                    <a:cubicBezTo>
                      <a:pt x="1287907" y="643000"/>
                      <a:pt x="1294645" y="651360"/>
                      <a:pt x="1294645" y="660903"/>
                    </a:cubicBezTo>
                    <a:cubicBezTo>
                      <a:pt x="1294645" y="682242"/>
                      <a:pt x="1288610" y="703152"/>
                      <a:pt x="1285592" y="724277"/>
                    </a:cubicBezTo>
                    <a:cubicBezTo>
                      <a:pt x="1243342" y="721259"/>
                      <a:pt x="1200732" y="721506"/>
                      <a:pt x="1158843" y="715223"/>
                    </a:cubicBezTo>
                    <a:cubicBezTo>
                      <a:pt x="1139968" y="712392"/>
                      <a:pt x="1123608" y="697117"/>
                      <a:pt x="1104522" y="697117"/>
                    </a:cubicBezTo>
                    <a:lnTo>
                      <a:pt x="0" y="688063"/>
                    </a:lnTo>
                    <a:close/>
                  </a:path>
                </a:pathLst>
              </a:cu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0" name="Group 107"/>
              <p:cNvGrpSpPr/>
              <p:nvPr/>
            </p:nvGrpSpPr>
            <p:grpSpPr>
              <a:xfrm>
                <a:off x="3855310" y="3844661"/>
                <a:ext cx="488837" cy="1046686"/>
                <a:chOff x="7610042" y="1124339"/>
                <a:chExt cx="2183077" cy="4674359"/>
              </a:xfrm>
            </p:grpSpPr>
            <p:grpSp>
              <p:nvGrpSpPr>
                <p:cNvPr id="386" name="Group 385"/>
                <p:cNvGrpSpPr/>
                <p:nvPr/>
              </p:nvGrpSpPr>
              <p:grpSpPr>
                <a:xfrm rot="19650881">
                  <a:off x="7610042" y="1912498"/>
                  <a:ext cx="560711" cy="1828800"/>
                  <a:chOff x="6765584" y="990600"/>
                  <a:chExt cx="1083016" cy="3532339"/>
                </a:xfrm>
              </p:grpSpPr>
              <p:sp>
                <p:nvSpPr>
                  <p:cNvPr id="436" name="Moon 43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Moon 43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oon 43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43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7" name="Moon 386"/>
                <p:cNvSpPr/>
                <p:nvPr/>
              </p:nvSpPr>
              <p:spPr>
                <a:xfrm flipH="1">
                  <a:off x="8153400" y="2667000"/>
                  <a:ext cx="533400" cy="3124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8" name="Group 387"/>
                <p:cNvGrpSpPr/>
                <p:nvPr/>
              </p:nvGrpSpPr>
              <p:grpSpPr>
                <a:xfrm rot="19650881">
                  <a:off x="7610043" y="2598297"/>
                  <a:ext cx="560711" cy="1828800"/>
                  <a:chOff x="6765584" y="990600"/>
                  <a:chExt cx="1083016" cy="3532339"/>
                </a:xfrm>
              </p:grpSpPr>
              <p:sp>
                <p:nvSpPr>
                  <p:cNvPr id="431" name="Moon 43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 name="Moon 43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Moon 43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43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9" name="Group 388"/>
                <p:cNvGrpSpPr/>
                <p:nvPr/>
              </p:nvGrpSpPr>
              <p:grpSpPr>
                <a:xfrm rot="19650881">
                  <a:off x="7610042" y="3360298"/>
                  <a:ext cx="560711" cy="1828800"/>
                  <a:chOff x="6765584" y="990600"/>
                  <a:chExt cx="1083016" cy="3532339"/>
                </a:xfrm>
              </p:grpSpPr>
              <p:sp>
                <p:nvSpPr>
                  <p:cNvPr id="426" name="Moon 42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Moon 42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42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42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0" name="Group 389"/>
                <p:cNvGrpSpPr/>
                <p:nvPr/>
              </p:nvGrpSpPr>
              <p:grpSpPr>
                <a:xfrm rot="928600">
                  <a:off x="8349452" y="1870455"/>
                  <a:ext cx="560711" cy="1828800"/>
                  <a:chOff x="6765584" y="990600"/>
                  <a:chExt cx="1083016" cy="3532339"/>
                </a:xfrm>
              </p:grpSpPr>
              <p:sp>
                <p:nvSpPr>
                  <p:cNvPr id="421" name="Moon 42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42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42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1" name="Group 390"/>
                <p:cNvGrpSpPr/>
                <p:nvPr/>
              </p:nvGrpSpPr>
              <p:grpSpPr>
                <a:xfrm rot="2972959">
                  <a:off x="8598363" y="2330596"/>
                  <a:ext cx="560711" cy="1828800"/>
                  <a:chOff x="6765584" y="990600"/>
                  <a:chExt cx="1083016" cy="3532339"/>
                </a:xfrm>
              </p:grpSpPr>
              <p:sp>
                <p:nvSpPr>
                  <p:cNvPr id="416" name="Moon 41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Moon 41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Moon 41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Moon 41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Moon 41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2" name="Group 391"/>
                <p:cNvGrpSpPr/>
                <p:nvPr/>
              </p:nvGrpSpPr>
              <p:grpSpPr>
                <a:xfrm rot="21057775">
                  <a:off x="7936516" y="1124339"/>
                  <a:ext cx="560711" cy="2493875"/>
                  <a:chOff x="6765584" y="990600"/>
                  <a:chExt cx="1083016" cy="3532339"/>
                </a:xfrm>
              </p:grpSpPr>
              <p:sp>
                <p:nvSpPr>
                  <p:cNvPr id="411" name="Moon 41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41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Moon 41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Moon 41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Moon 41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3" name="Group 392"/>
                <p:cNvGrpSpPr/>
                <p:nvPr/>
              </p:nvGrpSpPr>
              <p:grpSpPr>
                <a:xfrm rot="1547556">
                  <a:off x="8354077" y="3318090"/>
                  <a:ext cx="560711" cy="1828800"/>
                  <a:chOff x="6765584" y="990600"/>
                  <a:chExt cx="1083016" cy="3532339"/>
                </a:xfrm>
              </p:grpSpPr>
              <p:sp>
                <p:nvSpPr>
                  <p:cNvPr id="406" name="Moon 40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40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Moon 40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Moon 40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4" name="Group 393"/>
                <p:cNvGrpSpPr/>
                <p:nvPr/>
              </p:nvGrpSpPr>
              <p:grpSpPr>
                <a:xfrm rot="19650881">
                  <a:off x="7610042" y="3969898"/>
                  <a:ext cx="560711" cy="1828800"/>
                  <a:chOff x="6765584" y="990600"/>
                  <a:chExt cx="1083016" cy="3532339"/>
                </a:xfrm>
              </p:grpSpPr>
              <p:sp>
                <p:nvSpPr>
                  <p:cNvPr id="401" name="Moon 40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Moon 40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Moon 40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Moon 40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Moon 40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5" name="Group 394"/>
                <p:cNvGrpSpPr/>
                <p:nvPr/>
              </p:nvGrpSpPr>
              <p:grpSpPr>
                <a:xfrm rot="1949119" flipH="1">
                  <a:off x="8372043" y="3969897"/>
                  <a:ext cx="560711" cy="1828800"/>
                  <a:chOff x="6765584" y="990600"/>
                  <a:chExt cx="1083016" cy="3532339"/>
                </a:xfrm>
              </p:grpSpPr>
              <p:sp>
                <p:nvSpPr>
                  <p:cNvPr id="396" name="Moon 39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Moon 39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8" name="Moon 39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Moon 39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Moon 39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1" name="Group 107"/>
              <p:cNvGrpSpPr/>
              <p:nvPr/>
            </p:nvGrpSpPr>
            <p:grpSpPr>
              <a:xfrm>
                <a:off x="4232550" y="3716183"/>
                <a:ext cx="582030" cy="1246229"/>
                <a:chOff x="7610042" y="1124339"/>
                <a:chExt cx="2183077" cy="4674359"/>
              </a:xfrm>
            </p:grpSpPr>
            <p:grpSp>
              <p:nvGrpSpPr>
                <p:cNvPr id="331" name="Group 330"/>
                <p:cNvGrpSpPr/>
                <p:nvPr/>
              </p:nvGrpSpPr>
              <p:grpSpPr>
                <a:xfrm rot="19650881">
                  <a:off x="7610042" y="1912498"/>
                  <a:ext cx="560711" cy="1828800"/>
                  <a:chOff x="6765584" y="990600"/>
                  <a:chExt cx="1083016" cy="3532339"/>
                </a:xfrm>
              </p:grpSpPr>
              <p:sp>
                <p:nvSpPr>
                  <p:cNvPr id="381" name="Moon 38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2" name="Moon 38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3" name="Moon 38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4" name="Moon 38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5" name="Moon 38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2" name="Moon 331"/>
                <p:cNvSpPr/>
                <p:nvPr/>
              </p:nvSpPr>
              <p:spPr>
                <a:xfrm flipH="1">
                  <a:off x="8153400" y="2667000"/>
                  <a:ext cx="533400" cy="3124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3" name="Group 332"/>
                <p:cNvGrpSpPr/>
                <p:nvPr/>
              </p:nvGrpSpPr>
              <p:grpSpPr>
                <a:xfrm rot="19650881">
                  <a:off x="7610043" y="2598297"/>
                  <a:ext cx="560711" cy="1828800"/>
                  <a:chOff x="6765584" y="990600"/>
                  <a:chExt cx="1083016" cy="3532339"/>
                </a:xfrm>
              </p:grpSpPr>
              <p:sp>
                <p:nvSpPr>
                  <p:cNvPr id="376" name="Moon 37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7" name="Moon 37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Moon 37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9" name="Moon 37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0" name="Moon 37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4" name="Group 333"/>
                <p:cNvGrpSpPr/>
                <p:nvPr/>
              </p:nvGrpSpPr>
              <p:grpSpPr>
                <a:xfrm rot="19650881">
                  <a:off x="7610042" y="3360298"/>
                  <a:ext cx="560711" cy="1828800"/>
                  <a:chOff x="6765584" y="990600"/>
                  <a:chExt cx="1083016" cy="3532339"/>
                </a:xfrm>
              </p:grpSpPr>
              <p:sp>
                <p:nvSpPr>
                  <p:cNvPr id="371" name="Moon 37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2" name="Moon 37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3" name="Moon 37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4" name="Moon 37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5" name="Moon 37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5" name="Group 334"/>
                <p:cNvGrpSpPr/>
                <p:nvPr/>
              </p:nvGrpSpPr>
              <p:grpSpPr>
                <a:xfrm rot="928600">
                  <a:off x="8349452" y="1870455"/>
                  <a:ext cx="560711" cy="1828800"/>
                  <a:chOff x="6765584" y="990600"/>
                  <a:chExt cx="1083016" cy="3532339"/>
                </a:xfrm>
              </p:grpSpPr>
              <p:sp>
                <p:nvSpPr>
                  <p:cNvPr id="366" name="Moon 36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Moon 36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 name="Moon 36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9" name="Moon 36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Moon 36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6" name="Group 335"/>
                <p:cNvGrpSpPr/>
                <p:nvPr/>
              </p:nvGrpSpPr>
              <p:grpSpPr>
                <a:xfrm rot="2972959">
                  <a:off x="8598363" y="2330596"/>
                  <a:ext cx="560711" cy="1828800"/>
                  <a:chOff x="6765584" y="990600"/>
                  <a:chExt cx="1083016" cy="3532339"/>
                </a:xfrm>
              </p:grpSpPr>
              <p:sp>
                <p:nvSpPr>
                  <p:cNvPr id="361" name="Moon 36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2" name="Moon 36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3" name="Moon 36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4" name="Moon 36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Moon 36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7" name="Group 336"/>
                <p:cNvGrpSpPr/>
                <p:nvPr/>
              </p:nvGrpSpPr>
              <p:grpSpPr>
                <a:xfrm rot="21057775">
                  <a:off x="7936516" y="1124339"/>
                  <a:ext cx="560711" cy="2493875"/>
                  <a:chOff x="6765584" y="990600"/>
                  <a:chExt cx="1083016" cy="3532339"/>
                </a:xfrm>
              </p:grpSpPr>
              <p:sp>
                <p:nvSpPr>
                  <p:cNvPr id="356" name="Moon 35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7" name="Moon 35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Moon 35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Moon 35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0" name="Moon 35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8" name="Group 337"/>
                <p:cNvGrpSpPr/>
                <p:nvPr/>
              </p:nvGrpSpPr>
              <p:grpSpPr>
                <a:xfrm rot="1547556">
                  <a:off x="8354077" y="3318090"/>
                  <a:ext cx="560711" cy="1828800"/>
                  <a:chOff x="6765584" y="990600"/>
                  <a:chExt cx="1083016" cy="3532339"/>
                </a:xfrm>
              </p:grpSpPr>
              <p:sp>
                <p:nvSpPr>
                  <p:cNvPr id="351" name="Moon 35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Moon 35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Moon 35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Moon 35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Moon 35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9" name="Group 338"/>
                <p:cNvGrpSpPr/>
                <p:nvPr/>
              </p:nvGrpSpPr>
              <p:grpSpPr>
                <a:xfrm rot="19650881">
                  <a:off x="7610042" y="3969898"/>
                  <a:ext cx="560711" cy="1828800"/>
                  <a:chOff x="6765584" y="990600"/>
                  <a:chExt cx="1083016" cy="3532339"/>
                </a:xfrm>
              </p:grpSpPr>
              <p:sp>
                <p:nvSpPr>
                  <p:cNvPr id="346" name="Moon 34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7" name="Moon 34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Moon 34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Moon 34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Moon 34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0" name="Group 339"/>
                <p:cNvGrpSpPr/>
                <p:nvPr/>
              </p:nvGrpSpPr>
              <p:grpSpPr>
                <a:xfrm rot="1949119" flipH="1">
                  <a:off x="8372043" y="3969897"/>
                  <a:ext cx="560711" cy="1828800"/>
                  <a:chOff x="6765584" y="990600"/>
                  <a:chExt cx="1083016" cy="3532339"/>
                </a:xfrm>
              </p:grpSpPr>
              <p:sp>
                <p:nvSpPr>
                  <p:cNvPr id="341" name="Moon 34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Moon 34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3" name="Moon 34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Moon 34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5" name="Moon 34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75" name="Group 107"/>
              <p:cNvGrpSpPr/>
              <p:nvPr/>
            </p:nvGrpSpPr>
            <p:grpSpPr>
              <a:xfrm>
                <a:off x="4642811" y="4009978"/>
                <a:ext cx="441867" cy="946116"/>
                <a:chOff x="7610042" y="1124339"/>
                <a:chExt cx="2183077" cy="4674359"/>
              </a:xfrm>
            </p:grpSpPr>
            <p:grpSp>
              <p:nvGrpSpPr>
                <p:cNvPr id="276" name="Group 275"/>
                <p:cNvGrpSpPr/>
                <p:nvPr/>
              </p:nvGrpSpPr>
              <p:grpSpPr>
                <a:xfrm rot="19650881">
                  <a:off x="7610042" y="1912498"/>
                  <a:ext cx="560711" cy="1828800"/>
                  <a:chOff x="6765584" y="990600"/>
                  <a:chExt cx="1083016" cy="3532339"/>
                </a:xfrm>
              </p:grpSpPr>
              <p:sp>
                <p:nvSpPr>
                  <p:cNvPr id="326" name="Moon 32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Moon 32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Moon 32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Moon 32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Moon 32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7" name="Moon 276"/>
                <p:cNvSpPr/>
                <p:nvPr/>
              </p:nvSpPr>
              <p:spPr>
                <a:xfrm flipH="1">
                  <a:off x="8153400" y="2667000"/>
                  <a:ext cx="533400" cy="3124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8" name="Group 277"/>
                <p:cNvGrpSpPr/>
                <p:nvPr/>
              </p:nvGrpSpPr>
              <p:grpSpPr>
                <a:xfrm rot="19650881">
                  <a:off x="7610043" y="2598297"/>
                  <a:ext cx="560711" cy="1828800"/>
                  <a:chOff x="6765584" y="990600"/>
                  <a:chExt cx="1083016" cy="3532339"/>
                </a:xfrm>
              </p:grpSpPr>
              <p:sp>
                <p:nvSpPr>
                  <p:cNvPr id="321" name="Moon 32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Moon 32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Moon 32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Moon 32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Moon 32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9" name="Group 278"/>
                <p:cNvGrpSpPr/>
                <p:nvPr/>
              </p:nvGrpSpPr>
              <p:grpSpPr>
                <a:xfrm rot="19650881">
                  <a:off x="7610042" y="3360298"/>
                  <a:ext cx="560711" cy="1828800"/>
                  <a:chOff x="6765584" y="990600"/>
                  <a:chExt cx="1083016" cy="3532339"/>
                </a:xfrm>
              </p:grpSpPr>
              <p:sp>
                <p:nvSpPr>
                  <p:cNvPr id="316" name="Moon 31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Moon 31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Moon 31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Moon 31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Moon 31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0" name="Group 279"/>
                <p:cNvGrpSpPr/>
                <p:nvPr/>
              </p:nvGrpSpPr>
              <p:grpSpPr>
                <a:xfrm rot="928600">
                  <a:off x="8349452" y="1870455"/>
                  <a:ext cx="560711" cy="1828800"/>
                  <a:chOff x="6765584" y="990600"/>
                  <a:chExt cx="1083016" cy="3532339"/>
                </a:xfrm>
              </p:grpSpPr>
              <p:sp>
                <p:nvSpPr>
                  <p:cNvPr id="311" name="Moon 31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Moon 31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Moon 31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Moon 31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Moon 31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1" name="Group 280"/>
                <p:cNvGrpSpPr/>
                <p:nvPr/>
              </p:nvGrpSpPr>
              <p:grpSpPr>
                <a:xfrm rot="2972959">
                  <a:off x="8598363" y="2330596"/>
                  <a:ext cx="560711" cy="1828800"/>
                  <a:chOff x="6765584" y="990600"/>
                  <a:chExt cx="1083016" cy="3532339"/>
                </a:xfrm>
              </p:grpSpPr>
              <p:sp>
                <p:nvSpPr>
                  <p:cNvPr id="306" name="Moon 30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Moon 30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Moon 30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Moon 30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Moon 30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2" name="Group 281"/>
                <p:cNvGrpSpPr/>
                <p:nvPr/>
              </p:nvGrpSpPr>
              <p:grpSpPr>
                <a:xfrm rot="21057775">
                  <a:off x="7936516" y="1124339"/>
                  <a:ext cx="560711" cy="2493875"/>
                  <a:chOff x="6765584" y="990600"/>
                  <a:chExt cx="1083016" cy="3532339"/>
                </a:xfrm>
              </p:grpSpPr>
              <p:sp>
                <p:nvSpPr>
                  <p:cNvPr id="301" name="Moon 30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Moon 30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Moon 30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Moon 30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Moon 30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3" name="Group 282"/>
                <p:cNvGrpSpPr/>
                <p:nvPr/>
              </p:nvGrpSpPr>
              <p:grpSpPr>
                <a:xfrm rot="1547556">
                  <a:off x="8354077" y="3318090"/>
                  <a:ext cx="560711" cy="1828800"/>
                  <a:chOff x="6765584" y="990600"/>
                  <a:chExt cx="1083016" cy="3532339"/>
                </a:xfrm>
              </p:grpSpPr>
              <p:sp>
                <p:nvSpPr>
                  <p:cNvPr id="296" name="Moon 29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Moon 29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Moon 29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Moon 29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Moon 29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4" name="Group 283"/>
                <p:cNvGrpSpPr/>
                <p:nvPr/>
              </p:nvGrpSpPr>
              <p:grpSpPr>
                <a:xfrm rot="19650881">
                  <a:off x="7610042" y="3969898"/>
                  <a:ext cx="560711" cy="1828800"/>
                  <a:chOff x="6765584" y="990600"/>
                  <a:chExt cx="1083016" cy="3532339"/>
                </a:xfrm>
              </p:grpSpPr>
              <p:sp>
                <p:nvSpPr>
                  <p:cNvPr id="291" name="Moon 290"/>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Moon 291"/>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Moon 292"/>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Moon 293"/>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Moon 294"/>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5" name="Group 284"/>
                <p:cNvGrpSpPr/>
                <p:nvPr/>
              </p:nvGrpSpPr>
              <p:grpSpPr>
                <a:xfrm rot="1949119" flipH="1">
                  <a:off x="8372043" y="3969897"/>
                  <a:ext cx="560711" cy="1828800"/>
                  <a:chOff x="6765584" y="990600"/>
                  <a:chExt cx="1083016" cy="3532339"/>
                </a:xfrm>
              </p:grpSpPr>
              <p:sp>
                <p:nvSpPr>
                  <p:cNvPr id="286" name="Moon 285"/>
                  <p:cNvSpPr/>
                  <p:nvPr/>
                </p:nvSpPr>
                <p:spPr>
                  <a:xfrm>
                    <a:off x="7010400" y="990600"/>
                    <a:ext cx="304800" cy="23622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Moon 286"/>
                  <p:cNvSpPr/>
                  <p:nvPr/>
                </p:nvSpPr>
                <p:spPr>
                  <a:xfrm rot="620681">
                    <a:off x="7162800" y="1066800"/>
                    <a:ext cx="533400" cy="24384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Moon 287"/>
                  <p:cNvSpPr/>
                  <p:nvPr/>
                </p:nvSpPr>
                <p:spPr>
                  <a:xfrm rot="21005458">
                    <a:off x="6765584" y="1170138"/>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Moon 288"/>
                  <p:cNvSpPr/>
                  <p:nvPr/>
                </p:nvSpPr>
                <p:spPr>
                  <a:xfrm rot="20597297">
                    <a:off x="6841783" y="2008339"/>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Moon 289"/>
                  <p:cNvSpPr/>
                  <p:nvPr/>
                </p:nvSpPr>
                <p:spPr>
                  <a:xfrm flipH="1">
                    <a:off x="7315200" y="1828800"/>
                    <a:ext cx="533400" cy="2514600"/>
                  </a:xfrm>
                  <a:prstGeom prst="moon">
                    <a:avLst>
                      <a:gd name="adj" fmla="val 87500"/>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grpSp>
        <p:nvGrpSpPr>
          <p:cNvPr id="441" name="Group 440"/>
          <p:cNvGrpSpPr/>
          <p:nvPr/>
        </p:nvGrpSpPr>
        <p:grpSpPr>
          <a:xfrm>
            <a:off x="6186724" y="4218524"/>
            <a:ext cx="678386" cy="1483623"/>
            <a:chOff x="947885" y="1295400"/>
            <a:chExt cx="1800034" cy="4267200"/>
          </a:xfrm>
        </p:grpSpPr>
        <p:sp>
          <p:nvSpPr>
            <p:cNvPr id="442" name="Cloud 441"/>
            <p:cNvSpPr/>
            <p:nvPr/>
          </p:nvSpPr>
          <p:spPr>
            <a:xfrm rot="20895528" flipH="1">
              <a:off x="1186177" y="2116468"/>
              <a:ext cx="1366368" cy="107136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Oval 6"/>
            <p:cNvSpPr/>
            <p:nvPr/>
          </p:nvSpPr>
          <p:spPr>
            <a:xfrm rot="18724763" flipH="1">
              <a:off x="1919149" y="4927000"/>
              <a:ext cx="437898"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Oval 7"/>
            <p:cNvSpPr/>
            <p:nvPr/>
          </p:nvSpPr>
          <p:spPr>
            <a:xfrm rot="3076064" flipH="1">
              <a:off x="1355816" y="4949685"/>
              <a:ext cx="437899"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Trapezoid 12"/>
            <p:cNvSpPr/>
            <p:nvPr/>
          </p:nvSpPr>
          <p:spPr>
            <a:xfrm flipH="1">
              <a:off x="1158429" y="4201705"/>
              <a:ext cx="1346072" cy="971444"/>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Oval 4"/>
            <p:cNvSpPr/>
            <p:nvPr/>
          </p:nvSpPr>
          <p:spPr>
            <a:xfrm flipH="1">
              <a:off x="953771" y="3823971"/>
              <a:ext cx="391397" cy="5735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Oval 5"/>
            <p:cNvSpPr/>
            <p:nvPr/>
          </p:nvSpPr>
          <p:spPr>
            <a:xfrm flipH="1">
              <a:off x="2295796" y="3788319"/>
              <a:ext cx="445556" cy="636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Trapezoid 8"/>
            <p:cNvSpPr/>
            <p:nvPr/>
          </p:nvSpPr>
          <p:spPr>
            <a:xfrm rot="20366507" flipH="1">
              <a:off x="1936365" y="2922167"/>
              <a:ext cx="738104" cy="130835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Trapezoid 10"/>
            <p:cNvSpPr/>
            <p:nvPr/>
          </p:nvSpPr>
          <p:spPr>
            <a:xfrm rot="1129774" flipH="1">
              <a:off x="1052404" y="2875310"/>
              <a:ext cx="693302" cy="1311829"/>
            </a:xfrm>
            <a:prstGeom prst="trapezoid">
              <a:avLst>
                <a:gd name="adj" fmla="val 3263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rapezoid 12"/>
            <p:cNvSpPr/>
            <p:nvPr/>
          </p:nvSpPr>
          <p:spPr>
            <a:xfrm flipH="1">
              <a:off x="1312417" y="2935983"/>
              <a:ext cx="1058193" cy="139801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Oval 16"/>
            <p:cNvSpPr/>
            <p:nvPr/>
          </p:nvSpPr>
          <p:spPr>
            <a:xfrm flipH="1">
              <a:off x="1312419" y="1703726"/>
              <a:ext cx="1091609" cy="13719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Cloud 451"/>
            <p:cNvSpPr/>
            <p:nvPr/>
          </p:nvSpPr>
          <p:spPr>
            <a:xfrm rot="18793003" flipH="1">
              <a:off x="1594804" y="1491628"/>
              <a:ext cx="592018" cy="55364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Cloud 452"/>
            <p:cNvSpPr/>
            <p:nvPr/>
          </p:nvSpPr>
          <p:spPr>
            <a:xfrm rot="17623677" flipH="1">
              <a:off x="1102319" y="1767602"/>
              <a:ext cx="665691" cy="49770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Cloud 453"/>
            <p:cNvSpPr/>
            <p:nvPr/>
          </p:nvSpPr>
          <p:spPr>
            <a:xfrm rot="20895528" flipH="1">
              <a:off x="2093154" y="1683224"/>
              <a:ext cx="588840" cy="7891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Oval 16"/>
            <p:cNvSpPr/>
            <p:nvPr/>
          </p:nvSpPr>
          <p:spPr>
            <a:xfrm flipH="1">
              <a:off x="1385250" y="1661259"/>
              <a:ext cx="1066139" cy="303809"/>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Cloud 455"/>
            <p:cNvSpPr/>
            <p:nvPr/>
          </p:nvSpPr>
          <p:spPr>
            <a:xfrm rot="20552374" flipH="1">
              <a:off x="1457061" y="2522047"/>
              <a:ext cx="838770" cy="7353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16"/>
            <p:cNvSpPr/>
            <p:nvPr/>
          </p:nvSpPr>
          <p:spPr>
            <a:xfrm flipH="1">
              <a:off x="1730126" y="2653855"/>
              <a:ext cx="278471" cy="1648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8" name="Group 457"/>
            <p:cNvGrpSpPr/>
            <p:nvPr/>
          </p:nvGrpSpPr>
          <p:grpSpPr>
            <a:xfrm rot="10800000" flipH="1" flipV="1">
              <a:off x="1000885" y="1295400"/>
              <a:ext cx="339409" cy="4267200"/>
              <a:chOff x="990600" y="457200"/>
              <a:chExt cx="609600" cy="4800600"/>
            </a:xfrm>
          </p:grpSpPr>
          <p:sp>
            <p:nvSpPr>
              <p:cNvPr id="503" name="Isosceles Triangle 502"/>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1143000" y="1981200"/>
                <a:ext cx="304800" cy="3276600"/>
              </a:xfrm>
              <a:prstGeom prst="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Multiply 504"/>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9" name="Oval 458"/>
            <p:cNvSpPr/>
            <p:nvPr/>
          </p:nvSpPr>
          <p:spPr>
            <a:xfrm flipH="1">
              <a:off x="947885" y="4079234"/>
              <a:ext cx="298492" cy="1999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Rounded Rectangle 459"/>
            <p:cNvSpPr/>
            <p:nvPr/>
          </p:nvSpPr>
          <p:spPr>
            <a:xfrm>
              <a:off x="1312417" y="4201705"/>
              <a:ext cx="1058193" cy="222783"/>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Diagonal Stripe 460"/>
            <p:cNvSpPr/>
            <p:nvPr/>
          </p:nvSpPr>
          <p:spPr>
            <a:xfrm rot="20066072">
              <a:off x="2086835" y="4332132"/>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Diagonal Stripe 461"/>
            <p:cNvSpPr/>
            <p:nvPr/>
          </p:nvSpPr>
          <p:spPr>
            <a:xfrm rot="18113509">
              <a:off x="2242054" y="4301575"/>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3" name="Rounded Rectangle 462"/>
            <p:cNvSpPr/>
            <p:nvPr/>
          </p:nvSpPr>
          <p:spPr>
            <a:xfrm>
              <a:off x="2165334" y="4201705"/>
              <a:ext cx="210677" cy="207818"/>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4" name="Group 463"/>
            <p:cNvGrpSpPr/>
            <p:nvPr/>
          </p:nvGrpSpPr>
          <p:grpSpPr>
            <a:xfrm rot="637874">
              <a:off x="1488736" y="3211373"/>
              <a:ext cx="211411" cy="963558"/>
              <a:chOff x="3102794" y="3315647"/>
              <a:chExt cx="961310" cy="3434804"/>
            </a:xfrm>
          </p:grpSpPr>
          <p:grpSp>
            <p:nvGrpSpPr>
              <p:cNvPr id="491" name="Group 490"/>
              <p:cNvGrpSpPr/>
              <p:nvPr/>
            </p:nvGrpSpPr>
            <p:grpSpPr>
              <a:xfrm>
                <a:off x="3102794" y="3315647"/>
                <a:ext cx="935806" cy="863572"/>
                <a:chOff x="3102794" y="3315647"/>
                <a:chExt cx="935806" cy="863572"/>
              </a:xfrm>
            </p:grpSpPr>
            <p:sp>
              <p:nvSpPr>
                <p:cNvPr id="501" name="Quad Arrow Callout 500"/>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Diamond 501"/>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2" name="Group 491"/>
              <p:cNvGrpSpPr/>
              <p:nvPr/>
            </p:nvGrpSpPr>
            <p:grpSpPr>
              <a:xfrm>
                <a:off x="3103416" y="4179219"/>
                <a:ext cx="935806" cy="863572"/>
                <a:chOff x="3102794" y="3315647"/>
                <a:chExt cx="935806" cy="863572"/>
              </a:xfrm>
            </p:grpSpPr>
            <p:sp>
              <p:nvSpPr>
                <p:cNvPr id="499" name="Quad Arrow Callout 498"/>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Diamond 499"/>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3" name="Group 492"/>
              <p:cNvGrpSpPr/>
              <p:nvPr/>
            </p:nvGrpSpPr>
            <p:grpSpPr>
              <a:xfrm>
                <a:off x="3115857" y="5042791"/>
                <a:ext cx="935806" cy="863572"/>
                <a:chOff x="3102794" y="3315647"/>
                <a:chExt cx="935806" cy="863572"/>
              </a:xfrm>
            </p:grpSpPr>
            <p:sp>
              <p:nvSpPr>
                <p:cNvPr id="497" name="Quad Arrow Callout 496"/>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Diamond 497"/>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493"/>
              <p:cNvGrpSpPr/>
              <p:nvPr/>
            </p:nvGrpSpPr>
            <p:grpSpPr>
              <a:xfrm>
                <a:off x="3128298" y="5886879"/>
                <a:ext cx="935806" cy="863572"/>
                <a:chOff x="3102794" y="3315647"/>
                <a:chExt cx="935806" cy="863572"/>
              </a:xfrm>
            </p:grpSpPr>
            <p:sp>
              <p:nvSpPr>
                <p:cNvPr id="495" name="Quad Arrow Callout 494"/>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Diamond 495"/>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5" name="Group 464"/>
            <p:cNvGrpSpPr/>
            <p:nvPr/>
          </p:nvGrpSpPr>
          <p:grpSpPr>
            <a:xfrm rot="20678242">
              <a:off x="2007362" y="3223929"/>
              <a:ext cx="211411" cy="963558"/>
              <a:chOff x="3102794" y="3315647"/>
              <a:chExt cx="961310" cy="3434804"/>
            </a:xfrm>
          </p:grpSpPr>
          <p:grpSp>
            <p:nvGrpSpPr>
              <p:cNvPr id="479" name="Group 478"/>
              <p:cNvGrpSpPr/>
              <p:nvPr/>
            </p:nvGrpSpPr>
            <p:grpSpPr>
              <a:xfrm>
                <a:off x="3102794" y="3315647"/>
                <a:ext cx="935806" cy="863572"/>
                <a:chOff x="3102794" y="3315647"/>
                <a:chExt cx="935806" cy="863572"/>
              </a:xfrm>
            </p:grpSpPr>
            <p:sp>
              <p:nvSpPr>
                <p:cNvPr id="489" name="Quad Arrow Callout 488"/>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Diamond 489"/>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0" name="Group 479"/>
              <p:cNvGrpSpPr/>
              <p:nvPr/>
            </p:nvGrpSpPr>
            <p:grpSpPr>
              <a:xfrm>
                <a:off x="3103416" y="4179219"/>
                <a:ext cx="935806" cy="863572"/>
                <a:chOff x="3102794" y="3315647"/>
                <a:chExt cx="935806" cy="863572"/>
              </a:xfrm>
            </p:grpSpPr>
            <p:sp>
              <p:nvSpPr>
                <p:cNvPr id="487" name="Quad Arrow Callout 486"/>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Diamond 487"/>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1" name="Group 480"/>
              <p:cNvGrpSpPr/>
              <p:nvPr/>
            </p:nvGrpSpPr>
            <p:grpSpPr>
              <a:xfrm>
                <a:off x="3115857" y="5042791"/>
                <a:ext cx="935806" cy="863572"/>
                <a:chOff x="3102794" y="3315647"/>
                <a:chExt cx="935806" cy="863572"/>
              </a:xfrm>
            </p:grpSpPr>
            <p:sp>
              <p:nvSpPr>
                <p:cNvPr id="485" name="Quad Arrow Callout 484"/>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Diamond 485"/>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2" name="Group 481"/>
              <p:cNvGrpSpPr/>
              <p:nvPr/>
            </p:nvGrpSpPr>
            <p:grpSpPr>
              <a:xfrm>
                <a:off x="3128298" y="5886879"/>
                <a:ext cx="935806" cy="863572"/>
                <a:chOff x="3102794" y="3315647"/>
                <a:chExt cx="935806" cy="863572"/>
              </a:xfrm>
            </p:grpSpPr>
            <p:sp>
              <p:nvSpPr>
                <p:cNvPr id="483" name="Quad Arrow Callout 482"/>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6" name="Group 465"/>
            <p:cNvGrpSpPr/>
            <p:nvPr/>
          </p:nvGrpSpPr>
          <p:grpSpPr>
            <a:xfrm>
              <a:off x="1728172" y="3225048"/>
              <a:ext cx="211411" cy="963558"/>
              <a:chOff x="3102794" y="3315647"/>
              <a:chExt cx="961310" cy="3434804"/>
            </a:xfrm>
          </p:grpSpPr>
          <p:grpSp>
            <p:nvGrpSpPr>
              <p:cNvPr id="467" name="Group 466"/>
              <p:cNvGrpSpPr/>
              <p:nvPr/>
            </p:nvGrpSpPr>
            <p:grpSpPr>
              <a:xfrm>
                <a:off x="3102794" y="3315647"/>
                <a:ext cx="935806" cy="863572"/>
                <a:chOff x="3102794" y="3315647"/>
                <a:chExt cx="935806" cy="863572"/>
              </a:xfrm>
            </p:grpSpPr>
            <p:sp>
              <p:nvSpPr>
                <p:cNvPr id="477" name="Quad Arrow Callout 476"/>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8" name="Group 467"/>
              <p:cNvGrpSpPr/>
              <p:nvPr/>
            </p:nvGrpSpPr>
            <p:grpSpPr>
              <a:xfrm>
                <a:off x="3103416" y="4179219"/>
                <a:ext cx="935806" cy="863572"/>
                <a:chOff x="3102794" y="3315647"/>
                <a:chExt cx="935806" cy="863572"/>
              </a:xfrm>
            </p:grpSpPr>
            <p:sp>
              <p:nvSpPr>
                <p:cNvPr id="475" name="Quad Arrow Callout 474"/>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9" name="Group 468"/>
              <p:cNvGrpSpPr/>
              <p:nvPr/>
            </p:nvGrpSpPr>
            <p:grpSpPr>
              <a:xfrm>
                <a:off x="3115857" y="5042791"/>
                <a:ext cx="935806" cy="863572"/>
                <a:chOff x="3102794" y="3315647"/>
                <a:chExt cx="935806" cy="863572"/>
              </a:xfrm>
            </p:grpSpPr>
            <p:sp>
              <p:nvSpPr>
                <p:cNvPr id="473" name="Quad Arrow Callout 472"/>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Diamond 473"/>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0" name="Group 469"/>
              <p:cNvGrpSpPr/>
              <p:nvPr/>
            </p:nvGrpSpPr>
            <p:grpSpPr>
              <a:xfrm>
                <a:off x="3128298" y="5886879"/>
                <a:ext cx="935806" cy="863572"/>
                <a:chOff x="3102794" y="3315647"/>
                <a:chExt cx="935806" cy="863572"/>
              </a:xfrm>
            </p:grpSpPr>
            <p:sp>
              <p:nvSpPr>
                <p:cNvPr id="471" name="Quad Arrow Callout 470"/>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2" name="Diamond 471"/>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06" name="Group 505"/>
          <p:cNvGrpSpPr/>
          <p:nvPr/>
        </p:nvGrpSpPr>
        <p:grpSpPr>
          <a:xfrm>
            <a:off x="3372814" y="4770601"/>
            <a:ext cx="915996" cy="872790"/>
            <a:chOff x="5000683" y="1840119"/>
            <a:chExt cx="1895794" cy="1745053"/>
          </a:xfrm>
        </p:grpSpPr>
        <p:sp>
          <p:nvSpPr>
            <p:cNvPr id="507" name="Cloud 506"/>
            <p:cNvSpPr/>
            <p:nvPr/>
          </p:nvSpPr>
          <p:spPr>
            <a:xfrm rot="4184214">
              <a:off x="6334408" y="2262177"/>
              <a:ext cx="517556"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8" name="Cloud 507"/>
            <p:cNvSpPr/>
            <p:nvPr/>
          </p:nvSpPr>
          <p:spPr>
            <a:xfrm>
              <a:off x="5308349" y="2978590"/>
              <a:ext cx="386281"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Cloud 508"/>
            <p:cNvSpPr/>
            <p:nvPr/>
          </p:nvSpPr>
          <p:spPr>
            <a:xfrm>
              <a:off x="6028099" y="2824682"/>
              <a:ext cx="374587"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Cloud 509"/>
            <p:cNvSpPr/>
            <p:nvPr/>
          </p:nvSpPr>
          <p:spPr>
            <a:xfrm>
              <a:off x="5338527" y="1978183"/>
              <a:ext cx="409669"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Cloud 510"/>
            <p:cNvSpPr/>
            <p:nvPr/>
          </p:nvSpPr>
          <p:spPr>
            <a:xfrm>
              <a:off x="6006974" y="1840119"/>
              <a:ext cx="395712" cy="606582"/>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Cloud 511"/>
            <p:cNvSpPr/>
            <p:nvPr/>
          </p:nvSpPr>
          <p:spPr>
            <a:xfrm>
              <a:off x="5000683" y="2779250"/>
              <a:ext cx="418610" cy="179018"/>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Cloud 512"/>
            <p:cNvSpPr/>
            <p:nvPr/>
          </p:nvSpPr>
          <p:spPr>
            <a:xfrm>
              <a:off x="5187636" y="2154725"/>
              <a:ext cx="1330859" cy="1213164"/>
            </a:xfrm>
            <a:prstGeom prst="cloud">
              <a:avLst/>
            </a:prstGeom>
            <a:solidFill>
              <a:schemeClr val="bg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Oval 513"/>
            <p:cNvSpPr/>
            <p:nvPr/>
          </p:nvSpPr>
          <p:spPr>
            <a:xfrm>
              <a:off x="5419293" y="2154725"/>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Oval 514"/>
            <p:cNvSpPr/>
            <p:nvPr/>
          </p:nvSpPr>
          <p:spPr>
            <a:xfrm>
              <a:off x="6054505" y="2080151"/>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Oval 515"/>
            <p:cNvSpPr/>
            <p:nvPr/>
          </p:nvSpPr>
          <p:spPr>
            <a:xfrm>
              <a:off x="6040378" y="2881860"/>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Oval 516"/>
            <p:cNvSpPr/>
            <p:nvPr/>
          </p:nvSpPr>
          <p:spPr>
            <a:xfrm>
              <a:off x="5371782" y="3000828"/>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8" name="Oval 517"/>
            <p:cNvSpPr/>
            <p:nvPr/>
          </p:nvSpPr>
          <p:spPr>
            <a:xfrm>
              <a:off x="6090485" y="2707580"/>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Oval 518"/>
            <p:cNvSpPr/>
            <p:nvPr/>
          </p:nvSpPr>
          <p:spPr>
            <a:xfrm>
              <a:off x="6352535" y="2377427"/>
              <a:ext cx="328903" cy="41074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0" name="Group 519"/>
          <p:cNvGrpSpPr/>
          <p:nvPr/>
        </p:nvGrpSpPr>
        <p:grpSpPr>
          <a:xfrm>
            <a:off x="2553879" y="5798665"/>
            <a:ext cx="1259122" cy="870371"/>
            <a:chOff x="5370377" y="1007055"/>
            <a:chExt cx="2950877" cy="1934947"/>
          </a:xfrm>
        </p:grpSpPr>
        <p:grpSp>
          <p:nvGrpSpPr>
            <p:cNvPr id="521" name="Group 520"/>
            <p:cNvGrpSpPr/>
            <p:nvPr/>
          </p:nvGrpSpPr>
          <p:grpSpPr>
            <a:xfrm rot="19232379">
              <a:off x="6136103" y="1007055"/>
              <a:ext cx="1323488" cy="823040"/>
              <a:chOff x="6725631" y="3002610"/>
              <a:chExt cx="725924" cy="533400"/>
            </a:xfrm>
          </p:grpSpPr>
          <p:sp>
            <p:nvSpPr>
              <p:cNvPr id="544" name="Moon 543"/>
              <p:cNvSpPr/>
              <p:nvPr/>
            </p:nvSpPr>
            <p:spPr>
              <a:xfrm rot="7029260">
                <a:off x="6957046" y="2967738"/>
                <a:ext cx="263093" cy="725924"/>
              </a:xfrm>
              <a:prstGeom prst="moon">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Moon 545"/>
              <p:cNvSpPr/>
              <p:nvPr/>
            </p:nvSpPr>
            <p:spPr>
              <a:xfrm rot="9507607">
                <a:off x="6924523" y="3002610"/>
                <a:ext cx="304800" cy="533400"/>
              </a:xfrm>
              <a:prstGeom prst="mo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2" name="Group 521"/>
            <p:cNvGrpSpPr/>
            <p:nvPr/>
          </p:nvGrpSpPr>
          <p:grpSpPr>
            <a:xfrm>
              <a:off x="5370377" y="1107350"/>
              <a:ext cx="2950877" cy="1834652"/>
              <a:chOff x="3233872" y="3956180"/>
              <a:chExt cx="2950877" cy="1834652"/>
            </a:xfrm>
          </p:grpSpPr>
          <p:sp>
            <p:nvSpPr>
              <p:cNvPr id="523" name="Rounded Rectangle 522"/>
              <p:cNvSpPr/>
              <p:nvPr/>
            </p:nvSpPr>
            <p:spPr>
              <a:xfrm>
                <a:off x="3408835" y="4336229"/>
                <a:ext cx="2511997" cy="1387792"/>
              </a:xfrm>
              <a:prstGeom prst="round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Freeform 523"/>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5" name="Freeform 524"/>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Freeform 525"/>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7" name="Freeform 526"/>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reeform 527"/>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9" name="Freeform 528"/>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reeform 529"/>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1" name="Freeform 530"/>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 name="Freeform 531"/>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Freeform 532"/>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Freeform 533"/>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Freeform 534"/>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Freeform 535"/>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Freeform 536"/>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Freeform 537"/>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9" name="Freeform 538"/>
              <p:cNvSpPr/>
              <p:nvPr/>
            </p:nvSpPr>
            <p:spPr>
              <a:xfrm>
                <a:off x="3342546" y="3956180"/>
                <a:ext cx="2824989"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blipFill>
                <a:blip r:embed="rId3"/>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Rectangle 2"/>
          <p:cNvSpPr/>
          <p:nvPr/>
        </p:nvSpPr>
        <p:spPr>
          <a:xfrm>
            <a:off x="64968" y="6052751"/>
            <a:ext cx="2227049" cy="646331"/>
          </a:xfrm>
          <a:prstGeom prst="rect">
            <a:avLst/>
          </a:prstGeom>
        </p:spPr>
        <p:txBody>
          <a:bodyPr wrap="square">
            <a:spAutoFit/>
          </a:bodyPr>
          <a:lstStyle/>
          <a:p>
            <a:r>
              <a:rPr lang="en-US" sz="1200" dirty="0">
                <a:solidFill>
                  <a:schemeClr val="bg1"/>
                </a:solidFill>
                <a:latin typeface="Calibri" panose="020F0502020204030204" pitchFamily="34" charset="0"/>
              </a:rPr>
              <a:t>*Lord—is referred as a title of respected persons, </a:t>
            </a:r>
          </a:p>
          <a:p>
            <a:r>
              <a:rPr lang="en-US" sz="1200" dirty="0">
                <a:solidFill>
                  <a:schemeClr val="bg1"/>
                </a:solidFill>
                <a:latin typeface="Calibri" panose="020F0502020204030204" pitchFamily="34" charset="0"/>
              </a:rPr>
              <a:t>a messenger of God</a:t>
            </a:r>
          </a:p>
        </p:txBody>
      </p:sp>
      <p:grpSp>
        <p:nvGrpSpPr>
          <p:cNvPr id="550" name="Group 549"/>
          <p:cNvGrpSpPr/>
          <p:nvPr/>
        </p:nvGrpSpPr>
        <p:grpSpPr>
          <a:xfrm rot="10483803" flipH="1">
            <a:off x="320052" y="2964850"/>
            <a:ext cx="765696" cy="427881"/>
            <a:chOff x="6578368" y="3903648"/>
            <a:chExt cx="2782402" cy="1274496"/>
          </a:xfrm>
        </p:grpSpPr>
        <p:sp>
          <p:nvSpPr>
            <p:cNvPr id="551" name="Trapezoid 550"/>
            <p:cNvSpPr/>
            <p:nvPr/>
          </p:nvSpPr>
          <p:spPr>
            <a:xfrm rot="13716470">
              <a:off x="6793732" y="4427452"/>
              <a:ext cx="379816" cy="46210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Trapezoid 551"/>
            <p:cNvSpPr/>
            <p:nvPr/>
          </p:nvSpPr>
          <p:spPr>
            <a:xfrm rot="14272914">
              <a:off x="7054633" y="4148056"/>
              <a:ext cx="515027" cy="510448"/>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Trapezoid 552"/>
            <p:cNvSpPr/>
            <p:nvPr/>
          </p:nvSpPr>
          <p:spPr>
            <a:xfrm rot="16200000">
              <a:off x="7297524" y="4064468"/>
              <a:ext cx="663132" cy="482562"/>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4" name="Trapezoid 553"/>
            <p:cNvSpPr/>
            <p:nvPr/>
          </p:nvSpPr>
          <p:spPr>
            <a:xfrm rot="16598482">
              <a:off x="7655598" y="4071823"/>
              <a:ext cx="804796" cy="517471"/>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Trapezoid 554"/>
            <p:cNvSpPr/>
            <p:nvPr/>
          </p:nvSpPr>
          <p:spPr>
            <a:xfrm rot="16996063">
              <a:off x="7981506" y="4123411"/>
              <a:ext cx="1022350" cy="582823"/>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Trapezoid 555"/>
            <p:cNvSpPr/>
            <p:nvPr/>
          </p:nvSpPr>
          <p:spPr>
            <a:xfrm rot="17450361">
              <a:off x="8367016" y="4184391"/>
              <a:ext cx="1240971" cy="746536"/>
            </a:xfrm>
            <a:prstGeom prst="trapezoid">
              <a:avLst>
                <a:gd name="adj" fmla="val 14748"/>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Oval 556"/>
            <p:cNvSpPr/>
            <p:nvPr/>
          </p:nvSpPr>
          <p:spPr>
            <a:xfrm rot="19001960">
              <a:off x="6578368" y="4686819"/>
              <a:ext cx="486262" cy="276131"/>
            </a:xfrm>
            <a:prstGeom prst="ellipse">
              <a:avLst/>
            </a:prstGeom>
            <a:solidFill>
              <a:schemeClr val="bg2">
                <a:lumMod val="75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Oval 557"/>
            <p:cNvSpPr/>
            <p:nvPr/>
          </p:nvSpPr>
          <p:spPr>
            <a:xfrm rot="19001960">
              <a:off x="6676340" y="4577962"/>
              <a:ext cx="486262" cy="276131"/>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314541" y="3567207"/>
            <a:ext cx="615762" cy="962230"/>
            <a:chOff x="314541" y="3567207"/>
            <a:chExt cx="615762" cy="962230"/>
          </a:xfrm>
        </p:grpSpPr>
        <p:sp>
          <p:nvSpPr>
            <p:cNvPr id="575" name="16-Point Star 574"/>
            <p:cNvSpPr/>
            <p:nvPr/>
          </p:nvSpPr>
          <p:spPr>
            <a:xfrm>
              <a:off x="397749" y="3567207"/>
              <a:ext cx="434537" cy="348318"/>
            </a:xfrm>
            <a:prstGeom prst="star16">
              <a:avLst/>
            </a:prstGeom>
            <a:solidFill>
              <a:srgbClr val="FFFF9B"/>
            </a:solidFill>
            <a:ln>
              <a:solidFill>
                <a:srgbClr val="FFF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6" name="Group 565"/>
            <p:cNvGrpSpPr/>
            <p:nvPr/>
          </p:nvGrpSpPr>
          <p:grpSpPr>
            <a:xfrm>
              <a:off x="412728" y="3601874"/>
              <a:ext cx="420705" cy="304408"/>
              <a:chOff x="7423737" y="3957501"/>
              <a:chExt cx="1928833" cy="1202312"/>
            </a:xfrm>
          </p:grpSpPr>
          <p:sp>
            <p:nvSpPr>
              <p:cNvPr id="567" name="Oval 566"/>
              <p:cNvSpPr/>
              <p:nvPr/>
            </p:nvSpPr>
            <p:spPr>
              <a:xfrm>
                <a:off x="7573779" y="3957501"/>
                <a:ext cx="1551795" cy="1202312"/>
              </a:xfrm>
              <a:prstGeom prst="ellipse">
                <a:avLst/>
              </a:prstGeom>
              <a:solidFill>
                <a:srgbClr val="FFFF9B"/>
              </a:solidFill>
              <a:ln>
                <a:solidFill>
                  <a:srgbClr val="FFFF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9" name="Oval 568"/>
              <p:cNvSpPr/>
              <p:nvPr/>
            </p:nvSpPr>
            <p:spPr>
              <a:xfrm>
                <a:off x="7423737" y="4183181"/>
                <a:ext cx="1928833" cy="976632"/>
              </a:xfrm>
              <a:prstGeom prst="ellips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25"/>
            <p:cNvGrpSpPr/>
            <p:nvPr/>
          </p:nvGrpSpPr>
          <p:grpSpPr>
            <a:xfrm>
              <a:off x="314541" y="3703925"/>
              <a:ext cx="615762" cy="825512"/>
              <a:chOff x="3124200" y="3339059"/>
              <a:chExt cx="2743200" cy="2604541"/>
            </a:xfrm>
          </p:grpSpPr>
          <p:sp>
            <p:nvSpPr>
              <p:cNvPr id="541" name="Oval 540"/>
              <p:cNvSpPr/>
              <p:nvPr/>
            </p:nvSpPr>
            <p:spPr>
              <a:xfrm>
                <a:off x="3124200" y="3657600"/>
                <a:ext cx="2743200" cy="2286000"/>
              </a:xfrm>
              <a:prstGeom prst="ellipse">
                <a:avLst/>
              </a:prstGeom>
              <a:solidFill>
                <a:srgbClr val="C35D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Trapezoid 541"/>
              <p:cNvSpPr/>
              <p:nvPr/>
            </p:nvSpPr>
            <p:spPr>
              <a:xfrm rot="10800000">
                <a:off x="3352799" y="3339059"/>
                <a:ext cx="2208551" cy="685800"/>
              </a:xfrm>
              <a:prstGeom prst="trapezoid">
                <a:avLst/>
              </a:prstGeom>
              <a:solidFill>
                <a:srgbClr val="C35D0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3" name="Group 28"/>
              <p:cNvGrpSpPr/>
              <p:nvPr/>
            </p:nvGrpSpPr>
            <p:grpSpPr>
              <a:xfrm>
                <a:off x="3481299" y="3932118"/>
                <a:ext cx="1960410" cy="156892"/>
                <a:chOff x="3131612" y="1661854"/>
                <a:chExt cx="4419488" cy="312758"/>
              </a:xfrm>
            </p:grpSpPr>
            <p:sp>
              <p:nvSpPr>
                <p:cNvPr id="545" name="Flowchart: Summing Junction 544"/>
                <p:cNvSpPr/>
                <p:nvPr/>
              </p:nvSpPr>
              <p:spPr>
                <a:xfrm>
                  <a:off x="3131612" y="1661854"/>
                  <a:ext cx="990489" cy="312758"/>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Flowchart: Summing Junction 546"/>
                <p:cNvSpPr/>
                <p:nvPr/>
              </p:nvSpPr>
              <p:spPr>
                <a:xfrm>
                  <a:off x="4274611" y="1661854"/>
                  <a:ext cx="990489" cy="312758"/>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Flowchart: Summing Junction 547"/>
                <p:cNvSpPr/>
                <p:nvPr/>
              </p:nvSpPr>
              <p:spPr>
                <a:xfrm>
                  <a:off x="5417612" y="1661854"/>
                  <a:ext cx="990489" cy="312758"/>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Flowchart: Summing Junction 548"/>
                <p:cNvSpPr/>
                <p:nvPr/>
              </p:nvSpPr>
              <p:spPr>
                <a:xfrm>
                  <a:off x="6560611" y="1661854"/>
                  <a:ext cx="990489" cy="312758"/>
                </a:xfrm>
                <a:prstGeom prst="flowChartSummingJunction">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245061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4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Gideon</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grpSp>
        <p:nvGrpSpPr>
          <p:cNvPr id="204" name="Group 203"/>
          <p:cNvGrpSpPr/>
          <p:nvPr/>
        </p:nvGrpSpPr>
        <p:grpSpPr>
          <a:xfrm>
            <a:off x="9660047" y="1745922"/>
            <a:ext cx="1570968" cy="3571204"/>
            <a:chOff x="947885" y="1295400"/>
            <a:chExt cx="1800034" cy="4267200"/>
          </a:xfrm>
        </p:grpSpPr>
        <p:sp>
          <p:nvSpPr>
            <p:cNvPr id="205" name="Cloud 204"/>
            <p:cNvSpPr/>
            <p:nvPr/>
          </p:nvSpPr>
          <p:spPr>
            <a:xfrm rot="20895528" flipH="1">
              <a:off x="1186177" y="2116468"/>
              <a:ext cx="1366368" cy="1071365"/>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6"/>
            <p:cNvSpPr/>
            <p:nvPr/>
          </p:nvSpPr>
          <p:spPr>
            <a:xfrm rot="18724763" flipH="1">
              <a:off x="1919149" y="4927000"/>
              <a:ext cx="437898"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7"/>
            <p:cNvSpPr/>
            <p:nvPr/>
          </p:nvSpPr>
          <p:spPr>
            <a:xfrm rot="3076064" flipH="1">
              <a:off x="1355816" y="4949685"/>
              <a:ext cx="437899" cy="573361"/>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Trapezoid 12"/>
            <p:cNvSpPr/>
            <p:nvPr/>
          </p:nvSpPr>
          <p:spPr>
            <a:xfrm flipH="1">
              <a:off x="1158429" y="4201705"/>
              <a:ext cx="1346072" cy="971444"/>
            </a:xfrm>
            <a:prstGeom prst="trapezoid">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4"/>
            <p:cNvSpPr/>
            <p:nvPr/>
          </p:nvSpPr>
          <p:spPr>
            <a:xfrm flipH="1">
              <a:off x="953771" y="3823971"/>
              <a:ext cx="391397" cy="57355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5"/>
            <p:cNvSpPr/>
            <p:nvPr/>
          </p:nvSpPr>
          <p:spPr>
            <a:xfrm flipH="1">
              <a:off x="2295796" y="3788319"/>
              <a:ext cx="445556" cy="63616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Trapezoid 8"/>
            <p:cNvSpPr/>
            <p:nvPr/>
          </p:nvSpPr>
          <p:spPr>
            <a:xfrm rot="20366507" flipH="1">
              <a:off x="1936365" y="2922167"/>
              <a:ext cx="738104" cy="1308352"/>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Trapezoid 10"/>
            <p:cNvSpPr/>
            <p:nvPr/>
          </p:nvSpPr>
          <p:spPr>
            <a:xfrm rot="1129774" flipH="1">
              <a:off x="1052404" y="2875310"/>
              <a:ext cx="693302" cy="1311829"/>
            </a:xfrm>
            <a:prstGeom prst="trapezoid">
              <a:avLst>
                <a:gd name="adj" fmla="val 32632"/>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Trapezoid 12"/>
            <p:cNvSpPr/>
            <p:nvPr/>
          </p:nvSpPr>
          <p:spPr>
            <a:xfrm flipH="1">
              <a:off x="1312417" y="2935983"/>
              <a:ext cx="1058193" cy="1398015"/>
            </a:xfrm>
            <a:prstGeom prst="trapezoid">
              <a:avLst/>
            </a:prstGeom>
            <a:solidFill>
              <a:schemeClr val="accent5">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16"/>
            <p:cNvSpPr/>
            <p:nvPr/>
          </p:nvSpPr>
          <p:spPr>
            <a:xfrm flipH="1">
              <a:off x="1312419" y="1703726"/>
              <a:ext cx="1091609" cy="137196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Cloud 214"/>
            <p:cNvSpPr/>
            <p:nvPr/>
          </p:nvSpPr>
          <p:spPr>
            <a:xfrm rot="18793003" flipH="1">
              <a:off x="1594804" y="1491628"/>
              <a:ext cx="592018" cy="553647"/>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Cloud 215"/>
            <p:cNvSpPr/>
            <p:nvPr/>
          </p:nvSpPr>
          <p:spPr>
            <a:xfrm rot="17623677" flipH="1">
              <a:off x="1102319" y="1767602"/>
              <a:ext cx="665691" cy="497700"/>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Cloud 216"/>
            <p:cNvSpPr/>
            <p:nvPr/>
          </p:nvSpPr>
          <p:spPr>
            <a:xfrm rot="20895528" flipH="1">
              <a:off x="2093154" y="1683224"/>
              <a:ext cx="588840" cy="7891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Oval 16"/>
            <p:cNvSpPr/>
            <p:nvPr/>
          </p:nvSpPr>
          <p:spPr>
            <a:xfrm flipH="1">
              <a:off x="1385250" y="1661259"/>
              <a:ext cx="1066139" cy="303809"/>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20552374" flipH="1">
              <a:off x="1457061" y="2522047"/>
              <a:ext cx="838770" cy="735342"/>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Oval 16"/>
            <p:cNvSpPr/>
            <p:nvPr/>
          </p:nvSpPr>
          <p:spPr>
            <a:xfrm flipH="1">
              <a:off x="1730126" y="2653855"/>
              <a:ext cx="278471" cy="16483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1" name="Group 220"/>
            <p:cNvGrpSpPr/>
            <p:nvPr/>
          </p:nvGrpSpPr>
          <p:grpSpPr>
            <a:xfrm rot="10800000" flipH="1" flipV="1">
              <a:off x="1000885" y="1295400"/>
              <a:ext cx="339409" cy="4267200"/>
              <a:chOff x="990600" y="457200"/>
              <a:chExt cx="609600" cy="4800600"/>
            </a:xfrm>
          </p:grpSpPr>
          <p:sp>
            <p:nvSpPr>
              <p:cNvPr id="266" name="Isosceles Triangle 265"/>
              <p:cNvSpPr/>
              <p:nvPr/>
            </p:nvSpPr>
            <p:spPr>
              <a:xfrm>
                <a:off x="1143000" y="457200"/>
                <a:ext cx="304800" cy="1600200"/>
              </a:xfrm>
              <a:prstGeom prst="triangl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Rectangle 266"/>
              <p:cNvSpPr/>
              <p:nvPr/>
            </p:nvSpPr>
            <p:spPr>
              <a:xfrm>
                <a:off x="1143000" y="1981200"/>
                <a:ext cx="304800" cy="3276600"/>
              </a:xfrm>
              <a:prstGeom prst="rect">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Multiply 267"/>
              <p:cNvSpPr/>
              <p:nvPr/>
            </p:nvSpPr>
            <p:spPr>
              <a:xfrm>
                <a:off x="990600" y="1828800"/>
                <a:ext cx="609600" cy="457200"/>
              </a:xfrm>
              <a:prstGeom prst="mathMultiply">
                <a:avLst/>
              </a:prstGeom>
              <a:solidFill>
                <a:srgbClr val="CA9B6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Oval 221"/>
            <p:cNvSpPr/>
            <p:nvPr/>
          </p:nvSpPr>
          <p:spPr>
            <a:xfrm flipH="1">
              <a:off x="947885" y="4079234"/>
              <a:ext cx="298492" cy="19997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a:off x="1312417" y="4201705"/>
              <a:ext cx="1058193" cy="222783"/>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gonal Stripe 223"/>
            <p:cNvSpPr/>
            <p:nvPr/>
          </p:nvSpPr>
          <p:spPr>
            <a:xfrm rot="20066072">
              <a:off x="2086835" y="4332132"/>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5" name="Diagonal Stripe 224"/>
            <p:cNvSpPr/>
            <p:nvPr/>
          </p:nvSpPr>
          <p:spPr>
            <a:xfrm rot="18113509">
              <a:off x="2242054" y="4301575"/>
              <a:ext cx="418669" cy="593061"/>
            </a:xfrm>
            <a:prstGeom prst="diagStripe">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6" name="Rounded Rectangle 225"/>
            <p:cNvSpPr/>
            <p:nvPr/>
          </p:nvSpPr>
          <p:spPr>
            <a:xfrm>
              <a:off x="2165334" y="4201705"/>
              <a:ext cx="210677" cy="207818"/>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7" name="Group 226"/>
            <p:cNvGrpSpPr/>
            <p:nvPr/>
          </p:nvGrpSpPr>
          <p:grpSpPr>
            <a:xfrm rot="637874">
              <a:off x="1488736" y="3211373"/>
              <a:ext cx="211411" cy="963558"/>
              <a:chOff x="3102794" y="3315647"/>
              <a:chExt cx="961310" cy="3434804"/>
            </a:xfrm>
          </p:grpSpPr>
          <p:grpSp>
            <p:nvGrpSpPr>
              <p:cNvPr id="254" name="Group 253"/>
              <p:cNvGrpSpPr/>
              <p:nvPr/>
            </p:nvGrpSpPr>
            <p:grpSpPr>
              <a:xfrm>
                <a:off x="3102794" y="3315647"/>
                <a:ext cx="935806" cy="863572"/>
                <a:chOff x="3102794" y="3315647"/>
                <a:chExt cx="935806" cy="863572"/>
              </a:xfrm>
            </p:grpSpPr>
            <p:sp>
              <p:nvSpPr>
                <p:cNvPr id="264" name="Quad Arrow Callout 263"/>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Diamond 264"/>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5" name="Group 254"/>
              <p:cNvGrpSpPr/>
              <p:nvPr/>
            </p:nvGrpSpPr>
            <p:grpSpPr>
              <a:xfrm>
                <a:off x="3103416" y="4179219"/>
                <a:ext cx="935806" cy="863572"/>
                <a:chOff x="3102794" y="3315647"/>
                <a:chExt cx="935806" cy="863572"/>
              </a:xfrm>
            </p:grpSpPr>
            <p:sp>
              <p:nvSpPr>
                <p:cNvPr id="262" name="Quad Arrow Callout 261"/>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Diamond 262"/>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6" name="Group 255"/>
              <p:cNvGrpSpPr/>
              <p:nvPr/>
            </p:nvGrpSpPr>
            <p:grpSpPr>
              <a:xfrm>
                <a:off x="3115857" y="5042791"/>
                <a:ext cx="935806" cy="863572"/>
                <a:chOff x="3102794" y="3315647"/>
                <a:chExt cx="935806" cy="863572"/>
              </a:xfrm>
            </p:grpSpPr>
            <p:sp>
              <p:nvSpPr>
                <p:cNvPr id="260" name="Quad Arrow Callout 25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Diamond 26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7" name="Group 256"/>
              <p:cNvGrpSpPr/>
              <p:nvPr/>
            </p:nvGrpSpPr>
            <p:grpSpPr>
              <a:xfrm>
                <a:off x="3128298" y="5886879"/>
                <a:ext cx="935806" cy="863572"/>
                <a:chOff x="3102794" y="3315647"/>
                <a:chExt cx="935806" cy="863572"/>
              </a:xfrm>
            </p:grpSpPr>
            <p:sp>
              <p:nvSpPr>
                <p:cNvPr id="258" name="Quad Arrow Callout 25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Diamond 25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8" name="Group 227"/>
            <p:cNvGrpSpPr/>
            <p:nvPr/>
          </p:nvGrpSpPr>
          <p:grpSpPr>
            <a:xfrm rot="20678242">
              <a:off x="2007362" y="3223929"/>
              <a:ext cx="211411" cy="963558"/>
              <a:chOff x="3102794" y="3315647"/>
              <a:chExt cx="961310" cy="3434804"/>
            </a:xfrm>
          </p:grpSpPr>
          <p:grpSp>
            <p:nvGrpSpPr>
              <p:cNvPr id="242" name="Group 241"/>
              <p:cNvGrpSpPr/>
              <p:nvPr/>
            </p:nvGrpSpPr>
            <p:grpSpPr>
              <a:xfrm>
                <a:off x="3102794" y="3315647"/>
                <a:ext cx="935806" cy="863572"/>
                <a:chOff x="3102794" y="3315647"/>
                <a:chExt cx="935806" cy="863572"/>
              </a:xfrm>
            </p:grpSpPr>
            <p:sp>
              <p:nvSpPr>
                <p:cNvPr id="252" name="Quad Arrow Callout 251"/>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Diamond 252"/>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3" name="Group 242"/>
              <p:cNvGrpSpPr/>
              <p:nvPr/>
            </p:nvGrpSpPr>
            <p:grpSpPr>
              <a:xfrm>
                <a:off x="3103416" y="4179219"/>
                <a:ext cx="935806" cy="863572"/>
                <a:chOff x="3102794" y="3315647"/>
                <a:chExt cx="935806" cy="863572"/>
              </a:xfrm>
            </p:grpSpPr>
            <p:sp>
              <p:nvSpPr>
                <p:cNvPr id="250" name="Quad Arrow Callout 24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Diamond 25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4" name="Group 243"/>
              <p:cNvGrpSpPr/>
              <p:nvPr/>
            </p:nvGrpSpPr>
            <p:grpSpPr>
              <a:xfrm>
                <a:off x="3115857" y="5042791"/>
                <a:ext cx="935806" cy="863572"/>
                <a:chOff x="3102794" y="3315647"/>
                <a:chExt cx="935806" cy="863572"/>
              </a:xfrm>
            </p:grpSpPr>
            <p:sp>
              <p:nvSpPr>
                <p:cNvPr id="248" name="Quad Arrow Callout 24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Diamond 24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5" name="Group 244"/>
              <p:cNvGrpSpPr/>
              <p:nvPr/>
            </p:nvGrpSpPr>
            <p:grpSpPr>
              <a:xfrm>
                <a:off x="3128298" y="5886879"/>
                <a:ext cx="935806" cy="863572"/>
                <a:chOff x="3102794" y="3315647"/>
                <a:chExt cx="935806" cy="863572"/>
              </a:xfrm>
            </p:grpSpPr>
            <p:sp>
              <p:nvSpPr>
                <p:cNvPr id="246" name="Quad Arrow Callout 245"/>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Diamond 246"/>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29" name="Group 228"/>
            <p:cNvGrpSpPr/>
            <p:nvPr/>
          </p:nvGrpSpPr>
          <p:grpSpPr>
            <a:xfrm>
              <a:off x="1728172" y="3225048"/>
              <a:ext cx="211411" cy="963558"/>
              <a:chOff x="3102794" y="3315647"/>
              <a:chExt cx="961310" cy="3434804"/>
            </a:xfrm>
          </p:grpSpPr>
          <p:grpSp>
            <p:nvGrpSpPr>
              <p:cNvPr id="230" name="Group 229"/>
              <p:cNvGrpSpPr/>
              <p:nvPr/>
            </p:nvGrpSpPr>
            <p:grpSpPr>
              <a:xfrm>
                <a:off x="3102794" y="3315647"/>
                <a:ext cx="935806" cy="863572"/>
                <a:chOff x="3102794" y="3315647"/>
                <a:chExt cx="935806" cy="863572"/>
              </a:xfrm>
            </p:grpSpPr>
            <p:sp>
              <p:nvSpPr>
                <p:cNvPr id="240" name="Quad Arrow Callout 239"/>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Diamond 240"/>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3103416" y="4179219"/>
                <a:ext cx="935806" cy="863572"/>
                <a:chOff x="3102794" y="3315647"/>
                <a:chExt cx="935806" cy="863572"/>
              </a:xfrm>
            </p:grpSpPr>
            <p:sp>
              <p:nvSpPr>
                <p:cNvPr id="238" name="Quad Arrow Callout 237"/>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Diamond 238"/>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2" name="Group 231"/>
              <p:cNvGrpSpPr/>
              <p:nvPr/>
            </p:nvGrpSpPr>
            <p:grpSpPr>
              <a:xfrm>
                <a:off x="3115857" y="5042791"/>
                <a:ext cx="935806" cy="863572"/>
                <a:chOff x="3102794" y="3315647"/>
                <a:chExt cx="935806" cy="863572"/>
              </a:xfrm>
            </p:grpSpPr>
            <p:sp>
              <p:nvSpPr>
                <p:cNvPr id="236" name="Quad Arrow Callout 235"/>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Diamond 236"/>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3" name="Group 232"/>
              <p:cNvGrpSpPr/>
              <p:nvPr/>
            </p:nvGrpSpPr>
            <p:grpSpPr>
              <a:xfrm>
                <a:off x="3128298" y="5886879"/>
                <a:ext cx="935806" cy="863572"/>
                <a:chOff x="3102794" y="3315647"/>
                <a:chExt cx="935806" cy="863572"/>
              </a:xfrm>
            </p:grpSpPr>
            <p:sp>
              <p:nvSpPr>
                <p:cNvPr id="234" name="Quad Arrow Callout 233"/>
                <p:cNvSpPr/>
                <p:nvPr/>
              </p:nvSpPr>
              <p:spPr>
                <a:xfrm>
                  <a:off x="3102794" y="3315647"/>
                  <a:ext cx="935806" cy="863572"/>
                </a:xfrm>
                <a:prstGeom prst="quadArrowCallout">
                  <a:avLst>
                    <a:gd name="adj1" fmla="val 37030"/>
                    <a:gd name="adj2" fmla="val 18515"/>
                    <a:gd name="adj3" fmla="val 18515"/>
                    <a:gd name="adj4" fmla="val 48123"/>
                  </a:avLst>
                </a:prstGeom>
                <a:solidFill>
                  <a:srgbClr val="E1AE47"/>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Diamond 234"/>
                <p:cNvSpPr/>
                <p:nvPr/>
              </p:nvSpPr>
              <p:spPr>
                <a:xfrm>
                  <a:off x="3418297" y="3531224"/>
                  <a:ext cx="304800" cy="412934"/>
                </a:xfrm>
                <a:prstGeom prst="diamond">
                  <a:avLst/>
                </a:prstGeom>
                <a:solidFill>
                  <a:schemeClr val="accent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1" name="TextBox 70"/>
          <p:cNvSpPr txBox="1"/>
          <p:nvPr/>
        </p:nvSpPr>
        <p:spPr>
          <a:xfrm>
            <a:off x="640647" y="954288"/>
            <a:ext cx="8906032" cy="5909310"/>
          </a:xfrm>
          <a:prstGeom prst="rect">
            <a:avLst/>
          </a:prstGeom>
          <a:noFill/>
        </p:spPr>
        <p:txBody>
          <a:bodyPr wrap="square" rtlCol="0">
            <a:spAutoFit/>
          </a:bodyPr>
          <a:lstStyle/>
          <a:p>
            <a:r>
              <a:rPr lang="en-US" dirty="0">
                <a:solidFill>
                  <a:schemeClr val="bg1"/>
                </a:solidFill>
                <a:latin typeface="Calibri" panose="020F0502020204030204" pitchFamily="34" charset="0"/>
              </a:rPr>
              <a:t>He was the son of </a:t>
            </a:r>
            <a:r>
              <a:rPr lang="en-US" dirty="0" err="1">
                <a:solidFill>
                  <a:schemeClr val="bg1"/>
                </a:solidFill>
                <a:latin typeface="Calibri" panose="020F0502020204030204" pitchFamily="34" charset="0"/>
              </a:rPr>
              <a:t>Joash</a:t>
            </a:r>
            <a:r>
              <a:rPr lang="en-US" dirty="0">
                <a:solidFill>
                  <a:schemeClr val="bg1"/>
                </a:solidFill>
                <a:latin typeface="Calibri" panose="020F0502020204030204" pitchFamily="34" charset="0"/>
              </a:rPr>
              <a:t>, who was from the tribe of Manasseh and lived in </a:t>
            </a:r>
            <a:r>
              <a:rPr lang="en-US" dirty="0" err="1">
                <a:solidFill>
                  <a:schemeClr val="bg1"/>
                </a:solidFill>
                <a:latin typeface="Calibri" panose="020F0502020204030204" pitchFamily="34" charset="0"/>
              </a:rPr>
              <a:t>Ophrah</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name means “warrior”</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judgeship commenced around 1263 BC</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His first task was to break down the alter of Baal which his father built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was given the name “</a:t>
            </a:r>
            <a:r>
              <a:rPr lang="en-US" dirty="0" err="1">
                <a:solidFill>
                  <a:schemeClr val="bg1"/>
                </a:solidFill>
                <a:latin typeface="Calibri" panose="020F0502020204030204" pitchFamily="34" charset="0"/>
              </a:rPr>
              <a:t>Jerrubaal</a:t>
            </a:r>
            <a:r>
              <a:rPr lang="en-US" dirty="0">
                <a:solidFill>
                  <a:schemeClr val="bg1"/>
                </a:solidFill>
                <a:latin typeface="Calibri" panose="020F0502020204030204" pitchFamily="34" charset="0"/>
              </a:rPr>
              <a:t>” meaning “let the shameful thing contend”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led the Israelites to battle the Midianites and defeated them</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people wanted to make Gideon their king, but he refused</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requested the men gather up the ear-rings of the Midianites—the weight of the gold was a 1,700 shekels—he had a priestly garment made out of it to honor the Lord—this was the “snare unto Gideon, and to his house.” (Judges 8:28)</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He married several wives and concubines and had 70 sons. After he died one son, Abimelech, killed 68 of his brothers, and only the youngest, </a:t>
            </a:r>
            <a:r>
              <a:rPr lang="en-US" dirty="0" err="1">
                <a:solidFill>
                  <a:schemeClr val="bg1"/>
                </a:solidFill>
                <a:latin typeface="Calibri" panose="020F0502020204030204" pitchFamily="34" charset="0"/>
              </a:rPr>
              <a:t>Jotham</a:t>
            </a:r>
            <a:r>
              <a:rPr lang="en-US" dirty="0">
                <a:solidFill>
                  <a:schemeClr val="bg1"/>
                </a:solidFill>
                <a:latin typeface="Calibri" panose="020F0502020204030204" pitchFamily="34" charset="0"/>
              </a:rPr>
              <a:t>, survived in hiding</a:t>
            </a:r>
          </a:p>
          <a:p>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3292523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04"/>
                                        </p:tgtEl>
                                        <p:attrNameLst>
                                          <p:attrName>style.visibility</p:attrName>
                                        </p:attrNameLst>
                                      </p:cBhvr>
                                      <p:to>
                                        <p:strVal val="visible"/>
                                      </p:to>
                                    </p:set>
                                    <p:animEffect transition="in" filter="wipe(down)">
                                      <p:cBhvr>
                                        <p:cTn id="9" dur="580">
                                          <p:stCondLst>
                                            <p:cond delay="0"/>
                                          </p:stCondLst>
                                        </p:cTn>
                                        <p:tgtEl>
                                          <p:spTgt spid="204"/>
                                        </p:tgtEl>
                                      </p:cBhvr>
                                    </p:animEffect>
                                    <p:anim calcmode="lin" valueType="num">
                                      <p:cBhvr>
                                        <p:cTn id="10" dur="1822" tmFilter="0,0; 0.14,0.36; 0.43,0.73; 0.71,0.91; 1.0,1.0">
                                          <p:stCondLst>
                                            <p:cond delay="0"/>
                                          </p:stCondLst>
                                        </p:cTn>
                                        <p:tgtEl>
                                          <p:spTgt spid="204"/>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4"/>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4"/>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4"/>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4"/>
                                        </p:tgtEl>
                                        <p:attrNameLst>
                                          <p:attrName>ppt_y</p:attrName>
                                        </p:attrNameLst>
                                      </p:cBhvr>
                                      <p:tavLst>
                                        <p:tav tm="0" fmla="#ppt_y-sin(pi*$)/81">
                                          <p:val>
                                            <p:fltVal val="0"/>
                                          </p:val>
                                        </p:tav>
                                        <p:tav tm="100000">
                                          <p:val>
                                            <p:fltVal val="1"/>
                                          </p:val>
                                        </p:tav>
                                      </p:tavLst>
                                    </p:anim>
                                    <p:animScale>
                                      <p:cBhvr>
                                        <p:cTn id="15" dur="26">
                                          <p:stCondLst>
                                            <p:cond delay="650"/>
                                          </p:stCondLst>
                                        </p:cTn>
                                        <p:tgtEl>
                                          <p:spTgt spid="204"/>
                                        </p:tgtEl>
                                      </p:cBhvr>
                                      <p:to x="100000" y="60000"/>
                                    </p:animScale>
                                    <p:animScale>
                                      <p:cBhvr>
                                        <p:cTn id="16" dur="166" decel="50000">
                                          <p:stCondLst>
                                            <p:cond delay="676"/>
                                          </p:stCondLst>
                                        </p:cTn>
                                        <p:tgtEl>
                                          <p:spTgt spid="204"/>
                                        </p:tgtEl>
                                      </p:cBhvr>
                                      <p:to x="100000" y="100000"/>
                                    </p:animScale>
                                    <p:animScale>
                                      <p:cBhvr>
                                        <p:cTn id="17" dur="26">
                                          <p:stCondLst>
                                            <p:cond delay="1312"/>
                                          </p:stCondLst>
                                        </p:cTn>
                                        <p:tgtEl>
                                          <p:spTgt spid="204"/>
                                        </p:tgtEl>
                                      </p:cBhvr>
                                      <p:to x="100000" y="80000"/>
                                    </p:animScale>
                                    <p:animScale>
                                      <p:cBhvr>
                                        <p:cTn id="18" dur="166" decel="50000">
                                          <p:stCondLst>
                                            <p:cond delay="1338"/>
                                          </p:stCondLst>
                                        </p:cTn>
                                        <p:tgtEl>
                                          <p:spTgt spid="204"/>
                                        </p:tgtEl>
                                      </p:cBhvr>
                                      <p:to x="100000" y="100000"/>
                                    </p:animScale>
                                    <p:animScale>
                                      <p:cBhvr>
                                        <p:cTn id="19" dur="26">
                                          <p:stCondLst>
                                            <p:cond delay="1642"/>
                                          </p:stCondLst>
                                        </p:cTn>
                                        <p:tgtEl>
                                          <p:spTgt spid="204"/>
                                        </p:tgtEl>
                                      </p:cBhvr>
                                      <p:to x="100000" y="90000"/>
                                    </p:animScale>
                                    <p:animScale>
                                      <p:cBhvr>
                                        <p:cTn id="20" dur="166" decel="50000">
                                          <p:stCondLst>
                                            <p:cond delay="1668"/>
                                          </p:stCondLst>
                                        </p:cTn>
                                        <p:tgtEl>
                                          <p:spTgt spid="204"/>
                                        </p:tgtEl>
                                      </p:cBhvr>
                                      <p:to x="100000" y="100000"/>
                                    </p:animScale>
                                    <p:animScale>
                                      <p:cBhvr>
                                        <p:cTn id="21" dur="26">
                                          <p:stCondLst>
                                            <p:cond delay="1808"/>
                                          </p:stCondLst>
                                        </p:cTn>
                                        <p:tgtEl>
                                          <p:spTgt spid="204"/>
                                        </p:tgtEl>
                                      </p:cBhvr>
                                      <p:to x="100000" y="95000"/>
                                    </p:animScale>
                                    <p:animScale>
                                      <p:cBhvr>
                                        <p:cTn id="22" dur="166" decel="50000">
                                          <p:stCondLst>
                                            <p:cond delay="1834"/>
                                          </p:stCondLst>
                                        </p:cTn>
                                        <p:tgtEl>
                                          <p:spTgt spid="204"/>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1">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1">
                                            <p:txEl>
                                              <p:pRg st="14" end="1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1">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Midianites and Amalekites</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973942" y="1420758"/>
            <a:ext cx="3619618" cy="923330"/>
          </a:xfrm>
          <a:prstGeom prst="rect">
            <a:avLst/>
          </a:prstGeom>
          <a:noFill/>
        </p:spPr>
        <p:txBody>
          <a:bodyPr wrap="square" rtlCol="0">
            <a:spAutoFit/>
          </a:bodyPr>
          <a:lstStyle/>
          <a:p>
            <a:r>
              <a:rPr lang="en-US" dirty="0">
                <a:solidFill>
                  <a:schemeClr val="bg1"/>
                </a:solidFill>
                <a:latin typeface="Calibri" panose="020F0502020204030204" pitchFamily="34" charset="0"/>
              </a:rPr>
              <a:t>Midianites were descendants of Abraham and </a:t>
            </a:r>
            <a:r>
              <a:rPr lang="en-US" dirty="0" err="1">
                <a:solidFill>
                  <a:schemeClr val="bg1"/>
                </a:solidFill>
                <a:latin typeface="Calibri" panose="020F0502020204030204" pitchFamily="34" charset="0"/>
              </a:rPr>
              <a:t>Keturah</a:t>
            </a:r>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sp>
        <p:nvSpPr>
          <p:cNvPr id="72" name="TextBox 71"/>
          <p:cNvSpPr txBox="1"/>
          <p:nvPr/>
        </p:nvSpPr>
        <p:spPr>
          <a:xfrm>
            <a:off x="4196508" y="2058686"/>
            <a:ext cx="2618396" cy="923330"/>
          </a:xfrm>
          <a:prstGeom prst="rect">
            <a:avLst/>
          </a:prstGeom>
          <a:noFill/>
        </p:spPr>
        <p:txBody>
          <a:bodyPr wrap="square" rtlCol="0">
            <a:spAutoFit/>
          </a:bodyPr>
          <a:lstStyle/>
          <a:p>
            <a:r>
              <a:rPr lang="en-US" dirty="0">
                <a:solidFill>
                  <a:schemeClr val="bg1"/>
                </a:solidFill>
                <a:latin typeface="Calibri" panose="020F0502020204030204" pitchFamily="34" charset="0"/>
              </a:rPr>
              <a:t>Amalekites were descendants of Esau</a:t>
            </a:r>
          </a:p>
          <a:p>
            <a:endParaRPr lang="en-US" dirty="0">
              <a:solidFill>
                <a:schemeClr val="bg1"/>
              </a:solidFill>
              <a:latin typeface="Calibri" panose="020F0502020204030204" pitchFamily="34" charset="0"/>
            </a:endParaRPr>
          </a:p>
        </p:txBody>
      </p:sp>
      <p:grpSp>
        <p:nvGrpSpPr>
          <p:cNvPr id="7" name="Group 6"/>
          <p:cNvGrpSpPr/>
          <p:nvPr/>
        </p:nvGrpSpPr>
        <p:grpSpPr>
          <a:xfrm>
            <a:off x="2280837" y="2170503"/>
            <a:ext cx="1212558" cy="1266437"/>
            <a:chOff x="2921423" y="2383214"/>
            <a:chExt cx="1212558" cy="1266437"/>
          </a:xfrm>
        </p:grpSpPr>
        <p:grpSp>
          <p:nvGrpSpPr>
            <p:cNvPr id="6" name="Group 5"/>
            <p:cNvGrpSpPr/>
            <p:nvPr/>
          </p:nvGrpSpPr>
          <p:grpSpPr>
            <a:xfrm>
              <a:off x="3023858" y="2534970"/>
              <a:ext cx="959667" cy="992222"/>
              <a:chOff x="3023858" y="2534970"/>
              <a:chExt cx="959667" cy="992222"/>
            </a:xfrm>
          </p:grpSpPr>
          <p:sp>
            <p:nvSpPr>
              <p:cNvPr id="3" name="Rectangle 2"/>
              <p:cNvSpPr/>
              <p:nvPr/>
            </p:nvSpPr>
            <p:spPr>
              <a:xfrm>
                <a:off x="3023858" y="2534970"/>
                <a:ext cx="959667" cy="99222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145"/>
              <p:cNvGrpSpPr/>
              <p:nvPr/>
            </p:nvGrpSpPr>
            <p:grpSpPr>
              <a:xfrm>
                <a:off x="3197203" y="2616010"/>
                <a:ext cx="612976" cy="911182"/>
                <a:chOff x="990600" y="609600"/>
                <a:chExt cx="1676400" cy="2774349"/>
              </a:xfrm>
            </p:grpSpPr>
            <p:sp>
              <p:nvSpPr>
                <p:cNvPr id="76" name="Rounded Rectangle 75"/>
                <p:cNvSpPr/>
                <p:nvPr/>
              </p:nvSpPr>
              <p:spPr>
                <a:xfrm>
                  <a:off x="990600" y="609600"/>
                  <a:ext cx="1676400" cy="2438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a:off x="1155299" y="2260490"/>
                  <a:ext cx="1412090" cy="1123459"/>
                </a:xfrm>
                <a:prstGeom prst="trapezoid">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1575076" y="1928405"/>
                  <a:ext cx="543476" cy="6858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1155300" y="765284"/>
                  <a:ext cx="1345898" cy="16394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Cloud 79"/>
                <p:cNvSpPr/>
                <p:nvPr/>
              </p:nvSpPr>
              <p:spPr>
                <a:xfrm>
                  <a:off x="1143000" y="1143000"/>
                  <a:ext cx="1295400" cy="381000"/>
                </a:xfrm>
                <a:prstGeom prst="cloud">
                  <a:avLst/>
                </a:prstGeom>
                <a:solidFill>
                  <a:srgbClr val="C05B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a:off x="1143000" y="838200"/>
                  <a:ext cx="1447800" cy="533400"/>
                </a:xfrm>
                <a:prstGeom prst="roundRect">
                  <a:avLst/>
                </a:prstGeom>
                <a:solidFill>
                  <a:srgbClr val="E7C5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1066800" y="685800"/>
                  <a:ext cx="1600200" cy="533400"/>
                </a:xfrm>
                <a:prstGeom prst="roundRect">
                  <a:avLst/>
                </a:prstGeom>
                <a:solidFill>
                  <a:srgbClr val="E7C5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4" name="Frame 73"/>
            <p:cNvSpPr/>
            <p:nvPr/>
          </p:nvSpPr>
          <p:spPr>
            <a:xfrm>
              <a:off x="2921423" y="2383214"/>
              <a:ext cx="1212558" cy="1266437"/>
            </a:xfrm>
            <a:prstGeom prst="frame">
              <a:avLst>
                <a:gd name="adj1" fmla="val 1106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88" name="Group 87"/>
          <p:cNvGrpSpPr/>
          <p:nvPr/>
        </p:nvGrpSpPr>
        <p:grpSpPr>
          <a:xfrm>
            <a:off x="853104" y="2182972"/>
            <a:ext cx="1230314" cy="1241501"/>
            <a:chOff x="848996" y="1324635"/>
            <a:chExt cx="1756235" cy="1772204"/>
          </a:xfrm>
        </p:grpSpPr>
        <p:sp>
          <p:nvSpPr>
            <p:cNvPr id="89" name="Rectangle 88"/>
            <p:cNvSpPr/>
            <p:nvPr/>
          </p:nvSpPr>
          <p:spPr>
            <a:xfrm>
              <a:off x="1017083" y="1411577"/>
              <a:ext cx="1534565" cy="1499117"/>
            </a:xfrm>
            <a:prstGeom prst="rect">
              <a:avLst/>
            </a:prstGeom>
            <a:solidFill>
              <a:schemeClr val="bg2"/>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848996" y="1324635"/>
              <a:ext cx="1756235" cy="1772204"/>
              <a:chOff x="848996" y="1324635"/>
              <a:chExt cx="1756235" cy="1772204"/>
            </a:xfrm>
          </p:grpSpPr>
          <p:grpSp>
            <p:nvGrpSpPr>
              <p:cNvPr id="91" name="Group 90"/>
              <p:cNvGrpSpPr/>
              <p:nvPr/>
            </p:nvGrpSpPr>
            <p:grpSpPr>
              <a:xfrm>
                <a:off x="1236578" y="1639397"/>
                <a:ext cx="935198" cy="1349444"/>
                <a:chOff x="851358" y="495949"/>
                <a:chExt cx="1366261" cy="1971446"/>
              </a:xfrm>
            </p:grpSpPr>
            <p:sp>
              <p:nvSpPr>
                <p:cNvPr id="93" name="Cloud 92"/>
                <p:cNvSpPr/>
                <p:nvPr/>
              </p:nvSpPr>
              <p:spPr>
                <a:xfrm flipH="1">
                  <a:off x="1534488" y="660327"/>
                  <a:ext cx="683131" cy="1573308"/>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Cloud 93"/>
                <p:cNvSpPr/>
                <p:nvPr/>
              </p:nvSpPr>
              <p:spPr>
                <a:xfrm rot="551476" flipH="1">
                  <a:off x="851358" y="742515"/>
                  <a:ext cx="683131" cy="1517014"/>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Manual Operation 94"/>
                <p:cNvSpPr/>
                <p:nvPr/>
              </p:nvSpPr>
              <p:spPr>
                <a:xfrm rot="10800000">
                  <a:off x="1022141" y="1646592"/>
                  <a:ext cx="1024698" cy="656452"/>
                </a:xfrm>
                <a:prstGeom prst="flowChartManualOperation">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Extract 95"/>
                <p:cNvSpPr/>
                <p:nvPr/>
              </p:nvSpPr>
              <p:spPr>
                <a:xfrm rot="10800000">
                  <a:off x="1298407" y="1782823"/>
                  <a:ext cx="492257" cy="521280"/>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62"/>
                <p:cNvSpPr/>
                <p:nvPr/>
              </p:nvSpPr>
              <p:spPr>
                <a:xfrm>
                  <a:off x="1087441" y="634433"/>
                  <a:ext cx="914192" cy="134091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Cloud 97"/>
                <p:cNvSpPr/>
                <p:nvPr/>
              </p:nvSpPr>
              <p:spPr>
                <a:xfrm flipH="1">
                  <a:off x="1022141" y="495949"/>
                  <a:ext cx="1110089" cy="904077"/>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ounded Rectangle 98"/>
                <p:cNvSpPr/>
                <p:nvPr/>
              </p:nvSpPr>
              <p:spPr>
                <a:xfrm>
                  <a:off x="938590" y="780151"/>
                  <a:ext cx="1259160" cy="240852"/>
                </a:xfrm>
                <a:prstGeom prst="roundRect">
                  <a:avLst/>
                </a:prstGeom>
                <a:solidFill>
                  <a:srgbClr val="D8941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1079004" y="760433"/>
                  <a:ext cx="938018" cy="300171"/>
                  <a:chOff x="1756756" y="4876800"/>
                  <a:chExt cx="4088873" cy="1308463"/>
                </a:xfrm>
              </p:grpSpPr>
              <p:grpSp>
                <p:nvGrpSpPr>
                  <p:cNvPr id="103" name="Group 102"/>
                  <p:cNvGrpSpPr/>
                  <p:nvPr/>
                </p:nvGrpSpPr>
                <p:grpSpPr>
                  <a:xfrm>
                    <a:off x="1756756" y="4876800"/>
                    <a:ext cx="1367444" cy="1295400"/>
                    <a:chOff x="1756756" y="4876800"/>
                    <a:chExt cx="1367444" cy="1295400"/>
                  </a:xfrm>
                </p:grpSpPr>
                <p:sp>
                  <p:nvSpPr>
                    <p:cNvPr id="114" name="Quad Arrow Callout 113"/>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Quad Arrow Callout 114"/>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Quad Arrow Callout 115"/>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a:off x="3119647" y="4889863"/>
                    <a:ext cx="1367444" cy="1295400"/>
                    <a:chOff x="1756756" y="4876800"/>
                    <a:chExt cx="1367444" cy="1295400"/>
                  </a:xfrm>
                </p:grpSpPr>
                <p:sp>
                  <p:nvSpPr>
                    <p:cNvPr id="111" name="Quad Arrow Callout 110"/>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Quad Arrow Callout 111"/>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Quad Arrow Callout 112"/>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p:cNvGrpSpPr/>
                  <p:nvPr/>
                </p:nvGrpSpPr>
                <p:grpSpPr>
                  <a:xfrm>
                    <a:off x="4478185" y="4889863"/>
                    <a:ext cx="1367444" cy="1295400"/>
                    <a:chOff x="1756756" y="4876800"/>
                    <a:chExt cx="1367444" cy="1295400"/>
                  </a:xfrm>
                </p:grpSpPr>
                <p:sp>
                  <p:nvSpPr>
                    <p:cNvPr id="108" name="Quad Arrow Callout 107"/>
                    <p:cNvSpPr/>
                    <p:nvPr/>
                  </p:nvSpPr>
                  <p:spPr>
                    <a:xfrm>
                      <a:off x="1756756" y="4876800"/>
                      <a:ext cx="1367444" cy="1295400"/>
                    </a:xfrm>
                    <a:prstGeom prst="quadArrowCallout">
                      <a:avLst>
                        <a:gd name="adj1" fmla="val 37030"/>
                        <a:gd name="adj2" fmla="val 18515"/>
                        <a:gd name="adj3" fmla="val 18515"/>
                        <a:gd name="adj4" fmla="val 48123"/>
                      </a:avLst>
                    </a:prstGeom>
                    <a:solidFill>
                      <a:schemeClr val="accent2">
                        <a:lumMod val="5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Quad Arrow Callout 108"/>
                    <p:cNvSpPr/>
                    <p:nvPr/>
                  </p:nvSpPr>
                  <p:spPr>
                    <a:xfrm>
                      <a:off x="1978824" y="5098868"/>
                      <a:ext cx="913939" cy="865788"/>
                    </a:xfrm>
                    <a:prstGeom prst="quadArrowCallout">
                      <a:avLst>
                        <a:gd name="adj1" fmla="val 37030"/>
                        <a:gd name="adj2" fmla="val 18515"/>
                        <a:gd name="adj3" fmla="val 18515"/>
                        <a:gd name="adj4" fmla="val 48123"/>
                      </a:avLst>
                    </a:prstGeom>
                    <a:solidFill>
                      <a:schemeClr val="tx2">
                        <a:lumMod val="7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Quad Arrow Callout 109"/>
                    <p:cNvSpPr/>
                    <p:nvPr/>
                  </p:nvSpPr>
                  <p:spPr>
                    <a:xfrm>
                      <a:off x="2186550"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Quad Arrow Callout 105"/>
                  <p:cNvSpPr/>
                  <p:nvPr/>
                </p:nvSpPr>
                <p:spPr>
                  <a:xfrm>
                    <a:off x="2865819" y="5265311"/>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Quad Arrow Callout 106"/>
                  <p:cNvSpPr/>
                  <p:nvPr/>
                </p:nvSpPr>
                <p:spPr>
                  <a:xfrm>
                    <a:off x="4250482" y="5282728"/>
                    <a:ext cx="498486" cy="472223"/>
                  </a:xfrm>
                  <a:prstGeom prst="quadArrowCallout">
                    <a:avLst>
                      <a:gd name="adj1" fmla="val 37030"/>
                      <a:gd name="adj2" fmla="val 18515"/>
                      <a:gd name="adj3" fmla="val 18515"/>
                      <a:gd name="adj4" fmla="val 48123"/>
                    </a:avLst>
                  </a:prstGeom>
                  <a:solidFill>
                    <a:srgbClr val="BA781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Cloud 100"/>
                <p:cNvSpPr/>
                <p:nvPr/>
              </p:nvSpPr>
              <p:spPr>
                <a:xfrm>
                  <a:off x="1207684" y="1565246"/>
                  <a:ext cx="609519" cy="902149"/>
                </a:xfrm>
                <a:prstGeom prst="cloud">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15944673">
                  <a:off x="1416780" y="1613403"/>
                  <a:ext cx="235423" cy="32431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2" name="Frame 91"/>
              <p:cNvSpPr/>
              <p:nvPr/>
            </p:nvSpPr>
            <p:spPr>
              <a:xfrm>
                <a:off x="848996" y="1324635"/>
                <a:ext cx="1756235" cy="1772204"/>
              </a:xfrm>
              <a:prstGeom prst="fram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117" name="Group 116"/>
          <p:cNvGrpSpPr/>
          <p:nvPr/>
        </p:nvGrpSpPr>
        <p:grpSpPr>
          <a:xfrm>
            <a:off x="4493296" y="2746839"/>
            <a:ext cx="1016745" cy="1057460"/>
            <a:chOff x="3788099" y="4222534"/>
            <a:chExt cx="1217285" cy="1266031"/>
          </a:xfrm>
        </p:grpSpPr>
        <p:grpSp>
          <p:nvGrpSpPr>
            <p:cNvPr id="118" name="Group 117"/>
            <p:cNvGrpSpPr/>
            <p:nvPr/>
          </p:nvGrpSpPr>
          <p:grpSpPr>
            <a:xfrm>
              <a:off x="3788099" y="4222534"/>
              <a:ext cx="1217285" cy="1266031"/>
              <a:chOff x="3701977" y="5553778"/>
              <a:chExt cx="1254006" cy="1304222"/>
            </a:xfrm>
          </p:grpSpPr>
          <p:sp>
            <p:nvSpPr>
              <p:cNvPr id="131" name="Rectangle 130"/>
              <p:cNvSpPr/>
              <p:nvPr/>
            </p:nvSpPr>
            <p:spPr>
              <a:xfrm>
                <a:off x="3735283" y="5578831"/>
                <a:ext cx="1199768" cy="1279169"/>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ame 131"/>
              <p:cNvSpPr/>
              <p:nvPr/>
            </p:nvSpPr>
            <p:spPr>
              <a:xfrm>
                <a:off x="3701977" y="5553778"/>
                <a:ext cx="1254006" cy="1304222"/>
              </a:xfrm>
              <a:prstGeom prst="frame">
                <a:avLst>
                  <a:gd name="adj1" fmla="val 972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19" name="Group 118"/>
            <p:cNvGrpSpPr/>
            <p:nvPr/>
          </p:nvGrpSpPr>
          <p:grpSpPr>
            <a:xfrm>
              <a:off x="4080587" y="4402126"/>
              <a:ext cx="690045" cy="949349"/>
              <a:chOff x="3990865" y="4062250"/>
              <a:chExt cx="1084134" cy="1491528"/>
            </a:xfrm>
          </p:grpSpPr>
          <p:grpSp>
            <p:nvGrpSpPr>
              <p:cNvPr id="120" name="Group 119"/>
              <p:cNvGrpSpPr/>
              <p:nvPr/>
            </p:nvGrpSpPr>
            <p:grpSpPr>
              <a:xfrm>
                <a:off x="3990865" y="4062250"/>
                <a:ext cx="1084134" cy="1491528"/>
                <a:chOff x="5970913" y="3383783"/>
                <a:chExt cx="1084134" cy="1491528"/>
              </a:xfrm>
            </p:grpSpPr>
            <p:sp>
              <p:nvSpPr>
                <p:cNvPr id="125" name="Cloud 124"/>
                <p:cNvSpPr/>
                <p:nvPr/>
              </p:nvSpPr>
              <p:spPr>
                <a:xfrm rot="2829162">
                  <a:off x="5995997" y="3404051"/>
                  <a:ext cx="1033965" cy="1084134"/>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p:cNvGrpSpPr/>
                <p:nvPr/>
              </p:nvGrpSpPr>
              <p:grpSpPr>
                <a:xfrm>
                  <a:off x="6045743" y="3383783"/>
                  <a:ext cx="861061" cy="1491528"/>
                  <a:chOff x="6045743" y="3383783"/>
                  <a:chExt cx="861061" cy="1491528"/>
                </a:xfrm>
              </p:grpSpPr>
              <p:sp>
                <p:nvSpPr>
                  <p:cNvPr id="127" name="Trapezoid 126"/>
                  <p:cNvSpPr/>
                  <p:nvPr/>
                </p:nvSpPr>
                <p:spPr>
                  <a:xfrm>
                    <a:off x="6045743" y="4384967"/>
                    <a:ext cx="861061" cy="490344"/>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p:cNvSpPr/>
                  <p:nvPr/>
                </p:nvSpPr>
                <p:spPr>
                  <a:xfrm>
                    <a:off x="6337737" y="4154751"/>
                    <a:ext cx="361230" cy="42451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p:cNvSpPr/>
                  <p:nvPr/>
                </p:nvSpPr>
                <p:spPr>
                  <a:xfrm>
                    <a:off x="6155018" y="3570816"/>
                    <a:ext cx="704188" cy="92568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rot="5145672">
                    <a:off x="6308024" y="3311027"/>
                    <a:ext cx="398076" cy="543587"/>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1" name="Oval 120"/>
              <p:cNvSpPr/>
              <p:nvPr/>
            </p:nvSpPr>
            <p:spPr>
              <a:xfrm>
                <a:off x="4227758" y="4202541"/>
                <a:ext cx="170917" cy="147670"/>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4665620" y="4243935"/>
                <a:ext cx="227032" cy="137876"/>
              </a:xfrm>
              <a:prstGeom prst="ellipse">
                <a:avLst/>
              </a:prstGeom>
              <a:solidFill>
                <a:srgbClr val="8B6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Cloud 122"/>
              <p:cNvSpPr/>
              <p:nvPr/>
            </p:nvSpPr>
            <p:spPr>
              <a:xfrm rot="416318">
                <a:off x="4240548" y="4837268"/>
                <a:ext cx="542688" cy="500681"/>
              </a:xfrm>
              <a:prstGeom prst="cloud">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Oval 123"/>
              <p:cNvSpPr/>
              <p:nvPr/>
            </p:nvSpPr>
            <p:spPr>
              <a:xfrm>
                <a:off x="4405976" y="4909836"/>
                <a:ext cx="225541" cy="14481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4" name="TextBox 63"/>
          <p:cNvSpPr txBox="1"/>
          <p:nvPr/>
        </p:nvSpPr>
        <p:spPr>
          <a:xfrm>
            <a:off x="6578677" y="1169620"/>
            <a:ext cx="4278577" cy="923330"/>
          </a:xfrm>
          <a:prstGeom prst="rect">
            <a:avLst/>
          </a:prstGeom>
          <a:noFill/>
        </p:spPr>
        <p:txBody>
          <a:bodyPr wrap="square" rtlCol="0">
            <a:spAutoFit/>
          </a:bodyPr>
          <a:lstStyle/>
          <a:p>
            <a:r>
              <a:rPr lang="en-US" dirty="0">
                <a:solidFill>
                  <a:schemeClr val="bg1"/>
                </a:solidFill>
                <a:latin typeface="Calibri" panose="020F0502020204030204" pitchFamily="34" charset="0"/>
              </a:rPr>
              <a:t>200 years had past since the days of Joshua and the original conquest of Canaan.</a:t>
            </a:r>
          </a:p>
          <a:p>
            <a:endParaRPr lang="en-US" dirty="0">
              <a:solidFill>
                <a:schemeClr val="bg1"/>
              </a:solidFill>
              <a:latin typeface="Calibri" panose="020F0502020204030204" pitchFamily="34" charset="0"/>
            </a:endParaRPr>
          </a:p>
        </p:txBody>
      </p:sp>
      <p:pic>
        <p:nvPicPr>
          <p:cNvPr id="1028" name="Picture 4" descr="http://www.biblestudy.org/maps/large-map-land-of-canaan-during-book-of-joshua.jpg"/>
          <p:cNvPicPr>
            <a:picLocks noChangeAspect="1" noChangeArrowheads="1"/>
          </p:cNvPicPr>
          <p:nvPr/>
        </p:nvPicPr>
        <p:blipFill rotWithShape="1">
          <a:blip r:embed="rId3">
            <a:extLst>
              <a:ext uri="{28A0092B-C50C-407E-A947-70E740481C1C}">
                <a14:useLocalDpi xmlns:a14="http://schemas.microsoft.com/office/drawing/2010/main" val="0"/>
              </a:ext>
            </a:extLst>
          </a:blip>
          <a:srcRect r="310" b="2403"/>
          <a:stretch/>
        </p:blipFill>
        <p:spPr bwMode="auto">
          <a:xfrm>
            <a:off x="7734750" y="1880314"/>
            <a:ext cx="3074764" cy="4659503"/>
          </a:xfrm>
          <a:prstGeom prst="rect">
            <a:avLst/>
          </a:prstGeom>
          <a:noFill/>
          <a:extLst>
            <a:ext uri="{909E8E84-426E-40DD-AFC4-6F175D3DCCD1}">
              <a14:hiddenFill xmlns:a14="http://schemas.microsoft.com/office/drawing/2010/main">
                <a:solidFill>
                  <a:srgbClr val="FFFFFF"/>
                </a:solidFill>
              </a14:hiddenFill>
            </a:ext>
          </a:extLst>
        </p:spPr>
      </p:pic>
      <p:sp>
        <p:nvSpPr>
          <p:cNvPr id="70" name="TextBox 69"/>
          <p:cNvSpPr txBox="1"/>
          <p:nvPr/>
        </p:nvSpPr>
        <p:spPr>
          <a:xfrm>
            <a:off x="1577918" y="3749428"/>
            <a:ext cx="2618396" cy="1477328"/>
          </a:xfrm>
          <a:prstGeom prst="rect">
            <a:avLst/>
          </a:prstGeom>
          <a:noFill/>
        </p:spPr>
        <p:txBody>
          <a:bodyPr wrap="square" rtlCol="0">
            <a:spAutoFit/>
          </a:bodyPr>
          <a:lstStyle/>
          <a:p>
            <a:r>
              <a:rPr lang="en-US" dirty="0">
                <a:solidFill>
                  <a:schemeClr val="bg1"/>
                </a:solidFill>
                <a:latin typeface="Calibri" panose="020F0502020204030204" pitchFamily="34" charset="0"/>
              </a:rPr>
              <a:t>With them came other Semitic peoples who are referred to as “the children of the eat.” </a:t>
            </a:r>
          </a:p>
          <a:p>
            <a:endParaRPr lang="en-US" dirty="0">
              <a:solidFill>
                <a:schemeClr val="bg1"/>
              </a:solidFill>
              <a:latin typeface="Calibri" panose="020F0502020204030204" pitchFamily="34" charset="0"/>
            </a:endParaRPr>
          </a:p>
        </p:txBody>
      </p:sp>
      <p:sp>
        <p:nvSpPr>
          <p:cNvPr id="73" name="TextBox 72"/>
          <p:cNvSpPr txBox="1"/>
          <p:nvPr/>
        </p:nvSpPr>
        <p:spPr>
          <a:xfrm>
            <a:off x="4196508" y="4209004"/>
            <a:ext cx="3008260" cy="2308324"/>
          </a:xfrm>
          <a:prstGeom prst="rect">
            <a:avLst/>
          </a:prstGeom>
          <a:noFill/>
        </p:spPr>
        <p:txBody>
          <a:bodyPr wrap="square" rtlCol="0">
            <a:spAutoFit/>
          </a:bodyPr>
          <a:lstStyle/>
          <a:p>
            <a:r>
              <a:rPr lang="en-US" dirty="0">
                <a:solidFill>
                  <a:schemeClr val="bg1"/>
                </a:solidFill>
                <a:latin typeface="Calibri" panose="020F0502020204030204" pitchFamily="34" charset="0"/>
              </a:rPr>
              <a:t>These Gypsy-like nomads would wait until the Israelites had sown and cultivated their crops and after al the work was done they would swarm across the Jordan and destroy the land.</a:t>
            </a:r>
          </a:p>
          <a:p>
            <a:endParaRPr lang="en-US" dirty="0">
              <a:solidFill>
                <a:schemeClr val="bg1"/>
              </a:solidFill>
              <a:latin typeface="Calibri" panose="020F0502020204030204" pitchFamily="34" charset="0"/>
            </a:endParaRPr>
          </a:p>
        </p:txBody>
      </p:sp>
      <p:sp>
        <p:nvSpPr>
          <p:cNvPr id="83" name="TextBox 82"/>
          <p:cNvSpPr txBox="1"/>
          <p:nvPr/>
        </p:nvSpPr>
        <p:spPr>
          <a:xfrm>
            <a:off x="11501246" y="6442901"/>
            <a:ext cx="692839" cy="369332"/>
          </a:xfrm>
          <a:prstGeom prst="rect">
            <a:avLst/>
          </a:prstGeom>
          <a:noFill/>
        </p:spPr>
        <p:txBody>
          <a:bodyPr wrap="square" rtlCol="0">
            <a:spAutoFit/>
          </a:bodyPr>
          <a:lstStyle/>
          <a:p>
            <a:pPr algn="r"/>
            <a:r>
              <a:rPr lang="en-US" dirty="0">
                <a:solidFill>
                  <a:schemeClr val="bg1"/>
                </a:solidFill>
              </a:rPr>
              <a:t>(1)</a:t>
            </a:r>
          </a:p>
        </p:txBody>
      </p:sp>
      <p:sp>
        <p:nvSpPr>
          <p:cNvPr id="87" name="TextBox 86"/>
          <p:cNvSpPr txBox="1"/>
          <p:nvPr/>
        </p:nvSpPr>
        <p:spPr>
          <a:xfrm>
            <a:off x="84938" y="6355152"/>
            <a:ext cx="2298334" cy="369332"/>
          </a:xfrm>
          <a:prstGeom prst="rect">
            <a:avLst/>
          </a:prstGeom>
          <a:noFill/>
        </p:spPr>
        <p:txBody>
          <a:bodyPr wrap="square" rtlCol="0">
            <a:spAutoFit/>
          </a:bodyPr>
          <a:lstStyle/>
          <a:p>
            <a:r>
              <a:rPr lang="en-US" dirty="0">
                <a:solidFill>
                  <a:schemeClr val="bg1"/>
                </a:solidFill>
              </a:rPr>
              <a:t>Judges 6:1-5</a:t>
            </a:r>
          </a:p>
        </p:txBody>
      </p:sp>
    </p:spTree>
    <p:extLst>
      <p:ext uri="{BB962C8B-B14F-4D97-AF65-F5344CB8AC3E}">
        <p14:creationId xmlns:p14="http://schemas.microsoft.com/office/powerpoint/2010/main" val="35048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The Land Destroyed</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973942" y="1420758"/>
            <a:ext cx="3619618" cy="923330"/>
          </a:xfrm>
          <a:prstGeom prst="rect">
            <a:avLst/>
          </a:prstGeom>
          <a:noFill/>
        </p:spPr>
        <p:txBody>
          <a:bodyPr wrap="square" rtlCol="0">
            <a:spAutoFit/>
          </a:bodyPr>
          <a:lstStyle/>
          <a:p>
            <a:r>
              <a:rPr lang="en-US" dirty="0">
                <a:solidFill>
                  <a:schemeClr val="bg1"/>
                </a:solidFill>
                <a:latin typeface="Calibri" panose="020F0502020204030204" pitchFamily="34" charset="0"/>
              </a:rPr>
              <a:t>This caused the Israelites to flee into dens in the mountains</a:t>
            </a:r>
          </a:p>
          <a:p>
            <a:endParaRPr lang="en-US" dirty="0">
              <a:solidFill>
                <a:schemeClr val="bg1"/>
              </a:solidFill>
              <a:latin typeface="Calibri" panose="020F0502020204030204" pitchFamily="34" charset="0"/>
            </a:endParaRPr>
          </a:p>
        </p:txBody>
      </p:sp>
      <p:sp>
        <p:nvSpPr>
          <p:cNvPr id="72" name="TextBox 71"/>
          <p:cNvSpPr txBox="1"/>
          <p:nvPr/>
        </p:nvSpPr>
        <p:spPr>
          <a:xfrm>
            <a:off x="5102817" y="1576939"/>
            <a:ext cx="3603119" cy="923330"/>
          </a:xfrm>
          <a:prstGeom prst="rect">
            <a:avLst/>
          </a:prstGeom>
          <a:noFill/>
        </p:spPr>
        <p:txBody>
          <a:bodyPr wrap="square" rtlCol="0">
            <a:spAutoFit/>
          </a:bodyPr>
          <a:lstStyle/>
          <a:p>
            <a:r>
              <a:rPr lang="en-US" i="1" dirty="0">
                <a:solidFill>
                  <a:srgbClr val="FFFF00"/>
                </a:solidFill>
                <a:latin typeface="Calibri" panose="020F0502020204030204" pitchFamily="34" charset="0"/>
              </a:rPr>
              <a:t>And Israel was greatly impoverished because of the Midianites; and the children of Israel cried unto the </a:t>
            </a:r>
            <a:r>
              <a:rPr lang="en-US" i="1" cap="small" dirty="0">
                <a:solidFill>
                  <a:srgbClr val="FFFF00"/>
                </a:solidFill>
                <a:latin typeface="Calibri" panose="020F0502020204030204" pitchFamily="34" charset="0"/>
              </a:rPr>
              <a:t>Lord</a:t>
            </a:r>
            <a:r>
              <a:rPr lang="en-US" i="1" dirty="0">
                <a:solidFill>
                  <a:srgbClr val="FFFF00"/>
                </a:solidFill>
                <a:latin typeface="Calibri" panose="020F0502020204030204" pitchFamily="34" charset="0"/>
              </a:rPr>
              <a:t>.</a:t>
            </a:r>
          </a:p>
        </p:txBody>
      </p:sp>
      <p:sp>
        <p:nvSpPr>
          <p:cNvPr id="83" name="TextBox 82"/>
          <p:cNvSpPr txBox="1"/>
          <p:nvPr/>
        </p:nvSpPr>
        <p:spPr>
          <a:xfrm>
            <a:off x="11501246" y="6442901"/>
            <a:ext cx="692839" cy="369332"/>
          </a:xfrm>
          <a:prstGeom prst="rect">
            <a:avLst/>
          </a:prstGeom>
          <a:noFill/>
        </p:spPr>
        <p:txBody>
          <a:bodyPr wrap="square" rtlCol="0">
            <a:spAutoFit/>
          </a:bodyPr>
          <a:lstStyle/>
          <a:p>
            <a:pPr algn="r"/>
            <a:r>
              <a:rPr lang="en-US" dirty="0">
                <a:solidFill>
                  <a:schemeClr val="bg1"/>
                </a:solidFill>
              </a:rPr>
              <a:t>(1)</a:t>
            </a:r>
          </a:p>
        </p:txBody>
      </p:sp>
      <p:pic>
        <p:nvPicPr>
          <p:cNvPr id="2050" name="Picture 2" descr="http://wikitravel.org/upload/shared/1/16/Tsenkheriin_Agui_Cav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2621885"/>
            <a:ext cx="3358669" cy="2519002"/>
          </a:xfrm>
          <a:prstGeom prst="rect">
            <a:avLst/>
          </a:prstGeom>
          <a:noFill/>
          <a:extLst>
            <a:ext uri="{909E8E84-426E-40DD-AFC4-6F175D3DCCD1}">
              <a14:hiddenFill xmlns:a14="http://schemas.microsoft.com/office/drawing/2010/main">
                <a:solidFill>
                  <a:srgbClr val="FFFFFF"/>
                </a:solidFill>
              </a14:hiddenFill>
            </a:ext>
          </a:extLst>
        </p:spPr>
      </p:pic>
      <p:sp>
        <p:nvSpPr>
          <p:cNvPr id="87" name="TextBox 86"/>
          <p:cNvSpPr txBox="1"/>
          <p:nvPr/>
        </p:nvSpPr>
        <p:spPr>
          <a:xfrm>
            <a:off x="115584" y="6442901"/>
            <a:ext cx="2054831" cy="369332"/>
          </a:xfrm>
          <a:prstGeom prst="rect">
            <a:avLst/>
          </a:prstGeom>
          <a:noFill/>
        </p:spPr>
        <p:txBody>
          <a:bodyPr wrap="square" rtlCol="0">
            <a:spAutoFit/>
          </a:bodyPr>
          <a:lstStyle/>
          <a:p>
            <a:r>
              <a:rPr lang="en-US" dirty="0">
                <a:solidFill>
                  <a:schemeClr val="bg1"/>
                </a:solidFill>
              </a:rPr>
              <a:t>Judges 6:6-16</a:t>
            </a:r>
          </a:p>
        </p:txBody>
      </p:sp>
      <p:sp>
        <p:nvSpPr>
          <p:cNvPr id="2" name="Rectangle 1"/>
          <p:cNvSpPr/>
          <p:nvPr/>
        </p:nvSpPr>
        <p:spPr>
          <a:xfrm>
            <a:off x="5102817" y="3643238"/>
            <a:ext cx="2984989" cy="2308324"/>
          </a:xfrm>
          <a:prstGeom prst="rect">
            <a:avLst/>
          </a:prstGeom>
        </p:spPr>
        <p:txBody>
          <a:bodyPr wrap="square">
            <a:spAutoFit/>
          </a:bodyPr>
          <a:lstStyle/>
          <a:p>
            <a:r>
              <a:rPr lang="en-US" sz="2400" dirty="0">
                <a:solidFill>
                  <a:schemeClr val="bg1"/>
                </a:solidFill>
                <a:latin typeface="Calibri" panose="020F0502020204030204" pitchFamily="34" charset="0"/>
              </a:rPr>
              <a:t>As Gideon hid his wheat from the destruction of the Midianites when his call came from an angel of the Lord.</a:t>
            </a:r>
          </a:p>
        </p:txBody>
      </p:sp>
      <p:pic>
        <p:nvPicPr>
          <p:cNvPr id="2056" name="Picture 8" descr="http://4.bp.blogspot.com/-2mpAMUvHt1A/Uj8OfBrtnNI/AAAAAAAACgU/bJ1PllWICg4/s1600/dMStSfrsKx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2886" y="2559946"/>
            <a:ext cx="2732935" cy="364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220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A Sign</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 name="TextBox 6"/>
          <p:cNvSpPr txBox="1"/>
          <p:nvPr/>
        </p:nvSpPr>
        <p:spPr>
          <a:xfrm>
            <a:off x="835435" y="1300814"/>
            <a:ext cx="5252105" cy="3970318"/>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rPr>
              <a:t>“When Gideon asked for a ‘sign’ he seemed only to want a sign that the messenger was a bona fide emissary of the </a:t>
            </a:r>
            <a:r>
              <a:rPr lang="en-US" i="1" dirty="0">
                <a:solidFill>
                  <a:schemeClr val="bg1"/>
                </a:solidFill>
                <a:latin typeface="Calibri" panose="020F0502020204030204" pitchFamily="34" charset="0"/>
              </a:rPr>
              <a:t>Lord</a:t>
            </a:r>
            <a:r>
              <a:rPr lang="en-US" dirty="0">
                <a:solidFill>
                  <a:schemeClr val="bg1"/>
                </a:solidFill>
                <a:latin typeface="Calibri" panose="020F0502020204030204" pitchFamily="34" charset="0"/>
              </a:rPr>
              <a:t> (v. 17).</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Signs </a:t>
            </a:r>
            <a:r>
              <a:rPr lang="en-US" i="1" dirty="0">
                <a:solidFill>
                  <a:schemeClr val="bg1"/>
                </a:solidFill>
                <a:latin typeface="Calibri" panose="020F0502020204030204" pitchFamily="34" charset="0"/>
              </a:rPr>
              <a:t>may be</a:t>
            </a:r>
            <a:r>
              <a:rPr lang="en-US" dirty="0">
                <a:solidFill>
                  <a:schemeClr val="bg1"/>
                </a:solidFill>
                <a:latin typeface="Calibri" panose="020F0502020204030204" pitchFamily="34" charset="0"/>
              </a:rPr>
              <a:t> given, based upon man’s faith and the will of God.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“When Gideon made a meal of meat, cakes and broth, and the angel turned it into a miraculous burnt offering, this ‘sign’ quite overwhelmed Gideon. </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But the </a:t>
            </a:r>
            <a:r>
              <a:rPr lang="en-US" i="1" dirty="0">
                <a:solidFill>
                  <a:schemeClr val="bg1"/>
                </a:solidFill>
                <a:latin typeface="Calibri" panose="020F0502020204030204" pitchFamily="34" charset="0"/>
              </a:rPr>
              <a:t>Lord </a:t>
            </a:r>
            <a:r>
              <a:rPr lang="en-US" dirty="0">
                <a:solidFill>
                  <a:schemeClr val="bg1"/>
                </a:solidFill>
                <a:latin typeface="Calibri" panose="020F0502020204030204" pitchFamily="34" charset="0"/>
              </a:rPr>
              <a:t>kindly gave him comfort and peace, and Gideon gratefully named the monument he built there ‘</a:t>
            </a:r>
            <a:r>
              <a:rPr lang="en-US" i="1" dirty="0">
                <a:solidFill>
                  <a:schemeClr val="bg1"/>
                </a:solidFill>
                <a:latin typeface="Calibri" panose="020F0502020204030204" pitchFamily="34" charset="0"/>
              </a:rPr>
              <a:t>Lord</a:t>
            </a:r>
            <a:r>
              <a:rPr lang="en-US" dirty="0">
                <a:solidFill>
                  <a:schemeClr val="bg1"/>
                </a:solidFill>
                <a:latin typeface="Calibri" panose="020F0502020204030204" pitchFamily="34" charset="0"/>
              </a:rPr>
              <a:t> of Peace.’” (2)</a:t>
            </a:r>
          </a:p>
        </p:txBody>
      </p:sp>
      <p:sp>
        <p:nvSpPr>
          <p:cNvPr id="9" name="TextBox 8"/>
          <p:cNvSpPr txBox="1"/>
          <p:nvPr/>
        </p:nvSpPr>
        <p:spPr>
          <a:xfrm>
            <a:off x="115584" y="6442901"/>
            <a:ext cx="2054831" cy="369332"/>
          </a:xfrm>
          <a:prstGeom prst="rect">
            <a:avLst/>
          </a:prstGeom>
          <a:noFill/>
        </p:spPr>
        <p:txBody>
          <a:bodyPr wrap="square" rtlCol="0">
            <a:spAutoFit/>
          </a:bodyPr>
          <a:lstStyle/>
          <a:p>
            <a:r>
              <a:rPr lang="en-US" dirty="0">
                <a:solidFill>
                  <a:schemeClr val="bg1"/>
                </a:solidFill>
              </a:rPr>
              <a:t>Judges 6:17-24</a:t>
            </a:r>
          </a:p>
        </p:txBody>
      </p:sp>
      <p:grpSp>
        <p:nvGrpSpPr>
          <p:cNvPr id="3" name="Group 2"/>
          <p:cNvGrpSpPr/>
          <p:nvPr/>
        </p:nvGrpSpPr>
        <p:grpSpPr>
          <a:xfrm>
            <a:off x="6434320" y="1762055"/>
            <a:ext cx="5025571" cy="3786076"/>
            <a:chOff x="6597606" y="2442650"/>
            <a:chExt cx="5025571" cy="3786076"/>
          </a:xfrm>
        </p:grpSpPr>
        <p:pic>
          <p:nvPicPr>
            <p:cNvPr id="3074" name="Picture 2" descr="http://www.jesuswalk.com/gideon/images/tissot_gideon_angel1197x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7606" y="2442650"/>
              <a:ext cx="5025571" cy="3778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9568346" y="5951727"/>
              <a:ext cx="2054831" cy="276999"/>
            </a:xfrm>
            <a:prstGeom prst="rect">
              <a:avLst/>
            </a:prstGeom>
            <a:noFill/>
          </p:spPr>
          <p:txBody>
            <a:bodyPr wrap="square" rtlCol="0">
              <a:spAutoFit/>
            </a:bodyPr>
            <a:lstStyle/>
            <a:p>
              <a:pPr algn="r"/>
              <a:r>
                <a:rPr lang="en-US" sz="1200" dirty="0" err="1">
                  <a:solidFill>
                    <a:schemeClr val="bg1"/>
                  </a:solidFill>
                </a:rPr>
                <a:t>Tissot</a:t>
              </a:r>
              <a:endParaRPr lang="en-US" sz="1200" dirty="0">
                <a:solidFill>
                  <a:schemeClr val="bg1"/>
                </a:solidFill>
              </a:endParaRPr>
            </a:p>
          </p:txBody>
        </p:sp>
      </p:grpSp>
    </p:spTree>
    <p:extLst>
      <p:ext uri="{BB962C8B-B14F-4D97-AF65-F5344CB8AC3E}">
        <p14:creationId xmlns:p14="http://schemas.microsoft.com/office/powerpoint/2010/main" val="106046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4" name="TextBox 3"/>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Seeking For Signs of Faith</a:t>
            </a:r>
          </a:p>
        </p:txBody>
      </p:sp>
      <p:pic>
        <p:nvPicPr>
          <p:cNvPr id="5" name="Picture 4"/>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2" name="Rectangle 1"/>
          <p:cNvSpPr/>
          <p:nvPr/>
        </p:nvSpPr>
        <p:spPr>
          <a:xfrm>
            <a:off x="4526208" y="1490491"/>
            <a:ext cx="6096000" cy="3970318"/>
          </a:xfrm>
          <a:prstGeom prst="rect">
            <a:avLst/>
          </a:prstGeom>
        </p:spPr>
        <p:txBody>
          <a:bodyPr>
            <a:spAutoFit/>
          </a:bodyPr>
          <a:lstStyle/>
          <a:p>
            <a:r>
              <a:rPr lang="en-US" dirty="0">
                <a:solidFill>
                  <a:schemeClr val="bg1"/>
                </a:solidFill>
                <a:latin typeface="Calibri" panose="020F0502020204030204" pitchFamily="34" charset="0"/>
              </a:rPr>
              <a:t>There is a difference between sincerely seeking confirmation from God with real intent and demanding a sign from God without faith. The motive of the person seeking the sign from God is important.</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Some people claim that they would believe in God or His work if they were able to receive a sign.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But faith does not come by signs. … The Lord revealed, ‘Faith cometh not by signs, but signs follow those that believe’.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Such signs are given to those who are faithful and obedient to strengthen them in their faith and to help them carry out the will of God.” (6)</a:t>
            </a:r>
            <a:endParaRPr lang="en-US" dirty="0">
              <a:solidFill>
                <a:schemeClr val="bg1"/>
              </a:solidFill>
            </a:endParaRPr>
          </a:p>
        </p:txBody>
      </p:sp>
      <p:pic>
        <p:nvPicPr>
          <p:cNvPr id="4098" name="Picture 2" descr="http://blog.webprovise.com/wp-content/uploads/2010/08/website_evaluation.8-10.custom_structured_si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13" y="1689324"/>
            <a:ext cx="3305175" cy="3295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5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 name="Picture 83"/>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9004" y="-1602"/>
            <a:ext cx="12213089" cy="6859602"/>
          </a:xfrm>
          <a:prstGeom prst="rect">
            <a:avLst/>
          </a:prstGeom>
        </p:spPr>
      </p:pic>
      <p:sp>
        <p:nvSpPr>
          <p:cNvPr id="85" name="TextBox 84"/>
          <p:cNvSpPr txBox="1"/>
          <p:nvPr/>
        </p:nvSpPr>
        <p:spPr>
          <a:xfrm>
            <a:off x="-19004" y="34965"/>
            <a:ext cx="12191999" cy="1107996"/>
          </a:xfrm>
          <a:prstGeom prst="rect">
            <a:avLst/>
          </a:prstGeom>
          <a:noFill/>
        </p:spPr>
        <p:txBody>
          <a:bodyPr wrap="square" rtlCol="0">
            <a:spAutoFit/>
          </a:bodyPr>
          <a:lstStyle/>
          <a:p>
            <a:pPr algn="ctr"/>
            <a:r>
              <a:rPr lang="en-US" sz="6600" dirty="0">
                <a:solidFill>
                  <a:schemeClr val="bg1"/>
                </a:solidFill>
                <a:latin typeface="Agency FB" panose="020B0503020202020204" pitchFamily="34" charset="0"/>
              </a:rPr>
              <a:t>Throw Down the Alter of Baal</a:t>
            </a:r>
          </a:p>
        </p:txBody>
      </p:sp>
      <p:pic>
        <p:nvPicPr>
          <p:cNvPr id="86" name="Picture 85"/>
          <p:cNvPicPr>
            <a:picLocks noChangeAspect="1"/>
          </p:cNvPicPr>
          <p:nvPr/>
        </p:nvPicPr>
        <p:blipFill rotWithShape="1">
          <a:blip r:embed="rId2">
            <a:duotone>
              <a:prstClr val="black"/>
              <a:schemeClr val="accent5">
                <a:tint val="45000"/>
                <a:satMod val="400000"/>
              </a:schemeClr>
            </a:duotone>
            <a:extLst>
              <a:ext uri="{28A0092B-C50C-407E-A947-70E740481C1C}">
                <a14:useLocalDpi xmlns:a14="http://schemas.microsoft.com/office/drawing/2010/main" val="0"/>
              </a:ext>
            </a:extLst>
          </a:blip>
          <a:srcRect t="-109" r="78758" b="-1"/>
          <a:stretch/>
        </p:blipFill>
        <p:spPr>
          <a:xfrm>
            <a:off x="-19004" y="-9053"/>
            <a:ext cx="652747" cy="6867053"/>
          </a:xfrm>
          <a:prstGeom prst="rect">
            <a:avLst/>
          </a:prstGeom>
        </p:spPr>
      </p:pic>
      <p:sp>
        <p:nvSpPr>
          <p:cNvPr id="71" name="TextBox 70"/>
          <p:cNvSpPr txBox="1"/>
          <p:nvPr/>
        </p:nvSpPr>
        <p:spPr>
          <a:xfrm>
            <a:off x="633743" y="1360204"/>
            <a:ext cx="5906925" cy="2308324"/>
          </a:xfrm>
          <a:prstGeom prst="rect">
            <a:avLst/>
          </a:prstGeom>
          <a:noFill/>
        </p:spPr>
        <p:txBody>
          <a:bodyPr wrap="square" rtlCol="0">
            <a:spAutoFit/>
          </a:bodyPr>
          <a:lstStyle/>
          <a:p>
            <a:r>
              <a:rPr lang="en-US" dirty="0">
                <a:solidFill>
                  <a:schemeClr val="bg1"/>
                </a:solidFill>
                <a:latin typeface="Calibri" panose="020F0502020204030204" pitchFamily="34" charset="0"/>
              </a:rPr>
              <a:t>Gideon’s first task was to break down his father’s alter and cut down his grove</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men of </a:t>
            </a:r>
            <a:r>
              <a:rPr lang="en-US" dirty="0" err="1">
                <a:solidFill>
                  <a:schemeClr val="bg1"/>
                </a:solidFill>
                <a:latin typeface="Calibri" panose="020F0502020204030204" pitchFamily="34" charset="0"/>
              </a:rPr>
              <a:t>Ophrah</a:t>
            </a:r>
            <a:r>
              <a:rPr lang="en-US" dirty="0">
                <a:solidFill>
                  <a:schemeClr val="bg1"/>
                </a:solidFill>
                <a:latin typeface="Calibri" panose="020F0502020204030204" pitchFamily="34" charset="0"/>
              </a:rPr>
              <a:t> found out and were angry and wanted him killed, however, his father, </a:t>
            </a:r>
            <a:r>
              <a:rPr lang="en-US" dirty="0" err="1">
                <a:solidFill>
                  <a:schemeClr val="bg1"/>
                </a:solidFill>
                <a:latin typeface="Calibri" panose="020F0502020204030204" pitchFamily="34" charset="0"/>
              </a:rPr>
              <a:t>Joash</a:t>
            </a:r>
            <a:r>
              <a:rPr lang="en-US" dirty="0">
                <a:solidFill>
                  <a:schemeClr val="bg1"/>
                </a:solidFill>
                <a:latin typeface="Calibri" panose="020F0502020204030204" pitchFamily="34" charset="0"/>
              </a:rPr>
              <a:t>, defended him and gave Gideon the name of “</a:t>
            </a:r>
            <a:r>
              <a:rPr lang="en-US" dirty="0" err="1">
                <a:solidFill>
                  <a:schemeClr val="bg1"/>
                </a:solidFill>
                <a:latin typeface="Calibri" panose="020F0502020204030204" pitchFamily="34" charset="0"/>
              </a:rPr>
              <a:t>Jerrubbaal</a:t>
            </a:r>
            <a:r>
              <a:rPr lang="en-US" dirty="0">
                <a:solidFill>
                  <a:schemeClr val="bg1"/>
                </a:solidFill>
                <a:latin typeface="Calibri" panose="020F0502020204030204" pitchFamily="34" charset="0"/>
              </a:rPr>
              <a:t>” </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p:txBody>
      </p:sp>
      <p:pic>
        <p:nvPicPr>
          <p:cNvPr id="4098" name="Picture 2" descr="http://3.bp.blogspot.com/-YI-Umd1Jr1o/UXQIewVTL0I/AAAAAAAAFGM/HYuPQ32Sn5A/s1600/00010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486" b="26617"/>
          <a:stretch/>
        </p:blipFill>
        <p:spPr bwMode="auto">
          <a:xfrm>
            <a:off x="1530317" y="3283155"/>
            <a:ext cx="3860268" cy="289878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dwellingintheword.files.wordpress.com/2010/07/6-altaridolbrok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8975" y="3051845"/>
            <a:ext cx="3238500" cy="260985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242905" y="5796570"/>
            <a:ext cx="5092883" cy="646331"/>
          </a:xfrm>
          <a:prstGeom prst="rect">
            <a:avLst/>
          </a:prstGeom>
        </p:spPr>
        <p:txBody>
          <a:bodyPr wrap="square">
            <a:spAutoFit/>
          </a:bodyPr>
          <a:lstStyle/>
          <a:p>
            <a:r>
              <a:rPr lang="en-US" i="1" dirty="0">
                <a:solidFill>
                  <a:schemeClr val="bg1"/>
                </a:solidFill>
                <a:latin typeface="Calibri" panose="020F0502020204030204" pitchFamily="34" charset="0"/>
              </a:rPr>
              <a:t>Grove</a:t>
            </a:r>
            <a:r>
              <a:rPr lang="en-US" dirty="0">
                <a:solidFill>
                  <a:schemeClr val="bg1"/>
                </a:solidFill>
                <a:latin typeface="Calibri" panose="020F0502020204030204" pitchFamily="34" charset="0"/>
              </a:rPr>
              <a:t> refers to “a pole or tree representing a fertility goddess,” or an idol</a:t>
            </a:r>
          </a:p>
        </p:txBody>
      </p:sp>
      <p:sp>
        <p:nvSpPr>
          <p:cNvPr id="12" name="TextBox 11"/>
          <p:cNvSpPr txBox="1"/>
          <p:nvPr/>
        </p:nvSpPr>
        <p:spPr>
          <a:xfrm>
            <a:off x="115584" y="6442901"/>
            <a:ext cx="2054831" cy="369332"/>
          </a:xfrm>
          <a:prstGeom prst="rect">
            <a:avLst/>
          </a:prstGeom>
          <a:noFill/>
        </p:spPr>
        <p:txBody>
          <a:bodyPr wrap="square" rtlCol="0">
            <a:spAutoFit/>
          </a:bodyPr>
          <a:lstStyle/>
          <a:p>
            <a:r>
              <a:rPr lang="en-US" dirty="0">
                <a:solidFill>
                  <a:schemeClr val="bg1"/>
                </a:solidFill>
              </a:rPr>
              <a:t>Judges 6:25-34</a:t>
            </a:r>
          </a:p>
        </p:txBody>
      </p:sp>
      <p:grpSp>
        <p:nvGrpSpPr>
          <p:cNvPr id="13" name="Group 12"/>
          <p:cNvGrpSpPr/>
          <p:nvPr/>
        </p:nvGrpSpPr>
        <p:grpSpPr>
          <a:xfrm>
            <a:off x="8050199" y="972763"/>
            <a:ext cx="2634355" cy="1880112"/>
            <a:chOff x="228600" y="381000"/>
            <a:chExt cx="3505068" cy="2501531"/>
          </a:xfrm>
        </p:grpSpPr>
        <p:grpSp>
          <p:nvGrpSpPr>
            <p:cNvPr id="14" name="Group 13"/>
            <p:cNvGrpSpPr/>
            <p:nvPr/>
          </p:nvGrpSpPr>
          <p:grpSpPr>
            <a:xfrm>
              <a:off x="228600" y="381000"/>
              <a:ext cx="3505068" cy="2501531"/>
              <a:chOff x="534986" y="381000"/>
              <a:chExt cx="2637111" cy="2501531"/>
            </a:xfrm>
          </p:grpSpPr>
          <p:sp>
            <p:nvSpPr>
              <p:cNvPr id="16" name="Rectangle 1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534986" y="384805"/>
                <a:ext cx="457200" cy="2497726"/>
                <a:chOff x="533400" y="381000"/>
                <a:chExt cx="457200" cy="2497726"/>
              </a:xfrm>
            </p:grpSpPr>
            <p:sp>
              <p:nvSpPr>
                <p:cNvPr id="23" name="Oval 2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ounded Rectangle 2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2714897" y="381000"/>
                <a:ext cx="457200" cy="2497726"/>
                <a:chOff x="2714897" y="457200"/>
                <a:chExt cx="457200" cy="2497726"/>
              </a:xfrm>
            </p:grpSpPr>
            <p:sp>
              <p:nvSpPr>
                <p:cNvPr id="19" name="Oval 1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 name="Rectangle 14"/>
            <p:cNvSpPr/>
            <p:nvPr/>
          </p:nvSpPr>
          <p:spPr>
            <a:xfrm>
              <a:off x="696857" y="1076532"/>
              <a:ext cx="2560235" cy="1351362"/>
            </a:xfrm>
            <a:prstGeom prst="rect">
              <a:avLst/>
            </a:prstGeom>
          </p:spPr>
          <p:txBody>
            <a:bodyPr wrap="square">
              <a:spAutoFit/>
            </a:bodyPr>
            <a:lstStyle/>
            <a:p>
              <a:pPr algn="ctr"/>
              <a:r>
                <a:rPr lang="en-US" sz="1200" b="1" dirty="0"/>
                <a:t>If we desire to have the Lord’s help and strength, we must remove spiritually unclean and evil practices from our lives</a:t>
              </a:r>
              <a:endParaRPr lang="en-US" sz="1200" i="1" dirty="0"/>
            </a:p>
          </p:txBody>
        </p:sp>
      </p:grpSp>
    </p:spTree>
    <p:extLst>
      <p:ext uri="{BB962C8B-B14F-4D97-AF65-F5344CB8AC3E}">
        <p14:creationId xmlns:p14="http://schemas.microsoft.com/office/powerpoint/2010/main" val="395401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out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487</TotalTime>
  <Words>3585</Words>
  <Application>Microsoft Office PowerPoint</Application>
  <PresentationFormat>Widescreen</PresentationFormat>
  <Paragraphs>339</Paragraphs>
  <Slides>28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Matura MT Script Capitals</vt:lpstr>
      <vt:lpstr>Calibri Light</vt:lpstr>
      <vt:lpstr>Palatino</vt:lpstr>
      <vt:lpstr>Agency FB</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57</cp:revision>
  <dcterms:created xsi:type="dcterms:W3CDTF">2015-12-01T19:51:29Z</dcterms:created>
  <dcterms:modified xsi:type="dcterms:W3CDTF">2025-09-17T00:26:35Z</dcterms:modified>
</cp:coreProperties>
</file>