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8" r:id="rId4"/>
    <p:sldId id="262" r:id="rId5"/>
    <p:sldId id="264" r:id="rId6"/>
    <p:sldId id="263" r:id="rId7"/>
    <p:sldId id="267" r:id="rId8"/>
    <p:sldId id="270" r:id="rId9"/>
    <p:sldId id="269" r:id="rId10"/>
    <p:sldId id="271" r:id="rId11"/>
    <p:sldId id="272" r:id="rId12"/>
    <p:sldId id="274" r:id="rId13"/>
    <p:sldId id="275" r:id="rId14"/>
    <p:sldId id="276" r:id="rId15"/>
    <p:sldId id="277" r:id="rId16"/>
    <p:sldId id="268" r:id="rId17"/>
    <p:sldId id="259" r:id="rId18"/>
    <p:sldId id="260" r:id="rId19"/>
    <p:sldId id="265" r:id="rId20"/>
    <p:sldId id="266" r:id="rId21"/>
  </p:sldIdLst>
  <p:sldSz cx="12192000" cy="6858000"/>
  <p:notesSz cx="6858000" cy="9144000"/>
  <p:embeddedFontLst>
    <p:embeddedFont>
      <p:font typeface="Agency FB" panose="020B0503020202020204" pitchFamily="34" charset="0"/>
      <p:regular r:id="rId22"/>
      <p:bold r:id="rId23"/>
    </p:embeddedFont>
    <p:embeddedFont>
      <p:font typeface="Matura MT Script Capitals" panose="03020802060602070202" pitchFamily="66"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55" d="100"/>
          <a:sy n="55" d="100"/>
        </p:scale>
        <p:origin x="98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1CB6EF-8B83-41F7-A240-97D81025A1F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45718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CB6EF-8B83-41F7-A240-97D81025A1F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281824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CB6EF-8B83-41F7-A240-97D81025A1F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28773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CB6EF-8B83-41F7-A240-97D81025A1F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50898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CB6EF-8B83-41F7-A240-97D81025A1F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18329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1CB6EF-8B83-41F7-A240-97D81025A1F6}"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85762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1CB6EF-8B83-41F7-A240-97D81025A1F6}"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6692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1CB6EF-8B83-41F7-A240-97D81025A1F6}"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180760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CB6EF-8B83-41F7-A240-97D81025A1F6}"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188770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1CB6EF-8B83-41F7-A240-97D81025A1F6}"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421717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1CB6EF-8B83-41F7-A240-97D81025A1F6}"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0580-5D3B-46F6-B9D8-378C3E0BF301}" type="slidenum">
              <a:rPr lang="en-US" smtClean="0"/>
              <a:t>‹#›</a:t>
            </a:fld>
            <a:endParaRPr lang="en-US"/>
          </a:p>
        </p:txBody>
      </p:sp>
    </p:spTree>
    <p:extLst>
      <p:ext uri="{BB962C8B-B14F-4D97-AF65-F5344CB8AC3E}">
        <p14:creationId xmlns:p14="http://schemas.microsoft.com/office/powerpoint/2010/main" val="343630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CB6EF-8B83-41F7-A240-97D81025A1F6}" type="datetimeFigureOut">
              <a:rPr lang="en-US" smtClean="0"/>
              <a:t>9/17/2025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C0580-5D3B-46F6-B9D8-378C3E0BF301}" type="slidenum">
              <a:rPr lang="en-US" smtClean="0"/>
              <a:t>‹#›</a:t>
            </a:fld>
            <a:endParaRPr lang="en-US"/>
          </a:p>
        </p:txBody>
      </p:sp>
    </p:spTree>
    <p:extLst>
      <p:ext uri="{BB962C8B-B14F-4D97-AF65-F5344CB8AC3E}">
        <p14:creationId xmlns:p14="http://schemas.microsoft.com/office/powerpoint/2010/main" val="180311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08C8BE-1616-4E59-A85B-76120F65B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81355" y="-27923"/>
            <a:ext cx="12191999"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Cycle Continues</a:t>
            </a:r>
          </a:p>
          <a:p>
            <a:pPr algn="ctr"/>
            <a:r>
              <a:rPr lang="en-US" sz="6600" dirty="0">
                <a:solidFill>
                  <a:schemeClr val="bg1"/>
                </a:solidFill>
                <a:latin typeface="Agency FB" panose="020B0503020202020204" pitchFamily="34" charset="0"/>
              </a:rPr>
              <a:t>Judges 10-21</a:t>
            </a:r>
          </a:p>
        </p:txBody>
      </p:sp>
      <p:grpSp>
        <p:nvGrpSpPr>
          <p:cNvPr id="6" name="Group 5"/>
          <p:cNvGrpSpPr/>
          <p:nvPr/>
        </p:nvGrpSpPr>
        <p:grpSpPr>
          <a:xfrm>
            <a:off x="3442529" y="2904543"/>
            <a:ext cx="1564747" cy="3234251"/>
            <a:chOff x="4841555" y="431665"/>
            <a:chExt cx="2188897" cy="5162015"/>
          </a:xfrm>
        </p:grpSpPr>
        <p:sp>
          <p:nvSpPr>
            <p:cNvPr id="7" name="Rounded Rectangle 6"/>
            <p:cNvSpPr/>
            <p:nvPr/>
          </p:nvSpPr>
          <p:spPr>
            <a:xfrm rot="5400000">
              <a:off x="5709621" y="1757653"/>
              <a:ext cx="1727659" cy="17203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134625">
              <a:off x="5788112" y="1609320"/>
              <a:ext cx="1442128" cy="15718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336703">
              <a:off x="5860887" y="4990751"/>
              <a:ext cx="354724" cy="6029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92056">
              <a:off x="5441298" y="4958034"/>
              <a:ext cx="354724" cy="60057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5388842" y="2493593"/>
              <a:ext cx="1135117" cy="2724736"/>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801114">
              <a:off x="6675728" y="3202746"/>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16962">
              <a:off x="4841555" y="3121903"/>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84891">
              <a:off x="6166029" y="2082524"/>
              <a:ext cx="575566" cy="146395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544">
              <a:off x="5135116" y="2147773"/>
              <a:ext cx="601090" cy="1387052"/>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5372289" y="2221528"/>
              <a:ext cx="1135117" cy="272473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7395536">
              <a:off x="4898752" y="1030496"/>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5902291">
              <a:off x="5913950" y="1057888"/>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5743567" y="2253176"/>
              <a:ext cx="425670" cy="32055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657615">
              <a:off x="5212508" y="2206720"/>
              <a:ext cx="567559" cy="2989284"/>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232594">
              <a:off x="6026821" y="2198589"/>
              <a:ext cx="567559" cy="3028310"/>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59788" y="970947"/>
              <a:ext cx="993228" cy="1362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268794" y="891954"/>
              <a:ext cx="1442128" cy="3272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23"/>
            <p:cNvSpPr/>
            <p:nvPr/>
          </p:nvSpPr>
          <p:spPr>
            <a:xfrm rot="4639801">
              <a:off x="5395893" y="336282"/>
              <a:ext cx="1152923" cy="1343689"/>
            </a:xfrm>
            <a:prstGeom prst="chord">
              <a:avLst>
                <a:gd name="adj1" fmla="val 6784580"/>
                <a:gd name="adj2" fmla="val 1637568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5902291">
              <a:off x="5732917" y="1941567"/>
              <a:ext cx="444363" cy="534623"/>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1012541">
              <a:off x="5810055" y="2051506"/>
              <a:ext cx="254337" cy="146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6133938">
              <a:off x="4703756" y="3687615"/>
              <a:ext cx="1459910" cy="305918"/>
              <a:chOff x="3016684" y="5289079"/>
              <a:chExt cx="2026461" cy="691254"/>
            </a:xfrm>
          </p:grpSpPr>
          <p:sp>
            <p:nvSpPr>
              <p:cNvPr id="34" name="Pentagon 33"/>
              <p:cNvSpPr/>
              <p:nvPr/>
            </p:nvSpPr>
            <p:spPr>
              <a:xfrm>
                <a:off x="3324158" y="5493104"/>
                <a:ext cx="1718987" cy="3117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16200000">
                <a:off x="2900644" y="5405119"/>
                <a:ext cx="691254" cy="459173"/>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5285977" y="3469774"/>
              <a:ext cx="1237982" cy="270269"/>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5415750" y="349154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5584731" y="348938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5758513"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933187"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6143268"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879522" y="2210331"/>
            <a:ext cx="1303294" cy="2978267"/>
            <a:chOff x="2903590" y="587681"/>
            <a:chExt cx="1529902" cy="3496106"/>
          </a:xfrm>
        </p:grpSpPr>
        <p:sp>
          <p:nvSpPr>
            <p:cNvPr id="39" name="Oval 38"/>
            <p:cNvSpPr/>
            <p:nvPr/>
          </p:nvSpPr>
          <p:spPr>
            <a:xfrm rot="6128217">
              <a:off x="3733288" y="3691298"/>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4472555">
              <a:off x="3333787" y="3702430"/>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901859">
              <a:off x="2979409" y="2501087"/>
              <a:ext cx="268018" cy="419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226769">
              <a:off x="4137036" y="2459027"/>
              <a:ext cx="296456" cy="398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3067011" y="3045962"/>
              <a:ext cx="1259309" cy="84762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117352" y="1799456"/>
              <a:ext cx="1169876" cy="1865918"/>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3252338" y="2547359"/>
              <a:ext cx="899905" cy="14958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442139">
              <a:off x="3072175" y="1693053"/>
              <a:ext cx="406600"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249249">
              <a:off x="3922498" y="1686580"/>
              <a:ext cx="370915"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467435">
              <a:off x="3126012" y="1615388"/>
              <a:ext cx="460509" cy="217670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1150084">
              <a:off x="3761943" y="1647763"/>
              <a:ext cx="460509" cy="213973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3522310" y="1799456"/>
              <a:ext cx="359962" cy="20423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252338" y="802250"/>
              <a:ext cx="854911" cy="11467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600599">
              <a:off x="3279905" y="728794"/>
              <a:ext cx="828041" cy="475825"/>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18382183">
              <a:off x="3009587" y="1021406"/>
              <a:ext cx="565913"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5749123">
              <a:off x="3815179" y="1059741"/>
              <a:ext cx="521605"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162348" y="901970"/>
              <a:ext cx="989896" cy="199441"/>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3252338"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0800000">
              <a:off x="3432320"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0800000">
              <a:off x="3612301"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3792282"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3972263"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hord 60"/>
            <p:cNvSpPr/>
            <p:nvPr/>
          </p:nvSpPr>
          <p:spPr>
            <a:xfrm rot="4402137">
              <a:off x="3285591" y="505091"/>
              <a:ext cx="761439" cy="926619"/>
            </a:xfrm>
            <a:prstGeom prst="chord">
              <a:avLst>
                <a:gd name="adj1" fmla="val 6784580"/>
                <a:gd name="adj2" fmla="val 1677879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985445">
              <a:off x="3381238" y="1579522"/>
              <a:ext cx="520437" cy="488477"/>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4566761">
              <a:off x="3562534" y="1649102"/>
              <a:ext cx="152641" cy="2189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24085" y="1200953"/>
            <a:ext cx="1276575" cy="2852855"/>
            <a:chOff x="3405448" y="533400"/>
            <a:chExt cx="1866386" cy="3325018"/>
          </a:xfrm>
        </p:grpSpPr>
        <p:sp>
          <p:nvSpPr>
            <p:cNvPr id="67" name="Rounded Rectangle 66"/>
            <p:cNvSpPr/>
            <p:nvPr/>
          </p:nvSpPr>
          <p:spPr>
            <a:xfrm>
              <a:off x="3541673" y="533400"/>
              <a:ext cx="1463013" cy="2743200"/>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242526">
              <a:off x="4963411" y="2626575"/>
              <a:ext cx="259709"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5448" y="2620129"/>
              <a:ext cx="314713" cy="3493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2217775">
              <a:off x="3573981" y="1734569"/>
              <a:ext cx="441735" cy="111692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rot="9181948" flipH="1">
              <a:off x="4567323" y="1791628"/>
              <a:ext cx="441735" cy="1057374"/>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67241" y="3588875"/>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203248" y="3608877"/>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20835976" flipH="1">
              <a:off x="4478305" y="1008339"/>
              <a:ext cx="664301" cy="119321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0800000">
              <a:off x="3772840" y="1792679"/>
              <a:ext cx="1003214" cy="176739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72840" y="3532434"/>
              <a:ext cx="997070" cy="167914"/>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Extract 76"/>
            <p:cNvSpPr/>
            <p:nvPr/>
          </p:nvSpPr>
          <p:spPr>
            <a:xfrm rot="10800000">
              <a:off x="4044490" y="1863189"/>
              <a:ext cx="439810" cy="38512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Cloud 77"/>
            <p:cNvSpPr/>
            <p:nvPr/>
          </p:nvSpPr>
          <p:spPr>
            <a:xfrm rot="764024">
              <a:off x="3407593" y="1002590"/>
              <a:ext cx="605003" cy="1237831"/>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56002" y="1014751"/>
              <a:ext cx="816787" cy="990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6200000" flipH="1">
              <a:off x="4111873" y="496901"/>
              <a:ext cx="387146"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861323" y="2734088"/>
              <a:ext cx="851856" cy="122093"/>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99"/>
            <p:cNvGrpSpPr/>
            <p:nvPr/>
          </p:nvGrpSpPr>
          <p:grpSpPr>
            <a:xfrm>
              <a:off x="4484299" y="2673368"/>
              <a:ext cx="546231" cy="1062519"/>
              <a:chOff x="5029205" y="1676401"/>
              <a:chExt cx="982013" cy="1407436"/>
            </a:xfrm>
            <a:solidFill>
              <a:srgbClr val="996633"/>
            </a:solidFill>
          </p:grpSpPr>
          <p:sp>
            <p:nvSpPr>
              <p:cNvPr id="90" name="Diagonal Stripe 89"/>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iagonal Stripe 90"/>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ounded Rectangle 91"/>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ounded Rectangle 82"/>
            <p:cNvSpPr/>
            <p:nvPr/>
          </p:nvSpPr>
          <p:spPr>
            <a:xfrm>
              <a:off x="3541673" y="932155"/>
              <a:ext cx="1463013" cy="146989"/>
            </a:xfrm>
            <a:prstGeom prst="roundRect">
              <a:avLst>
                <a:gd name="adj" fmla="val 28478"/>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935811" y="1966612"/>
              <a:ext cx="668891" cy="498053"/>
            </a:xfrm>
            <a:custGeom>
              <a:avLst/>
              <a:gdLst>
                <a:gd name="connsiteX0" fmla="*/ 0 w 1384663"/>
                <a:gd name="connsiteY0" fmla="*/ 71778 h 751047"/>
                <a:gd name="connsiteX1" fmla="*/ 43543 w 1384663"/>
                <a:gd name="connsiteY1" fmla="*/ 63070 h 751047"/>
                <a:gd name="connsiteX2" fmla="*/ 95794 w 1384663"/>
                <a:gd name="connsiteY2" fmla="*/ 45653 h 751047"/>
                <a:gd name="connsiteX3" fmla="*/ 148046 w 1384663"/>
                <a:gd name="connsiteY3" fmla="*/ 54361 h 751047"/>
                <a:gd name="connsiteX4" fmla="*/ 156754 w 1384663"/>
                <a:gd name="connsiteY4" fmla="*/ 89195 h 751047"/>
                <a:gd name="connsiteX5" fmla="*/ 139337 w 1384663"/>
                <a:gd name="connsiteY5" fmla="*/ 228533 h 751047"/>
                <a:gd name="connsiteX6" fmla="*/ 156754 w 1384663"/>
                <a:gd name="connsiteY6" fmla="*/ 263367 h 751047"/>
                <a:gd name="connsiteX7" fmla="*/ 252548 w 1384663"/>
                <a:gd name="connsiteY7" fmla="*/ 272075 h 751047"/>
                <a:gd name="connsiteX8" fmla="*/ 278674 w 1384663"/>
                <a:gd name="connsiteY8" fmla="*/ 280784 h 751047"/>
                <a:gd name="connsiteX9" fmla="*/ 269966 w 1384663"/>
                <a:gd name="connsiteY9" fmla="*/ 411413 h 751047"/>
                <a:gd name="connsiteX10" fmla="*/ 252548 w 1384663"/>
                <a:gd name="connsiteY10" fmla="*/ 463664 h 751047"/>
                <a:gd name="connsiteX11" fmla="*/ 261257 w 1384663"/>
                <a:gd name="connsiteY11" fmla="*/ 489790 h 751047"/>
                <a:gd name="connsiteX12" fmla="*/ 313508 w 1384663"/>
                <a:gd name="connsiteY12" fmla="*/ 515915 h 751047"/>
                <a:gd name="connsiteX13" fmla="*/ 496388 w 1384663"/>
                <a:gd name="connsiteY13" fmla="*/ 524624 h 751047"/>
                <a:gd name="connsiteX14" fmla="*/ 522514 w 1384663"/>
                <a:gd name="connsiteY14" fmla="*/ 542041 h 751047"/>
                <a:gd name="connsiteX15" fmla="*/ 548640 w 1384663"/>
                <a:gd name="connsiteY15" fmla="*/ 594293 h 751047"/>
                <a:gd name="connsiteX16" fmla="*/ 566057 w 1384663"/>
                <a:gd name="connsiteY16" fmla="*/ 620418 h 751047"/>
                <a:gd name="connsiteX17" fmla="*/ 574766 w 1384663"/>
                <a:gd name="connsiteY17" fmla="*/ 646544 h 751047"/>
                <a:gd name="connsiteX18" fmla="*/ 600891 w 1384663"/>
                <a:gd name="connsiteY18" fmla="*/ 663961 h 751047"/>
                <a:gd name="connsiteX19" fmla="*/ 661851 w 1384663"/>
                <a:gd name="connsiteY19" fmla="*/ 733630 h 751047"/>
                <a:gd name="connsiteX20" fmla="*/ 714103 w 1384663"/>
                <a:gd name="connsiteY20" fmla="*/ 751047 h 751047"/>
                <a:gd name="connsiteX21" fmla="*/ 766354 w 1384663"/>
                <a:gd name="connsiteY21" fmla="*/ 742338 h 751047"/>
                <a:gd name="connsiteX22" fmla="*/ 809897 w 1384663"/>
                <a:gd name="connsiteY22" fmla="*/ 698795 h 751047"/>
                <a:gd name="connsiteX23" fmla="*/ 818606 w 1384663"/>
                <a:gd name="connsiteY23" fmla="*/ 672670 h 751047"/>
                <a:gd name="connsiteX24" fmla="*/ 836023 w 1384663"/>
                <a:gd name="connsiteY24" fmla="*/ 568167 h 751047"/>
                <a:gd name="connsiteX25" fmla="*/ 844731 w 1384663"/>
                <a:gd name="connsiteY25" fmla="*/ 542041 h 751047"/>
                <a:gd name="connsiteX26" fmla="*/ 870857 w 1384663"/>
                <a:gd name="connsiteY26" fmla="*/ 524624 h 751047"/>
                <a:gd name="connsiteX27" fmla="*/ 1010194 w 1384663"/>
                <a:gd name="connsiteY27" fmla="*/ 507207 h 751047"/>
                <a:gd name="connsiteX28" fmla="*/ 1071154 w 1384663"/>
                <a:gd name="connsiteY28" fmla="*/ 446247 h 751047"/>
                <a:gd name="connsiteX29" fmla="*/ 1062446 w 1384663"/>
                <a:gd name="connsiteY29" fmla="*/ 393995 h 751047"/>
                <a:gd name="connsiteX30" fmla="*/ 1045028 w 1384663"/>
                <a:gd name="connsiteY30" fmla="*/ 341744 h 751047"/>
                <a:gd name="connsiteX31" fmla="*/ 1036320 w 1384663"/>
                <a:gd name="connsiteY31" fmla="*/ 298201 h 751047"/>
                <a:gd name="connsiteX32" fmla="*/ 1045028 w 1384663"/>
                <a:gd name="connsiteY32" fmla="*/ 245950 h 751047"/>
                <a:gd name="connsiteX33" fmla="*/ 1166948 w 1384663"/>
                <a:gd name="connsiteY33" fmla="*/ 219824 h 751047"/>
                <a:gd name="connsiteX34" fmla="*/ 1193074 w 1384663"/>
                <a:gd name="connsiteY34" fmla="*/ 202407 h 751047"/>
                <a:gd name="connsiteX35" fmla="*/ 1193074 w 1384663"/>
                <a:gd name="connsiteY35" fmla="*/ 89195 h 751047"/>
                <a:gd name="connsiteX36" fmla="*/ 1201783 w 1384663"/>
                <a:gd name="connsiteY36" fmla="*/ 28235 h 751047"/>
                <a:gd name="connsiteX37" fmla="*/ 1236617 w 1384663"/>
                <a:gd name="connsiteY37" fmla="*/ 19527 h 751047"/>
                <a:gd name="connsiteX38" fmla="*/ 1262743 w 1384663"/>
                <a:gd name="connsiteY38" fmla="*/ 2110 h 751047"/>
                <a:gd name="connsiteX39" fmla="*/ 1384663 w 1384663"/>
                <a:gd name="connsiteY39" fmla="*/ 2110 h 7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84663" h="751047">
                  <a:moveTo>
                    <a:pt x="0" y="71778"/>
                  </a:moveTo>
                  <a:cubicBezTo>
                    <a:pt x="14514" y="68875"/>
                    <a:pt x="29263" y="66965"/>
                    <a:pt x="43543" y="63070"/>
                  </a:cubicBezTo>
                  <a:cubicBezTo>
                    <a:pt x="61255" y="58240"/>
                    <a:pt x="95794" y="45653"/>
                    <a:pt x="95794" y="45653"/>
                  </a:cubicBezTo>
                  <a:cubicBezTo>
                    <a:pt x="113211" y="48556"/>
                    <a:pt x="133677" y="44098"/>
                    <a:pt x="148046" y="54361"/>
                  </a:cubicBezTo>
                  <a:cubicBezTo>
                    <a:pt x="157785" y="61318"/>
                    <a:pt x="156754" y="77226"/>
                    <a:pt x="156754" y="89195"/>
                  </a:cubicBezTo>
                  <a:cubicBezTo>
                    <a:pt x="156754" y="183325"/>
                    <a:pt x="157732" y="173349"/>
                    <a:pt x="139337" y="228533"/>
                  </a:cubicBezTo>
                  <a:cubicBezTo>
                    <a:pt x="145143" y="240144"/>
                    <a:pt x="144637" y="258707"/>
                    <a:pt x="156754" y="263367"/>
                  </a:cubicBezTo>
                  <a:cubicBezTo>
                    <a:pt x="186680" y="274877"/>
                    <a:pt x="220807" y="267541"/>
                    <a:pt x="252548" y="272075"/>
                  </a:cubicBezTo>
                  <a:cubicBezTo>
                    <a:pt x="261636" y="273373"/>
                    <a:pt x="269965" y="277881"/>
                    <a:pt x="278674" y="280784"/>
                  </a:cubicBezTo>
                  <a:cubicBezTo>
                    <a:pt x="294162" y="342732"/>
                    <a:pt x="292488" y="315697"/>
                    <a:pt x="269966" y="411413"/>
                  </a:cubicBezTo>
                  <a:cubicBezTo>
                    <a:pt x="265761" y="429284"/>
                    <a:pt x="252548" y="463664"/>
                    <a:pt x="252548" y="463664"/>
                  </a:cubicBezTo>
                  <a:cubicBezTo>
                    <a:pt x="255451" y="472373"/>
                    <a:pt x="255522" y="482622"/>
                    <a:pt x="261257" y="489790"/>
                  </a:cubicBezTo>
                  <a:cubicBezTo>
                    <a:pt x="269330" y="499881"/>
                    <a:pt x="299985" y="514788"/>
                    <a:pt x="313508" y="515915"/>
                  </a:cubicBezTo>
                  <a:cubicBezTo>
                    <a:pt x="374326" y="520983"/>
                    <a:pt x="435428" y="521721"/>
                    <a:pt x="496388" y="524624"/>
                  </a:cubicBezTo>
                  <a:cubicBezTo>
                    <a:pt x="505097" y="530430"/>
                    <a:pt x="515113" y="534640"/>
                    <a:pt x="522514" y="542041"/>
                  </a:cubicBezTo>
                  <a:cubicBezTo>
                    <a:pt x="547470" y="566997"/>
                    <a:pt x="534475" y="565963"/>
                    <a:pt x="548640" y="594293"/>
                  </a:cubicBezTo>
                  <a:cubicBezTo>
                    <a:pt x="553321" y="603654"/>
                    <a:pt x="561376" y="611057"/>
                    <a:pt x="566057" y="620418"/>
                  </a:cubicBezTo>
                  <a:cubicBezTo>
                    <a:pt x="570162" y="628629"/>
                    <a:pt x="569031" y="639376"/>
                    <a:pt x="574766" y="646544"/>
                  </a:cubicBezTo>
                  <a:cubicBezTo>
                    <a:pt x="581304" y="654717"/>
                    <a:pt x="592183" y="658155"/>
                    <a:pt x="600891" y="663961"/>
                  </a:cubicBezTo>
                  <a:cubicBezTo>
                    <a:pt x="614850" y="684901"/>
                    <a:pt x="640017" y="726352"/>
                    <a:pt x="661851" y="733630"/>
                  </a:cubicBezTo>
                  <a:lnTo>
                    <a:pt x="714103" y="751047"/>
                  </a:lnTo>
                  <a:cubicBezTo>
                    <a:pt x="731520" y="748144"/>
                    <a:pt x="749603" y="747922"/>
                    <a:pt x="766354" y="742338"/>
                  </a:cubicBezTo>
                  <a:cubicBezTo>
                    <a:pt x="787256" y="735371"/>
                    <a:pt x="800607" y="717374"/>
                    <a:pt x="809897" y="698795"/>
                  </a:cubicBezTo>
                  <a:cubicBezTo>
                    <a:pt x="814002" y="690585"/>
                    <a:pt x="816084" y="681496"/>
                    <a:pt x="818606" y="672670"/>
                  </a:cubicBezTo>
                  <a:cubicBezTo>
                    <a:pt x="835907" y="612117"/>
                    <a:pt x="820125" y="655604"/>
                    <a:pt x="836023" y="568167"/>
                  </a:cubicBezTo>
                  <a:cubicBezTo>
                    <a:pt x="837665" y="559135"/>
                    <a:pt x="838997" y="549209"/>
                    <a:pt x="844731" y="542041"/>
                  </a:cubicBezTo>
                  <a:cubicBezTo>
                    <a:pt x="851269" y="533868"/>
                    <a:pt x="860615" y="526780"/>
                    <a:pt x="870857" y="524624"/>
                  </a:cubicBezTo>
                  <a:cubicBezTo>
                    <a:pt x="916660" y="514981"/>
                    <a:pt x="963748" y="513013"/>
                    <a:pt x="1010194" y="507207"/>
                  </a:cubicBezTo>
                  <a:cubicBezTo>
                    <a:pt x="1070084" y="467281"/>
                    <a:pt x="1055827" y="492232"/>
                    <a:pt x="1071154" y="446247"/>
                  </a:cubicBezTo>
                  <a:cubicBezTo>
                    <a:pt x="1068251" y="428830"/>
                    <a:pt x="1066729" y="411125"/>
                    <a:pt x="1062446" y="393995"/>
                  </a:cubicBezTo>
                  <a:cubicBezTo>
                    <a:pt x="1057993" y="376184"/>
                    <a:pt x="1048628" y="359747"/>
                    <a:pt x="1045028" y="341744"/>
                  </a:cubicBezTo>
                  <a:lnTo>
                    <a:pt x="1036320" y="298201"/>
                  </a:lnTo>
                  <a:cubicBezTo>
                    <a:pt x="1039223" y="280784"/>
                    <a:pt x="1033401" y="259238"/>
                    <a:pt x="1045028" y="245950"/>
                  </a:cubicBezTo>
                  <a:cubicBezTo>
                    <a:pt x="1060266" y="228535"/>
                    <a:pt x="1154547" y="221374"/>
                    <a:pt x="1166948" y="219824"/>
                  </a:cubicBezTo>
                  <a:cubicBezTo>
                    <a:pt x="1175657" y="214018"/>
                    <a:pt x="1186536" y="210580"/>
                    <a:pt x="1193074" y="202407"/>
                  </a:cubicBezTo>
                  <a:cubicBezTo>
                    <a:pt x="1213799" y="176502"/>
                    <a:pt x="1193830" y="96758"/>
                    <a:pt x="1193074" y="89195"/>
                  </a:cubicBezTo>
                  <a:cubicBezTo>
                    <a:pt x="1195977" y="68875"/>
                    <a:pt x="1190904" y="45641"/>
                    <a:pt x="1201783" y="28235"/>
                  </a:cubicBezTo>
                  <a:cubicBezTo>
                    <a:pt x="1208126" y="18086"/>
                    <a:pt x="1225616" y="24242"/>
                    <a:pt x="1236617" y="19527"/>
                  </a:cubicBezTo>
                  <a:cubicBezTo>
                    <a:pt x="1246237" y="15404"/>
                    <a:pt x="1252348" y="3333"/>
                    <a:pt x="1262743" y="2110"/>
                  </a:cubicBezTo>
                  <a:cubicBezTo>
                    <a:pt x="1303105" y="-2638"/>
                    <a:pt x="1344023" y="2110"/>
                    <a:pt x="1384663" y="2110"/>
                  </a:cubicBezTo>
                </a:path>
              </a:pathLst>
            </a:custGeom>
            <a:noFill/>
            <a:ln>
              <a:solidFill>
                <a:srgbClr val="BA7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62804" y="931626"/>
              <a:ext cx="1428206" cy="148046"/>
            </a:xfrm>
            <a:custGeom>
              <a:avLst/>
              <a:gdLst>
                <a:gd name="connsiteX0" fmla="*/ 0 w 1428206"/>
                <a:gd name="connsiteY0" fmla="*/ 148046 h 148046"/>
                <a:gd name="connsiteX1" fmla="*/ 26126 w 1428206"/>
                <a:gd name="connsiteY1" fmla="*/ 104503 h 148046"/>
                <a:gd name="connsiteX2" fmla="*/ 34835 w 1428206"/>
                <a:gd name="connsiteY2" fmla="*/ 78377 h 148046"/>
                <a:gd name="connsiteX3" fmla="*/ 69669 w 1428206"/>
                <a:gd name="connsiteY3" fmla="*/ 26126 h 148046"/>
                <a:gd name="connsiteX4" fmla="*/ 139337 w 1428206"/>
                <a:gd name="connsiteY4" fmla="*/ 34835 h 148046"/>
                <a:gd name="connsiteX5" fmla="*/ 174172 w 1428206"/>
                <a:gd name="connsiteY5" fmla="*/ 87086 h 148046"/>
                <a:gd name="connsiteX6" fmla="*/ 217715 w 1428206"/>
                <a:gd name="connsiteY6" fmla="*/ 130629 h 148046"/>
                <a:gd name="connsiteX7" fmla="*/ 278675 w 1428206"/>
                <a:gd name="connsiteY7" fmla="*/ 121920 h 148046"/>
                <a:gd name="connsiteX8" fmla="*/ 304800 w 1428206"/>
                <a:gd name="connsiteY8" fmla="*/ 113212 h 148046"/>
                <a:gd name="connsiteX9" fmla="*/ 348343 w 1428206"/>
                <a:gd name="connsiteY9" fmla="*/ 78377 h 148046"/>
                <a:gd name="connsiteX10" fmla="*/ 357052 w 1428206"/>
                <a:gd name="connsiteY10" fmla="*/ 52252 h 148046"/>
                <a:gd name="connsiteX11" fmla="*/ 478972 w 1428206"/>
                <a:gd name="connsiteY11" fmla="*/ 17417 h 148046"/>
                <a:gd name="connsiteX12" fmla="*/ 531223 w 1428206"/>
                <a:gd name="connsiteY12" fmla="*/ 43543 h 148046"/>
                <a:gd name="connsiteX13" fmla="*/ 548640 w 1428206"/>
                <a:gd name="connsiteY13" fmla="*/ 69669 h 148046"/>
                <a:gd name="connsiteX14" fmla="*/ 557349 w 1428206"/>
                <a:gd name="connsiteY14" fmla="*/ 95795 h 148046"/>
                <a:gd name="connsiteX15" fmla="*/ 609600 w 1428206"/>
                <a:gd name="connsiteY15" fmla="*/ 130629 h 148046"/>
                <a:gd name="connsiteX16" fmla="*/ 722812 w 1428206"/>
                <a:gd name="connsiteY16" fmla="*/ 121920 h 148046"/>
                <a:gd name="connsiteX17" fmla="*/ 748937 w 1428206"/>
                <a:gd name="connsiteY17" fmla="*/ 95795 h 148046"/>
                <a:gd name="connsiteX18" fmla="*/ 783772 w 1428206"/>
                <a:gd name="connsiteY18" fmla="*/ 43543 h 148046"/>
                <a:gd name="connsiteX19" fmla="*/ 801189 w 1428206"/>
                <a:gd name="connsiteY19" fmla="*/ 17417 h 148046"/>
                <a:gd name="connsiteX20" fmla="*/ 827315 w 1428206"/>
                <a:gd name="connsiteY20" fmla="*/ 0 h 148046"/>
                <a:gd name="connsiteX21" fmla="*/ 923109 w 1428206"/>
                <a:gd name="connsiteY21" fmla="*/ 8709 h 148046"/>
                <a:gd name="connsiteX22" fmla="*/ 949235 w 1428206"/>
                <a:gd name="connsiteY22" fmla="*/ 17417 h 148046"/>
                <a:gd name="connsiteX23" fmla="*/ 984069 w 1428206"/>
                <a:gd name="connsiteY23" fmla="*/ 69669 h 148046"/>
                <a:gd name="connsiteX24" fmla="*/ 1001486 w 1428206"/>
                <a:gd name="connsiteY24" fmla="*/ 95795 h 148046"/>
                <a:gd name="connsiteX25" fmla="*/ 1079863 w 1428206"/>
                <a:gd name="connsiteY25" fmla="*/ 139337 h 148046"/>
                <a:gd name="connsiteX26" fmla="*/ 1105989 w 1428206"/>
                <a:gd name="connsiteY26" fmla="*/ 148046 h 148046"/>
                <a:gd name="connsiteX27" fmla="*/ 1175657 w 1428206"/>
                <a:gd name="connsiteY27" fmla="*/ 139337 h 148046"/>
                <a:gd name="connsiteX28" fmla="*/ 1210492 w 1428206"/>
                <a:gd name="connsiteY28" fmla="*/ 87086 h 148046"/>
                <a:gd name="connsiteX29" fmla="*/ 1227909 w 1428206"/>
                <a:gd name="connsiteY29" fmla="*/ 60960 h 148046"/>
                <a:gd name="connsiteX30" fmla="*/ 1254035 w 1428206"/>
                <a:gd name="connsiteY30" fmla="*/ 43543 h 148046"/>
                <a:gd name="connsiteX31" fmla="*/ 1306286 w 1428206"/>
                <a:gd name="connsiteY31" fmla="*/ 26126 h 148046"/>
                <a:gd name="connsiteX32" fmla="*/ 1402080 w 1428206"/>
                <a:gd name="connsiteY32" fmla="*/ 34835 h 148046"/>
                <a:gd name="connsiteX33" fmla="*/ 1410789 w 1428206"/>
                <a:gd name="connsiteY33" fmla="*/ 104503 h 148046"/>
                <a:gd name="connsiteX34" fmla="*/ 1428206 w 1428206"/>
                <a:gd name="connsiteY34" fmla="*/ 13062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206" h="148046">
                  <a:moveTo>
                    <a:pt x="0" y="148046"/>
                  </a:moveTo>
                  <a:cubicBezTo>
                    <a:pt x="8709" y="133532"/>
                    <a:pt x="18556" y="119642"/>
                    <a:pt x="26126" y="104503"/>
                  </a:cubicBezTo>
                  <a:cubicBezTo>
                    <a:pt x="30231" y="96292"/>
                    <a:pt x="30377" y="86402"/>
                    <a:pt x="34835" y="78377"/>
                  </a:cubicBezTo>
                  <a:cubicBezTo>
                    <a:pt x="45001" y="60079"/>
                    <a:pt x="69669" y="26126"/>
                    <a:pt x="69669" y="26126"/>
                  </a:cubicBezTo>
                  <a:cubicBezTo>
                    <a:pt x="92892" y="29029"/>
                    <a:pt x="119122" y="23043"/>
                    <a:pt x="139337" y="34835"/>
                  </a:cubicBezTo>
                  <a:cubicBezTo>
                    <a:pt x="157418" y="45382"/>
                    <a:pt x="162560" y="69669"/>
                    <a:pt x="174172" y="87086"/>
                  </a:cubicBezTo>
                  <a:cubicBezTo>
                    <a:pt x="197396" y="121922"/>
                    <a:pt x="182879" y="107405"/>
                    <a:pt x="217715" y="130629"/>
                  </a:cubicBezTo>
                  <a:cubicBezTo>
                    <a:pt x="238035" y="127726"/>
                    <a:pt x="258547" y="125946"/>
                    <a:pt x="278675" y="121920"/>
                  </a:cubicBezTo>
                  <a:cubicBezTo>
                    <a:pt x="287676" y="120120"/>
                    <a:pt x="297632" y="118946"/>
                    <a:pt x="304800" y="113212"/>
                  </a:cubicBezTo>
                  <a:cubicBezTo>
                    <a:pt x="361074" y="68193"/>
                    <a:pt x="282674" y="100268"/>
                    <a:pt x="348343" y="78377"/>
                  </a:cubicBezTo>
                  <a:cubicBezTo>
                    <a:pt x="351246" y="69669"/>
                    <a:pt x="352947" y="60462"/>
                    <a:pt x="357052" y="52252"/>
                  </a:cubicBezTo>
                  <a:cubicBezTo>
                    <a:pt x="384258" y="-2158"/>
                    <a:pt x="396102" y="24323"/>
                    <a:pt x="478972" y="17417"/>
                  </a:cubicBezTo>
                  <a:cubicBezTo>
                    <a:pt x="500219" y="24500"/>
                    <a:pt x="514342" y="26662"/>
                    <a:pt x="531223" y="43543"/>
                  </a:cubicBezTo>
                  <a:cubicBezTo>
                    <a:pt x="538624" y="50944"/>
                    <a:pt x="543959" y="60308"/>
                    <a:pt x="548640" y="69669"/>
                  </a:cubicBezTo>
                  <a:cubicBezTo>
                    <a:pt x="552745" y="77880"/>
                    <a:pt x="550858" y="89304"/>
                    <a:pt x="557349" y="95795"/>
                  </a:cubicBezTo>
                  <a:cubicBezTo>
                    <a:pt x="572151" y="110597"/>
                    <a:pt x="609600" y="130629"/>
                    <a:pt x="609600" y="130629"/>
                  </a:cubicBezTo>
                  <a:cubicBezTo>
                    <a:pt x="647337" y="127726"/>
                    <a:pt x="686093" y="131100"/>
                    <a:pt x="722812" y="121920"/>
                  </a:cubicBezTo>
                  <a:cubicBezTo>
                    <a:pt x="734760" y="118933"/>
                    <a:pt x="741376" y="105516"/>
                    <a:pt x="748937" y="95795"/>
                  </a:cubicBezTo>
                  <a:cubicBezTo>
                    <a:pt x="761789" y="79271"/>
                    <a:pt x="772160" y="60960"/>
                    <a:pt x="783772" y="43543"/>
                  </a:cubicBezTo>
                  <a:cubicBezTo>
                    <a:pt x="789578" y="34834"/>
                    <a:pt x="792480" y="23223"/>
                    <a:pt x="801189" y="17417"/>
                  </a:cubicBezTo>
                  <a:lnTo>
                    <a:pt x="827315" y="0"/>
                  </a:lnTo>
                  <a:cubicBezTo>
                    <a:pt x="859246" y="2903"/>
                    <a:pt x="891368" y="4175"/>
                    <a:pt x="923109" y="8709"/>
                  </a:cubicBezTo>
                  <a:cubicBezTo>
                    <a:pt x="932196" y="10007"/>
                    <a:pt x="942744" y="10926"/>
                    <a:pt x="949235" y="17417"/>
                  </a:cubicBezTo>
                  <a:cubicBezTo>
                    <a:pt x="964037" y="32219"/>
                    <a:pt x="972458" y="52252"/>
                    <a:pt x="984069" y="69669"/>
                  </a:cubicBezTo>
                  <a:cubicBezTo>
                    <a:pt x="989875" y="78378"/>
                    <a:pt x="994085" y="88394"/>
                    <a:pt x="1001486" y="95795"/>
                  </a:cubicBezTo>
                  <a:cubicBezTo>
                    <a:pt x="1040594" y="134902"/>
                    <a:pt x="1015928" y="118025"/>
                    <a:pt x="1079863" y="139337"/>
                  </a:cubicBezTo>
                  <a:lnTo>
                    <a:pt x="1105989" y="148046"/>
                  </a:lnTo>
                  <a:cubicBezTo>
                    <a:pt x="1129212" y="145143"/>
                    <a:pt x="1155442" y="151129"/>
                    <a:pt x="1175657" y="139337"/>
                  </a:cubicBezTo>
                  <a:cubicBezTo>
                    <a:pt x="1193738" y="128790"/>
                    <a:pt x="1198880" y="104503"/>
                    <a:pt x="1210492" y="87086"/>
                  </a:cubicBezTo>
                  <a:cubicBezTo>
                    <a:pt x="1216298" y="78377"/>
                    <a:pt x="1219200" y="66766"/>
                    <a:pt x="1227909" y="60960"/>
                  </a:cubicBezTo>
                  <a:cubicBezTo>
                    <a:pt x="1236618" y="55154"/>
                    <a:pt x="1244471" y="47794"/>
                    <a:pt x="1254035" y="43543"/>
                  </a:cubicBezTo>
                  <a:cubicBezTo>
                    <a:pt x="1270812" y="36087"/>
                    <a:pt x="1306286" y="26126"/>
                    <a:pt x="1306286" y="26126"/>
                  </a:cubicBezTo>
                  <a:cubicBezTo>
                    <a:pt x="1338217" y="29029"/>
                    <a:pt x="1376430" y="15597"/>
                    <a:pt x="1402080" y="34835"/>
                  </a:cubicBezTo>
                  <a:cubicBezTo>
                    <a:pt x="1420803" y="48877"/>
                    <a:pt x="1404631" y="81924"/>
                    <a:pt x="1410789" y="104503"/>
                  </a:cubicBezTo>
                  <a:cubicBezTo>
                    <a:pt x="1413543" y="114601"/>
                    <a:pt x="1428206" y="130629"/>
                    <a:pt x="1428206" y="130629"/>
                  </a:cubicBezTo>
                </a:path>
              </a:pathLst>
            </a:custGeom>
            <a:noFill/>
            <a:ln>
              <a:solidFill>
                <a:srgbClr val="E1A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276674">
              <a:off x="4046685" y="1722495"/>
              <a:ext cx="403180" cy="16093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5244006" y="2916455"/>
            <a:ext cx="1392117" cy="3215907"/>
            <a:chOff x="1295400" y="1877343"/>
            <a:chExt cx="1600200" cy="3697623"/>
          </a:xfrm>
        </p:grpSpPr>
        <p:sp>
          <p:nvSpPr>
            <p:cNvPr id="94" name="Oval 2"/>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2"/>
            <p:cNvSpPr/>
            <p:nvPr/>
          </p:nvSpPr>
          <p:spPr>
            <a:xfrm rot="20847300">
              <a:off x="2582801" y="3626092"/>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4"/>
            <p:cNvSpPr/>
            <p:nvPr/>
          </p:nvSpPr>
          <p:spPr>
            <a:xfrm rot="20339459">
              <a:off x="2197642" y="2652320"/>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5"/>
            <p:cNvSpPr/>
            <p:nvPr/>
          </p:nvSpPr>
          <p:spPr>
            <a:xfrm rot="1327004">
              <a:off x="1468351" y="2777153"/>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6"/>
            <p:cNvSpPr/>
            <p:nvPr/>
          </p:nvSpPr>
          <p:spPr>
            <a:xfrm>
              <a:off x="1544279" y="2782566"/>
              <a:ext cx="1161436" cy="2661507"/>
            </a:xfrm>
            <a:prstGeom prst="trapezoid">
              <a:avLst>
                <a:gd name="adj" fmla="val 306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5"/>
            <p:cNvSpPr/>
            <p:nvPr/>
          </p:nvSpPr>
          <p:spPr>
            <a:xfrm rot="324740">
              <a:off x="1572991" y="2816036"/>
              <a:ext cx="539238" cy="262094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5"/>
            <p:cNvSpPr/>
            <p:nvPr/>
          </p:nvSpPr>
          <p:spPr>
            <a:xfrm rot="21310299">
              <a:off x="2116559" y="2804634"/>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64"/>
            <p:cNvGrpSpPr/>
            <p:nvPr/>
          </p:nvGrpSpPr>
          <p:grpSpPr>
            <a:xfrm flipH="1">
              <a:off x="1680019" y="3903796"/>
              <a:ext cx="995512" cy="1107825"/>
              <a:chOff x="7543805" y="3605661"/>
              <a:chExt cx="1066795" cy="1042539"/>
            </a:xfrm>
          </p:grpSpPr>
          <p:sp>
            <p:nvSpPr>
              <p:cNvPr id="111" name="Rounded Rectangle 110"/>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62"/>
              <p:cNvGrpSpPr/>
              <p:nvPr/>
            </p:nvGrpSpPr>
            <p:grpSpPr>
              <a:xfrm>
                <a:off x="7543805" y="3605661"/>
                <a:ext cx="418448" cy="1042539"/>
                <a:chOff x="6827799" y="4847065"/>
                <a:chExt cx="794795" cy="1996712"/>
              </a:xfrm>
              <a:solidFill>
                <a:srgbClr val="D98A33"/>
              </a:solidFill>
            </p:grpSpPr>
            <p:sp>
              <p:nvSpPr>
                <p:cNvPr id="113" name="Double Wave 112"/>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5" name="Double Wave 8"/>
            <p:cNvSpPr/>
            <p:nvPr/>
          </p:nvSpPr>
          <p:spPr>
            <a:xfrm rot="5400000">
              <a:off x="1963375" y="2506600"/>
              <a:ext cx="1148527" cy="38915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uble Wave 8"/>
            <p:cNvSpPr/>
            <p:nvPr/>
          </p:nvSpPr>
          <p:spPr>
            <a:xfrm rot="6254388">
              <a:off x="1259127" y="2402383"/>
              <a:ext cx="1054166" cy="626015"/>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uble Wave 8"/>
            <p:cNvSpPr/>
            <p:nvPr/>
          </p:nvSpPr>
          <p:spPr>
            <a:xfrm rot="10558211">
              <a:off x="1608732" y="2160108"/>
              <a:ext cx="939446" cy="18318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5598382">
              <a:off x="1950214" y="1607601"/>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051773" y="2844975"/>
            <a:ext cx="1417527" cy="3077910"/>
            <a:chOff x="630172" y="609600"/>
            <a:chExt cx="2281321" cy="4625677"/>
          </a:xfrm>
        </p:grpSpPr>
        <p:sp>
          <p:nvSpPr>
            <p:cNvPr id="117" name="Oval 116"/>
            <p:cNvSpPr/>
            <p:nvPr/>
          </p:nvSpPr>
          <p:spPr>
            <a:xfrm>
              <a:off x="1058371" y="609600"/>
              <a:ext cx="1417653" cy="20074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0954493">
              <a:off x="1404439" y="849694"/>
              <a:ext cx="1070191" cy="14170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1058372" y="759298"/>
              <a:ext cx="1070191" cy="149141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750594">
              <a:off x="462253" y="3511265"/>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3837370">
              <a:off x="2418433" y="3522087"/>
              <a:ext cx="631889"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0039060">
              <a:off x="1229786" y="4829524"/>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560940" flipH="1">
              <a:off x="1774391" y="4829526"/>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911892" y="2512099"/>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0303433">
              <a:off x="2014138" y="2068750"/>
              <a:ext cx="75688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389622">
              <a:off x="790965" y="2158486"/>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1002660" y="2073900"/>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274961" y="7593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1527216" y="228736"/>
              <a:ext cx="475648" cy="1237376"/>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1303613" y="1625963"/>
              <a:ext cx="881236" cy="113532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562751" y="1792428"/>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endCxn id="127" idx="2"/>
            </p:cNvCxnSpPr>
            <p:nvPr/>
          </p:nvCxnSpPr>
          <p:spPr>
            <a:xfrm flipH="1">
              <a:off x="1774181" y="2743200"/>
              <a:ext cx="11076" cy="1740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Rounded Rectangle 132"/>
            <p:cNvSpPr/>
            <p:nvPr/>
          </p:nvSpPr>
          <p:spPr>
            <a:xfrm>
              <a:off x="1562751" y="298011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566550" y="3318797"/>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1579615" y="368319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1579615" y="4009858"/>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116455" y="958751"/>
              <a:ext cx="1280571" cy="1523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8864134" y="2070389"/>
            <a:ext cx="1189645" cy="2932479"/>
            <a:chOff x="4876800" y="944891"/>
            <a:chExt cx="1876139" cy="4624687"/>
          </a:xfrm>
        </p:grpSpPr>
        <p:sp>
          <p:nvSpPr>
            <p:cNvPr id="139" name="Round Diagonal Corner Rectangle 138"/>
            <p:cNvSpPr/>
            <p:nvPr/>
          </p:nvSpPr>
          <p:spPr>
            <a:xfrm rot="1795513" flipH="1">
              <a:off x="5924080" y="2380071"/>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19804487">
              <a:off x="5127236" y="2331775"/>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4876800" y="944891"/>
              <a:ext cx="1876139" cy="4624687"/>
              <a:chOff x="3104183" y="529034"/>
              <a:chExt cx="1415407" cy="3344532"/>
            </a:xfrm>
          </p:grpSpPr>
          <p:sp>
            <p:nvSpPr>
              <p:cNvPr id="164" name="Oval 163"/>
              <p:cNvSpPr/>
              <p:nvPr/>
            </p:nvSpPr>
            <p:spPr>
              <a:xfrm rot="208670" flipH="1">
                <a:off x="3290479" y="666542"/>
                <a:ext cx="1082574" cy="12251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20363465" flipH="1">
                <a:off x="3797487" y="529034"/>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6523337" flipH="1">
                <a:off x="3401695" y="596361"/>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flipH="1">
                <a:off x="3662605" y="607042"/>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flipH="1">
                <a:off x="3545298" y="1280504"/>
                <a:ext cx="504876" cy="5833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rot="21233602">
              <a:off x="5885663" y="4818679"/>
              <a:ext cx="565448" cy="196963"/>
              <a:chOff x="6324023" y="206568"/>
              <a:chExt cx="2973355" cy="1035711"/>
            </a:xfrm>
          </p:grpSpPr>
          <p:grpSp>
            <p:nvGrpSpPr>
              <p:cNvPr id="155" name="Group 154"/>
              <p:cNvGrpSpPr/>
              <p:nvPr/>
            </p:nvGrpSpPr>
            <p:grpSpPr>
              <a:xfrm>
                <a:off x="6324023" y="206568"/>
                <a:ext cx="990600" cy="1027331"/>
                <a:chOff x="7086600" y="4343400"/>
                <a:chExt cx="990600" cy="1027331"/>
              </a:xfrm>
            </p:grpSpPr>
            <p:sp>
              <p:nvSpPr>
                <p:cNvPr id="162" name="Quad Arrow 161"/>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7313506" y="212252"/>
                <a:ext cx="990600" cy="1027331"/>
                <a:chOff x="7086600" y="4343400"/>
                <a:chExt cx="990600" cy="1027331"/>
              </a:xfrm>
            </p:grpSpPr>
            <p:sp>
              <p:nvSpPr>
                <p:cNvPr id="160" name="Quad Arrow 159"/>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8306778" y="214948"/>
                <a:ext cx="990600" cy="1027331"/>
                <a:chOff x="7086600" y="4343400"/>
                <a:chExt cx="990600" cy="1027331"/>
              </a:xfrm>
            </p:grpSpPr>
            <p:sp>
              <p:nvSpPr>
                <p:cNvPr id="158" name="Quad Arrow 157"/>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rot="529118">
              <a:off x="5088618" y="4823099"/>
              <a:ext cx="565448" cy="196963"/>
              <a:chOff x="6324023" y="206568"/>
              <a:chExt cx="2973355" cy="1035711"/>
            </a:xfrm>
          </p:grpSpPr>
          <p:grpSp>
            <p:nvGrpSpPr>
              <p:cNvPr id="146" name="Group 145"/>
              <p:cNvGrpSpPr/>
              <p:nvPr/>
            </p:nvGrpSpPr>
            <p:grpSpPr>
              <a:xfrm>
                <a:off x="6324023" y="206568"/>
                <a:ext cx="990600" cy="1027331"/>
                <a:chOff x="7086600" y="4343400"/>
                <a:chExt cx="990600" cy="1027331"/>
              </a:xfrm>
            </p:grpSpPr>
            <p:sp>
              <p:nvSpPr>
                <p:cNvPr id="153" name="Quad Arrow 152"/>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7313506" y="212252"/>
                <a:ext cx="990600" cy="1027331"/>
                <a:chOff x="7086600" y="4343400"/>
                <a:chExt cx="990600" cy="1027331"/>
              </a:xfrm>
            </p:grpSpPr>
            <p:sp>
              <p:nvSpPr>
                <p:cNvPr id="151" name="Quad Arrow 150"/>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8306778" y="214948"/>
                <a:ext cx="990600" cy="1027331"/>
                <a:chOff x="7086600" y="4343400"/>
                <a:chExt cx="990600" cy="1027331"/>
              </a:xfrm>
            </p:grpSpPr>
            <p:sp>
              <p:nvSpPr>
                <p:cNvPr id="149" name="Quad Arrow 148"/>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Oval 143"/>
            <p:cNvSpPr/>
            <p:nvPr/>
          </p:nvSpPr>
          <p:spPr>
            <a:xfrm rot="1195437" flipH="1">
              <a:off x="5161428" y="2367887"/>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539652" flipH="1">
              <a:off x="6220072" y="2423808"/>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10360652" y="889677"/>
            <a:ext cx="1248449" cy="3254291"/>
            <a:chOff x="6857780" y="1426204"/>
            <a:chExt cx="2165316" cy="5166479"/>
          </a:xfrm>
        </p:grpSpPr>
        <p:sp>
          <p:nvSpPr>
            <p:cNvPr id="181" name="Oval 180"/>
            <p:cNvSpPr/>
            <p:nvPr/>
          </p:nvSpPr>
          <p:spPr>
            <a:xfrm rot="20127589" flipH="1">
              <a:off x="8611987" y="4037195"/>
              <a:ext cx="411109" cy="7747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rot="6218584" flipH="1">
              <a:off x="7565889" y="2182335"/>
              <a:ext cx="1678189" cy="1111280"/>
              <a:chOff x="4927647" y="478236"/>
              <a:chExt cx="1490468" cy="758286"/>
            </a:xfrm>
          </p:grpSpPr>
          <p:sp>
            <p:nvSpPr>
              <p:cNvPr id="243" name="Round Diagonal Corner Rectangle 242"/>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243"/>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rot="15777095">
              <a:off x="6608871" y="2212646"/>
              <a:ext cx="1781419" cy="1111280"/>
              <a:chOff x="4927647" y="478236"/>
              <a:chExt cx="1490468" cy="758286"/>
            </a:xfrm>
          </p:grpSpPr>
          <p:sp>
            <p:nvSpPr>
              <p:cNvPr id="240" name="Round Diagonal Corner Rectangle 239"/>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Diagonal Corner Rectangle 240"/>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rapezoid 183"/>
            <p:cNvSpPr/>
            <p:nvPr/>
          </p:nvSpPr>
          <p:spPr>
            <a:xfrm rot="20563539" flipH="1">
              <a:off x="8186471" y="3137091"/>
              <a:ext cx="760078" cy="1321124"/>
            </a:xfrm>
            <a:prstGeom prst="trapezoid">
              <a:avLst>
                <a:gd name="adj" fmla="val 290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928098" flipH="1">
              <a:off x="6857780" y="3919981"/>
              <a:ext cx="444275" cy="8784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247591" flipH="1">
              <a:off x="7505465" y="5714252"/>
              <a:ext cx="386819"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952234" flipH="1">
              <a:off x="7952016" y="5696877"/>
              <a:ext cx="384968"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430708" flipH="1">
              <a:off x="6964164" y="3122894"/>
              <a:ext cx="760078" cy="1321124"/>
            </a:xfrm>
            <a:prstGeom prst="trapezoid">
              <a:avLst>
                <a:gd name="adj" fmla="val 352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flipH="1">
              <a:off x="7344202" y="4477853"/>
              <a:ext cx="1210339" cy="1566882"/>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7337224" y="3121327"/>
              <a:ext cx="1232427" cy="1359534"/>
              <a:chOff x="7082667" y="2357680"/>
              <a:chExt cx="1232427" cy="1359534"/>
            </a:xfrm>
          </p:grpSpPr>
          <p:sp>
            <p:nvSpPr>
              <p:cNvPr id="235" name="Trapezoid 234"/>
              <p:cNvSpPr/>
              <p:nvPr/>
            </p:nvSpPr>
            <p:spPr>
              <a:xfrm rot="10800000" flipH="1">
                <a:off x="7082667" y="2357680"/>
                <a:ext cx="1232427" cy="13595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7276959" y="2373935"/>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8065085" y="2386997"/>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7525153" y="2378289"/>
                <a:ext cx="60013" cy="132285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7782056" y="2360023"/>
                <a:ext cx="64367" cy="13541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Oval 190"/>
            <p:cNvSpPr/>
            <p:nvPr/>
          </p:nvSpPr>
          <p:spPr>
            <a:xfrm flipH="1">
              <a:off x="7379886" y="1689232"/>
              <a:ext cx="1174656" cy="16416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flipH="1">
              <a:off x="7551449" y="2588585"/>
              <a:ext cx="778288" cy="878431"/>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flipH="1">
              <a:off x="7734974" y="2754914"/>
              <a:ext cx="394738" cy="230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p:nvPr/>
          </p:nvGrpSpPr>
          <p:grpSpPr>
            <a:xfrm>
              <a:off x="7221980" y="1426204"/>
              <a:ext cx="1490468" cy="758286"/>
              <a:chOff x="4927647" y="478236"/>
              <a:chExt cx="1490468" cy="758286"/>
            </a:xfrm>
          </p:grpSpPr>
          <p:sp>
            <p:nvSpPr>
              <p:cNvPr id="232" name="Round Diagonal Corner Rectangle 231"/>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7576609" y="4476460"/>
              <a:ext cx="275144" cy="943500"/>
              <a:chOff x="3597563" y="1955699"/>
              <a:chExt cx="533316" cy="1828800"/>
            </a:xfrm>
          </p:grpSpPr>
          <p:sp>
            <p:nvSpPr>
              <p:cNvPr id="222" name="Pentagon 221"/>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3597563" y="1994435"/>
                <a:ext cx="533316" cy="507886"/>
                <a:chOff x="4724400" y="2007158"/>
                <a:chExt cx="987562" cy="978124"/>
              </a:xfrm>
            </p:grpSpPr>
            <p:sp>
              <p:nvSpPr>
                <p:cNvPr id="230" name="Quad Arrow 229"/>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3597563" y="2519624"/>
                <a:ext cx="533316" cy="507886"/>
                <a:chOff x="4724400" y="2007158"/>
                <a:chExt cx="987562" cy="978124"/>
              </a:xfrm>
            </p:grpSpPr>
            <p:sp>
              <p:nvSpPr>
                <p:cNvPr id="228" name="Quad Arrow 22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3597563" y="3044813"/>
                <a:ext cx="533316" cy="507886"/>
                <a:chOff x="4724400" y="2007158"/>
                <a:chExt cx="987562" cy="978124"/>
              </a:xfrm>
            </p:grpSpPr>
            <p:sp>
              <p:nvSpPr>
                <p:cNvPr id="226" name="Quad Arrow 22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95"/>
            <p:cNvGrpSpPr/>
            <p:nvPr/>
          </p:nvGrpSpPr>
          <p:grpSpPr>
            <a:xfrm>
              <a:off x="7834888" y="4482530"/>
              <a:ext cx="275144" cy="943500"/>
              <a:chOff x="3597563" y="1955699"/>
              <a:chExt cx="533316" cy="1828800"/>
            </a:xfrm>
          </p:grpSpPr>
          <p:sp>
            <p:nvSpPr>
              <p:cNvPr id="212" name="Pentagon 211"/>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3597563" y="1994435"/>
                <a:ext cx="533316" cy="507886"/>
                <a:chOff x="4724400" y="2007158"/>
                <a:chExt cx="987562" cy="978124"/>
              </a:xfrm>
            </p:grpSpPr>
            <p:sp>
              <p:nvSpPr>
                <p:cNvPr id="220" name="Quad Arrow 219"/>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597563" y="2519624"/>
                <a:ext cx="533316" cy="507886"/>
                <a:chOff x="4724400" y="2007158"/>
                <a:chExt cx="987562" cy="978124"/>
              </a:xfrm>
            </p:grpSpPr>
            <p:sp>
              <p:nvSpPr>
                <p:cNvPr id="218" name="Quad Arrow 21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3597563" y="3044813"/>
                <a:ext cx="533316" cy="507886"/>
                <a:chOff x="4724400" y="2007158"/>
                <a:chExt cx="987562" cy="978124"/>
              </a:xfrm>
            </p:grpSpPr>
            <p:sp>
              <p:nvSpPr>
                <p:cNvPr id="216" name="Quad Arrow 21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p:cNvGrpSpPr/>
            <p:nvPr/>
          </p:nvGrpSpPr>
          <p:grpSpPr>
            <a:xfrm>
              <a:off x="8069095" y="4479724"/>
              <a:ext cx="275144" cy="943500"/>
              <a:chOff x="3597563" y="1955699"/>
              <a:chExt cx="533316" cy="1828800"/>
            </a:xfrm>
          </p:grpSpPr>
          <p:sp>
            <p:nvSpPr>
              <p:cNvPr id="202" name="Pentagon 201"/>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3597563" y="1994435"/>
                <a:ext cx="533316" cy="507886"/>
                <a:chOff x="4724400" y="2007158"/>
                <a:chExt cx="987562" cy="978124"/>
              </a:xfrm>
            </p:grpSpPr>
            <p:sp>
              <p:nvSpPr>
                <p:cNvPr id="210" name="Quad Arrow 209"/>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3597563" y="2519624"/>
                <a:ext cx="533316" cy="507886"/>
                <a:chOff x="4724400" y="2007158"/>
                <a:chExt cx="987562" cy="978124"/>
              </a:xfrm>
            </p:grpSpPr>
            <p:sp>
              <p:nvSpPr>
                <p:cNvPr id="208" name="Quad Arrow 20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3597563" y="3044813"/>
                <a:ext cx="533316" cy="507886"/>
                <a:chOff x="4724400" y="2007158"/>
                <a:chExt cx="987562" cy="978124"/>
              </a:xfrm>
            </p:grpSpPr>
            <p:sp>
              <p:nvSpPr>
                <p:cNvPr id="206" name="Quad Arrow 20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p:cNvGrpSpPr/>
            <p:nvPr/>
          </p:nvGrpSpPr>
          <p:grpSpPr>
            <a:xfrm rot="6808585">
              <a:off x="6768563" y="4657439"/>
              <a:ext cx="1630214" cy="370327"/>
              <a:chOff x="2586167" y="5289078"/>
              <a:chExt cx="3042965" cy="691254"/>
            </a:xfrm>
          </p:grpSpPr>
          <p:sp>
            <p:nvSpPr>
              <p:cNvPr id="200" name="Pentagon 199"/>
              <p:cNvSpPr/>
              <p:nvPr/>
            </p:nvSpPr>
            <p:spPr>
              <a:xfrm>
                <a:off x="3318906" y="5482964"/>
                <a:ext cx="2310226" cy="298201"/>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Rounded Rectangle 198"/>
            <p:cNvSpPr/>
            <p:nvPr/>
          </p:nvSpPr>
          <p:spPr>
            <a:xfrm>
              <a:off x="7543875" y="4421527"/>
              <a:ext cx="821486" cy="16074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extBox 245"/>
          <p:cNvSpPr txBox="1"/>
          <p:nvPr/>
        </p:nvSpPr>
        <p:spPr>
          <a:xfrm>
            <a:off x="407023" y="4154740"/>
            <a:ext cx="1176951" cy="369332"/>
          </a:xfrm>
          <a:prstGeom prst="rect">
            <a:avLst/>
          </a:prstGeom>
          <a:noFill/>
        </p:spPr>
        <p:txBody>
          <a:bodyPr wrap="square" rtlCol="0">
            <a:spAutoFit/>
          </a:bodyPr>
          <a:lstStyle/>
          <a:p>
            <a:pPr algn="ctr"/>
            <a:r>
              <a:rPr lang="en-US" dirty="0" err="1">
                <a:solidFill>
                  <a:schemeClr val="bg1"/>
                </a:solidFill>
              </a:rPr>
              <a:t>Tola</a:t>
            </a:r>
            <a:endParaRPr lang="en-US" dirty="0">
              <a:solidFill>
                <a:schemeClr val="bg1"/>
              </a:solidFill>
            </a:endParaRPr>
          </a:p>
        </p:txBody>
      </p:sp>
      <p:sp>
        <p:nvSpPr>
          <p:cNvPr id="247" name="TextBox 246"/>
          <p:cNvSpPr txBox="1"/>
          <p:nvPr/>
        </p:nvSpPr>
        <p:spPr>
          <a:xfrm>
            <a:off x="1961879" y="5214521"/>
            <a:ext cx="1176951" cy="369332"/>
          </a:xfrm>
          <a:prstGeom prst="rect">
            <a:avLst/>
          </a:prstGeom>
          <a:noFill/>
        </p:spPr>
        <p:txBody>
          <a:bodyPr wrap="square" rtlCol="0">
            <a:spAutoFit/>
          </a:bodyPr>
          <a:lstStyle/>
          <a:p>
            <a:pPr algn="ctr"/>
            <a:r>
              <a:rPr lang="en-US" dirty="0">
                <a:solidFill>
                  <a:schemeClr val="bg1"/>
                </a:solidFill>
              </a:rPr>
              <a:t>Jair</a:t>
            </a:r>
          </a:p>
        </p:txBody>
      </p:sp>
      <p:sp>
        <p:nvSpPr>
          <p:cNvPr id="248" name="TextBox 247"/>
          <p:cNvSpPr txBox="1"/>
          <p:nvPr/>
        </p:nvSpPr>
        <p:spPr>
          <a:xfrm>
            <a:off x="3468255" y="6199893"/>
            <a:ext cx="1176951" cy="369332"/>
          </a:xfrm>
          <a:prstGeom prst="rect">
            <a:avLst/>
          </a:prstGeom>
          <a:noFill/>
        </p:spPr>
        <p:txBody>
          <a:bodyPr wrap="square" rtlCol="0">
            <a:spAutoFit/>
          </a:bodyPr>
          <a:lstStyle/>
          <a:p>
            <a:pPr algn="ctr"/>
            <a:r>
              <a:rPr lang="en-US" dirty="0">
                <a:solidFill>
                  <a:schemeClr val="bg1"/>
                </a:solidFill>
              </a:rPr>
              <a:t>Jephthah</a:t>
            </a:r>
          </a:p>
        </p:txBody>
      </p:sp>
      <p:sp>
        <p:nvSpPr>
          <p:cNvPr id="249" name="TextBox 248"/>
          <p:cNvSpPr txBox="1"/>
          <p:nvPr/>
        </p:nvSpPr>
        <p:spPr>
          <a:xfrm>
            <a:off x="5346354" y="6227749"/>
            <a:ext cx="1176951" cy="369332"/>
          </a:xfrm>
          <a:prstGeom prst="rect">
            <a:avLst/>
          </a:prstGeom>
          <a:noFill/>
        </p:spPr>
        <p:txBody>
          <a:bodyPr wrap="square" rtlCol="0">
            <a:spAutoFit/>
          </a:bodyPr>
          <a:lstStyle/>
          <a:p>
            <a:pPr algn="ctr"/>
            <a:r>
              <a:rPr lang="en-US" dirty="0" err="1">
                <a:solidFill>
                  <a:schemeClr val="bg1"/>
                </a:solidFill>
              </a:rPr>
              <a:t>Ibzam</a:t>
            </a:r>
            <a:endParaRPr lang="en-US" dirty="0">
              <a:solidFill>
                <a:schemeClr val="bg1"/>
              </a:solidFill>
            </a:endParaRPr>
          </a:p>
        </p:txBody>
      </p:sp>
      <p:sp>
        <p:nvSpPr>
          <p:cNvPr id="250" name="TextBox 249"/>
          <p:cNvSpPr txBox="1"/>
          <p:nvPr/>
        </p:nvSpPr>
        <p:spPr>
          <a:xfrm>
            <a:off x="7155531" y="6036414"/>
            <a:ext cx="1176951" cy="369332"/>
          </a:xfrm>
          <a:prstGeom prst="rect">
            <a:avLst/>
          </a:prstGeom>
          <a:noFill/>
        </p:spPr>
        <p:txBody>
          <a:bodyPr wrap="square" rtlCol="0">
            <a:spAutoFit/>
          </a:bodyPr>
          <a:lstStyle/>
          <a:p>
            <a:pPr algn="ctr"/>
            <a:r>
              <a:rPr lang="en-US" dirty="0">
                <a:solidFill>
                  <a:schemeClr val="bg1"/>
                </a:solidFill>
              </a:rPr>
              <a:t>Elon</a:t>
            </a:r>
          </a:p>
        </p:txBody>
      </p:sp>
      <p:sp>
        <p:nvSpPr>
          <p:cNvPr id="251" name="TextBox 250"/>
          <p:cNvSpPr txBox="1"/>
          <p:nvPr/>
        </p:nvSpPr>
        <p:spPr>
          <a:xfrm>
            <a:off x="8829462" y="5067349"/>
            <a:ext cx="1176951" cy="369332"/>
          </a:xfrm>
          <a:prstGeom prst="rect">
            <a:avLst/>
          </a:prstGeom>
          <a:noFill/>
        </p:spPr>
        <p:txBody>
          <a:bodyPr wrap="square" rtlCol="0">
            <a:spAutoFit/>
          </a:bodyPr>
          <a:lstStyle/>
          <a:p>
            <a:pPr algn="ctr"/>
            <a:r>
              <a:rPr lang="en-US" dirty="0">
                <a:solidFill>
                  <a:schemeClr val="bg1"/>
                </a:solidFill>
              </a:rPr>
              <a:t>Abdon</a:t>
            </a:r>
          </a:p>
        </p:txBody>
      </p:sp>
      <p:sp>
        <p:nvSpPr>
          <p:cNvPr id="252" name="TextBox 251"/>
          <p:cNvSpPr txBox="1"/>
          <p:nvPr/>
        </p:nvSpPr>
        <p:spPr>
          <a:xfrm>
            <a:off x="10370527" y="4152849"/>
            <a:ext cx="1176951" cy="369332"/>
          </a:xfrm>
          <a:prstGeom prst="rect">
            <a:avLst/>
          </a:prstGeom>
          <a:noFill/>
        </p:spPr>
        <p:txBody>
          <a:bodyPr wrap="square" rtlCol="0">
            <a:spAutoFit/>
          </a:bodyPr>
          <a:lstStyle/>
          <a:p>
            <a:pPr algn="ctr"/>
            <a:r>
              <a:rPr lang="en-US" dirty="0">
                <a:solidFill>
                  <a:schemeClr val="bg1"/>
                </a:solidFill>
              </a:rPr>
              <a:t>Samson</a:t>
            </a:r>
          </a:p>
        </p:txBody>
      </p:sp>
    </p:spTree>
    <p:extLst>
      <p:ext uri="{BB962C8B-B14F-4D97-AF65-F5344CB8AC3E}">
        <p14:creationId xmlns:p14="http://schemas.microsoft.com/office/powerpoint/2010/main" val="400637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8460" y="-106055"/>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Samson</a:t>
            </a:r>
          </a:p>
        </p:txBody>
      </p:sp>
      <p:sp>
        <p:nvSpPr>
          <p:cNvPr id="2" name="TextBox 1"/>
          <p:cNvSpPr txBox="1"/>
          <p:nvPr/>
        </p:nvSpPr>
        <p:spPr>
          <a:xfrm>
            <a:off x="188103" y="655289"/>
            <a:ext cx="9496128" cy="5755422"/>
          </a:xfrm>
          <a:prstGeom prst="rect">
            <a:avLst/>
          </a:prstGeom>
          <a:noFill/>
        </p:spPr>
        <p:txBody>
          <a:bodyPr wrap="square" rtlCol="0">
            <a:spAutoFit/>
          </a:bodyPr>
          <a:lstStyle/>
          <a:p>
            <a:r>
              <a:rPr lang="en-US" sz="1600" dirty="0">
                <a:solidFill>
                  <a:schemeClr val="bg1"/>
                </a:solidFill>
                <a:latin typeface="Calibri" panose="020F0502020204030204" pitchFamily="34" charset="0"/>
              </a:rPr>
              <a:t>An angel of the Lord came to the wife of Manoah, a member of the Tribe of Dan, and told her that she would conceive (being barren) a son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to be a Nazarite—dedicating his life to the Lord– no alcohol consumption, cannot shaving, and no contact with the dead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slayed a lion with his bare hands during the time he was courting a Philistine woman and </a:t>
            </a:r>
            <a:r>
              <a:rPr lang="en-US" sz="1600" dirty="0" err="1">
                <a:solidFill>
                  <a:schemeClr val="bg1"/>
                </a:solidFill>
                <a:latin typeface="Calibri" panose="020F0502020204030204" pitchFamily="34" charset="0"/>
              </a:rPr>
              <a:t>sleww</a:t>
            </a:r>
            <a:r>
              <a:rPr lang="en-US" sz="1600" dirty="0">
                <a:solidFill>
                  <a:schemeClr val="bg1"/>
                </a:solidFill>
                <a:latin typeface="Calibri" panose="020F0502020204030204" pitchFamily="34" charset="0"/>
              </a:rPr>
              <a:t> 1,000 Philistines with the jawbone of an ass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After a bitter disappointed marriage he had a fatal interaction with a woman from the valley of </a:t>
            </a:r>
            <a:r>
              <a:rPr lang="en-US" sz="1600" dirty="0" err="1">
                <a:solidFill>
                  <a:schemeClr val="bg1"/>
                </a:solidFill>
                <a:latin typeface="Calibri" panose="020F0502020204030204" pitchFamily="34" charset="0"/>
              </a:rPr>
              <a:t>Sorek</a:t>
            </a:r>
            <a:r>
              <a:rPr lang="en-US" sz="1600" dirty="0">
                <a:solidFill>
                  <a:schemeClr val="bg1"/>
                </a:solidFill>
                <a:latin typeface="Calibri" panose="020F0502020204030204" pitchFamily="34" charset="0"/>
              </a:rPr>
              <a:t>, Delilah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Delilah was bribed by the Philistines into finding the secret to his strength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Delilah caused his hair to be cut while he slept, which left him powerless (His power was diminished because he had not turned to the Lord—He was led by his own ambition)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blinded by the Philistines and imprisoned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Later after his hair grew out the Philistines assembled to celebrate their victory and to make sport of Samson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called one last time upon the Lord and pulled down the pillars of the house upon himself and 3,000 of the celebrants who were there. He also died under the rubble  and was buried between </a:t>
            </a:r>
            <a:r>
              <a:rPr lang="en-US" sz="1600" dirty="0" err="1">
                <a:solidFill>
                  <a:schemeClr val="bg1"/>
                </a:solidFill>
                <a:latin typeface="Calibri" panose="020F0502020204030204" pitchFamily="34" charset="0"/>
              </a:rPr>
              <a:t>Zorah</a:t>
            </a:r>
            <a:r>
              <a:rPr lang="en-US" sz="1600" dirty="0">
                <a:solidFill>
                  <a:schemeClr val="bg1"/>
                </a:solidFill>
                <a:latin typeface="Calibri" panose="020F0502020204030204" pitchFamily="34" charset="0"/>
              </a:rPr>
              <a:t> and </a:t>
            </a:r>
            <a:r>
              <a:rPr lang="en-US" sz="1600" dirty="0" err="1">
                <a:solidFill>
                  <a:schemeClr val="bg1"/>
                </a:solidFill>
                <a:latin typeface="Calibri" panose="020F0502020204030204" pitchFamily="34" charset="0"/>
              </a:rPr>
              <a:t>Eshtaol</a:t>
            </a:r>
            <a:r>
              <a:rPr lang="en-US" sz="1600" dirty="0">
                <a:solidFill>
                  <a:schemeClr val="bg1"/>
                </a:solidFill>
                <a:latin typeface="Calibri" panose="020F0502020204030204" pitchFamily="34" charset="0"/>
              </a:rPr>
              <a:t>, the burying place of Manoah his father</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a:t>
            </a:r>
          </a:p>
        </p:txBody>
      </p:sp>
      <p:grpSp>
        <p:nvGrpSpPr>
          <p:cNvPr id="55" name="Group 54"/>
          <p:cNvGrpSpPr/>
          <p:nvPr/>
        </p:nvGrpSpPr>
        <p:grpSpPr>
          <a:xfrm>
            <a:off x="9877330" y="1124236"/>
            <a:ext cx="1866551" cy="4579448"/>
            <a:chOff x="6857780" y="1426204"/>
            <a:chExt cx="2165316" cy="5166479"/>
          </a:xfrm>
        </p:grpSpPr>
        <p:sp>
          <p:nvSpPr>
            <p:cNvPr id="56" name="Oval 55"/>
            <p:cNvSpPr/>
            <p:nvPr/>
          </p:nvSpPr>
          <p:spPr>
            <a:xfrm rot="20127589" flipH="1">
              <a:off x="8611987" y="4037195"/>
              <a:ext cx="411109" cy="7747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rot="6218584" flipH="1">
              <a:off x="7565889" y="2182335"/>
              <a:ext cx="1678189" cy="1111280"/>
              <a:chOff x="4927647" y="478236"/>
              <a:chExt cx="1490468" cy="758286"/>
            </a:xfrm>
          </p:grpSpPr>
          <p:sp>
            <p:nvSpPr>
              <p:cNvPr id="121" name="Round Diagonal Corner Rectangle 120"/>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15777095">
              <a:off x="6608871" y="2212646"/>
              <a:ext cx="1781419" cy="1111280"/>
              <a:chOff x="4927647" y="478236"/>
              <a:chExt cx="1490468" cy="758286"/>
            </a:xfrm>
          </p:grpSpPr>
          <p:sp>
            <p:nvSpPr>
              <p:cNvPr id="118" name="Round Diagonal Corner Rectangle 117"/>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118"/>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rapezoid 58"/>
            <p:cNvSpPr/>
            <p:nvPr/>
          </p:nvSpPr>
          <p:spPr>
            <a:xfrm rot="20563539" flipH="1">
              <a:off x="8186471" y="3137091"/>
              <a:ext cx="760078" cy="1321124"/>
            </a:xfrm>
            <a:prstGeom prst="trapezoid">
              <a:avLst>
                <a:gd name="adj" fmla="val 290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28098" flipH="1">
              <a:off x="6857780" y="3919981"/>
              <a:ext cx="444275" cy="8784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247591" flipH="1">
              <a:off x="7505465" y="5714252"/>
              <a:ext cx="386819"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952234" flipH="1">
              <a:off x="7952016" y="5696877"/>
              <a:ext cx="384968"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430708" flipH="1">
              <a:off x="6964164" y="3122894"/>
              <a:ext cx="760078" cy="1321124"/>
            </a:xfrm>
            <a:prstGeom prst="trapezoid">
              <a:avLst>
                <a:gd name="adj" fmla="val 352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flipH="1">
              <a:off x="7344202" y="4477853"/>
              <a:ext cx="1210339" cy="1566882"/>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7337224" y="3121327"/>
              <a:ext cx="1232427" cy="1359534"/>
              <a:chOff x="7082667" y="2357680"/>
              <a:chExt cx="1232427" cy="1359534"/>
            </a:xfrm>
          </p:grpSpPr>
          <p:sp>
            <p:nvSpPr>
              <p:cNvPr id="113" name="Trapezoid 112"/>
              <p:cNvSpPr/>
              <p:nvPr/>
            </p:nvSpPr>
            <p:spPr>
              <a:xfrm rot="10800000" flipH="1">
                <a:off x="7082667" y="2357680"/>
                <a:ext cx="1232427" cy="13595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276959" y="2373935"/>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065085" y="2386997"/>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525153" y="2378289"/>
                <a:ext cx="60013" cy="132285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782056" y="2360023"/>
                <a:ext cx="64367" cy="13541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flipH="1">
              <a:off x="7379886" y="1689232"/>
              <a:ext cx="1174656" cy="16416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H="1">
              <a:off x="7551449" y="2588585"/>
              <a:ext cx="778288" cy="878431"/>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flipH="1">
              <a:off x="7734974" y="2754914"/>
              <a:ext cx="394738" cy="230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7221980" y="1426204"/>
              <a:ext cx="1490468" cy="758286"/>
              <a:chOff x="4927647" y="478236"/>
              <a:chExt cx="1490468" cy="758286"/>
            </a:xfrm>
          </p:grpSpPr>
          <p:sp>
            <p:nvSpPr>
              <p:cNvPr id="110" name="Round Diagonal Corner Rectangle 109"/>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7576609" y="4476460"/>
              <a:ext cx="275144" cy="943500"/>
              <a:chOff x="3597563" y="1955699"/>
              <a:chExt cx="533316" cy="1828800"/>
            </a:xfrm>
          </p:grpSpPr>
          <p:sp>
            <p:nvSpPr>
              <p:cNvPr id="100" name="Pentagon 99"/>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3597563" y="1994435"/>
                <a:ext cx="533316" cy="507886"/>
                <a:chOff x="4724400" y="2007158"/>
                <a:chExt cx="987562" cy="978124"/>
              </a:xfrm>
            </p:grpSpPr>
            <p:sp>
              <p:nvSpPr>
                <p:cNvPr id="108" name="Quad Arrow 10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3597563" y="2519624"/>
                <a:ext cx="533316" cy="507886"/>
                <a:chOff x="4724400" y="2007158"/>
                <a:chExt cx="987562" cy="978124"/>
              </a:xfrm>
            </p:grpSpPr>
            <p:sp>
              <p:nvSpPr>
                <p:cNvPr id="106" name="Quad Arrow 10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597563" y="3044813"/>
                <a:ext cx="533316" cy="507886"/>
                <a:chOff x="4724400" y="2007158"/>
                <a:chExt cx="987562" cy="978124"/>
              </a:xfrm>
            </p:grpSpPr>
            <p:sp>
              <p:nvSpPr>
                <p:cNvPr id="104" name="Quad Arrow 103"/>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7834888" y="4482530"/>
              <a:ext cx="275144" cy="943500"/>
              <a:chOff x="3597563" y="1955699"/>
              <a:chExt cx="533316" cy="1828800"/>
            </a:xfrm>
          </p:grpSpPr>
          <p:sp>
            <p:nvSpPr>
              <p:cNvPr id="90" name="Pentagon 89"/>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3597563" y="1994435"/>
                <a:ext cx="533316" cy="507886"/>
                <a:chOff x="4724400" y="2007158"/>
                <a:chExt cx="987562" cy="978124"/>
              </a:xfrm>
            </p:grpSpPr>
            <p:sp>
              <p:nvSpPr>
                <p:cNvPr id="98" name="Quad Arrow 9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597563" y="2519624"/>
                <a:ext cx="533316" cy="507886"/>
                <a:chOff x="4724400" y="2007158"/>
                <a:chExt cx="987562" cy="978124"/>
              </a:xfrm>
            </p:grpSpPr>
            <p:sp>
              <p:nvSpPr>
                <p:cNvPr id="96" name="Quad Arrow 95"/>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597563" y="3044813"/>
                <a:ext cx="533316" cy="507886"/>
                <a:chOff x="4724400" y="2007158"/>
                <a:chExt cx="987562" cy="978124"/>
              </a:xfrm>
            </p:grpSpPr>
            <p:sp>
              <p:nvSpPr>
                <p:cNvPr id="94" name="Quad Arrow 93"/>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8069095" y="4479724"/>
              <a:ext cx="275144" cy="943500"/>
              <a:chOff x="3597563" y="1955699"/>
              <a:chExt cx="533316" cy="1828800"/>
            </a:xfrm>
          </p:grpSpPr>
          <p:sp>
            <p:nvSpPr>
              <p:cNvPr id="77" name="Pentagon 76"/>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3597563" y="1994435"/>
                <a:ext cx="533316" cy="507886"/>
                <a:chOff x="4724400" y="2007158"/>
                <a:chExt cx="987562" cy="978124"/>
              </a:xfrm>
            </p:grpSpPr>
            <p:sp>
              <p:nvSpPr>
                <p:cNvPr id="88" name="Quad Arrow 87"/>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3597563" y="2519624"/>
                <a:ext cx="533316" cy="507886"/>
                <a:chOff x="4724400" y="2007158"/>
                <a:chExt cx="987562" cy="978124"/>
              </a:xfrm>
            </p:grpSpPr>
            <p:sp>
              <p:nvSpPr>
                <p:cNvPr id="83" name="Quad Arrow 8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597563" y="3044813"/>
                <a:ext cx="533316" cy="507886"/>
                <a:chOff x="4724400" y="2007158"/>
                <a:chExt cx="987562" cy="978124"/>
              </a:xfrm>
            </p:grpSpPr>
            <p:sp>
              <p:nvSpPr>
                <p:cNvPr id="81" name="Quad Arrow 8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rot="6808585">
              <a:off x="6768563" y="4657439"/>
              <a:ext cx="1630214" cy="370327"/>
              <a:chOff x="2586167" y="5289078"/>
              <a:chExt cx="3042965" cy="691254"/>
            </a:xfrm>
          </p:grpSpPr>
          <p:sp>
            <p:nvSpPr>
              <p:cNvPr id="75" name="Pentagon 74"/>
              <p:cNvSpPr/>
              <p:nvPr/>
            </p:nvSpPr>
            <p:spPr>
              <a:xfrm>
                <a:off x="3318906" y="5482964"/>
                <a:ext cx="2310226" cy="298201"/>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p:cNvSpPr/>
            <p:nvPr/>
          </p:nvSpPr>
          <p:spPr>
            <a:xfrm>
              <a:off x="7543875" y="4421527"/>
              <a:ext cx="821486" cy="16074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38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wipe(down)">
                                      <p:cBhvr>
                                        <p:cTn id="9" dur="580">
                                          <p:stCondLst>
                                            <p:cond delay="0"/>
                                          </p:stCondLst>
                                        </p:cTn>
                                        <p:tgtEl>
                                          <p:spTgt spid="55"/>
                                        </p:tgtEl>
                                      </p:cBhvr>
                                    </p:animEffect>
                                    <p:anim calcmode="lin" valueType="num">
                                      <p:cBhvr>
                                        <p:cTn id="1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5" dur="26">
                                          <p:stCondLst>
                                            <p:cond delay="650"/>
                                          </p:stCondLst>
                                        </p:cTn>
                                        <p:tgtEl>
                                          <p:spTgt spid="55"/>
                                        </p:tgtEl>
                                      </p:cBhvr>
                                      <p:to x="100000" y="60000"/>
                                    </p:animScale>
                                    <p:animScale>
                                      <p:cBhvr>
                                        <p:cTn id="16" dur="166" decel="50000">
                                          <p:stCondLst>
                                            <p:cond delay="676"/>
                                          </p:stCondLst>
                                        </p:cTn>
                                        <p:tgtEl>
                                          <p:spTgt spid="55"/>
                                        </p:tgtEl>
                                      </p:cBhvr>
                                      <p:to x="100000" y="100000"/>
                                    </p:animScale>
                                    <p:animScale>
                                      <p:cBhvr>
                                        <p:cTn id="17" dur="26">
                                          <p:stCondLst>
                                            <p:cond delay="1312"/>
                                          </p:stCondLst>
                                        </p:cTn>
                                        <p:tgtEl>
                                          <p:spTgt spid="55"/>
                                        </p:tgtEl>
                                      </p:cBhvr>
                                      <p:to x="100000" y="80000"/>
                                    </p:animScale>
                                    <p:animScale>
                                      <p:cBhvr>
                                        <p:cTn id="18" dur="166" decel="50000">
                                          <p:stCondLst>
                                            <p:cond delay="1338"/>
                                          </p:stCondLst>
                                        </p:cTn>
                                        <p:tgtEl>
                                          <p:spTgt spid="55"/>
                                        </p:tgtEl>
                                      </p:cBhvr>
                                      <p:to x="100000" y="100000"/>
                                    </p:animScale>
                                    <p:animScale>
                                      <p:cBhvr>
                                        <p:cTn id="19" dur="26">
                                          <p:stCondLst>
                                            <p:cond delay="1642"/>
                                          </p:stCondLst>
                                        </p:cTn>
                                        <p:tgtEl>
                                          <p:spTgt spid="55"/>
                                        </p:tgtEl>
                                      </p:cBhvr>
                                      <p:to x="100000" y="90000"/>
                                    </p:animScale>
                                    <p:animScale>
                                      <p:cBhvr>
                                        <p:cTn id="20" dur="166" decel="50000">
                                          <p:stCondLst>
                                            <p:cond delay="1668"/>
                                          </p:stCondLst>
                                        </p:cTn>
                                        <p:tgtEl>
                                          <p:spTgt spid="55"/>
                                        </p:tgtEl>
                                      </p:cBhvr>
                                      <p:to x="100000" y="100000"/>
                                    </p:animScale>
                                    <p:animScale>
                                      <p:cBhvr>
                                        <p:cTn id="21" dur="26">
                                          <p:stCondLst>
                                            <p:cond delay="1808"/>
                                          </p:stCondLst>
                                        </p:cTn>
                                        <p:tgtEl>
                                          <p:spTgt spid="55"/>
                                        </p:tgtEl>
                                      </p:cBhvr>
                                      <p:to x="100000" y="95000"/>
                                    </p:animScale>
                                    <p:animScale>
                                      <p:cBhvr>
                                        <p:cTn id="22" dur="166" decel="50000">
                                          <p:stCondLst>
                                            <p:cond delay="1834"/>
                                          </p:stCondLst>
                                        </p:cTn>
                                        <p:tgtEl>
                                          <p:spTgt spid="5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The Spirit of the Lord</a:t>
            </a:r>
          </a:p>
        </p:txBody>
      </p:sp>
      <p:sp>
        <p:nvSpPr>
          <p:cNvPr id="2" name="TextBox 1"/>
          <p:cNvSpPr txBox="1"/>
          <p:nvPr/>
        </p:nvSpPr>
        <p:spPr>
          <a:xfrm>
            <a:off x="1134296" y="760859"/>
            <a:ext cx="10301863" cy="3139321"/>
          </a:xfrm>
          <a:prstGeom prst="rect">
            <a:avLst/>
          </a:prstGeom>
          <a:noFill/>
        </p:spPr>
        <p:txBody>
          <a:bodyPr wrap="square" rtlCol="0">
            <a:spAutoFit/>
          </a:bodyPr>
          <a:lstStyle/>
          <a:p>
            <a:r>
              <a:rPr lang="en-US" dirty="0">
                <a:solidFill>
                  <a:schemeClr val="bg1"/>
                </a:solidFill>
                <a:latin typeface="Calibri" panose="020F0502020204030204" pitchFamily="34" charset="0"/>
              </a:rPr>
              <a:t>Today when we speak of someone having the Spirit of the Lord, we are usually referring to someone who is faithful and obedient and therefore close to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referring to Samson, the phrase seems to acknowledge Samson’s remarkable physical strength, which came as a gift from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scriptures give credit to the Lord, the true source of Samson’s gift, by saying “the Spirit of the Lord came mightily upon him,” but this does not necessarily mean that the Lord prompted or approved of Samson’s actions.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Sometimes Samson used his gift of strength properly, and sometimes he did not.</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a:t>
            </a:r>
          </a:p>
        </p:txBody>
      </p:sp>
      <p:pic>
        <p:nvPicPr>
          <p:cNvPr id="2050" name="Picture 2" descr="https://s-media-cache-ak0.pinimg.com/236x/5f/12/11/5f1211864c526664f1952f2b0fa0ee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6" y="3871239"/>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riancallart.com/wp-content/uploads/2014/03/samson-jaw-b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157" y="4003971"/>
            <a:ext cx="2035361" cy="1940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84224" y="5964556"/>
            <a:ext cx="7402005" cy="830997"/>
          </a:xfrm>
          <a:prstGeom prst="rect">
            <a:avLst/>
          </a:prstGeom>
        </p:spPr>
        <p:txBody>
          <a:bodyPr wrap="square">
            <a:spAutoFit/>
          </a:bodyPr>
          <a:lstStyle/>
          <a:p>
            <a:pPr algn="ctr"/>
            <a:r>
              <a:rPr lang="en-US" sz="2400" b="1" dirty="0">
                <a:solidFill>
                  <a:srgbClr val="FFFF00"/>
                </a:solidFill>
                <a:latin typeface="Calibri" panose="020F0502020204030204" pitchFamily="34" charset="0"/>
              </a:rPr>
              <a:t>Anger and vengeance can lead us to make choices that hurt others and ourselves</a:t>
            </a:r>
            <a:endParaRPr lang="en-US" sz="2400" dirty="0">
              <a:solidFill>
                <a:srgbClr val="FFFF00"/>
              </a:solidFill>
            </a:endParaRPr>
          </a:p>
        </p:txBody>
      </p:sp>
      <p:pic>
        <p:nvPicPr>
          <p:cNvPr id="124" name="Picture 12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6" name="Rectangle 85"/>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14</a:t>
            </a:r>
            <a:endParaRPr lang="en-US" dirty="0">
              <a:solidFill>
                <a:schemeClr val="bg1"/>
              </a:solidFill>
            </a:endParaRPr>
          </a:p>
        </p:txBody>
      </p:sp>
      <p:pic>
        <p:nvPicPr>
          <p:cNvPr id="2054" name="Picture 6" descr="http://3.bp.blogspot.com/-hnWMDrg5j_4/U6kCLf488rI/AAAAAAAAODs/uR0lsnd_Puw/s1600/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88" y="39426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grpId="0" nodeType="with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
                                            <p:txEl>
                                              <p:pRg st="2" end="2"/>
                                            </p:txEl>
                                          </p:spTgt>
                                        </p:tgtEl>
                                      </p:cBhvr>
                                    </p:animEffect>
                                    <p:set>
                                      <p:cBhvr>
                                        <p:cTn id="34" dur="1" fill="hold">
                                          <p:stCondLst>
                                            <p:cond delay="499"/>
                                          </p:stCondLst>
                                        </p:cTn>
                                        <p:tgtEl>
                                          <p:spTgt spid="2">
                                            <p:txEl>
                                              <p:pRg st="2" end="2"/>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
                                            <p:txEl>
                                              <p:pRg st="4" end="4"/>
                                            </p:txEl>
                                          </p:spTgt>
                                        </p:tgtEl>
                                      </p:cBhvr>
                                    </p:animEffect>
                                    <p:set>
                                      <p:cBhvr>
                                        <p:cTn id="37" dur="1" fill="hold">
                                          <p:stCondLst>
                                            <p:cond delay="499"/>
                                          </p:stCondLst>
                                        </p:cTn>
                                        <p:tgtEl>
                                          <p:spTgt spid="2">
                                            <p:txEl>
                                              <p:pRg st="4" end="4"/>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
                                            <p:txEl>
                                              <p:pRg st="6" end="6"/>
                                            </p:txEl>
                                          </p:spTgt>
                                        </p:tgtEl>
                                      </p:cBhvr>
                                    </p:animEffect>
                                    <p:set>
                                      <p:cBhvr>
                                        <p:cTn id="40" dur="1" fill="hold">
                                          <p:stCondLst>
                                            <p:cond delay="499"/>
                                          </p:stCondLst>
                                        </p:cTn>
                                        <p:tgtEl>
                                          <p:spTgt spid="2">
                                            <p:txEl>
                                              <p:pRg st="6" end="6"/>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54"/>
                                        </p:tgtEl>
                                      </p:cBhvr>
                                    </p:animEffect>
                                    <p:set>
                                      <p:cBhvr>
                                        <p:cTn id="43" dur="1" fill="hold">
                                          <p:stCondLst>
                                            <p:cond delay="499"/>
                                          </p:stCondLst>
                                        </p:cTn>
                                        <p:tgtEl>
                                          <p:spTgt spid="205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50"/>
                                        </p:tgtEl>
                                      </p:cBhvr>
                                    </p:animEffect>
                                    <p:set>
                                      <p:cBhvr>
                                        <p:cTn id="49"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2" name="TextBox 1"/>
          <p:cNvSpPr txBox="1"/>
          <p:nvPr/>
        </p:nvSpPr>
        <p:spPr>
          <a:xfrm>
            <a:off x="4425117" y="1350707"/>
            <a:ext cx="6197949" cy="3416320"/>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“I ask, is it possible to feel the Spirit of our Heavenly Father when we are angry? I know of no instance where such would be the case.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“To be angry is to yield to the influence of Satan. No one can </a:t>
            </a:r>
            <a:r>
              <a:rPr lang="en-US" sz="2400" i="1" dirty="0">
                <a:solidFill>
                  <a:schemeClr val="bg1"/>
                </a:solidFill>
                <a:latin typeface="Calibri" panose="020F0502020204030204" pitchFamily="34" charset="0"/>
              </a:rPr>
              <a:t>make</a:t>
            </a:r>
            <a:r>
              <a:rPr lang="en-US" sz="2400" dirty="0">
                <a:solidFill>
                  <a:schemeClr val="bg1"/>
                </a:solidFill>
                <a:latin typeface="Calibri" panose="020F0502020204030204" pitchFamily="34" charset="0"/>
              </a:rPr>
              <a:t> us angry. It is our choice. If we desire to have the proper spirit with us at all times, we must choose to refrain from becoming angry. I testify that such is possible”</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3" y="1845954"/>
            <a:ext cx="1876425" cy="2486025"/>
          </a:xfrm>
          <a:prstGeom prst="rect">
            <a:avLst/>
          </a:prstGeom>
        </p:spPr>
      </p:pic>
      <p:pic>
        <p:nvPicPr>
          <p:cNvPr id="11" name="Picture 10"/>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Tree>
    <p:extLst>
      <p:ext uri="{BB962C8B-B14F-4D97-AF65-F5344CB8AC3E}">
        <p14:creationId xmlns:p14="http://schemas.microsoft.com/office/powerpoint/2010/main" val="250724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Placing Our Own Desires Before the Lord’s</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(4)</a:t>
            </a:r>
          </a:p>
        </p:txBody>
      </p:sp>
      <p:pic>
        <p:nvPicPr>
          <p:cNvPr id="8" name="Picture 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5" name="Rectangle 4"/>
          <p:cNvSpPr/>
          <p:nvPr/>
        </p:nvSpPr>
        <p:spPr>
          <a:xfrm>
            <a:off x="783772" y="1036175"/>
            <a:ext cx="6096000" cy="1200329"/>
          </a:xfrm>
          <a:prstGeom prst="rect">
            <a:avLst/>
          </a:prstGeom>
        </p:spPr>
        <p:txBody>
          <a:bodyPr>
            <a:spAutoFit/>
          </a:bodyPr>
          <a:lstStyle/>
          <a:p>
            <a:r>
              <a:rPr lang="en-US" dirty="0">
                <a:solidFill>
                  <a:schemeClr val="bg1"/>
                </a:solidFill>
                <a:latin typeface="Calibri" panose="020F0502020204030204" pitchFamily="34" charset="0"/>
              </a:rPr>
              <a:t>“…our desires profoundly affect the use of our moral agency. Desires thus become real determinants, even when, with pitiful </a:t>
            </a:r>
            <a:r>
              <a:rPr lang="en-US" dirty="0" err="1">
                <a:solidFill>
                  <a:schemeClr val="bg1"/>
                </a:solidFill>
                <a:latin typeface="Calibri" panose="020F0502020204030204" pitchFamily="34" charset="0"/>
              </a:rPr>
              <a:t>naivete</a:t>
            </a:r>
            <a:r>
              <a:rPr lang="en-US" dirty="0">
                <a:solidFill>
                  <a:schemeClr val="bg1"/>
                </a:solidFill>
                <a:latin typeface="Calibri" panose="020F0502020204030204" pitchFamily="34" charset="0"/>
              </a:rPr>
              <a:t>, we do not really want the consequences of our desires.</a:t>
            </a:r>
            <a:endParaRPr lang="en-US" dirty="0">
              <a:solidFill>
                <a:schemeClr val="bg1"/>
              </a:solidFill>
            </a:endParaRPr>
          </a:p>
        </p:txBody>
      </p:sp>
      <p:sp>
        <p:nvSpPr>
          <p:cNvPr id="6" name="Rectangle 5"/>
          <p:cNvSpPr/>
          <p:nvPr/>
        </p:nvSpPr>
        <p:spPr>
          <a:xfrm>
            <a:off x="4321629" y="3481945"/>
            <a:ext cx="7347856" cy="2308324"/>
          </a:xfrm>
          <a:prstGeom prst="rect">
            <a:avLst/>
          </a:prstGeom>
        </p:spPr>
        <p:txBody>
          <a:bodyPr wrap="square">
            <a:spAutoFit/>
          </a:bodyPr>
          <a:lstStyle/>
          <a:p>
            <a:r>
              <a:rPr lang="en-US" i="1" dirty="0">
                <a:solidFill>
                  <a:schemeClr val="bg1"/>
                </a:solidFill>
                <a:latin typeface="Calibri" panose="020F0502020204030204" pitchFamily="34" charset="0"/>
              </a:rPr>
              <a:t>“Desire</a:t>
            </a:r>
            <a:r>
              <a:rPr lang="en-US" dirty="0">
                <a:solidFill>
                  <a:schemeClr val="bg1"/>
                </a:solidFill>
                <a:latin typeface="Calibri" panose="020F0502020204030204" pitchFamily="34" charset="0"/>
              </a:rPr>
              <a:t> denotes a real longing or craving. Hence righteous desires are much more than passive preferences or fleeting feelings. Of course our genes, circumstances, and environments matter very much, and they shape us significantly.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Yet there remains an inner zone in which we are sovereign, unless we abdicate. In this zone lies the essence of our individuality and our personal accountability.”</a:t>
            </a:r>
            <a:endParaRPr lang="en-US" dirty="0">
              <a:solidFill>
                <a:schemeClr val="bg1"/>
              </a:solidFill>
            </a:endParaRPr>
          </a:p>
        </p:txBody>
      </p:sp>
      <p:sp>
        <p:nvSpPr>
          <p:cNvPr id="7" name="Rectangle 6"/>
          <p:cNvSpPr/>
          <p:nvPr/>
        </p:nvSpPr>
        <p:spPr>
          <a:xfrm>
            <a:off x="448883" y="2456553"/>
            <a:ext cx="6096000" cy="646331"/>
          </a:xfrm>
          <a:prstGeom prst="rect">
            <a:avLst/>
          </a:prstGeom>
        </p:spPr>
        <p:txBody>
          <a:bodyPr>
            <a:spAutoFit/>
          </a:bodyPr>
          <a:lstStyle/>
          <a:p>
            <a:r>
              <a:rPr lang="en-US" i="1" dirty="0">
                <a:solidFill>
                  <a:srgbClr val="FFFF00"/>
                </a:solidFill>
                <a:latin typeface="Calibri" panose="020F0502020204030204" pitchFamily="34" charset="0"/>
              </a:rPr>
              <a:t>For I, the Lord, will judge all men according to their works, according to the desire of their hearts. D&amp;C 137:9</a:t>
            </a:r>
            <a:endParaRPr lang="en-US" i="1" dirty="0">
              <a:solidFill>
                <a:srgbClr val="FFFF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614" y="3424472"/>
            <a:ext cx="1563758" cy="1957039"/>
          </a:xfrm>
          <a:prstGeom prst="rect">
            <a:avLst/>
          </a:prstGeom>
        </p:spPr>
      </p:pic>
      <p:pic>
        <p:nvPicPr>
          <p:cNvPr id="3074" name="Picture 2" descr="http://www.fashion-era.com/Christmas/xmas_mouse_story/cat_watch_mouse_md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2578" y="1027659"/>
            <a:ext cx="2396811" cy="23968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25634" y="5797720"/>
            <a:ext cx="8408263" cy="954107"/>
          </a:xfrm>
          <a:prstGeom prst="rect">
            <a:avLst/>
          </a:prstGeom>
        </p:spPr>
        <p:txBody>
          <a:bodyPr wrap="square">
            <a:spAutoFit/>
          </a:bodyPr>
          <a:lstStyle/>
          <a:p>
            <a:pPr algn="ctr"/>
            <a:r>
              <a:rPr lang="en-US" sz="2800" b="1" dirty="0">
                <a:solidFill>
                  <a:srgbClr val="FFFF00"/>
                </a:solidFill>
                <a:latin typeface="Calibri" panose="020F0502020204030204" pitchFamily="34" charset="0"/>
              </a:rPr>
              <a:t>If we place our own desires ahead of the Lord’s will, then we will not reach our divine potential</a:t>
            </a:r>
            <a:endParaRPr lang="en-US" sz="2800" dirty="0">
              <a:solidFill>
                <a:srgbClr val="FFFF00"/>
              </a:solidFill>
            </a:endParaRPr>
          </a:p>
        </p:txBody>
      </p:sp>
    </p:spTree>
    <p:extLst>
      <p:ext uri="{BB962C8B-B14F-4D97-AF65-F5344CB8AC3E}">
        <p14:creationId xmlns:p14="http://schemas.microsoft.com/office/powerpoint/2010/main" val="1404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074"/>
                                        </p:tgtEl>
                                      </p:cBhvr>
                                    </p:animEffect>
                                    <p:set>
                                      <p:cBhvr>
                                        <p:cTn id="33" dur="1" fill="hold">
                                          <p:stCondLst>
                                            <p:cond delay="499"/>
                                          </p:stCondLst>
                                        </p:cTn>
                                        <p:tgtEl>
                                          <p:spTgt spid="307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
                                            <p:txEl>
                                              <p:pRg st="0" end="0"/>
                                            </p:txEl>
                                          </p:spTgt>
                                        </p:tgtEl>
                                      </p:cBhvr>
                                    </p:animEffect>
                                    <p:set>
                                      <p:cBhvr>
                                        <p:cTn id="39" dur="1" fill="hold">
                                          <p:stCondLst>
                                            <p:cond delay="499"/>
                                          </p:stCondLst>
                                        </p:cTn>
                                        <p:tgtEl>
                                          <p:spTgt spid="6">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
                                            <p:txEl>
                                              <p:pRg st="2" end="2"/>
                                            </p:txEl>
                                          </p:spTgt>
                                        </p:tgtEl>
                                      </p:cBhvr>
                                    </p:animEffect>
                                    <p:set>
                                      <p:cBhvr>
                                        <p:cTn id="42" dur="1" fill="hold">
                                          <p:stCondLst>
                                            <p:cond delay="499"/>
                                          </p:stCondLst>
                                        </p:cTn>
                                        <p:tgtEl>
                                          <p:spTgt spid="6">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allAtOnce"/>
      <p:bldP spid="7" grpId="0"/>
      <p:bldP spid="7"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Micah and Jonathan</a:t>
            </a:r>
          </a:p>
        </p:txBody>
      </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a:t>
            </a:r>
          </a:p>
        </p:txBody>
      </p:sp>
      <p:pic>
        <p:nvPicPr>
          <p:cNvPr id="5124" name="Picture 4" descr="http://www.carpescriptura.com/wp-content/uploads/2014/06/Judges-17-Micahs-Id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24" y="3919249"/>
            <a:ext cx="3207657" cy="264349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338460" y="358930"/>
            <a:ext cx="1114203" cy="2341021"/>
            <a:chOff x="4493688" y="3774922"/>
            <a:chExt cx="1114203" cy="2341021"/>
          </a:xfrm>
        </p:grpSpPr>
        <p:grpSp>
          <p:nvGrpSpPr>
            <p:cNvPr id="86" name="Group 85"/>
            <p:cNvGrpSpPr/>
            <p:nvPr/>
          </p:nvGrpSpPr>
          <p:grpSpPr>
            <a:xfrm>
              <a:off x="4493688" y="4016286"/>
              <a:ext cx="1114203" cy="2099657"/>
              <a:chOff x="4381698" y="1108586"/>
              <a:chExt cx="1796299" cy="3656603"/>
            </a:xfrm>
            <a:solidFill>
              <a:srgbClr val="FFC000"/>
            </a:solidFill>
          </p:grpSpPr>
          <p:sp>
            <p:nvSpPr>
              <p:cNvPr id="124" name="Flowchart: Magnetic Disk 123"/>
              <p:cNvSpPr/>
              <p:nvPr/>
            </p:nvSpPr>
            <p:spPr>
              <a:xfrm>
                <a:off x="4381698" y="4546155"/>
                <a:ext cx="1449363" cy="219034"/>
              </a:xfrm>
              <a:prstGeom prst="flowChartMagneticDisk">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823360" y="1143624"/>
                <a:ext cx="609600" cy="1003855"/>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hord 125"/>
              <p:cNvSpPr/>
              <p:nvPr/>
            </p:nvSpPr>
            <p:spPr>
              <a:xfrm rot="6585439">
                <a:off x="4806082" y="1111364"/>
                <a:ext cx="627910" cy="622354"/>
              </a:xfrm>
              <a:prstGeom prst="chord">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3066569">
                <a:off x="4517088" y="1898433"/>
                <a:ext cx="281751"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9140440">
                <a:off x="4539002" y="2319787"/>
                <a:ext cx="281751"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20247829">
                <a:off x="5287369" y="1966177"/>
                <a:ext cx="281751" cy="429359"/>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18275965">
                <a:off x="5589696" y="2124320"/>
                <a:ext cx="281751" cy="76894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0800000">
                <a:off x="4696797" y="2038402"/>
                <a:ext cx="800503" cy="990600"/>
              </a:xfrm>
              <a:prstGeom prst="trapezoid">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4696797" y="3002600"/>
                <a:ext cx="800503" cy="767339"/>
              </a:xfrm>
              <a:prstGeom prst="trapezoid">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371338">
                <a:off x="4709329" y="3707698"/>
                <a:ext cx="240210"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20719454">
                <a:off x="5177701" y="3714035"/>
                <a:ext cx="240210" cy="831768"/>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5810348">
                <a:off x="4764279" y="4240790"/>
                <a:ext cx="221699" cy="37854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4390485">
                <a:off x="5360837" y="4257357"/>
                <a:ext cx="221699" cy="37854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6200000">
                <a:off x="5282449" y="1472284"/>
                <a:ext cx="288601" cy="18314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889396" y="2640182"/>
                <a:ext cx="288601" cy="18314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6200000">
                <a:off x="4669022" y="1467604"/>
                <a:ext cx="288601" cy="18314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4889779" y="3774922"/>
              <a:ext cx="108705" cy="29140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www.israelprayer.com/images/12TribeMap(270%20x%20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322" y="3779659"/>
            <a:ext cx="1926328" cy="28966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460296" y="4219102"/>
            <a:ext cx="5145891" cy="2145322"/>
            <a:chOff x="4460296" y="4219102"/>
            <a:chExt cx="5145891" cy="2145322"/>
          </a:xfrm>
        </p:grpSpPr>
        <p:sp>
          <p:nvSpPr>
            <p:cNvPr id="5" name="TextBox 4"/>
            <p:cNvSpPr txBox="1"/>
            <p:nvPr/>
          </p:nvSpPr>
          <p:spPr>
            <a:xfrm>
              <a:off x="4460296" y="4640832"/>
              <a:ext cx="3254487" cy="1200329"/>
            </a:xfrm>
            <a:prstGeom prst="rect">
              <a:avLst/>
            </a:prstGeom>
            <a:noFill/>
          </p:spPr>
          <p:txBody>
            <a:bodyPr wrap="square" rtlCol="0">
              <a:spAutoFit/>
            </a:bodyPr>
            <a:lstStyle/>
            <a:p>
              <a:r>
                <a:rPr lang="en-US" dirty="0">
                  <a:solidFill>
                    <a:schemeClr val="bg1"/>
                  </a:solidFill>
                </a:rPr>
                <a:t>The City of Dan was in the furthest most Northern territory of Israel and Beer-</a:t>
              </a:r>
              <a:r>
                <a:rPr lang="en-US" dirty="0" err="1">
                  <a:solidFill>
                    <a:schemeClr val="bg1"/>
                  </a:solidFill>
                </a:rPr>
                <a:t>sheba</a:t>
              </a:r>
              <a:r>
                <a:rPr lang="en-US" dirty="0">
                  <a:solidFill>
                    <a:schemeClr val="bg1"/>
                  </a:solidFill>
                </a:rPr>
                <a:t> was the southernmost city</a:t>
              </a:r>
            </a:p>
          </p:txBody>
        </p:sp>
        <p:cxnSp>
          <p:nvCxnSpPr>
            <p:cNvPr id="7" name="Straight Arrow Connector 6"/>
            <p:cNvCxnSpPr/>
            <p:nvPr/>
          </p:nvCxnSpPr>
          <p:spPr>
            <a:xfrm flipV="1">
              <a:off x="7143184" y="4219102"/>
              <a:ext cx="2463003" cy="5068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66738" y="5545068"/>
              <a:ext cx="1997016" cy="8193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774131" y="3527008"/>
            <a:ext cx="2399897" cy="2837416"/>
            <a:chOff x="9774131" y="3527008"/>
            <a:chExt cx="2399897" cy="2837416"/>
          </a:xfrm>
        </p:grpSpPr>
        <p:sp>
          <p:nvSpPr>
            <p:cNvPr id="36" name="TextBox 35"/>
            <p:cNvSpPr txBox="1"/>
            <p:nvPr/>
          </p:nvSpPr>
          <p:spPr>
            <a:xfrm>
              <a:off x="10363156" y="4794764"/>
              <a:ext cx="1801664" cy="1569660"/>
            </a:xfrm>
            <a:prstGeom prst="rect">
              <a:avLst/>
            </a:prstGeom>
            <a:noFill/>
          </p:spPr>
          <p:txBody>
            <a:bodyPr wrap="square" rtlCol="0">
              <a:spAutoFit/>
            </a:bodyPr>
            <a:lstStyle/>
            <a:p>
              <a:r>
                <a:rPr lang="en-US" sz="1600" dirty="0">
                  <a:solidFill>
                    <a:schemeClr val="bg1"/>
                  </a:solidFill>
                </a:rPr>
                <a:t>You might find the phrase “Dan to Beer-</a:t>
              </a:r>
              <a:r>
                <a:rPr lang="en-US" sz="1600" dirty="0" err="1">
                  <a:solidFill>
                    <a:schemeClr val="bg1"/>
                  </a:solidFill>
                </a:rPr>
                <a:t>sheba</a:t>
              </a:r>
              <a:r>
                <a:rPr lang="en-US" sz="1600" dirty="0">
                  <a:solidFill>
                    <a:schemeClr val="bg1"/>
                  </a:solidFill>
                </a:rPr>
                <a:t> meaning (going throughout all the land) </a:t>
              </a:r>
            </a:p>
          </p:txBody>
        </p:sp>
        <p:sp>
          <p:nvSpPr>
            <p:cNvPr id="37" name="TextBox 36"/>
            <p:cNvSpPr txBox="1"/>
            <p:nvPr/>
          </p:nvSpPr>
          <p:spPr>
            <a:xfrm>
              <a:off x="10372364" y="3527008"/>
              <a:ext cx="1801664" cy="584775"/>
            </a:xfrm>
            <a:prstGeom prst="rect">
              <a:avLst/>
            </a:prstGeom>
            <a:noFill/>
          </p:spPr>
          <p:txBody>
            <a:bodyPr wrap="square" rtlCol="0">
              <a:spAutoFit/>
            </a:bodyPr>
            <a:lstStyle/>
            <a:p>
              <a:r>
                <a:rPr lang="en-US" sz="1600" dirty="0" err="1">
                  <a:solidFill>
                    <a:schemeClr val="bg1"/>
                  </a:solidFill>
                </a:rPr>
                <a:t>Laish</a:t>
              </a:r>
              <a:r>
                <a:rPr lang="en-US" sz="1600" dirty="0">
                  <a:solidFill>
                    <a:schemeClr val="bg1"/>
                  </a:solidFill>
                </a:rPr>
                <a:t> name changed to Dan</a:t>
              </a:r>
            </a:p>
          </p:txBody>
        </p:sp>
        <p:cxnSp>
          <p:nvCxnSpPr>
            <p:cNvPr id="38" name="Straight Arrow Connector 37"/>
            <p:cNvCxnSpPr>
              <a:stCxn id="37" idx="1"/>
            </p:cNvCxnSpPr>
            <p:nvPr/>
          </p:nvCxnSpPr>
          <p:spPr>
            <a:xfrm flipH="1">
              <a:off x="9774131" y="3819396"/>
              <a:ext cx="598233" cy="2923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3" name="Picture 42"/>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TextBox 1"/>
          <p:cNvSpPr txBox="1"/>
          <p:nvPr/>
        </p:nvSpPr>
        <p:spPr>
          <a:xfrm>
            <a:off x="329317" y="1020906"/>
            <a:ext cx="9496128" cy="2554545"/>
          </a:xfrm>
          <a:prstGeom prst="rect">
            <a:avLst/>
          </a:prstGeom>
          <a:noFill/>
        </p:spPr>
        <p:txBody>
          <a:bodyPr wrap="square" rtlCol="0">
            <a:spAutoFit/>
          </a:bodyPr>
          <a:lstStyle/>
          <a:p>
            <a:r>
              <a:rPr lang="en-US" sz="1600" dirty="0">
                <a:solidFill>
                  <a:schemeClr val="bg1"/>
                </a:solidFill>
                <a:latin typeface="Calibri" panose="020F0502020204030204" pitchFamily="34" charset="0"/>
              </a:rPr>
              <a:t>Micah was an </a:t>
            </a:r>
            <a:r>
              <a:rPr lang="en-US" sz="1600" dirty="0" err="1">
                <a:solidFill>
                  <a:schemeClr val="bg1"/>
                </a:solidFill>
                <a:latin typeface="Calibri" panose="020F0502020204030204" pitchFamily="34" charset="0"/>
              </a:rPr>
              <a:t>Ephraimite</a:t>
            </a:r>
            <a:r>
              <a:rPr lang="en-US" sz="1600" dirty="0">
                <a:solidFill>
                  <a:schemeClr val="bg1"/>
                </a:solidFill>
                <a:latin typeface="Calibri" panose="020F0502020204030204" pitchFamily="34" charset="0"/>
              </a:rPr>
              <a:t> after the days of Samson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set up a molten image within his own household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hired Jonathan, the son of Gershom the Levite, to serve as a private priest</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a:t>
            </a:r>
            <a:r>
              <a:rPr lang="en-US" sz="1600" dirty="0" err="1">
                <a:solidFill>
                  <a:schemeClr val="bg1"/>
                </a:solidFill>
                <a:latin typeface="Calibri" panose="020F0502020204030204" pitchFamily="34" charset="0"/>
              </a:rPr>
              <a:t>Danites</a:t>
            </a:r>
            <a:r>
              <a:rPr lang="en-US" sz="1600" dirty="0">
                <a:solidFill>
                  <a:schemeClr val="bg1"/>
                </a:solidFill>
                <a:latin typeface="Calibri" panose="020F0502020204030204" pitchFamily="34" charset="0"/>
              </a:rPr>
              <a:t> sought to take the image and then burn the city of </a:t>
            </a:r>
            <a:r>
              <a:rPr lang="en-US" sz="1600" dirty="0" err="1">
                <a:solidFill>
                  <a:schemeClr val="bg1"/>
                </a:solidFill>
                <a:latin typeface="Calibri" panose="020F0502020204030204" pitchFamily="34" charset="0"/>
              </a:rPr>
              <a:t>Laish</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When members of the tribe of Dan seized the image, they lured the priest away and took over the city of </a:t>
            </a:r>
            <a:r>
              <a:rPr lang="en-US" sz="1600" dirty="0" err="1">
                <a:solidFill>
                  <a:schemeClr val="bg1"/>
                </a:solidFill>
                <a:latin typeface="Calibri" panose="020F0502020204030204" pitchFamily="34" charset="0"/>
              </a:rPr>
              <a:t>Laish</a:t>
            </a:r>
            <a:r>
              <a:rPr lang="en-US" sz="1600" dirty="0">
                <a:solidFill>
                  <a:schemeClr val="bg1"/>
                </a:solidFill>
                <a:latin typeface="Calibri" panose="020F0502020204030204" pitchFamily="34" charset="0"/>
              </a:rPr>
              <a:t>, renaming it Dan…there they cultivated idol worship for generations, aided by Jonathan and his posterity</a:t>
            </a:r>
          </a:p>
        </p:txBody>
      </p:sp>
    </p:spTree>
    <p:extLst>
      <p:ext uri="{BB962C8B-B14F-4D97-AF65-F5344CB8AC3E}">
        <p14:creationId xmlns:p14="http://schemas.microsoft.com/office/powerpoint/2010/main" val="30614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500"/>
                                        <p:tgtEl>
                                          <p:spTgt spid="51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(5)</a:t>
            </a:r>
          </a:p>
        </p:txBody>
      </p:sp>
      <p:pic>
        <p:nvPicPr>
          <p:cNvPr id="11" name="Picture 10"/>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 name="TextBox 6"/>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The Israelites During the Time of Judges</a:t>
            </a:r>
          </a:p>
        </p:txBody>
      </p:sp>
      <p:sp>
        <p:nvSpPr>
          <p:cNvPr id="5" name="Rectangle 4"/>
          <p:cNvSpPr/>
          <p:nvPr/>
        </p:nvSpPr>
        <p:spPr>
          <a:xfrm>
            <a:off x="534155" y="740163"/>
            <a:ext cx="6726010" cy="3693319"/>
          </a:xfrm>
          <a:prstGeom prst="rect">
            <a:avLst/>
          </a:prstGeom>
        </p:spPr>
        <p:txBody>
          <a:bodyPr wrap="square">
            <a:spAutoFit/>
          </a:bodyPr>
          <a:lstStyle/>
          <a:p>
            <a:r>
              <a:rPr lang="en-US" dirty="0">
                <a:solidFill>
                  <a:schemeClr val="bg1"/>
                </a:solidFill>
              </a:rPr>
              <a:t>Extraordinary courage was required for an Israelite to be devoted to the Lord during this era. Unfortunately, this situation arose not because of pressure from outside of Israel but because of pressure from within. </a:t>
            </a:r>
          </a:p>
          <a:p>
            <a:endParaRPr lang="en-US" dirty="0">
              <a:solidFill>
                <a:schemeClr val="bg1"/>
              </a:solidFill>
            </a:endParaRPr>
          </a:p>
          <a:p>
            <a:r>
              <a:rPr lang="en-US" dirty="0">
                <a:solidFill>
                  <a:schemeClr val="bg1"/>
                </a:solidFill>
              </a:rPr>
              <a:t>Indeed, Israel’s problem did not stem from the pagan masses they faced. It lay within their own hearts.</a:t>
            </a:r>
          </a:p>
          <a:p>
            <a:endParaRPr lang="en-US" dirty="0">
              <a:solidFill>
                <a:schemeClr val="bg1"/>
              </a:solidFill>
            </a:endParaRPr>
          </a:p>
          <a:p>
            <a:r>
              <a:rPr lang="en-US" dirty="0">
                <a:solidFill>
                  <a:schemeClr val="bg1"/>
                </a:solidFill>
              </a:rPr>
              <a:t>Their greatest enemies were not the power-hungry Midianites or Moabites but inward vacillation, apathy, disobedience, and rebellion. </a:t>
            </a:r>
          </a:p>
          <a:p>
            <a:endParaRPr lang="en-US" dirty="0">
              <a:solidFill>
                <a:schemeClr val="bg1"/>
              </a:solidFill>
            </a:endParaRPr>
          </a:p>
          <a:p>
            <a:r>
              <a:rPr lang="en-US" dirty="0">
                <a:solidFill>
                  <a:schemeClr val="bg1"/>
                </a:solidFill>
              </a:rPr>
              <a:t>Their outward enemies raged through them constantly only because the inward weaknesses raged unchecked also.</a:t>
            </a:r>
          </a:p>
        </p:txBody>
      </p:sp>
      <p:sp>
        <p:nvSpPr>
          <p:cNvPr id="6" name="Rectangle 5"/>
          <p:cNvSpPr/>
          <p:nvPr/>
        </p:nvSpPr>
        <p:spPr>
          <a:xfrm>
            <a:off x="5672870" y="4557997"/>
            <a:ext cx="6096000" cy="2031325"/>
          </a:xfrm>
          <a:prstGeom prst="rect">
            <a:avLst/>
          </a:prstGeom>
        </p:spPr>
        <p:txBody>
          <a:bodyPr>
            <a:spAutoFit/>
          </a:bodyPr>
          <a:lstStyle/>
          <a:p>
            <a:r>
              <a:rPr lang="en-US" dirty="0">
                <a:solidFill>
                  <a:schemeClr val="bg1"/>
                </a:solidFill>
              </a:rPr>
              <a:t>The Canaanites and Philistines are gone today. But are not the offspring of their gods, metamorphosed into modern form and made intellectually acceptable, still with us? And what of apathy, disobedience, vacillation, and rebellion? Is not our greatest enemy within? If so, then the same kind of courage displayed by the people of whom you have just read is as necessary now as it was then.</a:t>
            </a:r>
          </a:p>
        </p:txBody>
      </p:sp>
      <p:pic>
        <p:nvPicPr>
          <p:cNvPr id="2050" name="Picture 2" descr="http://www.scienceofcorrespondences.com/assets/images/autogen/a_Judges18_500_3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753" y="996230"/>
            <a:ext cx="42862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t16oiRssNcY/UhlkN0_CvSI/AAAAAAAAEN0/0VbFTreMUXs/s640/Gideon_and_his_three_hundred_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051" y="4440933"/>
            <a:ext cx="3468639" cy="226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0" presetClass="exit" presetSubtype="0" fill="hold" grpId="0" nodeType="withEffect">
                                  <p:stCondLst>
                                    <p:cond delay="0"/>
                                  </p:stCondLst>
                                  <p:childTnLst>
                                    <p:animEffect transition="out" filter="fade">
                                      <p:cBhvr>
                                        <p:cTn id="30" dur="500"/>
                                        <p:tgtEl>
                                          <p:spTgt spid="5">
                                            <p:txEl>
                                              <p:pRg st="0" end="0"/>
                                            </p:txEl>
                                          </p:spTgt>
                                        </p:tgtEl>
                                      </p:cBhvr>
                                    </p:animEffect>
                                    <p:set>
                                      <p:cBhvr>
                                        <p:cTn id="31" dur="1" fill="hold">
                                          <p:stCondLst>
                                            <p:cond delay="499"/>
                                          </p:stCondLst>
                                        </p:cTn>
                                        <p:tgtEl>
                                          <p:spTgt spid="5">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
                                            <p:txEl>
                                              <p:pRg st="2" end="2"/>
                                            </p:txEl>
                                          </p:spTgt>
                                        </p:tgtEl>
                                      </p:cBhvr>
                                    </p:animEffect>
                                    <p:set>
                                      <p:cBhvr>
                                        <p:cTn id="34" dur="1" fill="hold">
                                          <p:stCondLst>
                                            <p:cond delay="499"/>
                                          </p:stCondLst>
                                        </p:cTn>
                                        <p:tgtEl>
                                          <p:spTgt spid="5">
                                            <p:txEl>
                                              <p:pRg st="2" end="2"/>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4" end="4"/>
                                            </p:txEl>
                                          </p:spTgt>
                                        </p:tgtEl>
                                      </p:cBhvr>
                                    </p:animEffect>
                                    <p:set>
                                      <p:cBhvr>
                                        <p:cTn id="37" dur="1" fill="hold">
                                          <p:stCondLst>
                                            <p:cond delay="499"/>
                                          </p:stCondLst>
                                        </p:cTn>
                                        <p:tgtEl>
                                          <p:spTgt spid="5">
                                            <p:txEl>
                                              <p:pRg st="4" end="4"/>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
                                            <p:txEl>
                                              <p:pRg st="6" end="6"/>
                                            </p:txEl>
                                          </p:spTgt>
                                        </p:tgtEl>
                                      </p:cBhvr>
                                    </p:animEffect>
                                    <p:set>
                                      <p:cBhvr>
                                        <p:cTn id="40" dur="1" fill="hold">
                                          <p:stCondLst>
                                            <p:cond delay="499"/>
                                          </p:stCondLst>
                                        </p:cTn>
                                        <p:tgtEl>
                                          <p:spTgt spid="5">
                                            <p:txEl>
                                              <p:pRg st="6" end="6"/>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50"/>
                                        </p:tgtEl>
                                      </p:cBhvr>
                                    </p:animEffect>
                                    <p:set>
                                      <p:cBhvr>
                                        <p:cTn id="43" dur="1" fill="hold">
                                          <p:stCondLst>
                                            <p:cond delay="499"/>
                                          </p:stCondLst>
                                        </p:cTn>
                                        <p:tgtEl>
                                          <p:spTgt spid="205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TextBox 1"/>
          <p:cNvSpPr txBox="1"/>
          <p:nvPr/>
        </p:nvSpPr>
        <p:spPr>
          <a:xfrm>
            <a:off x="88224" y="0"/>
            <a:ext cx="12034366" cy="258532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AutoNum type="arabicPeriod"/>
            </a:pPr>
            <a:r>
              <a:rPr lang="en-US" dirty="0">
                <a:solidFill>
                  <a:schemeClr val="bg1"/>
                </a:solidFill>
              </a:rPr>
              <a:t>Who’s Who in the Old Testament by Ed J. </a:t>
            </a:r>
            <a:r>
              <a:rPr lang="en-US" dirty="0" err="1">
                <a:solidFill>
                  <a:schemeClr val="bg1"/>
                </a:solidFill>
              </a:rPr>
              <a:t>Pinegar</a:t>
            </a:r>
            <a:r>
              <a:rPr lang="en-US" dirty="0">
                <a:solidFill>
                  <a:schemeClr val="bg1"/>
                </a:solidFill>
              </a:rPr>
              <a:t> and Richard J. Allen p. 90, 106, 126,163</a:t>
            </a:r>
          </a:p>
          <a:p>
            <a:pPr marL="342900" indent="-342900">
              <a:buAutoNum type="arabicPeriod"/>
            </a:pPr>
            <a:r>
              <a:rPr lang="en-US" dirty="0">
                <a:solidFill>
                  <a:schemeClr val="bg1"/>
                </a:solidFill>
              </a:rPr>
              <a:t>W. Cleon Skousen </a:t>
            </a:r>
            <a:r>
              <a:rPr lang="en-US" i="1" dirty="0">
                <a:solidFill>
                  <a:schemeClr val="bg1"/>
                </a:solidFill>
              </a:rPr>
              <a:t>The Third Thousand Years </a:t>
            </a:r>
            <a:r>
              <a:rPr lang="en-US" dirty="0">
                <a:solidFill>
                  <a:schemeClr val="bg1"/>
                </a:solidFill>
              </a:rPr>
              <a:t>pg. 558-559</a:t>
            </a:r>
          </a:p>
          <a:p>
            <a:r>
              <a:rPr lang="en-US" dirty="0">
                <a:solidFill>
                  <a:schemeClr val="bg1"/>
                </a:solidFill>
              </a:rPr>
              <a:t>Presentation by ©http://fashionsbylynda.com/blog/</a:t>
            </a:r>
          </a:p>
          <a:p>
            <a:pPr fontAlgn="base"/>
            <a:r>
              <a:rPr lang="en-US" dirty="0">
                <a:solidFill>
                  <a:schemeClr val="bg1"/>
                </a:solidFill>
              </a:rPr>
              <a:t>3. President James E. Faust These I Will Make My Leaders Oct. 1980 Gen. Conf.</a:t>
            </a:r>
          </a:p>
          <a:p>
            <a:pPr fontAlgn="base"/>
            <a:r>
              <a:rPr lang="en-US" dirty="0">
                <a:solidFill>
                  <a:schemeClr val="bg1"/>
                </a:solidFill>
              </a:rPr>
              <a:t>4. </a:t>
            </a:r>
            <a:r>
              <a:rPr lang="en-US" dirty="0">
                <a:solidFill>
                  <a:schemeClr val="bg1"/>
                </a:solidFill>
                <a:latin typeface="Calibri" panose="020F0502020204030204" pitchFamily="34" charset="0"/>
              </a:rPr>
              <a:t>President Thomas S. Monson (“School Thy Feelings, O My Brother,”</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2009, 67, 68).</a:t>
            </a:r>
          </a:p>
          <a:p>
            <a:pPr fontAlgn="base"/>
            <a:r>
              <a:rPr lang="en-US" dirty="0">
                <a:solidFill>
                  <a:schemeClr val="bg1"/>
                </a:solidFill>
                <a:latin typeface="Calibri" panose="020F0502020204030204" pitchFamily="34" charset="0"/>
              </a:rPr>
              <a:t>5.  Old Testament Institute Manual</a:t>
            </a:r>
          </a:p>
          <a:p>
            <a:pPr fontAlgn="base"/>
            <a:endParaRPr lang="en-US" dirty="0">
              <a:solidFill>
                <a:schemeClr val="bg1"/>
              </a:solidFill>
            </a:endParaRPr>
          </a:p>
        </p:txBody>
      </p:sp>
    </p:spTree>
    <p:extLst>
      <p:ext uri="{BB962C8B-B14F-4D97-AF65-F5344CB8AC3E}">
        <p14:creationId xmlns:p14="http://schemas.microsoft.com/office/powerpoint/2010/main" val="195953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3032546"/>
              </p:ext>
            </p:extLst>
          </p:nvPr>
        </p:nvGraphicFramePr>
        <p:xfrm>
          <a:off x="163288" y="827314"/>
          <a:ext cx="11636826" cy="5645330"/>
        </p:xfrm>
        <a:graphic>
          <a:graphicData uri="http://schemas.openxmlformats.org/drawingml/2006/table">
            <a:tbl>
              <a:tblPr firstRow="1" bandRow="1">
                <a:tableStyleId>{5940675A-B579-460E-94D1-54222C63F5DA}</a:tableStyleId>
              </a:tblPr>
              <a:tblGrid>
                <a:gridCol w="642254">
                  <a:extLst>
                    <a:ext uri="{9D8B030D-6E8A-4147-A177-3AD203B41FA5}">
                      <a16:colId xmlns:a16="http://schemas.microsoft.com/office/drawing/2014/main" val="20000"/>
                    </a:ext>
                  </a:extLst>
                </a:gridCol>
                <a:gridCol w="3236688">
                  <a:extLst>
                    <a:ext uri="{9D8B030D-6E8A-4147-A177-3AD203B41FA5}">
                      <a16:colId xmlns:a16="http://schemas.microsoft.com/office/drawing/2014/main" val="20001"/>
                    </a:ext>
                  </a:extLst>
                </a:gridCol>
                <a:gridCol w="1939471">
                  <a:extLst>
                    <a:ext uri="{9D8B030D-6E8A-4147-A177-3AD203B41FA5}">
                      <a16:colId xmlns:a16="http://schemas.microsoft.com/office/drawing/2014/main" val="20002"/>
                    </a:ext>
                  </a:extLst>
                </a:gridCol>
                <a:gridCol w="1939471">
                  <a:extLst>
                    <a:ext uri="{9D8B030D-6E8A-4147-A177-3AD203B41FA5}">
                      <a16:colId xmlns:a16="http://schemas.microsoft.com/office/drawing/2014/main" val="20003"/>
                    </a:ext>
                  </a:extLst>
                </a:gridCol>
                <a:gridCol w="1939471">
                  <a:extLst>
                    <a:ext uri="{9D8B030D-6E8A-4147-A177-3AD203B41FA5}">
                      <a16:colId xmlns:a16="http://schemas.microsoft.com/office/drawing/2014/main" val="20004"/>
                    </a:ext>
                  </a:extLst>
                </a:gridCol>
                <a:gridCol w="1939471">
                  <a:extLst>
                    <a:ext uri="{9D8B030D-6E8A-4147-A177-3AD203B41FA5}">
                      <a16:colId xmlns:a16="http://schemas.microsoft.com/office/drawing/2014/main" val="20005"/>
                    </a:ext>
                  </a:extLst>
                </a:gridCol>
              </a:tblGrid>
              <a:tr h="688910">
                <a:tc>
                  <a:txBody>
                    <a:bodyPr/>
                    <a:lstStyle/>
                    <a:p>
                      <a:endParaRPr lang="en-US" dirty="0"/>
                    </a:p>
                  </a:txBody>
                  <a:tcPr/>
                </a:tc>
                <a:tc>
                  <a:txBody>
                    <a:bodyPr/>
                    <a:lstStyle/>
                    <a:p>
                      <a:pPr algn="ctr"/>
                      <a:r>
                        <a:rPr lang="en-US" sz="2400" dirty="0"/>
                        <a:t>Cycle</a:t>
                      </a:r>
                    </a:p>
                  </a:txBody>
                  <a:tcPr/>
                </a:tc>
                <a:tc>
                  <a:txBody>
                    <a:bodyPr/>
                    <a:lstStyle/>
                    <a:p>
                      <a:pPr algn="ctr"/>
                      <a:r>
                        <a:rPr lang="en-US" sz="2400" dirty="0"/>
                        <a:t>Oppressor</a:t>
                      </a:r>
                    </a:p>
                  </a:txBody>
                  <a:tcPr/>
                </a:tc>
                <a:tc>
                  <a:txBody>
                    <a:bodyPr/>
                    <a:lstStyle/>
                    <a:p>
                      <a:pPr algn="ctr"/>
                      <a:r>
                        <a:rPr lang="en-US" sz="2400" dirty="0"/>
                        <a:t>Years of Oppression </a:t>
                      </a:r>
                    </a:p>
                  </a:txBody>
                  <a:tcPr/>
                </a:tc>
                <a:tc>
                  <a:txBody>
                    <a:bodyPr/>
                    <a:lstStyle/>
                    <a:p>
                      <a:pPr algn="ctr"/>
                      <a:r>
                        <a:rPr lang="en-US" sz="2400" dirty="0"/>
                        <a:t>Deliverer—Judge</a:t>
                      </a:r>
                    </a:p>
                  </a:txBody>
                  <a:tcPr/>
                </a:tc>
                <a:tc>
                  <a:txBody>
                    <a:bodyPr/>
                    <a:lstStyle/>
                    <a:p>
                      <a:pPr algn="ctr"/>
                      <a:r>
                        <a:rPr lang="en-US" sz="2400" dirty="0"/>
                        <a:t>Years of Peace</a:t>
                      </a:r>
                    </a:p>
                  </a:txBody>
                  <a:tcPr/>
                </a:tc>
                <a:extLst>
                  <a:ext uri="{0D108BD9-81ED-4DB2-BD59-A6C34878D82A}">
                    <a16:rowId xmlns:a16="http://schemas.microsoft.com/office/drawing/2014/main" val="10000"/>
                  </a:ext>
                </a:extLst>
              </a:tr>
              <a:tr h="688910">
                <a:tc>
                  <a:txBody>
                    <a:bodyPr/>
                    <a:lstStyle/>
                    <a:p>
                      <a:r>
                        <a:rPr lang="en-US" dirty="0"/>
                        <a:t>1</a:t>
                      </a:r>
                    </a:p>
                  </a:txBody>
                  <a:tcPr/>
                </a:tc>
                <a:tc>
                  <a:txBody>
                    <a:bodyPr/>
                    <a:lstStyle/>
                    <a:p>
                      <a:r>
                        <a:rPr lang="en-US" dirty="0"/>
                        <a:t>Judges 3:7-11</a:t>
                      </a:r>
                    </a:p>
                  </a:txBody>
                  <a:tcPr/>
                </a:tc>
                <a:tc>
                  <a:txBody>
                    <a:bodyPr/>
                    <a:lstStyle/>
                    <a:p>
                      <a:r>
                        <a:rPr lang="en-US" dirty="0"/>
                        <a:t>Mesopotamians</a:t>
                      </a:r>
                    </a:p>
                  </a:txBody>
                  <a:tcPr/>
                </a:tc>
                <a:tc>
                  <a:txBody>
                    <a:bodyPr/>
                    <a:lstStyle/>
                    <a:p>
                      <a:pPr algn="ctr"/>
                      <a:r>
                        <a:rPr lang="en-US" dirty="0"/>
                        <a:t>8</a:t>
                      </a:r>
                    </a:p>
                  </a:txBody>
                  <a:tcPr/>
                </a:tc>
                <a:tc>
                  <a:txBody>
                    <a:bodyPr/>
                    <a:lstStyle/>
                    <a:p>
                      <a:r>
                        <a:rPr lang="en-US" dirty="0" err="1"/>
                        <a:t>Othniel</a:t>
                      </a:r>
                      <a:endParaRPr lang="en-US" dirty="0"/>
                    </a:p>
                  </a:txBody>
                  <a:tcPr/>
                </a:tc>
                <a:tc>
                  <a:txBody>
                    <a:bodyPr/>
                    <a:lstStyle/>
                    <a:p>
                      <a:pPr algn="ctr"/>
                      <a:r>
                        <a:rPr lang="en-US" dirty="0"/>
                        <a:t>40</a:t>
                      </a:r>
                    </a:p>
                  </a:txBody>
                  <a:tcPr/>
                </a:tc>
                <a:extLst>
                  <a:ext uri="{0D108BD9-81ED-4DB2-BD59-A6C34878D82A}">
                    <a16:rowId xmlns:a16="http://schemas.microsoft.com/office/drawing/2014/main" val="10001"/>
                  </a:ext>
                </a:extLst>
              </a:tr>
              <a:tr h="688910">
                <a:tc>
                  <a:txBody>
                    <a:bodyPr/>
                    <a:lstStyle/>
                    <a:p>
                      <a:r>
                        <a:rPr lang="en-US" dirty="0"/>
                        <a:t>2</a:t>
                      </a:r>
                    </a:p>
                  </a:txBody>
                  <a:tcPr/>
                </a:tc>
                <a:tc>
                  <a:txBody>
                    <a:bodyPr/>
                    <a:lstStyle/>
                    <a:p>
                      <a:r>
                        <a:rPr lang="en-US" dirty="0"/>
                        <a:t>Judges 3:12-30</a:t>
                      </a:r>
                    </a:p>
                    <a:p>
                      <a:r>
                        <a:rPr lang="en-US" dirty="0"/>
                        <a:t>Judges 3:31</a:t>
                      </a:r>
                    </a:p>
                  </a:txBody>
                  <a:tcPr/>
                </a:tc>
                <a:tc>
                  <a:txBody>
                    <a:bodyPr/>
                    <a:lstStyle/>
                    <a:p>
                      <a:r>
                        <a:rPr lang="en-US" dirty="0"/>
                        <a:t>Moabites</a:t>
                      </a:r>
                    </a:p>
                    <a:p>
                      <a:r>
                        <a:rPr lang="en-US" dirty="0"/>
                        <a:t>Philistines</a:t>
                      </a:r>
                    </a:p>
                  </a:txBody>
                  <a:tcPr/>
                </a:tc>
                <a:tc>
                  <a:txBody>
                    <a:bodyPr/>
                    <a:lstStyle/>
                    <a:p>
                      <a:pPr algn="ctr"/>
                      <a:r>
                        <a:rPr lang="en-US" dirty="0"/>
                        <a:t>18</a:t>
                      </a:r>
                    </a:p>
                  </a:txBody>
                  <a:tcPr/>
                </a:tc>
                <a:tc>
                  <a:txBody>
                    <a:bodyPr/>
                    <a:lstStyle/>
                    <a:p>
                      <a:r>
                        <a:rPr lang="en-US" dirty="0"/>
                        <a:t>Ehud</a:t>
                      </a:r>
                    </a:p>
                    <a:p>
                      <a:r>
                        <a:rPr lang="en-US" dirty="0" err="1"/>
                        <a:t>Shagmar</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688910">
                <a:tc>
                  <a:txBody>
                    <a:bodyPr/>
                    <a:lstStyle/>
                    <a:p>
                      <a:r>
                        <a:rPr lang="en-US" dirty="0"/>
                        <a:t>3</a:t>
                      </a:r>
                    </a:p>
                  </a:txBody>
                  <a:tcPr/>
                </a:tc>
                <a:tc>
                  <a:txBody>
                    <a:bodyPr/>
                    <a:lstStyle/>
                    <a:p>
                      <a:r>
                        <a:rPr lang="en-US" dirty="0"/>
                        <a:t>Judges 4:1-5:31</a:t>
                      </a:r>
                    </a:p>
                  </a:txBody>
                  <a:tcPr/>
                </a:tc>
                <a:tc>
                  <a:txBody>
                    <a:bodyPr/>
                    <a:lstStyle/>
                    <a:p>
                      <a:r>
                        <a:rPr lang="en-US" dirty="0"/>
                        <a:t>Canaanites</a:t>
                      </a:r>
                    </a:p>
                  </a:txBody>
                  <a:tcPr/>
                </a:tc>
                <a:tc>
                  <a:txBody>
                    <a:bodyPr/>
                    <a:lstStyle/>
                    <a:p>
                      <a:pPr algn="ctr"/>
                      <a:r>
                        <a:rPr lang="en-US" dirty="0"/>
                        <a:t>20</a:t>
                      </a:r>
                    </a:p>
                  </a:txBody>
                  <a:tcPr/>
                </a:tc>
                <a:tc>
                  <a:txBody>
                    <a:bodyPr/>
                    <a:lstStyle/>
                    <a:p>
                      <a:r>
                        <a:rPr lang="en-US" dirty="0"/>
                        <a:t>Deborah/Barak</a:t>
                      </a:r>
                    </a:p>
                  </a:txBody>
                  <a:tcPr/>
                </a:tc>
                <a:tc>
                  <a:txBody>
                    <a:bodyPr/>
                    <a:lstStyle/>
                    <a:p>
                      <a:pPr algn="ctr"/>
                      <a:r>
                        <a:rPr lang="en-US" dirty="0"/>
                        <a:t>40</a:t>
                      </a:r>
                    </a:p>
                  </a:txBody>
                  <a:tcPr/>
                </a:tc>
                <a:extLst>
                  <a:ext uri="{0D108BD9-81ED-4DB2-BD59-A6C34878D82A}">
                    <a16:rowId xmlns:a16="http://schemas.microsoft.com/office/drawing/2014/main" val="10003"/>
                  </a:ext>
                </a:extLst>
              </a:tr>
              <a:tr h="688910">
                <a:tc>
                  <a:txBody>
                    <a:bodyPr/>
                    <a:lstStyle/>
                    <a:p>
                      <a:r>
                        <a:rPr lang="en-US" dirty="0"/>
                        <a:t>4</a:t>
                      </a:r>
                    </a:p>
                  </a:txBody>
                  <a:tcPr/>
                </a:tc>
                <a:tc>
                  <a:txBody>
                    <a:bodyPr/>
                    <a:lstStyle/>
                    <a:p>
                      <a:r>
                        <a:rPr lang="en-US" dirty="0"/>
                        <a:t>Judges 6:1-8:32</a:t>
                      </a:r>
                    </a:p>
                  </a:txBody>
                  <a:tcPr/>
                </a:tc>
                <a:tc>
                  <a:txBody>
                    <a:bodyPr/>
                    <a:lstStyle/>
                    <a:p>
                      <a:r>
                        <a:rPr lang="en-US" dirty="0"/>
                        <a:t>Midianites</a:t>
                      </a:r>
                    </a:p>
                  </a:txBody>
                  <a:tcPr/>
                </a:tc>
                <a:tc>
                  <a:txBody>
                    <a:bodyPr/>
                    <a:lstStyle/>
                    <a:p>
                      <a:pPr algn="ctr"/>
                      <a:r>
                        <a:rPr lang="en-US" dirty="0"/>
                        <a:t>7</a:t>
                      </a:r>
                    </a:p>
                  </a:txBody>
                  <a:tcPr/>
                </a:tc>
                <a:tc>
                  <a:txBody>
                    <a:bodyPr/>
                    <a:lstStyle/>
                    <a:p>
                      <a:r>
                        <a:rPr lang="en-US" dirty="0"/>
                        <a:t>Gideon</a:t>
                      </a:r>
                    </a:p>
                  </a:txBody>
                  <a:tcPr/>
                </a:tc>
                <a:tc>
                  <a:txBody>
                    <a:bodyPr/>
                    <a:lstStyle/>
                    <a:p>
                      <a:pPr algn="ctr"/>
                      <a:r>
                        <a:rPr lang="en-US" dirty="0"/>
                        <a:t>40</a:t>
                      </a:r>
                    </a:p>
                    <a:p>
                      <a:pPr algn="ctr"/>
                      <a:endParaRPr lang="en-US" dirty="0"/>
                    </a:p>
                  </a:txBody>
                  <a:tcPr/>
                </a:tc>
                <a:extLst>
                  <a:ext uri="{0D108BD9-81ED-4DB2-BD59-A6C34878D82A}">
                    <a16:rowId xmlns:a16="http://schemas.microsoft.com/office/drawing/2014/main" val="10004"/>
                  </a:ext>
                </a:extLst>
              </a:tr>
              <a:tr h="688910">
                <a:tc>
                  <a:txBody>
                    <a:bodyPr/>
                    <a:lstStyle/>
                    <a:p>
                      <a:r>
                        <a:rPr lang="en-US" dirty="0"/>
                        <a:t>5</a:t>
                      </a:r>
                    </a:p>
                  </a:txBody>
                  <a:tcPr/>
                </a:tc>
                <a:tc>
                  <a:txBody>
                    <a:bodyPr/>
                    <a:lstStyle/>
                    <a:p>
                      <a:r>
                        <a:rPr lang="en-US" dirty="0"/>
                        <a:t>Judges 8:33-10:5</a:t>
                      </a:r>
                    </a:p>
                  </a:txBody>
                  <a:tcPr/>
                </a:tc>
                <a:tc>
                  <a:txBody>
                    <a:bodyPr/>
                    <a:lstStyle/>
                    <a:p>
                      <a:r>
                        <a:rPr lang="en-US" dirty="0"/>
                        <a:t>Abimelech</a:t>
                      </a:r>
                    </a:p>
                  </a:txBody>
                  <a:tcPr/>
                </a:tc>
                <a:tc>
                  <a:txBody>
                    <a:bodyPr/>
                    <a:lstStyle/>
                    <a:p>
                      <a:pPr algn="ctr"/>
                      <a:r>
                        <a:rPr lang="en-US" dirty="0"/>
                        <a:t>3</a:t>
                      </a:r>
                    </a:p>
                  </a:txBody>
                  <a:tcPr/>
                </a:tc>
                <a:tc>
                  <a:txBody>
                    <a:bodyPr/>
                    <a:lstStyle/>
                    <a:p>
                      <a:r>
                        <a:rPr lang="en-US" dirty="0" err="1"/>
                        <a:t>Tola</a:t>
                      </a:r>
                      <a:r>
                        <a:rPr lang="en-US" dirty="0"/>
                        <a:t>/Jair</a:t>
                      </a:r>
                    </a:p>
                  </a:txBody>
                  <a:tcPr/>
                </a:tc>
                <a:tc>
                  <a:txBody>
                    <a:bodyPr/>
                    <a:lstStyle/>
                    <a:p>
                      <a:pPr algn="ctr"/>
                      <a:r>
                        <a:rPr lang="en-US" dirty="0"/>
                        <a:t>45</a:t>
                      </a:r>
                    </a:p>
                  </a:txBody>
                  <a:tcPr/>
                </a:tc>
                <a:extLst>
                  <a:ext uri="{0D108BD9-81ED-4DB2-BD59-A6C34878D82A}">
                    <a16:rowId xmlns:a16="http://schemas.microsoft.com/office/drawing/2014/main" val="10005"/>
                  </a:ext>
                </a:extLst>
              </a:tr>
              <a:tr h="688910">
                <a:tc>
                  <a:txBody>
                    <a:bodyPr/>
                    <a:lstStyle/>
                    <a:p>
                      <a:r>
                        <a:rPr lang="en-US" dirty="0"/>
                        <a:t>6</a:t>
                      </a:r>
                    </a:p>
                  </a:txBody>
                  <a:tcPr/>
                </a:tc>
                <a:tc>
                  <a:txBody>
                    <a:bodyPr/>
                    <a:lstStyle/>
                    <a:p>
                      <a:r>
                        <a:rPr lang="en-US" dirty="0"/>
                        <a:t>Judges 10:6-12:15, 11-12</a:t>
                      </a:r>
                    </a:p>
                  </a:txBody>
                  <a:tcPr/>
                </a:tc>
                <a:tc>
                  <a:txBody>
                    <a:bodyPr/>
                    <a:lstStyle/>
                    <a:p>
                      <a:r>
                        <a:rPr lang="en-US" dirty="0"/>
                        <a:t>Ammonites and Philistines </a:t>
                      </a:r>
                    </a:p>
                  </a:txBody>
                  <a:tcPr/>
                </a:tc>
                <a:tc>
                  <a:txBody>
                    <a:bodyPr/>
                    <a:lstStyle/>
                    <a:p>
                      <a:pPr algn="ctr"/>
                      <a:r>
                        <a:rPr lang="en-US" dirty="0"/>
                        <a:t>18</a:t>
                      </a:r>
                    </a:p>
                  </a:txBody>
                  <a:tcPr/>
                </a:tc>
                <a:tc>
                  <a:txBody>
                    <a:bodyPr/>
                    <a:lstStyle/>
                    <a:p>
                      <a:r>
                        <a:rPr lang="en-US" dirty="0"/>
                        <a:t>Jephthah/</a:t>
                      </a:r>
                      <a:r>
                        <a:rPr lang="en-US" dirty="0" err="1"/>
                        <a:t>Ibzam</a:t>
                      </a:r>
                      <a:r>
                        <a:rPr lang="en-US" dirty="0"/>
                        <a:t>/</a:t>
                      </a:r>
                    </a:p>
                    <a:p>
                      <a:r>
                        <a:rPr lang="en-US" dirty="0"/>
                        <a:t>Elon/Abdon</a:t>
                      </a:r>
                    </a:p>
                  </a:txBody>
                  <a:tcPr/>
                </a:tc>
                <a:tc>
                  <a:txBody>
                    <a:bodyPr/>
                    <a:lstStyle/>
                    <a:p>
                      <a:pPr algn="ctr"/>
                      <a:r>
                        <a:rPr lang="en-US" dirty="0"/>
                        <a:t>6,7,</a:t>
                      </a:r>
                    </a:p>
                    <a:p>
                      <a:pPr algn="ctr"/>
                      <a:r>
                        <a:rPr lang="en-US" dirty="0"/>
                        <a:t>10,8=31</a:t>
                      </a:r>
                    </a:p>
                  </a:txBody>
                  <a:tcPr/>
                </a:tc>
                <a:extLst>
                  <a:ext uri="{0D108BD9-81ED-4DB2-BD59-A6C34878D82A}">
                    <a16:rowId xmlns:a16="http://schemas.microsoft.com/office/drawing/2014/main" val="10006"/>
                  </a:ext>
                </a:extLst>
              </a:tr>
              <a:tr h="688910">
                <a:tc>
                  <a:txBody>
                    <a:bodyPr/>
                    <a:lstStyle/>
                    <a:p>
                      <a:r>
                        <a:rPr lang="en-US" dirty="0"/>
                        <a:t>7</a:t>
                      </a:r>
                    </a:p>
                  </a:txBody>
                  <a:tcPr/>
                </a:tc>
                <a:tc>
                  <a:txBody>
                    <a:bodyPr/>
                    <a:lstStyle/>
                    <a:p>
                      <a:r>
                        <a:rPr lang="en-US" dirty="0"/>
                        <a:t>Judges 13:1-16:31</a:t>
                      </a:r>
                    </a:p>
                  </a:txBody>
                  <a:tcPr/>
                </a:tc>
                <a:tc>
                  <a:txBody>
                    <a:bodyPr/>
                    <a:lstStyle/>
                    <a:p>
                      <a:r>
                        <a:rPr lang="en-US" dirty="0"/>
                        <a:t>Philistines</a:t>
                      </a:r>
                    </a:p>
                  </a:txBody>
                  <a:tcPr/>
                </a:tc>
                <a:tc>
                  <a:txBody>
                    <a:bodyPr/>
                    <a:lstStyle/>
                    <a:p>
                      <a:pPr algn="ctr"/>
                      <a:r>
                        <a:rPr lang="en-US" dirty="0"/>
                        <a:t>40</a:t>
                      </a:r>
                    </a:p>
                  </a:txBody>
                  <a:tcPr/>
                </a:tc>
                <a:tc>
                  <a:txBody>
                    <a:bodyPr/>
                    <a:lstStyle/>
                    <a:p>
                      <a:r>
                        <a:rPr lang="en-US" dirty="0"/>
                        <a:t>Samson</a:t>
                      </a:r>
                    </a:p>
                  </a:txBody>
                  <a:tcPr/>
                </a:tc>
                <a:tc>
                  <a:txBody>
                    <a:bodyPr/>
                    <a:lstStyle/>
                    <a:p>
                      <a:pPr algn="ctr"/>
                      <a:r>
                        <a:rPr lang="en-US" dirty="0"/>
                        <a:t>20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3118758" y="0"/>
            <a:ext cx="5725885" cy="830997"/>
          </a:xfrm>
          <a:prstGeom prst="rect">
            <a:avLst/>
          </a:prstGeom>
          <a:noFill/>
        </p:spPr>
        <p:txBody>
          <a:bodyPr wrap="square" rtlCol="0">
            <a:spAutoFit/>
          </a:bodyPr>
          <a:lstStyle/>
          <a:p>
            <a:r>
              <a:rPr lang="en-US" sz="4800" dirty="0"/>
              <a:t>7 Cycles In Judges</a:t>
            </a:r>
          </a:p>
        </p:txBody>
      </p:sp>
      <p:sp>
        <p:nvSpPr>
          <p:cNvPr id="4" name="TextBox 3"/>
          <p:cNvSpPr txBox="1"/>
          <p:nvPr/>
        </p:nvSpPr>
        <p:spPr>
          <a:xfrm>
            <a:off x="163288" y="6455229"/>
            <a:ext cx="7696200" cy="276999"/>
          </a:xfrm>
          <a:prstGeom prst="rect">
            <a:avLst/>
          </a:prstGeom>
          <a:noFill/>
        </p:spPr>
        <p:txBody>
          <a:bodyPr wrap="square" rtlCol="0">
            <a:spAutoFit/>
          </a:bodyPr>
          <a:lstStyle/>
          <a:p>
            <a:r>
              <a:rPr lang="en-US" sz="1200" dirty="0"/>
              <a:t>Chart from: </a:t>
            </a:r>
            <a:r>
              <a:rPr lang="en-US" sz="1200" i="1" dirty="0"/>
              <a:t>Talk thru the Bible </a:t>
            </a:r>
            <a:r>
              <a:rPr lang="en-US" sz="1200" dirty="0"/>
              <a:t> by Bruce Wilkinson and Kenneth Boa pg. 62</a:t>
            </a:r>
          </a:p>
        </p:txBody>
      </p:sp>
    </p:spTree>
    <p:extLst>
      <p:ext uri="{BB962C8B-B14F-4D97-AF65-F5344CB8AC3E}">
        <p14:creationId xmlns:p14="http://schemas.microsoft.com/office/powerpoint/2010/main" val="124590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344" y="1215826"/>
            <a:ext cx="6096000" cy="4247317"/>
          </a:xfrm>
          <a:prstGeom prst="rect">
            <a:avLst/>
          </a:prstGeom>
        </p:spPr>
        <p:txBody>
          <a:bodyPr>
            <a:spAutoFit/>
          </a:bodyPr>
          <a:lstStyle/>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Othniel</a:t>
            </a:r>
            <a:r>
              <a:rPr lang="en-US" dirty="0">
                <a:solidFill>
                  <a:srgbClr val="333333"/>
                </a:solidFill>
                <a:latin typeface="Calibri" panose="020F0502020204030204" pitchFamily="34" charset="0"/>
              </a:rPr>
              <a:t> of Judah (3:9): victory against </a:t>
            </a:r>
            <a:r>
              <a:rPr lang="en-US" dirty="0" err="1">
                <a:solidFill>
                  <a:srgbClr val="333333"/>
                </a:solidFill>
                <a:latin typeface="Calibri" panose="020F0502020204030204" pitchFamily="34" charset="0"/>
              </a:rPr>
              <a:t>Chushan-rishathaim</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Ehud of Benjamin (3:15): victory against </a:t>
            </a:r>
            <a:r>
              <a:rPr lang="en-US" dirty="0" err="1">
                <a:solidFill>
                  <a:srgbClr val="333333"/>
                </a:solidFill>
                <a:latin typeface="Calibri" panose="020F0502020204030204" pitchFamily="34" charset="0"/>
              </a:rPr>
              <a:t>Eglon</a:t>
            </a:r>
            <a:r>
              <a:rPr lang="en-US" dirty="0">
                <a:solidFill>
                  <a:srgbClr val="333333"/>
                </a:solidFill>
                <a:latin typeface="Calibri" panose="020F0502020204030204" pitchFamily="34" charset="0"/>
              </a:rPr>
              <a:t> of Moab.</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Shamgar</a:t>
            </a:r>
            <a:r>
              <a:rPr lang="en-US" dirty="0">
                <a:solidFill>
                  <a:srgbClr val="333333"/>
                </a:solidFill>
                <a:latin typeface="Calibri" panose="020F0502020204030204" pitchFamily="34" charset="0"/>
              </a:rPr>
              <a:t> (3:31): victory against the Philistines (location unknown).</a:t>
            </a:r>
          </a:p>
          <a:p>
            <a:pPr fontAlgn="base">
              <a:buFont typeface="+mj-lt"/>
              <a:buAutoNum type="arabicPeriod"/>
            </a:pPr>
            <a:r>
              <a:rPr lang="en-US" dirty="0">
                <a:solidFill>
                  <a:srgbClr val="333333"/>
                </a:solidFill>
                <a:latin typeface="Calibri" panose="020F0502020204030204" pitchFamily="34" charset="0"/>
              </a:rPr>
              <a:t> Deborah (Ephraim) and Barak (Naphtali) (4:4–6): victory over </a:t>
            </a:r>
            <a:r>
              <a:rPr lang="en-US" dirty="0" err="1">
                <a:solidFill>
                  <a:srgbClr val="333333"/>
                </a:solidFill>
                <a:latin typeface="Calibri" panose="020F0502020204030204" pitchFamily="34" charset="0"/>
              </a:rPr>
              <a:t>Jabin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Sisera</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Gideon of Manasseh (6:11): victory over the Midianites and Amalekites.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Tola</a:t>
            </a:r>
            <a:r>
              <a:rPr lang="en-US" dirty="0">
                <a:solidFill>
                  <a:srgbClr val="333333"/>
                </a:solidFill>
                <a:latin typeface="Calibri" panose="020F0502020204030204" pitchFamily="34" charset="0"/>
              </a:rPr>
              <a:t> of Issachar (10:1).</a:t>
            </a:r>
          </a:p>
          <a:p>
            <a:pPr fontAlgn="base">
              <a:buFont typeface="+mj-lt"/>
              <a:buAutoNum type="arabicPeriod"/>
            </a:pPr>
            <a:r>
              <a:rPr lang="en-US" dirty="0">
                <a:solidFill>
                  <a:srgbClr val="333333"/>
                </a:solidFill>
                <a:latin typeface="Calibri" panose="020F0502020204030204" pitchFamily="34" charset="0"/>
              </a:rPr>
              <a:t> Jair of Gilead (10:3).</a:t>
            </a:r>
          </a:p>
          <a:p>
            <a:pPr fontAlgn="base">
              <a:buFont typeface="+mj-lt"/>
              <a:buAutoNum type="arabicPeriod"/>
            </a:pPr>
            <a:r>
              <a:rPr lang="en-US" dirty="0">
                <a:solidFill>
                  <a:srgbClr val="333333"/>
                </a:solidFill>
                <a:latin typeface="Calibri" panose="020F0502020204030204" pitchFamily="34" charset="0"/>
              </a:rPr>
              <a:t> Jephthah of Gilead (11:11): victory over the Ammonites.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Ibzan</a:t>
            </a:r>
            <a:r>
              <a:rPr lang="en-US" dirty="0">
                <a:solidFill>
                  <a:srgbClr val="333333"/>
                </a:solidFill>
                <a:latin typeface="Calibri" panose="020F0502020204030204" pitchFamily="34" charset="0"/>
              </a:rPr>
              <a:t> of Bethlehem (12:8).</a:t>
            </a:r>
          </a:p>
          <a:p>
            <a:pPr fontAlgn="base">
              <a:buFont typeface="+mj-lt"/>
              <a:buAutoNum type="arabicPeriod"/>
            </a:pPr>
            <a:r>
              <a:rPr lang="en-US" dirty="0">
                <a:solidFill>
                  <a:srgbClr val="333333"/>
                </a:solidFill>
                <a:latin typeface="Calibri" panose="020F0502020204030204" pitchFamily="34" charset="0"/>
              </a:rPr>
              <a:t> Elon of Zebulun (12:11).</a:t>
            </a:r>
          </a:p>
          <a:p>
            <a:pPr fontAlgn="base">
              <a:buFont typeface="+mj-lt"/>
              <a:buAutoNum type="arabicPeriod"/>
            </a:pPr>
            <a:r>
              <a:rPr lang="en-US" dirty="0">
                <a:solidFill>
                  <a:srgbClr val="333333"/>
                </a:solidFill>
                <a:latin typeface="Calibri" panose="020F0502020204030204" pitchFamily="34" charset="0"/>
              </a:rPr>
              <a:t> Abdon of Ephraim (12:13).</a:t>
            </a:r>
          </a:p>
          <a:p>
            <a:pPr fontAlgn="base">
              <a:buFont typeface="+mj-lt"/>
              <a:buAutoNum type="arabicPeriod"/>
            </a:pPr>
            <a:r>
              <a:rPr lang="en-US" dirty="0">
                <a:solidFill>
                  <a:srgbClr val="333333"/>
                </a:solidFill>
                <a:latin typeface="Calibri" panose="020F0502020204030204" pitchFamily="34" charset="0"/>
              </a:rPr>
              <a:t> Samson of Dan (15:20): victory against the Philistines.</a:t>
            </a:r>
            <a:endParaRPr lang="en-US" b="0" i="0" dirty="0">
              <a:solidFill>
                <a:srgbClr val="333333"/>
              </a:solidFill>
              <a:effectLst/>
              <a:latin typeface="Calibri" panose="020F0502020204030204" pitchFamily="34" charset="0"/>
            </a:endParaRPr>
          </a:p>
        </p:txBody>
      </p:sp>
      <p:pic>
        <p:nvPicPr>
          <p:cNvPr id="3076" name="Picture 4" descr="nations that challenged Israel’s right in Promised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1023256"/>
            <a:ext cx="3862106" cy="49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2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83871"/>
            <a:ext cx="12192000" cy="1569660"/>
          </a:xfrm>
          <a:prstGeom prst="rect">
            <a:avLst/>
          </a:prstGeom>
          <a:noFill/>
          <a:ln>
            <a:solidFill>
              <a:schemeClr val="tx1"/>
            </a:solidFill>
          </a:ln>
        </p:spPr>
        <p:txBody>
          <a:bodyPr wrap="square" rtlCol="0">
            <a:spAutoFit/>
          </a:bodyPr>
          <a:lstStyle/>
          <a:p>
            <a:r>
              <a:rPr lang="en-US" sz="1200" b="1" dirty="0"/>
              <a:t>Jephthah’s vow:</a:t>
            </a:r>
          </a:p>
          <a:p>
            <a:r>
              <a:rPr lang="en-US" sz="1200" dirty="0"/>
              <a:t>“Great difficulty has grown out of this passage in its present form Jephthah is vowing to sacrifice “whatsoever” come forth to greet him when he returns. Such a vow is completely illogical. Jephthah would realize that whoever or whatever came out to meet him would in all likelihood be a person rather than a domestic animal and therefore not lawful for a sacrificial offering.</a:t>
            </a:r>
          </a:p>
          <a:p>
            <a:r>
              <a:rPr lang="en-US" sz="1200" dirty="0"/>
              <a:t>Some leading authorities believe that a single letter was inaccurately copied in the original Hebrew test and, if so, it would change the entire meaning of this passage. It is their belief that the original meaning was as follows: “Whatsoever cometh forth of the doo of my house to meet me -- shall be the Lords: and I will offer HIM (not “it) a burnt offering.” In other words Jephthah is saying that whoever comes to greet him when he returns home will be dedicated to the service of the Tabernacle (as later happened to Samuel), and in addition, Jephthah vowed he would make a burnt offering of thanksgiving to the Lord. (Clark, </a:t>
            </a:r>
            <a:r>
              <a:rPr lang="en-US" sz="1200" i="1" dirty="0"/>
              <a:t>Bible Commentary, </a:t>
            </a:r>
            <a:r>
              <a:rPr lang="en-US" sz="1200" dirty="0"/>
              <a:t>Vol. 2. p. 151)”</a:t>
            </a:r>
          </a:p>
          <a:p>
            <a:r>
              <a:rPr lang="en-US" sz="1200" dirty="0"/>
              <a:t>W. Cleon Skousen </a:t>
            </a:r>
            <a:r>
              <a:rPr lang="en-US" sz="1200" i="1" dirty="0"/>
              <a:t>The Third Thousand Years </a:t>
            </a:r>
            <a:r>
              <a:rPr lang="en-US" sz="1200" dirty="0"/>
              <a:t>p. 561-562</a:t>
            </a:r>
          </a:p>
        </p:txBody>
      </p:sp>
      <p:sp>
        <p:nvSpPr>
          <p:cNvPr id="3" name="Rectangle 2"/>
          <p:cNvSpPr/>
          <p:nvPr/>
        </p:nvSpPr>
        <p:spPr>
          <a:xfrm>
            <a:off x="0" y="459556"/>
            <a:ext cx="12192000" cy="4524315"/>
          </a:xfrm>
          <a:prstGeom prst="rect">
            <a:avLst/>
          </a:prstGeom>
          <a:ln>
            <a:solidFill>
              <a:schemeClr val="tx1"/>
            </a:solidFill>
          </a:ln>
        </p:spPr>
        <p:txBody>
          <a:bodyPr wrap="square">
            <a:spAutoFit/>
          </a:bodyPr>
          <a:lstStyle/>
          <a:p>
            <a:r>
              <a:rPr lang="en-US" sz="1200" dirty="0"/>
              <a:t>Many have supposed that Jephthah offered his daughter as a human sacrifice, and a literal reading of the text may support that view. But if that is true, some difficult questions are raised. Jephthah was regarded as a great hero and deliverer of Israel, and even his sacrifice of his daughter is treated in a way that suggests the author of Judges viewed it as a commendable act. In Hebrews 11:32–35 Jephthah is used as one of the examples of great faith. Would this case be true if he had engaged in human sacrifice, an act viewed as one of the greatest of abominations in ancient Israel? Why does Jephthah’s daughter “bewail her virginity” (Judges 11:37) rather than mourn the approaching loss of her life? After Jephthah had fulfilled his vow of sacrificing his daughter, the text states that “she knew no man” (v. 39). Bible scholars have suggested an explanation that adequately answers these questions.</a:t>
            </a:r>
          </a:p>
          <a:p>
            <a:r>
              <a:rPr lang="en-US" sz="1200" dirty="0"/>
              <a:t>“Jephthah was compelled by his vow to dedicate his daughter to Jehovah in a lifelong virginity. … The entreaty of the daughter, that he would grant her two months’ time, in order that she might lament her virginity upon the mountains with her friends, would have been marvelously out of keeping with the account that she was to be put to death as a sacrifice. To mourn one’s virginity does not mean to mourn because one has to die a virgin, but because one has to live and remain a virgin. But even if we were to assume that mourning her virginity was equivalent to mourning on account of her youth. … ‘it would be impossible to understand why this should take place </a:t>
            </a:r>
            <a:r>
              <a:rPr lang="en-US" sz="1200" i="1" dirty="0"/>
              <a:t>upon the mountains.</a:t>
            </a:r>
            <a:r>
              <a:rPr lang="en-US" sz="1200" dirty="0"/>
              <a:t> It would be altogether opposed to human nature, that a child who had so soon to die should make use of a temporary respite to forsake her father altogether. It would no doubt be a reasonable thing that she should ask permission to enjoy life for two months longer before she was put to death; but that she should only think of bewailing her virginity, when a sacrificial death was in prospect, which would rob her father of his only child, would be contrary to all the ordinary feelings of the human heart. Yet, inasmuch as the history lays special emphasis upon her bewailing her virginity, this must have stood in some peculiar relation to the nature of the vow. …’ (P. Cassel, p. 473). </a:t>
            </a:r>
          </a:p>
          <a:p>
            <a:endParaRPr lang="en-US" sz="1200" dirty="0"/>
          </a:p>
          <a:p>
            <a:pPr fontAlgn="base"/>
            <a:r>
              <a:rPr lang="en-US" sz="1200" dirty="0"/>
              <a:t>And this is confirmed by the expression, to bewail her virginity </a:t>
            </a:r>
            <a:r>
              <a:rPr lang="en-US" sz="1200" i="1" dirty="0"/>
              <a:t>‘upon the mountains.’</a:t>
            </a:r>
            <a:r>
              <a:rPr lang="en-US" sz="1200" dirty="0"/>
              <a:t>‘ If life had been in question, the same tears might have been shed at home. But her lamentations were devoted to her virginity, and such lamentations could not be uttered in the town, and in the presence of men. Modesty required the solitude of the mountains for these. …’ (P. Cassel, p. 476). And so, again, the still further clause in the account of the fulfilment of the vow, ‘and she knew no man,’ is not in harmony with the assumption of a sacrificial death. This clause would add nothing to the description in that case, since it was already known that she was a virgin. The words only gain their proper sense if we connect them with the previous clause, he ‘did with her according to the vow which he had vowed,’ and understand them as describing what the daughter did in fulfilment of the vow. The father fulfilled his vow upon her, and she knew no man; </a:t>
            </a:r>
            <a:r>
              <a:rPr lang="en-US" sz="1200" i="1" dirty="0"/>
              <a:t>i.e.</a:t>
            </a:r>
            <a:r>
              <a:rPr lang="en-US" sz="1200" dirty="0"/>
              <a:t> he fulfilled the vow through the fact that she knew no man, but dedicated her life to the Lord, as a spiritual burnt-offering, in a lifelong chastity. … And the idea of a spiritual sacrifice is supported not only by the words, but also most decisively by the fact that the historian describes the fulfilment of the vow in the words ‘he did to her according to his vow,’ in such a manner as to lead to the conclusion that he regarded the act itself as laudable and good. But a prophetic historian could never have approved of a human sacrifice.” (</a:t>
            </a:r>
            <a:r>
              <a:rPr lang="en-US" sz="1200" dirty="0" err="1"/>
              <a:t>Keil</a:t>
            </a:r>
            <a:r>
              <a:rPr lang="en-US" sz="1200" dirty="0"/>
              <a:t> and </a:t>
            </a:r>
            <a:r>
              <a:rPr lang="en-US" sz="1200" dirty="0" err="1"/>
              <a:t>Delitzsch</a:t>
            </a:r>
            <a:r>
              <a:rPr lang="en-US" sz="1200" dirty="0"/>
              <a:t>, Commentary, 2:1:392–93.)</a:t>
            </a:r>
          </a:p>
          <a:p>
            <a:pPr fontAlgn="base"/>
            <a:r>
              <a:rPr lang="en-US" sz="1200" dirty="0"/>
              <a:t>Compare the wording of Jephthah’s vow (see vv. 30–31) to Hannah’s vow (see 1 Samuel 1:11).  Old Testament Institute Manual</a:t>
            </a:r>
          </a:p>
          <a:p>
            <a:endParaRPr lang="en-US" sz="1200" dirty="0"/>
          </a:p>
        </p:txBody>
      </p:sp>
      <p:sp>
        <p:nvSpPr>
          <p:cNvPr id="4" name="TextBox 3"/>
          <p:cNvSpPr txBox="1"/>
          <p:nvPr/>
        </p:nvSpPr>
        <p:spPr>
          <a:xfrm>
            <a:off x="1" y="63374"/>
            <a:ext cx="2942376" cy="369332"/>
          </a:xfrm>
          <a:prstGeom prst="rect">
            <a:avLst/>
          </a:prstGeom>
          <a:noFill/>
        </p:spPr>
        <p:txBody>
          <a:bodyPr wrap="square" rtlCol="0">
            <a:spAutoFit/>
          </a:bodyPr>
          <a:lstStyle/>
          <a:p>
            <a:r>
              <a:rPr lang="en-US" dirty="0"/>
              <a:t>Jephthah’s Vow Commentary</a:t>
            </a:r>
          </a:p>
        </p:txBody>
      </p:sp>
    </p:spTree>
    <p:extLst>
      <p:ext uri="{BB962C8B-B14F-4D97-AF65-F5344CB8AC3E}">
        <p14:creationId xmlns:p14="http://schemas.microsoft.com/office/powerpoint/2010/main" val="196508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What Would You Like to Accomplish In Your Life?</a:t>
            </a:r>
          </a:p>
        </p:txBody>
      </p:sp>
      <p:grpSp>
        <p:nvGrpSpPr>
          <p:cNvPr id="6" name="Group 5"/>
          <p:cNvGrpSpPr/>
          <p:nvPr/>
        </p:nvGrpSpPr>
        <p:grpSpPr>
          <a:xfrm>
            <a:off x="307369" y="1002404"/>
            <a:ext cx="2169848" cy="2308324"/>
            <a:chOff x="654833" y="1246369"/>
            <a:chExt cx="2169848" cy="2308324"/>
          </a:xfrm>
        </p:grpSpPr>
        <p:pic>
          <p:nvPicPr>
            <p:cNvPr id="1026" name="Picture 2" descr="http://maranathach.com/blog/wp-content/uploads/2014/01/martha-and-mar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833" y="1246369"/>
              <a:ext cx="1955168" cy="2007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3125" y="3185361"/>
              <a:ext cx="2041556" cy="369332"/>
            </a:xfrm>
            <a:prstGeom prst="rect">
              <a:avLst/>
            </a:prstGeom>
            <a:noFill/>
          </p:spPr>
          <p:txBody>
            <a:bodyPr wrap="square" rtlCol="0">
              <a:spAutoFit/>
            </a:bodyPr>
            <a:lstStyle/>
            <a:p>
              <a:r>
                <a:rPr lang="en-US" dirty="0">
                  <a:solidFill>
                    <a:srgbClr val="FFFF00"/>
                  </a:solidFill>
                </a:rPr>
                <a:t>Serving the Lord</a:t>
              </a:r>
            </a:p>
          </p:txBody>
        </p:sp>
      </p:grpSp>
      <p:grpSp>
        <p:nvGrpSpPr>
          <p:cNvPr id="7" name="Group 6"/>
          <p:cNvGrpSpPr/>
          <p:nvPr/>
        </p:nvGrpSpPr>
        <p:grpSpPr>
          <a:xfrm>
            <a:off x="7582586" y="1246369"/>
            <a:ext cx="4631982" cy="2734511"/>
            <a:chOff x="7582586" y="1246369"/>
            <a:chExt cx="4631982" cy="2734511"/>
          </a:xfrm>
        </p:grpSpPr>
        <p:pic>
          <p:nvPicPr>
            <p:cNvPr id="1028" name="Picture 4" descr="https://elderwilkins.files.wordpress.com/2011/09/jesus-apost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071" y="1246369"/>
              <a:ext cx="4166260" cy="242308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7582586" y="3611548"/>
              <a:ext cx="4631982" cy="369332"/>
            </a:xfrm>
            <a:prstGeom prst="rect">
              <a:avLst/>
            </a:prstGeom>
            <a:noFill/>
          </p:spPr>
          <p:txBody>
            <a:bodyPr wrap="square" rtlCol="0">
              <a:spAutoFit/>
            </a:bodyPr>
            <a:lstStyle/>
            <a:p>
              <a:r>
                <a:rPr lang="en-US" dirty="0">
                  <a:solidFill>
                    <a:srgbClr val="FFFF00"/>
                  </a:solidFill>
                </a:rPr>
                <a:t>Receiving essential ordinances and covenants</a:t>
              </a:r>
            </a:p>
          </p:txBody>
        </p:sp>
      </p:grpSp>
      <p:grpSp>
        <p:nvGrpSpPr>
          <p:cNvPr id="8" name="Group 7"/>
          <p:cNvGrpSpPr/>
          <p:nvPr/>
        </p:nvGrpSpPr>
        <p:grpSpPr>
          <a:xfrm>
            <a:off x="247181" y="4165320"/>
            <a:ext cx="2962715" cy="2598819"/>
            <a:chOff x="247181" y="4165320"/>
            <a:chExt cx="2962715" cy="2598819"/>
          </a:xfrm>
        </p:grpSpPr>
        <p:pic>
          <p:nvPicPr>
            <p:cNvPr id="1034" name="Picture 10" descr="http://2.bp.blogspot.com/-W0WfbaAjm3Q/VKnUtSDhRaI/AAAAAAAAB1A/mojjbYTn6Uc/s1600/jesus-teaching-in-temple-morm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81" y="4650735"/>
              <a:ext cx="2962715" cy="2113404"/>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361465" y="4165320"/>
              <a:ext cx="2734146" cy="369332"/>
            </a:xfrm>
            <a:prstGeom prst="rect">
              <a:avLst/>
            </a:prstGeom>
            <a:noFill/>
          </p:spPr>
          <p:txBody>
            <a:bodyPr wrap="square" rtlCol="0">
              <a:spAutoFit/>
            </a:bodyPr>
            <a:lstStyle/>
            <a:p>
              <a:r>
                <a:rPr lang="en-US" dirty="0">
                  <a:solidFill>
                    <a:srgbClr val="FFFF00"/>
                  </a:solidFill>
                </a:rPr>
                <a:t>Receiving an education</a:t>
              </a:r>
            </a:p>
          </p:txBody>
        </p:sp>
      </p:grpSp>
      <p:grpSp>
        <p:nvGrpSpPr>
          <p:cNvPr id="9" name="Group 8"/>
          <p:cNvGrpSpPr/>
          <p:nvPr/>
        </p:nvGrpSpPr>
        <p:grpSpPr>
          <a:xfrm>
            <a:off x="3978002" y="4165320"/>
            <a:ext cx="3185429" cy="2534972"/>
            <a:chOff x="3960079" y="4026820"/>
            <a:chExt cx="3185429" cy="2534972"/>
          </a:xfrm>
        </p:grpSpPr>
        <p:pic>
          <p:nvPicPr>
            <p:cNvPr id="1036" name="Picture 12" descr="http://media.ldscdn.org/images/media-library/gospel-art/new-testament/carpenters-son-39540-print.jpg?download=tr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520" y="4713520"/>
              <a:ext cx="2705613" cy="184827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3960079" y="4026820"/>
              <a:ext cx="3185429" cy="646331"/>
            </a:xfrm>
            <a:prstGeom prst="rect">
              <a:avLst/>
            </a:prstGeom>
            <a:noFill/>
          </p:spPr>
          <p:txBody>
            <a:bodyPr wrap="square" rtlCol="0">
              <a:spAutoFit/>
            </a:bodyPr>
            <a:lstStyle/>
            <a:p>
              <a:pPr algn="ctr"/>
              <a:r>
                <a:rPr lang="en-US" dirty="0">
                  <a:solidFill>
                    <a:srgbClr val="FFFF00"/>
                  </a:solidFill>
                </a:rPr>
                <a:t>Developing skills, talent, and divine attributes</a:t>
              </a:r>
            </a:p>
          </p:txBody>
        </p:sp>
      </p:grpSp>
      <p:grpSp>
        <p:nvGrpSpPr>
          <p:cNvPr id="10" name="Group 9"/>
          <p:cNvGrpSpPr/>
          <p:nvPr/>
        </p:nvGrpSpPr>
        <p:grpSpPr>
          <a:xfrm>
            <a:off x="7567413" y="4256829"/>
            <a:ext cx="4295576" cy="2325222"/>
            <a:chOff x="7817252" y="4438917"/>
            <a:chExt cx="4295576" cy="2325222"/>
          </a:xfrm>
        </p:grpSpPr>
        <p:pic>
          <p:nvPicPr>
            <p:cNvPr id="1032" name="Picture 8" descr="http://thefamily.com/wp-content/uploads/2013/06/seeing-Jes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0696" y="5092699"/>
              <a:ext cx="2835952" cy="167144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7817252" y="4438917"/>
              <a:ext cx="4295576" cy="646331"/>
            </a:xfrm>
            <a:prstGeom prst="rect">
              <a:avLst/>
            </a:prstGeom>
            <a:noFill/>
          </p:spPr>
          <p:txBody>
            <a:bodyPr wrap="square" rtlCol="0">
              <a:spAutoFit/>
            </a:bodyPr>
            <a:lstStyle/>
            <a:p>
              <a:pPr algn="ctr"/>
              <a:r>
                <a:rPr lang="en-US" dirty="0">
                  <a:solidFill>
                    <a:srgbClr val="FFFF00"/>
                  </a:solidFill>
                </a:rPr>
                <a:t>Living worthily to return to Heavenly Father’s presence</a:t>
              </a:r>
            </a:p>
          </p:txBody>
        </p:sp>
      </p:grpSp>
      <p:grpSp>
        <p:nvGrpSpPr>
          <p:cNvPr id="11" name="Group 10"/>
          <p:cNvGrpSpPr/>
          <p:nvPr/>
        </p:nvGrpSpPr>
        <p:grpSpPr>
          <a:xfrm>
            <a:off x="3347409" y="1137664"/>
            <a:ext cx="3777839" cy="2813322"/>
            <a:chOff x="3523364" y="856133"/>
            <a:chExt cx="3777839" cy="2813322"/>
          </a:xfrm>
        </p:grpSpPr>
        <p:sp>
          <p:nvSpPr>
            <p:cNvPr id="81" name="TextBox 80"/>
            <p:cNvSpPr txBox="1"/>
            <p:nvPr/>
          </p:nvSpPr>
          <p:spPr>
            <a:xfrm>
              <a:off x="4213520" y="3300123"/>
              <a:ext cx="2888507" cy="369332"/>
            </a:xfrm>
            <a:prstGeom prst="rect">
              <a:avLst/>
            </a:prstGeom>
            <a:noFill/>
          </p:spPr>
          <p:txBody>
            <a:bodyPr wrap="square" rtlCol="0">
              <a:spAutoFit/>
            </a:bodyPr>
            <a:lstStyle/>
            <a:p>
              <a:r>
                <a:rPr lang="en-US" dirty="0">
                  <a:solidFill>
                    <a:srgbClr val="FFFF00"/>
                  </a:solidFill>
                </a:rPr>
                <a:t>Creating an eternal family</a:t>
              </a:r>
            </a:p>
          </p:txBody>
        </p:sp>
        <p:pic>
          <p:nvPicPr>
            <p:cNvPr id="1038" name="Picture 14" descr="http://lds.net/wp-content/uploads/2014/06/happy-family-silhouette--700x46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3364" y="856133"/>
              <a:ext cx="3777839" cy="25149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lker.com/cliparts/I/7/u/V/o/h/salt-lake-temple-silhouette-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4782" y="2372269"/>
              <a:ext cx="372758" cy="616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85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649362" cy="4154984"/>
          </a:xfrm>
          <a:prstGeom prst="rect">
            <a:avLst/>
          </a:prstGeom>
          <a:ln>
            <a:solidFill>
              <a:schemeClr val="tx1"/>
            </a:solidFill>
          </a:ln>
        </p:spPr>
        <p:txBody>
          <a:bodyPr wrap="square">
            <a:spAutoFit/>
          </a:bodyPr>
          <a:lstStyle/>
          <a:p>
            <a:r>
              <a:rPr lang="en-US" sz="1200" b="1" dirty="0"/>
              <a:t>*Ephraimites (Civil War):</a:t>
            </a:r>
          </a:p>
          <a:p>
            <a:r>
              <a:rPr lang="en-US" sz="1200" dirty="0"/>
              <a:t>“Barely had Jephthah returned home from his victory over the Ammonites when he found himself confronted by anew king of war.</a:t>
            </a:r>
          </a:p>
          <a:p>
            <a:endParaRPr lang="en-US" sz="1200" dirty="0"/>
          </a:p>
          <a:p>
            <a:r>
              <a:rPr lang="en-US" sz="1200" dirty="0"/>
              <a:t>By conquering the Ammonites Jephthah had been made the leader of all of the Israelites east of the Jordan. Suddenly, however, he found the Ephraimites from west of the Jordan coming up against him with a great force. Their complaint was that Jephthah had taken military action against their common enemy without giving the Ephraimites the privilege of participating. </a:t>
            </a:r>
          </a:p>
          <a:p>
            <a:endParaRPr lang="en-US" sz="1200" i="1" dirty="0"/>
          </a:p>
          <a:p>
            <a:r>
              <a:rPr lang="en-US" sz="1200" i="1" dirty="0"/>
              <a:t>“And the men of Ephraim gathered themselves together, and went northward, and said unto Jephthah, Wherefore </a:t>
            </a:r>
            <a:r>
              <a:rPr lang="en-US" sz="1200" i="1" dirty="0" err="1"/>
              <a:t>passedst</a:t>
            </a:r>
            <a:r>
              <a:rPr lang="en-US" sz="1200" i="1" dirty="0"/>
              <a:t> thou over to fight against the children of Ammon, and didst not call us to go with thee? we will burn thine house upon thee with fire.”</a:t>
            </a:r>
            <a:r>
              <a:rPr lang="en-US" sz="1200" dirty="0"/>
              <a:t> (Judges 12:1) </a:t>
            </a:r>
          </a:p>
          <a:p>
            <a:endParaRPr lang="en-US" sz="1200" dirty="0"/>
          </a:p>
          <a:p>
            <a:r>
              <a:rPr lang="en-US" sz="1200" dirty="0"/>
              <a:t>The Bible does not give the specific reason but more than likely it was because of the spoils involved. For 18 years the Ammonites had been stealing from all the tribes in southern Israel and now that they had been beaten the matter of dividing the spoils would loom large in the minds of the Ephraimites. They appeared to feel that Jephthah had cheated them by not giving them a chance to participate in the campaign and thereby get their fair share.” W. Cleon Skousen </a:t>
            </a:r>
            <a:r>
              <a:rPr lang="en-US" sz="1200" i="1" dirty="0"/>
              <a:t>The Third Thousand Years </a:t>
            </a:r>
            <a:r>
              <a:rPr lang="en-US" sz="1200" dirty="0"/>
              <a:t>p. 563-564</a:t>
            </a:r>
          </a:p>
          <a:p>
            <a:endParaRPr lang="en-US" sz="1200" dirty="0"/>
          </a:p>
        </p:txBody>
      </p:sp>
      <p:sp>
        <p:nvSpPr>
          <p:cNvPr id="5" name="Rectangle 4"/>
          <p:cNvSpPr/>
          <p:nvPr/>
        </p:nvSpPr>
        <p:spPr>
          <a:xfrm>
            <a:off x="5649362" y="0"/>
            <a:ext cx="6542638" cy="1569660"/>
          </a:xfrm>
          <a:prstGeom prst="rect">
            <a:avLst/>
          </a:prstGeom>
          <a:ln>
            <a:solidFill>
              <a:schemeClr val="tx1"/>
            </a:solidFill>
          </a:ln>
        </p:spPr>
        <p:txBody>
          <a:bodyPr wrap="square">
            <a:spAutoFit/>
          </a:bodyPr>
          <a:lstStyle/>
          <a:p>
            <a:r>
              <a:rPr lang="en-US" sz="1200" b="1" dirty="0">
                <a:solidFill>
                  <a:srgbClr val="333333"/>
                </a:solidFill>
              </a:rPr>
              <a:t>The Israelites during the time of Judges:</a:t>
            </a:r>
          </a:p>
          <a:p>
            <a:r>
              <a:rPr lang="en-US" sz="1200" dirty="0">
                <a:solidFill>
                  <a:srgbClr val="333333"/>
                </a:solidFill>
              </a:rPr>
              <a:t>“After this, the Israelites grew effeminate as to fighting any more against their enemies, but applied themselves to the cultivation of the land, which producing them great plenty and riches, they neglected the regular disposition of their settlement, and indulged themselves in luxury and pleasures; nor were they any longer careful to hear the laws that belonged to their political government: whereupon God was provoked to anger, and put them in mind, first, how, contrary to his directions, they had spared the Canaanites: and, after that, how those Canaanites, as opportunity served, used them very barbarously.” Josephus  (Antiquities of the Jews, bk. 5, chap. 2, par. 7.)</a:t>
            </a:r>
            <a:endParaRPr lang="en-US" sz="1200" dirty="0"/>
          </a:p>
        </p:txBody>
      </p:sp>
      <p:sp>
        <p:nvSpPr>
          <p:cNvPr id="6" name="Rectangle 5"/>
          <p:cNvSpPr/>
          <p:nvPr/>
        </p:nvSpPr>
        <p:spPr>
          <a:xfrm>
            <a:off x="0" y="4154984"/>
            <a:ext cx="5649362" cy="1200329"/>
          </a:xfrm>
          <a:prstGeom prst="rect">
            <a:avLst/>
          </a:prstGeom>
          <a:ln>
            <a:solidFill>
              <a:schemeClr val="tx1"/>
            </a:solidFill>
          </a:ln>
        </p:spPr>
        <p:txBody>
          <a:bodyPr wrap="square">
            <a:spAutoFit/>
          </a:bodyPr>
          <a:lstStyle/>
          <a:p>
            <a:r>
              <a:rPr lang="en-US" dirty="0">
                <a:solidFill>
                  <a:srgbClr val="333333"/>
                </a:solidFill>
                <a:latin typeface="Calibri" panose="020F0502020204030204" pitchFamily="34" charset="0"/>
              </a:rPr>
              <a:t>Nazarites were those who vowed or covenanted to dedicate themselves to God for a period of time. During the period of their vow, Nazarites promised not to drink wine, touch any dead thing, or cut their hair.</a:t>
            </a:r>
            <a:endParaRPr lang="en-US" dirty="0"/>
          </a:p>
        </p:txBody>
      </p:sp>
      <p:sp>
        <p:nvSpPr>
          <p:cNvPr id="7" name="Rectangle 6"/>
          <p:cNvSpPr/>
          <p:nvPr/>
        </p:nvSpPr>
        <p:spPr>
          <a:xfrm>
            <a:off x="0" y="5355313"/>
            <a:ext cx="5649362" cy="1200329"/>
          </a:xfrm>
          <a:prstGeom prst="rect">
            <a:avLst/>
          </a:prstGeom>
          <a:ln>
            <a:solidFill>
              <a:schemeClr val="tx1"/>
            </a:solidFill>
          </a:ln>
        </p:spPr>
        <p:txBody>
          <a:bodyPr wrap="square">
            <a:spAutoFit/>
          </a:bodyPr>
          <a:lstStyle/>
          <a:p>
            <a:r>
              <a:rPr lang="en-US" sz="1200" b="1" dirty="0"/>
              <a:t>Judges 14:4 </a:t>
            </a:r>
            <a:r>
              <a:rPr lang="en-US" sz="1200" dirty="0"/>
              <a:t> “His father and his mother knew not that [the marriage] was of the Lord”</a:t>
            </a:r>
          </a:p>
          <a:p>
            <a:r>
              <a:rPr lang="en-US" sz="1200" dirty="0"/>
              <a:t>This statement does not mean that the Lord approved of Samson’s marriage to a Philistine woman. The Lord had expressly forbidden the Israelites from marrying outside the covenant (see Deuteronomy 7:3–4). Nevertheless, the Lord used this marriage, even though it was contrary to His will, to further His purposes in delivering Israel from Philistine bondage.</a:t>
            </a:r>
          </a:p>
        </p:txBody>
      </p:sp>
      <p:sp>
        <p:nvSpPr>
          <p:cNvPr id="8" name="Rectangle 7"/>
          <p:cNvSpPr/>
          <p:nvPr/>
        </p:nvSpPr>
        <p:spPr>
          <a:xfrm>
            <a:off x="5649362" y="1569660"/>
            <a:ext cx="6542638" cy="3600986"/>
          </a:xfrm>
          <a:prstGeom prst="rect">
            <a:avLst/>
          </a:prstGeom>
          <a:ln>
            <a:solidFill>
              <a:schemeClr val="tx1"/>
            </a:solidFill>
          </a:ln>
        </p:spPr>
        <p:txBody>
          <a:bodyPr wrap="square">
            <a:spAutoFit/>
          </a:bodyPr>
          <a:lstStyle/>
          <a:p>
            <a:r>
              <a:rPr lang="en-US" sz="1200" b="1" dirty="0">
                <a:solidFill>
                  <a:srgbClr val="333333"/>
                </a:solidFill>
              </a:rPr>
              <a:t>The Civil War </a:t>
            </a:r>
          </a:p>
          <a:p>
            <a:r>
              <a:rPr lang="en-US" sz="1200" dirty="0">
                <a:solidFill>
                  <a:srgbClr val="333333"/>
                </a:solidFill>
              </a:rPr>
              <a:t>By conquering the Ammonites Jephthah had been made leader of all the Israelites east of Jordan. The Ephraimites were upset because they had not been asked to partake in the spoils of war. On Jephthah’s part he charged the Ephraimites in neglecting their duty when Jephthah had called for help. The Ephraimites answered with force and violence. The Ephraimites made a proclamation that hereafter all Israelites on the east side of Jordan would be considered “fugitive of Ephraim.” (Judges 12:4)</a:t>
            </a:r>
          </a:p>
          <a:p>
            <a:r>
              <a:rPr lang="en-US" sz="1200" dirty="0">
                <a:solidFill>
                  <a:srgbClr val="333333"/>
                </a:solidFill>
              </a:rPr>
              <a:t>Jephthah mobilized the Israelites of Trans-Jordan (those called on the east side of Jordon) and met Ephraimites head on…he overwhelmed them so completely that few escaped and those who survived were scattered to the four winds. However, they found all of the Jordon’s crossings guarded and blocked by the soldiers of Jephthah.</a:t>
            </a:r>
          </a:p>
          <a:p>
            <a:r>
              <a:rPr lang="en-US" sz="1200" dirty="0"/>
              <a:t>They tried to disguise themselves by pretending they were men of Gilead who merely wanted to cross the Jordan on business or to pursue the enemy. </a:t>
            </a:r>
          </a:p>
          <a:p>
            <a:r>
              <a:rPr lang="en-US" sz="1200" b="1" dirty="0"/>
              <a:t>All in a word:</a:t>
            </a:r>
          </a:p>
          <a:p>
            <a:r>
              <a:rPr lang="en-US" sz="1200" dirty="0"/>
              <a:t>When the disguised Ephraimites would go to the river, the men of Gilead asked of them if they were Ephraimites…and if they said, “no” then the men would ask them to say the word “Shibboleth (burden)</a:t>
            </a:r>
          </a:p>
          <a:p>
            <a:r>
              <a:rPr lang="en-US" sz="1200" dirty="0"/>
              <a:t>And if the </a:t>
            </a:r>
            <a:r>
              <a:rPr lang="en-US" sz="1200" dirty="0" err="1"/>
              <a:t>Ephraimite</a:t>
            </a:r>
            <a:r>
              <a:rPr lang="en-US" sz="1200" dirty="0"/>
              <a:t> said “</a:t>
            </a:r>
            <a:r>
              <a:rPr lang="en-US" sz="1200" dirty="0" err="1"/>
              <a:t>Sibboleth</a:t>
            </a:r>
            <a:r>
              <a:rPr lang="en-US" sz="1200" dirty="0"/>
              <a:t>” without the “SH”,  then the men would take them and kill them.</a:t>
            </a:r>
          </a:p>
          <a:p>
            <a:r>
              <a:rPr lang="en-US" sz="1200" dirty="0"/>
              <a:t>The </a:t>
            </a:r>
            <a:r>
              <a:rPr lang="en-US" sz="1200" dirty="0" err="1"/>
              <a:t>Ephraimite</a:t>
            </a:r>
            <a:r>
              <a:rPr lang="en-US" sz="1200" dirty="0"/>
              <a:t> dialect did not include the pronunciation of  the sound “SH”  W. Cleon Skousen p. 564-565 and Wikipedia</a:t>
            </a:r>
          </a:p>
        </p:txBody>
      </p:sp>
      <p:sp>
        <p:nvSpPr>
          <p:cNvPr id="2" name="Rectangle 1"/>
          <p:cNvSpPr/>
          <p:nvPr/>
        </p:nvSpPr>
        <p:spPr>
          <a:xfrm>
            <a:off x="5649362" y="5170646"/>
            <a:ext cx="6542638" cy="1477328"/>
          </a:xfrm>
          <a:prstGeom prst="rect">
            <a:avLst/>
          </a:prstGeom>
          <a:ln>
            <a:solidFill>
              <a:schemeClr val="tx1"/>
            </a:solidFill>
          </a:ln>
        </p:spPr>
        <p:txBody>
          <a:bodyPr wrap="square">
            <a:spAutoFit/>
          </a:bodyPr>
          <a:lstStyle/>
          <a:p>
            <a:pPr fontAlgn="base"/>
            <a:r>
              <a:rPr lang="en-US" sz="1000" b="1" dirty="0">
                <a:solidFill>
                  <a:srgbClr val="333333"/>
                </a:solidFill>
                <a:latin typeface="Calibri" panose="020F0502020204030204" pitchFamily="34" charset="0"/>
              </a:rPr>
              <a:t>“As Delilah cut Samson's hair, his vow was broken, and the Lord's power departed from him.</a:t>
            </a:r>
          </a:p>
          <a:p>
            <a:pPr fontAlgn="base"/>
            <a:r>
              <a:rPr lang="en-US" sz="1000" b="1" dirty="0">
                <a:solidFill>
                  <a:srgbClr val="333333"/>
                </a:solidFill>
                <a:latin typeface="Calibri" panose="020F0502020204030204" pitchFamily="34" charset="0"/>
              </a:rPr>
              <a:t> </a:t>
            </a:r>
          </a:p>
          <a:p>
            <a:pPr fontAlgn="base"/>
            <a:r>
              <a:rPr lang="en-US" sz="1000" dirty="0">
                <a:solidFill>
                  <a:srgbClr val="333333"/>
                </a:solidFill>
                <a:latin typeface="Calibri" panose="020F0502020204030204" pitchFamily="34" charset="0"/>
              </a:rPr>
              <a:t>“When a Nazarite vow or covenant was broken, it was sometimes possible to renew the vow after a period of repentance. (Num. 6:9-12.) Apparently Samson went through a period of repentance and recommitment because he again received extraordinary strength as he destroyed the Philistine temple and his own life. (Judg. 16:30.)</a:t>
            </a:r>
          </a:p>
          <a:p>
            <a:pPr fontAlgn="base"/>
            <a:r>
              <a:rPr lang="en-US" sz="1000" dirty="0">
                <a:solidFill>
                  <a:srgbClr val="333333"/>
                </a:solidFill>
                <a:latin typeface="Calibri" panose="020F0502020204030204" pitchFamily="34" charset="0"/>
              </a:rPr>
              <a:t> </a:t>
            </a:r>
          </a:p>
          <a:p>
            <a:pPr fontAlgn="base"/>
            <a:r>
              <a:rPr lang="en-US" sz="1000" dirty="0">
                <a:solidFill>
                  <a:srgbClr val="333333"/>
                </a:solidFill>
                <a:latin typeface="Calibri" panose="020F0502020204030204" pitchFamily="34" charset="0"/>
              </a:rPr>
              <a:t>“Tragedy came upon Samson because as he broke one commandment (morality) he lost the Spirit of the Lord. This led to his breaking other covenants and resulted in weakness, blindness, slavery, and death (both physical and spiritual).” (Victor L. </a:t>
            </a:r>
            <a:r>
              <a:rPr lang="en-US" sz="1000" dirty="0" err="1">
                <a:solidFill>
                  <a:srgbClr val="333333"/>
                </a:solidFill>
                <a:latin typeface="Calibri" panose="020F0502020204030204" pitchFamily="34" charset="0"/>
              </a:rPr>
              <a:t>Ludlow,</a:t>
            </a:r>
            <a:r>
              <a:rPr lang="en-US" sz="1000" i="1" dirty="0" err="1">
                <a:solidFill>
                  <a:srgbClr val="333333"/>
                </a:solidFill>
                <a:latin typeface="Calibri" panose="020F0502020204030204" pitchFamily="34" charset="0"/>
              </a:rPr>
              <a:t>Unlocking</a:t>
            </a:r>
            <a:r>
              <a:rPr lang="en-US" sz="1000" i="1" dirty="0">
                <a:solidFill>
                  <a:srgbClr val="333333"/>
                </a:solidFill>
                <a:latin typeface="Calibri" panose="020F0502020204030204" pitchFamily="34" charset="0"/>
              </a:rPr>
              <a:t> the Old Testament </a:t>
            </a:r>
            <a:r>
              <a:rPr lang="en-US" sz="1000" dirty="0">
                <a:solidFill>
                  <a:srgbClr val="333333"/>
                </a:solidFill>
                <a:latin typeface="Calibri" panose="020F0502020204030204" pitchFamily="34" charset="0"/>
              </a:rPr>
              <a:t>[Salt Lake City: Deseret Book Co., 1981], 72)</a:t>
            </a:r>
            <a:endParaRPr lang="en-US" sz="10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36761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5</a:t>
            </a:r>
          </a:p>
          <a:p>
            <a:pPr algn="ctr"/>
            <a:r>
              <a:rPr lang="en-US" sz="6600" dirty="0">
                <a:solidFill>
                  <a:schemeClr val="bg1"/>
                </a:solidFill>
                <a:latin typeface="Agency FB" panose="020B0503020202020204" pitchFamily="34" charset="0"/>
              </a:rPr>
              <a:t>Judges  10</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p:cNvSpPr/>
          <p:nvPr/>
        </p:nvSpPr>
        <p:spPr>
          <a:xfrm>
            <a:off x="7813277" y="3857487"/>
            <a:ext cx="2492829" cy="369332"/>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a:t>
            </a:r>
          </a:p>
        </p:txBody>
      </p:sp>
      <p:grpSp>
        <p:nvGrpSpPr>
          <p:cNvPr id="169" name="Group 168"/>
          <p:cNvGrpSpPr/>
          <p:nvPr/>
        </p:nvGrpSpPr>
        <p:grpSpPr>
          <a:xfrm flipH="1">
            <a:off x="8890500" y="4586586"/>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9633751" y="4661637"/>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35897" y="1714316"/>
            <a:ext cx="2183578"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After 45 years of peace the two judges die</a:t>
            </a:r>
            <a:endParaRPr lang="en-US" b="0" i="0" dirty="0">
              <a:solidFill>
                <a:schemeClr val="bg1"/>
              </a:solidFill>
              <a:effectLst/>
              <a:latin typeface="Calibri" panose="020F0502020204030204" pitchFamily="34" charset="0"/>
            </a:endParaRPr>
          </a:p>
        </p:txBody>
      </p:sp>
      <p:grpSp>
        <p:nvGrpSpPr>
          <p:cNvPr id="5" name="Group 4"/>
          <p:cNvGrpSpPr/>
          <p:nvPr/>
        </p:nvGrpSpPr>
        <p:grpSpPr>
          <a:xfrm>
            <a:off x="779415" y="782417"/>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75971" y="1626599"/>
              <a:ext cx="618759" cy="307777"/>
            </a:xfrm>
            <a:prstGeom prst="rect">
              <a:avLst/>
            </a:prstGeom>
          </p:spPr>
          <p:txBody>
            <a:bodyPr wrap="none">
              <a:spAutoFit/>
            </a:bodyPr>
            <a:lstStyle/>
            <a:p>
              <a:r>
                <a:rPr lang="en-US" sz="1400" dirty="0" err="1">
                  <a:latin typeface="Matura MT Script Capitals" panose="03020802060602070202" pitchFamily="66" charset="0"/>
                </a:rPr>
                <a:t>Tola</a:t>
              </a:r>
              <a:r>
                <a:rPr lang="en-US" sz="1400" dirty="0">
                  <a:latin typeface="Matura MT Script Capitals" panose="03020802060602070202" pitchFamily="66" charset="0"/>
                </a:rPr>
                <a:t> </a:t>
              </a:r>
            </a:p>
          </p:txBody>
        </p:sp>
      </p:grpSp>
      <p:sp>
        <p:nvSpPr>
          <p:cNvPr id="9" name="Rectangle 8"/>
          <p:cNvSpPr/>
          <p:nvPr/>
        </p:nvSpPr>
        <p:spPr>
          <a:xfrm>
            <a:off x="7608718" y="2026148"/>
            <a:ext cx="2492829"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Abimelech is king and oppressed the Israelites for 3 years </a:t>
            </a:r>
          </a:p>
        </p:txBody>
      </p:sp>
      <p:grpSp>
        <p:nvGrpSpPr>
          <p:cNvPr id="15" name="Group 14"/>
          <p:cNvGrpSpPr/>
          <p:nvPr/>
        </p:nvGrpSpPr>
        <p:grpSpPr>
          <a:xfrm>
            <a:off x="621235" y="3313441"/>
            <a:ext cx="3463423" cy="1508534"/>
            <a:chOff x="649450" y="3622520"/>
            <a:chExt cx="3463423" cy="1508534"/>
          </a:xfrm>
        </p:grpSpPr>
        <p:sp>
          <p:nvSpPr>
            <p:cNvPr id="11" name="Rectangle 10"/>
            <p:cNvSpPr/>
            <p:nvPr/>
          </p:nvSpPr>
          <p:spPr>
            <a:xfrm>
              <a:off x="1492742" y="3930725"/>
              <a:ext cx="2620131"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Then the Lord sent Jair a </a:t>
              </a:r>
              <a:r>
                <a:rPr lang="en-US" dirty="0" err="1">
                  <a:solidFill>
                    <a:schemeClr val="bg1"/>
                  </a:solidFill>
                </a:rPr>
                <a:t>Gileadite</a:t>
              </a:r>
              <a:r>
                <a:rPr lang="en-US" dirty="0">
                  <a:solidFill>
                    <a:schemeClr val="bg1"/>
                  </a:solidFill>
                </a:rPr>
                <a:t> (from the tribe of Manasseh)</a:t>
              </a:r>
              <a:r>
                <a:rPr lang="en-US" dirty="0">
                  <a:solidFill>
                    <a:schemeClr val="bg1"/>
                  </a:solidFill>
                  <a:latin typeface="Calibri" panose="020F0502020204030204" pitchFamily="34" charset="0"/>
                </a:rPr>
                <a:t> judged for 22 years</a:t>
              </a:r>
            </a:p>
          </p:txBody>
        </p:sp>
        <p:grpSp>
          <p:nvGrpSpPr>
            <p:cNvPr id="559" name="Group 558"/>
            <p:cNvGrpSpPr/>
            <p:nvPr/>
          </p:nvGrpSpPr>
          <p:grpSpPr>
            <a:xfrm>
              <a:off x="649450" y="3622520"/>
              <a:ext cx="659970" cy="1508153"/>
              <a:chOff x="2903590" y="587681"/>
              <a:chExt cx="1529902" cy="3496106"/>
            </a:xfrm>
          </p:grpSpPr>
          <p:sp>
            <p:nvSpPr>
              <p:cNvPr id="560" name="Oval 559"/>
              <p:cNvSpPr/>
              <p:nvPr/>
            </p:nvSpPr>
            <p:spPr>
              <a:xfrm rot="6128217">
                <a:off x="3733288" y="3691298"/>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4472555">
                <a:off x="3333787" y="3702430"/>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2901859">
                <a:off x="2979409" y="2501087"/>
                <a:ext cx="268018" cy="419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rot="20226769">
                <a:off x="4137036" y="2459027"/>
                <a:ext cx="296456" cy="398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563"/>
              <p:cNvSpPr/>
              <p:nvPr/>
            </p:nvSpPr>
            <p:spPr>
              <a:xfrm>
                <a:off x="3067011" y="3045962"/>
                <a:ext cx="1259309" cy="84762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rapezoid 564"/>
              <p:cNvSpPr/>
              <p:nvPr/>
            </p:nvSpPr>
            <p:spPr>
              <a:xfrm>
                <a:off x="3117352" y="1799456"/>
                <a:ext cx="1169876" cy="1865918"/>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67"/>
              <p:cNvSpPr/>
              <p:nvPr/>
            </p:nvSpPr>
            <p:spPr>
              <a:xfrm>
                <a:off x="3252338" y="2547359"/>
                <a:ext cx="899905" cy="14958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569"/>
              <p:cNvSpPr/>
              <p:nvPr/>
            </p:nvSpPr>
            <p:spPr>
              <a:xfrm rot="1442139">
                <a:off x="3072175" y="1693053"/>
                <a:ext cx="406600"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rot="20249249">
                <a:off x="3922498" y="1686580"/>
                <a:ext cx="370915"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Trapezoid 571"/>
              <p:cNvSpPr/>
              <p:nvPr/>
            </p:nvSpPr>
            <p:spPr>
              <a:xfrm rot="467435">
                <a:off x="3126012" y="1615388"/>
                <a:ext cx="460509" cy="217670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rot="21150084">
                <a:off x="3761943" y="1647763"/>
                <a:ext cx="460509" cy="213973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rot="10800000">
                <a:off x="3522310" y="1799456"/>
                <a:ext cx="359962" cy="20423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252338" y="802250"/>
                <a:ext cx="854911" cy="11467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Cloud 576"/>
              <p:cNvSpPr/>
              <p:nvPr/>
            </p:nvSpPr>
            <p:spPr>
              <a:xfrm rot="600599">
                <a:off x="3279905" y="728794"/>
                <a:ext cx="828041" cy="475825"/>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Cloud 577"/>
              <p:cNvSpPr/>
              <p:nvPr/>
            </p:nvSpPr>
            <p:spPr>
              <a:xfrm rot="18382183">
                <a:off x="3009587" y="1021406"/>
                <a:ext cx="565913"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Cloud 578"/>
              <p:cNvSpPr/>
              <p:nvPr/>
            </p:nvSpPr>
            <p:spPr>
              <a:xfrm rot="5749123">
                <a:off x="3815179" y="1059741"/>
                <a:ext cx="521605"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3162348" y="901970"/>
                <a:ext cx="989896" cy="199441"/>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rapezoid 580"/>
              <p:cNvSpPr/>
              <p:nvPr/>
            </p:nvSpPr>
            <p:spPr>
              <a:xfrm rot="10800000">
                <a:off x="3252338"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p:cNvSpPr/>
              <p:nvPr/>
            </p:nvSpPr>
            <p:spPr>
              <a:xfrm rot="10800000">
                <a:off x="3432320"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rot="10800000">
                <a:off x="3612301"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583"/>
              <p:cNvSpPr/>
              <p:nvPr/>
            </p:nvSpPr>
            <p:spPr>
              <a:xfrm rot="10800000">
                <a:off x="3792282"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rot="10800000">
                <a:off x="3972263"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Chord 585"/>
              <p:cNvSpPr/>
              <p:nvPr/>
            </p:nvSpPr>
            <p:spPr>
              <a:xfrm rot="4402137">
                <a:off x="3285591" y="505091"/>
                <a:ext cx="761439" cy="926619"/>
              </a:xfrm>
              <a:prstGeom prst="chord">
                <a:avLst>
                  <a:gd name="adj1" fmla="val 6784580"/>
                  <a:gd name="adj2" fmla="val 1677879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Cloud 586"/>
              <p:cNvSpPr/>
              <p:nvPr/>
            </p:nvSpPr>
            <p:spPr>
              <a:xfrm rot="985445">
                <a:off x="3381238" y="1579522"/>
                <a:ext cx="520437" cy="488477"/>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4566761">
                <a:off x="3562534" y="1649102"/>
                <a:ext cx="152641" cy="2189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3879637" y="5126742"/>
            <a:ext cx="4331749" cy="1513025"/>
            <a:chOff x="5795487" y="5009778"/>
            <a:chExt cx="4331749" cy="1513025"/>
          </a:xfrm>
        </p:grpSpPr>
        <p:sp>
          <p:nvSpPr>
            <p:cNvPr id="10" name="Rectangle 9"/>
            <p:cNvSpPr/>
            <p:nvPr/>
          </p:nvSpPr>
          <p:spPr>
            <a:xfrm>
              <a:off x="6724806" y="5311626"/>
              <a:ext cx="3402430"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The Lord sent </a:t>
              </a:r>
              <a:r>
                <a:rPr lang="en-US" dirty="0" err="1">
                  <a:solidFill>
                    <a:schemeClr val="bg1"/>
                  </a:solidFill>
                  <a:latin typeface="Calibri" panose="020F0502020204030204" pitchFamily="34" charset="0"/>
                </a:rPr>
                <a:t>Tola</a:t>
              </a:r>
              <a:r>
                <a:rPr lang="en-US" dirty="0">
                  <a:solidFill>
                    <a:schemeClr val="bg1"/>
                  </a:solidFill>
                  <a:latin typeface="Calibri" panose="020F0502020204030204" pitchFamily="34" charset="0"/>
                </a:rPr>
                <a:t> (from tribe of Issachar) He judged Israel 23 years. </a:t>
              </a:r>
            </a:p>
          </p:txBody>
        </p:sp>
        <p:grpSp>
          <p:nvGrpSpPr>
            <p:cNvPr id="589" name="Group 588"/>
            <p:cNvGrpSpPr/>
            <p:nvPr/>
          </p:nvGrpSpPr>
          <p:grpSpPr>
            <a:xfrm>
              <a:off x="5795487" y="5009778"/>
              <a:ext cx="849285" cy="1513025"/>
              <a:chOff x="3405448" y="533400"/>
              <a:chExt cx="1866386" cy="3325018"/>
            </a:xfrm>
          </p:grpSpPr>
          <p:sp>
            <p:nvSpPr>
              <p:cNvPr id="590" name="Rounded Rectangle 589"/>
              <p:cNvSpPr/>
              <p:nvPr/>
            </p:nvSpPr>
            <p:spPr>
              <a:xfrm>
                <a:off x="3541673" y="533400"/>
                <a:ext cx="1463013" cy="2743200"/>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8242526">
                <a:off x="4963411" y="2626575"/>
                <a:ext cx="259709"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3405448" y="2620129"/>
                <a:ext cx="314713" cy="3493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Flowchart: Manual Operation 592"/>
              <p:cNvSpPr/>
              <p:nvPr/>
            </p:nvSpPr>
            <p:spPr>
              <a:xfrm rot="12217775">
                <a:off x="3573981" y="1734569"/>
                <a:ext cx="441735" cy="111692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lowchart: Manual Operation 593"/>
              <p:cNvSpPr/>
              <p:nvPr/>
            </p:nvSpPr>
            <p:spPr>
              <a:xfrm rot="9181948" flipH="1">
                <a:off x="4567323" y="1791628"/>
                <a:ext cx="441735" cy="1057374"/>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3867241" y="3588875"/>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4203248" y="3608877"/>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Cloud 596"/>
              <p:cNvSpPr/>
              <p:nvPr/>
            </p:nvSpPr>
            <p:spPr>
              <a:xfrm rot="20835976" flipH="1">
                <a:off x="4478305" y="1008339"/>
                <a:ext cx="664301" cy="119321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lowchart: Manual Operation 597"/>
              <p:cNvSpPr/>
              <p:nvPr/>
            </p:nvSpPr>
            <p:spPr>
              <a:xfrm rot="10800000">
                <a:off x="3772840" y="1792679"/>
                <a:ext cx="1003214" cy="176739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3772840" y="3532434"/>
                <a:ext cx="997070" cy="167914"/>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Flowchart: Extract 599"/>
              <p:cNvSpPr/>
              <p:nvPr/>
            </p:nvSpPr>
            <p:spPr>
              <a:xfrm rot="10800000">
                <a:off x="4044490" y="1863189"/>
                <a:ext cx="439810" cy="38512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1" name="Cloud 600"/>
              <p:cNvSpPr/>
              <p:nvPr/>
            </p:nvSpPr>
            <p:spPr>
              <a:xfrm rot="764024">
                <a:off x="3407593" y="1002590"/>
                <a:ext cx="605003" cy="1237831"/>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3856002" y="1014751"/>
                <a:ext cx="816787" cy="990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Cloud 602"/>
              <p:cNvSpPr/>
              <p:nvPr/>
            </p:nvSpPr>
            <p:spPr>
              <a:xfrm rot="16200000" flipH="1">
                <a:off x="4111873" y="496901"/>
                <a:ext cx="387146"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3861323" y="2734088"/>
                <a:ext cx="851856" cy="122093"/>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5" name="Group 99"/>
              <p:cNvGrpSpPr/>
              <p:nvPr/>
            </p:nvGrpSpPr>
            <p:grpSpPr>
              <a:xfrm>
                <a:off x="4484299" y="2673368"/>
                <a:ext cx="546231" cy="1062519"/>
                <a:chOff x="5029205" y="1676401"/>
                <a:chExt cx="982013" cy="1407436"/>
              </a:xfrm>
              <a:solidFill>
                <a:srgbClr val="996633"/>
              </a:solidFill>
            </p:grpSpPr>
            <p:sp>
              <p:nvSpPr>
                <p:cNvPr id="610" name="Diagonal Stripe 609"/>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Diagonal Stripe 610"/>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Rounded Rectangle 611"/>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6" name="Rounded Rectangle 605"/>
              <p:cNvSpPr/>
              <p:nvPr/>
            </p:nvSpPr>
            <p:spPr>
              <a:xfrm>
                <a:off x="3541673" y="932155"/>
                <a:ext cx="1463013" cy="146989"/>
              </a:xfrm>
              <a:prstGeom prst="roundRect">
                <a:avLst>
                  <a:gd name="adj" fmla="val 28478"/>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a:off x="3935811" y="1966612"/>
                <a:ext cx="668891" cy="498053"/>
              </a:xfrm>
              <a:custGeom>
                <a:avLst/>
                <a:gdLst>
                  <a:gd name="connsiteX0" fmla="*/ 0 w 1384663"/>
                  <a:gd name="connsiteY0" fmla="*/ 71778 h 751047"/>
                  <a:gd name="connsiteX1" fmla="*/ 43543 w 1384663"/>
                  <a:gd name="connsiteY1" fmla="*/ 63070 h 751047"/>
                  <a:gd name="connsiteX2" fmla="*/ 95794 w 1384663"/>
                  <a:gd name="connsiteY2" fmla="*/ 45653 h 751047"/>
                  <a:gd name="connsiteX3" fmla="*/ 148046 w 1384663"/>
                  <a:gd name="connsiteY3" fmla="*/ 54361 h 751047"/>
                  <a:gd name="connsiteX4" fmla="*/ 156754 w 1384663"/>
                  <a:gd name="connsiteY4" fmla="*/ 89195 h 751047"/>
                  <a:gd name="connsiteX5" fmla="*/ 139337 w 1384663"/>
                  <a:gd name="connsiteY5" fmla="*/ 228533 h 751047"/>
                  <a:gd name="connsiteX6" fmla="*/ 156754 w 1384663"/>
                  <a:gd name="connsiteY6" fmla="*/ 263367 h 751047"/>
                  <a:gd name="connsiteX7" fmla="*/ 252548 w 1384663"/>
                  <a:gd name="connsiteY7" fmla="*/ 272075 h 751047"/>
                  <a:gd name="connsiteX8" fmla="*/ 278674 w 1384663"/>
                  <a:gd name="connsiteY8" fmla="*/ 280784 h 751047"/>
                  <a:gd name="connsiteX9" fmla="*/ 269966 w 1384663"/>
                  <a:gd name="connsiteY9" fmla="*/ 411413 h 751047"/>
                  <a:gd name="connsiteX10" fmla="*/ 252548 w 1384663"/>
                  <a:gd name="connsiteY10" fmla="*/ 463664 h 751047"/>
                  <a:gd name="connsiteX11" fmla="*/ 261257 w 1384663"/>
                  <a:gd name="connsiteY11" fmla="*/ 489790 h 751047"/>
                  <a:gd name="connsiteX12" fmla="*/ 313508 w 1384663"/>
                  <a:gd name="connsiteY12" fmla="*/ 515915 h 751047"/>
                  <a:gd name="connsiteX13" fmla="*/ 496388 w 1384663"/>
                  <a:gd name="connsiteY13" fmla="*/ 524624 h 751047"/>
                  <a:gd name="connsiteX14" fmla="*/ 522514 w 1384663"/>
                  <a:gd name="connsiteY14" fmla="*/ 542041 h 751047"/>
                  <a:gd name="connsiteX15" fmla="*/ 548640 w 1384663"/>
                  <a:gd name="connsiteY15" fmla="*/ 594293 h 751047"/>
                  <a:gd name="connsiteX16" fmla="*/ 566057 w 1384663"/>
                  <a:gd name="connsiteY16" fmla="*/ 620418 h 751047"/>
                  <a:gd name="connsiteX17" fmla="*/ 574766 w 1384663"/>
                  <a:gd name="connsiteY17" fmla="*/ 646544 h 751047"/>
                  <a:gd name="connsiteX18" fmla="*/ 600891 w 1384663"/>
                  <a:gd name="connsiteY18" fmla="*/ 663961 h 751047"/>
                  <a:gd name="connsiteX19" fmla="*/ 661851 w 1384663"/>
                  <a:gd name="connsiteY19" fmla="*/ 733630 h 751047"/>
                  <a:gd name="connsiteX20" fmla="*/ 714103 w 1384663"/>
                  <a:gd name="connsiteY20" fmla="*/ 751047 h 751047"/>
                  <a:gd name="connsiteX21" fmla="*/ 766354 w 1384663"/>
                  <a:gd name="connsiteY21" fmla="*/ 742338 h 751047"/>
                  <a:gd name="connsiteX22" fmla="*/ 809897 w 1384663"/>
                  <a:gd name="connsiteY22" fmla="*/ 698795 h 751047"/>
                  <a:gd name="connsiteX23" fmla="*/ 818606 w 1384663"/>
                  <a:gd name="connsiteY23" fmla="*/ 672670 h 751047"/>
                  <a:gd name="connsiteX24" fmla="*/ 836023 w 1384663"/>
                  <a:gd name="connsiteY24" fmla="*/ 568167 h 751047"/>
                  <a:gd name="connsiteX25" fmla="*/ 844731 w 1384663"/>
                  <a:gd name="connsiteY25" fmla="*/ 542041 h 751047"/>
                  <a:gd name="connsiteX26" fmla="*/ 870857 w 1384663"/>
                  <a:gd name="connsiteY26" fmla="*/ 524624 h 751047"/>
                  <a:gd name="connsiteX27" fmla="*/ 1010194 w 1384663"/>
                  <a:gd name="connsiteY27" fmla="*/ 507207 h 751047"/>
                  <a:gd name="connsiteX28" fmla="*/ 1071154 w 1384663"/>
                  <a:gd name="connsiteY28" fmla="*/ 446247 h 751047"/>
                  <a:gd name="connsiteX29" fmla="*/ 1062446 w 1384663"/>
                  <a:gd name="connsiteY29" fmla="*/ 393995 h 751047"/>
                  <a:gd name="connsiteX30" fmla="*/ 1045028 w 1384663"/>
                  <a:gd name="connsiteY30" fmla="*/ 341744 h 751047"/>
                  <a:gd name="connsiteX31" fmla="*/ 1036320 w 1384663"/>
                  <a:gd name="connsiteY31" fmla="*/ 298201 h 751047"/>
                  <a:gd name="connsiteX32" fmla="*/ 1045028 w 1384663"/>
                  <a:gd name="connsiteY32" fmla="*/ 245950 h 751047"/>
                  <a:gd name="connsiteX33" fmla="*/ 1166948 w 1384663"/>
                  <a:gd name="connsiteY33" fmla="*/ 219824 h 751047"/>
                  <a:gd name="connsiteX34" fmla="*/ 1193074 w 1384663"/>
                  <a:gd name="connsiteY34" fmla="*/ 202407 h 751047"/>
                  <a:gd name="connsiteX35" fmla="*/ 1193074 w 1384663"/>
                  <a:gd name="connsiteY35" fmla="*/ 89195 h 751047"/>
                  <a:gd name="connsiteX36" fmla="*/ 1201783 w 1384663"/>
                  <a:gd name="connsiteY36" fmla="*/ 28235 h 751047"/>
                  <a:gd name="connsiteX37" fmla="*/ 1236617 w 1384663"/>
                  <a:gd name="connsiteY37" fmla="*/ 19527 h 751047"/>
                  <a:gd name="connsiteX38" fmla="*/ 1262743 w 1384663"/>
                  <a:gd name="connsiteY38" fmla="*/ 2110 h 751047"/>
                  <a:gd name="connsiteX39" fmla="*/ 1384663 w 1384663"/>
                  <a:gd name="connsiteY39" fmla="*/ 2110 h 7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84663" h="751047">
                    <a:moveTo>
                      <a:pt x="0" y="71778"/>
                    </a:moveTo>
                    <a:cubicBezTo>
                      <a:pt x="14514" y="68875"/>
                      <a:pt x="29263" y="66965"/>
                      <a:pt x="43543" y="63070"/>
                    </a:cubicBezTo>
                    <a:cubicBezTo>
                      <a:pt x="61255" y="58240"/>
                      <a:pt x="95794" y="45653"/>
                      <a:pt x="95794" y="45653"/>
                    </a:cubicBezTo>
                    <a:cubicBezTo>
                      <a:pt x="113211" y="48556"/>
                      <a:pt x="133677" y="44098"/>
                      <a:pt x="148046" y="54361"/>
                    </a:cubicBezTo>
                    <a:cubicBezTo>
                      <a:pt x="157785" y="61318"/>
                      <a:pt x="156754" y="77226"/>
                      <a:pt x="156754" y="89195"/>
                    </a:cubicBezTo>
                    <a:cubicBezTo>
                      <a:pt x="156754" y="183325"/>
                      <a:pt x="157732" y="173349"/>
                      <a:pt x="139337" y="228533"/>
                    </a:cubicBezTo>
                    <a:cubicBezTo>
                      <a:pt x="145143" y="240144"/>
                      <a:pt x="144637" y="258707"/>
                      <a:pt x="156754" y="263367"/>
                    </a:cubicBezTo>
                    <a:cubicBezTo>
                      <a:pt x="186680" y="274877"/>
                      <a:pt x="220807" y="267541"/>
                      <a:pt x="252548" y="272075"/>
                    </a:cubicBezTo>
                    <a:cubicBezTo>
                      <a:pt x="261636" y="273373"/>
                      <a:pt x="269965" y="277881"/>
                      <a:pt x="278674" y="280784"/>
                    </a:cubicBezTo>
                    <a:cubicBezTo>
                      <a:pt x="294162" y="342732"/>
                      <a:pt x="292488" y="315697"/>
                      <a:pt x="269966" y="411413"/>
                    </a:cubicBezTo>
                    <a:cubicBezTo>
                      <a:pt x="265761" y="429284"/>
                      <a:pt x="252548" y="463664"/>
                      <a:pt x="252548" y="463664"/>
                    </a:cubicBezTo>
                    <a:cubicBezTo>
                      <a:pt x="255451" y="472373"/>
                      <a:pt x="255522" y="482622"/>
                      <a:pt x="261257" y="489790"/>
                    </a:cubicBezTo>
                    <a:cubicBezTo>
                      <a:pt x="269330" y="499881"/>
                      <a:pt x="299985" y="514788"/>
                      <a:pt x="313508" y="515915"/>
                    </a:cubicBezTo>
                    <a:cubicBezTo>
                      <a:pt x="374326" y="520983"/>
                      <a:pt x="435428" y="521721"/>
                      <a:pt x="496388" y="524624"/>
                    </a:cubicBezTo>
                    <a:cubicBezTo>
                      <a:pt x="505097" y="530430"/>
                      <a:pt x="515113" y="534640"/>
                      <a:pt x="522514" y="542041"/>
                    </a:cubicBezTo>
                    <a:cubicBezTo>
                      <a:pt x="547470" y="566997"/>
                      <a:pt x="534475" y="565963"/>
                      <a:pt x="548640" y="594293"/>
                    </a:cubicBezTo>
                    <a:cubicBezTo>
                      <a:pt x="553321" y="603654"/>
                      <a:pt x="561376" y="611057"/>
                      <a:pt x="566057" y="620418"/>
                    </a:cubicBezTo>
                    <a:cubicBezTo>
                      <a:pt x="570162" y="628629"/>
                      <a:pt x="569031" y="639376"/>
                      <a:pt x="574766" y="646544"/>
                    </a:cubicBezTo>
                    <a:cubicBezTo>
                      <a:pt x="581304" y="654717"/>
                      <a:pt x="592183" y="658155"/>
                      <a:pt x="600891" y="663961"/>
                    </a:cubicBezTo>
                    <a:cubicBezTo>
                      <a:pt x="614850" y="684901"/>
                      <a:pt x="640017" y="726352"/>
                      <a:pt x="661851" y="733630"/>
                    </a:cubicBezTo>
                    <a:lnTo>
                      <a:pt x="714103" y="751047"/>
                    </a:lnTo>
                    <a:cubicBezTo>
                      <a:pt x="731520" y="748144"/>
                      <a:pt x="749603" y="747922"/>
                      <a:pt x="766354" y="742338"/>
                    </a:cubicBezTo>
                    <a:cubicBezTo>
                      <a:pt x="787256" y="735371"/>
                      <a:pt x="800607" y="717374"/>
                      <a:pt x="809897" y="698795"/>
                    </a:cubicBezTo>
                    <a:cubicBezTo>
                      <a:pt x="814002" y="690585"/>
                      <a:pt x="816084" y="681496"/>
                      <a:pt x="818606" y="672670"/>
                    </a:cubicBezTo>
                    <a:cubicBezTo>
                      <a:pt x="835907" y="612117"/>
                      <a:pt x="820125" y="655604"/>
                      <a:pt x="836023" y="568167"/>
                    </a:cubicBezTo>
                    <a:cubicBezTo>
                      <a:pt x="837665" y="559135"/>
                      <a:pt x="838997" y="549209"/>
                      <a:pt x="844731" y="542041"/>
                    </a:cubicBezTo>
                    <a:cubicBezTo>
                      <a:pt x="851269" y="533868"/>
                      <a:pt x="860615" y="526780"/>
                      <a:pt x="870857" y="524624"/>
                    </a:cubicBezTo>
                    <a:cubicBezTo>
                      <a:pt x="916660" y="514981"/>
                      <a:pt x="963748" y="513013"/>
                      <a:pt x="1010194" y="507207"/>
                    </a:cubicBezTo>
                    <a:cubicBezTo>
                      <a:pt x="1070084" y="467281"/>
                      <a:pt x="1055827" y="492232"/>
                      <a:pt x="1071154" y="446247"/>
                    </a:cubicBezTo>
                    <a:cubicBezTo>
                      <a:pt x="1068251" y="428830"/>
                      <a:pt x="1066729" y="411125"/>
                      <a:pt x="1062446" y="393995"/>
                    </a:cubicBezTo>
                    <a:cubicBezTo>
                      <a:pt x="1057993" y="376184"/>
                      <a:pt x="1048628" y="359747"/>
                      <a:pt x="1045028" y="341744"/>
                    </a:cubicBezTo>
                    <a:lnTo>
                      <a:pt x="1036320" y="298201"/>
                    </a:lnTo>
                    <a:cubicBezTo>
                      <a:pt x="1039223" y="280784"/>
                      <a:pt x="1033401" y="259238"/>
                      <a:pt x="1045028" y="245950"/>
                    </a:cubicBezTo>
                    <a:cubicBezTo>
                      <a:pt x="1060266" y="228535"/>
                      <a:pt x="1154547" y="221374"/>
                      <a:pt x="1166948" y="219824"/>
                    </a:cubicBezTo>
                    <a:cubicBezTo>
                      <a:pt x="1175657" y="214018"/>
                      <a:pt x="1186536" y="210580"/>
                      <a:pt x="1193074" y="202407"/>
                    </a:cubicBezTo>
                    <a:cubicBezTo>
                      <a:pt x="1213799" y="176502"/>
                      <a:pt x="1193830" y="96758"/>
                      <a:pt x="1193074" y="89195"/>
                    </a:cubicBezTo>
                    <a:cubicBezTo>
                      <a:pt x="1195977" y="68875"/>
                      <a:pt x="1190904" y="45641"/>
                      <a:pt x="1201783" y="28235"/>
                    </a:cubicBezTo>
                    <a:cubicBezTo>
                      <a:pt x="1208126" y="18086"/>
                      <a:pt x="1225616" y="24242"/>
                      <a:pt x="1236617" y="19527"/>
                    </a:cubicBezTo>
                    <a:cubicBezTo>
                      <a:pt x="1246237" y="15404"/>
                      <a:pt x="1252348" y="3333"/>
                      <a:pt x="1262743" y="2110"/>
                    </a:cubicBezTo>
                    <a:cubicBezTo>
                      <a:pt x="1303105" y="-2638"/>
                      <a:pt x="1344023" y="2110"/>
                      <a:pt x="1384663" y="2110"/>
                    </a:cubicBezTo>
                  </a:path>
                </a:pathLst>
              </a:custGeom>
              <a:noFill/>
              <a:ln>
                <a:solidFill>
                  <a:srgbClr val="BA7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a:off x="3562804" y="931626"/>
                <a:ext cx="1428206" cy="148046"/>
              </a:xfrm>
              <a:custGeom>
                <a:avLst/>
                <a:gdLst>
                  <a:gd name="connsiteX0" fmla="*/ 0 w 1428206"/>
                  <a:gd name="connsiteY0" fmla="*/ 148046 h 148046"/>
                  <a:gd name="connsiteX1" fmla="*/ 26126 w 1428206"/>
                  <a:gd name="connsiteY1" fmla="*/ 104503 h 148046"/>
                  <a:gd name="connsiteX2" fmla="*/ 34835 w 1428206"/>
                  <a:gd name="connsiteY2" fmla="*/ 78377 h 148046"/>
                  <a:gd name="connsiteX3" fmla="*/ 69669 w 1428206"/>
                  <a:gd name="connsiteY3" fmla="*/ 26126 h 148046"/>
                  <a:gd name="connsiteX4" fmla="*/ 139337 w 1428206"/>
                  <a:gd name="connsiteY4" fmla="*/ 34835 h 148046"/>
                  <a:gd name="connsiteX5" fmla="*/ 174172 w 1428206"/>
                  <a:gd name="connsiteY5" fmla="*/ 87086 h 148046"/>
                  <a:gd name="connsiteX6" fmla="*/ 217715 w 1428206"/>
                  <a:gd name="connsiteY6" fmla="*/ 130629 h 148046"/>
                  <a:gd name="connsiteX7" fmla="*/ 278675 w 1428206"/>
                  <a:gd name="connsiteY7" fmla="*/ 121920 h 148046"/>
                  <a:gd name="connsiteX8" fmla="*/ 304800 w 1428206"/>
                  <a:gd name="connsiteY8" fmla="*/ 113212 h 148046"/>
                  <a:gd name="connsiteX9" fmla="*/ 348343 w 1428206"/>
                  <a:gd name="connsiteY9" fmla="*/ 78377 h 148046"/>
                  <a:gd name="connsiteX10" fmla="*/ 357052 w 1428206"/>
                  <a:gd name="connsiteY10" fmla="*/ 52252 h 148046"/>
                  <a:gd name="connsiteX11" fmla="*/ 478972 w 1428206"/>
                  <a:gd name="connsiteY11" fmla="*/ 17417 h 148046"/>
                  <a:gd name="connsiteX12" fmla="*/ 531223 w 1428206"/>
                  <a:gd name="connsiteY12" fmla="*/ 43543 h 148046"/>
                  <a:gd name="connsiteX13" fmla="*/ 548640 w 1428206"/>
                  <a:gd name="connsiteY13" fmla="*/ 69669 h 148046"/>
                  <a:gd name="connsiteX14" fmla="*/ 557349 w 1428206"/>
                  <a:gd name="connsiteY14" fmla="*/ 95795 h 148046"/>
                  <a:gd name="connsiteX15" fmla="*/ 609600 w 1428206"/>
                  <a:gd name="connsiteY15" fmla="*/ 130629 h 148046"/>
                  <a:gd name="connsiteX16" fmla="*/ 722812 w 1428206"/>
                  <a:gd name="connsiteY16" fmla="*/ 121920 h 148046"/>
                  <a:gd name="connsiteX17" fmla="*/ 748937 w 1428206"/>
                  <a:gd name="connsiteY17" fmla="*/ 95795 h 148046"/>
                  <a:gd name="connsiteX18" fmla="*/ 783772 w 1428206"/>
                  <a:gd name="connsiteY18" fmla="*/ 43543 h 148046"/>
                  <a:gd name="connsiteX19" fmla="*/ 801189 w 1428206"/>
                  <a:gd name="connsiteY19" fmla="*/ 17417 h 148046"/>
                  <a:gd name="connsiteX20" fmla="*/ 827315 w 1428206"/>
                  <a:gd name="connsiteY20" fmla="*/ 0 h 148046"/>
                  <a:gd name="connsiteX21" fmla="*/ 923109 w 1428206"/>
                  <a:gd name="connsiteY21" fmla="*/ 8709 h 148046"/>
                  <a:gd name="connsiteX22" fmla="*/ 949235 w 1428206"/>
                  <a:gd name="connsiteY22" fmla="*/ 17417 h 148046"/>
                  <a:gd name="connsiteX23" fmla="*/ 984069 w 1428206"/>
                  <a:gd name="connsiteY23" fmla="*/ 69669 h 148046"/>
                  <a:gd name="connsiteX24" fmla="*/ 1001486 w 1428206"/>
                  <a:gd name="connsiteY24" fmla="*/ 95795 h 148046"/>
                  <a:gd name="connsiteX25" fmla="*/ 1079863 w 1428206"/>
                  <a:gd name="connsiteY25" fmla="*/ 139337 h 148046"/>
                  <a:gd name="connsiteX26" fmla="*/ 1105989 w 1428206"/>
                  <a:gd name="connsiteY26" fmla="*/ 148046 h 148046"/>
                  <a:gd name="connsiteX27" fmla="*/ 1175657 w 1428206"/>
                  <a:gd name="connsiteY27" fmla="*/ 139337 h 148046"/>
                  <a:gd name="connsiteX28" fmla="*/ 1210492 w 1428206"/>
                  <a:gd name="connsiteY28" fmla="*/ 87086 h 148046"/>
                  <a:gd name="connsiteX29" fmla="*/ 1227909 w 1428206"/>
                  <a:gd name="connsiteY29" fmla="*/ 60960 h 148046"/>
                  <a:gd name="connsiteX30" fmla="*/ 1254035 w 1428206"/>
                  <a:gd name="connsiteY30" fmla="*/ 43543 h 148046"/>
                  <a:gd name="connsiteX31" fmla="*/ 1306286 w 1428206"/>
                  <a:gd name="connsiteY31" fmla="*/ 26126 h 148046"/>
                  <a:gd name="connsiteX32" fmla="*/ 1402080 w 1428206"/>
                  <a:gd name="connsiteY32" fmla="*/ 34835 h 148046"/>
                  <a:gd name="connsiteX33" fmla="*/ 1410789 w 1428206"/>
                  <a:gd name="connsiteY33" fmla="*/ 104503 h 148046"/>
                  <a:gd name="connsiteX34" fmla="*/ 1428206 w 1428206"/>
                  <a:gd name="connsiteY34" fmla="*/ 13062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206" h="148046">
                    <a:moveTo>
                      <a:pt x="0" y="148046"/>
                    </a:moveTo>
                    <a:cubicBezTo>
                      <a:pt x="8709" y="133532"/>
                      <a:pt x="18556" y="119642"/>
                      <a:pt x="26126" y="104503"/>
                    </a:cubicBezTo>
                    <a:cubicBezTo>
                      <a:pt x="30231" y="96292"/>
                      <a:pt x="30377" y="86402"/>
                      <a:pt x="34835" y="78377"/>
                    </a:cubicBezTo>
                    <a:cubicBezTo>
                      <a:pt x="45001" y="60079"/>
                      <a:pt x="69669" y="26126"/>
                      <a:pt x="69669" y="26126"/>
                    </a:cubicBezTo>
                    <a:cubicBezTo>
                      <a:pt x="92892" y="29029"/>
                      <a:pt x="119122" y="23043"/>
                      <a:pt x="139337" y="34835"/>
                    </a:cubicBezTo>
                    <a:cubicBezTo>
                      <a:pt x="157418" y="45382"/>
                      <a:pt x="162560" y="69669"/>
                      <a:pt x="174172" y="87086"/>
                    </a:cubicBezTo>
                    <a:cubicBezTo>
                      <a:pt x="197396" y="121922"/>
                      <a:pt x="182879" y="107405"/>
                      <a:pt x="217715" y="130629"/>
                    </a:cubicBezTo>
                    <a:cubicBezTo>
                      <a:pt x="238035" y="127726"/>
                      <a:pt x="258547" y="125946"/>
                      <a:pt x="278675" y="121920"/>
                    </a:cubicBezTo>
                    <a:cubicBezTo>
                      <a:pt x="287676" y="120120"/>
                      <a:pt x="297632" y="118946"/>
                      <a:pt x="304800" y="113212"/>
                    </a:cubicBezTo>
                    <a:cubicBezTo>
                      <a:pt x="361074" y="68193"/>
                      <a:pt x="282674" y="100268"/>
                      <a:pt x="348343" y="78377"/>
                    </a:cubicBezTo>
                    <a:cubicBezTo>
                      <a:pt x="351246" y="69669"/>
                      <a:pt x="352947" y="60462"/>
                      <a:pt x="357052" y="52252"/>
                    </a:cubicBezTo>
                    <a:cubicBezTo>
                      <a:pt x="384258" y="-2158"/>
                      <a:pt x="396102" y="24323"/>
                      <a:pt x="478972" y="17417"/>
                    </a:cubicBezTo>
                    <a:cubicBezTo>
                      <a:pt x="500219" y="24500"/>
                      <a:pt x="514342" y="26662"/>
                      <a:pt x="531223" y="43543"/>
                    </a:cubicBezTo>
                    <a:cubicBezTo>
                      <a:pt x="538624" y="50944"/>
                      <a:pt x="543959" y="60308"/>
                      <a:pt x="548640" y="69669"/>
                    </a:cubicBezTo>
                    <a:cubicBezTo>
                      <a:pt x="552745" y="77880"/>
                      <a:pt x="550858" y="89304"/>
                      <a:pt x="557349" y="95795"/>
                    </a:cubicBezTo>
                    <a:cubicBezTo>
                      <a:pt x="572151" y="110597"/>
                      <a:pt x="609600" y="130629"/>
                      <a:pt x="609600" y="130629"/>
                    </a:cubicBezTo>
                    <a:cubicBezTo>
                      <a:pt x="647337" y="127726"/>
                      <a:pt x="686093" y="131100"/>
                      <a:pt x="722812" y="121920"/>
                    </a:cubicBezTo>
                    <a:cubicBezTo>
                      <a:pt x="734760" y="118933"/>
                      <a:pt x="741376" y="105516"/>
                      <a:pt x="748937" y="95795"/>
                    </a:cubicBezTo>
                    <a:cubicBezTo>
                      <a:pt x="761789" y="79271"/>
                      <a:pt x="772160" y="60960"/>
                      <a:pt x="783772" y="43543"/>
                    </a:cubicBezTo>
                    <a:cubicBezTo>
                      <a:pt x="789578" y="34834"/>
                      <a:pt x="792480" y="23223"/>
                      <a:pt x="801189" y="17417"/>
                    </a:cubicBezTo>
                    <a:lnTo>
                      <a:pt x="827315" y="0"/>
                    </a:lnTo>
                    <a:cubicBezTo>
                      <a:pt x="859246" y="2903"/>
                      <a:pt x="891368" y="4175"/>
                      <a:pt x="923109" y="8709"/>
                    </a:cubicBezTo>
                    <a:cubicBezTo>
                      <a:pt x="932196" y="10007"/>
                      <a:pt x="942744" y="10926"/>
                      <a:pt x="949235" y="17417"/>
                    </a:cubicBezTo>
                    <a:cubicBezTo>
                      <a:pt x="964037" y="32219"/>
                      <a:pt x="972458" y="52252"/>
                      <a:pt x="984069" y="69669"/>
                    </a:cubicBezTo>
                    <a:cubicBezTo>
                      <a:pt x="989875" y="78378"/>
                      <a:pt x="994085" y="88394"/>
                      <a:pt x="1001486" y="95795"/>
                    </a:cubicBezTo>
                    <a:cubicBezTo>
                      <a:pt x="1040594" y="134902"/>
                      <a:pt x="1015928" y="118025"/>
                      <a:pt x="1079863" y="139337"/>
                    </a:cubicBezTo>
                    <a:lnTo>
                      <a:pt x="1105989" y="148046"/>
                    </a:lnTo>
                    <a:cubicBezTo>
                      <a:pt x="1129212" y="145143"/>
                      <a:pt x="1155442" y="151129"/>
                      <a:pt x="1175657" y="139337"/>
                    </a:cubicBezTo>
                    <a:cubicBezTo>
                      <a:pt x="1193738" y="128790"/>
                      <a:pt x="1198880" y="104503"/>
                      <a:pt x="1210492" y="87086"/>
                    </a:cubicBezTo>
                    <a:cubicBezTo>
                      <a:pt x="1216298" y="78377"/>
                      <a:pt x="1219200" y="66766"/>
                      <a:pt x="1227909" y="60960"/>
                    </a:cubicBezTo>
                    <a:cubicBezTo>
                      <a:pt x="1236618" y="55154"/>
                      <a:pt x="1244471" y="47794"/>
                      <a:pt x="1254035" y="43543"/>
                    </a:cubicBezTo>
                    <a:cubicBezTo>
                      <a:pt x="1270812" y="36087"/>
                      <a:pt x="1306286" y="26126"/>
                      <a:pt x="1306286" y="26126"/>
                    </a:cubicBezTo>
                    <a:cubicBezTo>
                      <a:pt x="1338217" y="29029"/>
                      <a:pt x="1376430" y="15597"/>
                      <a:pt x="1402080" y="34835"/>
                    </a:cubicBezTo>
                    <a:cubicBezTo>
                      <a:pt x="1420803" y="48877"/>
                      <a:pt x="1404631" y="81924"/>
                      <a:pt x="1410789" y="104503"/>
                    </a:cubicBezTo>
                    <a:cubicBezTo>
                      <a:pt x="1413543" y="114601"/>
                      <a:pt x="1428206" y="130629"/>
                      <a:pt x="1428206" y="130629"/>
                    </a:cubicBezTo>
                  </a:path>
                </a:pathLst>
              </a:custGeom>
              <a:noFill/>
              <a:ln>
                <a:solidFill>
                  <a:srgbClr val="E1A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Cloud 608"/>
              <p:cNvSpPr/>
              <p:nvPr/>
            </p:nvSpPr>
            <p:spPr>
              <a:xfrm rot="276674">
                <a:off x="4046685" y="1722495"/>
                <a:ext cx="403180" cy="16093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3" name="Group 612"/>
          <p:cNvGrpSpPr/>
          <p:nvPr/>
        </p:nvGrpSpPr>
        <p:grpSpPr>
          <a:xfrm rot="1020705">
            <a:off x="1392116" y="846622"/>
            <a:ext cx="944522" cy="1672362"/>
            <a:chOff x="1387050" y="1037804"/>
            <a:chExt cx="944522" cy="1672362"/>
          </a:xfrm>
        </p:grpSpPr>
        <p:grpSp>
          <p:nvGrpSpPr>
            <p:cNvPr id="614" name="Group 613"/>
            <p:cNvGrpSpPr/>
            <p:nvPr/>
          </p:nvGrpSpPr>
          <p:grpSpPr>
            <a:xfrm>
              <a:off x="1387050" y="1037804"/>
              <a:ext cx="944522" cy="1672362"/>
              <a:chOff x="1105274" y="4332137"/>
              <a:chExt cx="961119" cy="1701748"/>
            </a:xfrm>
          </p:grpSpPr>
          <p:sp>
            <p:nvSpPr>
              <p:cNvPr id="616" name="Flowchart: Delay 615"/>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Delay 616"/>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 name="Rectangle 614"/>
            <p:cNvSpPr/>
            <p:nvPr/>
          </p:nvSpPr>
          <p:spPr>
            <a:xfrm rot="20871654">
              <a:off x="1452569" y="1626599"/>
              <a:ext cx="665567" cy="307777"/>
            </a:xfrm>
            <a:prstGeom prst="rect">
              <a:avLst/>
            </a:prstGeom>
          </p:spPr>
          <p:txBody>
            <a:bodyPr wrap="none">
              <a:spAutoFit/>
            </a:bodyPr>
            <a:lstStyle/>
            <a:p>
              <a:r>
                <a:rPr lang="en-US" sz="1400" dirty="0">
                  <a:latin typeface="Matura MT Script Capitals" panose="03020802060602070202" pitchFamily="66" charset="0"/>
                </a:rPr>
                <a:t>Jair </a:t>
              </a:r>
            </a:p>
          </p:txBody>
        </p:sp>
      </p:grpSp>
      <p:grpSp>
        <p:nvGrpSpPr>
          <p:cNvPr id="618" name="Group 617"/>
          <p:cNvGrpSpPr/>
          <p:nvPr/>
        </p:nvGrpSpPr>
        <p:grpSpPr>
          <a:xfrm>
            <a:off x="10409967" y="1197391"/>
            <a:ext cx="1164910" cy="2514323"/>
            <a:chOff x="1623957" y="282479"/>
            <a:chExt cx="1776535" cy="3834444"/>
          </a:xfrm>
        </p:grpSpPr>
        <p:sp>
          <p:nvSpPr>
            <p:cNvPr id="619" name="Oval 618"/>
            <p:cNvSpPr/>
            <p:nvPr/>
          </p:nvSpPr>
          <p:spPr>
            <a:xfrm rot="20950279">
              <a:off x="2017321" y="3721527"/>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20950279">
              <a:off x="2530324" y="3721524"/>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rot="3810541" flipH="1">
              <a:off x="2982968" y="2810023"/>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rot="18095135">
              <a:off x="1473289" y="2839760"/>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p:cNvSpPr/>
            <p:nvPr/>
          </p:nvSpPr>
          <p:spPr>
            <a:xfrm>
              <a:off x="1941878" y="1674645"/>
              <a:ext cx="1231208" cy="21925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Trapezoid 623"/>
            <p:cNvSpPr/>
            <p:nvPr/>
          </p:nvSpPr>
          <p:spPr>
            <a:xfrm rot="20382913">
              <a:off x="2821815" y="1727503"/>
              <a:ext cx="508929" cy="126915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624"/>
            <p:cNvSpPr/>
            <p:nvPr/>
          </p:nvSpPr>
          <p:spPr>
            <a:xfrm rot="1217087" flipH="1">
              <a:off x="1727147" y="1734240"/>
              <a:ext cx="553998" cy="131516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2038371" y="1896174"/>
              <a:ext cx="1026006" cy="1162983"/>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Cloud 626"/>
            <p:cNvSpPr/>
            <p:nvPr/>
          </p:nvSpPr>
          <p:spPr>
            <a:xfrm rot="671737">
              <a:off x="1818538" y="636078"/>
              <a:ext cx="439667" cy="173752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Cloud 627"/>
            <p:cNvSpPr/>
            <p:nvPr/>
          </p:nvSpPr>
          <p:spPr>
            <a:xfrm rot="20928263" flipH="1">
              <a:off x="2784252" y="734576"/>
              <a:ext cx="514214" cy="15405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gular Pentagon 628"/>
            <p:cNvSpPr/>
            <p:nvPr/>
          </p:nvSpPr>
          <p:spPr>
            <a:xfrm rot="10800000">
              <a:off x="2012324" y="1049272"/>
              <a:ext cx="999905" cy="1046530"/>
            </a:xfrm>
            <a:prstGeom prst="pentag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Chord 629"/>
            <p:cNvSpPr/>
            <p:nvPr/>
          </p:nvSpPr>
          <p:spPr>
            <a:xfrm rot="7621963">
              <a:off x="1964824" y="372002"/>
              <a:ext cx="1143674" cy="1199845"/>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630"/>
            <p:cNvGrpSpPr/>
            <p:nvPr/>
          </p:nvGrpSpPr>
          <p:grpSpPr>
            <a:xfrm>
              <a:off x="2209054" y="3066199"/>
              <a:ext cx="637074" cy="733718"/>
              <a:chOff x="4132650" y="1999750"/>
              <a:chExt cx="3431000" cy="2209800"/>
            </a:xfrm>
          </p:grpSpPr>
          <p:sp>
            <p:nvSpPr>
              <p:cNvPr id="669" name="Pentagon 668"/>
              <p:cNvSpPr/>
              <p:nvPr/>
            </p:nvSpPr>
            <p:spPr>
              <a:xfrm rot="5400000">
                <a:off x="34566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Pentagon 669"/>
              <p:cNvSpPr/>
              <p:nvPr/>
            </p:nvSpPr>
            <p:spPr>
              <a:xfrm rot="5400000">
                <a:off x="43143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Pentagon 670"/>
              <p:cNvSpPr/>
              <p:nvPr/>
            </p:nvSpPr>
            <p:spPr>
              <a:xfrm rot="5400000">
                <a:off x="51721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Pentagon 671"/>
              <p:cNvSpPr/>
              <p:nvPr/>
            </p:nvSpPr>
            <p:spPr>
              <a:xfrm rot="5400000">
                <a:off x="60298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2" name="Rounded Rectangle 631"/>
            <p:cNvSpPr/>
            <p:nvPr/>
          </p:nvSpPr>
          <p:spPr>
            <a:xfrm>
              <a:off x="1899392" y="800850"/>
              <a:ext cx="1273694" cy="26127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Pentagon 632"/>
            <p:cNvSpPr/>
            <p:nvPr/>
          </p:nvSpPr>
          <p:spPr>
            <a:xfrm rot="16200000">
              <a:off x="2254851" y="445004"/>
              <a:ext cx="514850" cy="1898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633"/>
            <p:cNvGrpSpPr/>
            <p:nvPr/>
          </p:nvGrpSpPr>
          <p:grpSpPr>
            <a:xfrm>
              <a:off x="2269376" y="2121218"/>
              <a:ext cx="213033" cy="213033"/>
              <a:chOff x="4724400" y="2310372"/>
              <a:chExt cx="794278" cy="794278"/>
            </a:xfrm>
          </p:grpSpPr>
          <p:sp>
            <p:nvSpPr>
              <p:cNvPr id="667" name="Oval 666"/>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Quad Arrow Callout 667"/>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634"/>
            <p:cNvGrpSpPr/>
            <p:nvPr/>
          </p:nvGrpSpPr>
          <p:grpSpPr>
            <a:xfrm>
              <a:off x="2588433" y="2124698"/>
              <a:ext cx="213033" cy="213033"/>
              <a:chOff x="4724400" y="2310372"/>
              <a:chExt cx="794278" cy="794278"/>
            </a:xfrm>
          </p:grpSpPr>
          <p:sp>
            <p:nvSpPr>
              <p:cNvPr id="665" name="Oval 664"/>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Quad Arrow Callout 665"/>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635"/>
            <p:cNvGrpSpPr/>
            <p:nvPr/>
          </p:nvGrpSpPr>
          <p:grpSpPr>
            <a:xfrm>
              <a:off x="2220637" y="2394172"/>
              <a:ext cx="213033" cy="213033"/>
              <a:chOff x="4724400" y="2310372"/>
              <a:chExt cx="794278" cy="794278"/>
            </a:xfrm>
          </p:grpSpPr>
          <p:sp>
            <p:nvSpPr>
              <p:cNvPr id="663" name="Oval 662"/>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Quad Arrow Callout 663"/>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a:off x="2152334" y="2683404"/>
              <a:ext cx="213033" cy="213033"/>
              <a:chOff x="4724400" y="2310372"/>
              <a:chExt cx="794278" cy="794278"/>
            </a:xfrm>
          </p:grpSpPr>
          <p:sp>
            <p:nvSpPr>
              <p:cNvPr id="661" name="Oval 660"/>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Quad Arrow Callout 661"/>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637"/>
            <p:cNvGrpSpPr/>
            <p:nvPr/>
          </p:nvGrpSpPr>
          <p:grpSpPr>
            <a:xfrm>
              <a:off x="2647220" y="2387540"/>
              <a:ext cx="213033" cy="213033"/>
              <a:chOff x="4724400" y="2310372"/>
              <a:chExt cx="794278" cy="794278"/>
            </a:xfrm>
          </p:grpSpPr>
          <p:sp>
            <p:nvSpPr>
              <p:cNvPr id="659" name="Oval 658"/>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Quad Arrow Callout 659"/>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638"/>
            <p:cNvGrpSpPr/>
            <p:nvPr/>
          </p:nvGrpSpPr>
          <p:grpSpPr>
            <a:xfrm>
              <a:off x="2724896" y="2664359"/>
              <a:ext cx="213033" cy="213033"/>
              <a:chOff x="4724400" y="2310372"/>
              <a:chExt cx="794278" cy="794278"/>
            </a:xfrm>
          </p:grpSpPr>
          <p:sp>
            <p:nvSpPr>
              <p:cNvPr id="657" name="Oval 656"/>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Quad Arrow Callout 657"/>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639"/>
            <p:cNvGrpSpPr/>
            <p:nvPr/>
          </p:nvGrpSpPr>
          <p:grpSpPr>
            <a:xfrm>
              <a:off x="1982399" y="828509"/>
              <a:ext cx="213033" cy="213033"/>
              <a:chOff x="4724400" y="2310372"/>
              <a:chExt cx="794278" cy="794278"/>
            </a:xfrm>
          </p:grpSpPr>
          <p:sp>
            <p:nvSpPr>
              <p:cNvPr id="655" name="Oval 654"/>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Quad Arrow Callout 655"/>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640"/>
            <p:cNvGrpSpPr/>
            <p:nvPr/>
          </p:nvGrpSpPr>
          <p:grpSpPr>
            <a:xfrm>
              <a:off x="2415560" y="828109"/>
              <a:ext cx="213033" cy="213033"/>
              <a:chOff x="4724400" y="2310372"/>
              <a:chExt cx="794278" cy="794278"/>
            </a:xfrm>
          </p:grpSpPr>
          <p:sp>
            <p:nvSpPr>
              <p:cNvPr id="653" name="Oval 652"/>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Quad Arrow Callout 653"/>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641"/>
            <p:cNvGrpSpPr/>
            <p:nvPr/>
          </p:nvGrpSpPr>
          <p:grpSpPr>
            <a:xfrm>
              <a:off x="2814420" y="828109"/>
              <a:ext cx="213033" cy="213033"/>
              <a:chOff x="4724400" y="2310372"/>
              <a:chExt cx="794278" cy="794278"/>
            </a:xfrm>
          </p:grpSpPr>
          <p:sp>
            <p:nvSpPr>
              <p:cNvPr id="651" name="Oval 650"/>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Quad Arrow Callout 651"/>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p:cNvGrpSpPr/>
            <p:nvPr/>
          </p:nvGrpSpPr>
          <p:grpSpPr>
            <a:xfrm rot="1445973">
              <a:off x="1776066" y="2651902"/>
              <a:ext cx="498634" cy="1204814"/>
              <a:chOff x="4267200" y="1447800"/>
              <a:chExt cx="1143000" cy="2761750"/>
            </a:xfrm>
          </p:grpSpPr>
          <p:grpSp>
            <p:nvGrpSpPr>
              <p:cNvPr id="645" name="Group 644"/>
              <p:cNvGrpSpPr/>
              <p:nvPr/>
            </p:nvGrpSpPr>
            <p:grpSpPr>
              <a:xfrm>
                <a:off x="4267200" y="1447800"/>
                <a:ext cx="1143000" cy="2761750"/>
                <a:chOff x="4267200" y="1447800"/>
                <a:chExt cx="1143000" cy="2761750"/>
              </a:xfrm>
            </p:grpSpPr>
            <p:sp>
              <p:nvSpPr>
                <p:cNvPr id="649" name="Pentagon 648"/>
                <p:cNvSpPr/>
                <p:nvPr/>
              </p:nvSpPr>
              <p:spPr>
                <a:xfrm rot="5400000">
                  <a:off x="3733800" y="2971650"/>
                  <a:ext cx="2209800" cy="266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Plus 649"/>
                <p:cNvSpPr/>
                <p:nvPr/>
              </p:nvSpPr>
              <p:spPr>
                <a:xfrm>
                  <a:off x="4267200" y="1447800"/>
                  <a:ext cx="1143000" cy="762000"/>
                </a:xfrm>
                <a:prstGeom prst="mathPlus">
                  <a:avLst>
                    <a:gd name="adj1" fmla="val 37234"/>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645"/>
              <p:cNvGrpSpPr/>
              <p:nvPr/>
            </p:nvGrpSpPr>
            <p:grpSpPr>
              <a:xfrm>
                <a:off x="4650378" y="1649187"/>
                <a:ext cx="373216" cy="373216"/>
                <a:chOff x="4724400" y="2310372"/>
                <a:chExt cx="794278" cy="794278"/>
              </a:xfrm>
            </p:grpSpPr>
            <p:sp>
              <p:nvSpPr>
                <p:cNvPr id="647" name="Oval 646"/>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Quad Arrow Callout 647"/>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4" name="Rounded Rectangle 643"/>
            <p:cNvSpPr/>
            <p:nvPr/>
          </p:nvSpPr>
          <p:spPr>
            <a:xfrm>
              <a:off x="2025042" y="2964711"/>
              <a:ext cx="1047577" cy="10814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Rectangle 182"/>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11-12</a:t>
            </a:r>
            <a:endParaRPr lang="en-US" dirty="0">
              <a:solidFill>
                <a:schemeClr val="bg1"/>
              </a:solidFill>
            </a:endParaRPr>
          </a:p>
        </p:txBody>
      </p:sp>
    </p:spTree>
    <p:extLst>
      <p:ext uri="{BB962C8B-B14F-4D97-AF65-F5344CB8AC3E}">
        <p14:creationId xmlns:p14="http://schemas.microsoft.com/office/powerpoint/2010/main" val="2236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err="1">
                <a:solidFill>
                  <a:schemeClr val="bg1"/>
                </a:solidFill>
                <a:latin typeface="Agency FB" panose="020B0503020202020204" pitchFamily="34" charset="0"/>
              </a:rPr>
              <a:t>Tola</a:t>
            </a:r>
            <a:r>
              <a:rPr lang="en-US" sz="5400" dirty="0">
                <a:solidFill>
                  <a:schemeClr val="bg1"/>
                </a:solidFill>
                <a:latin typeface="Agency FB" panose="020B0503020202020204" pitchFamily="34" charset="0"/>
              </a:rPr>
              <a:t> and Jair</a:t>
            </a:r>
          </a:p>
        </p:txBody>
      </p:sp>
      <p:sp>
        <p:nvSpPr>
          <p:cNvPr id="2" name="TextBox 1"/>
          <p:cNvSpPr txBox="1"/>
          <p:nvPr/>
        </p:nvSpPr>
        <p:spPr>
          <a:xfrm>
            <a:off x="633743" y="4214435"/>
            <a:ext cx="2842788" cy="1754326"/>
          </a:xfrm>
          <a:prstGeom prst="rect">
            <a:avLst/>
          </a:prstGeom>
          <a:noFill/>
        </p:spPr>
        <p:txBody>
          <a:bodyPr wrap="square" rtlCol="0">
            <a:spAutoFit/>
          </a:bodyPr>
          <a:lstStyle/>
          <a:p>
            <a:r>
              <a:rPr lang="en-US" dirty="0">
                <a:solidFill>
                  <a:schemeClr val="bg1"/>
                </a:solidFill>
              </a:rPr>
              <a:t>Dwelt in Shamir in Mount Ephraim</a:t>
            </a:r>
          </a:p>
          <a:p>
            <a:endParaRPr lang="en-US" dirty="0">
              <a:solidFill>
                <a:schemeClr val="bg1"/>
              </a:solidFill>
            </a:endParaRPr>
          </a:p>
          <a:p>
            <a:r>
              <a:rPr lang="en-US" dirty="0">
                <a:solidFill>
                  <a:schemeClr val="bg1"/>
                </a:solidFill>
              </a:rPr>
              <a:t>He judged Israel for 23 years</a:t>
            </a:r>
          </a:p>
          <a:p>
            <a:endParaRPr lang="en-US" dirty="0">
              <a:solidFill>
                <a:schemeClr val="bg1"/>
              </a:solidFill>
            </a:endParaRPr>
          </a:p>
          <a:p>
            <a:r>
              <a:rPr lang="en-US" dirty="0">
                <a:solidFill>
                  <a:schemeClr val="bg1"/>
                </a:solidFill>
              </a:rPr>
              <a:t>He was buried in Shamir</a:t>
            </a:r>
          </a:p>
        </p:txBody>
      </p:sp>
      <p:sp>
        <p:nvSpPr>
          <p:cNvPr id="4" name="Rectangle 3"/>
          <p:cNvSpPr/>
          <p:nvPr/>
        </p:nvSpPr>
        <p:spPr>
          <a:xfrm>
            <a:off x="1412341" y="1086416"/>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Issachar</a:t>
            </a:r>
          </a:p>
        </p:txBody>
      </p:sp>
      <p:cxnSp>
        <p:nvCxnSpPr>
          <p:cNvPr id="13" name="Straight Connector 12"/>
          <p:cNvCxnSpPr>
            <a:stCxn id="4" idx="2"/>
          </p:cNvCxnSpPr>
          <p:nvPr/>
        </p:nvCxnSpPr>
        <p:spPr>
          <a:xfrm flipH="1">
            <a:off x="2295051" y="1484768"/>
            <a:ext cx="3" cy="2279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12340" y="2136619"/>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Dodo </a:t>
            </a:r>
          </a:p>
        </p:txBody>
      </p:sp>
      <p:sp>
        <p:nvSpPr>
          <p:cNvPr id="28" name="Rectangle 27"/>
          <p:cNvSpPr/>
          <p:nvPr/>
        </p:nvSpPr>
        <p:spPr>
          <a:xfrm>
            <a:off x="1412340" y="2897233"/>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Puah</a:t>
            </a:r>
            <a:r>
              <a:rPr lang="en-US" dirty="0"/>
              <a:t> </a:t>
            </a:r>
          </a:p>
        </p:txBody>
      </p:sp>
      <p:sp>
        <p:nvSpPr>
          <p:cNvPr id="29" name="Rectangle 28"/>
          <p:cNvSpPr/>
          <p:nvPr/>
        </p:nvSpPr>
        <p:spPr>
          <a:xfrm>
            <a:off x="1412339" y="3564741"/>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Tola</a:t>
            </a:r>
            <a:r>
              <a:rPr lang="en-US" dirty="0"/>
              <a:t> </a:t>
            </a:r>
          </a:p>
        </p:txBody>
      </p:sp>
      <p:cxnSp>
        <p:nvCxnSpPr>
          <p:cNvPr id="36" name="Straight Connector 35"/>
          <p:cNvCxnSpPr>
            <a:endCxn id="35" idx="2"/>
          </p:cNvCxnSpPr>
          <p:nvPr/>
        </p:nvCxnSpPr>
        <p:spPr>
          <a:xfrm>
            <a:off x="9672873" y="1445570"/>
            <a:ext cx="0" cy="10894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08749" y="1082691"/>
            <a:ext cx="2328249"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Manasseh</a:t>
            </a:r>
          </a:p>
        </p:txBody>
      </p:sp>
      <p:sp>
        <p:nvSpPr>
          <p:cNvPr id="35" name="Rectangle 34"/>
          <p:cNvSpPr/>
          <p:nvPr/>
        </p:nvSpPr>
        <p:spPr>
          <a:xfrm>
            <a:off x="8790160" y="2136619"/>
            <a:ext cx="1765425" cy="3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Jair </a:t>
            </a:r>
          </a:p>
        </p:txBody>
      </p:sp>
      <p:sp>
        <p:nvSpPr>
          <p:cNvPr id="15" name="Rectangle 14"/>
          <p:cNvSpPr/>
          <p:nvPr/>
        </p:nvSpPr>
        <p:spPr>
          <a:xfrm>
            <a:off x="7868532" y="2662841"/>
            <a:ext cx="3756118" cy="2585323"/>
          </a:xfrm>
          <a:prstGeom prst="rect">
            <a:avLst/>
          </a:prstGeom>
        </p:spPr>
        <p:txBody>
          <a:bodyPr wrap="square">
            <a:spAutoFit/>
          </a:bodyPr>
          <a:lstStyle/>
          <a:p>
            <a:r>
              <a:rPr lang="en-US" dirty="0">
                <a:solidFill>
                  <a:schemeClr val="bg1"/>
                </a:solidFill>
                <a:latin typeface="Arial" panose="020B0604020202020204" pitchFamily="34" charset="0"/>
              </a:rPr>
              <a:t>A</a:t>
            </a:r>
            <a:r>
              <a:rPr lang="en-US" b="0" i="0" dirty="0">
                <a:solidFill>
                  <a:schemeClr val="bg1"/>
                </a:solidFill>
                <a:effectLst/>
                <a:latin typeface="Arial" panose="020B0604020202020204" pitchFamily="34" charset="0"/>
              </a:rPr>
              <a:t> descendant of Gilead (the man)</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had 30 sons and they had 30 cities called </a:t>
            </a:r>
            <a:r>
              <a:rPr lang="en-US" dirty="0" err="1">
                <a:solidFill>
                  <a:schemeClr val="bg1"/>
                </a:solidFill>
                <a:latin typeface="Arial" panose="020B0604020202020204" pitchFamily="34" charset="0"/>
              </a:rPr>
              <a:t>Havoth-jair</a:t>
            </a:r>
            <a:r>
              <a:rPr lang="en-US" dirty="0">
                <a:solidFill>
                  <a:schemeClr val="bg1"/>
                </a:solidFill>
                <a:latin typeface="Arial" panose="020B0604020202020204" pitchFamily="34" charset="0"/>
              </a:rPr>
              <a:t> (land of Gilead</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judged for 22 years </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He was buried in </a:t>
            </a:r>
            <a:r>
              <a:rPr lang="en-US" dirty="0" err="1">
                <a:solidFill>
                  <a:schemeClr val="bg1"/>
                </a:solidFill>
                <a:latin typeface="Arial" panose="020B0604020202020204" pitchFamily="34" charset="0"/>
              </a:rPr>
              <a:t>Camon</a:t>
            </a:r>
            <a:endParaRPr lang="en-US" dirty="0">
              <a:solidFill>
                <a:schemeClr val="bg1"/>
              </a:solidFill>
            </a:endParaRPr>
          </a:p>
        </p:txBody>
      </p:sp>
      <p:pic>
        <p:nvPicPr>
          <p:cNvPr id="2052" name="Picture 4" descr="http://abidanshahdotcom.files.wordpress.com/2012/11/judg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244" y="1399476"/>
            <a:ext cx="3737340" cy="472888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92221" y="2212864"/>
            <a:ext cx="1052919" cy="2001571"/>
            <a:chOff x="3405448" y="533400"/>
            <a:chExt cx="1866386" cy="3325018"/>
          </a:xfrm>
        </p:grpSpPr>
        <p:sp>
          <p:nvSpPr>
            <p:cNvPr id="42" name="Rounded Rectangle 41"/>
            <p:cNvSpPr/>
            <p:nvPr/>
          </p:nvSpPr>
          <p:spPr>
            <a:xfrm>
              <a:off x="3541673" y="533400"/>
              <a:ext cx="1463013" cy="2743200"/>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242526">
              <a:off x="4963411" y="2626575"/>
              <a:ext cx="259709"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405448" y="2620129"/>
              <a:ext cx="314713" cy="3493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2217775">
              <a:off x="3573981" y="1734569"/>
              <a:ext cx="441735" cy="111692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9181948" flipH="1">
              <a:off x="4567323" y="1791628"/>
              <a:ext cx="441735" cy="1057374"/>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67241" y="3588875"/>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03248" y="3608877"/>
              <a:ext cx="502639" cy="249541"/>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0835976" flipH="1">
              <a:off x="4478305" y="1008339"/>
              <a:ext cx="664301" cy="119321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rot="10800000">
              <a:off x="3772840" y="1792679"/>
              <a:ext cx="1003214" cy="176739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772840" y="3532434"/>
              <a:ext cx="997070" cy="167914"/>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Extract 51"/>
            <p:cNvSpPr/>
            <p:nvPr/>
          </p:nvSpPr>
          <p:spPr>
            <a:xfrm rot="10800000">
              <a:off x="4044490" y="1863189"/>
              <a:ext cx="439810" cy="38512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Cloud 52"/>
            <p:cNvSpPr/>
            <p:nvPr/>
          </p:nvSpPr>
          <p:spPr>
            <a:xfrm rot="764024">
              <a:off x="3407593" y="1002590"/>
              <a:ext cx="605003" cy="1237831"/>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56002" y="1014751"/>
              <a:ext cx="816787" cy="99067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6200000" flipH="1">
              <a:off x="4111873" y="496901"/>
              <a:ext cx="387146"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861323" y="2734088"/>
              <a:ext cx="851856" cy="122093"/>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99"/>
            <p:cNvGrpSpPr/>
            <p:nvPr/>
          </p:nvGrpSpPr>
          <p:grpSpPr>
            <a:xfrm>
              <a:off x="4484299" y="2673368"/>
              <a:ext cx="546231" cy="1062519"/>
              <a:chOff x="5029205" y="1676401"/>
              <a:chExt cx="982013" cy="1407436"/>
            </a:xfrm>
            <a:solidFill>
              <a:srgbClr val="996633"/>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a:off x="3541673" y="932155"/>
              <a:ext cx="1463013" cy="146989"/>
            </a:xfrm>
            <a:prstGeom prst="roundRect">
              <a:avLst>
                <a:gd name="adj" fmla="val 28478"/>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935811" y="1966612"/>
              <a:ext cx="668891" cy="498053"/>
            </a:xfrm>
            <a:custGeom>
              <a:avLst/>
              <a:gdLst>
                <a:gd name="connsiteX0" fmla="*/ 0 w 1384663"/>
                <a:gd name="connsiteY0" fmla="*/ 71778 h 751047"/>
                <a:gd name="connsiteX1" fmla="*/ 43543 w 1384663"/>
                <a:gd name="connsiteY1" fmla="*/ 63070 h 751047"/>
                <a:gd name="connsiteX2" fmla="*/ 95794 w 1384663"/>
                <a:gd name="connsiteY2" fmla="*/ 45653 h 751047"/>
                <a:gd name="connsiteX3" fmla="*/ 148046 w 1384663"/>
                <a:gd name="connsiteY3" fmla="*/ 54361 h 751047"/>
                <a:gd name="connsiteX4" fmla="*/ 156754 w 1384663"/>
                <a:gd name="connsiteY4" fmla="*/ 89195 h 751047"/>
                <a:gd name="connsiteX5" fmla="*/ 139337 w 1384663"/>
                <a:gd name="connsiteY5" fmla="*/ 228533 h 751047"/>
                <a:gd name="connsiteX6" fmla="*/ 156754 w 1384663"/>
                <a:gd name="connsiteY6" fmla="*/ 263367 h 751047"/>
                <a:gd name="connsiteX7" fmla="*/ 252548 w 1384663"/>
                <a:gd name="connsiteY7" fmla="*/ 272075 h 751047"/>
                <a:gd name="connsiteX8" fmla="*/ 278674 w 1384663"/>
                <a:gd name="connsiteY8" fmla="*/ 280784 h 751047"/>
                <a:gd name="connsiteX9" fmla="*/ 269966 w 1384663"/>
                <a:gd name="connsiteY9" fmla="*/ 411413 h 751047"/>
                <a:gd name="connsiteX10" fmla="*/ 252548 w 1384663"/>
                <a:gd name="connsiteY10" fmla="*/ 463664 h 751047"/>
                <a:gd name="connsiteX11" fmla="*/ 261257 w 1384663"/>
                <a:gd name="connsiteY11" fmla="*/ 489790 h 751047"/>
                <a:gd name="connsiteX12" fmla="*/ 313508 w 1384663"/>
                <a:gd name="connsiteY12" fmla="*/ 515915 h 751047"/>
                <a:gd name="connsiteX13" fmla="*/ 496388 w 1384663"/>
                <a:gd name="connsiteY13" fmla="*/ 524624 h 751047"/>
                <a:gd name="connsiteX14" fmla="*/ 522514 w 1384663"/>
                <a:gd name="connsiteY14" fmla="*/ 542041 h 751047"/>
                <a:gd name="connsiteX15" fmla="*/ 548640 w 1384663"/>
                <a:gd name="connsiteY15" fmla="*/ 594293 h 751047"/>
                <a:gd name="connsiteX16" fmla="*/ 566057 w 1384663"/>
                <a:gd name="connsiteY16" fmla="*/ 620418 h 751047"/>
                <a:gd name="connsiteX17" fmla="*/ 574766 w 1384663"/>
                <a:gd name="connsiteY17" fmla="*/ 646544 h 751047"/>
                <a:gd name="connsiteX18" fmla="*/ 600891 w 1384663"/>
                <a:gd name="connsiteY18" fmla="*/ 663961 h 751047"/>
                <a:gd name="connsiteX19" fmla="*/ 661851 w 1384663"/>
                <a:gd name="connsiteY19" fmla="*/ 733630 h 751047"/>
                <a:gd name="connsiteX20" fmla="*/ 714103 w 1384663"/>
                <a:gd name="connsiteY20" fmla="*/ 751047 h 751047"/>
                <a:gd name="connsiteX21" fmla="*/ 766354 w 1384663"/>
                <a:gd name="connsiteY21" fmla="*/ 742338 h 751047"/>
                <a:gd name="connsiteX22" fmla="*/ 809897 w 1384663"/>
                <a:gd name="connsiteY22" fmla="*/ 698795 h 751047"/>
                <a:gd name="connsiteX23" fmla="*/ 818606 w 1384663"/>
                <a:gd name="connsiteY23" fmla="*/ 672670 h 751047"/>
                <a:gd name="connsiteX24" fmla="*/ 836023 w 1384663"/>
                <a:gd name="connsiteY24" fmla="*/ 568167 h 751047"/>
                <a:gd name="connsiteX25" fmla="*/ 844731 w 1384663"/>
                <a:gd name="connsiteY25" fmla="*/ 542041 h 751047"/>
                <a:gd name="connsiteX26" fmla="*/ 870857 w 1384663"/>
                <a:gd name="connsiteY26" fmla="*/ 524624 h 751047"/>
                <a:gd name="connsiteX27" fmla="*/ 1010194 w 1384663"/>
                <a:gd name="connsiteY27" fmla="*/ 507207 h 751047"/>
                <a:gd name="connsiteX28" fmla="*/ 1071154 w 1384663"/>
                <a:gd name="connsiteY28" fmla="*/ 446247 h 751047"/>
                <a:gd name="connsiteX29" fmla="*/ 1062446 w 1384663"/>
                <a:gd name="connsiteY29" fmla="*/ 393995 h 751047"/>
                <a:gd name="connsiteX30" fmla="*/ 1045028 w 1384663"/>
                <a:gd name="connsiteY30" fmla="*/ 341744 h 751047"/>
                <a:gd name="connsiteX31" fmla="*/ 1036320 w 1384663"/>
                <a:gd name="connsiteY31" fmla="*/ 298201 h 751047"/>
                <a:gd name="connsiteX32" fmla="*/ 1045028 w 1384663"/>
                <a:gd name="connsiteY32" fmla="*/ 245950 h 751047"/>
                <a:gd name="connsiteX33" fmla="*/ 1166948 w 1384663"/>
                <a:gd name="connsiteY33" fmla="*/ 219824 h 751047"/>
                <a:gd name="connsiteX34" fmla="*/ 1193074 w 1384663"/>
                <a:gd name="connsiteY34" fmla="*/ 202407 h 751047"/>
                <a:gd name="connsiteX35" fmla="*/ 1193074 w 1384663"/>
                <a:gd name="connsiteY35" fmla="*/ 89195 h 751047"/>
                <a:gd name="connsiteX36" fmla="*/ 1201783 w 1384663"/>
                <a:gd name="connsiteY36" fmla="*/ 28235 h 751047"/>
                <a:gd name="connsiteX37" fmla="*/ 1236617 w 1384663"/>
                <a:gd name="connsiteY37" fmla="*/ 19527 h 751047"/>
                <a:gd name="connsiteX38" fmla="*/ 1262743 w 1384663"/>
                <a:gd name="connsiteY38" fmla="*/ 2110 h 751047"/>
                <a:gd name="connsiteX39" fmla="*/ 1384663 w 1384663"/>
                <a:gd name="connsiteY39" fmla="*/ 2110 h 7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84663" h="751047">
                  <a:moveTo>
                    <a:pt x="0" y="71778"/>
                  </a:moveTo>
                  <a:cubicBezTo>
                    <a:pt x="14514" y="68875"/>
                    <a:pt x="29263" y="66965"/>
                    <a:pt x="43543" y="63070"/>
                  </a:cubicBezTo>
                  <a:cubicBezTo>
                    <a:pt x="61255" y="58240"/>
                    <a:pt x="95794" y="45653"/>
                    <a:pt x="95794" y="45653"/>
                  </a:cubicBezTo>
                  <a:cubicBezTo>
                    <a:pt x="113211" y="48556"/>
                    <a:pt x="133677" y="44098"/>
                    <a:pt x="148046" y="54361"/>
                  </a:cubicBezTo>
                  <a:cubicBezTo>
                    <a:pt x="157785" y="61318"/>
                    <a:pt x="156754" y="77226"/>
                    <a:pt x="156754" y="89195"/>
                  </a:cubicBezTo>
                  <a:cubicBezTo>
                    <a:pt x="156754" y="183325"/>
                    <a:pt x="157732" y="173349"/>
                    <a:pt x="139337" y="228533"/>
                  </a:cubicBezTo>
                  <a:cubicBezTo>
                    <a:pt x="145143" y="240144"/>
                    <a:pt x="144637" y="258707"/>
                    <a:pt x="156754" y="263367"/>
                  </a:cubicBezTo>
                  <a:cubicBezTo>
                    <a:pt x="186680" y="274877"/>
                    <a:pt x="220807" y="267541"/>
                    <a:pt x="252548" y="272075"/>
                  </a:cubicBezTo>
                  <a:cubicBezTo>
                    <a:pt x="261636" y="273373"/>
                    <a:pt x="269965" y="277881"/>
                    <a:pt x="278674" y="280784"/>
                  </a:cubicBezTo>
                  <a:cubicBezTo>
                    <a:pt x="294162" y="342732"/>
                    <a:pt x="292488" y="315697"/>
                    <a:pt x="269966" y="411413"/>
                  </a:cubicBezTo>
                  <a:cubicBezTo>
                    <a:pt x="265761" y="429284"/>
                    <a:pt x="252548" y="463664"/>
                    <a:pt x="252548" y="463664"/>
                  </a:cubicBezTo>
                  <a:cubicBezTo>
                    <a:pt x="255451" y="472373"/>
                    <a:pt x="255522" y="482622"/>
                    <a:pt x="261257" y="489790"/>
                  </a:cubicBezTo>
                  <a:cubicBezTo>
                    <a:pt x="269330" y="499881"/>
                    <a:pt x="299985" y="514788"/>
                    <a:pt x="313508" y="515915"/>
                  </a:cubicBezTo>
                  <a:cubicBezTo>
                    <a:pt x="374326" y="520983"/>
                    <a:pt x="435428" y="521721"/>
                    <a:pt x="496388" y="524624"/>
                  </a:cubicBezTo>
                  <a:cubicBezTo>
                    <a:pt x="505097" y="530430"/>
                    <a:pt x="515113" y="534640"/>
                    <a:pt x="522514" y="542041"/>
                  </a:cubicBezTo>
                  <a:cubicBezTo>
                    <a:pt x="547470" y="566997"/>
                    <a:pt x="534475" y="565963"/>
                    <a:pt x="548640" y="594293"/>
                  </a:cubicBezTo>
                  <a:cubicBezTo>
                    <a:pt x="553321" y="603654"/>
                    <a:pt x="561376" y="611057"/>
                    <a:pt x="566057" y="620418"/>
                  </a:cubicBezTo>
                  <a:cubicBezTo>
                    <a:pt x="570162" y="628629"/>
                    <a:pt x="569031" y="639376"/>
                    <a:pt x="574766" y="646544"/>
                  </a:cubicBezTo>
                  <a:cubicBezTo>
                    <a:pt x="581304" y="654717"/>
                    <a:pt x="592183" y="658155"/>
                    <a:pt x="600891" y="663961"/>
                  </a:cubicBezTo>
                  <a:cubicBezTo>
                    <a:pt x="614850" y="684901"/>
                    <a:pt x="640017" y="726352"/>
                    <a:pt x="661851" y="733630"/>
                  </a:cubicBezTo>
                  <a:lnTo>
                    <a:pt x="714103" y="751047"/>
                  </a:lnTo>
                  <a:cubicBezTo>
                    <a:pt x="731520" y="748144"/>
                    <a:pt x="749603" y="747922"/>
                    <a:pt x="766354" y="742338"/>
                  </a:cubicBezTo>
                  <a:cubicBezTo>
                    <a:pt x="787256" y="735371"/>
                    <a:pt x="800607" y="717374"/>
                    <a:pt x="809897" y="698795"/>
                  </a:cubicBezTo>
                  <a:cubicBezTo>
                    <a:pt x="814002" y="690585"/>
                    <a:pt x="816084" y="681496"/>
                    <a:pt x="818606" y="672670"/>
                  </a:cubicBezTo>
                  <a:cubicBezTo>
                    <a:pt x="835907" y="612117"/>
                    <a:pt x="820125" y="655604"/>
                    <a:pt x="836023" y="568167"/>
                  </a:cubicBezTo>
                  <a:cubicBezTo>
                    <a:pt x="837665" y="559135"/>
                    <a:pt x="838997" y="549209"/>
                    <a:pt x="844731" y="542041"/>
                  </a:cubicBezTo>
                  <a:cubicBezTo>
                    <a:pt x="851269" y="533868"/>
                    <a:pt x="860615" y="526780"/>
                    <a:pt x="870857" y="524624"/>
                  </a:cubicBezTo>
                  <a:cubicBezTo>
                    <a:pt x="916660" y="514981"/>
                    <a:pt x="963748" y="513013"/>
                    <a:pt x="1010194" y="507207"/>
                  </a:cubicBezTo>
                  <a:cubicBezTo>
                    <a:pt x="1070084" y="467281"/>
                    <a:pt x="1055827" y="492232"/>
                    <a:pt x="1071154" y="446247"/>
                  </a:cubicBezTo>
                  <a:cubicBezTo>
                    <a:pt x="1068251" y="428830"/>
                    <a:pt x="1066729" y="411125"/>
                    <a:pt x="1062446" y="393995"/>
                  </a:cubicBezTo>
                  <a:cubicBezTo>
                    <a:pt x="1057993" y="376184"/>
                    <a:pt x="1048628" y="359747"/>
                    <a:pt x="1045028" y="341744"/>
                  </a:cubicBezTo>
                  <a:lnTo>
                    <a:pt x="1036320" y="298201"/>
                  </a:lnTo>
                  <a:cubicBezTo>
                    <a:pt x="1039223" y="280784"/>
                    <a:pt x="1033401" y="259238"/>
                    <a:pt x="1045028" y="245950"/>
                  </a:cubicBezTo>
                  <a:cubicBezTo>
                    <a:pt x="1060266" y="228535"/>
                    <a:pt x="1154547" y="221374"/>
                    <a:pt x="1166948" y="219824"/>
                  </a:cubicBezTo>
                  <a:cubicBezTo>
                    <a:pt x="1175657" y="214018"/>
                    <a:pt x="1186536" y="210580"/>
                    <a:pt x="1193074" y="202407"/>
                  </a:cubicBezTo>
                  <a:cubicBezTo>
                    <a:pt x="1213799" y="176502"/>
                    <a:pt x="1193830" y="96758"/>
                    <a:pt x="1193074" y="89195"/>
                  </a:cubicBezTo>
                  <a:cubicBezTo>
                    <a:pt x="1195977" y="68875"/>
                    <a:pt x="1190904" y="45641"/>
                    <a:pt x="1201783" y="28235"/>
                  </a:cubicBezTo>
                  <a:cubicBezTo>
                    <a:pt x="1208126" y="18086"/>
                    <a:pt x="1225616" y="24242"/>
                    <a:pt x="1236617" y="19527"/>
                  </a:cubicBezTo>
                  <a:cubicBezTo>
                    <a:pt x="1246237" y="15404"/>
                    <a:pt x="1252348" y="3333"/>
                    <a:pt x="1262743" y="2110"/>
                  </a:cubicBezTo>
                  <a:cubicBezTo>
                    <a:pt x="1303105" y="-2638"/>
                    <a:pt x="1344023" y="2110"/>
                    <a:pt x="1384663" y="2110"/>
                  </a:cubicBezTo>
                </a:path>
              </a:pathLst>
            </a:custGeom>
            <a:noFill/>
            <a:ln>
              <a:solidFill>
                <a:srgbClr val="BA7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562804" y="931626"/>
              <a:ext cx="1428206" cy="148046"/>
            </a:xfrm>
            <a:custGeom>
              <a:avLst/>
              <a:gdLst>
                <a:gd name="connsiteX0" fmla="*/ 0 w 1428206"/>
                <a:gd name="connsiteY0" fmla="*/ 148046 h 148046"/>
                <a:gd name="connsiteX1" fmla="*/ 26126 w 1428206"/>
                <a:gd name="connsiteY1" fmla="*/ 104503 h 148046"/>
                <a:gd name="connsiteX2" fmla="*/ 34835 w 1428206"/>
                <a:gd name="connsiteY2" fmla="*/ 78377 h 148046"/>
                <a:gd name="connsiteX3" fmla="*/ 69669 w 1428206"/>
                <a:gd name="connsiteY3" fmla="*/ 26126 h 148046"/>
                <a:gd name="connsiteX4" fmla="*/ 139337 w 1428206"/>
                <a:gd name="connsiteY4" fmla="*/ 34835 h 148046"/>
                <a:gd name="connsiteX5" fmla="*/ 174172 w 1428206"/>
                <a:gd name="connsiteY5" fmla="*/ 87086 h 148046"/>
                <a:gd name="connsiteX6" fmla="*/ 217715 w 1428206"/>
                <a:gd name="connsiteY6" fmla="*/ 130629 h 148046"/>
                <a:gd name="connsiteX7" fmla="*/ 278675 w 1428206"/>
                <a:gd name="connsiteY7" fmla="*/ 121920 h 148046"/>
                <a:gd name="connsiteX8" fmla="*/ 304800 w 1428206"/>
                <a:gd name="connsiteY8" fmla="*/ 113212 h 148046"/>
                <a:gd name="connsiteX9" fmla="*/ 348343 w 1428206"/>
                <a:gd name="connsiteY9" fmla="*/ 78377 h 148046"/>
                <a:gd name="connsiteX10" fmla="*/ 357052 w 1428206"/>
                <a:gd name="connsiteY10" fmla="*/ 52252 h 148046"/>
                <a:gd name="connsiteX11" fmla="*/ 478972 w 1428206"/>
                <a:gd name="connsiteY11" fmla="*/ 17417 h 148046"/>
                <a:gd name="connsiteX12" fmla="*/ 531223 w 1428206"/>
                <a:gd name="connsiteY12" fmla="*/ 43543 h 148046"/>
                <a:gd name="connsiteX13" fmla="*/ 548640 w 1428206"/>
                <a:gd name="connsiteY13" fmla="*/ 69669 h 148046"/>
                <a:gd name="connsiteX14" fmla="*/ 557349 w 1428206"/>
                <a:gd name="connsiteY14" fmla="*/ 95795 h 148046"/>
                <a:gd name="connsiteX15" fmla="*/ 609600 w 1428206"/>
                <a:gd name="connsiteY15" fmla="*/ 130629 h 148046"/>
                <a:gd name="connsiteX16" fmla="*/ 722812 w 1428206"/>
                <a:gd name="connsiteY16" fmla="*/ 121920 h 148046"/>
                <a:gd name="connsiteX17" fmla="*/ 748937 w 1428206"/>
                <a:gd name="connsiteY17" fmla="*/ 95795 h 148046"/>
                <a:gd name="connsiteX18" fmla="*/ 783772 w 1428206"/>
                <a:gd name="connsiteY18" fmla="*/ 43543 h 148046"/>
                <a:gd name="connsiteX19" fmla="*/ 801189 w 1428206"/>
                <a:gd name="connsiteY19" fmla="*/ 17417 h 148046"/>
                <a:gd name="connsiteX20" fmla="*/ 827315 w 1428206"/>
                <a:gd name="connsiteY20" fmla="*/ 0 h 148046"/>
                <a:gd name="connsiteX21" fmla="*/ 923109 w 1428206"/>
                <a:gd name="connsiteY21" fmla="*/ 8709 h 148046"/>
                <a:gd name="connsiteX22" fmla="*/ 949235 w 1428206"/>
                <a:gd name="connsiteY22" fmla="*/ 17417 h 148046"/>
                <a:gd name="connsiteX23" fmla="*/ 984069 w 1428206"/>
                <a:gd name="connsiteY23" fmla="*/ 69669 h 148046"/>
                <a:gd name="connsiteX24" fmla="*/ 1001486 w 1428206"/>
                <a:gd name="connsiteY24" fmla="*/ 95795 h 148046"/>
                <a:gd name="connsiteX25" fmla="*/ 1079863 w 1428206"/>
                <a:gd name="connsiteY25" fmla="*/ 139337 h 148046"/>
                <a:gd name="connsiteX26" fmla="*/ 1105989 w 1428206"/>
                <a:gd name="connsiteY26" fmla="*/ 148046 h 148046"/>
                <a:gd name="connsiteX27" fmla="*/ 1175657 w 1428206"/>
                <a:gd name="connsiteY27" fmla="*/ 139337 h 148046"/>
                <a:gd name="connsiteX28" fmla="*/ 1210492 w 1428206"/>
                <a:gd name="connsiteY28" fmla="*/ 87086 h 148046"/>
                <a:gd name="connsiteX29" fmla="*/ 1227909 w 1428206"/>
                <a:gd name="connsiteY29" fmla="*/ 60960 h 148046"/>
                <a:gd name="connsiteX30" fmla="*/ 1254035 w 1428206"/>
                <a:gd name="connsiteY30" fmla="*/ 43543 h 148046"/>
                <a:gd name="connsiteX31" fmla="*/ 1306286 w 1428206"/>
                <a:gd name="connsiteY31" fmla="*/ 26126 h 148046"/>
                <a:gd name="connsiteX32" fmla="*/ 1402080 w 1428206"/>
                <a:gd name="connsiteY32" fmla="*/ 34835 h 148046"/>
                <a:gd name="connsiteX33" fmla="*/ 1410789 w 1428206"/>
                <a:gd name="connsiteY33" fmla="*/ 104503 h 148046"/>
                <a:gd name="connsiteX34" fmla="*/ 1428206 w 1428206"/>
                <a:gd name="connsiteY34" fmla="*/ 130629 h 1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28206" h="148046">
                  <a:moveTo>
                    <a:pt x="0" y="148046"/>
                  </a:moveTo>
                  <a:cubicBezTo>
                    <a:pt x="8709" y="133532"/>
                    <a:pt x="18556" y="119642"/>
                    <a:pt x="26126" y="104503"/>
                  </a:cubicBezTo>
                  <a:cubicBezTo>
                    <a:pt x="30231" y="96292"/>
                    <a:pt x="30377" y="86402"/>
                    <a:pt x="34835" y="78377"/>
                  </a:cubicBezTo>
                  <a:cubicBezTo>
                    <a:pt x="45001" y="60079"/>
                    <a:pt x="69669" y="26126"/>
                    <a:pt x="69669" y="26126"/>
                  </a:cubicBezTo>
                  <a:cubicBezTo>
                    <a:pt x="92892" y="29029"/>
                    <a:pt x="119122" y="23043"/>
                    <a:pt x="139337" y="34835"/>
                  </a:cubicBezTo>
                  <a:cubicBezTo>
                    <a:pt x="157418" y="45382"/>
                    <a:pt x="162560" y="69669"/>
                    <a:pt x="174172" y="87086"/>
                  </a:cubicBezTo>
                  <a:cubicBezTo>
                    <a:pt x="197396" y="121922"/>
                    <a:pt x="182879" y="107405"/>
                    <a:pt x="217715" y="130629"/>
                  </a:cubicBezTo>
                  <a:cubicBezTo>
                    <a:pt x="238035" y="127726"/>
                    <a:pt x="258547" y="125946"/>
                    <a:pt x="278675" y="121920"/>
                  </a:cubicBezTo>
                  <a:cubicBezTo>
                    <a:pt x="287676" y="120120"/>
                    <a:pt x="297632" y="118946"/>
                    <a:pt x="304800" y="113212"/>
                  </a:cubicBezTo>
                  <a:cubicBezTo>
                    <a:pt x="361074" y="68193"/>
                    <a:pt x="282674" y="100268"/>
                    <a:pt x="348343" y="78377"/>
                  </a:cubicBezTo>
                  <a:cubicBezTo>
                    <a:pt x="351246" y="69669"/>
                    <a:pt x="352947" y="60462"/>
                    <a:pt x="357052" y="52252"/>
                  </a:cubicBezTo>
                  <a:cubicBezTo>
                    <a:pt x="384258" y="-2158"/>
                    <a:pt x="396102" y="24323"/>
                    <a:pt x="478972" y="17417"/>
                  </a:cubicBezTo>
                  <a:cubicBezTo>
                    <a:pt x="500219" y="24500"/>
                    <a:pt x="514342" y="26662"/>
                    <a:pt x="531223" y="43543"/>
                  </a:cubicBezTo>
                  <a:cubicBezTo>
                    <a:pt x="538624" y="50944"/>
                    <a:pt x="543959" y="60308"/>
                    <a:pt x="548640" y="69669"/>
                  </a:cubicBezTo>
                  <a:cubicBezTo>
                    <a:pt x="552745" y="77880"/>
                    <a:pt x="550858" y="89304"/>
                    <a:pt x="557349" y="95795"/>
                  </a:cubicBezTo>
                  <a:cubicBezTo>
                    <a:pt x="572151" y="110597"/>
                    <a:pt x="609600" y="130629"/>
                    <a:pt x="609600" y="130629"/>
                  </a:cubicBezTo>
                  <a:cubicBezTo>
                    <a:pt x="647337" y="127726"/>
                    <a:pt x="686093" y="131100"/>
                    <a:pt x="722812" y="121920"/>
                  </a:cubicBezTo>
                  <a:cubicBezTo>
                    <a:pt x="734760" y="118933"/>
                    <a:pt x="741376" y="105516"/>
                    <a:pt x="748937" y="95795"/>
                  </a:cubicBezTo>
                  <a:cubicBezTo>
                    <a:pt x="761789" y="79271"/>
                    <a:pt x="772160" y="60960"/>
                    <a:pt x="783772" y="43543"/>
                  </a:cubicBezTo>
                  <a:cubicBezTo>
                    <a:pt x="789578" y="34834"/>
                    <a:pt x="792480" y="23223"/>
                    <a:pt x="801189" y="17417"/>
                  </a:cubicBezTo>
                  <a:lnTo>
                    <a:pt x="827315" y="0"/>
                  </a:lnTo>
                  <a:cubicBezTo>
                    <a:pt x="859246" y="2903"/>
                    <a:pt x="891368" y="4175"/>
                    <a:pt x="923109" y="8709"/>
                  </a:cubicBezTo>
                  <a:cubicBezTo>
                    <a:pt x="932196" y="10007"/>
                    <a:pt x="942744" y="10926"/>
                    <a:pt x="949235" y="17417"/>
                  </a:cubicBezTo>
                  <a:cubicBezTo>
                    <a:pt x="964037" y="32219"/>
                    <a:pt x="972458" y="52252"/>
                    <a:pt x="984069" y="69669"/>
                  </a:cubicBezTo>
                  <a:cubicBezTo>
                    <a:pt x="989875" y="78378"/>
                    <a:pt x="994085" y="88394"/>
                    <a:pt x="1001486" y="95795"/>
                  </a:cubicBezTo>
                  <a:cubicBezTo>
                    <a:pt x="1040594" y="134902"/>
                    <a:pt x="1015928" y="118025"/>
                    <a:pt x="1079863" y="139337"/>
                  </a:cubicBezTo>
                  <a:lnTo>
                    <a:pt x="1105989" y="148046"/>
                  </a:lnTo>
                  <a:cubicBezTo>
                    <a:pt x="1129212" y="145143"/>
                    <a:pt x="1155442" y="151129"/>
                    <a:pt x="1175657" y="139337"/>
                  </a:cubicBezTo>
                  <a:cubicBezTo>
                    <a:pt x="1193738" y="128790"/>
                    <a:pt x="1198880" y="104503"/>
                    <a:pt x="1210492" y="87086"/>
                  </a:cubicBezTo>
                  <a:cubicBezTo>
                    <a:pt x="1216298" y="78377"/>
                    <a:pt x="1219200" y="66766"/>
                    <a:pt x="1227909" y="60960"/>
                  </a:cubicBezTo>
                  <a:cubicBezTo>
                    <a:pt x="1236618" y="55154"/>
                    <a:pt x="1244471" y="47794"/>
                    <a:pt x="1254035" y="43543"/>
                  </a:cubicBezTo>
                  <a:cubicBezTo>
                    <a:pt x="1270812" y="36087"/>
                    <a:pt x="1306286" y="26126"/>
                    <a:pt x="1306286" y="26126"/>
                  </a:cubicBezTo>
                  <a:cubicBezTo>
                    <a:pt x="1338217" y="29029"/>
                    <a:pt x="1376430" y="15597"/>
                    <a:pt x="1402080" y="34835"/>
                  </a:cubicBezTo>
                  <a:cubicBezTo>
                    <a:pt x="1420803" y="48877"/>
                    <a:pt x="1404631" y="81924"/>
                    <a:pt x="1410789" y="104503"/>
                  </a:cubicBezTo>
                  <a:cubicBezTo>
                    <a:pt x="1413543" y="114601"/>
                    <a:pt x="1428206" y="130629"/>
                    <a:pt x="1428206" y="130629"/>
                  </a:cubicBezTo>
                </a:path>
              </a:pathLst>
            </a:custGeom>
            <a:noFill/>
            <a:ln>
              <a:solidFill>
                <a:srgbClr val="E1A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276674">
              <a:off x="4046685" y="1722495"/>
              <a:ext cx="403180" cy="16093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0923020" y="896665"/>
            <a:ext cx="875101" cy="1766176"/>
            <a:chOff x="2903590" y="587681"/>
            <a:chExt cx="1529902" cy="3496106"/>
          </a:xfrm>
        </p:grpSpPr>
        <p:sp>
          <p:nvSpPr>
            <p:cNvPr id="66" name="Oval 65"/>
            <p:cNvSpPr/>
            <p:nvPr/>
          </p:nvSpPr>
          <p:spPr>
            <a:xfrm rot="6128217">
              <a:off x="3733288" y="3691298"/>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4472555">
              <a:off x="3333787" y="3702430"/>
              <a:ext cx="332052" cy="430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901859">
              <a:off x="2979409" y="2501087"/>
              <a:ext cx="268018" cy="419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226769">
              <a:off x="4137036" y="2459027"/>
              <a:ext cx="296456" cy="398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3067011" y="3045962"/>
              <a:ext cx="1259309" cy="84762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3117352" y="1799456"/>
              <a:ext cx="1169876" cy="1865918"/>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3252338" y="2547359"/>
              <a:ext cx="899905" cy="14958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442139">
              <a:off x="3072175" y="1693053"/>
              <a:ext cx="406600"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249249">
              <a:off x="3922498" y="1686580"/>
              <a:ext cx="370915" cy="107424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467435">
              <a:off x="3126012" y="1615388"/>
              <a:ext cx="460509" cy="217670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1150084">
              <a:off x="3761943" y="1647763"/>
              <a:ext cx="460509" cy="213973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3522310" y="1799456"/>
              <a:ext cx="359962" cy="20423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52338" y="802250"/>
              <a:ext cx="854911" cy="11467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600599">
              <a:off x="3279905" y="728794"/>
              <a:ext cx="828041" cy="475825"/>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8382183">
              <a:off x="3009587" y="1021406"/>
              <a:ext cx="565913"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5749123">
              <a:off x="3815179" y="1059741"/>
              <a:ext cx="521605" cy="341456"/>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3162348" y="901970"/>
              <a:ext cx="989896" cy="199441"/>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0800000">
              <a:off x="3252338"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0800000">
              <a:off x="3432320"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0800000">
              <a:off x="3612301"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0800000">
              <a:off x="3792282"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0800000">
              <a:off x="3972263" y="901970"/>
              <a:ext cx="89991" cy="19944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hord 95"/>
            <p:cNvSpPr/>
            <p:nvPr/>
          </p:nvSpPr>
          <p:spPr>
            <a:xfrm rot="4402137">
              <a:off x="3285591" y="505091"/>
              <a:ext cx="761439" cy="926619"/>
            </a:xfrm>
            <a:prstGeom prst="chord">
              <a:avLst>
                <a:gd name="adj1" fmla="val 6784580"/>
                <a:gd name="adj2" fmla="val 1677879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985445">
              <a:off x="3381238" y="1579522"/>
              <a:ext cx="520437" cy="488477"/>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566761">
              <a:off x="3562534" y="1649102"/>
              <a:ext cx="152641" cy="2189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flipH="1">
            <a:off x="6425412" y="2335795"/>
            <a:ext cx="2173027" cy="6775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3304752" y="3689420"/>
            <a:ext cx="1620333" cy="1433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8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80">
                                          <p:stCondLst>
                                            <p:cond delay="0"/>
                                          </p:stCondLst>
                                        </p:cTn>
                                        <p:tgtEl>
                                          <p:spTgt spid="41"/>
                                        </p:tgtEl>
                                      </p:cBhvr>
                                    </p:animEffect>
                                    <p:anim calcmode="lin" valueType="num">
                                      <p:cBhvr>
                                        <p:cTn id="1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 dur="26">
                                          <p:stCondLst>
                                            <p:cond delay="650"/>
                                          </p:stCondLst>
                                        </p:cTn>
                                        <p:tgtEl>
                                          <p:spTgt spid="41"/>
                                        </p:tgtEl>
                                      </p:cBhvr>
                                      <p:to x="100000" y="60000"/>
                                    </p:animScale>
                                    <p:animScale>
                                      <p:cBhvr>
                                        <p:cTn id="16" dur="166" decel="50000">
                                          <p:stCondLst>
                                            <p:cond delay="676"/>
                                          </p:stCondLst>
                                        </p:cTn>
                                        <p:tgtEl>
                                          <p:spTgt spid="41"/>
                                        </p:tgtEl>
                                      </p:cBhvr>
                                      <p:to x="100000" y="100000"/>
                                    </p:animScale>
                                    <p:animScale>
                                      <p:cBhvr>
                                        <p:cTn id="17" dur="26">
                                          <p:stCondLst>
                                            <p:cond delay="1312"/>
                                          </p:stCondLst>
                                        </p:cTn>
                                        <p:tgtEl>
                                          <p:spTgt spid="41"/>
                                        </p:tgtEl>
                                      </p:cBhvr>
                                      <p:to x="100000" y="80000"/>
                                    </p:animScale>
                                    <p:animScale>
                                      <p:cBhvr>
                                        <p:cTn id="18" dur="166" decel="50000">
                                          <p:stCondLst>
                                            <p:cond delay="1338"/>
                                          </p:stCondLst>
                                        </p:cTn>
                                        <p:tgtEl>
                                          <p:spTgt spid="41"/>
                                        </p:tgtEl>
                                      </p:cBhvr>
                                      <p:to x="100000" y="100000"/>
                                    </p:animScale>
                                    <p:animScale>
                                      <p:cBhvr>
                                        <p:cTn id="19" dur="26">
                                          <p:stCondLst>
                                            <p:cond delay="1642"/>
                                          </p:stCondLst>
                                        </p:cTn>
                                        <p:tgtEl>
                                          <p:spTgt spid="41"/>
                                        </p:tgtEl>
                                      </p:cBhvr>
                                      <p:to x="100000" y="90000"/>
                                    </p:animScale>
                                    <p:animScale>
                                      <p:cBhvr>
                                        <p:cTn id="20" dur="166" decel="50000">
                                          <p:stCondLst>
                                            <p:cond delay="1668"/>
                                          </p:stCondLst>
                                        </p:cTn>
                                        <p:tgtEl>
                                          <p:spTgt spid="41"/>
                                        </p:tgtEl>
                                      </p:cBhvr>
                                      <p:to x="100000" y="100000"/>
                                    </p:animScale>
                                    <p:animScale>
                                      <p:cBhvr>
                                        <p:cTn id="21" dur="26">
                                          <p:stCondLst>
                                            <p:cond delay="1808"/>
                                          </p:stCondLst>
                                        </p:cTn>
                                        <p:tgtEl>
                                          <p:spTgt spid="41"/>
                                        </p:tgtEl>
                                      </p:cBhvr>
                                      <p:to x="100000" y="95000"/>
                                    </p:animScale>
                                    <p:animScale>
                                      <p:cBhvr>
                                        <p:cTn id="22" dur="166" decel="50000">
                                          <p:stCondLst>
                                            <p:cond delay="1834"/>
                                          </p:stCondLst>
                                        </p:cTn>
                                        <p:tgtEl>
                                          <p:spTgt spid="4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par>
                                <p:cTn id="45" presetID="26"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80">
                                          <p:stCondLst>
                                            <p:cond delay="0"/>
                                          </p:stCondLst>
                                        </p:cTn>
                                        <p:tgtEl>
                                          <p:spTgt spid="65"/>
                                        </p:tgtEl>
                                      </p:cBhvr>
                                    </p:animEffect>
                                    <p:anim calcmode="lin" valueType="num">
                                      <p:cBhvr>
                                        <p:cTn id="4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53" dur="26">
                                          <p:stCondLst>
                                            <p:cond delay="650"/>
                                          </p:stCondLst>
                                        </p:cTn>
                                        <p:tgtEl>
                                          <p:spTgt spid="65"/>
                                        </p:tgtEl>
                                      </p:cBhvr>
                                      <p:to x="100000" y="60000"/>
                                    </p:animScale>
                                    <p:animScale>
                                      <p:cBhvr>
                                        <p:cTn id="54" dur="166" decel="50000">
                                          <p:stCondLst>
                                            <p:cond delay="676"/>
                                          </p:stCondLst>
                                        </p:cTn>
                                        <p:tgtEl>
                                          <p:spTgt spid="65"/>
                                        </p:tgtEl>
                                      </p:cBhvr>
                                      <p:to x="100000" y="100000"/>
                                    </p:animScale>
                                    <p:animScale>
                                      <p:cBhvr>
                                        <p:cTn id="55" dur="26">
                                          <p:stCondLst>
                                            <p:cond delay="1312"/>
                                          </p:stCondLst>
                                        </p:cTn>
                                        <p:tgtEl>
                                          <p:spTgt spid="65"/>
                                        </p:tgtEl>
                                      </p:cBhvr>
                                      <p:to x="100000" y="80000"/>
                                    </p:animScale>
                                    <p:animScale>
                                      <p:cBhvr>
                                        <p:cTn id="56" dur="166" decel="50000">
                                          <p:stCondLst>
                                            <p:cond delay="1338"/>
                                          </p:stCondLst>
                                        </p:cTn>
                                        <p:tgtEl>
                                          <p:spTgt spid="65"/>
                                        </p:tgtEl>
                                      </p:cBhvr>
                                      <p:to x="100000" y="100000"/>
                                    </p:animScale>
                                    <p:animScale>
                                      <p:cBhvr>
                                        <p:cTn id="57" dur="26">
                                          <p:stCondLst>
                                            <p:cond delay="1642"/>
                                          </p:stCondLst>
                                        </p:cTn>
                                        <p:tgtEl>
                                          <p:spTgt spid="65"/>
                                        </p:tgtEl>
                                      </p:cBhvr>
                                      <p:to x="100000" y="90000"/>
                                    </p:animScale>
                                    <p:animScale>
                                      <p:cBhvr>
                                        <p:cTn id="58" dur="166" decel="50000">
                                          <p:stCondLst>
                                            <p:cond delay="1668"/>
                                          </p:stCondLst>
                                        </p:cTn>
                                        <p:tgtEl>
                                          <p:spTgt spid="65"/>
                                        </p:tgtEl>
                                      </p:cBhvr>
                                      <p:to x="100000" y="100000"/>
                                    </p:animScale>
                                    <p:animScale>
                                      <p:cBhvr>
                                        <p:cTn id="59" dur="26">
                                          <p:stCondLst>
                                            <p:cond delay="1808"/>
                                          </p:stCondLst>
                                        </p:cTn>
                                        <p:tgtEl>
                                          <p:spTgt spid="65"/>
                                        </p:tgtEl>
                                      </p:cBhvr>
                                      <p:to x="100000" y="95000"/>
                                    </p:animScale>
                                    <p:animScale>
                                      <p:cBhvr>
                                        <p:cTn id="60" dur="166" decel="50000">
                                          <p:stCondLst>
                                            <p:cond delay="1834"/>
                                          </p:stCondLst>
                                        </p:cTn>
                                        <p:tgtEl>
                                          <p:spTgt spid="65"/>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6</a:t>
            </a:r>
          </a:p>
          <a:p>
            <a:pPr algn="ctr"/>
            <a:r>
              <a:rPr lang="en-US" sz="6600" dirty="0">
                <a:solidFill>
                  <a:schemeClr val="bg1"/>
                </a:solidFill>
                <a:latin typeface="Agency FB" panose="020B0503020202020204" pitchFamily="34" charset="0"/>
              </a:rPr>
              <a:t>Judges  11-12</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p:cNvSpPr/>
          <p:nvPr/>
        </p:nvSpPr>
        <p:spPr>
          <a:xfrm>
            <a:off x="7813277" y="3857487"/>
            <a:ext cx="2492829" cy="1754326"/>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sold them into the hands of the Philistines and the Ammonites and they were oppressed for 18 years</a:t>
            </a:r>
          </a:p>
        </p:txBody>
      </p:sp>
      <p:grpSp>
        <p:nvGrpSpPr>
          <p:cNvPr id="169" name="Group 168"/>
          <p:cNvGrpSpPr/>
          <p:nvPr/>
        </p:nvGrpSpPr>
        <p:grpSpPr>
          <a:xfrm flipH="1">
            <a:off x="8012921" y="5560188"/>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8756172" y="5635239"/>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35897" y="1714316"/>
            <a:ext cx="2183578"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After 31 years of peace the judges die out one by one </a:t>
            </a:r>
            <a:endParaRPr lang="en-US" b="0" i="0" dirty="0">
              <a:solidFill>
                <a:schemeClr val="bg1"/>
              </a:solidFill>
              <a:effectLst/>
              <a:latin typeface="Calibri" panose="020F0502020204030204" pitchFamily="34" charset="0"/>
            </a:endParaRPr>
          </a:p>
        </p:txBody>
      </p:sp>
      <p:sp>
        <p:nvSpPr>
          <p:cNvPr id="9" name="Rectangle 8"/>
          <p:cNvSpPr/>
          <p:nvPr/>
        </p:nvSpPr>
        <p:spPr>
          <a:xfrm>
            <a:off x="7608369" y="1792953"/>
            <a:ext cx="249282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served the gods  of:</a:t>
            </a:r>
            <a:r>
              <a:rPr lang="en-US" dirty="0">
                <a:solidFill>
                  <a:schemeClr val="bg1"/>
                </a:solidFill>
              </a:rPr>
              <a:t> </a:t>
            </a:r>
            <a:r>
              <a:rPr lang="en-US" dirty="0" err="1">
                <a:solidFill>
                  <a:schemeClr val="bg1"/>
                </a:solidFill>
              </a:rPr>
              <a:t>Baalim</a:t>
            </a:r>
            <a:r>
              <a:rPr lang="en-US" dirty="0">
                <a:solidFill>
                  <a:schemeClr val="bg1"/>
                </a:solidFill>
              </a:rPr>
              <a:t>,  </a:t>
            </a:r>
            <a:r>
              <a:rPr lang="en-US" dirty="0" err="1">
                <a:solidFill>
                  <a:schemeClr val="bg1"/>
                </a:solidFill>
              </a:rPr>
              <a:t>Ashtaroth</a:t>
            </a:r>
            <a:r>
              <a:rPr lang="en-US" dirty="0">
                <a:solidFill>
                  <a:schemeClr val="bg1"/>
                </a:solidFill>
              </a:rPr>
              <a:t>,  Syria, of </a:t>
            </a:r>
            <a:r>
              <a:rPr lang="en-US" dirty="0" err="1">
                <a:solidFill>
                  <a:schemeClr val="bg1"/>
                </a:solidFill>
              </a:rPr>
              <a:t>Zidon</a:t>
            </a:r>
            <a:r>
              <a:rPr lang="en-US" dirty="0">
                <a:solidFill>
                  <a:schemeClr val="bg1"/>
                </a:solidFill>
              </a:rPr>
              <a:t>,  Moab, Ammon, and the Philistines</a:t>
            </a:r>
            <a:endParaRPr lang="en-US" dirty="0">
              <a:solidFill>
                <a:schemeClr val="bg1"/>
              </a:solidFill>
              <a:latin typeface="Calibri" panose="020F0502020204030204" pitchFamily="34" charset="0"/>
            </a:endParaRPr>
          </a:p>
        </p:txBody>
      </p:sp>
      <p:sp>
        <p:nvSpPr>
          <p:cNvPr id="11" name="Rectangle 10"/>
          <p:cNvSpPr/>
          <p:nvPr/>
        </p:nvSpPr>
        <p:spPr>
          <a:xfrm>
            <a:off x="1464527" y="3621646"/>
            <a:ext cx="262013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Then the Lord sends </a:t>
            </a:r>
            <a:r>
              <a:rPr lang="en-US" dirty="0" err="1">
                <a:solidFill>
                  <a:schemeClr val="bg1"/>
                </a:solidFill>
                <a:latin typeface="Calibri" panose="020F0502020204030204" pitchFamily="34" charset="0"/>
              </a:rPr>
              <a:t>Ibzam</a:t>
            </a:r>
            <a:r>
              <a:rPr lang="en-US" dirty="0">
                <a:solidFill>
                  <a:schemeClr val="bg1"/>
                </a:solidFill>
                <a:latin typeface="Calibri" panose="020F0502020204030204" pitchFamily="34" charset="0"/>
              </a:rPr>
              <a:t>, Elon, and Abdon to be judge over Israel</a:t>
            </a:r>
          </a:p>
        </p:txBody>
      </p:sp>
      <p:sp>
        <p:nvSpPr>
          <p:cNvPr id="10" name="Rectangle 9"/>
          <p:cNvSpPr/>
          <p:nvPr/>
        </p:nvSpPr>
        <p:spPr>
          <a:xfrm>
            <a:off x="4221608" y="5730639"/>
            <a:ext cx="3402430" cy="646331"/>
          </a:xfrm>
          <a:prstGeom prst="rect">
            <a:avLst/>
          </a:prstGeom>
          <a:solidFill>
            <a:schemeClr val="accent3">
              <a:lumMod val="75000"/>
            </a:schemeClr>
          </a:solidFill>
        </p:spPr>
        <p:txBody>
          <a:bodyPr wrap="square">
            <a:spAutoFit/>
          </a:bodyPr>
          <a:lstStyle/>
          <a:p>
            <a:pPr fontAlgn="base"/>
            <a:r>
              <a:rPr lang="en-US" dirty="0">
                <a:solidFill>
                  <a:schemeClr val="bg1"/>
                </a:solidFill>
              </a:rPr>
              <a:t>The Israelites plead for Jephthah to be their leader and judge</a:t>
            </a:r>
            <a:r>
              <a:rPr lang="en-US" dirty="0"/>
              <a:t> </a:t>
            </a:r>
            <a:endParaRPr lang="en-US" dirty="0">
              <a:solidFill>
                <a:schemeClr val="bg1"/>
              </a:solidFill>
            </a:endParaRPr>
          </a:p>
        </p:txBody>
      </p:sp>
      <p:grpSp>
        <p:nvGrpSpPr>
          <p:cNvPr id="7" name="Group 6"/>
          <p:cNvGrpSpPr/>
          <p:nvPr/>
        </p:nvGrpSpPr>
        <p:grpSpPr>
          <a:xfrm>
            <a:off x="10235058" y="487128"/>
            <a:ext cx="1406862" cy="2981944"/>
            <a:chOff x="10235058" y="487128"/>
            <a:chExt cx="1406862" cy="2981944"/>
          </a:xfrm>
        </p:grpSpPr>
        <p:sp>
          <p:nvSpPr>
            <p:cNvPr id="3" name="Flowchart: Magnetic Disk 2"/>
            <p:cNvSpPr/>
            <p:nvPr/>
          </p:nvSpPr>
          <p:spPr>
            <a:xfrm>
              <a:off x="10333817" y="3250038"/>
              <a:ext cx="1204730" cy="219034"/>
            </a:xfrm>
            <a:prstGeom prst="flowChartMagneticDisk">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flipH="1">
              <a:off x="10235058" y="487128"/>
              <a:ext cx="1406862" cy="2838109"/>
              <a:chOff x="1620029" y="2247154"/>
              <a:chExt cx="2022967" cy="3909902"/>
            </a:xfrm>
          </p:grpSpPr>
          <p:grpSp>
            <p:nvGrpSpPr>
              <p:cNvPr id="184" name="Group 183"/>
              <p:cNvGrpSpPr/>
              <p:nvPr/>
            </p:nvGrpSpPr>
            <p:grpSpPr>
              <a:xfrm>
                <a:off x="1620029" y="2247154"/>
                <a:ext cx="1960016" cy="3909902"/>
                <a:chOff x="1620029" y="2247154"/>
                <a:chExt cx="1960016" cy="3909902"/>
              </a:xfrm>
              <a:solidFill>
                <a:schemeClr val="bg2">
                  <a:lumMod val="50000"/>
                </a:schemeClr>
              </a:solidFill>
            </p:grpSpPr>
            <p:sp>
              <p:nvSpPr>
                <p:cNvPr id="187" name="Oval 186"/>
                <p:cNvSpPr/>
                <p:nvPr/>
              </p:nvSpPr>
              <p:spPr>
                <a:xfrm>
                  <a:off x="2288359" y="2743200"/>
                  <a:ext cx="609600" cy="1003855"/>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hord 187"/>
                <p:cNvSpPr/>
                <p:nvPr/>
              </p:nvSpPr>
              <p:spPr>
                <a:xfrm rot="6585439">
                  <a:off x="2271784" y="2598879"/>
                  <a:ext cx="627910" cy="622354"/>
                </a:xfrm>
                <a:prstGeom prst="chor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7777889">
                  <a:off x="2462043" y="2193259"/>
                  <a:ext cx="447921" cy="958878"/>
                </a:xfrm>
                <a:prstGeom prst="mo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18275965">
                  <a:off x="2043679" y="3158849"/>
                  <a:ext cx="281751"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371338">
                  <a:off x="1792957" y="2618067"/>
                  <a:ext cx="281751"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4034214">
                  <a:off x="2089769" y="2040229"/>
                  <a:ext cx="93972" cy="1033451"/>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521034" y="2247154"/>
                  <a:ext cx="200989" cy="181416"/>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20247829">
                  <a:off x="2752368" y="3565753"/>
                  <a:ext cx="281751" cy="429359"/>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rot="18275965">
                  <a:off x="3054695" y="3723896"/>
                  <a:ext cx="281751" cy="76894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3409045" y="2743200"/>
                  <a:ext cx="45719" cy="3200400"/>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9532519">
                  <a:off x="3236399" y="3166693"/>
                  <a:ext cx="65741" cy="490659"/>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rot="20483546">
                  <a:off x="3342382" y="2907358"/>
                  <a:ext cx="60270" cy="471161"/>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1116454" flipH="1">
                  <a:off x="3468561" y="2907358"/>
                  <a:ext cx="60270" cy="471161"/>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0800000">
                  <a:off x="2161797" y="3646952"/>
                  <a:ext cx="800503" cy="990600"/>
                </a:xfrm>
                <a:prstGeom prst="trapezoi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2161796" y="4602176"/>
                  <a:ext cx="800503" cy="767339"/>
                </a:xfrm>
                <a:prstGeom prst="trapezoi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371338">
                  <a:off x="2174328" y="5307274"/>
                  <a:ext cx="240210"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20719454">
                  <a:off x="2642700" y="5313611"/>
                  <a:ext cx="240210" cy="831768"/>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5810348">
                  <a:off x="2229278" y="5840366"/>
                  <a:ext cx="221699" cy="378547"/>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4390485">
                  <a:off x="2825836" y="5856933"/>
                  <a:ext cx="221699" cy="378547"/>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Oval 184"/>
              <p:cNvSpPr/>
              <p:nvPr/>
            </p:nvSpPr>
            <p:spPr>
              <a:xfrm>
                <a:off x="1850399" y="2472876"/>
                <a:ext cx="288601" cy="183143"/>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354395" y="4239758"/>
                <a:ext cx="288601" cy="183143"/>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3251696" y="4965657"/>
            <a:ext cx="868959" cy="1796093"/>
            <a:chOff x="4841555" y="431665"/>
            <a:chExt cx="2188897" cy="5162015"/>
          </a:xfrm>
        </p:grpSpPr>
        <p:sp>
          <p:nvSpPr>
            <p:cNvPr id="107" name="Rounded Rectangle 106"/>
            <p:cNvSpPr/>
            <p:nvPr/>
          </p:nvSpPr>
          <p:spPr>
            <a:xfrm rot="5400000">
              <a:off x="5709621" y="1757653"/>
              <a:ext cx="1727659" cy="17203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6134625">
              <a:off x="5788112" y="1609320"/>
              <a:ext cx="1442128" cy="15718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336703">
              <a:off x="5860887" y="4990751"/>
              <a:ext cx="354724" cy="6029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192056">
              <a:off x="5441298" y="4958034"/>
              <a:ext cx="354724" cy="60057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5388842" y="2493593"/>
              <a:ext cx="1135117" cy="2724736"/>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801114">
              <a:off x="6675728" y="3202746"/>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616962">
              <a:off x="4841555" y="3121903"/>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9984891">
              <a:off x="6166029" y="2082524"/>
              <a:ext cx="575566" cy="146395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90544">
              <a:off x="5135116" y="2147773"/>
              <a:ext cx="601090" cy="1387052"/>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5372289" y="2221528"/>
              <a:ext cx="1135117" cy="272473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17395536">
              <a:off x="4898752" y="1030496"/>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5902291">
              <a:off x="5913950" y="1057888"/>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0800000">
              <a:off x="5743567" y="2253176"/>
              <a:ext cx="425670" cy="32055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657615">
              <a:off x="5212508" y="2206720"/>
              <a:ext cx="567559" cy="2989284"/>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1232594">
              <a:off x="6026821" y="2198589"/>
              <a:ext cx="567559" cy="3028310"/>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459788" y="970947"/>
              <a:ext cx="993228" cy="1362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5268794" y="891954"/>
              <a:ext cx="1442128" cy="3272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hord 123"/>
            <p:cNvSpPr/>
            <p:nvPr/>
          </p:nvSpPr>
          <p:spPr>
            <a:xfrm rot="4639801">
              <a:off x="5395893" y="336282"/>
              <a:ext cx="1152923" cy="1343689"/>
            </a:xfrm>
            <a:prstGeom prst="chord">
              <a:avLst>
                <a:gd name="adj1" fmla="val 6784580"/>
                <a:gd name="adj2" fmla="val 1637568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15902291">
              <a:off x="5732917" y="1941567"/>
              <a:ext cx="444363" cy="534623"/>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1012541">
              <a:off x="5810055" y="2051506"/>
              <a:ext cx="254337" cy="146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6133938">
              <a:off x="4703756" y="3687615"/>
              <a:ext cx="1459910" cy="305918"/>
              <a:chOff x="3016684" y="5289079"/>
              <a:chExt cx="2026461" cy="691254"/>
            </a:xfrm>
          </p:grpSpPr>
          <p:sp>
            <p:nvSpPr>
              <p:cNvPr id="134" name="Pentagon 133"/>
              <p:cNvSpPr/>
              <p:nvPr/>
            </p:nvSpPr>
            <p:spPr>
              <a:xfrm>
                <a:off x="3324158" y="5493104"/>
                <a:ext cx="1718987" cy="3117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eft-Right-Up Arrow 134"/>
              <p:cNvSpPr/>
              <p:nvPr/>
            </p:nvSpPr>
            <p:spPr>
              <a:xfrm rot="16200000">
                <a:off x="2900644" y="5405119"/>
                <a:ext cx="691254" cy="459173"/>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ounded Rectangle 127"/>
            <p:cNvSpPr/>
            <p:nvPr/>
          </p:nvSpPr>
          <p:spPr>
            <a:xfrm>
              <a:off x="5285977" y="3469774"/>
              <a:ext cx="1237982" cy="270269"/>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5415750" y="349154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5584731" y="348938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5758513"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5933187"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6143268"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rot="21007424">
            <a:off x="345582" y="245980"/>
            <a:ext cx="755010" cy="1336813"/>
            <a:chOff x="1387050" y="1037804"/>
            <a:chExt cx="944522" cy="1672362"/>
          </a:xfrm>
        </p:grpSpPr>
        <p:grpSp>
          <p:nvGrpSpPr>
            <p:cNvPr id="137" name="Group 136"/>
            <p:cNvGrpSpPr/>
            <p:nvPr/>
          </p:nvGrpSpPr>
          <p:grpSpPr>
            <a:xfrm>
              <a:off x="1387050" y="1037804"/>
              <a:ext cx="944522" cy="1672362"/>
              <a:chOff x="1105274" y="4332137"/>
              <a:chExt cx="961119" cy="1701748"/>
            </a:xfrm>
          </p:grpSpPr>
          <p:sp>
            <p:nvSpPr>
              <p:cNvPr id="139" name="Flowchart: Delay 138"/>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p:nvSpPr>
          <p:spPr>
            <a:xfrm rot="20871654">
              <a:off x="1444040" y="1587972"/>
              <a:ext cx="682626" cy="385031"/>
            </a:xfrm>
            <a:prstGeom prst="rect">
              <a:avLst/>
            </a:prstGeom>
          </p:spPr>
          <p:txBody>
            <a:bodyPr wrap="none">
              <a:spAutoFit/>
            </a:bodyPr>
            <a:lstStyle/>
            <a:p>
              <a:r>
                <a:rPr lang="en-US" sz="1400" dirty="0">
                  <a:latin typeface="Matura MT Script Capitals" panose="03020802060602070202" pitchFamily="66" charset="0"/>
                </a:rPr>
                <a:t>Elon</a:t>
              </a:r>
            </a:p>
          </p:txBody>
        </p:sp>
      </p:grpSp>
      <p:grpSp>
        <p:nvGrpSpPr>
          <p:cNvPr id="141" name="Group 140"/>
          <p:cNvGrpSpPr/>
          <p:nvPr/>
        </p:nvGrpSpPr>
        <p:grpSpPr>
          <a:xfrm rot="21007424">
            <a:off x="13678" y="1198042"/>
            <a:ext cx="823107" cy="1336813"/>
            <a:chOff x="1301860" y="1037804"/>
            <a:chExt cx="1029712" cy="1672362"/>
          </a:xfrm>
        </p:grpSpPr>
        <p:grpSp>
          <p:nvGrpSpPr>
            <p:cNvPr id="142" name="Group 141"/>
            <p:cNvGrpSpPr/>
            <p:nvPr/>
          </p:nvGrpSpPr>
          <p:grpSpPr>
            <a:xfrm>
              <a:off x="1387050" y="1037804"/>
              <a:ext cx="944522" cy="1672362"/>
              <a:chOff x="1105274" y="4332137"/>
              <a:chExt cx="961119" cy="1701748"/>
            </a:xfrm>
          </p:grpSpPr>
          <p:sp>
            <p:nvSpPr>
              <p:cNvPr id="144" name="Flowchart: Delay 143"/>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Delay 144"/>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rot="20871654">
              <a:off x="1301860" y="1587973"/>
              <a:ext cx="966989" cy="385031"/>
            </a:xfrm>
            <a:prstGeom prst="rect">
              <a:avLst/>
            </a:prstGeom>
          </p:spPr>
          <p:txBody>
            <a:bodyPr wrap="none">
              <a:spAutoFit/>
            </a:bodyPr>
            <a:lstStyle/>
            <a:p>
              <a:r>
                <a:rPr lang="en-US" sz="1400" dirty="0">
                  <a:latin typeface="Matura MT Script Capitals" panose="03020802060602070202" pitchFamily="66" charset="0"/>
                </a:rPr>
                <a:t>Abdon</a:t>
              </a:r>
            </a:p>
          </p:txBody>
        </p:sp>
      </p:grpSp>
      <p:grpSp>
        <p:nvGrpSpPr>
          <p:cNvPr id="5" name="Group 4"/>
          <p:cNvGrpSpPr/>
          <p:nvPr/>
        </p:nvGrpSpPr>
        <p:grpSpPr>
          <a:xfrm>
            <a:off x="779415" y="782417"/>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21309" y="1626599"/>
              <a:ext cx="728084" cy="307777"/>
            </a:xfrm>
            <a:prstGeom prst="rect">
              <a:avLst/>
            </a:prstGeom>
          </p:spPr>
          <p:txBody>
            <a:bodyPr wrap="none">
              <a:spAutoFit/>
            </a:bodyPr>
            <a:lstStyle/>
            <a:p>
              <a:r>
                <a:rPr lang="en-US" sz="1400" dirty="0" err="1">
                  <a:latin typeface="Matura MT Script Capitals" panose="03020802060602070202" pitchFamily="66" charset="0"/>
                </a:rPr>
                <a:t>Ibsam</a:t>
              </a:r>
              <a:endParaRPr lang="en-US" sz="1400" dirty="0">
                <a:latin typeface="Matura MT Script Capitals" panose="03020802060602070202" pitchFamily="66" charset="0"/>
              </a:endParaRPr>
            </a:p>
          </p:txBody>
        </p:sp>
      </p:grpSp>
      <p:grpSp>
        <p:nvGrpSpPr>
          <p:cNvPr id="613" name="Group 612"/>
          <p:cNvGrpSpPr/>
          <p:nvPr/>
        </p:nvGrpSpPr>
        <p:grpSpPr>
          <a:xfrm rot="1020705">
            <a:off x="1281095" y="830019"/>
            <a:ext cx="1058026" cy="1672362"/>
            <a:chOff x="1273546" y="1037804"/>
            <a:chExt cx="1058026" cy="1672362"/>
          </a:xfrm>
        </p:grpSpPr>
        <p:grpSp>
          <p:nvGrpSpPr>
            <p:cNvPr id="614" name="Group 613"/>
            <p:cNvGrpSpPr/>
            <p:nvPr/>
          </p:nvGrpSpPr>
          <p:grpSpPr>
            <a:xfrm>
              <a:off x="1387050" y="1037804"/>
              <a:ext cx="944522" cy="1672362"/>
              <a:chOff x="1105274" y="4332137"/>
              <a:chExt cx="961119" cy="1701748"/>
            </a:xfrm>
          </p:grpSpPr>
          <p:sp>
            <p:nvSpPr>
              <p:cNvPr id="616" name="Flowchart: Delay 615"/>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Delay 616"/>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 name="Rectangle 614"/>
            <p:cNvSpPr/>
            <p:nvPr/>
          </p:nvSpPr>
          <p:spPr>
            <a:xfrm rot="20871654">
              <a:off x="1273546" y="1626599"/>
              <a:ext cx="1023614" cy="307777"/>
            </a:xfrm>
            <a:prstGeom prst="rect">
              <a:avLst/>
            </a:prstGeom>
          </p:spPr>
          <p:txBody>
            <a:bodyPr wrap="none">
              <a:spAutoFit/>
            </a:bodyPr>
            <a:lstStyle/>
            <a:p>
              <a:r>
                <a:rPr lang="en-US" sz="1400" dirty="0">
                  <a:latin typeface="Matura MT Script Capitals" panose="03020802060602070202" pitchFamily="66" charset="0"/>
                </a:rPr>
                <a:t>Jephthah </a:t>
              </a:r>
            </a:p>
          </p:txBody>
        </p:sp>
      </p:grpSp>
      <p:grpSp>
        <p:nvGrpSpPr>
          <p:cNvPr id="146" name="Group 145"/>
          <p:cNvGrpSpPr/>
          <p:nvPr/>
        </p:nvGrpSpPr>
        <p:grpSpPr>
          <a:xfrm>
            <a:off x="272061" y="3294805"/>
            <a:ext cx="856936" cy="1980144"/>
            <a:chOff x="1295400" y="1877343"/>
            <a:chExt cx="1600200" cy="3697623"/>
          </a:xfrm>
        </p:grpSpPr>
        <p:sp>
          <p:nvSpPr>
            <p:cNvPr id="147" name="Oval 2"/>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2"/>
            <p:cNvSpPr/>
            <p:nvPr/>
          </p:nvSpPr>
          <p:spPr>
            <a:xfrm rot="20847300">
              <a:off x="2582801" y="3626092"/>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4"/>
            <p:cNvSpPr/>
            <p:nvPr/>
          </p:nvSpPr>
          <p:spPr>
            <a:xfrm rot="20339459">
              <a:off x="2197642" y="2652320"/>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5"/>
            <p:cNvSpPr/>
            <p:nvPr/>
          </p:nvSpPr>
          <p:spPr>
            <a:xfrm rot="1327004">
              <a:off x="1468351" y="2777153"/>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6"/>
            <p:cNvSpPr/>
            <p:nvPr/>
          </p:nvSpPr>
          <p:spPr>
            <a:xfrm>
              <a:off x="1544279" y="2782566"/>
              <a:ext cx="1161436" cy="2661507"/>
            </a:xfrm>
            <a:prstGeom prst="trapezoid">
              <a:avLst>
                <a:gd name="adj" fmla="val 306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5"/>
            <p:cNvSpPr/>
            <p:nvPr/>
          </p:nvSpPr>
          <p:spPr>
            <a:xfrm rot="324740">
              <a:off x="1572991" y="2816036"/>
              <a:ext cx="539238" cy="262094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5"/>
            <p:cNvSpPr/>
            <p:nvPr/>
          </p:nvSpPr>
          <p:spPr>
            <a:xfrm rot="21310299">
              <a:off x="2116559" y="2804634"/>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64"/>
            <p:cNvGrpSpPr/>
            <p:nvPr/>
          </p:nvGrpSpPr>
          <p:grpSpPr>
            <a:xfrm flipH="1">
              <a:off x="1680019" y="3903796"/>
              <a:ext cx="995512" cy="1107825"/>
              <a:chOff x="7543805" y="3605661"/>
              <a:chExt cx="1066795" cy="1042539"/>
            </a:xfrm>
          </p:grpSpPr>
          <p:sp>
            <p:nvSpPr>
              <p:cNvPr id="164" name="Rounded Rectangle 16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2"/>
              <p:cNvGrpSpPr/>
              <p:nvPr/>
            </p:nvGrpSpPr>
            <p:grpSpPr>
              <a:xfrm>
                <a:off x="7543805" y="3605661"/>
                <a:ext cx="418448" cy="1042539"/>
                <a:chOff x="6827799" y="4847065"/>
                <a:chExt cx="794795" cy="1996712"/>
              </a:xfrm>
              <a:solidFill>
                <a:srgbClr val="D98A33"/>
              </a:solidFill>
            </p:grpSpPr>
            <p:sp>
              <p:nvSpPr>
                <p:cNvPr id="166" name="Double Wave 16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Double Wave 8"/>
            <p:cNvSpPr/>
            <p:nvPr/>
          </p:nvSpPr>
          <p:spPr>
            <a:xfrm rot="5400000">
              <a:off x="1963375" y="2506600"/>
              <a:ext cx="1148527" cy="38915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8"/>
            <p:cNvSpPr/>
            <p:nvPr/>
          </p:nvSpPr>
          <p:spPr>
            <a:xfrm rot="6254388">
              <a:off x="1259127" y="2402383"/>
              <a:ext cx="1054166" cy="626015"/>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uble Wave 8"/>
            <p:cNvSpPr/>
            <p:nvPr/>
          </p:nvSpPr>
          <p:spPr>
            <a:xfrm rot="10558211">
              <a:off x="1608732" y="2160108"/>
              <a:ext cx="939446" cy="18318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598382">
              <a:off x="1950214" y="1607601"/>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1086492" y="4564234"/>
            <a:ext cx="811747" cy="1645924"/>
            <a:chOff x="630172" y="609600"/>
            <a:chExt cx="2281321" cy="4625677"/>
          </a:xfrm>
        </p:grpSpPr>
        <p:sp>
          <p:nvSpPr>
            <p:cNvPr id="207" name="Oval 206"/>
            <p:cNvSpPr/>
            <p:nvPr/>
          </p:nvSpPr>
          <p:spPr>
            <a:xfrm>
              <a:off x="1058371" y="609600"/>
              <a:ext cx="1417653" cy="20074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0954493">
              <a:off x="1404439" y="849694"/>
              <a:ext cx="1070191" cy="14170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a:off x="1058372" y="759298"/>
              <a:ext cx="1070191" cy="149141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750594">
              <a:off x="462253" y="3511265"/>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3837370">
              <a:off x="2418433" y="3522087"/>
              <a:ext cx="631889"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0039060">
              <a:off x="1229786" y="4829524"/>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560940" flipH="1">
              <a:off x="1774391" y="4829526"/>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911892" y="2512099"/>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0303433">
              <a:off x="2014138" y="2068750"/>
              <a:ext cx="75688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389622">
              <a:off x="790965" y="2158486"/>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1002660" y="2073900"/>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274961" y="7593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5400000">
              <a:off x="1527216" y="228736"/>
              <a:ext cx="475648" cy="1237376"/>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a:off x="1303613" y="1625963"/>
              <a:ext cx="881236" cy="113532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562751" y="1792428"/>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endCxn id="217" idx="2"/>
            </p:cNvCxnSpPr>
            <p:nvPr/>
          </p:nvCxnSpPr>
          <p:spPr>
            <a:xfrm flipH="1">
              <a:off x="1774181" y="2743200"/>
              <a:ext cx="11076" cy="1740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Rounded Rectangle 222"/>
            <p:cNvSpPr/>
            <p:nvPr/>
          </p:nvSpPr>
          <p:spPr>
            <a:xfrm>
              <a:off x="1562751" y="298011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1566550" y="3318797"/>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579615" y="368319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579615" y="4009858"/>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116455" y="958751"/>
              <a:ext cx="1280571" cy="1523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2048386" y="4577820"/>
            <a:ext cx="792672" cy="1953939"/>
            <a:chOff x="4876800" y="944891"/>
            <a:chExt cx="1876139" cy="4624687"/>
          </a:xfrm>
        </p:grpSpPr>
        <p:sp>
          <p:nvSpPr>
            <p:cNvPr id="229" name="Round Diagonal Corner Rectangle 228"/>
            <p:cNvSpPr/>
            <p:nvPr/>
          </p:nvSpPr>
          <p:spPr>
            <a:xfrm rot="1795513" flipH="1">
              <a:off x="5924080" y="2380071"/>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229"/>
            <p:cNvSpPr/>
            <p:nvPr/>
          </p:nvSpPr>
          <p:spPr>
            <a:xfrm rot="19804487">
              <a:off x="5127236" y="2331775"/>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4876800" y="944891"/>
              <a:ext cx="1876139" cy="4624687"/>
              <a:chOff x="3104183" y="529034"/>
              <a:chExt cx="1415407" cy="3344532"/>
            </a:xfrm>
          </p:grpSpPr>
          <p:sp>
            <p:nvSpPr>
              <p:cNvPr id="254" name="Oval 253"/>
              <p:cNvSpPr/>
              <p:nvPr/>
            </p:nvSpPr>
            <p:spPr>
              <a:xfrm rot="208670" flipH="1">
                <a:off x="3290479" y="666542"/>
                <a:ext cx="1082574" cy="12251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 Diagonal Corner Rectangle 265"/>
              <p:cNvSpPr/>
              <p:nvPr/>
            </p:nvSpPr>
            <p:spPr>
              <a:xfrm rot="20363465" flipH="1">
                <a:off x="3797487" y="529034"/>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266"/>
              <p:cNvSpPr/>
              <p:nvPr/>
            </p:nvSpPr>
            <p:spPr>
              <a:xfrm rot="16523337" flipH="1">
                <a:off x="3401695" y="596361"/>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3662605" y="607042"/>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3545298" y="1280504"/>
                <a:ext cx="504876" cy="5833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rot="21233602">
              <a:off x="5885663" y="4818679"/>
              <a:ext cx="565448" cy="196963"/>
              <a:chOff x="6324023" y="206568"/>
              <a:chExt cx="2973355" cy="1035711"/>
            </a:xfrm>
          </p:grpSpPr>
          <p:grpSp>
            <p:nvGrpSpPr>
              <p:cNvPr id="245" name="Group 244"/>
              <p:cNvGrpSpPr/>
              <p:nvPr/>
            </p:nvGrpSpPr>
            <p:grpSpPr>
              <a:xfrm>
                <a:off x="6324023" y="206568"/>
                <a:ext cx="990600" cy="1027331"/>
                <a:chOff x="7086600" y="4343400"/>
                <a:chExt cx="990600" cy="1027331"/>
              </a:xfrm>
            </p:grpSpPr>
            <p:sp>
              <p:nvSpPr>
                <p:cNvPr id="252" name="Quad Arrow 251"/>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7313506" y="212252"/>
                <a:ext cx="990600" cy="1027331"/>
                <a:chOff x="7086600" y="4343400"/>
                <a:chExt cx="990600" cy="1027331"/>
              </a:xfrm>
            </p:grpSpPr>
            <p:sp>
              <p:nvSpPr>
                <p:cNvPr id="250" name="Quad Arrow 249"/>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50"/>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8306778" y="214948"/>
                <a:ext cx="990600" cy="1027331"/>
                <a:chOff x="7086600" y="4343400"/>
                <a:chExt cx="990600" cy="1027331"/>
              </a:xfrm>
            </p:grpSpPr>
            <p:sp>
              <p:nvSpPr>
                <p:cNvPr id="248" name="Quad Arrow 247"/>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32"/>
            <p:cNvGrpSpPr/>
            <p:nvPr/>
          </p:nvGrpSpPr>
          <p:grpSpPr>
            <a:xfrm rot="529118">
              <a:off x="5088618" y="4823099"/>
              <a:ext cx="565448" cy="196963"/>
              <a:chOff x="6324023" y="206568"/>
              <a:chExt cx="2973355" cy="1035711"/>
            </a:xfrm>
          </p:grpSpPr>
          <p:grpSp>
            <p:nvGrpSpPr>
              <p:cNvPr id="236" name="Group 235"/>
              <p:cNvGrpSpPr/>
              <p:nvPr/>
            </p:nvGrpSpPr>
            <p:grpSpPr>
              <a:xfrm>
                <a:off x="6324023" y="206568"/>
                <a:ext cx="990600" cy="1027331"/>
                <a:chOff x="7086600" y="4343400"/>
                <a:chExt cx="990600" cy="1027331"/>
              </a:xfrm>
            </p:grpSpPr>
            <p:sp>
              <p:nvSpPr>
                <p:cNvPr id="243" name="Quad Arrow 242"/>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243"/>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7313506" y="212252"/>
                <a:ext cx="990600" cy="1027331"/>
                <a:chOff x="7086600" y="4343400"/>
                <a:chExt cx="990600" cy="1027331"/>
              </a:xfrm>
            </p:grpSpPr>
            <p:sp>
              <p:nvSpPr>
                <p:cNvPr id="241" name="Quad Arrow 240"/>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8306778" y="214948"/>
                <a:ext cx="990600" cy="1027331"/>
                <a:chOff x="7086600" y="4343400"/>
                <a:chExt cx="990600" cy="1027331"/>
              </a:xfrm>
            </p:grpSpPr>
            <p:sp>
              <p:nvSpPr>
                <p:cNvPr id="239" name="Quad Arrow 238"/>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4" name="Oval 233"/>
            <p:cNvSpPr/>
            <p:nvPr/>
          </p:nvSpPr>
          <p:spPr>
            <a:xfrm rot="1195437" flipH="1">
              <a:off x="5161428" y="2367887"/>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9539652" flipH="1">
              <a:off x="6220072" y="2423808"/>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Rectangle 272"/>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11-12</a:t>
            </a:r>
            <a:endParaRPr lang="en-US" dirty="0">
              <a:solidFill>
                <a:schemeClr val="bg1"/>
              </a:solidFill>
            </a:endParaRPr>
          </a:p>
        </p:txBody>
      </p:sp>
    </p:spTree>
    <p:extLst>
      <p:ext uri="{BB962C8B-B14F-4D97-AF65-F5344CB8AC3E}">
        <p14:creationId xmlns:p14="http://schemas.microsoft.com/office/powerpoint/2010/main" val="16079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9" grpId="0" animBg="1"/>
      <p:bldP spid="1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Jephthah</a:t>
            </a:r>
          </a:p>
        </p:txBody>
      </p:sp>
      <p:sp>
        <p:nvSpPr>
          <p:cNvPr id="2" name="TextBox 1"/>
          <p:cNvSpPr txBox="1"/>
          <p:nvPr/>
        </p:nvSpPr>
        <p:spPr>
          <a:xfrm>
            <a:off x="633743" y="930781"/>
            <a:ext cx="8944823" cy="5909310"/>
          </a:xfrm>
          <a:prstGeom prst="rect">
            <a:avLst/>
          </a:prstGeom>
          <a:noFill/>
        </p:spPr>
        <p:txBody>
          <a:bodyPr wrap="square" rtlCol="0">
            <a:spAutoFit/>
          </a:bodyPr>
          <a:lstStyle/>
          <a:p>
            <a:r>
              <a:rPr lang="en-US" dirty="0">
                <a:solidFill>
                  <a:schemeClr val="bg1"/>
                </a:solidFill>
                <a:latin typeface="Calibri" panose="020F0502020204030204" pitchFamily="34" charset="0"/>
              </a:rPr>
              <a:t>He was from the tribe of Manasseh and the son of Gilead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born of a “harlot” (tavern keeper, a lower class citizen) and ejected from his home by his brothers and dwelt in the land of </a:t>
            </a:r>
            <a:r>
              <a:rPr lang="en-US" dirty="0" err="1">
                <a:solidFill>
                  <a:schemeClr val="bg1"/>
                </a:solidFill>
                <a:latin typeface="Calibri" panose="020F0502020204030204" pitchFamily="34" charset="0"/>
              </a:rPr>
              <a:t>Tob</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gathered the strength of an army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the Israelites needed someone to be their leader they went to Jephthah to deliver them and he finally consented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Instead of attacking the Ammonites (descendants of Lot), he confronted the king—through which an argument occurred over who owned the land which caused the Ammonites to bare arms against the Israelites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Spirit of the Lord came over him, and he made a vow that if the Lord would deliver him he would make an offering unto the Lord (*see notes)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were victorious over the Ammonites, however a civil war broke out between the Ephraimites and the army of Jephthah (* see notes)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was 6 years of peace for the Israelites and he died</a:t>
            </a:r>
          </a:p>
        </p:txBody>
      </p:sp>
      <p:grpSp>
        <p:nvGrpSpPr>
          <p:cNvPr id="25" name="Group 24"/>
          <p:cNvGrpSpPr/>
          <p:nvPr/>
        </p:nvGrpSpPr>
        <p:grpSpPr>
          <a:xfrm>
            <a:off x="9840192" y="1901537"/>
            <a:ext cx="1730138" cy="3465980"/>
            <a:chOff x="4841555" y="431665"/>
            <a:chExt cx="2188897" cy="5162015"/>
          </a:xfrm>
        </p:grpSpPr>
        <p:sp>
          <p:nvSpPr>
            <p:cNvPr id="26" name="Rounded Rectangle 25"/>
            <p:cNvSpPr/>
            <p:nvPr/>
          </p:nvSpPr>
          <p:spPr>
            <a:xfrm rot="5400000">
              <a:off x="5709621" y="1757653"/>
              <a:ext cx="1727659" cy="17203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6134625">
              <a:off x="5788112" y="1609320"/>
              <a:ext cx="1442128" cy="15718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336703">
              <a:off x="5860887" y="4990751"/>
              <a:ext cx="354724" cy="6029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92056">
              <a:off x="5441298" y="4958034"/>
              <a:ext cx="354724" cy="60057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5388842" y="2493593"/>
              <a:ext cx="1135117" cy="2724736"/>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801114">
              <a:off x="6675728" y="3202746"/>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16962">
              <a:off x="4841555" y="3121903"/>
              <a:ext cx="354724" cy="4808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84891">
              <a:off x="6166029" y="2082524"/>
              <a:ext cx="575566" cy="146395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90544">
              <a:off x="5135116" y="2147773"/>
              <a:ext cx="601090" cy="1387052"/>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372289" y="2221528"/>
              <a:ext cx="1135117" cy="272473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7395536">
              <a:off x="4898752" y="1030496"/>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5902291">
              <a:off x="5913950" y="1057888"/>
              <a:ext cx="1202548" cy="602156"/>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5743567" y="2253176"/>
              <a:ext cx="425670" cy="32055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657615">
              <a:off x="5212508" y="2206720"/>
              <a:ext cx="567559" cy="2989284"/>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232594">
              <a:off x="6026821" y="2198589"/>
              <a:ext cx="567559" cy="3028310"/>
            </a:xfrm>
            <a:prstGeom prst="trapezoid">
              <a:avLst>
                <a:gd name="adj" fmla="val 30882"/>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59788" y="970947"/>
              <a:ext cx="993228" cy="1362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268794" y="891954"/>
              <a:ext cx="1442128" cy="32724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4639801">
              <a:off x="5395893" y="336282"/>
              <a:ext cx="1152923" cy="1343689"/>
            </a:xfrm>
            <a:prstGeom prst="chord">
              <a:avLst>
                <a:gd name="adj1" fmla="val 6784580"/>
                <a:gd name="adj2" fmla="val 1637568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5902291">
              <a:off x="5732917" y="1941567"/>
              <a:ext cx="444363" cy="534623"/>
            </a:xfrm>
            <a:prstGeom prst="cloud">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1012541">
              <a:off x="5810055" y="2051506"/>
              <a:ext cx="254337" cy="1466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6133938">
              <a:off x="4703756" y="3687615"/>
              <a:ext cx="1459910" cy="305918"/>
              <a:chOff x="3016684" y="5289079"/>
              <a:chExt cx="2026461" cy="691254"/>
            </a:xfrm>
          </p:grpSpPr>
          <p:sp>
            <p:nvSpPr>
              <p:cNvPr id="53" name="Pentagon 52"/>
              <p:cNvSpPr/>
              <p:nvPr/>
            </p:nvSpPr>
            <p:spPr>
              <a:xfrm>
                <a:off x="3324158" y="5493104"/>
                <a:ext cx="1718987" cy="3117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16200000">
                <a:off x="2900644" y="5405119"/>
                <a:ext cx="691254" cy="459173"/>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5285977" y="3469774"/>
              <a:ext cx="1237982" cy="270269"/>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5415750" y="349154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5584731" y="3489385"/>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5758513"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5933187"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6143268" y="3495880"/>
              <a:ext cx="213841" cy="21615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0785942" y="6491619"/>
            <a:ext cx="1300434" cy="369332"/>
          </a:xfrm>
          <a:prstGeom prst="rect">
            <a:avLst/>
          </a:prstGeom>
          <a:noFill/>
        </p:spPr>
        <p:txBody>
          <a:bodyPr wrap="square" rtlCol="0">
            <a:spAutoFit/>
          </a:bodyPr>
          <a:lstStyle/>
          <a:p>
            <a:pPr algn="r"/>
            <a:r>
              <a:rPr lang="en-US" dirty="0">
                <a:solidFill>
                  <a:schemeClr val="bg1"/>
                </a:solidFill>
              </a:rPr>
              <a:t>(1,2)</a:t>
            </a:r>
          </a:p>
        </p:txBody>
      </p:sp>
    </p:spTree>
    <p:extLst>
      <p:ext uri="{BB962C8B-B14F-4D97-AF65-F5344CB8AC3E}">
        <p14:creationId xmlns:p14="http://schemas.microsoft.com/office/powerpoint/2010/main" val="9959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down)">
                                      <p:cBhvr>
                                        <p:cTn id="9" dur="580">
                                          <p:stCondLst>
                                            <p:cond delay="0"/>
                                          </p:stCondLst>
                                        </p:cTn>
                                        <p:tgtEl>
                                          <p:spTgt spid="25"/>
                                        </p:tgtEl>
                                      </p:cBhvr>
                                    </p:animEffect>
                                    <p:anim calcmode="lin" valueType="num">
                                      <p:cBhvr>
                                        <p:cTn id="1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 dur="26">
                                          <p:stCondLst>
                                            <p:cond delay="650"/>
                                          </p:stCondLst>
                                        </p:cTn>
                                        <p:tgtEl>
                                          <p:spTgt spid="25"/>
                                        </p:tgtEl>
                                      </p:cBhvr>
                                      <p:to x="100000" y="60000"/>
                                    </p:animScale>
                                    <p:animScale>
                                      <p:cBhvr>
                                        <p:cTn id="16" dur="166" decel="50000">
                                          <p:stCondLst>
                                            <p:cond delay="676"/>
                                          </p:stCondLst>
                                        </p:cTn>
                                        <p:tgtEl>
                                          <p:spTgt spid="25"/>
                                        </p:tgtEl>
                                      </p:cBhvr>
                                      <p:to x="100000" y="100000"/>
                                    </p:animScale>
                                    <p:animScale>
                                      <p:cBhvr>
                                        <p:cTn id="17" dur="26">
                                          <p:stCondLst>
                                            <p:cond delay="1312"/>
                                          </p:stCondLst>
                                        </p:cTn>
                                        <p:tgtEl>
                                          <p:spTgt spid="25"/>
                                        </p:tgtEl>
                                      </p:cBhvr>
                                      <p:to x="100000" y="80000"/>
                                    </p:animScale>
                                    <p:animScale>
                                      <p:cBhvr>
                                        <p:cTn id="18" dur="166" decel="50000">
                                          <p:stCondLst>
                                            <p:cond delay="1338"/>
                                          </p:stCondLst>
                                        </p:cTn>
                                        <p:tgtEl>
                                          <p:spTgt spid="25"/>
                                        </p:tgtEl>
                                      </p:cBhvr>
                                      <p:to x="100000" y="100000"/>
                                    </p:animScale>
                                    <p:animScale>
                                      <p:cBhvr>
                                        <p:cTn id="19" dur="26">
                                          <p:stCondLst>
                                            <p:cond delay="1642"/>
                                          </p:stCondLst>
                                        </p:cTn>
                                        <p:tgtEl>
                                          <p:spTgt spid="25"/>
                                        </p:tgtEl>
                                      </p:cBhvr>
                                      <p:to x="100000" y="90000"/>
                                    </p:animScale>
                                    <p:animScale>
                                      <p:cBhvr>
                                        <p:cTn id="20" dur="166" decel="50000">
                                          <p:stCondLst>
                                            <p:cond delay="1668"/>
                                          </p:stCondLst>
                                        </p:cTn>
                                        <p:tgtEl>
                                          <p:spTgt spid="25"/>
                                        </p:tgtEl>
                                      </p:cBhvr>
                                      <p:to x="100000" y="100000"/>
                                    </p:animScale>
                                    <p:animScale>
                                      <p:cBhvr>
                                        <p:cTn id="21" dur="26">
                                          <p:stCondLst>
                                            <p:cond delay="1808"/>
                                          </p:stCondLst>
                                        </p:cTn>
                                        <p:tgtEl>
                                          <p:spTgt spid="25"/>
                                        </p:tgtEl>
                                      </p:cBhvr>
                                      <p:to x="100000" y="95000"/>
                                    </p:animScale>
                                    <p:animScale>
                                      <p:cBhvr>
                                        <p:cTn id="22" dur="166" decel="50000">
                                          <p:stCondLst>
                                            <p:cond delay="1834"/>
                                          </p:stCondLst>
                                        </p:cTn>
                                        <p:tgtEl>
                                          <p:spTgt spid="2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err="1">
                <a:solidFill>
                  <a:schemeClr val="bg1"/>
                </a:solidFill>
                <a:latin typeface="Agency FB" panose="020B0503020202020204" pitchFamily="34" charset="0"/>
              </a:rPr>
              <a:t>Ibzam</a:t>
            </a:r>
            <a:r>
              <a:rPr lang="en-US" sz="5400" dirty="0">
                <a:solidFill>
                  <a:schemeClr val="bg1"/>
                </a:solidFill>
                <a:latin typeface="Agency FB" panose="020B0503020202020204" pitchFamily="34" charset="0"/>
              </a:rPr>
              <a:t>, Elon, and Abdon</a:t>
            </a:r>
          </a:p>
        </p:txBody>
      </p:sp>
      <p:sp>
        <p:nvSpPr>
          <p:cNvPr id="2" name="TextBox 1"/>
          <p:cNvSpPr txBox="1"/>
          <p:nvPr/>
        </p:nvSpPr>
        <p:spPr>
          <a:xfrm>
            <a:off x="903036" y="845871"/>
            <a:ext cx="4327556" cy="3139321"/>
          </a:xfrm>
          <a:prstGeom prst="rect">
            <a:avLst/>
          </a:prstGeom>
          <a:noFill/>
        </p:spPr>
        <p:txBody>
          <a:bodyPr wrap="square" rtlCol="0">
            <a:spAutoFit/>
          </a:bodyPr>
          <a:lstStyle/>
          <a:p>
            <a:r>
              <a:rPr lang="en-US" dirty="0" err="1">
                <a:solidFill>
                  <a:schemeClr val="bg1"/>
                </a:solidFill>
              </a:rPr>
              <a:t>Ibzam</a:t>
            </a:r>
            <a:endParaRPr lang="en-US" dirty="0">
              <a:solidFill>
                <a:schemeClr val="bg1"/>
              </a:solidFill>
            </a:endParaRPr>
          </a:p>
          <a:p>
            <a:endParaRPr lang="en-US" dirty="0">
              <a:solidFill>
                <a:schemeClr val="bg1"/>
              </a:solidFill>
            </a:endParaRPr>
          </a:p>
          <a:p>
            <a:r>
              <a:rPr lang="en-US" dirty="0">
                <a:solidFill>
                  <a:schemeClr val="bg1"/>
                </a:solidFill>
              </a:rPr>
              <a:t>He was from the tribe of Judah</a:t>
            </a:r>
          </a:p>
          <a:p>
            <a:endParaRPr lang="en-US" dirty="0">
              <a:solidFill>
                <a:schemeClr val="bg1"/>
              </a:solidFill>
            </a:endParaRPr>
          </a:p>
          <a:p>
            <a:r>
              <a:rPr lang="en-US" dirty="0">
                <a:solidFill>
                  <a:schemeClr val="bg1"/>
                </a:solidFill>
              </a:rPr>
              <a:t>He had 60 children, 30 sons and 30 daughters</a:t>
            </a:r>
          </a:p>
          <a:p>
            <a:endParaRPr lang="en-US" dirty="0">
              <a:solidFill>
                <a:schemeClr val="bg1"/>
              </a:solidFill>
            </a:endParaRPr>
          </a:p>
          <a:p>
            <a:r>
              <a:rPr lang="en-US" dirty="0">
                <a:solidFill>
                  <a:schemeClr val="bg1"/>
                </a:solidFill>
              </a:rPr>
              <a:t>He lived in his own country (Bethlehem) and judged 7 years </a:t>
            </a:r>
          </a:p>
          <a:p>
            <a:endParaRPr lang="en-US" dirty="0">
              <a:solidFill>
                <a:schemeClr val="bg1"/>
              </a:solidFill>
            </a:endParaRPr>
          </a:p>
          <a:p>
            <a:r>
              <a:rPr lang="en-US" dirty="0">
                <a:solidFill>
                  <a:schemeClr val="bg1"/>
                </a:solidFill>
              </a:rPr>
              <a:t>He died and was buried in Bethlehem</a:t>
            </a:r>
          </a:p>
        </p:txBody>
      </p:sp>
      <p:grpSp>
        <p:nvGrpSpPr>
          <p:cNvPr id="55" name="Group 54"/>
          <p:cNvGrpSpPr/>
          <p:nvPr/>
        </p:nvGrpSpPr>
        <p:grpSpPr>
          <a:xfrm>
            <a:off x="92391" y="826085"/>
            <a:ext cx="800100" cy="1749045"/>
            <a:chOff x="1295400" y="1877343"/>
            <a:chExt cx="1600200" cy="3697623"/>
          </a:xfrm>
        </p:grpSpPr>
        <p:sp>
          <p:nvSpPr>
            <p:cNvPr id="56" name="Oval 2"/>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
            <p:cNvSpPr/>
            <p:nvPr/>
          </p:nvSpPr>
          <p:spPr>
            <a:xfrm rot="20847300">
              <a:off x="2582801" y="3626092"/>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4"/>
            <p:cNvSpPr/>
            <p:nvPr/>
          </p:nvSpPr>
          <p:spPr>
            <a:xfrm rot="20339459">
              <a:off x="2197642" y="2652320"/>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5"/>
            <p:cNvSpPr/>
            <p:nvPr/>
          </p:nvSpPr>
          <p:spPr>
            <a:xfrm rot="1327004">
              <a:off x="1468351" y="2777153"/>
              <a:ext cx="539238" cy="1368288"/>
            </a:xfrm>
            <a:prstGeom prst="trapezoid">
              <a:avLst>
                <a:gd name="adj" fmla="val 34133"/>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
            <p:cNvSpPr/>
            <p:nvPr/>
          </p:nvSpPr>
          <p:spPr>
            <a:xfrm>
              <a:off x="1544279" y="2782566"/>
              <a:ext cx="1161436" cy="2661507"/>
            </a:xfrm>
            <a:prstGeom prst="trapezoid">
              <a:avLst>
                <a:gd name="adj" fmla="val 306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5"/>
            <p:cNvSpPr/>
            <p:nvPr/>
          </p:nvSpPr>
          <p:spPr>
            <a:xfrm rot="324740">
              <a:off x="1572991" y="2816036"/>
              <a:ext cx="539238" cy="262094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5"/>
            <p:cNvSpPr/>
            <p:nvPr/>
          </p:nvSpPr>
          <p:spPr>
            <a:xfrm rot="21310299">
              <a:off x="2116559" y="2804634"/>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4"/>
            <p:cNvGrpSpPr/>
            <p:nvPr/>
          </p:nvGrpSpPr>
          <p:grpSpPr>
            <a:xfrm flipH="1">
              <a:off x="1680019" y="3903796"/>
              <a:ext cx="995512" cy="1107825"/>
              <a:chOff x="7543805" y="3605661"/>
              <a:chExt cx="1066795" cy="1042539"/>
            </a:xfrm>
          </p:grpSpPr>
          <p:sp>
            <p:nvSpPr>
              <p:cNvPr id="73" name="Rounded Rectangle 72"/>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62"/>
              <p:cNvGrpSpPr/>
              <p:nvPr/>
            </p:nvGrpSpPr>
            <p:grpSpPr>
              <a:xfrm>
                <a:off x="7543805" y="3605661"/>
                <a:ext cx="418448" cy="1042539"/>
                <a:chOff x="6827799" y="4847065"/>
                <a:chExt cx="794795" cy="1996712"/>
              </a:xfrm>
              <a:solidFill>
                <a:srgbClr val="D98A33"/>
              </a:solidFill>
            </p:grpSpPr>
            <p:sp>
              <p:nvSpPr>
                <p:cNvPr id="75" name="Double Wave 7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Double Wave 8"/>
            <p:cNvSpPr/>
            <p:nvPr/>
          </p:nvSpPr>
          <p:spPr>
            <a:xfrm rot="5400000">
              <a:off x="1963375" y="2506600"/>
              <a:ext cx="1148527" cy="38915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8"/>
            <p:cNvSpPr/>
            <p:nvPr/>
          </p:nvSpPr>
          <p:spPr>
            <a:xfrm rot="6254388">
              <a:off x="1259127" y="2402383"/>
              <a:ext cx="1054166" cy="626015"/>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8"/>
            <p:cNvSpPr/>
            <p:nvPr/>
          </p:nvSpPr>
          <p:spPr>
            <a:xfrm rot="10558211">
              <a:off x="1608732" y="2160108"/>
              <a:ext cx="939446" cy="183183"/>
            </a:xfrm>
            <a:prstGeom prst="doubleWave">
              <a:avLst>
                <a:gd name="adj1" fmla="val 12500"/>
                <a:gd name="adj2" fmla="val -623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598382">
              <a:off x="1950214" y="1607601"/>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3374632" y="4573803"/>
            <a:ext cx="3711920" cy="1477328"/>
          </a:xfrm>
          <a:prstGeom prst="rect">
            <a:avLst/>
          </a:prstGeom>
          <a:noFill/>
        </p:spPr>
        <p:txBody>
          <a:bodyPr wrap="square" rtlCol="0">
            <a:spAutoFit/>
          </a:bodyPr>
          <a:lstStyle/>
          <a:p>
            <a:r>
              <a:rPr lang="en-US" dirty="0">
                <a:solidFill>
                  <a:schemeClr val="bg1"/>
                </a:solidFill>
              </a:rPr>
              <a:t>Elon</a:t>
            </a:r>
          </a:p>
          <a:p>
            <a:endParaRPr lang="en-US" dirty="0">
              <a:solidFill>
                <a:schemeClr val="bg1"/>
              </a:solidFill>
            </a:endParaRPr>
          </a:p>
          <a:p>
            <a:r>
              <a:rPr lang="en-US" dirty="0">
                <a:solidFill>
                  <a:schemeClr val="bg1"/>
                </a:solidFill>
              </a:rPr>
              <a:t>He was from the tribe of Zebulun </a:t>
            </a:r>
          </a:p>
          <a:p>
            <a:endParaRPr lang="en-US" dirty="0">
              <a:solidFill>
                <a:schemeClr val="bg1"/>
              </a:solidFill>
            </a:endParaRPr>
          </a:p>
          <a:p>
            <a:r>
              <a:rPr lang="en-US" dirty="0">
                <a:solidFill>
                  <a:schemeClr val="bg1"/>
                </a:solidFill>
              </a:rPr>
              <a:t>He judged 10 years</a:t>
            </a:r>
          </a:p>
        </p:txBody>
      </p:sp>
      <p:sp>
        <p:nvSpPr>
          <p:cNvPr id="79" name="TextBox 78"/>
          <p:cNvSpPr txBox="1"/>
          <p:nvPr/>
        </p:nvSpPr>
        <p:spPr>
          <a:xfrm>
            <a:off x="8220547" y="1803814"/>
            <a:ext cx="3597762" cy="4247317"/>
          </a:xfrm>
          <a:prstGeom prst="rect">
            <a:avLst/>
          </a:prstGeom>
          <a:noFill/>
        </p:spPr>
        <p:txBody>
          <a:bodyPr wrap="square" rtlCol="0">
            <a:spAutoFit/>
          </a:bodyPr>
          <a:lstStyle/>
          <a:p>
            <a:r>
              <a:rPr lang="en-US" dirty="0">
                <a:solidFill>
                  <a:schemeClr val="bg1"/>
                </a:solidFill>
              </a:rPr>
              <a:t>Abdon</a:t>
            </a:r>
          </a:p>
          <a:p>
            <a:endParaRPr lang="en-US" dirty="0">
              <a:solidFill>
                <a:schemeClr val="bg1"/>
              </a:solidFill>
            </a:endParaRPr>
          </a:p>
          <a:p>
            <a:r>
              <a:rPr lang="en-US" dirty="0">
                <a:solidFill>
                  <a:schemeClr val="bg1"/>
                </a:solidFill>
              </a:rPr>
              <a:t>He was from the tribe of Ephraim</a:t>
            </a:r>
          </a:p>
          <a:p>
            <a:endParaRPr lang="en-US" dirty="0">
              <a:solidFill>
                <a:schemeClr val="bg1"/>
              </a:solidFill>
            </a:endParaRPr>
          </a:p>
          <a:p>
            <a:r>
              <a:rPr lang="en-US" dirty="0">
                <a:solidFill>
                  <a:schemeClr val="bg1"/>
                </a:solidFill>
              </a:rPr>
              <a:t>He was the son of </a:t>
            </a:r>
            <a:r>
              <a:rPr lang="en-US" dirty="0" err="1">
                <a:solidFill>
                  <a:schemeClr val="bg1"/>
                </a:solidFill>
              </a:rPr>
              <a:t>Hilel</a:t>
            </a:r>
            <a:r>
              <a:rPr lang="en-US" dirty="0">
                <a:solidFill>
                  <a:schemeClr val="bg1"/>
                </a:solidFill>
              </a:rPr>
              <a:t> and born in the city of </a:t>
            </a:r>
            <a:r>
              <a:rPr lang="en-US" dirty="0" err="1">
                <a:solidFill>
                  <a:schemeClr val="bg1"/>
                </a:solidFill>
              </a:rPr>
              <a:t>Pirathon</a:t>
            </a:r>
            <a:r>
              <a:rPr lang="en-US" dirty="0">
                <a:solidFill>
                  <a:schemeClr val="bg1"/>
                </a:solidFill>
              </a:rPr>
              <a:t> of Ephraim</a:t>
            </a:r>
          </a:p>
          <a:p>
            <a:endParaRPr lang="en-US" dirty="0">
              <a:solidFill>
                <a:schemeClr val="bg1"/>
              </a:solidFill>
            </a:endParaRPr>
          </a:p>
          <a:p>
            <a:r>
              <a:rPr lang="en-US" dirty="0">
                <a:solidFill>
                  <a:schemeClr val="bg1"/>
                </a:solidFill>
              </a:rPr>
              <a:t>He had 40 sons and 30 nephews</a:t>
            </a:r>
          </a:p>
          <a:p>
            <a:endParaRPr lang="en-US" dirty="0">
              <a:solidFill>
                <a:schemeClr val="bg1"/>
              </a:solidFill>
            </a:endParaRPr>
          </a:p>
          <a:p>
            <a:r>
              <a:rPr lang="en-US" dirty="0">
                <a:solidFill>
                  <a:schemeClr val="bg1"/>
                </a:solidFill>
              </a:rPr>
              <a:t>The sons were skillful riders</a:t>
            </a:r>
          </a:p>
          <a:p>
            <a:endParaRPr lang="en-US" dirty="0">
              <a:solidFill>
                <a:schemeClr val="bg1"/>
              </a:solidFill>
            </a:endParaRPr>
          </a:p>
          <a:p>
            <a:r>
              <a:rPr lang="en-US" dirty="0">
                <a:solidFill>
                  <a:schemeClr val="bg1"/>
                </a:solidFill>
              </a:rPr>
              <a:t>He judged for 8 years</a:t>
            </a:r>
          </a:p>
          <a:p>
            <a:endParaRPr lang="en-US" dirty="0">
              <a:solidFill>
                <a:schemeClr val="bg1"/>
              </a:solidFill>
            </a:endParaRPr>
          </a:p>
          <a:p>
            <a:r>
              <a:rPr lang="en-US" dirty="0">
                <a:solidFill>
                  <a:schemeClr val="bg1"/>
                </a:solidFill>
              </a:rPr>
              <a:t>He was buried in </a:t>
            </a:r>
            <a:r>
              <a:rPr lang="en-US" dirty="0" err="1">
                <a:solidFill>
                  <a:schemeClr val="bg1"/>
                </a:solidFill>
              </a:rPr>
              <a:t>Pirathon</a:t>
            </a:r>
            <a:r>
              <a:rPr lang="en-US" dirty="0">
                <a:solidFill>
                  <a:schemeClr val="bg1"/>
                </a:solidFill>
              </a:rPr>
              <a:t> (</a:t>
            </a:r>
            <a:r>
              <a:rPr lang="en-US" dirty="0" err="1">
                <a:solidFill>
                  <a:schemeClr val="bg1"/>
                </a:solidFill>
              </a:rPr>
              <a:t>Pyrathon</a:t>
            </a:r>
            <a:r>
              <a:rPr lang="en-US" dirty="0">
                <a:solidFill>
                  <a:schemeClr val="bg1"/>
                </a:solidFill>
              </a:rPr>
              <a:t>)</a:t>
            </a:r>
          </a:p>
        </p:txBody>
      </p:sp>
      <p:grpSp>
        <p:nvGrpSpPr>
          <p:cNvPr id="80" name="Group 79"/>
          <p:cNvGrpSpPr/>
          <p:nvPr/>
        </p:nvGrpSpPr>
        <p:grpSpPr>
          <a:xfrm>
            <a:off x="2101485" y="4160860"/>
            <a:ext cx="1135914" cy="2303214"/>
            <a:chOff x="630172" y="609600"/>
            <a:chExt cx="2281321" cy="4625677"/>
          </a:xfrm>
        </p:grpSpPr>
        <p:sp>
          <p:nvSpPr>
            <p:cNvPr id="81" name="Oval 80"/>
            <p:cNvSpPr/>
            <p:nvPr/>
          </p:nvSpPr>
          <p:spPr>
            <a:xfrm>
              <a:off x="1058371" y="609600"/>
              <a:ext cx="1417653" cy="20074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0954493">
              <a:off x="1404439" y="849694"/>
              <a:ext cx="1070191" cy="14170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1058372" y="759298"/>
              <a:ext cx="1070191" cy="149141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750594">
              <a:off x="462253" y="3511265"/>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3837370">
              <a:off x="2418433" y="3522087"/>
              <a:ext cx="631889"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039060">
              <a:off x="1229786" y="4829524"/>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560940" flipH="1">
              <a:off x="1774391" y="4829526"/>
              <a:ext cx="555312" cy="40575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911892" y="2512099"/>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303433">
              <a:off x="2014138" y="2068750"/>
              <a:ext cx="75688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389622">
              <a:off x="790965" y="2158486"/>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1002660" y="2073900"/>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274961" y="7593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5400000">
              <a:off x="1527216" y="228736"/>
              <a:ext cx="475648" cy="1237376"/>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303613" y="1625963"/>
              <a:ext cx="881236" cy="113532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62751" y="1792428"/>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endCxn id="94" idx="2"/>
            </p:cNvCxnSpPr>
            <p:nvPr/>
          </p:nvCxnSpPr>
          <p:spPr>
            <a:xfrm flipH="1">
              <a:off x="1774181" y="2743200"/>
              <a:ext cx="11076" cy="1740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1562751" y="298011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566550" y="3318797"/>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579615" y="3683190"/>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579615" y="4009858"/>
              <a:ext cx="431512" cy="18981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116455" y="958751"/>
              <a:ext cx="1280571" cy="1523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6860877" y="1744070"/>
            <a:ext cx="1024227" cy="2524723"/>
            <a:chOff x="4876800" y="944891"/>
            <a:chExt cx="1876139" cy="4624687"/>
          </a:xfrm>
        </p:grpSpPr>
        <p:sp>
          <p:nvSpPr>
            <p:cNvPr id="106" name="Round Diagonal Corner Rectangle 105"/>
            <p:cNvSpPr/>
            <p:nvPr/>
          </p:nvSpPr>
          <p:spPr>
            <a:xfrm rot="1795513" flipH="1">
              <a:off x="5924080" y="2380071"/>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19804487">
              <a:off x="5127236" y="2331775"/>
              <a:ext cx="578924" cy="69618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876800" y="944891"/>
              <a:ext cx="1876139" cy="4624687"/>
              <a:chOff x="3104183" y="529034"/>
              <a:chExt cx="1415407" cy="3344532"/>
            </a:xfrm>
          </p:grpSpPr>
          <p:sp>
            <p:nvSpPr>
              <p:cNvPr id="131" name="Oval 130"/>
              <p:cNvSpPr/>
              <p:nvPr/>
            </p:nvSpPr>
            <p:spPr>
              <a:xfrm rot="208670" flipH="1">
                <a:off x="3290479" y="666542"/>
                <a:ext cx="1082574" cy="122519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20363465" flipH="1">
                <a:off x="3797487" y="529034"/>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16523337" flipH="1">
                <a:off x="3401695" y="596361"/>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3662605" y="607042"/>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flipH="1">
                <a:off x="3545298" y="1280504"/>
                <a:ext cx="504876" cy="58336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21233602">
              <a:off x="5885663" y="4818679"/>
              <a:ext cx="565448" cy="196963"/>
              <a:chOff x="6324023" y="206568"/>
              <a:chExt cx="2973355" cy="1035711"/>
            </a:xfrm>
          </p:grpSpPr>
          <p:grpSp>
            <p:nvGrpSpPr>
              <p:cNvPr id="122" name="Group 121"/>
              <p:cNvGrpSpPr/>
              <p:nvPr/>
            </p:nvGrpSpPr>
            <p:grpSpPr>
              <a:xfrm>
                <a:off x="6324023" y="206568"/>
                <a:ext cx="990600" cy="1027331"/>
                <a:chOff x="7086600" y="4343400"/>
                <a:chExt cx="990600" cy="1027331"/>
              </a:xfrm>
            </p:grpSpPr>
            <p:sp>
              <p:nvSpPr>
                <p:cNvPr id="129" name="Quad Arrow 128"/>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129"/>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313506" y="212252"/>
                <a:ext cx="990600" cy="1027331"/>
                <a:chOff x="7086600" y="4343400"/>
                <a:chExt cx="990600" cy="1027331"/>
              </a:xfrm>
            </p:grpSpPr>
            <p:sp>
              <p:nvSpPr>
                <p:cNvPr id="127" name="Quad Arrow 126"/>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8306778" y="214948"/>
                <a:ext cx="990600" cy="1027331"/>
                <a:chOff x="7086600" y="4343400"/>
                <a:chExt cx="990600" cy="1027331"/>
              </a:xfrm>
            </p:grpSpPr>
            <p:sp>
              <p:nvSpPr>
                <p:cNvPr id="125" name="Quad Arrow 124"/>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09"/>
            <p:cNvGrpSpPr/>
            <p:nvPr/>
          </p:nvGrpSpPr>
          <p:grpSpPr>
            <a:xfrm rot="529118">
              <a:off x="5088618" y="4823099"/>
              <a:ext cx="565448" cy="196963"/>
              <a:chOff x="6324023" y="206568"/>
              <a:chExt cx="2973355" cy="1035711"/>
            </a:xfrm>
          </p:grpSpPr>
          <p:grpSp>
            <p:nvGrpSpPr>
              <p:cNvPr id="113" name="Group 112"/>
              <p:cNvGrpSpPr/>
              <p:nvPr/>
            </p:nvGrpSpPr>
            <p:grpSpPr>
              <a:xfrm>
                <a:off x="6324023" y="206568"/>
                <a:ext cx="990600" cy="1027331"/>
                <a:chOff x="7086600" y="4343400"/>
                <a:chExt cx="990600" cy="1027331"/>
              </a:xfrm>
            </p:grpSpPr>
            <p:sp>
              <p:nvSpPr>
                <p:cNvPr id="120" name="Quad Arrow 119"/>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120"/>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7313506" y="212252"/>
                <a:ext cx="990600" cy="1027331"/>
                <a:chOff x="7086600" y="4343400"/>
                <a:chExt cx="990600" cy="1027331"/>
              </a:xfrm>
            </p:grpSpPr>
            <p:sp>
              <p:nvSpPr>
                <p:cNvPr id="118" name="Quad Arrow 117"/>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8306778" y="214948"/>
                <a:ext cx="990600" cy="1027331"/>
                <a:chOff x="7086600" y="4343400"/>
                <a:chExt cx="990600" cy="1027331"/>
              </a:xfrm>
            </p:grpSpPr>
            <p:sp>
              <p:nvSpPr>
                <p:cNvPr id="116" name="Quad Arrow 115"/>
                <p:cNvSpPr/>
                <p:nvPr/>
              </p:nvSpPr>
              <p:spPr>
                <a:xfrm>
                  <a:off x="7086600" y="4343400"/>
                  <a:ext cx="990600" cy="1027331"/>
                </a:xfrm>
                <a:prstGeom prst="quadArrow">
                  <a:avLst>
                    <a:gd name="adj1" fmla="val 45000"/>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7291252" y="4548053"/>
                  <a:ext cx="577167" cy="598568"/>
                </a:xfrm>
                <a:prstGeom prst="quadArrow">
                  <a:avLst>
                    <a:gd name="adj1" fmla="val 45000"/>
                    <a:gd name="adj2" fmla="val 22500"/>
                    <a:gd name="adj3" fmla="val 2250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Oval 110"/>
            <p:cNvSpPr/>
            <p:nvPr/>
          </p:nvSpPr>
          <p:spPr>
            <a:xfrm rot="1195437" flipH="1">
              <a:off x="5161428" y="2367887"/>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539652" flipH="1">
              <a:off x="6220072" y="2423808"/>
              <a:ext cx="244962" cy="288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83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wipe(down)">
                                      <p:cBhvr>
                                        <p:cTn id="9" dur="580">
                                          <p:stCondLst>
                                            <p:cond delay="0"/>
                                          </p:stCondLst>
                                        </p:cTn>
                                        <p:tgtEl>
                                          <p:spTgt spid="55"/>
                                        </p:tgtEl>
                                      </p:cBhvr>
                                    </p:animEffect>
                                    <p:anim calcmode="lin" valueType="num">
                                      <p:cBhvr>
                                        <p:cTn id="1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5" dur="26">
                                          <p:stCondLst>
                                            <p:cond delay="650"/>
                                          </p:stCondLst>
                                        </p:cTn>
                                        <p:tgtEl>
                                          <p:spTgt spid="55"/>
                                        </p:tgtEl>
                                      </p:cBhvr>
                                      <p:to x="100000" y="60000"/>
                                    </p:animScale>
                                    <p:animScale>
                                      <p:cBhvr>
                                        <p:cTn id="16" dur="166" decel="50000">
                                          <p:stCondLst>
                                            <p:cond delay="676"/>
                                          </p:stCondLst>
                                        </p:cTn>
                                        <p:tgtEl>
                                          <p:spTgt spid="55"/>
                                        </p:tgtEl>
                                      </p:cBhvr>
                                      <p:to x="100000" y="100000"/>
                                    </p:animScale>
                                    <p:animScale>
                                      <p:cBhvr>
                                        <p:cTn id="17" dur="26">
                                          <p:stCondLst>
                                            <p:cond delay="1312"/>
                                          </p:stCondLst>
                                        </p:cTn>
                                        <p:tgtEl>
                                          <p:spTgt spid="55"/>
                                        </p:tgtEl>
                                      </p:cBhvr>
                                      <p:to x="100000" y="80000"/>
                                    </p:animScale>
                                    <p:animScale>
                                      <p:cBhvr>
                                        <p:cTn id="18" dur="166" decel="50000">
                                          <p:stCondLst>
                                            <p:cond delay="1338"/>
                                          </p:stCondLst>
                                        </p:cTn>
                                        <p:tgtEl>
                                          <p:spTgt spid="55"/>
                                        </p:tgtEl>
                                      </p:cBhvr>
                                      <p:to x="100000" y="100000"/>
                                    </p:animScale>
                                    <p:animScale>
                                      <p:cBhvr>
                                        <p:cTn id="19" dur="26">
                                          <p:stCondLst>
                                            <p:cond delay="1642"/>
                                          </p:stCondLst>
                                        </p:cTn>
                                        <p:tgtEl>
                                          <p:spTgt spid="55"/>
                                        </p:tgtEl>
                                      </p:cBhvr>
                                      <p:to x="100000" y="90000"/>
                                    </p:animScale>
                                    <p:animScale>
                                      <p:cBhvr>
                                        <p:cTn id="20" dur="166" decel="50000">
                                          <p:stCondLst>
                                            <p:cond delay="1668"/>
                                          </p:stCondLst>
                                        </p:cTn>
                                        <p:tgtEl>
                                          <p:spTgt spid="55"/>
                                        </p:tgtEl>
                                      </p:cBhvr>
                                      <p:to x="100000" y="100000"/>
                                    </p:animScale>
                                    <p:animScale>
                                      <p:cBhvr>
                                        <p:cTn id="21" dur="26">
                                          <p:stCondLst>
                                            <p:cond delay="1808"/>
                                          </p:stCondLst>
                                        </p:cTn>
                                        <p:tgtEl>
                                          <p:spTgt spid="55"/>
                                        </p:tgtEl>
                                      </p:cBhvr>
                                      <p:to x="100000" y="95000"/>
                                    </p:animScale>
                                    <p:animScale>
                                      <p:cBhvr>
                                        <p:cTn id="22" dur="166" decel="50000">
                                          <p:stCondLst>
                                            <p:cond delay="1834"/>
                                          </p:stCondLst>
                                        </p:cTn>
                                        <p:tgtEl>
                                          <p:spTgt spid="5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xEl>
                                              <p:pRg st="0" end="0"/>
                                            </p:txEl>
                                          </p:spTgt>
                                        </p:tgtEl>
                                        <p:attrNameLst>
                                          <p:attrName>style.visibility</p:attrName>
                                        </p:attrNameLst>
                                      </p:cBhvr>
                                      <p:to>
                                        <p:strVal val="visible"/>
                                      </p:to>
                                    </p:set>
                                  </p:childTnLst>
                                </p:cTn>
                              </p:par>
                              <p:par>
                                <p:cTn id="43" presetID="26"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down)">
                                      <p:cBhvr>
                                        <p:cTn id="45" dur="580">
                                          <p:stCondLst>
                                            <p:cond delay="0"/>
                                          </p:stCondLst>
                                        </p:cTn>
                                        <p:tgtEl>
                                          <p:spTgt spid="80"/>
                                        </p:tgtEl>
                                      </p:cBhvr>
                                    </p:animEffect>
                                    <p:anim calcmode="lin" valueType="num">
                                      <p:cBhvr>
                                        <p:cTn id="46"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51" dur="26">
                                          <p:stCondLst>
                                            <p:cond delay="650"/>
                                          </p:stCondLst>
                                        </p:cTn>
                                        <p:tgtEl>
                                          <p:spTgt spid="80"/>
                                        </p:tgtEl>
                                      </p:cBhvr>
                                      <p:to x="100000" y="60000"/>
                                    </p:animScale>
                                    <p:animScale>
                                      <p:cBhvr>
                                        <p:cTn id="52" dur="166" decel="50000">
                                          <p:stCondLst>
                                            <p:cond delay="676"/>
                                          </p:stCondLst>
                                        </p:cTn>
                                        <p:tgtEl>
                                          <p:spTgt spid="80"/>
                                        </p:tgtEl>
                                      </p:cBhvr>
                                      <p:to x="100000" y="100000"/>
                                    </p:animScale>
                                    <p:animScale>
                                      <p:cBhvr>
                                        <p:cTn id="53" dur="26">
                                          <p:stCondLst>
                                            <p:cond delay="1312"/>
                                          </p:stCondLst>
                                        </p:cTn>
                                        <p:tgtEl>
                                          <p:spTgt spid="80"/>
                                        </p:tgtEl>
                                      </p:cBhvr>
                                      <p:to x="100000" y="80000"/>
                                    </p:animScale>
                                    <p:animScale>
                                      <p:cBhvr>
                                        <p:cTn id="54" dur="166" decel="50000">
                                          <p:stCondLst>
                                            <p:cond delay="1338"/>
                                          </p:stCondLst>
                                        </p:cTn>
                                        <p:tgtEl>
                                          <p:spTgt spid="80"/>
                                        </p:tgtEl>
                                      </p:cBhvr>
                                      <p:to x="100000" y="100000"/>
                                    </p:animScale>
                                    <p:animScale>
                                      <p:cBhvr>
                                        <p:cTn id="55" dur="26">
                                          <p:stCondLst>
                                            <p:cond delay="1642"/>
                                          </p:stCondLst>
                                        </p:cTn>
                                        <p:tgtEl>
                                          <p:spTgt spid="80"/>
                                        </p:tgtEl>
                                      </p:cBhvr>
                                      <p:to x="100000" y="90000"/>
                                    </p:animScale>
                                    <p:animScale>
                                      <p:cBhvr>
                                        <p:cTn id="56" dur="166" decel="50000">
                                          <p:stCondLst>
                                            <p:cond delay="1668"/>
                                          </p:stCondLst>
                                        </p:cTn>
                                        <p:tgtEl>
                                          <p:spTgt spid="80"/>
                                        </p:tgtEl>
                                      </p:cBhvr>
                                      <p:to x="100000" y="100000"/>
                                    </p:animScale>
                                    <p:animScale>
                                      <p:cBhvr>
                                        <p:cTn id="57" dur="26">
                                          <p:stCondLst>
                                            <p:cond delay="1808"/>
                                          </p:stCondLst>
                                        </p:cTn>
                                        <p:tgtEl>
                                          <p:spTgt spid="80"/>
                                        </p:tgtEl>
                                      </p:cBhvr>
                                      <p:to x="100000" y="95000"/>
                                    </p:animScale>
                                    <p:animScale>
                                      <p:cBhvr>
                                        <p:cTn id="58" dur="166" decel="50000">
                                          <p:stCondLst>
                                            <p:cond delay="1834"/>
                                          </p:stCondLst>
                                        </p:cTn>
                                        <p:tgtEl>
                                          <p:spTgt spid="8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9">
                                            <p:txEl>
                                              <p:pRg st="0" end="0"/>
                                            </p:txEl>
                                          </p:spTgt>
                                        </p:tgtEl>
                                        <p:attrNameLst>
                                          <p:attrName>style.visibility</p:attrName>
                                        </p:attrNameLst>
                                      </p:cBhvr>
                                      <p:to>
                                        <p:strVal val="visible"/>
                                      </p:to>
                                    </p:set>
                                  </p:childTnLst>
                                </p:cTn>
                              </p:par>
                              <p:par>
                                <p:cTn id="71" presetID="26" presetClass="entr" presetSubtype="0" fill="hold"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down)">
                                      <p:cBhvr>
                                        <p:cTn id="73" dur="580">
                                          <p:stCondLst>
                                            <p:cond delay="0"/>
                                          </p:stCondLst>
                                        </p:cTn>
                                        <p:tgtEl>
                                          <p:spTgt spid="105"/>
                                        </p:tgtEl>
                                      </p:cBhvr>
                                    </p:animEffect>
                                    <p:anim calcmode="lin" valueType="num">
                                      <p:cBhvr>
                                        <p:cTn id="74" dur="1822"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5"/>
                                        </p:tgtEl>
                                        <p:attrNameLst>
                                          <p:attrName>ppt_y</p:attrName>
                                        </p:attrNameLst>
                                      </p:cBhvr>
                                      <p:tavLst>
                                        <p:tav tm="0" fmla="#ppt_y-sin(pi*$)/81">
                                          <p:val>
                                            <p:fltVal val="0"/>
                                          </p:val>
                                        </p:tav>
                                        <p:tav tm="100000">
                                          <p:val>
                                            <p:fltVal val="1"/>
                                          </p:val>
                                        </p:tav>
                                      </p:tavLst>
                                    </p:anim>
                                    <p:animScale>
                                      <p:cBhvr>
                                        <p:cTn id="79" dur="26">
                                          <p:stCondLst>
                                            <p:cond delay="650"/>
                                          </p:stCondLst>
                                        </p:cTn>
                                        <p:tgtEl>
                                          <p:spTgt spid="105"/>
                                        </p:tgtEl>
                                      </p:cBhvr>
                                      <p:to x="100000" y="60000"/>
                                    </p:animScale>
                                    <p:animScale>
                                      <p:cBhvr>
                                        <p:cTn id="80" dur="166" decel="50000">
                                          <p:stCondLst>
                                            <p:cond delay="676"/>
                                          </p:stCondLst>
                                        </p:cTn>
                                        <p:tgtEl>
                                          <p:spTgt spid="105"/>
                                        </p:tgtEl>
                                      </p:cBhvr>
                                      <p:to x="100000" y="100000"/>
                                    </p:animScale>
                                    <p:animScale>
                                      <p:cBhvr>
                                        <p:cTn id="81" dur="26">
                                          <p:stCondLst>
                                            <p:cond delay="1312"/>
                                          </p:stCondLst>
                                        </p:cTn>
                                        <p:tgtEl>
                                          <p:spTgt spid="105"/>
                                        </p:tgtEl>
                                      </p:cBhvr>
                                      <p:to x="100000" y="80000"/>
                                    </p:animScale>
                                    <p:animScale>
                                      <p:cBhvr>
                                        <p:cTn id="82" dur="166" decel="50000">
                                          <p:stCondLst>
                                            <p:cond delay="1338"/>
                                          </p:stCondLst>
                                        </p:cTn>
                                        <p:tgtEl>
                                          <p:spTgt spid="105"/>
                                        </p:tgtEl>
                                      </p:cBhvr>
                                      <p:to x="100000" y="100000"/>
                                    </p:animScale>
                                    <p:animScale>
                                      <p:cBhvr>
                                        <p:cTn id="83" dur="26">
                                          <p:stCondLst>
                                            <p:cond delay="1642"/>
                                          </p:stCondLst>
                                        </p:cTn>
                                        <p:tgtEl>
                                          <p:spTgt spid="105"/>
                                        </p:tgtEl>
                                      </p:cBhvr>
                                      <p:to x="100000" y="90000"/>
                                    </p:animScale>
                                    <p:animScale>
                                      <p:cBhvr>
                                        <p:cTn id="84" dur="166" decel="50000">
                                          <p:stCondLst>
                                            <p:cond delay="1668"/>
                                          </p:stCondLst>
                                        </p:cTn>
                                        <p:tgtEl>
                                          <p:spTgt spid="105"/>
                                        </p:tgtEl>
                                      </p:cBhvr>
                                      <p:to x="100000" y="100000"/>
                                    </p:animScale>
                                    <p:animScale>
                                      <p:cBhvr>
                                        <p:cTn id="85" dur="26">
                                          <p:stCondLst>
                                            <p:cond delay="1808"/>
                                          </p:stCondLst>
                                        </p:cTn>
                                        <p:tgtEl>
                                          <p:spTgt spid="105"/>
                                        </p:tgtEl>
                                      </p:cBhvr>
                                      <p:to x="100000" y="95000"/>
                                    </p:animScale>
                                    <p:animScale>
                                      <p:cBhvr>
                                        <p:cTn id="86" dur="166" decel="50000">
                                          <p:stCondLst>
                                            <p:cond delay="1834"/>
                                          </p:stCondLst>
                                        </p:cTn>
                                        <p:tgtEl>
                                          <p:spTgt spid="10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9">
                                            <p:txEl>
                                              <p:pRg st="10" end="1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85" name="TextBox 84"/>
          <p:cNvSpPr txBox="1"/>
          <p:nvPr/>
        </p:nvSpPr>
        <p:spPr>
          <a:xfrm>
            <a:off x="2086" y="0"/>
            <a:ext cx="12191999" cy="923330"/>
          </a:xfrm>
          <a:prstGeom prst="rect">
            <a:avLst/>
          </a:prstGeom>
          <a:noFill/>
        </p:spPr>
        <p:txBody>
          <a:bodyPr wrap="square" rtlCol="0">
            <a:spAutoFit/>
          </a:bodyPr>
          <a:lstStyle/>
          <a:p>
            <a:pPr algn="ctr"/>
            <a:r>
              <a:rPr lang="en-US" sz="5400" dirty="0">
                <a:solidFill>
                  <a:schemeClr val="bg1"/>
                </a:solidFill>
                <a:latin typeface="Agency FB" panose="020B0503020202020204" pitchFamily="34" charset="0"/>
              </a:rPr>
              <a:t>Leaders</a:t>
            </a:r>
          </a:p>
        </p:txBody>
      </p:sp>
      <p:sp>
        <p:nvSpPr>
          <p:cNvPr id="3" name="Rectangle 2"/>
          <p:cNvSpPr/>
          <p:nvPr/>
        </p:nvSpPr>
        <p:spPr>
          <a:xfrm>
            <a:off x="712206" y="1238123"/>
            <a:ext cx="6517934" cy="1200329"/>
          </a:xfrm>
          <a:prstGeom prst="rect">
            <a:avLst/>
          </a:prstGeom>
        </p:spPr>
        <p:txBody>
          <a:bodyPr wrap="square">
            <a:spAutoFit/>
          </a:bodyPr>
          <a:lstStyle/>
          <a:p>
            <a:r>
              <a:rPr lang="en-US" dirty="0">
                <a:solidFill>
                  <a:schemeClr val="bg1"/>
                </a:solidFill>
                <a:latin typeface="Calibri" panose="020F0502020204030204" pitchFamily="34" charset="0"/>
              </a:rPr>
              <a:t>What kind of leader did the Israelites need to help them be permanently freed from their enemies?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 righteous spiritual leader who could help them forsake their sins.</a:t>
            </a:r>
            <a:endParaRPr lang="en-US" dirty="0">
              <a:solidFill>
                <a:schemeClr val="bg1"/>
              </a:solidFill>
            </a:endParaRPr>
          </a:p>
        </p:txBody>
      </p:sp>
      <p:sp>
        <p:nvSpPr>
          <p:cNvPr id="4" name="Rectangle 3"/>
          <p:cNvSpPr/>
          <p:nvPr/>
        </p:nvSpPr>
        <p:spPr>
          <a:xfrm>
            <a:off x="5374740" y="3322343"/>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“…a leader must cause things to happen and lives to be affected. Something should move and change. He must see that those under him do not fail. But it should be done in the Lord’s way.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should be the instrument in the hands of the Almighty for changing lives. He needs to know where he is now, where he is going, and how he is going to get there.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 leader must be a good listener. He must be willing to take counsel.” (3)</a:t>
            </a:r>
            <a:endParaRPr lang="en-US" b="0" i="0" dirty="0">
              <a:solidFill>
                <a:schemeClr val="bg1"/>
              </a:solidFill>
              <a:effectLst/>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053" y="4386780"/>
            <a:ext cx="1581150" cy="1905000"/>
          </a:xfrm>
          <a:prstGeom prst="rect">
            <a:avLst/>
          </a:prstGeom>
        </p:spPr>
      </p:pic>
      <p:pic>
        <p:nvPicPr>
          <p:cNvPr id="1028" name="Picture 4" descr="http://www.coloradocapitalcongress.com/Resources/Pictures/stick_figure_look_point_on_cliff_anim_500_clr_815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65730" y="461664"/>
            <a:ext cx="2203783" cy="2818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weetrocket.co/blog/wp-content/uploads/2015/01/joe-header-gif.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965" y="2851059"/>
            <a:ext cx="2638241"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nodeType="withEffect">
                                  <p:stCondLst>
                                    <p:cond delay="0"/>
                                  </p:stCondLst>
                                  <p:childTnLst>
                                    <p:animEffect transition="out" filter="fade">
                                      <p:cBhvr>
                                        <p:cTn id="17" dur="500"/>
                                        <p:tgtEl>
                                          <p:spTgt spid="1030"/>
                                        </p:tgtEl>
                                      </p:cBhvr>
                                    </p:animEffect>
                                    <p:set>
                                      <p:cBhvr>
                                        <p:cTn id="18" dur="1" fill="hold">
                                          <p:stCondLst>
                                            <p:cond delay="499"/>
                                          </p:stCondLst>
                                        </p:cTn>
                                        <p:tgtEl>
                                          <p:spTgt spid="103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28"/>
                                        </p:tgtEl>
                                      </p:cBhvr>
                                    </p:animEffect>
                                    <p:set>
                                      <p:cBhvr>
                                        <p:cTn id="21" dur="1" fill="hold">
                                          <p:stCondLst>
                                            <p:cond delay="499"/>
                                          </p:stCondLst>
                                        </p:cTn>
                                        <p:tgtEl>
                                          <p:spTgt spid="10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7</a:t>
            </a:r>
          </a:p>
          <a:p>
            <a:pPr algn="ctr"/>
            <a:r>
              <a:rPr lang="en-US" sz="6600" dirty="0">
                <a:solidFill>
                  <a:schemeClr val="bg1"/>
                </a:solidFill>
                <a:latin typeface="Agency FB" panose="020B0503020202020204" pitchFamily="34" charset="0"/>
              </a:rPr>
              <a:t>Judges  13</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p:cNvSpPr/>
          <p:nvPr/>
        </p:nvSpPr>
        <p:spPr>
          <a:xfrm>
            <a:off x="7966794" y="1921836"/>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delivered the Israelites into the hands of the Philistines for 40 years</a:t>
            </a:r>
          </a:p>
        </p:txBody>
      </p:sp>
      <p:grpSp>
        <p:nvGrpSpPr>
          <p:cNvPr id="169" name="Group 168"/>
          <p:cNvGrpSpPr/>
          <p:nvPr/>
        </p:nvGrpSpPr>
        <p:grpSpPr>
          <a:xfrm flipH="1">
            <a:off x="9650823" y="3511671"/>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10394074" y="3586722"/>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35897" y="1714316"/>
            <a:ext cx="2183578" cy="1200329"/>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After 20 years of peace Samson suffered a tragic death</a:t>
            </a:r>
            <a:endParaRPr lang="en-US" b="0" i="0" dirty="0">
              <a:solidFill>
                <a:schemeClr val="bg1"/>
              </a:solidFill>
              <a:effectLst/>
              <a:latin typeface="Calibri" panose="020F0502020204030204" pitchFamily="34" charset="0"/>
            </a:endParaRPr>
          </a:p>
        </p:txBody>
      </p:sp>
      <p:sp>
        <p:nvSpPr>
          <p:cNvPr id="11" name="Rectangle 10"/>
          <p:cNvSpPr/>
          <p:nvPr/>
        </p:nvSpPr>
        <p:spPr>
          <a:xfrm>
            <a:off x="1464527" y="3621646"/>
            <a:ext cx="262013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Samson overpowers the Philistines for a short period of time</a:t>
            </a:r>
          </a:p>
        </p:txBody>
      </p:sp>
      <p:sp>
        <p:nvSpPr>
          <p:cNvPr id="10" name="Rectangle 9"/>
          <p:cNvSpPr/>
          <p:nvPr/>
        </p:nvSpPr>
        <p:spPr>
          <a:xfrm>
            <a:off x="4221608" y="5730639"/>
            <a:ext cx="3402430" cy="646331"/>
          </a:xfrm>
          <a:prstGeom prst="rect">
            <a:avLst/>
          </a:prstGeom>
          <a:solidFill>
            <a:schemeClr val="accent3">
              <a:lumMod val="75000"/>
            </a:schemeClr>
          </a:solidFill>
        </p:spPr>
        <p:txBody>
          <a:bodyPr wrap="square">
            <a:spAutoFit/>
          </a:bodyPr>
          <a:lstStyle/>
          <a:p>
            <a:pPr fontAlgn="base"/>
            <a:r>
              <a:rPr lang="en-US" dirty="0">
                <a:solidFill>
                  <a:schemeClr val="bg1"/>
                </a:solidFill>
              </a:rPr>
              <a:t>The Lord provided Samson to deliver the people</a:t>
            </a:r>
            <a:r>
              <a:rPr lang="en-US" dirty="0"/>
              <a:t> </a:t>
            </a:r>
            <a:endParaRPr lang="en-US" dirty="0">
              <a:solidFill>
                <a:schemeClr val="bg1"/>
              </a:solidFill>
            </a:endParaRPr>
          </a:p>
        </p:txBody>
      </p:sp>
      <p:grpSp>
        <p:nvGrpSpPr>
          <p:cNvPr id="5" name="Group 4"/>
          <p:cNvGrpSpPr/>
          <p:nvPr/>
        </p:nvGrpSpPr>
        <p:grpSpPr>
          <a:xfrm>
            <a:off x="763180" y="782417"/>
            <a:ext cx="960757" cy="1672362"/>
            <a:chOff x="1370815" y="1037804"/>
            <a:chExt cx="960757"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370815" y="1626599"/>
              <a:ext cx="829073" cy="307777"/>
            </a:xfrm>
            <a:prstGeom prst="rect">
              <a:avLst/>
            </a:prstGeom>
          </p:spPr>
          <p:txBody>
            <a:bodyPr wrap="none">
              <a:spAutoFit/>
            </a:bodyPr>
            <a:lstStyle/>
            <a:p>
              <a:r>
                <a:rPr lang="en-US" sz="1400" dirty="0">
                  <a:latin typeface="Matura MT Script Capitals" panose="03020802060602070202" pitchFamily="66" charset="0"/>
                </a:rPr>
                <a:t>Samson</a:t>
              </a:r>
            </a:p>
          </p:txBody>
        </p:sp>
      </p:grpSp>
      <p:grpSp>
        <p:nvGrpSpPr>
          <p:cNvPr id="273" name="Group 272"/>
          <p:cNvGrpSpPr/>
          <p:nvPr/>
        </p:nvGrpSpPr>
        <p:grpSpPr>
          <a:xfrm>
            <a:off x="3109824" y="4594998"/>
            <a:ext cx="918001" cy="2190365"/>
            <a:chOff x="6857780" y="1426204"/>
            <a:chExt cx="2165316" cy="5166479"/>
          </a:xfrm>
        </p:grpSpPr>
        <p:sp>
          <p:nvSpPr>
            <p:cNvPr id="274" name="Oval 273"/>
            <p:cNvSpPr/>
            <p:nvPr/>
          </p:nvSpPr>
          <p:spPr>
            <a:xfrm rot="20127589" flipH="1">
              <a:off x="8611987" y="4037195"/>
              <a:ext cx="411109" cy="7747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rot="6218584" flipH="1">
              <a:off x="7565889" y="2182335"/>
              <a:ext cx="1678189" cy="1111280"/>
              <a:chOff x="4927647" y="478236"/>
              <a:chExt cx="1490468" cy="758286"/>
            </a:xfrm>
          </p:grpSpPr>
          <p:sp>
            <p:nvSpPr>
              <p:cNvPr id="336" name="Round Diagonal Corner Rectangle 335"/>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36"/>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rot="15777095">
              <a:off x="6608871" y="2212646"/>
              <a:ext cx="1781419" cy="1111280"/>
              <a:chOff x="4927647" y="478236"/>
              <a:chExt cx="1490468" cy="758286"/>
            </a:xfrm>
          </p:grpSpPr>
          <p:sp>
            <p:nvSpPr>
              <p:cNvPr id="333" name="Round Diagonal Corner Rectangle 332"/>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333"/>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Trapezoid 276"/>
            <p:cNvSpPr/>
            <p:nvPr/>
          </p:nvSpPr>
          <p:spPr>
            <a:xfrm rot="20563539" flipH="1">
              <a:off x="8186471" y="3137091"/>
              <a:ext cx="760078" cy="1321124"/>
            </a:xfrm>
            <a:prstGeom prst="trapezoid">
              <a:avLst>
                <a:gd name="adj" fmla="val 290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928098" flipH="1">
              <a:off x="6857780" y="3919981"/>
              <a:ext cx="444275" cy="8784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2247591" flipH="1">
              <a:off x="7505465" y="5714252"/>
              <a:ext cx="386819"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952234" flipH="1">
              <a:off x="7952016" y="5696877"/>
              <a:ext cx="384968" cy="87843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1430708" flipH="1">
              <a:off x="6964164" y="3122894"/>
              <a:ext cx="760078" cy="1321124"/>
            </a:xfrm>
            <a:prstGeom prst="trapezoid">
              <a:avLst>
                <a:gd name="adj" fmla="val 352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flipH="1">
              <a:off x="7344202" y="4477853"/>
              <a:ext cx="1210339" cy="1566882"/>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p:cNvGrpSpPr/>
            <p:nvPr/>
          </p:nvGrpSpPr>
          <p:grpSpPr>
            <a:xfrm>
              <a:off x="7337224" y="3121327"/>
              <a:ext cx="1232427" cy="1359534"/>
              <a:chOff x="7082667" y="2357680"/>
              <a:chExt cx="1232427" cy="1359534"/>
            </a:xfrm>
          </p:grpSpPr>
          <p:sp>
            <p:nvSpPr>
              <p:cNvPr id="328" name="Trapezoid 327"/>
              <p:cNvSpPr/>
              <p:nvPr/>
            </p:nvSpPr>
            <p:spPr>
              <a:xfrm rot="10800000" flipH="1">
                <a:off x="7082667" y="2357680"/>
                <a:ext cx="1232427" cy="13595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7276959" y="2373935"/>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8065085" y="2386997"/>
                <a:ext cx="45719" cy="90623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7525153" y="2378289"/>
                <a:ext cx="60013" cy="132285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7782056" y="2360023"/>
                <a:ext cx="64367" cy="13541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Oval 283"/>
            <p:cNvSpPr/>
            <p:nvPr/>
          </p:nvSpPr>
          <p:spPr>
            <a:xfrm flipH="1">
              <a:off x="7379886" y="1689232"/>
              <a:ext cx="1174656" cy="16416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flipH="1">
              <a:off x="7551449" y="2588585"/>
              <a:ext cx="778288" cy="878431"/>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flipH="1">
              <a:off x="7734974" y="2754914"/>
              <a:ext cx="394738" cy="2303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286"/>
            <p:cNvGrpSpPr/>
            <p:nvPr/>
          </p:nvGrpSpPr>
          <p:grpSpPr>
            <a:xfrm>
              <a:off x="7221980" y="1426204"/>
              <a:ext cx="1490468" cy="758286"/>
              <a:chOff x="4927647" y="478236"/>
              <a:chExt cx="1490468" cy="758286"/>
            </a:xfrm>
          </p:grpSpPr>
          <p:sp>
            <p:nvSpPr>
              <p:cNvPr id="325" name="Round Diagonal Corner Rectangle 324"/>
              <p:cNvSpPr/>
              <p:nvPr/>
            </p:nvSpPr>
            <p:spPr>
              <a:xfrm rot="1394948">
                <a:off x="4927647" y="478236"/>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 Diagonal Corner Rectangle 325"/>
              <p:cNvSpPr/>
              <p:nvPr/>
            </p:nvSpPr>
            <p:spPr>
              <a:xfrm rot="4073020">
                <a:off x="5706220" y="524627"/>
                <a:ext cx="755105" cy="668685"/>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flipH="1">
                <a:off x="5505531" y="610112"/>
                <a:ext cx="324056" cy="21662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7576609" y="4476460"/>
              <a:ext cx="275144" cy="943500"/>
              <a:chOff x="3597563" y="1955699"/>
              <a:chExt cx="533316" cy="1828800"/>
            </a:xfrm>
          </p:grpSpPr>
          <p:sp>
            <p:nvSpPr>
              <p:cNvPr id="315" name="Pentagon 314"/>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315"/>
              <p:cNvGrpSpPr/>
              <p:nvPr/>
            </p:nvGrpSpPr>
            <p:grpSpPr>
              <a:xfrm>
                <a:off x="3597563" y="1994435"/>
                <a:ext cx="533316" cy="507886"/>
                <a:chOff x="4724400" y="2007158"/>
                <a:chExt cx="987562" cy="978124"/>
              </a:xfrm>
            </p:grpSpPr>
            <p:sp>
              <p:nvSpPr>
                <p:cNvPr id="323" name="Quad Arrow 32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3597563" y="2519624"/>
                <a:ext cx="533316" cy="507886"/>
                <a:chOff x="4724400" y="2007158"/>
                <a:chExt cx="987562" cy="978124"/>
              </a:xfrm>
            </p:grpSpPr>
            <p:sp>
              <p:nvSpPr>
                <p:cNvPr id="321" name="Quad Arrow 32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3597563" y="3044813"/>
                <a:ext cx="533316" cy="507886"/>
                <a:chOff x="4724400" y="2007158"/>
                <a:chExt cx="987562" cy="978124"/>
              </a:xfrm>
            </p:grpSpPr>
            <p:sp>
              <p:nvSpPr>
                <p:cNvPr id="319" name="Quad Arrow 318"/>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288"/>
            <p:cNvGrpSpPr/>
            <p:nvPr/>
          </p:nvGrpSpPr>
          <p:grpSpPr>
            <a:xfrm>
              <a:off x="7834888" y="4482530"/>
              <a:ext cx="275144" cy="943500"/>
              <a:chOff x="3597563" y="1955699"/>
              <a:chExt cx="533316" cy="1828800"/>
            </a:xfrm>
          </p:grpSpPr>
          <p:sp>
            <p:nvSpPr>
              <p:cNvPr id="305" name="Pentagon 304"/>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3597563" y="1994435"/>
                <a:ext cx="533316" cy="507886"/>
                <a:chOff x="4724400" y="2007158"/>
                <a:chExt cx="987562" cy="978124"/>
              </a:xfrm>
            </p:grpSpPr>
            <p:sp>
              <p:nvSpPr>
                <p:cNvPr id="313" name="Quad Arrow 31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3597563" y="2519624"/>
                <a:ext cx="533316" cy="507886"/>
                <a:chOff x="4724400" y="2007158"/>
                <a:chExt cx="987562" cy="978124"/>
              </a:xfrm>
            </p:grpSpPr>
            <p:sp>
              <p:nvSpPr>
                <p:cNvPr id="311" name="Quad Arrow 31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3597563" y="3044813"/>
                <a:ext cx="533316" cy="507886"/>
                <a:chOff x="4724400" y="2007158"/>
                <a:chExt cx="987562" cy="978124"/>
              </a:xfrm>
            </p:grpSpPr>
            <p:sp>
              <p:nvSpPr>
                <p:cNvPr id="309" name="Quad Arrow 308"/>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89"/>
            <p:cNvGrpSpPr/>
            <p:nvPr/>
          </p:nvGrpSpPr>
          <p:grpSpPr>
            <a:xfrm>
              <a:off x="8069095" y="4479724"/>
              <a:ext cx="275144" cy="943500"/>
              <a:chOff x="3597563" y="1955699"/>
              <a:chExt cx="533316" cy="1828800"/>
            </a:xfrm>
          </p:grpSpPr>
          <p:sp>
            <p:nvSpPr>
              <p:cNvPr id="295" name="Pentagon 294"/>
              <p:cNvSpPr/>
              <p:nvPr/>
            </p:nvSpPr>
            <p:spPr>
              <a:xfrm rot="5400000">
                <a:off x="2958667" y="2612287"/>
                <a:ext cx="1828800" cy="515623"/>
              </a:xfrm>
              <a:prstGeom prst="homePlat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3597563" y="1994435"/>
                <a:ext cx="533316" cy="507886"/>
                <a:chOff x="4724400" y="2007158"/>
                <a:chExt cx="987562" cy="978124"/>
              </a:xfrm>
            </p:grpSpPr>
            <p:sp>
              <p:nvSpPr>
                <p:cNvPr id="303" name="Quad Arrow 302"/>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3597563" y="2519624"/>
                <a:ext cx="533316" cy="507886"/>
                <a:chOff x="4724400" y="2007158"/>
                <a:chExt cx="987562" cy="978124"/>
              </a:xfrm>
            </p:grpSpPr>
            <p:sp>
              <p:nvSpPr>
                <p:cNvPr id="301" name="Quad Arrow 300"/>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3597563" y="3044813"/>
                <a:ext cx="533316" cy="507886"/>
                <a:chOff x="4724400" y="2007158"/>
                <a:chExt cx="987562" cy="978124"/>
              </a:xfrm>
            </p:grpSpPr>
            <p:sp>
              <p:nvSpPr>
                <p:cNvPr id="299" name="Quad Arrow 298"/>
                <p:cNvSpPr/>
                <p:nvPr/>
              </p:nvSpPr>
              <p:spPr>
                <a:xfrm>
                  <a:off x="4724400" y="2007158"/>
                  <a:ext cx="987562" cy="978124"/>
                </a:xfrm>
                <a:prstGeom prst="quadArrow">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134567" y="2348700"/>
                  <a:ext cx="152400" cy="304237"/>
                </a:xfrm>
                <a:prstGeom prst="diamond">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290"/>
            <p:cNvGrpSpPr/>
            <p:nvPr/>
          </p:nvGrpSpPr>
          <p:grpSpPr>
            <a:xfrm rot="6808585">
              <a:off x="6768563" y="4657439"/>
              <a:ext cx="1630214" cy="370327"/>
              <a:chOff x="2586167" y="5289078"/>
              <a:chExt cx="3042965" cy="691254"/>
            </a:xfrm>
          </p:grpSpPr>
          <p:sp>
            <p:nvSpPr>
              <p:cNvPr id="293" name="Pentagon 292"/>
              <p:cNvSpPr/>
              <p:nvPr/>
            </p:nvSpPr>
            <p:spPr>
              <a:xfrm>
                <a:off x="3318906" y="5482964"/>
                <a:ext cx="2310226" cy="298201"/>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Left-Right-Up Arrow 293"/>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Rounded Rectangle 291"/>
            <p:cNvSpPr/>
            <p:nvPr/>
          </p:nvSpPr>
          <p:spPr>
            <a:xfrm>
              <a:off x="7543875" y="4421527"/>
              <a:ext cx="821486" cy="16074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8177881" y="4658554"/>
            <a:ext cx="1788203" cy="1867151"/>
            <a:chOff x="8177881" y="4658554"/>
            <a:chExt cx="1788203" cy="1867151"/>
          </a:xfrm>
        </p:grpSpPr>
        <p:sp>
          <p:nvSpPr>
            <p:cNvPr id="13" name="Double Wave 12"/>
            <p:cNvSpPr/>
            <p:nvPr/>
          </p:nvSpPr>
          <p:spPr>
            <a:xfrm rot="16200000">
              <a:off x="8570250" y="5047405"/>
              <a:ext cx="1048505" cy="270803"/>
            </a:xfrm>
            <a:prstGeom prst="doubleWave">
              <a:avLst>
                <a:gd name="adj1" fmla="val 10174"/>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a:off x="8177881" y="5514416"/>
              <a:ext cx="1788203" cy="1011289"/>
              <a:chOff x="966872" y="5807034"/>
              <a:chExt cx="4531403" cy="2562661"/>
            </a:xfrm>
          </p:grpSpPr>
          <p:sp>
            <p:nvSpPr>
              <p:cNvPr id="340" name="Freeform 339"/>
              <p:cNvSpPr/>
              <p:nvPr/>
            </p:nvSpPr>
            <p:spPr>
              <a:xfrm rot="16619191">
                <a:off x="981849" y="6521786"/>
                <a:ext cx="1154853" cy="987591"/>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rot="17711729">
                <a:off x="4386852" y="6830287"/>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rot="19169556">
                <a:off x="3894912" y="7442561"/>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rot="2370357">
                <a:off x="1377425" y="7317847"/>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rot="2001772">
                <a:off x="3462023" y="6798313"/>
                <a:ext cx="1487598" cy="842992"/>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rot="2106561">
                <a:off x="966872" y="6744829"/>
                <a:ext cx="1285362" cy="111905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rot="11604958">
                <a:off x="3145141" y="7152214"/>
                <a:ext cx="1218572" cy="86985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rot="902946">
                <a:off x="1062658" y="7506443"/>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rot="18255260">
                <a:off x="4558754" y="6057144"/>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rot="14441903">
                <a:off x="4469698" y="7416427"/>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rot="2001772">
                <a:off x="1151712" y="6223360"/>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rot="2001772">
                <a:off x="3818571" y="6306127"/>
                <a:ext cx="1032306" cy="894756"/>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rot="2001772">
                <a:off x="3598648" y="7697961"/>
                <a:ext cx="1032306" cy="64918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rot="11170280">
                <a:off x="1731866" y="6307536"/>
                <a:ext cx="1159194" cy="10944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rot="10800000">
                <a:off x="2514599" y="6248399"/>
                <a:ext cx="1712231" cy="1143000"/>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rot="2001772">
                <a:off x="2207013" y="7108553"/>
                <a:ext cx="1032306" cy="806694"/>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rot="11170280">
                <a:off x="2096778" y="7701522"/>
                <a:ext cx="1159194" cy="5559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rot="175284">
                <a:off x="3076215" y="7737537"/>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992464" y="5807034"/>
                <a:ext cx="4505811" cy="653143"/>
              </a:xfrm>
              <a:custGeom>
                <a:avLst/>
                <a:gdLst>
                  <a:gd name="connsiteX0" fmla="*/ 1477604 w 4505811"/>
                  <a:gd name="connsiteY0" fmla="*/ 35626 h 653143"/>
                  <a:gd name="connsiteX1" fmla="*/ 1477604 w 4505811"/>
                  <a:gd name="connsiteY1" fmla="*/ 35626 h 653143"/>
                  <a:gd name="connsiteX2" fmla="*/ 1275723 w 4505811"/>
                  <a:gd name="connsiteY2" fmla="*/ 23750 h 653143"/>
                  <a:gd name="connsiteX3" fmla="*/ 943214 w 4505811"/>
                  <a:gd name="connsiteY3" fmla="*/ 0 h 653143"/>
                  <a:gd name="connsiteX4" fmla="*/ 480076 w 4505811"/>
                  <a:gd name="connsiteY4" fmla="*/ 11875 h 653143"/>
                  <a:gd name="connsiteX5" fmla="*/ 361323 w 4505811"/>
                  <a:gd name="connsiteY5" fmla="*/ 35626 h 653143"/>
                  <a:gd name="connsiteX6" fmla="*/ 325697 w 4505811"/>
                  <a:gd name="connsiteY6" fmla="*/ 47501 h 653143"/>
                  <a:gd name="connsiteX7" fmla="*/ 206944 w 4505811"/>
                  <a:gd name="connsiteY7" fmla="*/ 71252 h 653143"/>
                  <a:gd name="connsiteX8" fmla="*/ 123817 w 4505811"/>
                  <a:gd name="connsiteY8" fmla="*/ 118753 h 653143"/>
                  <a:gd name="connsiteX9" fmla="*/ 88191 w 4505811"/>
                  <a:gd name="connsiteY9" fmla="*/ 130628 h 653143"/>
                  <a:gd name="connsiteX10" fmla="*/ 5063 w 4505811"/>
                  <a:gd name="connsiteY10" fmla="*/ 237506 h 653143"/>
                  <a:gd name="connsiteX11" fmla="*/ 16939 w 4505811"/>
                  <a:gd name="connsiteY11" fmla="*/ 356260 h 653143"/>
                  <a:gd name="connsiteX12" fmla="*/ 147567 w 4505811"/>
                  <a:gd name="connsiteY12" fmla="*/ 475013 h 653143"/>
                  <a:gd name="connsiteX13" fmla="*/ 183193 w 4505811"/>
                  <a:gd name="connsiteY13" fmla="*/ 486888 h 653143"/>
                  <a:gd name="connsiteX14" fmla="*/ 230694 w 4505811"/>
                  <a:gd name="connsiteY14" fmla="*/ 510639 h 653143"/>
                  <a:gd name="connsiteX15" fmla="*/ 313822 w 4505811"/>
                  <a:gd name="connsiteY15" fmla="*/ 534389 h 653143"/>
                  <a:gd name="connsiteX16" fmla="*/ 349448 w 4505811"/>
                  <a:gd name="connsiteY16" fmla="*/ 546265 h 653143"/>
                  <a:gd name="connsiteX17" fmla="*/ 420700 w 4505811"/>
                  <a:gd name="connsiteY17" fmla="*/ 558140 h 653143"/>
                  <a:gd name="connsiteX18" fmla="*/ 480076 w 4505811"/>
                  <a:gd name="connsiteY18" fmla="*/ 570015 h 653143"/>
                  <a:gd name="connsiteX19" fmla="*/ 586954 w 4505811"/>
                  <a:gd name="connsiteY19" fmla="*/ 593766 h 653143"/>
                  <a:gd name="connsiteX20" fmla="*/ 765084 w 4505811"/>
                  <a:gd name="connsiteY20" fmla="*/ 605641 h 653143"/>
                  <a:gd name="connsiteX21" fmla="*/ 1097593 w 4505811"/>
                  <a:gd name="connsiteY21" fmla="*/ 617517 h 653143"/>
                  <a:gd name="connsiteX22" fmla="*/ 1323224 w 4505811"/>
                  <a:gd name="connsiteY22" fmla="*/ 629392 h 653143"/>
                  <a:gd name="connsiteX23" fmla="*/ 1679484 w 4505811"/>
                  <a:gd name="connsiteY23" fmla="*/ 641267 h 653143"/>
                  <a:gd name="connsiteX24" fmla="*/ 2285126 w 4505811"/>
                  <a:gd name="connsiteY24" fmla="*/ 653143 h 653143"/>
                  <a:gd name="connsiteX25" fmla="*/ 3971422 w 4505811"/>
                  <a:gd name="connsiteY25" fmla="*/ 629392 h 653143"/>
                  <a:gd name="connsiteX26" fmla="*/ 4387058 w 4505811"/>
                  <a:gd name="connsiteY26" fmla="*/ 605641 h 653143"/>
                  <a:gd name="connsiteX27" fmla="*/ 4458310 w 4505811"/>
                  <a:gd name="connsiteY27" fmla="*/ 593766 h 653143"/>
                  <a:gd name="connsiteX28" fmla="*/ 4493936 w 4505811"/>
                  <a:gd name="connsiteY28" fmla="*/ 581891 h 653143"/>
                  <a:gd name="connsiteX29" fmla="*/ 4505811 w 4505811"/>
                  <a:gd name="connsiteY29" fmla="*/ 546265 h 653143"/>
                  <a:gd name="connsiteX30" fmla="*/ 4493936 w 4505811"/>
                  <a:gd name="connsiteY30" fmla="*/ 320634 h 653143"/>
                  <a:gd name="connsiteX31" fmla="*/ 4482061 w 4505811"/>
                  <a:gd name="connsiteY31" fmla="*/ 285008 h 653143"/>
                  <a:gd name="connsiteX32" fmla="*/ 4434559 w 4505811"/>
                  <a:gd name="connsiteY32" fmla="*/ 213756 h 653143"/>
                  <a:gd name="connsiteX33" fmla="*/ 4363307 w 4505811"/>
                  <a:gd name="connsiteY33" fmla="*/ 178130 h 653143"/>
                  <a:gd name="connsiteX34" fmla="*/ 4327681 w 4505811"/>
                  <a:gd name="connsiteY34" fmla="*/ 154379 h 653143"/>
                  <a:gd name="connsiteX35" fmla="*/ 4244554 w 4505811"/>
                  <a:gd name="connsiteY35" fmla="*/ 130628 h 653143"/>
                  <a:gd name="connsiteX36" fmla="*/ 4125801 w 4505811"/>
                  <a:gd name="connsiteY36" fmla="*/ 106878 h 653143"/>
                  <a:gd name="connsiteX37" fmla="*/ 4007048 w 4505811"/>
                  <a:gd name="connsiteY37" fmla="*/ 83127 h 653143"/>
                  <a:gd name="connsiteX38" fmla="*/ 1715110 w 4505811"/>
                  <a:gd name="connsiteY38" fmla="*/ 71252 h 653143"/>
                  <a:gd name="connsiteX39" fmla="*/ 1596357 w 4505811"/>
                  <a:gd name="connsiteY39" fmla="*/ 47501 h 653143"/>
                  <a:gd name="connsiteX40" fmla="*/ 1477604 w 4505811"/>
                  <a:gd name="connsiteY40" fmla="*/ 23750 h 653143"/>
                  <a:gd name="connsiteX41" fmla="*/ 1406352 w 4505811"/>
                  <a:gd name="connsiteY41" fmla="*/ 23750 h 653143"/>
                  <a:gd name="connsiteX42" fmla="*/ 1406352 w 4505811"/>
                  <a:gd name="connsiteY42" fmla="*/ 23750 h 653143"/>
                  <a:gd name="connsiteX43" fmla="*/ 1477604 w 4505811"/>
                  <a:gd name="connsiteY43" fmla="*/ 35626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05811" h="653143">
                    <a:moveTo>
                      <a:pt x="1477604" y="35626"/>
                    </a:moveTo>
                    <a:lnTo>
                      <a:pt x="1477604" y="35626"/>
                    </a:lnTo>
                    <a:lnTo>
                      <a:pt x="1275723" y="23750"/>
                    </a:lnTo>
                    <a:lnTo>
                      <a:pt x="943214" y="0"/>
                    </a:lnTo>
                    <a:lnTo>
                      <a:pt x="480076" y="11875"/>
                    </a:lnTo>
                    <a:cubicBezTo>
                      <a:pt x="452442" y="13103"/>
                      <a:pt x="391705" y="26945"/>
                      <a:pt x="361323" y="35626"/>
                    </a:cubicBezTo>
                    <a:cubicBezTo>
                      <a:pt x="349287" y="39065"/>
                      <a:pt x="337917" y="44786"/>
                      <a:pt x="325697" y="47501"/>
                    </a:cubicBezTo>
                    <a:cubicBezTo>
                      <a:pt x="292102" y="54966"/>
                      <a:pt x="241367" y="58343"/>
                      <a:pt x="206944" y="71252"/>
                    </a:cubicBezTo>
                    <a:cubicBezTo>
                      <a:pt x="123648" y="102488"/>
                      <a:pt x="192737" y="84292"/>
                      <a:pt x="123817" y="118753"/>
                    </a:cubicBezTo>
                    <a:cubicBezTo>
                      <a:pt x="112621" y="124351"/>
                      <a:pt x="100066" y="126670"/>
                      <a:pt x="88191" y="130628"/>
                    </a:cubicBezTo>
                    <a:cubicBezTo>
                      <a:pt x="8088" y="210731"/>
                      <a:pt x="27561" y="170015"/>
                      <a:pt x="5063" y="237506"/>
                    </a:cubicBezTo>
                    <a:cubicBezTo>
                      <a:pt x="9022" y="277091"/>
                      <a:pt x="0" y="320264"/>
                      <a:pt x="16939" y="356260"/>
                    </a:cubicBezTo>
                    <a:cubicBezTo>
                      <a:pt x="25786" y="375061"/>
                      <a:pt x="113302" y="455433"/>
                      <a:pt x="147567" y="475013"/>
                    </a:cubicBezTo>
                    <a:cubicBezTo>
                      <a:pt x="158435" y="481223"/>
                      <a:pt x="171687" y="481957"/>
                      <a:pt x="183193" y="486888"/>
                    </a:cubicBezTo>
                    <a:cubicBezTo>
                      <a:pt x="199464" y="493861"/>
                      <a:pt x="214057" y="504589"/>
                      <a:pt x="230694" y="510639"/>
                    </a:cubicBezTo>
                    <a:cubicBezTo>
                      <a:pt x="257777" y="520487"/>
                      <a:pt x="286219" y="526108"/>
                      <a:pt x="313822" y="534389"/>
                    </a:cubicBezTo>
                    <a:cubicBezTo>
                      <a:pt x="325812" y="537986"/>
                      <a:pt x="337228" y="543549"/>
                      <a:pt x="349448" y="546265"/>
                    </a:cubicBezTo>
                    <a:cubicBezTo>
                      <a:pt x="372953" y="551488"/>
                      <a:pt x="397010" y="553833"/>
                      <a:pt x="420700" y="558140"/>
                    </a:cubicBezTo>
                    <a:cubicBezTo>
                      <a:pt x="440558" y="561751"/>
                      <a:pt x="460373" y="565636"/>
                      <a:pt x="480076" y="570015"/>
                    </a:cubicBezTo>
                    <a:cubicBezTo>
                      <a:pt x="512539" y="577229"/>
                      <a:pt x="554387" y="590509"/>
                      <a:pt x="586954" y="593766"/>
                    </a:cubicBezTo>
                    <a:cubicBezTo>
                      <a:pt x="646167" y="599687"/>
                      <a:pt x="705640" y="602876"/>
                      <a:pt x="765084" y="605641"/>
                    </a:cubicBezTo>
                    <a:cubicBezTo>
                      <a:pt x="875871" y="610794"/>
                      <a:pt x="986786" y="612802"/>
                      <a:pt x="1097593" y="617517"/>
                    </a:cubicBezTo>
                    <a:cubicBezTo>
                      <a:pt x="1172839" y="620719"/>
                      <a:pt x="1247972" y="626321"/>
                      <a:pt x="1323224" y="629392"/>
                    </a:cubicBezTo>
                    <a:lnTo>
                      <a:pt x="1679484" y="641267"/>
                    </a:lnTo>
                    <a:lnTo>
                      <a:pt x="2285126" y="653143"/>
                    </a:lnTo>
                    <a:lnTo>
                      <a:pt x="3971422" y="629392"/>
                    </a:lnTo>
                    <a:cubicBezTo>
                      <a:pt x="4110123" y="624965"/>
                      <a:pt x="4387058" y="605641"/>
                      <a:pt x="4387058" y="605641"/>
                    </a:cubicBezTo>
                    <a:cubicBezTo>
                      <a:pt x="4410809" y="601683"/>
                      <a:pt x="4434805" y="598989"/>
                      <a:pt x="4458310" y="593766"/>
                    </a:cubicBezTo>
                    <a:cubicBezTo>
                      <a:pt x="4470530" y="591051"/>
                      <a:pt x="4485085" y="590742"/>
                      <a:pt x="4493936" y="581891"/>
                    </a:cubicBezTo>
                    <a:cubicBezTo>
                      <a:pt x="4502787" y="573040"/>
                      <a:pt x="4501853" y="558140"/>
                      <a:pt x="4505811" y="546265"/>
                    </a:cubicBezTo>
                    <a:cubicBezTo>
                      <a:pt x="4501853" y="471055"/>
                      <a:pt x="4500754" y="395639"/>
                      <a:pt x="4493936" y="320634"/>
                    </a:cubicBezTo>
                    <a:cubicBezTo>
                      <a:pt x="4492803" y="308168"/>
                      <a:pt x="4488140" y="295950"/>
                      <a:pt x="4482061" y="285008"/>
                    </a:cubicBezTo>
                    <a:cubicBezTo>
                      <a:pt x="4468198" y="260055"/>
                      <a:pt x="4458310" y="229590"/>
                      <a:pt x="4434559" y="213756"/>
                    </a:cubicBezTo>
                    <a:cubicBezTo>
                      <a:pt x="4388518" y="183061"/>
                      <a:pt x="4412473" y="194518"/>
                      <a:pt x="4363307" y="178130"/>
                    </a:cubicBezTo>
                    <a:cubicBezTo>
                      <a:pt x="4351432" y="170213"/>
                      <a:pt x="4340447" y="160762"/>
                      <a:pt x="4327681" y="154379"/>
                    </a:cubicBezTo>
                    <a:cubicBezTo>
                      <a:pt x="4308704" y="144891"/>
                      <a:pt x="4262303" y="135699"/>
                      <a:pt x="4244554" y="130628"/>
                    </a:cubicBezTo>
                    <a:cubicBezTo>
                      <a:pt x="4161655" y="106942"/>
                      <a:pt x="4267649" y="127142"/>
                      <a:pt x="4125801" y="106878"/>
                    </a:cubicBezTo>
                    <a:cubicBezTo>
                      <a:pt x="4081172" y="92001"/>
                      <a:pt x="4063322" y="83690"/>
                      <a:pt x="4007048" y="83127"/>
                    </a:cubicBezTo>
                    <a:lnTo>
                      <a:pt x="1715110" y="71252"/>
                    </a:lnTo>
                    <a:cubicBezTo>
                      <a:pt x="1624513" y="48601"/>
                      <a:pt x="1712825" y="69339"/>
                      <a:pt x="1596357" y="47501"/>
                    </a:cubicBezTo>
                    <a:cubicBezTo>
                      <a:pt x="1556680" y="40062"/>
                      <a:pt x="1517972" y="23750"/>
                      <a:pt x="1477604" y="23750"/>
                    </a:cubicBezTo>
                    <a:lnTo>
                      <a:pt x="1406352" y="23750"/>
                    </a:lnTo>
                    <a:lnTo>
                      <a:pt x="1406352" y="23750"/>
                    </a:lnTo>
                    <a:lnTo>
                      <a:pt x="1477604" y="35626"/>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31407" y="6469934"/>
            <a:ext cx="6096000" cy="369332"/>
          </a:xfrm>
          <a:prstGeom prst="rect">
            <a:avLst/>
          </a:prstGeom>
        </p:spPr>
        <p:txBody>
          <a:bodyPr>
            <a:spAutoFit/>
          </a:bodyPr>
          <a:lstStyle/>
          <a:p>
            <a:r>
              <a:rPr lang="en-US" dirty="0">
                <a:solidFill>
                  <a:schemeClr val="bg1"/>
                </a:solidFill>
                <a:latin typeface="Calibri" panose="020F0502020204030204" pitchFamily="34" charset="0"/>
              </a:rPr>
              <a:t>Judges 13</a:t>
            </a:r>
            <a:endParaRPr lang="en-US" dirty="0">
              <a:solidFill>
                <a:schemeClr val="bg1"/>
              </a:solidFill>
            </a:endParaRPr>
          </a:p>
        </p:txBody>
      </p:sp>
    </p:spTree>
    <p:extLst>
      <p:ext uri="{BB962C8B-B14F-4D97-AF65-F5344CB8AC3E}">
        <p14:creationId xmlns:p14="http://schemas.microsoft.com/office/powerpoint/2010/main" val="16127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1" grpId="0" animBg="1"/>
      <p:bldP spid="10"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4011</Words>
  <Application>Microsoft Office PowerPoint</Application>
  <PresentationFormat>Widescreen</PresentationFormat>
  <Paragraphs>298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Matura MT Script Capitals</vt:lpstr>
      <vt:lpstr>Calibri Light</vt:lpstr>
      <vt:lpstr>Agency FB</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48</cp:revision>
  <dcterms:created xsi:type="dcterms:W3CDTF">2015-12-07T01:25:50Z</dcterms:created>
  <dcterms:modified xsi:type="dcterms:W3CDTF">2025-09-17T18:04:43Z</dcterms:modified>
</cp:coreProperties>
</file>