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7" r:id="rId2"/>
    <p:sldId id="259" r:id="rId3"/>
    <p:sldId id="260" r:id="rId4"/>
    <p:sldId id="271" r:id="rId5"/>
    <p:sldId id="261" r:id="rId6"/>
    <p:sldId id="262" r:id="rId7"/>
    <p:sldId id="266" r:id="rId8"/>
    <p:sldId id="263" r:id="rId9"/>
    <p:sldId id="264" r:id="rId10"/>
    <p:sldId id="272" r:id="rId11"/>
    <p:sldId id="273" r:id="rId12"/>
    <p:sldId id="267" r:id="rId13"/>
    <p:sldId id="268" r:id="rId14"/>
    <p:sldId id="269" r:id="rId15"/>
    <p:sldId id="256" r:id="rId16"/>
    <p:sldId id="270" r:id="rId17"/>
    <p:sldId id="258" r:id="rId18"/>
    <p:sldId id="265" r:id="rId19"/>
  </p:sldIdLst>
  <p:sldSz cx="12192000" cy="6858000"/>
  <p:notesSz cx="6858000" cy="9144000"/>
  <p:embeddedFontLst>
    <p:embeddedFont>
      <p:font typeface="Algerian" panose="04020705040A02060702" pitchFamily="82" charset="0"/>
      <p:regular r:id="rId20"/>
    </p:embeddedFont>
    <p:embeddedFont>
      <p:font typeface="Harrington" panose="04040505050A02020702" pitchFamily="8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779B3"/>
    <a:srgbClr val="6F3505"/>
    <a:srgbClr val="EBC881"/>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55" d="100"/>
          <a:sy n="55" d="100"/>
        </p:scale>
        <p:origin x="3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99ECB8-D368-492C-82F5-4047F90FB74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51732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9ECB8-D368-492C-82F5-4047F90FB74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603258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9ECB8-D368-492C-82F5-4047F90FB74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973306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9ECB8-D368-492C-82F5-4047F90FB74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90992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99ECB8-D368-492C-82F5-4047F90FB748}" type="datetimeFigureOut">
              <a:rPr lang="en-US" smtClean="0"/>
              <a:t>9/23/2025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36313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99ECB8-D368-492C-82F5-4047F90FB748}"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2567539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99ECB8-D368-492C-82F5-4047F90FB748}" type="datetimeFigureOut">
              <a:rPr lang="en-US" smtClean="0"/>
              <a:t>9/23/2025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116259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99ECB8-D368-492C-82F5-4047F90FB748}" type="datetimeFigureOut">
              <a:rPr lang="en-US" smtClean="0"/>
              <a:t>9/23/2025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120465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9ECB8-D368-492C-82F5-4047F90FB748}" type="datetimeFigureOut">
              <a:rPr lang="en-US" smtClean="0"/>
              <a:t>9/23/2025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408083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9ECB8-D368-492C-82F5-4047F90FB748}"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3209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99ECB8-D368-492C-82F5-4047F90FB748}" type="datetimeFigureOut">
              <a:rPr lang="en-US" smtClean="0"/>
              <a:t>9/23/2025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C39AF-60E8-45BF-954C-E9B3E5906ACE}" type="slidenum">
              <a:rPr lang="en-US" smtClean="0"/>
              <a:t>‹#›</a:t>
            </a:fld>
            <a:endParaRPr lang="en-US"/>
          </a:p>
        </p:txBody>
      </p:sp>
    </p:spTree>
    <p:extLst>
      <p:ext uri="{BB962C8B-B14F-4D97-AF65-F5344CB8AC3E}">
        <p14:creationId xmlns:p14="http://schemas.microsoft.com/office/powerpoint/2010/main" val="3573424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9ECB8-D368-492C-82F5-4047F90FB748}" type="datetimeFigureOut">
              <a:rPr lang="en-US" smtClean="0"/>
              <a:t>9/23/2025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C39AF-60E8-45BF-954C-E9B3E5906ACE}" type="slidenum">
              <a:rPr lang="en-US" smtClean="0"/>
              <a:t>‹#›</a:t>
            </a:fld>
            <a:endParaRPr lang="en-US"/>
          </a:p>
        </p:txBody>
      </p:sp>
    </p:spTree>
    <p:extLst>
      <p:ext uri="{BB962C8B-B14F-4D97-AF65-F5344CB8AC3E}">
        <p14:creationId xmlns:p14="http://schemas.microsoft.com/office/powerpoint/2010/main" val="276793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Picture 262">
            <a:extLst>
              <a:ext uri="{FF2B5EF4-FFF2-40B4-BE49-F238E27FC236}">
                <a16:creationId xmlns:a16="http://schemas.microsoft.com/office/drawing/2014/main" id="{8EDC1D32-6FCA-4AE6-A111-0728C53DA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17695" y="913924"/>
            <a:ext cx="11995842" cy="2123658"/>
          </a:xfrm>
          <a:prstGeom prst="rect">
            <a:avLst/>
          </a:prstGeom>
          <a:noFill/>
        </p:spPr>
        <p:txBody>
          <a:bodyPr wrap="square" rtlCol="0">
            <a:spAutoFit/>
          </a:bodyPr>
          <a:lstStyle/>
          <a:p>
            <a:pPr algn="ctr"/>
            <a:r>
              <a:rPr lang="en-US" sz="6600" i="1" dirty="0">
                <a:latin typeface="Harrington" panose="04040505050A02020702" pitchFamily="82" charset="0"/>
              </a:rPr>
              <a:t>A Devoted Woman</a:t>
            </a:r>
          </a:p>
          <a:p>
            <a:pPr algn="ctr"/>
            <a:r>
              <a:rPr lang="en-US" sz="6600" i="1" dirty="0">
                <a:latin typeface="Harrington" panose="04040505050A02020702" pitchFamily="82" charset="0"/>
              </a:rPr>
              <a:t>Ruth 1-2</a:t>
            </a:r>
          </a:p>
        </p:txBody>
      </p:sp>
      <p:sp>
        <p:nvSpPr>
          <p:cNvPr id="3" name="Rectangle 2"/>
          <p:cNvSpPr/>
          <p:nvPr/>
        </p:nvSpPr>
        <p:spPr>
          <a:xfrm>
            <a:off x="6096000" y="3633834"/>
            <a:ext cx="5398314" cy="1477328"/>
          </a:xfrm>
          <a:prstGeom prst="rect">
            <a:avLst/>
          </a:prstGeom>
        </p:spPr>
        <p:txBody>
          <a:bodyPr wrap="square">
            <a:spAutoFit/>
          </a:bodyPr>
          <a:lstStyle/>
          <a:p>
            <a:r>
              <a:rPr lang="en-US" b="0" i="1" dirty="0">
                <a:effectLst/>
                <a:latin typeface="Calibri" panose="020F0502020204030204" pitchFamily="34" charset="0"/>
              </a:rPr>
              <a:t>‘Entreat me not to leave thee, or to return from following after thee: for whither thou </a:t>
            </a:r>
            <a:r>
              <a:rPr lang="en-US" b="0" i="1" dirty="0" err="1">
                <a:effectLst/>
                <a:latin typeface="Calibri" panose="020F0502020204030204" pitchFamily="34" charset="0"/>
              </a:rPr>
              <a:t>goest</a:t>
            </a:r>
            <a:r>
              <a:rPr lang="en-US" b="0" i="1" dirty="0">
                <a:effectLst/>
                <a:latin typeface="Calibri" panose="020F0502020204030204" pitchFamily="34" charset="0"/>
              </a:rPr>
              <a:t>, I will go; and where thou </a:t>
            </a:r>
            <a:r>
              <a:rPr lang="en-US" b="0" i="1" dirty="0" err="1">
                <a:effectLst/>
                <a:latin typeface="Calibri" panose="020F0502020204030204" pitchFamily="34" charset="0"/>
              </a:rPr>
              <a:t>lodgest</a:t>
            </a:r>
            <a:r>
              <a:rPr lang="en-US" b="0" i="1" dirty="0">
                <a:effectLst/>
                <a:latin typeface="Calibri" panose="020F0502020204030204" pitchFamily="34" charset="0"/>
              </a:rPr>
              <a:t>, I will lodge: thy people shall be my people, and thy God my God.’ </a:t>
            </a:r>
          </a:p>
          <a:p>
            <a:r>
              <a:rPr lang="en-US" b="0" i="1" dirty="0">
                <a:effectLst/>
                <a:latin typeface="Calibri" panose="020F0502020204030204" pitchFamily="34" charset="0"/>
              </a:rPr>
              <a:t>Ruth 1:16</a:t>
            </a:r>
            <a:endParaRPr lang="en-US" i="1" dirty="0"/>
          </a:p>
        </p:txBody>
      </p:sp>
      <p:grpSp>
        <p:nvGrpSpPr>
          <p:cNvPr id="87" name="Group 86"/>
          <p:cNvGrpSpPr/>
          <p:nvPr/>
        </p:nvGrpSpPr>
        <p:grpSpPr>
          <a:xfrm>
            <a:off x="1762112" y="2000923"/>
            <a:ext cx="1669460" cy="3370831"/>
            <a:chOff x="5325894" y="820168"/>
            <a:chExt cx="1669460" cy="3370831"/>
          </a:xfrm>
        </p:grpSpPr>
        <p:grpSp>
          <p:nvGrpSpPr>
            <p:cNvPr id="88" name="Group 187"/>
            <p:cNvGrpSpPr/>
            <p:nvPr/>
          </p:nvGrpSpPr>
          <p:grpSpPr>
            <a:xfrm>
              <a:off x="5787418" y="3710838"/>
              <a:ext cx="321205" cy="466237"/>
              <a:chOff x="7531306" y="801594"/>
              <a:chExt cx="2573630" cy="2895600"/>
            </a:xfrm>
          </p:grpSpPr>
          <p:grpSp>
            <p:nvGrpSpPr>
              <p:cNvPr id="161" name="Group 162"/>
              <p:cNvGrpSpPr/>
              <p:nvPr/>
            </p:nvGrpSpPr>
            <p:grpSpPr>
              <a:xfrm>
                <a:off x="7531306" y="801594"/>
                <a:ext cx="2573630" cy="2895600"/>
                <a:chOff x="3859245" y="5528567"/>
                <a:chExt cx="1088566" cy="874149"/>
              </a:xfrm>
            </p:grpSpPr>
            <p:sp>
              <p:nvSpPr>
                <p:cNvPr id="163" name="Oval 162"/>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Regular Pentagon 161"/>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93"/>
            <p:cNvGrpSpPr/>
            <p:nvPr/>
          </p:nvGrpSpPr>
          <p:grpSpPr>
            <a:xfrm rot="19673203" flipH="1">
              <a:off x="6131954" y="3724762"/>
              <a:ext cx="321205" cy="466237"/>
              <a:chOff x="7531306" y="801594"/>
              <a:chExt cx="2573630" cy="2895600"/>
            </a:xfrm>
          </p:grpSpPr>
          <p:grpSp>
            <p:nvGrpSpPr>
              <p:cNvPr id="156" name="Group 162"/>
              <p:cNvGrpSpPr/>
              <p:nvPr/>
            </p:nvGrpSpPr>
            <p:grpSpPr>
              <a:xfrm>
                <a:off x="7531306" y="801594"/>
                <a:ext cx="2573630" cy="2895600"/>
                <a:chOff x="3859245" y="5528567"/>
                <a:chExt cx="1088566" cy="874149"/>
              </a:xfrm>
            </p:grpSpPr>
            <p:sp>
              <p:nvSpPr>
                <p:cNvPr id="158" name="Oval 157"/>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7" name="Regular Pentagon 156"/>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Oval 89"/>
            <p:cNvSpPr/>
            <p:nvPr/>
          </p:nvSpPr>
          <p:spPr>
            <a:xfrm rot="2500754">
              <a:off x="5325894" y="2875817"/>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155908">
              <a:off x="6691390" y="2828582"/>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5674413" y="2259813"/>
              <a:ext cx="900485" cy="1676138"/>
            </a:xfrm>
            <a:prstGeom prst="trapezoid">
              <a:avLst>
                <a:gd name="adj" fmla="val 1784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lowchart: Delay 92"/>
            <p:cNvSpPr/>
            <p:nvPr/>
          </p:nvSpPr>
          <p:spPr>
            <a:xfrm rot="16200000">
              <a:off x="5311642" y="1060145"/>
              <a:ext cx="1666958" cy="1187003"/>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1505404">
              <a:off x="5370288" y="2263592"/>
              <a:ext cx="543455" cy="866777"/>
            </a:xfrm>
            <a:prstGeom prst="trapezoid">
              <a:avLst>
                <a:gd name="adj" fmla="val 2907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rapezoid 94"/>
            <p:cNvSpPr/>
            <p:nvPr/>
          </p:nvSpPr>
          <p:spPr>
            <a:xfrm rot="20172944">
              <a:off x="6359531" y="2170313"/>
              <a:ext cx="546049" cy="947136"/>
            </a:xfrm>
            <a:prstGeom prst="trapezoid">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Cloud 95"/>
            <p:cNvSpPr/>
            <p:nvPr/>
          </p:nvSpPr>
          <p:spPr>
            <a:xfrm rot="4849455" flipH="1">
              <a:off x="5800406" y="1575181"/>
              <a:ext cx="1224696"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rot="16750545">
              <a:off x="5318921" y="1569636"/>
              <a:ext cx="1213463"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10800000">
              <a:off x="5968430" y="2001144"/>
              <a:ext cx="368380" cy="30308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838137" y="1047480"/>
              <a:ext cx="613967" cy="11365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a:off x="5838137" y="1161136"/>
              <a:ext cx="573036" cy="265198"/>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p:cNvSpPr/>
            <p:nvPr/>
          </p:nvSpPr>
          <p:spPr>
            <a:xfrm rot="5400000">
              <a:off x="6012231" y="759474"/>
              <a:ext cx="265198" cy="859554"/>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54"/>
            <p:cNvGrpSpPr/>
            <p:nvPr/>
          </p:nvGrpSpPr>
          <p:grpSpPr>
            <a:xfrm>
              <a:off x="5703600" y="1006662"/>
              <a:ext cx="838182" cy="139872"/>
              <a:chOff x="7162800" y="1981200"/>
              <a:chExt cx="4847444" cy="1060563"/>
            </a:xfrm>
          </p:grpSpPr>
          <p:grpSp>
            <p:nvGrpSpPr>
              <p:cNvPr id="132" name="Group 130"/>
              <p:cNvGrpSpPr/>
              <p:nvPr/>
            </p:nvGrpSpPr>
            <p:grpSpPr>
              <a:xfrm rot="5400000">
                <a:off x="7321133" y="1822867"/>
                <a:ext cx="1038069" cy="1354736"/>
                <a:chOff x="7162800" y="381000"/>
                <a:chExt cx="1371600" cy="1295400"/>
              </a:xfrm>
            </p:grpSpPr>
            <p:sp>
              <p:nvSpPr>
                <p:cNvPr id="151" name="Diamond 15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6"/>
              <p:cNvGrpSpPr/>
              <p:nvPr/>
            </p:nvGrpSpPr>
            <p:grpSpPr>
              <a:xfrm rot="5400000">
                <a:off x="8485369" y="1830365"/>
                <a:ext cx="1038069" cy="1354736"/>
                <a:chOff x="7162800" y="381000"/>
                <a:chExt cx="1371600" cy="1295400"/>
              </a:xfrm>
            </p:grpSpPr>
            <p:sp>
              <p:nvSpPr>
                <p:cNvPr id="146" name="Diamond 14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Hexagon 14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42"/>
              <p:cNvGrpSpPr/>
              <p:nvPr/>
            </p:nvGrpSpPr>
            <p:grpSpPr>
              <a:xfrm rot="5400000">
                <a:off x="9649605" y="1837863"/>
                <a:ext cx="1038069" cy="1354736"/>
                <a:chOff x="7162800" y="381000"/>
                <a:chExt cx="1371600" cy="1295400"/>
              </a:xfrm>
            </p:grpSpPr>
            <p:sp>
              <p:nvSpPr>
                <p:cNvPr id="141" name="Diamond 14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Isosceles Triangle 14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xagon 14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48"/>
              <p:cNvGrpSpPr/>
              <p:nvPr/>
            </p:nvGrpSpPr>
            <p:grpSpPr>
              <a:xfrm rot="5400000">
                <a:off x="10813841" y="1845361"/>
                <a:ext cx="1038069" cy="1354736"/>
                <a:chOff x="7162800" y="381000"/>
                <a:chExt cx="1371600" cy="1295400"/>
              </a:xfrm>
            </p:grpSpPr>
            <p:sp>
              <p:nvSpPr>
                <p:cNvPr id="136" name="Diamond 13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Hexagon 13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Rectangle 102"/>
            <p:cNvSpPr/>
            <p:nvPr/>
          </p:nvSpPr>
          <p:spPr>
            <a:xfrm>
              <a:off x="5758717" y="2871611"/>
              <a:ext cx="741156" cy="17594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Double Wave 103"/>
            <p:cNvSpPr/>
            <p:nvPr/>
          </p:nvSpPr>
          <p:spPr>
            <a:xfrm rot="16473733">
              <a:off x="6071230" y="324541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ouble Wave 104"/>
            <p:cNvSpPr/>
            <p:nvPr/>
          </p:nvSpPr>
          <p:spPr>
            <a:xfrm rot="15573000">
              <a:off x="6144016" y="319742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309997" y="2877705"/>
              <a:ext cx="192327" cy="18293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54"/>
            <p:cNvGrpSpPr/>
            <p:nvPr/>
          </p:nvGrpSpPr>
          <p:grpSpPr>
            <a:xfrm>
              <a:off x="5894277" y="2432405"/>
              <a:ext cx="502256" cy="110677"/>
              <a:chOff x="7162800" y="1981200"/>
              <a:chExt cx="4847444" cy="1060563"/>
            </a:xfrm>
          </p:grpSpPr>
          <p:grpSp>
            <p:nvGrpSpPr>
              <p:cNvPr id="108" name="Group 130"/>
              <p:cNvGrpSpPr/>
              <p:nvPr/>
            </p:nvGrpSpPr>
            <p:grpSpPr>
              <a:xfrm rot="5400000">
                <a:off x="7321133" y="1822867"/>
                <a:ext cx="1038069" cy="1354736"/>
                <a:chOff x="7162800" y="381000"/>
                <a:chExt cx="1371600" cy="1295400"/>
              </a:xfrm>
            </p:grpSpPr>
            <p:sp>
              <p:nvSpPr>
                <p:cNvPr id="127" name="Diamond 12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Hexagon 13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36"/>
              <p:cNvGrpSpPr/>
              <p:nvPr/>
            </p:nvGrpSpPr>
            <p:grpSpPr>
              <a:xfrm rot="5400000">
                <a:off x="8485369" y="1830365"/>
                <a:ext cx="1038069" cy="1354736"/>
                <a:chOff x="7162800" y="381000"/>
                <a:chExt cx="1371600" cy="1295400"/>
              </a:xfrm>
            </p:grpSpPr>
            <p:sp>
              <p:nvSpPr>
                <p:cNvPr id="122" name="Diamond 12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Hexagon 12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42"/>
              <p:cNvGrpSpPr/>
              <p:nvPr/>
            </p:nvGrpSpPr>
            <p:grpSpPr>
              <a:xfrm rot="5400000">
                <a:off x="9649605" y="1837863"/>
                <a:ext cx="1038069" cy="1354736"/>
                <a:chOff x="7162800" y="381000"/>
                <a:chExt cx="1371600" cy="1295400"/>
              </a:xfrm>
            </p:grpSpPr>
            <p:sp>
              <p:nvSpPr>
                <p:cNvPr id="117" name="Diamond 11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Isosceles Triangle 11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11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48"/>
              <p:cNvGrpSpPr/>
              <p:nvPr/>
            </p:nvGrpSpPr>
            <p:grpSpPr>
              <a:xfrm rot="5400000">
                <a:off x="10813841" y="1845361"/>
                <a:ext cx="1038069" cy="1354736"/>
                <a:chOff x="7162800" y="381000"/>
                <a:chExt cx="1371600" cy="1295400"/>
              </a:xfrm>
            </p:grpSpPr>
            <p:sp>
              <p:nvSpPr>
                <p:cNvPr id="112" name="Diamond 11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Hexagon 11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6" name="Group 165"/>
          <p:cNvGrpSpPr/>
          <p:nvPr/>
        </p:nvGrpSpPr>
        <p:grpSpPr>
          <a:xfrm>
            <a:off x="663932" y="2884461"/>
            <a:ext cx="1231359" cy="2985969"/>
            <a:chOff x="5464515" y="535990"/>
            <a:chExt cx="1528521" cy="3676815"/>
          </a:xfrm>
        </p:grpSpPr>
        <p:grpSp>
          <p:nvGrpSpPr>
            <p:cNvPr id="167" name="Group 166"/>
            <p:cNvGrpSpPr/>
            <p:nvPr/>
          </p:nvGrpSpPr>
          <p:grpSpPr>
            <a:xfrm>
              <a:off x="5879949" y="3554547"/>
              <a:ext cx="618420" cy="658258"/>
              <a:chOff x="5879949" y="3554547"/>
              <a:chExt cx="618420" cy="658258"/>
            </a:xfrm>
          </p:grpSpPr>
          <p:sp>
            <p:nvSpPr>
              <p:cNvPr id="200" name="Oval 199"/>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18952234" flipH="1">
                <a:off x="6247191" y="3696063"/>
                <a:ext cx="251178" cy="3403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1851655" flipH="1">
                <a:off x="5879949" y="3682220"/>
                <a:ext cx="266720" cy="3563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Oval 167"/>
            <p:cNvSpPr/>
            <p:nvPr/>
          </p:nvSpPr>
          <p:spPr>
            <a:xfrm rot="1928098" flipH="1">
              <a:off x="5497019" y="2359013"/>
              <a:ext cx="290454"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8952234" flipH="1">
              <a:off x="6687001" y="2300520"/>
              <a:ext cx="306035"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430708" flipH="1">
              <a:off x="5606080" y="1634810"/>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9809709" flipH="1">
              <a:off x="6251785" y="1597085"/>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flipH="1">
              <a:off x="5786781" y="1782975"/>
              <a:ext cx="882557" cy="210371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ouble Wave 172"/>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uble Wave 173"/>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flipH="1">
              <a:off x="6067317" y="1361722"/>
              <a:ext cx="321216" cy="6344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flipH="1">
              <a:off x="5828151" y="682741"/>
              <a:ext cx="841186" cy="12063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 Diagonal Corner Rectangle 176"/>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 Diagonal Corner Rectangle 177"/>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82"/>
            <p:cNvGrpSpPr/>
            <p:nvPr/>
          </p:nvGrpSpPr>
          <p:grpSpPr>
            <a:xfrm>
              <a:off x="5648253" y="535990"/>
              <a:ext cx="1226140" cy="477950"/>
              <a:chOff x="5648253" y="535990"/>
              <a:chExt cx="1226140" cy="477950"/>
            </a:xfrm>
          </p:grpSpPr>
          <p:sp>
            <p:nvSpPr>
              <p:cNvPr id="197" name="Rounded Rectangle 196"/>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Delay 197"/>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Trapezoid 183"/>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5904899" y="2666750"/>
              <a:ext cx="646052" cy="168534"/>
              <a:chOff x="3537039" y="4219263"/>
              <a:chExt cx="1470636" cy="702273"/>
            </a:xfrm>
          </p:grpSpPr>
          <p:grpSp>
            <p:nvGrpSpPr>
              <p:cNvPr id="190" name="Group 189"/>
              <p:cNvGrpSpPr/>
              <p:nvPr/>
            </p:nvGrpSpPr>
            <p:grpSpPr>
              <a:xfrm>
                <a:off x="3537039" y="4219263"/>
                <a:ext cx="1470636" cy="702273"/>
                <a:chOff x="3537039" y="4219263"/>
                <a:chExt cx="1470636" cy="702273"/>
              </a:xfrm>
            </p:grpSpPr>
            <p:sp>
              <p:nvSpPr>
                <p:cNvPr id="192" name="Flowchart: Or 191"/>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Collate 192"/>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Flowchart: Or 193"/>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lowchart: Collate 194"/>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Flowchart: Or 195"/>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Flowchart: Collate 190"/>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6" name="Group 5"/>
          <p:cNvGrpSpPr/>
          <p:nvPr/>
        </p:nvGrpSpPr>
        <p:grpSpPr>
          <a:xfrm>
            <a:off x="3436450" y="2898790"/>
            <a:ext cx="1245756" cy="2798042"/>
            <a:chOff x="3436450" y="2898790"/>
            <a:chExt cx="1245756" cy="2798042"/>
          </a:xfrm>
        </p:grpSpPr>
        <p:grpSp>
          <p:nvGrpSpPr>
            <p:cNvPr id="10" name="Group 9"/>
            <p:cNvGrpSpPr/>
            <p:nvPr/>
          </p:nvGrpSpPr>
          <p:grpSpPr>
            <a:xfrm>
              <a:off x="3436450" y="2898790"/>
              <a:ext cx="1225065" cy="2798042"/>
              <a:chOff x="251447" y="1920061"/>
              <a:chExt cx="1741113" cy="3337738"/>
            </a:xfrm>
          </p:grpSpPr>
          <p:sp>
            <p:nvSpPr>
              <p:cNvPr id="11" name="Round Diagonal Corner Rectangle 10"/>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rot="5699679" flipH="1">
                <a:off x="-206971" y="2744378"/>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uble Wave 13"/>
              <p:cNvSpPr/>
              <p:nvPr/>
            </p:nvSpPr>
            <p:spPr>
              <a:xfrm rot="15900321">
                <a:off x="920186" y="2723224"/>
                <a:ext cx="1492777" cy="436791"/>
              </a:xfrm>
              <a:prstGeom prst="doubleWave">
                <a:avLst>
                  <a:gd name="adj1" fmla="val 625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2528866">
                <a:off x="972453"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19071134" flipH="1">
                <a:off x="487615" y="2069805"/>
                <a:ext cx="815098" cy="509302"/>
              </a:xfrm>
              <a:prstGeom prst="round2DiagRect">
                <a:avLst>
                  <a:gd name="adj1" fmla="val 50000"/>
                  <a:gd name="adj2" fmla="val 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164768">
                <a:off x="1616448" y="244254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8164768">
                <a:off x="436996" y="2411027"/>
                <a:ext cx="202517" cy="228126"/>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57124" y="2232492"/>
                <a:ext cx="845775" cy="244480"/>
                <a:chOff x="4953000" y="1968708"/>
                <a:chExt cx="5056682" cy="1751350"/>
              </a:xfrm>
            </p:grpSpPr>
            <p:grpSp>
              <p:nvGrpSpPr>
                <p:cNvPr id="74" name="Group 73"/>
                <p:cNvGrpSpPr/>
                <p:nvPr/>
              </p:nvGrpSpPr>
              <p:grpSpPr>
                <a:xfrm>
                  <a:off x="4953000" y="1981200"/>
                  <a:ext cx="1681397" cy="1721370"/>
                  <a:chOff x="4953000" y="1981200"/>
                  <a:chExt cx="1681397" cy="1721370"/>
                </a:xfrm>
              </p:grpSpPr>
              <p:sp>
                <p:nvSpPr>
                  <p:cNvPr id="85" name="Quad Arrow 8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634397" y="1968708"/>
                  <a:ext cx="1681397" cy="1721370"/>
                  <a:chOff x="4953000" y="1981200"/>
                  <a:chExt cx="1681397" cy="1721370"/>
                </a:xfrm>
              </p:grpSpPr>
              <p:sp>
                <p:nvSpPr>
                  <p:cNvPr id="83" name="Quad Arrow 82"/>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8328285" y="1998688"/>
                  <a:ext cx="1681397" cy="1721370"/>
                  <a:chOff x="4953000" y="1981200"/>
                  <a:chExt cx="1681397" cy="1721370"/>
                </a:xfrm>
              </p:grpSpPr>
              <p:sp>
                <p:nvSpPr>
                  <p:cNvPr id="81" name="Quad Arrow 80"/>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Isosceles Triangle 76"/>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27090" y="4915900"/>
                <a:ext cx="939908" cy="167028"/>
                <a:chOff x="4953000" y="1968708"/>
                <a:chExt cx="5056682" cy="1751350"/>
              </a:xfrm>
            </p:grpSpPr>
            <p:grpSp>
              <p:nvGrpSpPr>
                <p:cNvPr id="61" name="Group 60"/>
                <p:cNvGrpSpPr/>
                <p:nvPr/>
              </p:nvGrpSpPr>
              <p:grpSpPr>
                <a:xfrm>
                  <a:off x="4953000" y="1981200"/>
                  <a:ext cx="1681397" cy="1721370"/>
                  <a:chOff x="4953000" y="1981200"/>
                  <a:chExt cx="1681397" cy="1721370"/>
                </a:xfrm>
              </p:grpSpPr>
              <p:sp>
                <p:nvSpPr>
                  <p:cNvPr id="72" name="Quad Arrow 7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6634397" y="1968708"/>
                  <a:ext cx="1681397" cy="1721370"/>
                  <a:chOff x="4953000" y="1981200"/>
                  <a:chExt cx="1681397" cy="1721370"/>
                </a:xfrm>
              </p:grpSpPr>
              <p:sp>
                <p:nvSpPr>
                  <p:cNvPr id="70" name="Quad Arrow 6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8328285" y="1998688"/>
                  <a:ext cx="1681397" cy="1721370"/>
                  <a:chOff x="4953000" y="1981200"/>
                  <a:chExt cx="1681397" cy="1721370"/>
                </a:xfrm>
              </p:grpSpPr>
              <p:sp>
                <p:nvSpPr>
                  <p:cNvPr id="68" name="Quad Arrow 67"/>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Isosceles Triangle 63"/>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5706577">
                <a:off x="671325" y="3859915"/>
                <a:ext cx="1201616" cy="226319"/>
                <a:chOff x="4953000" y="1968708"/>
                <a:chExt cx="5056682" cy="1751350"/>
              </a:xfrm>
              <a:solidFill>
                <a:srgbClr val="E1AE47"/>
              </a:solidFill>
            </p:grpSpPr>
            <p:grpSp>
              <p:nvGrpSpPr>
                <p:cNvPr id="48" name="Group 47"/>
                <p:cNvGrpSpPr/>
                <p:nvPr/>
              </p:nvGrpSpPr>
              <p:grpSpPr>
                <a:xfrm>
                  <a:off x="4953000" y="1981200"/>
                  <a:ext cx="1681397" cy="1721370"/>
                  <a:chOff x="4953000" y="1981200"/>
                  <a:chExt cx="1681397" cy="1721370"/>
                </a:xfrm>
                <a:grpFill/>
              </p:grpSpPr>
              <p:sp>
                <p:nvSpPr>
                  <p:cNvPr id="59" name="Quad Arrow 5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634397" y="1968708"/>
                  <a:ext cx="1681397" cy="1721370"/>
                  <a:chOff x="4953000" y="1981200"/>
                  <a:chExt cx="1681397" cy="1721370"/>
                </a:xfrm>
                <a:grpFill/>
              </p:grpSpPr>
              <p:sp>
                <p:nvSpPr>
                  <p:cNvPr id="57" name="Quad Arrow 56"/>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8328285" y="1998688"/>
                  <a:ext cx="1681397" cy="1721370"/>
                  <a:chOff x="4953000" y="1981200"/>
                  <a:chExt cx="1681397" cy="1721370"/>
                </a:xfrm>
                <a:grpFill/>
              </p:grpSpPr>
              <p:sp>
                <p:nvSpPr>
                  <p:cNvPr id="55" name="Quad Arrow 5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Isosceles Triangle 50"/>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6726130">
                <a:off x="319421" y="3856661"/>
                <a:ext cx="1201616" cy="226319"/>
                <a:chOff x="4953000" y="1968708"/>
                <a:chExt cx="5056682" cy="1751350"/>
              </a:xfrm>
              <a:solidFill>
                <a:srgbClr val="E1AE47"/>
              </a:solidFill>
            </p:grpSpPr>
            <p:grpSp>
              <p:nvGrpSpPr>
                <p:cNvPr id="35" name="Group 34"/>
                <p:cNvGrpSpPr/>
                <p:nvPr/>
              </p:nvGrpSpPr>
              <p:grpSpPr>
                <a:xfrm>
                  <a:off x="4953000" y="1981200"/>
                  <a:ext cx="1681397" cy="1721370"/>
                  <a:chOff x="4953000" y="1981200"/>
                  <a:chExt cx="1681397" cy="1721370"/>
                </a:xfrm>
                <a:grpFill/>
              </p:grpSpPr>
              <p:sp>
                <p:nvSpPr>
                  <p:cNvPr id="46" name="Quad Arrow 4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634397" y="1968708"/>
                  <a:ext cx="1681397" cy="1721370"/>
                  <a:chOff x="4953000" y="1981200"/>
                  <a:chExt cx="1681397" cy="1721370"/>
                </a:xfrm>
                <a:grpFill/>
              </p:grpSpPr>
              <p:sp>
                <p:nvSpPr>
                  <p:cNvPr id="44" name="Quad Arrow 4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328285" y="1998688"/>
                  <a:ext cx="1681397" cy="1721370"/>
                  <a:chOff x="4953000" y="1981200"/>
                  <a:chExt cx="1681397" cy="1721370"/>
                </a:xfrm>
                <a:grpFill/>
              </p:grpSpPr>
              <p:sp>
                <p:nvSpPr>
                  <p:cNvPr id="42" name="Quad Arrow 41"/>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Isosceles Triangle 37"/>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4" name="Group 107"/>
            <p:cNvGrpSpPr/>
            <p:nvPr/>
          </p:nvGrpSpPr>
          <p:grpSpPr>
            <a:xfrm rot="1271288">
              <a:off x="4202372" y="3878854"/>
              <a:ext cx="479834" cy="1464089"/>
              <a:chOff x="7610042" y="1124339"/>
              <a:chExt cx="2183077" cy="4674359"/>
            </a:xfrm>
          </p:grpSpPr>
          <p:grpSp>
            <p:nvGrpSpPr>
              <p:cNvPr id="205" name="Group 204"/>
              <p:cNvGrpSpPr/>
              <p:nvPr/>
            </p:nvGrpSpPr>
            <p:grpSpPr>
              <a:xfrm rot="19650881">
                <a:off x="7610042" y="1912498"/>
                <a:ext cx="560711" cy="1828800"/>
                <a:chOff x="6765584" y="990600"/>
                <a:chExt cx="1083016" cy="3532339"/>
              </a:xfrm>
            </p:grpSpPr>
            <p:sp>
              <p:nvSpPr>
                <p:cNvPr id="255" name="Moon 2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25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Moon 20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p:cNvGrpSpPr/>
              <p:nvPr/>
            </p:nvGrpSpPr>
            <p:grpSpPr>
              <a:xfrm rot="19650881">
                <a:off x="7610043" y="2598297"/>
                <a:ext cx="560711" cy="1828800"/>
                <a:chOff x="6765584" y="990600"/>
                <a:chExt cx="1083016" cy="3532339"/>
              </a:xfrm>
            </p:grpSpPr>
            <p:sp>
              <p:nvSpPr>
                <p:cNvPr id="250" name="Moon 24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25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207"/>
              <p:cNvGrpSpPr/>
              <p:nvPr/>
            </p:nvGrpSpPr>
            <p:grpSpPr>
              <a:xfrm rot="19650881">
                <a:off x="7610042" y="3360298"/>
                <a:ext cx="560711" cy="1828800"/>
                <a:chOff x="6765584" y="990600"/>
                <a:chExt cx="1083016" cy="3532339"/>
              </a:xfrm>
            </p:grpSpPr>
            <p:sp>
              <p:nvSpPr>
                <p:cNvPr id="245" name="Moon 24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4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p:cNvGrpSpPr/>
              <p:nvPr/>
            </p:nvGrpSpPr>
            <p:grpSpPr>
              <a:xfrm rot="928600">
                <a:off x="8349452" y="1870455"/>
                <a:ext cx="560711" cy="1828800"/>
                <a:chOff x="6765584" y="990600"/>
                <a:chExt cx="1083016" cy="3532339"/>
              </a:xfrm>
            </p:grpSpPr>
            <p:sp>
              <p:nvSpPr>
                <p:cNvPr id="240" name="Moon 23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rot="2972959">
                <a:off x="8598363" y="2330596"/>
                <a:ext cx="560711" cy="1828800"/>
                <a:chOff x="6765584" y="990600"/>
                <a:chExt cx="1083016" cy="3532339"/>
              </a:xfrm>
            </p:grpSpPr>
            <p:sp>
              <p:nvSpPr>
                <p:cNvPr id="235" name="Moon 2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210"/>
              <p:cNvGrpSpPr/>
              <p:nvPr/>
            </p:nvGrpSpPr>
            <p:grpSpPr>
              <a:xfrm rot="21057775">
                <a:off x="7936516" y="1124339"/>
                <a:ext cx="560711" cy="2493875"/>
                <a:chOff x="6765584" y="990600"/>
                <a:chExt cx="1083016" cy="3532339"/>
              </a:xfrm>
            </p:grpSpPr>
            <p:sp>
              <p:nvSpPr>
                <p:cNvPr id="230" name="Moon 22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211"/>
              <p:cNvGrpSpPr/>
              <p:nvPr/>
            </p:nvGrpSpPr>
            <p:grpSpPr>
              <a:xfrm rot="1547556">
                <a:off x="8354077" y="3318090"/>
                <a:ext cx="560711" cy="1828800"/>
                <a:chOff x="6765584" y="990600"/>
                <a:chExt cx="1083016" cy="3532339"/>
              </a:xfrm>
            </p:grpSpPr>
            <p:sp>
              <p:nvSpPr>
                <p:cNvPr id="225" name="Moon 2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212"/>
              <p:cNvGrpSpPr/>
              <p:nvPr/>
            </p:nvGrpSpPr>
            <p:grpSpPr>
              <a:xfrm rot="19650881">
                <a:off x="7610042" y="3969898"/>
                <a:ext cx="560711" cy="1828800"/>
                <a:chOff x="6765584" y="990600"/>
                <a:chExt cx="1083016" cy="3532339"/>
              </a:xfrm>
            </p:grpSpPr>
            <p:sp>
              <p:nvSpPr>
                <p:cNvPr id="220" name="Moon 2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p:cNvGrpSpPr/>
              <p:nvPr/>
            </p:nvGrpSpPr>
            <p:grpSpPr>
              <a:xfrm rot="1949119" flipH="1">
                <a:off x="8372043" y="3969897"/>
                <a:ext cx="560711" cy="1828800"/>
                <a:chOff x="6765584" y="990600"/>
                <a:chExt cx="1083016" cy="3532339"/>
              </a:xfrm>
            </p:grpSpPr>
            <p:sp>
              <p:nvSpPr>
                <p:cNvPr id="215" name="Moon 2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0" name="Oval 259"/>
            <p:cNvSpPr/>
            <p:nvPr/>
          </p:nvSpPr>
          <p:spPr>
            <a:xfrm rot="18952234" flipH="1">
              <a:off x="4381762" y="4626392"/>
              <a:ext cx="197079" cy="25746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00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7657-AEC8-43A8-F92D-AB508A4FBFE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2D305D5-884C-2FEF-9746-8DB9624CB337}"/>
              </a:ext>
            </a:extLst>
          </p:cNvPr>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FA4BA4C-3453-0839-6EE1-072A38F34D72}"/>
              </a:ext>
            </a:extLst>
          </p:cNvPr>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a:extLst>
                <a:ext uri="{FF2B5EF4-FFF2-40B4-BE49-F238E27FC236}">
                  <a16:creationId xmlns:a16="http://schemas.microsoft.com/office/drawing/2014/main" id="{08AE3B36-6CD5-4F9F-3B14-60B0FB52B62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a:extLst>
                <a:ext uri="{FF2B5EF4-FFF2-40B4-BE49-F238E27FC236}">
                  <a16:creationId xmlns:a16="http://schemas.microsoft.com/office/drawing/2014/main" id="{5F4A3450-225F-8021-A48B-3756CE823BE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a:extLst>
                <a:ext uri="{FF2B5EF4-FFF2-40B4-BE49-F238E27FC236}">
                  <a16:creationId xmlns:a16="http://schemas.microsoft.com/office/drawing/2014/main" id="{A4BF0FCA-FB54-9B92-3743-0BF9F3B513B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60BAFA14-7044-EC34-CC16-1C3C3DFBBEBD}"/>
              </a:ext>
            </a:extLst>
          </p:cNvPr>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Redeem</a:t>
            </a:r>
          </a:p>
        </p:txBody>
      </p:sp>
      <p:sp>
        <p:nvSpPr>
          <p:cNvPr id="2" name="Rectangle 1">
            <a:extLst>
              <a:ext uri="{FF2B5EF4-FFF2-40B4-BE49-F238E27FC236}">
                <a16:creationId xmlns:a16="http://schemas.microsoft.com/office/drawing/2014/main" id="{C8A04284-CDB3-15AF-BDBA-5057DA12834C}"/>
              </a:ext>
            </a:extLst>
          </p:cNvPr>
          <p:cNvSpPr/>
          <p:nvPr/>
        </p:nvSpPr>
        <p:spPr>
          <a:xfrm>
            <a:off x="2959726" y="5456497"/>
            <a:ext cx="6467193" cy="1077218"/>
          </a:xfrm>
          <a:prstGeom prst="rect">
            <a:avLst/>
          </a:prstGeom>
        </p:spPr>
        <p:txBody>
          <a:bodyPr wrap="square">
            <a:spAutoFit/>
          </a:bodyPr>
          <a:lstStyle/>
          <a:p>
            <a:pPr algn="ctr"/>
            <a:r>
              <a:rPr lang="en-US" sz="3200" b="1" dirty="0"/>
              <a:t>If we come to Jesus Christ, He will redeem us.</a:t>
            </a:r>
            <a:endParaRPr lang="en-US" sz="3200" dirty="0">
              <a:latin typeface="Calibri" panose="020F0502020204030204" pitchFamily="34" charset="0"/>
            </a:endParaRPr>
          </a:p>
        </p:txBody>
      </p:sp>
      <p:sp>
        <p:nvSpPr>
          <p:cNvPr id="12" name="Rectangle 11">
            <a:extLst>
              <a:ext uri="{FF2B5EF4-FFF2-40B4-BE49-F238E27FC236}">
                <a16:creationId xmlns:a16="http://schemas.microsoft.com/office/drawing/2014/main" id="{E32374EF-C0E0-CA7E-48FF-00472768D484}"/>
              </a:ext>
            </a:extLst>
          </p:cNvPr>
          <p:cNvSpPr/>
          <p:nvPr/>
        </p:nvSpPr>
        <p:spPr>
          <a:xfrm>
            <a:off x="1533451" y="2030344"/>
            <a:ext cx="5128387" cy="2308324"/>
          </a:xfrm>
          <a:prstGeom prst="rect">
            <a:avLst/>
          </a:prstGeom>
        </p:spPr>
        <p:txBody>
          <a:bodyPr wrap="square">
            <a:spAutoFit/>
          </a:bodyPr>
          <a:lstStyle/>
          <a:p>
            <a:r>
              <a:rPr lang="en-US" sz="2400" dirty="0"/>
              <a:t>Among the most significant of Jesus Christ’s descriptive titles is Redeemer. … </a:t>
            </a:r>
          </a:p>
          <a:p>
            <a:endParaRPr lang="en-US" sz="2400" dirty="0"/>
          </a:p>
          <a:p>
            <a:r>
              <a:rPr lang="en-US" sz="2400" dirty="0"/>
              <a:t>The word </a:t>
            </a:r>
            <a:r>
              <a:rPr lang="en-US" sz="2400" i="1" dirty="0"/>
              <a:t>redeem</a:t>
            </a:r>
            <a:r>
              <a:rPr lang="en-US" sz="2400" dirty="0"/>
              <a:t> means to pay off an obligation or a debt. Redeem can also mean to rescue or set free. (4)</a:t>
            </a:r>
            <a:endParaRPr lang="en-US" sz="2400" dirty="0">
              <a:latin typeface="Calibri" panose="020F0502020204030204" pitchFamily="34" charset="0"/>
            </a:endParaRPr>
          </a:p>
        </p:txBody>
      </p:sp>
      <p:pic>
        <p:nvPicPr>
          <p:cNvPr id="10" name="Picture 9">
            <a:extLst>
              <a:ext uri="{FF2B5EF4-FFF2-40B4-BE49-F238E27FC236}">
                <a16:creationId xmlns:a16="http://schemas.microsoft.com/office/drawing/2014/main" id="{7D0B8508-B8C8-B22A-0B52-2CF22CD9F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257" y="1198960"/>
            <a:ext cx="2981325" cy="4010025"/>
          </a:xfrm>
          <a:prstGeom prst="rect">
            <a:avLst/>
          </a:prstGeom>
        </p:spPr>
      </p:pic>
    </p:spTree>
    <p:extLst>
      <p:ext uri="{BB962C8B-B14F-4D97-AF65-F5344CB8AC3E}">
        <p14:creationId xmlns:p14="http://schemas.microsoft.com/office/powerpoint/2010/main" val="41946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D48C-B514-6638-A98F-FE5C279C4DF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ED5B239-7CA2-DF54-FB59-884BD978D374}"/>
              </a:ext>
            </a:extLst>
          </p:cNvPr>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ED4757B-E9EE-FA5A-B782-4DFD3A8E46A1}"/>
              </a:ext>
            </a:extLst>
          </p:cNvPr>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a:extLst>
                <a:ext uri="{FF2B5EF4-FFF2-40B4-BE49-F238E27FC236}">
                  <a16:creationId xmlns:a16="http://schemas.microsoft.com/office/drawing/2014/main" id="{D84635CE-1126-35FC-A1F6-173610EF2C0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a:extLst>
                <a:ext uri="{FF2B5EF4-FFF2-40B4-BE49-F238E27FC236}">
                  <a16:creationId xmlns:a16="http://schemas.microsoft.com/office/drawing/2014/main" id="{D6590729-CEE1-DBBB-0A3E-746AA106B5D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a:extLst>
                <a:ext uri="{FF2B5EF4-FFF2-40B4-BE49-F238E27FC236}">
                  <a16:creationId xmlns:a16="http://schemas.microsoft.com/office/drawing/2014/main" id="{3EA4A7AF-8D20-BB1C-D64C-1183547133D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ECBF29F2-2373-0B7C-7D96-DC480ADBC138}"/>
              </a:ext>
            </a:extLst>
          </p:cNvPr>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Having Redeemed Them</a:t>
            </a:r>
          </a:p>
        </p:txBody>
      </p:sp>
      <p:sp>
        <p:nvSpPr>
          <p:cNvPr id="3" name="TextBox 2">
            <a:extLst>
              <a:ext uri="{FF2B5EF4-FFF2-40B4-BE49-F238E27FC236}">
                <a16:creationId xmlns:a16="http://schemas.microsoft.com/office/drawing/2014/main" id="{14D15519-C59F-E237-20B5-5BB9EC2DBCAF}"/>
              </a:ext>
            </a:extLst>
          </p:cNvPr>
          <p:cNvSpPr txBox="1"/>
          <p:nvPr/>
        </p:nvSpPr>
        <p:spPr>
          <a:xfrm>
            <a:off x="38901" y="6470027"/>
            <a:ext cx="1671184" cy="369332"/>
          </a:xfrm>
          <a:prstGeom prst="rect">
            <a:avLst/>
          </a:prstGeom>
          <a:noFill/>
        </p:spPr>
        <p:txBody>
          <a:bodyPr wrap="square" rtlCol="0">
            <a:spAutoFit/>
          </a:bodyPr>
          <a:lstStyle/>
          <a:p>
            <a:r>
              <a:rPr lang="en-US" dirty="0"/>
              <a:t>Mosiah 15:7-9</a:t>
            </a:r>
          </a:p>
        </p:txBody>
      </p:sp>
      <p:grpSp>
        <p:nvGrpSpPr>
          <p:cNvPr id="19" name="Group 18">
            <a:extLst>
              <a:ext uri="{FF2B5EF4-FFF2-40B4-BE49-F238E27FC236}">
                <a16:creationId xmlns:a16="http://schemas.microsoft.com/office/drawing/2014/main" id="{216ACCFF-C8E1-892B-5070-6DCB47A9430F}"/>
              </a:ext>
            </a:extLst>
          </p:cNvPr>
          <p:cNvGrpSpPr/>
          <p:nvPr/>
        </p:nvGrpSpPr>
        <p:grpSpPr>
          <a:xfrm>
            <a:off x="144857" y="1161894"/>
            <a:ext cx="3755812" cy="5208738"/>
            <a:chOff x="144857" y="1161894"/>
            <a:chExt cx="3755812" cy="5208738"/>
          </a:xfrm>
        </p:grpSpPr>
        <p:sp>
          <p:nvSpPr>
            <p:cNvPr id="12" name="Rectangle 11">
              <a:extLst>
                <a:ext uri="{FF2B5EF4-FFF2-40B4-BE49-F238E27FC236}">
                  <a16:creationId xmlns:a16="http://schemas.microsoft.com/office/drawing/2014/main" id="{09213322-9FB2-46F7-F65D-374D05D09BF1}"/>
                </a:ext>
              </a:extLst>
            </p:cNvPr>
            <p:cNvSpPr/>
            <p:nvPr/>
          </p:nvSpPr>
          <p:spPr>
            <a:xfrm>
              <a:off x="144857" y="1161894"/>
              <a:ext cx="3755812" cy="1938992"/>
            </a:xfrm>
            <a:prstGeom prst="rect">
              <a:avLst/>
            </a:prstGeom>
          </p:spPr>
          <p:txBody>
            <a:bodyPr wrap="square">
              <a:spAutoFit/>
            </a:bodyPr>
            <a:lstStyle/>
            <a:p>
              <a:pPr fontAlgn="base"/>
              <a:r>
                <a:rPr lang="en-US" sz="2000" dirty="0"/>
                <a:t>Yea, even so he shall be led, crucified, and slain, the flesh becoming subject even unto death, the will of the Son being swallowed up in the will of the Father.</a:t>
              </a:r>
            </a:p>
          </p:txBody>
        </p:sp>
        <p:pic>
          <p:nvPicPr>
            <p:cNvPr id="14" name="Picture 13">
              <a:extLst>
                <a:ext uri="{FF2B5EF4-FFF2-40B4-BE49-F238E27FC236}">
                  <a16:creationId xmlns:a16="http://schemas.microsoft.com/office/drawing/2014/main" id="{C68D05C4-D1B2-1744-38A8-EF1A2FE2A62E}"/>
                </a:ext>
              </a:extLst>
            </p:cNvPr>
            <p:cNvPicPr>
              <a:picLocks noChangeAspect="1"/>
            </p:cNvPicPr>
            <p:nvPr/>
          </p:nvPicPr>
          <p:blipFill>
            <a:blip r:embed="rId3"/>
            <a:stretch>
              <a:fillRect/>
            </a:stretch>
          </p:blipFill>
          <p:spPr>
            <a:xfrm>
              <a:off x="627713" y="3311332"/>
              <a:ext cx="2628964" cy="3059300"/>
            </a:xfrm>
            <a:prstGeom prst="rect">
              <a:avLst/>
            </a:prstGeom>
          </p:spPr>
        </p:pic>
      </p:grpSp>
      <p:grpSp>
        <p:nvGrpSpPr>
          <p:cNvPr id="20" name="Group 19">
            <a:extLst>
              <a:ext uri="{FF2B5EF4-FFF2-40B4-BE49-F238E27FC236}">
                <a16:creationId xmlns:a16="http://schemas.microsoft.com/office/drawing/2014/main" id="{E21213FB-CBC3-1402-2518-ED12CBE0EDD9}"/>
              </a:ext>
            </a:extLst>
          </p:cNvPr>
          <p:cNvGrpSpPr/>
          <p:nvPr/>
        </p:nvGrpSpPr>
        <p:grpSpPr>
          <a:xfrm>
            <a:off x="4064064" y="1616976"/>
            <a:ext cx="3308525" cy="4765394"/>
            <a:chOff x="4064064" y="1616976"/>
            <a:chExt cx="3308525" cy="4765394"/>
          </a:xfrm>
        </p:grpSpPr>
        <p:sp>
          <p:nvSpPr>
            <p:cNvPr id="6" name="Rectangle 5">
              <a:extLst>
                <a:ext uri="{FF2B5EF4-FFF2-40B4-BE49-F238E27FC236}">
                  <a16:creationId xmlns:a16="http://schemas.microsoft.com/office/drawing/2014/main" id="{899BE46B-0F6E-21D0-D846-FAF96A75960C}"/>
                </a:ext>
              </a:extLst>
            </p:cNvPr>
            <p:cNvSpPr/>
            <p:nvPr/>
          </p:nvSpPr>
          <p:spPr>
            <a:xfrm>
              <a:off x="4064064" y="4443378"/>
              <a:ext cx="3308525" cy="1938992"/>
            </a:xfrm>
            <a:prstGeom prst="rect">
              <a:avLst/>
            </a:prstGeom>
          </p:spPr>
          <p:txBody>
            <a:bodyPr wrap="square">
              <a:spAutoFit/>
            </a:bodyPr>
            <a:lstStyle/>
            <a:p>
              <a:pPr fontAlgn="base"/>
              <a:r>
                <a:rPr lang="en-US" sz="2000" dirty="0"/>
                <a:t>And thus God </a:t>
              </a:r>
              <a:r>
                <a:rPr lang="en-US" sz="2000" dirty="0" err="1"/>
                <a:t>breaketh</a:t>
              </a:r>
              <a:r>
                <a:rPr lang="en-US" sz="2000" dirty="0"/>
                <a:t> the bands of death, having gained the victory over death; giving the Son power to make intercession for the children of men—</a:t>
              </a:r>
            </a:p>
          </p:txBody>
        </p:sp>
        <p:pic>
          <p:nvPicPr>
            <p:cNvPr id="16" name="Picture 15">
              <a:extLst>
                <a:ext uri="{FF2B5EF4-FFF2-40B4-BE49-F238E27FC236}">
                  <a16:creationId xmlns:a16="http://schemas.microsoft.com/office/drawing/2014/main" id="{E959F722-08EC-4C30-DEBF-2DDCE65D692E}"/>
                </a:ext>
              </a:extLst>
            </p:cNvPr>
            <p:cNvPicPr>
              <a:picLocks noChangeAspect="1"/>
            </p:cNvPicPr>
            <p:nvPr/>
          </p:nvPicPr>
          <p:blipFill>
            <a:blip r:embed="rId4"/>
            <a:stretch>
              <a:fillRect/>
            </a:stretch>
          </p:blipFill>
          <p:spPr>
            <a:xfrm>
              <a:off x="4211598" y="1616976"/>
              <a:ext cx="2571038" cy="2603665"/>
            </a:xfrm>
            <a:prstGeom prst="rect">
              <a:avLst/>
            </a:prstGeom>
          </p:spPr>
        </p:pic>
      </p:grpSp>
      <p:grpSp>
        <p:nvGrpSpPr>
          <p:cNvPr id="21" name="Group 20">
            <a:extLst>
              <a:ext uri="{FF2B5EF4-FFF2-40B4-BE49-F238E27FC236}">
                <a16:creationId xmlns:a16="http://schemas.microsoft.com/office/drawing/2014/main" id="{4E16BF1F-C9CE-FB52-3D18-5DAD6AA31F38}"/>
              </a:ext>
            </a:extLst>
          </p:cNvPr>
          <p:cNvGrpSpPr/>
          <p:nvPr/>
        </p:nvGrpSpPr>
        <p:grpSpPr>
          <a:xfrm>
            <a:off x="7584879" y="951448"/>
            <a:ext cx="4250611" cy="5769427"/>
            <a:chOff x="7584879" y="951448"/>
            <a:chExt cx="4250611" cy="5769427"/>
          </a:xfrm>
        </p:grpSpPr>
        <p:sp>
          <p:nvSpPr>
            <p:cNvPr id="11" name="Rectangle 10">
              <a:extLst>
                <a:ext uri="{FF2B5EF4-FFF2-40B4-BE49-F238E27FC236}">
                  <a16:creationId xmlns:a16="http://schemas.microsoft.com/office/drawing/2014/main" id="{4CB338CD-CA4C-0145-6A92-B74F22F60239}"/>
                </a:ext>
              </a:extLst>
            </p:cNvPr>
            <p:cNvSpPr/>
            <p:nvPr/>
          </p:nvSpPr>
          <p:spPr>
            <a:xfrm>
              <a:off x="7584879" y="951448"/>
              <a:ext cx="4250611" cy="2862322"/>
            </a:xfrm>
            <a:prstGeom prst="rect">
              <a:avLst/>
            </a:prstGeom>
          </p:spPr>
          <p:txBody>
            <a:bodyPr wrap="square">
              <a:spAutoFit/>
            </a:bodyPr>
            <a:lstStyle/>
            <a:p>
              <a:pPr fontAlgn="base"/>
              <a:r>
                <a:rPr lang="en-US" sz="2000" dirty="0"/>
                <a:t>Having ascended into heaven, having the bowels of mercy; being filled with compassion towards the children of men; standing betwixt them and justice; having broken the bands of death, taken upon himself their iniquity and their transgressions, having redeemed them, and satisfied the demands of justice.</a:t>
              </a:r>
            </a:p>
          </p:txBody>
        </p:sp>
        <p:pic>
          <p:nvPicPr>
            <p:cNvPr id="18" name="Picture 17">
              <a:extLst>
                <a:ext uri="{FF2B5EF4-FFF2-40B4-BE49-F238E27FC236}">
                  <a16:creationId xmlns:a16="http://schemas.microsoft.com/office/drawing/2014/main" id="{46A7748F-B956-18D8-9667-3CF7043E3CF7}"/>
                </a:ext>
              </a:extLst>
            </p:cNvPr>
            <p:cNvPicPr>
              <a:picLocks noChangeAspect="1"/>
            </p:cNvPicPr>
            <p:nvPr/>
          </p:nvPicPr>
          <p:blipFill>
            <a:blip r:embed="rId5"/>
            <a:stretch>
              <a:fillRect/>
            </a:stretch>
          </p:blipFill>
          <p:spPr>
            <a:xfrm>
              <a:off x="8301241" y="3877979"/>
              <a:ext cx="2817885" cy="2842896"/>
            </a:xfrm>
            <a:prstGeom prst="rect">
              <a:avLst/>
            </a:prstGeom>
          </p:spPr>
        </p:pic>
      </p:grpSp>
    </p:spTree>
    <p:extLst>
      <p:ext uri="{BB962C8B-B14F-4D97-AF65-F5344CB8AC3E}">
        <p14:creationId xmlns:p14="http://schemas.microsoft.com/office/powerpoint/2010/main" val="309028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Ruth and Boaz</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2:1-16 </a:t>
            </a:r>
          </a:p>
        </p:txBody>
      </p:sp>
      <p:sp>
        <p:nvSpPr>
          <p:cNvPr id="2" name="Rectangle 1"/>
          <p:cNvSpPr/>
          <p:nvPr/>
        </p:nvSpPr>
        <p:spPr>
          <a:xfrm>
            <a:off x="5057364" y="5722309"/>
            <a:ext cx="6467193" cy="923330"/>
          </a:xfrm>
          <a:prstGeom prst="rect">
            <a:avLst/>
          </a:prstGeom>
        </p:spPr>
        <p:txBody>
          <a:bodyPr wrap="square">
            <a:spAutoFit/>
          </a:bodyPr>
          <a:lstStyle/>
          <a:p>
            <a:r>
              <a:rPr lang="en-US" dirty="0"/>
              <a:t>Boaz was a prosperous farmer in Bethlehem and a relative of the </a:t>
            </a:r>
            <a:r>
              <a:rPr lang="en-US" dirty="0" err="1"/>
              <a:t>Elimelech</a:t>
            </a:r>
            <a:r>
              <a:rPr lang="en-US" dirty="0"/>
              <a:t> family. He admired Ruth’s noble character and was generous and protective of her.  </a:t>
            </a:r>
            <a:endParaRPr lang="en-US" dirty="0">
              <a:latin typeface="Calibri" panose="020F0502020204030204" pitchFamily="34" charset="0"/>
            </a:endParaRPr>
          </a:p>
        </p:txBody>
      </p:sp>
      <p:sp>
        <p:nvSpPr>
          <p:cNvPr id="12" name="Rectangle 11"/>
          <p:cNvSpPr/>
          <p:nvPr/>
        </p:nvSpPr>
        <p:spPr>
          <a:xfrm>
            <a:off x="235391" y="4381991"/>
            <a:ext cx="4582565" cy="1200329"/>
          </a:xfrm>
          <a:prstGeom prst="rect">
            <a:avLst/>
          </a:prstGeom>
        </p:spPr>
        <p:txBody>
          <a:bodyPr wrap="square">
            <a:spAutoFit/>
          </a:bodyPr>
          <a:lstStyle/>
          <a:p>
            <a:r>
              <a:rPr lang="en-US" dirty="0"/>
              <a:t>Because Naomi and Ruth were widows and without </a:t>
            </a:r>
            <a:r>
              <a:rPr lang="en-US"/>
              <a:t>a livelihood, </a:t>
            </a:r>
            <a:r>
              <a:rPr lang="en-US" dirty="0"/>
              <a:t>they were eligible to glean in the fields, however Naomi was aged so Ruth volunteered to go out alone.</a:t>
            </a:r>
            <a:endParaRPr lang="en-US" dirty="0">
              <a:latin typeface="Calibri" panose="020F0502020204030204" pitchFamily="34" charset="0"/>
            </a:endParaRPr>
          </a:p>
        </p:txBody>
      </p:sp>
      <p:pic>
        <p:nvPicPr>
          <p:cNvPr id="14" name="Picture 2" descr="http://2.bp.blogspot.com/-KKG1Px0IjxE/T6GrHJPH6HI/AAAAAAAAHAk/vK-XkRx4qes/s1600/ruth+glea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38" y="1015661"/>
            <a:ext cx="3810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74686" y="1091437"/>
            <a:ext cx="6897737" cy="1754326"/>
          </a:xfrm>
          <a:prstGeom prst="rect">
            <a:avLst/>
          </a:prstGeom>
        </p:spPr>
        <p:txBody>
          <a:bodyPr wrap="square">
            <a:spAutoFit/>
          </a:bodyPr>
          <a:lstStyle/>
          <a:p>
            <a:r>
              <a:rPr lang="en-US" dirty="0">
                <a:solidFill>
                  <a:srgbClr val="333333"/>
                </a:solidFill>
                <a:latin typeface="Calibri" panose="020F0502020204030204" pitchFamily="34" charset="0"/>
              </a:rPr>
              <a:t>Naomi wanted to help her faithful daughter-in-law secure a husband and family. To do this, Naomi considered the levirate marriage, a practice that had prevailed for many years in Israel. </a:t>
            </a:r>
          </a:p>
          <a:p>
            <a:endParaRPr lang="en-US" dirty="0">
              <a:solidFill>
                <a:srgbClr val="333333"/>
              </a:solidFill>
              <a:latin typeface="Calibri" panose="020F0502020204030204" pitchFamily="34" charset="0"/>
            </a:endParaRPr>
          </a:p>
          <a:p>
            <a:r>
              <a:rPr lang="en-US" dirty="0"/>
              <a:t>The word </a:t>
            </a:r>
            <a:r>
              <a:rPr lang="en-US" i="1" dirty="0"/>
              <a:t>levirate</a:t>
            </a:r>
            <a:r>
              <a:rPr lang="en-US" dirty="0"/>
              <a:t> has nothing to do with the tribe of Levi. Rather, it is taken from the Latin word </a:t>
            </a:r>
            <a:r>
              <a:rPr lang="en-US" i="1" dirty="0" err="1"/>
              <a:t>levir</a:t>
            </a:r>
            <a:r>
              <a:rPr lang="en-US" i="1" dirty="0"/>
              <a:t>, </a:t>
            </a:r>
            <a:r>
              <a:rPr lang="en-US" dirty="0"/>
              <a:t>meaning “husband’s brother.” (2)</a:t>
            </a:r>
          </a:p>
        </p:txBody>
      </p:sp>
      <p:pic>
        <p:nvPicPr>
          <p:cNvPr id="16" name="Picture 5" descr="http://1.bp.blogspot.com/-jGy5EQtJm6E/VCXZwrf-vYI/AAAAAAAAI4M/b-LGDj-5Zzs/s1600/Ruth%2Band%2BBoaz%2B(Dennis%2BBacchus)%2B2010%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008" y="2901689"/>
            <a:ext cx="4675517" cy="2680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Choosing a Righteous Life</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2:10-23</a:t>
            </a:r>
          </a:p>
        </p:txBody>
      </p:sp>
      <p:sp>
        <p:nvSpPr>
          <p:cNvPr id="12" name="Rectangle 11"/>
          <p:cNvSpPr/>
          <p:nvPr/>
        </p:nvSpPr>
        <p:spPr>
          <a:xfrm>
            <a:off x="444048" y="1627424"/>
            <a:ext cx="6375227" cy="1477328"/>
          </a:xfrm>
          <a:prstGeom prst="rect">
            <a:avLst/>
          </a:prstGeom>
        </p:spPr>
        <p:txBody>
          <a:bodyPr wrap="square">
            <a:spAutoFit/>
          </a:bodyPr>
          <a:lstStyle/>
          <a:p>
            <a:r>
              <a:rPr lang="en-US" i="1" dirty="0"/>
              <a:t>And Boaz answered and said unto her, It hath fully been shewed me, all that thou hast done unto thy mother-in-law since the death of thine husband: and how thou hast left thy father and thy mother, and the land of thy nativity, and art come unto a people which thou </a:t>
            </a:r>
            <a:r>
              <a:rPr lang="en-US" i="1" dirty="0" err="1"/>
              <a:t>knewest</a:t>
            </a:r>
            <a:r>
              <a:rPr lang="en-US" i="1" dirty="0"/>
              <a:t> not heretofore.</a:t>
            </a:r>
            <a:endParaRPr lang="en-US" i="1" dirty="0">
              <a:latin typeface="Calibri" panose="020F0502020204030204" pitchFamily="34" charset="0"/>
            </a:endParaRPr>
          </a:p>
        </p:txBody>
      </p:sp>
      <p:sp>
        <p:nvSpPr>
          <p:cNvPr id="3" name="Rectangle 2"/>
          <p:cNvSpPr/>
          <p:nvPr/>
        </p:nvSpPr>
        <p:spPr>
          <a:xfrm>
            <a:off x="2647131" y="1020088"/>
            <a:ext cx="6897737" cy="369332"/>
          </a:xfrm>
          <a:prstGeom prst="rect">
            <a:avLst/>
          </a:prstGeom>
        </p:spPr>
        <p:txBody>
          <a:bodyPr wrap="square">
            <a:spAutoFit/>
          </a:bodyPr>
          <a:lstStyle/>
          <a:p>
            <a:pPr algn="ctr"/>
            <a:r>
              <a:rPr lang="en-US" b="1" dirty="0">
                <a:solidFill>
                  <a:srgbClr val="333333"/>
                </a:solidFill>
                <a:latin typeface="Calibri" panose="020F0502020204030204" pitchFamily="34" charset="0"/>
              </a:rPr>
              <a:t>Ruth asks why Boaz is being so kind to her</a:t>
            </a:r>
            <a:endParaRPr lang="en-US" b="1" dirty="0"/>
          </a:p>
        </p:txBody>
      </p:sp>
      <p:grpSp>
        <p:nvGrpSpPr>
          <p:cNvPr id="15" name="Group 14"/>
          <p:cNvGrpSpPr/>
          <p:nvPr/>
        </p:nvGrpSpPr>
        <p:grpSpPr>
          <a:xfrm>
            <a:off x="8165244" y="3637350"/>
            <a:ext cx="3505068" cy="2501531"/>
            <a:chOff x="228600" y="381000"/>
            <a:chExt cx="3505068" cy="2501531"/>
          </a:xfrm>
        </p:grpSpPr>
        <p:grpSp>
          <p:nvGrpSpPr>
            <p:cNvPr id="17" name="Group 16"/>
            <p:cNvGrpSpPr/>
            <p:nvPr/>
          </p:nvGrpSpPr>
          <p:grpSpPr>
            <a:xfrm>
              <a:off x="228600" y="381000"/>
              <a:ext cx="3505068" cy="2501531"/>
              <a:chOff x="534986" y="381000"/>
              <a:chExt cx="2637111" cy="2501531"/>
            </a:xfrm>
          </p:grpSpPr>
          <p:sp>
            <p:nvSpPr>
              <p:cNvPr id="19" name="Rectangle 18"/>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832643" y="1090145"/>
              <a:ext cx="2293346" cy="1077218"/>
            </a:xfrm>
            <a:prstGeom prst="rect">
              <a:avLst/>
            </a:prstGeom>
          </p:spPr>
          <p:txBody>
            <a:bodyPr wrap="square">
              <a:spAutoFit/>
            </a:bodyPr>
            <a:lstStyle/>
            <a:p>
              <a:pPr algn="ctr"/>
              <a:r>
                <a:rPr lang="en-US" sz="1600" b="1" dirty="0"/>
                <a:t>When we show love and kindness to others, we invite the Lord’s blessings into our lives</a:t>
              </a:r>
              <a:endParaRPr lang="en-US" sz="1600" i="1" dirty="0"/>
            </a:p>
          </p:txBody>
        </p:sp>
      </p:grpSp>
      <p:pic>
        <p:nvPicPr>
          <p:cNvPr id="7170" name="Picture 2" descr="http://www.eborg2.com/BibleOT/08-Ruth/Ruth-0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121" y="3295445"/>
            <a:ext cx="4232776" cy="31745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63104" y="1987769"/>
            <a:ext cx="4685067" cy="1477328"/>
          </a:xfrm>
          <a:prstGeom prst="rect">
            <a:avLst/>
          </a:prstGeom>
        </p:spPr>
        <p:txBody>
          <a:bodyPr wrap="square">
            <a:spAutoFit/>
          </a:bodyPr>
          <a:lstStyle/>
          <a:p>
            <a:r>
              <a:rPr lang="en-US" dirty="0">
                <a:solidFill>
                  <a:srgbClr val="333333"/>
                </a:solidFill>
                <a:latin typeface="Calibri" panose="020F0502020204030204" pitchFamily="34" charset="0"/>
              </a:rPr>
              <a:t>Boaz showed additional kindness to Ruth by inviting her to eat with him and the reapers, the people he hired to harvest his fields. Boaz also told the reapers to leave extra portions of grain for Ruth to harvest.</a:t>
            </a:r>
            <a:endParaRPr lang="en-US" dirty="0"/>
          </a:p>
        </p:txBody>
      </p:sp>
    </p:spTree>
    <p:extLst>
      <p:ext uri="{BB962C8B-B14F-4D97-AF65-F5344CB8AC3E}">
        <p14:creationId xmlns:p14="http://schemas.microsoft.com/office/powerpoint/2010/main" val="140987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p:cNvSpPr txBox="1"/>
          <p:nvPr/>
        </p:nvSpPr>
        <p:spPr>
          <a:xfrm>
            <a:off x="11696747" y="6488668"/>
            <a:ext cx="495253" cy="369332"/>
          </a:xfrm>
          <a:prstGeom prst="rect">
            <a:avLst/>
          </a:prstGeom>
          <a:noFill/>
        </p:spPr>
        <p:txBody>
          <a:bodyPr wrap="square" rtlCol="0">
            <a:spAutoFit/>
          </a:bodyPr>
          <a:lstStyle/>
          <a:p>
            <a:r>
              <a:rPr lang="en-US" dirty="0"/>
              <a:t>(3)</a:t>
            </a:r>
          </a:p>
        </p:txBody>
      </p:sp>
      <p:sp>
        <p:nvSpPr>
          <p:cNvPr id="12" name="Rectangle 11"/>
          <p:cNvSpPr/>
          <p:nvPr/>
        </p:nvSpPr>
        <p:spPr>
          <a:xfrm>
            <a:off x="705302" y="1279884"/>
            <a:ext cx="6375227" cy="5262979"/>
          </a:xfrm>
          <a:prstGeom prst="rect">
            <a:avLst/>
          </a:prstGeom>
        </p:spPr>
        <p:txBody>
          <a:bodyPr wrap="square">
            <a:spAutoFit/>
          </a:bodyPr>
          <a:lstStyle/>
          <a:p>
            <a:r>
              <a:rPr lang="en-US" sz="2800" dirty="0"/>
              <a:t>“At times you may feel lonely and misunderstood … because you don’t fit in with the crowd. </a:t>
            </a:r>
          </a:p>
          <a:p>
            <a:endParaRPr lang="en-US" sz="2800" dirty="0"/>
          </a:p>
          <a:p>
            <a:r>
              <a:rPr lang="en-US" sz="2800" dirty="0"/>
              <a:t>Be grateful that your righteous life molds you so that you don’t fit where you don’t belong. </a:t>
            </a:r>
          </a:p>
          <a:p>
            <a:endParaRPr lang="en-US" sz="2800" dirty="0"/>
          </a:p>
          <a:p>
            <a:r>
              <a:rPr lang="en-US" sz="2800" dirty="0"/>
              <a:t>This is a temporary period of personal testing and growth. It will be replaced in time with true friends and greater happiness.”</a:t>
            </a:r>
            <a:endParaRPr lang="en-US" sz="2800" i="1" dirty="0">
              <a:latin typeface="Calibri" panose="020F0502020204030204" pitchFamily="34" charset="0"/>
            </a:endParaRPr>
          </a:p>
        </p:txBody>
      </p:sp>
      <p:sp>
        <p:nvSpPr>
          <p:cNvPr id="3" name="Rectangle 2"/>
          <p:cNvSpPr/>
          <p:nvPr/>
        </p:nvSpPr>
        <p:spPr>
          <a:xfrm>
            <a:off x="2268394" y="348100"/>
            <a:ext cx="8310506" cy="523220"/>
          </a:xfrm>
          <a:prstGeom prst="rect">
            <a:avLst/>
          </a:prstGeom>
        </p:spPr>
        <p:txBody>
          <a:bodyPr wrap="square">
            <a:spAutoFit/>
          </a:bodyPr>
          <a:lstStyle/>
          <a:p>
            <a:r>
              <a:rPr lang="en-US" sz="2800" dirty="0">
                <a:solidFill>
                  <a:srgbClr val="333333"/>
                </a:solidFill>
                <a:latin typeface="Calibri" panose="020F0502020204030204" pitchFamily="34" charset="0"/>
              </a:rPr>
              <a:t>How can we trust in the Lord in times of difficulty?</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7188" y="1742640"/>
            <a:ext cx="2491712" cy="3128123"/>
          </a:xfrm>
          <a:prstGeom prst="rect">
            <a:avLst/>
          </a:prstGeom>
        </p:spPr>
      </p:pic>
    </p:spTree>
    <p:extLst>
      <p:ext uri="{BB962C8B-B14F-4D97-AF65-F5344CB8AC3E}">
        <p14:creationId xmlns:p14="http://schemas.microsoft.com/office/powerpoint/2010/main" val="231189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9112" y="525741"/>
            <a:ext cx="6096000" cy="2862322"/>
          </a:xfrm>
          <a:prstGeom prst="rect">
            <a:avLst/>
          </a:prstGeom>
        </p:spPr>
        <p:txBody>
          <a:bodyPr>
            <a:spAutoFit/>
          </a:bodyPr>
          <a:lstStyle/>
          <a:p>
            <a:r>
              <a:rPr lang="en-US" b="0" i="0" dirty="0">
                <a:effectLst/>
                <a:latin typeface="Calibri" panose="020F0502020204030204" pitchFamily="34" charset="0"/>
              </a:rPr>
              <a:t>“A model of ideal womanhood is Ruth. Sensing the grief-stricken heart of her mother-in-law Naomi—who suffered the loss of each of her two fine sons—feeling perhaps the pangs of despair and loneliness that plagued the very soul of Naomi, Ruth uttered what has become that classic statement of loyalty: ‘Entreat me not to leave thee, or to return from following after thee: for whither thou </a:t>
            </a:r>
            <a:r>
              <a:rPr lang="en-US" b="0" i="0" dirty="0" err="1">
                <a:effectLst/>
                <a:latin typeface="Calibri" panose="020F0502020204030204" pitchFamily="34" charset="0"/>
              </a:rPr>
              <a:t>goest</a:t>
            </a:r>
            <a:r>
              <a:rPr lang="en-US" b="0" i="0" dirty="0">
                <a:effectLst/>
                <a:latin typeface="Calibri" panose="020F0502020204030204" pitchFamily="34" charset="0"/>
              </a:rPr>
              <a:t>, I will go; and where thou </a:t>
            </a:r>
            <a:r>
              <a:rPr lang="en-US" b="0" i="0" dirty="0" err="1">
                <a:effectLst/>
                <a:latin typeface="Calibri" panose="020F0502020204030204" pitchFamily="34" charset="0"/>
              </a:rPr>
              <a:t>lodgest</a:t>
            </a:r>
            <a:r>
              <a:rPr lang="en-US" b="0" i="0" dirty="0">
                <a:effectLst/>
                <a:latin typeface="Calibri" panose="020F0502020204030204" pitchFamily="34" charset="0"/>
              </a:rPr>
              <a:t>, I will lodge: thy people shall be my people, and thy God my God.’ [</a:t>
            </a:r>
            <a:r>
              <a:rPr lang="en-US" b="0" i="0" u="none" strike="noStrike" dirty="0">
                <a:effectLst/>
                <a:latin typeface="Calibri" panose="020F0502020204030204" pitchFamily="34" charset="0"/>
              </a:rPr>
              <a:t>Ruth 1:16</a:t>
            </a:r>
            <a:r>
              <a:rPr lang="en-US" b="0" i="0" dirty="0">
                <a:effectLst/>
                <a:latin typeface="Calibri" panose="020F0502020204030204" pitchFamily="34" charset="0"/>
              </a:rPr>
              <a:t>.] Ruth’s actions demonstrated the sincerity of her words.</a:t>
            </a:r>
            <a:endParaRPr lang="en-US" dirty="0"/>
          </a:p>
        </p:txBody>
      </p:sp>
      <p:sp>
        <p:nvSpPr>
          <p:cNvPr id="9" name="Rectangle 8"/>
          <p:cNvSpPr/>
          <p:nvPr/>
        </p:nvSpPr>
        <p:spPr>
          <a:xfrm>
            <a:off x="5177435" y="4080725"/>
            <a:ext cx="6096000" cy="1200329"/>
          </a:xfrm>
          <a:prstGeom prst="rect">
            <a:avLst/>
          </a:prstGeom>
        </p:spPr>
        <p:txBody>
          <a:bodyPr>
            <a:spAutoFit/>
          </a:bodyPr>
          <a:lstStyle/>
          <a:p>
            <a:r>
              <a:rPr lang="en-US" b="0" i="0" dirty="0">
                <a:effectLst/>
                <a:latin typeface="Calibri" panose="020F0502020204030204" pitchFamily="34" charset="0"/>
              </a:rPr>
              <a:t>“Through Ruth’s undeviating loyalty to Naomi, she was to marry Boaz, by which she—the foreigner and Moabite convert—became a great-grandmother of David and, therefore, an ancestor of our Savior </a:t>
            </a:r>
            <a:r>
              <a:rPr lang="en-US" b="0" i="0" u="none" strike="noStrike" dirty="0">
                <a:effectLst/>
                <a:latin typeface="Calibri" panose="020F0502020204030204" pitchFamily="34" charset="0"/>
              </a:rPr>
              <a:t>Jesus Christ</a:t>
            </a:r>
            <a:r>
              <a:rPr lang="en-US" dirty="0">
                <a:latin typeface="Calibri" panose="020F0502020204030204" pitchFamily="34" charset="0"/>
              </a:rPr>
              <a:t>.”</a:t>
            </a:r>
            <a:endParaRPr lang="en-US" dirty="0"/>
          </a:p>
        </p:txBody>
      </p:sp>
      <p:sp>
        <p:nvSpPr>
          <p:cNvPr id="10" name="Rectangle 9"/>
          <p:cNvSpPr/>
          <p:nvPr/>
        </p:nvSpPr>
        <p:spPr>
          <a:xfrm>
            <a:off x="11615596" y="6426779"/>
            <a:ext cx="977774" cy="369332"/>
          </a:xfrm>
          <a:prstGeom prst="rect">
            <a:avLst/>
          </a:prstGeom>
        </p:spPr>
        <p:txBody>
          <a:bodyPr wrap="square">
            <a:spAutoFit/>
          </a:bodyPr>
          <a:lstStyle/>
          <a:p>
            <a:r>
              <a:rPr lang="en-US" dirty="0">
                <a:latin typeface="Calibri" panose="020F0502020204030204" pitchFamily="34" charset="0"/>
              </a:rPr>
              <a:t>(1)</a:t>
            </a:r>
            <a:endParaRPr lang="en-US" dirty="0"/>
          </a:p>
        </p:txBody>
      </p:sp>
      <p:pic>
        <p:nvPicPr>
          <p:cNvPr id="1030" name="Picture 6" descr="http://image.slidesharecdn.com/p6sylhcbt861cautytjn-140513213544-phpapp02/95/ruthearly-light-bible-9-638.jpg?cb=1400017751"/>
          <p:cNvPicPr>
            <a:picLocks noChangeAspect="1" noChangeArrowheads="1"/>
          </p:cNvPicPr>
          <p:nvPr/>
        </p:nvPicPr>
        <p:blipFill rotWithShape="1">
          <a:blip r:embed="rId2">
            <a:extLst>
              <a:ext uri="{28A0092B-C50C-407E-A947-70E740481C1C}">
                <a14:useLocalDpi xmlns:a14="http://schemas.microsoft.com/office/drawing/2010/main" val="0"/>
              </a:ext>
            </a:extLst>
          </a:blip>
          <a:srcRect l="41091" t="884"/>
          <a:stretch/>
        </p:blipFill>
        <p:spPr bwMode="auto">
          <a:xfrm>
            <a:off x="7676575" y="209695"/>
            <a:ext cx="2766270" cy="34944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640" y="3437876"/>
            <a:ext cx="1876425" cy="2486025"/>
          </a:xfrm>
          <a:prstGeom prst="rect">
            <a:avLst/>
          </a:prstGeom>
        </p:spPr>
      </p:pic>
      <p:sp>
        <p:nvSpPr>
          <p:cNvPr id="3" name="TextBox 2">
            <a:extLst>
              <a:ext uri="{FF2B5EF4-FFF2-40B4-BE49-F238E27FC236}">
                <a16:creationId xmlns:a16="http://schemas.microsoft.com/office/drawing/2014/main" id="{865E6739-538A-8094-7048-F99FBB77F5F4}"/>
              </a:ext>
            </a:extLst>
          </p:cNvPr>
          <p:cNvSpPr txBox="1"/>
          <p:nvPr/>
        </p:nvSpPr>
        <p:spPr>
          <a:xfrm>
            <a:off x="3386798" y="6103613"/>
            <a:ext cx="6296628" cy="646331"/>
          </a:xfrm>
          <a:prstGeom prst="rect">
            <a:avLst/>
          </a:prstGeom>
          <a:noFill/>
        </p:spPr>
        <p:txBody>
          <a:bodyPr wrap="square">
            <a:spAutoFit/>
          </a:bodyPr>
          <a:lstStyle/>
          <a:p>
            <a:pPr algn="ctr"/>
            <a:r>
              <a:rPr lang="en-US" b="1" i="0" dirty="0">
                <a:solidFill>
                  <a:srgbClr val="53575B"/>
                </a:solidFill>
                <a:effectLst/>
              </a:rPr>
              <a:t>Boaz entered a covenant marriage or relationship with Ruth to always love and care for her.</a:t>
            </a:r>
            <a:endParaRPr lang="en-US" b="1" dirty="0"/>
          </a:p>
        </p:txBody>
      </p:sp>
    </p:spTree>
    <p:extLst>
      <p:ext uri="{BB962C8B-B14F-4D97-AF65-F5344CB8AC3E}">
        <p14:creationId xmlns:p14="http://schemas.microsoft.com/office/powerpoint/2010/main" val="281047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11615596" y="6426779"/>
            <a:ext cx="977774" cy="369332"/>
          </a:xfrm>
          <a:prstGeom prst="rect">
            <a:avLst/>
          </a:prstGeom>
        </p:spPr>
        <p:txBody>
          <a:bodyPr wrap="square">
            <a:spAutoFit/>
          </a:bodyPr>
          <a:lstStyle/>
          <a:p>
            <a:r>
              <a:rPr lang="en-US" dirty="0">
                <a:latin typeface="Calibri" panose="020F0502020204030204" pitchFamily="34" charset="0"/>
              </a:rPr>
              <a:t>(1)</a:t>
            </a:r>
            <a:endParaRPr lang="en-US" dirty="0"/>
          </a:p>
        </p:txBody>
      </p:sp>
      <p:sp>
        <p:nvSpPr>
          <p:cNvPr id="12" name="TextBox 11"/>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Next Time…</a:t>
            </a:r>
          </a:p>
        </p:txBody>
      </p:sp>
      <p:sp>
        <p:nvSpPr>
          <p:cNvPr id="13" name="Rectangle 12"/>
          <p:cNvSpPr/>
          <p:nvPr/>
        </p:nvSpPr>
        <p:spPr>
          <a:xfrm>
            <a:off x="5334361" y="1536174"/>
            <a:ext cx="6452103" cy="3785652"/>
          </a:xfrm>
          <a:prstGeom prst="rect">
            <a:avLst/>
          </a:prstGeom>
        </p:spPr>
        <p:txBody>
          <a:bodyPr wrap="square">
            <a:spAutoFit/>
          </a:bodyPr>
          <a:lstStyle/>
          <a:p>
            <a:pPr algn="just"/>
            <a:r>
              <a:rPr lang="en-US" sz="2400" dirty="0">
                <a:solidFill>
                  <a:srgbClr val="660000"/>
                </a:solidFill>
              </a:rPr>
              <a:t>If a mar­ried man died with­out any chil­dren to carry on his name and inher­i­tance, it was his unmar­ried brother’s respon­si­bil­ity to marry the widow so that: </a:t>
            </a:r>
          </a:p>
          <a:p>
            <a:pPr algn="just"/>
            <a:endParaRPr lang="en-US" sz="2400" dirty="0">
              <a:solidFill>
                <a:srgbClr val="660000"/>
              </a:solidFill>
            </a:endParaRPr>
          </a:p>
          <a:p>
            <a:pPr algn="just"/>
            <a:r>
              <a:rPr lang="en-US" sz="2400" dirty="0">
                <a:solidFill>
                  <a:srgbClr val="660000"/>
                </a:solidFill>
              </a:rPr>
              <a:t>“The first son she bears shall carry on the name of the dead brother so that his name will not be blot­ted out from Israel” (Deuteron­omy 25:6). This is known as a levi­rate mar­riage from the Latin word for brother-in-law, </a:t>
            </a:r>
            <a:r>
              <a:rPr lang="en-US" sz="2400" dirty="0" err="1">
                <a:solidFill>
                  <a:srgbClr val="660000"/>
                </a:solidFill>
              </a:rPr>
              <a:t>levir</a:t>
            </a:r>
            <a:r>
              <a:rPr lang="en-US" sz="2400" dirty="0">
                <a:solidFill>
                  <a:srgbClr val="000000"/>
                </a:solidFill>
              </a:rPr>
              <a:t>.</a:t>
            </a:r>
          </a:p>
        </p:txBody>
      </p:sp>
      <p:pic>
        <p:nvPicPr>
          <p:cNvPr id="9" name="Picture 8">
            <a:extLst>
              <a:ext uri="{FF2B5EF4-FFF2-40B4-BE49-F238E27FC236}">
                <a16:creationId xmlns:a16="http://schemas.microsoft.com/office/drawing/2014/main" id="{70023D9C-B905-CB71-CA8C-20CD44568EAD}"/>
              </a:ext>
            </a:extLst>
          </p:cNvPr>
          <p:cNvPicPr>
            <a:picLocks noChangeAspect="1"/>
          </p:cNvPicPr>
          <p:nvPr/>
        </p:nvPicPr>
        <p:blipFill>
          <a:blip r:embed="rId3"/>
          <a:stretch>
            <a:fillRect/>
          </a:stretch>
        </p:blipFill>
        <p:spPr>
          <a:xfrm>
            <a:off x="405536" y="2150571"/>
            <a:ext cx="4523289" cy="3019846"/>
          </a:xfrm>
          <a:prstGeom prst="rect">
            <a:avLst/>
          </a:prstGeom>
        </p:spPr>
      </p:pic>
    </p:spTree>
    <p:extLst>
      <p:ext uri="{BB962C8B-B14F-4D97-AF65-F5344CB8AC3E}">
        <p14:creationId xmlns:p14="http://schemas.microsoft.com/office/powerpoint/2010/main" val="113681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67" y="88585"/>
            <a:ext cx="12192000" cy="3693319"/>
          </a:xfrm>
          <a:prstGeom prst="rect">
            <a:avLst/>
          </a:prstGeom>
        </p:spPr>
        <p:txBody>
          <a:bodyPr wrap="square">
            <a:spAutoFit/>
          </a:bodyPr>
          <a:lstStyle/>
          <a:p>
            <a:r>
              <a:rPr lang="en-US" dirty="0"/>
              <a:t>Sources:</a:t>
            </a:r>
          </a:p>
          <a:p>
            <a:endParaRPr lang="en-US" dirty="0"/>
          </a:p>
          <a:p>
            <a:r>
              <a:rPr lang="en-US" dirty="0"/>
              <a:t>Videos: </a:t>
            </a:r>
          </a:p>
          <a:p>
            <a:r>
              <a:rPr lang="en-US" dirty="0"/>
              <a:t>“Finding Your Purpose in Life: Does Faith Matter?” (5:08) </a:t>
            </a:r>
          </a:p>
          <a:p>
            <a:r>
              <a:rPr lang="en-US" dirty="0"/>
              <a:t> “Moving on from Past Mistakes” (3:43),</a:t>
            </a:r>
          </a:p>
          <a:p>
            <a:endParaRPr lang="en-US" dirty="0"/>
          </a:p>
          <a:p>
            <a:endParaRPr lang="en-US" dirty="0"/>
          </a:p>
          <a:p>
            <a:pPr marL="342900" indent="-342900">
              <a:buAutoNum type="arabicPeriod"/>
            </a:pPr>
            <a:r>
              <a:rPr lang="en-US" dirty="0"/>
              <a:t>President Thomas S. Monson</a:t>
            </a:r>
            <a:r>
              <a:rPr lang="en-US" b="0" i="0" dirty="0">
                <a:effectLst/>
              </a:rPr>
              <a:t> (</a:t>
            </a:r>
            <a:r>
              <a:rPr lang="en-US" b="0" i="0" u="none" strike="noStrike" dirty="0">
                <a:effectLst/>
              </a:rPr>
              <a:t>“Models to Follow,” </a:t>
            </a:r>
            <a:r>
              <a:rPr lang="en-US" b="0" i="1" dirty="0">
                <a:effectLst/>
              </a:rPr>
              <a:t>Ensign,</a:t>
            </a:r>
            <a:r>
              <a:rPr lang="en-US" b="0" i="0" dirty="0">
                <a:effectLst/>
              </a:rPr>
              <a:t> Nov. 2002, 61).</a:t>
            </a:r>
            <a:endParaRPr lang="en-US" dirty="0"/>
          </a:p>
          <a:p>
            <a:pPr marL="342900" indent="-342900">
              <a:buAutoNum type="arabicPeriod"/>
            </a:pPr>
            <a:r>
              <a:rPr lang="en-US" dirty="0"/>
              <a:t>Old Testament Institute Manual </a:t>
            </a:r>
          </a:p>
          <a:p>
            <a:r>
              <a:rPr lang="en-US" dirty="0"/>
              <a:t>Presentation by ©http://fashionsbylynda.com/blog/</a:t>
            </a:r>
          </a:p>
          <a:p>
            <a:r>
              <a:rPr lang="en-US" dirty="0"/>
              <a:t>3. Elder Richard G. Scott (“The Power of Righteousness,” </a:t>
            </a:r>
            <a:r>
              <a:rPr lang="en-US" i="1" dirty="0"/>
              <a:t>Ensign,</a:t>
            </a:r>
            <a:r>
              <a:rPr lang="en-US" dirty="0"/>
              <a:t> Nov. 1998, 70).</a:t>
            </a:r>
          </a:p>
          <a:p>
            <a:r>
              <a:rPr lang="en-US" i="1" dirty="0"/>
              <a:t>4. </a:t>
            </a:r>
            <a:r>
              <a:rPr lang="en-US" dirty="0"/>
              <a:t>Elder D. Todd Christofferson (“Redemption,” </a:t>
            </a:r>
            <a:r>
              <a:rPr lang="en-US" i="1" dirty="0"/>
              <a:t>Ensign</a:t>
            </a:r>
            <a:r>
              <a:rPr lang="en-US" dirty="0"/>
              <a:t> or </a:t>
            </a:r>
            <a:r>
              <a:rPr lang="en-US" i="1" dirty="0"/>
              <a:t>Liahona</a:t>
            </a:r>
            <a:r>
              <a:rPr lang="en-US" dirty="0"/>
              <a:t>, May 2013, 109)</a:t>
            </a:r>
            <a:endParaRPr lang="en-US" i="1" dirty="0"/>
          </a:p>
          <a:p>
            <a:pPr marL="342900" indent="-342900">
              <a:buAutoNum type="arabicPeriod"/>
            </a:pPr>
            <a:endParaRPr lang="en-US" dirty="0"/>
          </a:p>
        </p:txBody>
      </p:sp>
      <p:sp>
        <p:nvSpPr>
          <p:cNvPr id="9" name="Footer Placeholder 14">
            <a:extLst>
              <a:ext uri="{FF2B5EF4-FFF2-40B4-BE49-F238E27FC236}">
                <a16:creationId xmlns:a16="http://schemas.microsoft.com/office/drawing/2014/main" id="{71D8F586-5A80-47B3-9C79-AEE031034B28}"/>
              </a:ext>
            </a:extLst>
          </p:cNvPr>
          <p:cNvSpPr>
            <a:spLocks noGrp="1"/>
          </p:cNvSpPr>
          <p:nvPr/>
        </p:nvSpPr>
        <p:spPr>
          <a:xfrm>
            <a:off x="11067" y="650603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3" name="Group 2">
            <a:extLst>
              <a:ext uri="{FF2B5EF4-FFF2-40B4-BE49-F238E27FC236}">
                <a16:creationId xmlns:a16="http://schemas.microsoft.com/office/drawing/2014/main" id="{BD7A0CFF-1003-5A60-F916-4412DE6305DB}"/>
              </a:ext>
            </a:extLst>
          </p:cNvPr>
          <p:cNvGrpSpPr/>
          <p:nvPr/>
        </p:nvGrpSpPr>
        <p:grpSpPr>
          <a:xfrm>
            <a:off x="5480361" y="556881"/>
            <a:ext cx="997307" cy="1256044"/>
            <a:chOff x="990600" y="381000"/>
            <a:chExt cx="2362200" cy="2905035"/>
          </a:xfrm>
        </p:grpSpPr>
        <p:sp>
          <p:nvSpPr>
            <p:cNvPr id="6" name="Trapezoid 5">
              <a:extLst>
                <a:ext uri="{FF2B5EF4-FFF2-40B4-BE49-F238E27FC236}">
                  <a16:creationId xmlns:a16="http://schemas.microsoft.com/office/drawing/2014/main" id="{E968C222-2D7D-CD15-D15A-611E1A92A500}"/>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9">
              <a:extLst>
                <a:ext uri="{FF2B5EF4-FFF2-40B4-BE49-F238E27FC236}">
                  <a16:creationId xmlns:a16="http://schemas.microsoft.com/office/drawing/2014/main" id="{40C2D6E1-5FD5-99E2-9FCB-9F2A5739B1AD}"/>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0">
              <a:extLst>
                <a:ext uri="{FF2B5EF4-FFF2-40B4-BE49-F238E27FC236}">
                  <a16:creationId xmlns:a16="http://schemas.microsoft.com/office/drawing/2014/main" id="{67891C7E-3184-6347-0BB6-1E3619939240}"/>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01">
              <a:extLst>
                <a:ext uri="{FF2B5EF4-FFF2-40B4-BE49-F238E27FC236}">
                  <a16:creationId xmlns:a16="http://schemas.microsoft.com/office/drawing/2014/main" id="{305723E3-88F9-031E-41CC-11FCCF354246}"/>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3">
              <a:extLst>
                <a:ext uri="{FF2B5EF4-FFF2-40B4-BE49-F238E27FC236}">
                  <a16:creationId xmlns:a16="http://schemas.microsoft.com/office/drawing/2014/main" id="{306CA58D-1EB0-DD71-6BAF-3DA271D6409E}"/>
                </a:ext>
              </a:extLst>
            </p:cNvPr>
            <p:cNvGrpSpPr/>
            <p:nvPr/>
          </p:nvGrpSpPr>
          <p:grpSpPr>
            <a:xfrm>
              <a:off x="1828800" y="381000"/>
              <a:ext cx="1250371" cy="1224010"/>
              <a:chOff x="3037563" y="3121795"/>
              <a:chExt cx="1250371" cy="1224010"/>
            </a:xfrm>
          </p:grpSpPr>
          <p:sp>
            <p:nvSpPr>
              <p:cNvPr id="20" name="Oval 19">
                <a:extLst>
                  <a:ext uri="{FF2B5EF4-FFF2-40B4-BE49-F238E27FC236}">
                    <a16:creationId xmlns:a16="http://schemas.microsoft.com/office/drawing/2014/main" id="{253C239B-5C1E-F522-FFD8-ECE07051232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FBF9078-754F-1E75-41F2-C321119402BD}"/>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6C40763-C3D4-218B-2D4D-DAF12AB3A503}"/>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2847A96-DD8F-0E02-8E0A-5F550B5F43D4}"/>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68B673A-54D1-42AD-1468-629D50F1BF4E}"/>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4">
              <a:extLst>
                <a:ext uri="{FF2B5EF4-FFF2-40B4-BE49-F238E27FC236}">
                  <a16:creationId xmlns:a16="http://schemas.microsoft.com/office/drawing/2014/main" id="{5901779B-42B6-817F-6B9A-F8D3FF57B520}"/>
                </a:ext>
              </a:extLst>
            </p:cNvPr>
            <p:cNvGrpSpPr/>
            <p:nvPr/>
          </p:nvGrpSpPr>
          <p:grpSpPr>
            <a:xfrm>
              <a:off x="990600" y="685800"/>
              <a:ext cx="856252" cy="838200"/>
              <a:chOff x="3037563" y="3121795"/>
              <a:chExt cx="1250371" cy="1224010"/>
            </a:xfrm>
          </p:grpSpPr>
          <p:sp>
            <p:nvSpPr>
              <p:cNvPr id="15" name="Oval 14">
                <a:extLst>
                  <a:ext uri="{FF2B5EF4-FFF2-40B4-BE49-F238E27FC236}">
                    <a16:creationId xmlns:a16="http://schemas.microsoft.com/office/drawing/2014/main" id="{A5DFC843-0C8F-DF37-649B-5652578F480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B04326C-546A-5302-AC32-6ABF4DB84E76}"/>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F6D61BA-0F88-712F-876B-C0249A5E03CA}"/>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5E132BD-BDBF-6651-1151-23BAED9CD143}"/>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8453F9C-6694-228F-B983-7A23ACEB2D1F}"/>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2322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05605" y="309181"/>
            <a:ext cx="7191471" cy="5632311"/>
          </a:xfrm>
          <a:prstGeom prst="rect">
            <a:avLst/>
          </a:prstGeom>
          <a:ln>
            <a:solidFill>
              <a:schemeClr val="tx1"/>
            </a:solidFill>
          </a:ln>
        </p:spPr>
        <p:txBody>
          <a:bodyPr wrap="square">
            <a:spAutoFit/>
          </a:bodyPr>
          <a:lstStyle/>
          <a:p>
            <a:r>
              <a:rPr lang="en-US" dirty="0">
                <a:latin typeface="Calibri" panose="020F0502020204030204" pitchFamily="34" charset="0"/>
              </a:rPr>
              <a:t>The levirate law of marriage stated that when a man married and then died before having a male child, his nearest male relative (usually his brother or another near kinsman) was to marry the widow (see Bible Dictionary, “Levirate marriage”). </a:t>
            </a:r>
          </a:p>
          <a:p>
            <a:endParaRPr lang="en-US" dirty="0">
              <a:latin typeface="Calibri" panose="020F0502020204030204" pitchFamily="34" charset="0"/>
            </a:endParaRPr>
          </a:p>
          <a:p>
            <a:r>
              <a:rPr lang="en-US" dirty="0">
                <a:latin typeface="Calibri" panose="020F0502020204030204" pitchFamily="34" charset="0"/>
              </a:rPr>
              <a:t>The first son of that union was considered to be the son and heir of the deceased husband so that the deceased man’s family line could continue. In order to provide an inheritance for the heir, this “kinsman [also] had the right to purchase (redeem) the land of [his] deceased relative” (Ellis T. Rasmussen, </a:t>
            </a:r>
            <a:r>
              <a:rPr lang="en-US" i="1" dirty="0">
                <a:latin typeface="Calibri" panose="020F0502020204030204" pitchFamily="34" charset="0"/>
              </a:rPr>
              <a:t>A Latter-day Saint Commentary on the Old Testament</a:t>
            </a:r>
            <a:r>
              <a:rPr lang="en-US" dirty="0">
                <a:latin typeface="Calibri" panose="020F0502020204030204" pitchFamily="34" charset="0"/>
              </a:rPr>
              <a:t> [1993], 227). </a:t>
            </a:r>
          </a:p>
          <a:p>
            <a:endParaRPr lang="en-US" dirty="0">
              <a:latin typeface="Calibri" panose="020F0502020204030204" pitchFamily="34" charset="0"/>
            </a:endParaRPr>
          </a:p>
          <a:p>
            <a:r>
              <a:rPr lang="en-US" dirty="0">
                <a:latin typeface="Calibri" panose="020F0502020204030204" pitchFamily="34" charset="0"/>
              </a:rPr>
              <a:t>By purchasing this land, providing for the widow’s needs, and ensuring the continuance of the family line, this kinsman essentially became a redeemer or protector to the widow (see </a:t>
            </a:r>
            <a:r>
              <a:rPr lang="en-US" i="1" dirty="0">
                <a:latin typeface="Calibri" panose="020F0502020204030204" pitchFamily="34" charset="0"/>
              </a:rPr>
              <a:t>Old Testament Student Manual: Genesis–2 Samuel</a:t>
            </a:r>
            <a:r>
              <a:rPr lang="en-US" dirty="0">
                <a:latin typeface="Calibri" panose="020F0502020204030204" pitchFamily="34" charset="0"/>
              </a:rPr>
              <a:t> [Church Educational System manual, 2003], 230). </a:t>
            </a:r>
          </a:p>
          <a:p>
            <a:endParaRPr lang="en-US" dirty="0">
              <a:latin typeface="Calibri" panose="020F0502020204030204" pitchFamily="34" charset="0"/>
            </a:endParaRPr>
          </a:p>
          <a:p>
            <a:r>
              <a:rPr lang="en-US" dirty="0">
                <a:latin typeface="Calibri" panose="020F0502020204030204" pitchFamily="34" charset="0"/>
              </a:rPr>
              <a:t>The levirate law is recorded in Deuteronomy 25:5–10. Genesis 38 includes an application of the levirate law that involves the three sons of Judah. Naomi also referred to this law (see Ruth 1:11).</a:t>
            </a:r>
            <a:endParaRPr lang="en-US" dirty="0"/>
          </a:p>
        </p:txBody>
      </p:sp>
      <p:sp>
        <p:nvSpPr>
          <p:cNvPr id="6" name="Rectangle 5"/>
          <p:cNvSpPr/>
          <p:nvPr/>
        </p:nvSpPr>
        <p:spPr>
          <a:xfrm>
            <a:off x="709470" y="2017340"/>
            <a:ext cx="3265001" cy="1384995"/>
          </a:xfrm>
          <a:prstGeom prst="rect">
            <a:avLst/>
          </a:prstGeom>
        </p:spPr>
        <p:txBody>
          <a:bodyPr wrap="square">
            <a:spAutoFit/>
          </a:bodyPr>
          <a:lstStyle/>
          <a:p>
            <a:pPr algn="ctr"/>
            <a:r>
              <a:rPr lang="en-US" sz="2800" dirty="0">
                <a:latin typeface="Algerian" panose="04020705040A02060702" pitchFamily="82" charset="0"/>
              </a:rPr>
              <a:t>The levirate law of marriage </a:t>
            </a:r>
          </a:p>
        </p:txBody>
      </p:sp>
    </p:spTree>
    <p:extLst>
      <p:ext uri="{BB962C8B-B14F-4D97-AF65-F5344CB8AC3E}">
        <p14:creationId xmlns:p14="http://schemas.microsoft.com/office/powerpoint/2010/main" val="1292082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7010026" y="1128716"/>
            <a:ext cx="3664780" cy="923330"/>
          </a:xfrm>
          <a:prstGeom prst="rect">
            <a:avLst/>
          </a:prstGeom>
          <a:noFill/>
        </p:spPr>
        <p:txBody>
          <a:bodyPr wrap="square" rtlCol="0">
            <a:spAutoFit/>
          </a:bodyPr>
          <a:lstStyle/>
          <a:p>
            <a:r>
              <a:rPr lang="en-US" dirty="0"/>
              <a:t>The author of the book is unknown, and it is difficult to determine when and where it was written</a:t>
            </a:r>
          </a:p>
        </p:txBody>
      </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The Book of Ruth</a:t>
            </a:r>
          </a:p>
        </p:txBody>
      </p:sp>
      <p:sp>
        <p:nvSpPr>
          <p:cNvPr id="55" name="Rectangle 54"/>
          <p:cNvSpPr/>
          <p:nvPr/>
        </p:nvSpPr>
        <p:spPr>
          <a:xfrm>
            <a:off x="4628384" y="5252478"/>
            <a:ext cx="6096000" cy="923330"/>
          </a:xfrm>
          <a:prstGeom prst="rect">
            <a:avLst/>
          </a:prstGeom>
        </p:spPr>
        <p:txBody>
          <a:bodyPr>
            <a:spAutoFit/>
          </a:bodyPr>
          <a:lstStyle/>
          <a:p>
            <a:r>
              <a:rPr lang="en-US" b="0" i="0" dirty="0">
                <a:solidFill>
                  <a:srgbClr val="333333"/>
                </a:solidFill>
                <a:effectLst/>
                <a:latin typeface="Calibri" panose="020F0502020204030204" pitchFamily="34" charset="0"/>
              </a:rPr>
              <a:t>The book of Ruth is one of only two books in the Old Testament named after a woman and presents an example of a woman of faith, strength, and kindness. </a:t>
            </a:r>
            <a:endParaRPr lang="en-US" dirty="0"/>
          </a:p>
        </p:txBody>
      </p:sp>
      <p:grpSp>
        <p:nvGrpSpPr>
          <p:cNvPr id="94" name="Group 93"/>
          <p:cNvGrpSpPr/>
          <p:nvPr/>
        </p:nvGrpSpPr>
        <p:grpSpPr>
          <a:xfrm>
            <a:off x="8938638" y="2182765"/>
            <a:ext cx="1372803" cy="2631682"/>
            <a:chOff x="251447" y="1920061"/>
            <a:chExt cx="1741113" cy="3337738"/>
          </a:xfrm>
        </p:grpSpPr>
        <p:sp>
          <p:nvSpPr>
            <p:cNvPr id="95" name="Round Diagonal Corner Rectangle 94"/>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5699679" flipH="1">
              <a:off x="-206971" y="2744378"/>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uble Wave 97"/>
            <p:cNvSpPr/>
            <p:nvPr/>
          </p:nvSpPr>
          <p:spPr>
            <a:xfrm rot="15900321">
              <a:off x="920186" y="2723224"/>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2528866">
              <a:off x="972453" y="2069805"/>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19071134" flipH="1">
              <a:off x="450240" y="2069804"/>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164768">
              <a:off x="1616448" y="244254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164768">
              <a:off x="436996" y="241102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lay 112"/>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57124" y="2232492"/>
              <a:ext cx="845775" cy="244480"/>
              <a:chOff x="4953000" y="1968708"/>
              <a:chExt cx="5056682" cy="1751350"/>
            </a:xfrm>
          </p:grpSpPr>
          <p:grpSp>
            <p:nvGrpSpPr>
              <p:cNvPr id="158" name="Group 157"/>
              <p:cNvGrpSpPr/>
              <p:nvPr/>
            </p:nvGrpSpPr>
            <p:grpSpPr>
              <a:xfrm>
                <a:off x="4953000" y="1981200"/>
                <a:ext cx="1681397" cy="1721370"/>
                <a:chOff x="4953000" y="1981200"/>
                <a:chExt cx="1681397" cy="1721370"/>
              </a:xfrm>
            </p:grpSpPr>
            <p:sp>
              <p:nvSpPr>
                <p:cNvPr id="169" name="Quad Arrow 168"/>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634397" y="1968708"/>
                <a:ext cx="1681397" cy="1721370"/>
                <a:chOff x="4953000" y="1981200"/>
                <a:chExt cx="1681397" cy="1721370"/>
              </a:xfrm>
            </p:grpSpPr>
            <p:sp>
              <p:nvSpPr>
                <p:cNvPr id="167" name="Quad Arrow 166"/>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8328285" y="1998688"/>
                <a:ext cx="1681397" cy="1721370"/>
                <a:chOff x="4953000" y="1981200"/>
                <a:chExt cx="1681397" cy="1721370"/>
              </a:xfrm>
            </p:grpSpPr>
            <p:sp>
              <p:nvSpPr>
                <p:cNvPr id="165" name="Quad Arrow 16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Isosceles Triangle 160"/>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7090" y="4915900"/>
              <a:ext cx="939908" cy="167028"/>
              <a:chOff x="4953000" y="1968708"/>
              <a:chExt cx="5056682" cy="1751350"/>
            </a:xfrm>
          </p:grpSpPr>
          <p:grpSp>
            <p:nvGrpSpPr>
              <p:cNvPr id="145" name="Group 144"/>
              <p:cNvGrpSpPr/>
              <p:nvPr/>
            </p:nvGrpSpPr>
            <p:grpSpPr>
              <a:xfrm>
                <a:off x="4953000" y="1981200"/>
                <a:ext cx="1681397" cy="1721370"/>
                <a:chOff x="4953000" y="1981200"/>
                <a:chExt cx="1681397" cy="1721370"/>
              </a:xfrm>
            </p:grpSpPr>
            <p:sp>
              <p:nvSpPr>
                <p:cNvPr id="156" name="Quad Arrow 155"/>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6634397" y="1968708"/>
                <a:ext cx="1681397" cy="1721370"/>
                <a:chOff x="4953000" y="1981200"/>
                <a:chExt cx="1681397" cy="1721370"/>
              </a:xfrm>
            </p:grpSpPr>
            <p:sp>
              <p:nvSpPr>
                <p:cNvPr id="154" name="Quad Arrow 153"/>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328285" y="1998688"/>
                <a:ext cx="1681397" cy="1721370"/>
                <a:chOff x="4953000" y="1981200"/>
                <a:chExt cx="1681397" cy="1721370"/>
              </a:xfrm>
            </p:grpSpPr>
            <p:sp>
              <p:nvSpPr>
                <p:cNvPr id="152" name="Quad Arrow 15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Isosceles Triangle 147"/>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rot="15706577">
              <a:off x="671325" y="3859915"/>
              <a:ext cx="1201616" cy="226319"/>
              <a:chOff x="4953000" y="1968708"/>
              <a:chExt cx="5056682" cy="1751350"/>
            </a:xfrm>
            <a:solidFill>
              <a:srgbClr val="E1AE47"/>
            </a:solidFill>
          </p:grpSpPr>
          <p:grpSp>
            <p:nvGrpSpPr>
              <p:cNvPr id="132" name="Group 131"/>
              <p:cNvGrpSpPr/>
              <p:nvPr/>
            </p:nvGrpSpPr>
            <p:grpSpPr>
              <a:xfrm>
                <a:off x="4953000" y="1981200"/>
                <a:ext cx="1681397" cy="1721370"/>
                <a:chOff x="4953000" y="1981200"/>
                <a:chExt cx="1681397" cy="1721370"/>
              </a:xfrm>
              <a:grpFill/>
            </p:grpSpPr>
            <p:sp>
              <p:nvSpPr>
                <p:cNvPr id="143" name="Quad Arrow 14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34397" y="1968708"/>
                <a:ext cx="1681397" cy="1721370"/>
                <a:chOff x="4953000" y="1981200"/>
                <a:chExt cx="1681397" cy="1721370"/>
              </a:xfrm>
              <a:grpFill/>
            </p:grpSpPr>
            <p:sp>
              <p:nvSpPr>
                <p:cNvPr id="141" name="Quad Arrow 14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8328285" y="1998688"/>
                <a:ext cx="1681397" cy="1721370"/>
                <a:chOff x="4953000" y="1981200"/>
                <a:chExt cx="1681397" cy="1721370"/>
              </a:xfrm>
              <a:grpFill/>
            </p:grpSpPr>
            <p:sp>
              <p:nvSpPr>
                <p:cNvPr id="139" name="Quad Arrow 13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Isosceles Triangle 134"/>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16726130">
              <a:off x="319421" y="3856661"/>
              <a:ext cx="1201616" cy="226319"/>
              <a:chOff x="4953000" y="1968708"/>
              <a:chExt cx="5056682" cy="1751350"/>
            </a:xfrm>
            <a:solidFill>
              <a:srgbClr val="E1AE47"/>
            </a:solidFill>
          </p:grpSpPr>
          <p:grpSp>
            <p:nvGrpSpPr>
              <p:cNvPr id="119" name="Group 118"/>
              <p:cNvGrpSpPr/>
              <p:nvPr/>
            </p:nvGrpSpPr>
            <p:grpSpPr>
              <a:xfrm>
                <a:off x="4953000" y="1981200"/>
                <a:ext cx="1681397" cy="1721370"/>
                <a:chOff x="4953000" y="1981200"/>
                <a:chExt cx="1681397" cy="1721370"/>
              </a:xfrm>
              <a:grpFill/>
            </p:grpSpPr>
            <p:sp>
              <p:nvSpPr>
                <p:cNvPr id="130" name="Quad Arrow 12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34397" y="1968708"/>
                <a:ext cx="1681397" cy="1721370"/>
                <a:chOff x="4953000" y="1981200"/>
                <a:chExt cx="1681397" cy="1721370"/>
              </a:xfrm>
              <a:grpFill/>
            </p:grpSpPr>
            <p:sp>
              <p:nvSpPr>
                <p:cNvPr id="128" name="Quad Arrow 12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8328285" y="1998688"/>
                <a:ext cx="1681397" cy="1721370"/>
                <a:chOff x="4953000" y="1981200"/>
                <a:chExt cx="1681397" cy="1721370"/>
              </a:xfrm>
              <a:grpFill/>
            </p:grpSpPr>
            <p:sp>
              <p:nvSpPr>
                <p:cNvPr id="126" name="Quad Arrow 12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Isosceles Triangle 121"/>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a:off x="342056" y="2309439"/>
            <a:ext cx="7265575" cy="2526780"/>
            <a:chOff x="627614" y="1034073"/>
            <a:chExt cx="7265575" cy="2526780"/>
          </a:xfrm>
        </p:grpSpPr>
        <p:grpSp>
          <p:nvGrpSpPr>
            <p:cNvPr id="172" name="Group 171"/>
            <p:cNvGrpSpPr/>
            <p:nvPr/>
          </p:nvGrpSpPr>
          <p:grpSpPr>
            <a:xfrm>
              <a:off x="627614" y="1034073"/>
              <a:ext cx="3020978" cy="2521676"/>
              <a:chOff x="457200" y="457200"/>
              <a:chExt cx="3020978" cy="2521676"/>
            </a:xfrm>
          </p:grpSpPr>
          <p:grpSp>
            <p:nvGrpSpPr>
              <p:cNvPr id="219" name="Group 218"/>
              <p:cNvGrpSpPr/>
              <p:nvPr/>
            </p:nvGrpSpPr>
            <p:grpSpPr>
              <a:xfrm>
                <a:off x="457200" y="457200"/>
                <a:ext cx="1215358" cy="2497726"/>
                <a:chOff x="5410200" y="1299205"/>
                <a:chExt cx="1215358" cy="2497726"/>
              </a:xfrm>
            </p:grpSpPr>
            <p:grpSp>
              <p:nvGrpSpPr>
                <p:cNvPr id="241" name="Group 240"/>
                <p:cNvGrpSpPr/>
                <p:nvPr/>
              </p:nvGrpSpPr>
              <p:grpSpPr>
                <a:xfrm>
                  <a:off x="5410200" y="1299205"/>
                  <a:ext cx="607679" cy="2497726"/>
                  <a:chOff x="533400" y="381000"/>
                  <a:chExt cx="457200" cy="2497726"/>
                </a:xfrm>
              </p:grpSpPr>
              <p:sp>
                <p:nvSpPr>
                  <p:cNvPr id="247" name="Oval 24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8" name="Rounded Rectangle 247"/>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1"/>
                <p:cNvGrpSpPr/>
                <p:nvPr/>
              </p:nvGrpSpPr>
              <p:grpSpPr>
                <a:xfrm>
                  <a:off x="6017879" y="1299205"/>
                  <a:ext cx="607679" cy="2497726"/>
                  <a:chOff x="2714897" y="457200"/>
                  <a:chExt cx="457200" cy="2497726"/>
                </a:xfrm>
              </p:grpSpPr>
              <p:sp>
                <p:nvSpPr>
                  <p:cNvPr id="243" name="Oval 24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ounded Rectangle 24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219"/>
              <p:cNvGrpSpPr/>
              <p:nvPr/>
            </p:nvGrpSpPr>
            <p:grpSpPr>
              <a:xfrm>
                <a:off x="1655141" y="459377"/>
                <a:ext cx="1215358" cy="2497726"/>
                <a:chOff x="5410200" y="1299205"/>
                <a:chExt cx="1215358" cy="2497726"/>
              </a:xfrm>
            </p:grpSpPr>
            <p:grpSp>
              <p:nvGrpSpPr>
                <p:cNvPr id="231" name="Group 230"/>
                <p:cNvGrpSpPr/>
                <p:nvPr/>
              </p:nvGrpSpPr>
              <p:grpSpPr>
                <a:xfrm>
                  <a:off x="5410200" y="1299205"/>
                  <a:ext cx="607679" cy="2497726"/>
                  <a:chOff x="533400" y="381000"/>
                  <a:chExt cx="457200" cy="2497726"/>
                </a:xfrm>
              </p:grpSpPr>
              <p:sp>
                <p:nvSpPr>
                  <p:cNvPr id="237" name="Oval 236"/>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ounded Rectangle 237"/>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6017879" y="1299205"/>
                  <a:ext cx="607679" cy="2497726"/>
                  <a:chOff x="2714897" y="457200"/>
                  <a:chExt cx="457200" cy="2497726"/>
                </a:xfrm>
              </p:grpSpPr>
              <p:sp>
                <p:nvSpPr>
                  <p:cNvPr id="233" name="Oval 23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1" name="Group 220"/>
              <p:cNvGrpSpPr/>
              <p:nvPr/>
            </p:nvGrpSpPr>
            <p:grpSpPr>
              <a:xfrm>
                <a:off x="2870499" y="481150"/>
                <a:ext cx="607679" cy="2497726"/>
                <a:chOff x="533400" y="381000"/>
                <a:chExt cx="457200" cy="2497726"/>
              </a:xfrm>
            </p:grpSpPr>
            <p:sp>
              <p:nvSpPr>
                <p:cNvPr id="227" name="Oval 22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ounded Rectangle 22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TextBox 221"/>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223" name="TextBox 222"/>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224" name="TextBox 223"/>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225" name="TextBox 224"/>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226" name="TextBox 225"/>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173" name="Group 172"/>
            <p:cNvGrpSpPr/>
            <p:nvPr/>
          </p:nvGrpSpPr>
          <p:grpSpPr>
            <a:xfrm>
              <a:off x="3655956" y="1039177"/>
              <a:ext cx="3020978" cy="2521676"/>
              <a:chOff x="457200" y="457200"/>
              <a:chExt cx="3020978" cy="2521676"/>
            </a:xfrm>
          </p:grpSpPr>
          <p:grpSp>
            <p:nvGrpSpPr>
              <p:cNvPr id="187" name="Group 186"/>
              <p:cNvGrpSpPr/>
              <p:nvPr/>
            </p:nvGrpSpPr>
            <p:grpSpPr>
              <a:xfrm>
                <a:off x="457200" y="457200"/>
                <a:ext cx="1215358" cy="2497726"/>
                <a:chOff x="5410200" y="1299205"/>
                <a:chExt cx="1215358" cy="2497726"/>
              </a:xfrm>
            </p:grpSpPr>
            <p:grpSp>
              <p:nvGrpSpPr>
                <p:cNvPr id="209" name="Group 208"/>
                <p:cNvGrpSpPr/>
                <p:nvPr/>
              </p:nvGrpSpPr>
              <p:grpSpPr>
                <a:xfrm>
                  <a:off x="5410200" y="1299205"/>
                  <a:ext cx="607679" cy="2497726"/>
                  <a:chOff x="533400" y="381000"/>
                  <a:chExt cx="457200" cy="2497726"/>
                </a:xfrm>
              </p:grpSpPr>
              <p:sp>
                <p:nvSpPr>
                  <p:cNvPr id="215" name="Oval 21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Rounded Rectangle 21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a:off x="6017879" y="1299205"/>
                  <a:ext cx="607679" cy="2497726"/>
                  <a:chOff x="2714897" y="457200"/>
                  <a:chExt cx="457200" cy="2497726"/>
                </a:xfrm>
              </p:grpSpPr>
              <p:sp>
                <p:nvSpPr>
                  <p:cNvPr id="211" name="Oval 21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187"/>
              <p:cNvGrpSpPr/>
              <p:nvPr/>
            </p:nvGrpSpPr>
            <p:grpSpPr>
              <a:xfrm>
                <a:off x="1655141" y="459377"/>
                <a:ext cx="1215358" cy="2497726"/>
                <a:chOff x="5410200" y="1299205"/>
                <a:chExt cx="1215358" cy="2497726"/>
              </a:xfrm>
            </p:grpSpPr>
            <p:grpSp>
              <p:nvGrpSpPr>
                <p:cNvPr id="199" name="Group 198"/>
                <p:cNvGrpSpPr/>
                <p:nvPr/>
              </p:nvGrpSpPr>
              <p:grpSpPr>
                <a:xfrm>
                  <a:off x="5410200" y="1299205"/>
                  <a:ext cx="607679" cy="2497726"/>
                  <a:chOff x="533400" y="381000"/>
                  <a:chExt cx="457200" cy="2497726"/>
                </a:xfrm>
              </p:grpSpPr>
              <p:sp>
                <p:nvSpPr>
                  <p:cNvPr id="205" name="Oval 20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ounded Rectangle 20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99"/>
                <p:cNvGrpSpPr/>
                <p:nvPr/>
              </p:nvGrpSpPr>
              <p:grpSpPr>
                <a:xfrm>
                  <a:off x="6017879" y="1299205"/>
                  <a:ext cx="607679" cy="2497726"/>
                  <a:chOff x="2714897" y="457200"/>
                  <a:chExt cx="457200" cy="2497726"/>
                </a:xfrm>
              </p:grpSpPr>
              <p:sp>
                <p:nvSpPr>
                  <p:cNvPr id="201" name="Oval 20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9" name="Group 188"/>
              <p:cNvGrpSpPr/>
              <p:nvPr/>
            </p:nvGrpSpPr>
            <p:grpSpPr>
              <a:xfrm>
                <a:off x="2870499" y="481150"/>
                <a:ext cx="607679" cy="2497726"/>
                <a:chOff x="533400" y="381000"/>
                <a:chExt cx="457200" cy="2497726"/>
              </a:xfrm>
            </p:grpSpPr>
            <p:sp>
              <p:nvSpPr>
                <p:cNvPr id="195" name="Oval 19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ounded Rectangle 19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TextBox 189"/>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191" name="TextBox 190"/>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192" name="TextBox 191"/>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193" name="TextBox 192"/>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194" name="TextBox 193"/>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174" name="Group 173"/>
            <p:cNvGrpSpPr/>
            <p:nvPr/>
          </p:nvGrpSpPr>
          <p:grpSpPr>
            <a:xfrm>
              <a:off x="6677831" y="1057129"/>
              <a:ext cx="1215358" cy="2497726"/>
              <a:chOff x="5410200" y="1299205"/>
              <a:chExt cx="1215358" cy="2497726"/>
            </a:xfrm>
          </p:grpSpPr>
          <p:grpSp>
            <p:nvGrpSpPr>
              <p:cNvPr id="177" name="Group 176"/>
              <p:cNvGrpSpPr/>
              <p:nvPr/>
            </p:nvGrpSpPr>
            <p:grpSpPr>
              <a:xfrm>
                <a:off x="5410200" y="1299205"/>
                <a:ext cx="607679" cy="2497726"/>
                <a:chOff x="533400" y="381000"/>
                <a:chExt cx="457200" cy="2497726"/>
              </a:xfrm>
            </p:grpSpPr>
            <p:sp>
              <p:nvSpPr>
                <p:cNvPr id="183" name="Oval 18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ounded Rectangle 18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77"/>
              <p:cNvGrpSpPr/>
              <p:nvPr/>
            </p:nvGrpSpPr>
            <p:grpSpPr>
              <a:xfrm>
                <a:off x="6017879" y="1299205"/>
                <a:ext cx="607679" cy="2497726"/>
                <a:chOff x="2714897" y="457200"/>
                <a:chExt cx="457200" cy="2497726"/>
              </a:xfrm>
            </p:grpSpPr>
            <p:sp>
              <p:nvSpPr>
                <p:cNvPr id="179" name="Oval 17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TextBox 174"/>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76" name="TextBox 175"/>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Tree>
    <p:extLst>
      <p:ext uri="{BB962C8B-B14F-4D97-AF65-F5344CB8AC3E}">
        <p14:creationId xmlns:p14="http://schemas.microsoft.com/office/powerpoint/2010/main" val="320526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The Book of Ruth</a:t>
            </a:r>
          </a:p>
        </p:txBody>
      </p:sp>
      <p:sp>
        <p:nvSpPr>
          <p:cNvPr id="6" name="Rectangle 5"/>
          <p:cNvSpPr/>
          <p:nvPr/>
        </p:nvSpPr>
        <p:spPr>
          <a:xfrm>
            <a:off x="5976038" y="3423967"/>
            <a:ext cx="4891487" cy="2308324"/>
          </a:xfrm>
          <a:prstGeom prst="rect">
            <a:avLst/>
          </a:prstGeom>
        </p:spPr>
        <p:txBody>
          <a:bodyPr wrap="square">
            <a:spAutoFit/>
          </a:bodyPr>
          <a:lstStyle/>
          <a:p>
            <a:r>
              <a:rPr lang="en-US" b="0" i="0" dirty="0">
                <a:solidFill>
                  <a:srgbClr val="333333"/>
                </a:solidFill>
                <a:effectLst/>
                <a:latin typeface="Calibri" panose="020F0502020204030204" pitchFamily="34" charset="0"/>
              </a:rPr>
              <a:t>The book of Ruth tells the history of the </a:t>
            </a:r>
            <a:r>
              <a:rPr lang="en-US" b="0" i="0" u="none" strike="noStrike" dirty="0">
                <a:solidFill>
                  <a:srgbClr val="2F393A"/>
                </a:solidFill>
                <a:effectLst/>
                <a:latin typeface="Calibri" panose="020F0502020204030204" pitchFamily="34" charset="0"/>
              </a:rPr>
              <a:t>family</a:t>
            </a:r>
            <a:r>
              <a:rPr lang="en-US" b="0" i="0" dirty="0">
                <a:solidFill>
                  <a:srgbClr val="333333"/>
                </a:solidFill>
                <a:effectLst/>
                <a:latin typeface="Calibri" panose="020F0502020204030204" pitchFamily="34" charset="0"/>
              </a:rPr>
              <a:t> of </a:t>
            </a:r>
            <a:r>
              <a:rPr lang="en-US" b="0" i="0" dirty="0" err="1">
                <a:solidFill>
                  <a:srgbClr val="333333"/>
                </a:solidFill>
                <a:effectLst/>
                <a:latin typeface="Calibri" panose="020F0502020204030204" pitchFamily="34" charset="0"/>
              </a:rPr>
              <a:t>Elimelech</a:t>
            </a:r>
            <a:r>
              <a:rPr lang="en-US" b="0" i="0" dirty="0">
                <a:solidFill>
                  <a:srgbClr val="333333"/>
                </a:solidFill>
                <a:effectLst/>
                <a:latin typeface="Calibri" panose="020F0502020204030204" pitchFamily="34" charset="0"/>
              </a:rPr>
              <a:t>, who lived during the time of the judges.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But because the genealogy of David is included, the book of Ruth may have been written after David’s or Solomon’s time, likely following the Babylonian exile. </a:t>
            </a:r>
            <a:endParaRPr lang="en-US" dirty="0"/>
          </a:p>
        </p:txBody>
      </p:sp>
      <p:grpSp>
        <p:nvGrpSpPr>
          <p:cNvPr id="48" name="Group 47"/>
          <p:cNvGrpSpPr/>
          <p:nvPr/>
        </p:nvGrpSpPr>
        <p:grpSpPr>
          <a:xfrm>
            <a:off x="298764" y="1078676"/>
            <a:ext cx="6096000" cy="5652095"/>
            <a:chOff x="0" y="1021985"/>
            <a:chExt cx="6096000" cy="5652095"/>
          </a:xfrm>
        </p:grpSpPr>
        <p:cxnSp>
          <p:nvCxnSpPr>
            <p:cNvPr id="46" name="Straight Connector 45"/>
            <p:cNvCxnSpPr/>
            <p:nvPr/>
          </p:nvCxnSpPr>
          <p:spPr>
            <a:xfrm>
              <a:off x="3599326" y="3567715"/>
              <a:ext cx="5099" cy="1546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0" y="1021985"/>
              <a:ext cx="6096000" cy="5652095"/>
              <a:chOff x="0" y="1021985"/>
              <a:chExt cx="6096000" cy="5652095"/>
            </a:xfrm>
          </p:grpSpPr>
          <p:sp>
            <p:nvSpPr>
              <p:cNvPr id="26" name="Rectangle 25"/>
              <p:cNvSpPr/>
              <p:nvPr/>
            </p:nvSpPr>
            <p:spPr>
              <a:xfrm>
                <a:off x="3032326" y="3703381"/>
                <a:ext cx="1069757" cy="1135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Perez</a:t>
                </a:r>
              </a:p>
              <a:p>
                <a:pPr algn="ctr"/>
                <a:r>
                  <a:rPr lang="en-US" sz="1200" dirty="0" err="1"/>
                  <a:t>Hezron</a:t>
                </a:r>
                <a:endParaRPr lang="en-US" sz="1200" dirty="0"/>
              </a:p>
              <a:p>
                <a:pPr algn="ctr"/>
                <a:r>
                  <a:rPr lang="en-US" sz="1200" dirty="0"/>
                  <a:t>Ram</a:t>
                </a:r>
              </a:p>
              <a:p>
                <a:pPr algn="ctr"/>
                <a:r>
                  <a:rPr lang="en-US" sz="1200" dirty="0" err="1"/>
                  <a:t>Amminadab</a:t>
                </a:r>
                <a:endParaRPr lang="en-US" sz="1200" dirty="0"/>
              </a:p>
              <a:p>
                <a:pPr algn="ctr"/>
                <a:r>
                  <a:rPr lang="en-US" sz="1200" dirty="0" err="1"/>
                  <a:t>Nahshon</a:t>
                </a:r>
                <a:endParaRPr lang="en-US" sz="1200" dirty="0"/>
              </a:p>
              <a:p>
                <a:pPr algn="ctr"/>
                <a:r>
                  <a:rPr lang="en-US" sz="1200" dirty="0"/>
                  <a:t>Salmon</a:t>
                </a:r>
                <a:endParaRPr lang="en-US" dirty="0"/>
              </a:p>
            </p:txBody>
          </p:sp>
          <p:grpSp>
            <p:nvGrpSpPr>
              <p:cNvPr id="43" name="Group 42"/>
              <p:cNvGrpSpPr/>
              <p:nvPr/>
            </p:nvGrpSpPr>
            <p:grpSpPr>
              <a:xfrm>
                <a:off x="0" y="1021985"/>
                <a:ext cx="6096000" cy="5652095"/>
                <a:chOff x="0" y="1021985"/>
                <a:chExt cx="6096000" cy="5652095"/>
              </a:xfrm>
            </p:grpSpPr>
            <p:grpSp>
              <p:nvGrpSpPr>
                <p:cNvPr id="42" name="Group 41"/>
                <p:cNvGrpSpPr/>
                <p:nvPr/>
              </p:nvGrpSpPr>
              <p:grpSpPr>
                <a:xfrm>
                  <a:off x="0" y="1021985"/>
                  <a:ext cx="6096000" cy="5652095"/>
                  <a:chOff x="0" y="1021985"/>
                  <a:chExt cx="6096000" cy="5652095"/>
                </a:xfrm>
              </p:grpSpPr>
              <p:cxnSp>
                <p:nvCxnSpPr>
                  <p:cNvPr id="2048" name="Straight Connector 2047"/>
                  <p:cNvCxnSpPr/>
                  <p:nvPr/>
                </p:nvCxnSpPr>
                <p:spPr>
                  <a:xfrm>
                    <a:off x="4753419" y="1997740"/>
                    <a:ext cx="0" cy="167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70" name="Group 2069"/>
                  <p:cNvGrpSpPr/>
                  <p:nvPr/>
                </p:nvGrpSpPr>
                <p:grpSpPr>
                  <a:xfrm>
                    <a:off x="52663" y="1021985"/>
                    <a:ext cx="6043337" cy="3932945"/>
                    <a:chOff x="-88087" y="1576390"/>
                    <a:chExt cx="6043337" cy="3932945"/>
                  </a:xfrm>
                </p:grpSpPr>
                <p:sp>
                  <p:nvSpPr>
                    <p:cNvPr id="12" name="Rectangle 11"/>
                    <p:cNvSpPr/>
                    <p:nvPr/>
                  </p:nvSpPr>
                  <p:spPr>
                    <a:xfrm>
                      <a:off x="3617118" y="220778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3" name="Rectangle 12"/>
                    <p:cNvSpPr/>
                    <p:nvPr/>
                  </p:nvSpPr>
                  <p:spPr>
                    <a:xfrm>
                      <a:off x="4885493" y="220778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Sarah</a:t>
                      </a:r>
                    </a:p>
                  </p:txBody>
                </p:sp>
                <p:sp>
                  <p:nvSpPr>
                    <p:cNvPr id="14" name="Rectangle 13"/>
                    <p:cNvSpPr/>
                    <p:nvPr/>
                  </p:nvSpPr>
                  <p:spPr>
                    <a:xfrm>
                      <a:off x="523830" y="2865030"/>
                      <a:ext cx="1069757" cy="334444"/>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Lot</a:t>
                      </a:r>
                    </a:p>
                  </p:txBody>
                </p:sp>
                <p:sp>
                  <p:nvSpPr>
                    <p:cNvPr id="16" name="Rectangle 15"/>
                    <p:cNvSpPr/>
                    <p:nvPr/>
                  </p:nvSpPr>
                  <p:spPr>
                    <a:xfrm>
                      <a:off x="-88086" y="352721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a:t>
                      </a:r>
                    </a:p>
                  </p:txBody>
                </p:sp>
                <p:sp>
                  <p:nvSpPr>
                    <p:cNvPr id="18" name="Rectangle 17"/>
                    <p:cNvSpPr/>
                    <p:nvPr/>
                  </p:nvSpPr>
                  <p:spPr>
                    <a:xfrm>
                      <a:off x="2883621" y="2711213"/>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Rebecca</a:t>
                      </a:r>
                    </a:p>
                  </p:txBody>
                </p:sp>
                <p:sp>
                  <p:nvSpPr>
                    <p:cNvPr id="20" name="Rectangle 19"/>
                    <p:cNvSpPr/>
                    <p:nvPr/>
                  </p:nvSpPr>
                  <p:spPr>
                    <a:xfrm>
                      <a:off x="4151996" y="3795719"/>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sp>
                  <p:nvSpPr>
                    <p:cNvPr id="24" name="Rectangle 23"/>
                    <p:cNvSpPr/>
                    <p:nvPr/>
                  </p:nvSpPr>
                  <p:spPr>
                    <a:xfrm>
                      <a:off x="4151996" y="2711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Issac</a:t>
                      </a:r>
                      <a:endParaRPr lang="en-US" dirty="0"/>
                    </a:p>
                  </p:txBody>
                </p:sp>
                <p:sp>
                  <p:nvSpPr>
                    <p:cNvPr id="25" name="Rectangle 24"/>
                    <p:cNvSpPr/>
                    <p:nvPr/>
                  </p:nvSpPr>
                  <p:spPr>
                    <a:xfrm>
                      <a:off x="3542912" y="326107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sp>
                  <p:nvSpPr>
                    <p:cNvPr id="31" name="Rectangle 30"/>
                    <p:cNvSpPr/>
                    <p:nvPr/>
                  </p:nvSpPr>
                  <p:spPr>
                    <a:xfrm>
                      <a:off x="1109868" y="352721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Ammon</a:t>
                      </a:r>
                    </a:p>
                  </p:txBody>
                </p:sp>
                <p:sp>
                  <p:nvSpPr>
                    <p:cNvPr id="32" name="Rectangle 31"/>
                    <p:cNvSpPr/>
                    <p:nvPr/>
                  </p:nvSpPr>
                  <p:spPr>
                    <a:xfrm>
                      <a:off x="2350222" y="157639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34" name="Rectangle 33"/>
                    <p:cNvSpPr/>
                    <p:nvPr/>
                  </p:nvSpPr>
                  <p:spPr>
                    <a:xfrm>
                      <a:off x="523830" y="221770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Haran</a:t>
                      </a:r>
                    </a:p>
                  </p:txBody>
                </p:sp>
                <p:sp>
                  <p:nvSpPr>
                    <p:cNvPr id="35" name="Rectangle 34"/>
                    <p:cNvSpPr/>
                    <p:nvPr/>
                  </p:nvSpPr>
                  <p:spPr>
                    <a:xfrm>
                      <a:off x="2374695" y="3268739"/>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Leah</a:t>
                      </a:r>
                    </a:p>
                  </p:txBody>
                </p:sp>
                <p:sp>
                  <p:nvSpPr>
                    <p:cNvPr id="10" name="Left Bracket 9"/>
                    <p:cNvSpPr/>
                    <p:nvPr/>
                  </p:nvSpPr>
                  <p:spPr>
                    <a:xfrm rot="5400000">
                      <a:off x="2685935" y="724917"/>
                      <a:ext cx="208790" cy="2709041"/>
                    </a:xfrm>
                    <a:prstGeom prst="lef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ket 39"/>
                    <p:cNvSpPr/>
                    <p:nvPr/>
                  </p:nvSpPr>
                  <p:spPr>
                    <a:xfrm rot="5400000">
                      <a:off x="976511" y="2652120"/>
                      <a:ext cx="174118" cy="1421817"/>
                    </a:xfrm>
                    <a:prstGeom prst="leftBracket">
                      <a:avLst>
                        <a:gd name="adj" fmla="val 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4" name="Straight Connector 43"/>
                    <p:cNvCxnSpPr/>
                    <p:nvPr/>
                  </p:nvCxnSpPr>
                  <p:spPr>
                    <a:xfrm>
                      <a:off x="4053437" y="3093881"/>
                      <a:ext cx="0" cy="167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57504" y="3831759"/>
                      <a:ext cx="26435" cy="167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8087" y="4113668"/>
                      <a:ext cx="1069757" cy="33444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Moabites</a:t>
                      </a:r>
                    </a:p>
                  </p:txBody>
                </p:sp>
                <p:cxnSp>
                  <p:nvCxnSpPr>
                    <p:cNvPr id="61" name="Straight Connector 60"/>
                    <p:cNvCxnSpPr/>
                    <p:nvPr/>
                  </p:nvCxnSpPr>
                  <p:spPr>
                    <a:xfrm>
                      <a:off x="1055629" y="2578251"/>
                      <a:ext cx="3626" cy="273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941879" y="379857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grpSp>
              <p:grpSp>
                <p:nvGrpSpPr>
                  <p:cNvPr id="2072" name="Group 2071"/>
                  <p:cNvGrpSpPr/>
                  <p:nvPr/>
                </p:nvGrpSpPr>
                <p:grpSpPr>
                  <a:xfrm>
                    <a:off x="0" y="4963983"/>
                    <a:ext cx="4190832" cy="1710097"/>
                    <a:chOff x="-80920" y="5024893"/>
                    <a:chExt cx="4190832" cy="1710097"/>
                  </a:xfrm>
                </p:grpSpPr>
                <p:sp>
                  <p:nvSpPr>
                    <p:cNvPr id="28" name="Rectangle 27"/>
                    <p:cNvSpPr/>
                    <p:nvPr/>
                  </p:nvSpPr>
                  <p:spPr>
                    <a:xfrm>
                      <a:off x="2929656" y="5028071"/>
                      <a:ext cx="1180256"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Boaz</a:t>
                      </a:r>
                    </a:p>
                  </p:txBody>
                </p:sp>
                <p:sp>
                  <p:nvSpPr>
                    <p:cNvPr id="29" name="Rectangle 28"/>
                    <p:cNvSpPr/>
                    <p:nvPr/>
                  </p:nvSpPr>
                  <p:spPr>
                    <a:xfrm>
                      <a:off x="1393971" y="6400546"/>
                      <a:ext cx="12760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King David</a:t>
                      </a:r>
                    </a:p>
                  </p:txBody>
                </p:sp>
                <p:sp>
                  <p:nvSpPr>
                    <p:cNvPr id="38" name="Rectangle 37"/>
                    <p:cNvSpPr/>
                    <p:nvPr/>
                  </p:nvSpPr>
                  <p:spPr>
                    <a:xfrm>
                      <a:off x="-80920" y="5024893"/>
                      <a:ext cx="1069757" cy="334444"/>
                    </a:xfrm>
                    <a:prstGeom prst="rect">
                      <a:avLst/>
                    </a:prstGeom>
                    <a:solidFill>
                      <a:srgbClr val="E77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cxnSp>
                  <p:nvCxnSpPr>
                    <p:cNvPr id="57" name="Straight Connector 56"/>
                    <p:cNvCxnSpPr>
                      <a:endCxn id="29" idx="0"/>
                    </p:cNvCxnSpPr>
                    <p:nvPr/>
                  </p:nvCxnSpPr>
                  <p:spPr>
                    <a:xfrm flipH="1">
                      <a:off x="2032000" y="5167926"/>
                      <a:ext cx="13961" cy="1232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97119" y="5562966"/>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Obed</a:t>
                      </a:r>
                    </a:p>
                  </p:txBody>
                </p:sp>
                <p:cxnSp>
                  <p:nvCxnSpPr>
                    <p:cNvPr id="66" name="Straight Connector 65"/>
                    <p:cNvCxnSpPr/>
                    <p:nvPr/>
                  </p:nvCxnSpPr>
                  <p:spPr>
                    <a:xfrm flipV="1">
                      <a:off x="1041531" y="5159257"/>
                      <a:ext cx="1856373" cy="86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97120" y="598062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Jesse</a:t>
                      </a:r>
                    </a:p>
                  </p:txBody>
                </p:sp>
              </p:grpSp>
            </p:grpSp>
            <p:cxnSp>
              <p:nvCxnSpPr>
                <p:cNvPr id="82" name="Straight Connector 81"/>
                <p:cNvCxnSpPr/>
                <p:nvPr/>
              </p:nvCxnSpPr>
              <p:spPr>
                <a:xfrm>
                  <a:off x="3638334" y="3055487"/>
                  <a:ext cx="0" cy="167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94" name="Group 93"/>
          <p:cNvGrpSpPr/>
          <p:nvPr/>
        </p:nvGrpSpPr>
        <p:grpSpPr>
          <a:xfrm>
            <a:off x="10310605" y="1038073"/>
            <a:ext cx="1087591" cy="2084927"/>
            <a:chOff x="251447" y="1920061"/>
            <a:chExt cx="1741113" cy="3337738"/>
          </a:xfrm>
        </p:grpSpPr>
        <p:sp>
          <p:nvSpPr>
            <p:cNvPr id="95" name="Round Diagonal Corner Rectangle 94"/>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uble Wave 95"/>
            <p:cNvSpPr/>
            <p:nvPr/>
          </p:nvSpPr>
          <p:spPr>
            <a:xfrm rot="5699679" flipH="1">
              <a:off x="-206971" y="2744378"/>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ouble Wave 97"/>
            <p:cNvSpPr/>
            <p:nvPr/>
          </p:nvSpPr>
          <p:spPr>
            <a:xfrm rot="15900321">
              <a:off x="920186" y="2723224"/>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2528866">
              <a:off x="972453" y="2069805"/>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19071134" flipH="1">
              <a:off x="450240" y="2069804"/>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8164768">
              <a:off x="1616448" y="244254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164768">
              <a:off x="436996" y="241102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lowchart: Delay 112"/>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114"/>
            <p:cNvGrpSpPr/>
            <p:nvPr/>
          </p:nvGrpSpPr>
          <p:grpSpPr>
            <a:xfrm>
              <a:off x="657124" y="2232492"/>
              <a:ext cx="845775" cy="244480"/>
              <a:chOff x="4953000" y="1968708"/>
              <a:chExt cx="5056682" cy="1751350"/>
            </a:xfrm>
          </p:grpSpPr>
          <p:grpSp>
            <p:nvGrpSpPr>
              <p:cNvPr id="158" name="Group 157"/>
              <p:cNvGrpSpPr/>
              <p:nvPr/>
            </p:nvGrpSpPr>
            <p:grpSpPr>
              <a:xfrm>
                <a:off x="4953000" y="1981200"/>
                <a:ext cx="1681397" cy="1721370"/>
                <a:chOff x="4953000" y="1981200"/>
                <a:chExt cx="1681397" cy="1721370"/>
              </a:xfrm>
            </p:grpSpPr>
            <p:sp>
              <p:nvSpPr>
                <p:cNvPr id="169" name="Quad Arrow 168"/>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634397" y="1968708"/>
                <a:ext cx="1681397" cy="1721370"/>
                <a:chOff x="4953000" y="1981200"/>
                <a:chExt cx="1681397" cy="1721370"/>
              </a:xfrm>
            </p:grpSpPr>
            <p:sp>
              <p:nvSpPr>
                <p:cNvPr id="167" name="Quad Arrow 166"/>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iamond 167"/>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8328285" y="1998688"/>
                <a:ext cx="1681397" cy="1721370"/>
                <a:chOff x="4953000" y="1981200"/>
                <a:chExt cx="1681397" cy="1721370"/>
              </a:xfrm>
            </p:grpSpPr>
            <p:sp>
              <p:nvSpPr>
                <p:cNvPr id="165" name="Quad Arrow 164"/>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iamond 165"/>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Isosceles Triangle 160"/>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627090" y="4915900"/>
              <a:ext cx="939908" cy="167028"/>
              <a:chOff x="4953000" y="1968708"/>
              <a:chExt cx="5056682" cy="1751350"/>
            </a:xfrm>
          </p:grpSpPr>
          <p:grpSp>
            <p:nvGrpSpPr>
              <p:cNvPr id="145" name="Group 144"/>
              <p:cNvGrpSpPr/>
              <p:nvPr/>
            </p:nvGrpSpPr>
            <p:grpSpPr>
              <a:xfrm>
                <a:off x="4953000" y="1981200"/>
                <a:ext cx="1681397" cy="1721370"/>
                <a:chOff x="4953000" y="1981200"/>
                <a:chExt cx="1681397" cy="1721370"/>
              </a:xfrm>
            </p:grpSpPr>
            <p:sp>
              <p:nvSpPr>
                <p:cNvPr id="156" name="Quad Arrow 155"/>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p:cNvGrpSpPr/>
              <p:nvPr/>
            </p:nvGrpSpPr>
            <p:grpSpPr>
              <a:xfrm>
                <a:off x="6634397" y="1968708"/>
                <a:ext cx="1681397" cy="1721370"/>
                <a:chOff x="4953000" y="1981200"/>
                <a:chExt cx="1681397" cy="1721370"/>
              </a:xfrm>
            </p:grpSpPr>
            <p:sp>
              <p:nvSpPr>
                <p:cNvPr id="154" name="Quad Arrow 153"/>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328285" y="1998688"/>
                <a:ext cx="1681397" cy="1721370"/>
                <a:chOff x="4953000" y="1981200"/>
                <a:chExt cx="1681397" cy="1721370"/>
              </a:xfrm>
            </p:grpSpPr>
            <p:sp>
              <p:nvSpPr>
                <p:cNvPr id="152" name="Quad Arrow 15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Isosceles Triangle 147"/>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rot="15706577">
              <a:off x="671325" y="3859915"/>
              <a:ext cx="1201616" cy="226319"/>
              <a:chOff x="4953000" y="1968708"/>
              <a:chExt cx="5056682" cy="1751350"/>
            </a:xfrm>
            <a:solidFill>
              <a:srgbClr val="E1AE47"/>
            </a:solidFill>
          </p:grpSpPr>
          <p:grpSp>
            <p:nvGrpSpPr>
              <p:cNvPr id="132" name="Group 131"/>
              <p:cNvGrpSpPr/>
              <p:nvPr/>
            </p:nvGrpSpPr>
            <p:grpSpPr>
              <a:xfrm>
                <a:off x="4953000" y="1981200"/>
                <a:ext cx="1681397" cy="1721370"/>
                <a:chOff x="4953000" y="1981200"/>
                <a:chExt cx="1681397" cy="1721370"/>
              </a:xfrm>
              <a:grpFill/>
            </p:grpSpPr>
            <p:sp>
              <p:nvSpPr>
                <p:cNvPr id="143" name="Quad Arrow 14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634397" y="1968708"/>
                <a:ext cx="1681397" cy="1721370"/>
                <a:chOff x="4953000" y="1981200"/>
                <a:chExt cx="1681397" cy="1721370"/>
              </a:xfrm>
              <a:grpFill/>
            </p:grpSpPr>
            <p:sp>
              <p:nvSpPr>
                <p:cNvPr id="141" name="Quad Arrow 14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Diamond 14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8328285" y="1998688"/>
                <a:ext cx="1681397" cy="1721370"/>
                <a:chOff x="4953000" y="1981200"/>
                <a:chExt cx="1681397" cy="1721370"/>
              </a:xfrm>
              <a:grpFill/>
            </p:grpSpPr>
            <p:sp>
              <p:nvSpPr>
                <p:cNvPr id="139" name="Quad Arrow 138"/>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Isosceles Triangle 134"/>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rot="16726130">
              <a:off x="319421" y="3856661"/>
              <a:ext cx="1201616" cy="226319"/>
              <a:chOff x="4953000" y="1968708"/>
              <a:chExt cx="5056682" cy="1751350"/>
            </a:xfrm>
            <a:solidFill>
              <a:srgbClr val="E1AE47"/>
            </a:solidFill>
          </p:grpSpPr>
          <p:grpSp>
            <p:nvGrpSpPr>
              <p:cNvPr id="119" name="Group 118"/>
              <p:cNvGrpSpPr/>
              <p:nvPr/>
            </p:nvGrpSpPr>
            <p:grpSpPr>
              <a:xfrm>
                <a:off x="4953000" y="1981200"/>
                <a:ext cx="1681397" cy="1721370"/>
                <a:chOff x="4953000" y="1981200"/>
                <a:chExt cx="1681397" cy="1721370"/>
              </a:xfrm>
              <a:grpFill/>
            </p:grpSpPr>
            <p:sp>
              <p:nvSpPr>
                <p:cNvPr id="130" name="Quad Arrow 129"/>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6634397" y="1968708"/>
                <a:ext cx="1681397" cy="1721370"/>
                <a:chOff x="4953000" y="1981200"/>
                <a:chExt cx="1681397" cy="1721370"/>
              </a:xfrm>
              <a:grpFill/>
            </p:grpSpPr>
            <p:sp>
              <p:nvSpPr>
                <p:cNvPr id="128" name="Quad Arrow 12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8328285" y="1998688"/>
                <a:ext cx="1681397" cy="1721370"/>
                <a:chOff x="4953000" y="1981200"/>
                <a:chExt cx="1681397" cy="1721370"/>
              </a:xfrm>
              <a:grpFill/>
            </p:grpSpPr>
            <p:sp>
              <p:nvSpPr>
                <p:cNvPr id="126" name="Quad Arrow 12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Isosceles Triangle 121"/>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645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477E8FD-1C8C-4E12-5179-6BC15EB0BA04}"/>
              </a:ext>
            </a:extLst>
          </p:cNvPr>
          <p:cNvGrpSpPr/>
          <p:nvPr/>
        </p:nvGrpSpPr>
        <p:grpSpPr>
          <a:xfrm>
            <a:off x="0" y="-64215"/>
            <a:ext cx="12192000" cy="6922215"/>
            <a:chOff x="0" y="-64215"/>
            <a:chExt cx="12192000" cy="6922215"/>
          </a:xfrm>
        </p:grpSpPr>
        <p:sp>
          <p:nvSpPr>
            <p:cNvPr id="22" name="Rectangle 21">
              <a:extLst>
                <a:ext uri="{FF2B5EF4-FFF2-40B4-BE49-F238E27FC236}">
                  <a16:creationId xmlns:a16="http://schemas.microsoft.com/office/drawing/2014/main" id="{F8ABE2FF-0FAB-7B52-4851-F392AD77FB91}"/>
                </a:ext>
              </a:extLst>
            </p:cNvPr>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16F7A018-17DB-8B0A-549F-BFFA477A0F0D}"/>
                </a:ext>
              </a:extLst>
            </p:cNvPr>
            <p:cNvGrpSpPr/>
            <p:nvPr/>
          </p:nvGrpSpPr>
          <p:grpSpPr>
            <a:xfrm>
              <a:off x="0" y="-3"/>
              <a:ext cx="12192000" cy="887243"/>
              <a:chOff x="0" y="-3"/>
              <a:chExt cx="10945641" cy="1149793"/>
            </a:xfrm>
          </p:grpSpPr>
          <p:pic>
            <p:nvPicPr>
              <p:cNvPr id="24" name="Picture 4" descr="http://static8.depositphotos.com/1035276/990/v/950/depositphotos_9909221-Seamless-Floral-Pattern.-Vector-lace-background.jpg">
                <a:extLst>
                  <a:ext uri="{FF2B5EF4-FFF2-40B4-BE49-F238E27FC236}">
                    <a16:creationId xmlns:a16="http://schemas.microsoft.com/office/drawing/2014/main" id="{3F8C8188-6E26-65CB-F269-8E30F77865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tatic8.depositphotos.com/1035276/990/v/950/depositphotos_9909221-Seamless-Floral-Pattern.-Vector-lace-background.jpg">
                <a:extLst>
                  <a:ext uri="{FF2B5EF4-FFF2-40B4-BE49-F238E27FC236}">
                    <a16:creationId xmlns:a16="http://schemas.microsoft.com/office/drawing/2014/main" id="{1E6E0FF4-DD72-F7CD-C6B1-9EFD921A09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static8.depositphotos.com/1035276/990/v/950/depositphotos_9909221-Seamless-Floral-Pattern.-Vector-lace-background.jpg">
                <a:extLst>
                  <a:ext uri="{FF2B5EF4-FFF2-40B4-BE49-F238E27FC236}">
                    <a16:creationId xmlns:a16="http://schemas.microsoft.com/office/drawing/2014/main" id="{940A4E0B-ABB3-68A5-148A-108E4D6043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a:extLst>
                <a:ext uri="{FF2B5EF4-FFF2-40B4-BE49-F238E27FC236}">
                  <a16:creationId xmlns:a16="http://schemas.microsoft.com/office/drawing/2014/main" id="{B772016E-6E1E-1C75-CD9B-89D9903B96EF}"/>
                </a:ext>
              </a:extLst>
            </p:cNvPr>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Elimelech</a:t>
              </a:r>
            </a:p>
          </p:txBody>
        </p:sp>
      </p:grpSp>
      <p:sp>
        <p:nvSpPr>
          <p:cNvPr id="3" name="TextBox 2">
            <a:extLst>
              <a:ext uri="{FF2B5EF4-FFF2-40B4-BE49-F238E27FC236}">
                <a16:creationId xmlns:a16="http://schemas.microsoft.com/office/drawing/2014/main" id="{4E87EDE8-96E2-774D-472A-CE0D9EA65347}"/>
              </a:ext>
            </a:extLst>
          </p:cNvPr>
          <p:cNvSpPr txBox="1"/>
          <p:nvPr/>
        </p:nvSpPr>
        <p:spPr>
          <a:xfrm>
            <a:off x="455150" y="1544335"/>
            <a:ext cx="8228845" cy="4524315"/>
          </a:xfrm>
          <a:prstGeom prst="rect">
            <a:avLst/>
          </a:prstGeom>
          <a:noFill/>
        </p:spPr>
        <p:txBody>
          <a:bodyPr wrap="square">
            <a:spAutoFit/>
          </a:bodyPr>
          <a:lstStyle/>
          <a:p>
            <a:r>
              <a:rPr lang="en-US" dirty="0"/>
              <a:t>Elimelech was an Ephrathite from Bethlehem in the territory of Judah</a:t>
            </a:r>
          </a:p>
          <a:p>
            <a:endParaRPr lang="en-US" dirty="0"/>
          </a:p>
          <a:p>
            <a:r>
              <a:rPr lang="en-US" dirty="0"/>
              <a:t>His name, meaning "my God is King," is significant in Jewish culture and reflects devotion to God</a:t>
            </a:r>
          </a:p>
          <a:p>
            <a:endParaRPr lang="en-US" dirty="0"/>
          </a:p>
          <a:p>
            <a:r>
              <a:rPr lang="en-US" dirty="0"/>
              <a:t>He was the  husband of Naomi and father of Mahlon and Chilion</a:t>
            </a:r>
          </a:p>
          <a:p>
            <a:endParaRPr lang="en-US" dirty="0"/>
          </a:p>
          <a:p>
            <a:r>
              <a:rPr lang="en-US" dirty="0"/>
              <a:t>He moved his family to the land of Moab during a famine in the days of the Judges</a:t>
            </a:r>
          </a:p>
          <a:p>
            <a:endParaRPr lang="en-US" dirty="0"/>
          </a:p>
          <a:p>
            <a:r>
              <a:rPr lang="en-US" dirty="0"/>
              <a:t>He died shortly after they moved leaving Naomi a widow, to raise her sons</a:t>
            </a:r>
          </a:p>
          <a:p>
            <a:endParaRPr lang="en-US" dirty="0"/>
          </a:p>
          <a:p>
            <a:r>
              <a:rPr lang="en-US" dirty="0"/>
              <a:t>Her sons married Moabite women, Orpha to Chilion and Ruth to Mahlon</a:t>
            </a:r>
          </a:p>
          <a:p>
            <a:endParaRPr lang="en-US" dirty="0"/>
          </a:p>
          <a:p>
            <a:r>
              <a:rPr lang="en-US" dirty="0"/>
              <a:t>Elimelech’s lineage leads to Boaz.</a:t>
            </a:r>
          </a:p>
          <a:p>
            <a:endParaRPr lang="en-US" dirty="0"/>
          </a:p>
          <a:p>
            <a:r>
              <a:rPr lang="en-US" dirty="0"/>
              <a:t>Tradition says Elimelech was the uncle to Boaz. </a:t>
            </a:r>
          </a:p>
        </p:txBody>
      </p:sp>
      <p:grpSp>
        <p:nvGrpSpPr>
          <p:cNvPr id="4" name="Group 3">
            <a:extLst>
              <a:ext uri="{FF2B5EF4-FFF2-40B4-BE49-F238E27FC236}">
                <a16:creationId xmlns:a16="http://schemas.microsoft.com/office/drawing/2014/main" id="{411FEA18-75BD-5853-943D-BC7B782DEDC2}"/>
              </a:ext>
            </a:extLst>
          </p:cNvPr>
          <p:cNvGrpSpPr/>
          <p:nvPr/>
        </p:nvGrpSpPr>
        <p:grpSpPr>
          <a:xfrm>
            <a:off x="9139145" y="1471962"/>
            <a:ext cx="2226313" cy="4801314"/>
            <a:chOff x="4535929" y="986820"/>
            <a:chExt cx="3130175" cy="5871194"/>
          </a:xfrm>
        </p:grpSpPr>
        <p:sp>
          <p:nvSpPr>
            <p:cNvPr id="5" name="Oval 4">
              <a:extLst>
                <a:ext uri="{FF2B5EF4-FFF2-40B4-BE49-F238E27FC236}">
                  <a16:creationId xmlns:a16="http://schemas.microsoft.com/office/drawing/2014/main" id="{EA23C330-25C4-A49C-2912-1DC34BA91A7A}"/>
                </a:ext>
              </a:extLst>
            </p:cNvPr>
            <p:cNvSpPr/>
            <p:nvPr/>
          </p:nvSpPr>
          <p:spPr>
            <a:xfrm>
              <a:off x="5095651" y="1031053"/>
              <a:ext cx="1964925" cy="3211195"/>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a:extLst>
                <a:ext uri="{FF2B5EF4-FFF2-40B4-BE49-F238E27FC236}">
                  <a16:creationId xmlns:a16="http://schemas.microsoft.com/office/drawing/2014/main" id="{979638E5-EB02-46A8-ED81-4A208B6DCFCE}"/>
                </a:ext>
              </a:extLst>
            </p:cNvPr>
            <p:cNvSpPr/>
            <p:nvPr/>
          </p:nvSpPr>
          <p:spPr>
            <a:xfrm>
              <a:off x="5191703" y="1176825"/>
              <a:ext cx="1358349" cy="18929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327C30B-2127-DA3C-1FD6-4F54A88CAF7A}"/>
                </a:ext>
              </a:extLst>
            </p:cNvPr>
            <p:cNvSpPr/>
            <p:nvPr/>
          </p:nvSpPr>
          <p:spPr>
            <a:xfrm rot="18750594">
              <a:off x="4322797" y="4588617"/>
              <a:ext cx="903348" cy="4770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6B07F38-7F94-4E39-6112-AC64D6438E2C}"/>
                </a:ext>
              </a:extLst>
            </p:cNvPr>
            <p:cNvSpPr/>
            <p:nvPr/>
          </p:nvSpPr>
          <p:spPr>
            <a:xfrm rot="13837370">
              <a:off x="7040284" y="4609894"/>
              <a:ext cx="802031" cy="4496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2FB737A-E1F5-2D4C-36BD-B247B9B4730C}"/>
                </a:ext>
              </a:extLst>
            </p:cNvPr>
            <p:cNvSpPr/>
            <p:nvPr/>
          </p:nvSpPr>
          <p:spPr>
            <a:xfrm rot="20039060">
              <a:off x="5388494" y="6264050"/>
              <a:ext cx="813872" cy="57605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1B7F269-65AF-924E-5D06-0EA472BFF382}"/>
                </a:ext>
              </a:extLst>
            </p:cNvPr>
            <p:cNvSpPr/>
            <p:nvPr/>
          </p:nvSpPr>
          <p:spPr>
            <a:xfrm rot="1560940" flipH="1">
              <a:off x="6127465" y="6206360"/>
              <a:ext cx="845173" cy="65165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9A7461E6-256E-A96C-3F79-034221CFCA0F}"/>
                </a:ext>
              </a:extLst>
            </p:cNvPr>
            <p:cNvSpPr/>
            <p:nvPr/>
          </p:nvSpPr>
          <p:spPr>
            <a:xfrm>
              <a:off x="5005782" y="3401583"/>
              <a:ext cx="2188931" cy="3059036"/>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9D6D937B-626F-ACF8-0174-4309B7E27844}"/>
                </a:ext>
              </a:extLst>
            </p:cNvPr>
            <p:cNvSpPr/>
            <p:nvPr/>
          </p:nvSpPr>
          <p:spPr>
            <a:xfrm rot="19596114">
              <a:off x="6404818" y="2838859"/>
              <a:ext cx="960688" cy="2256045"/>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C24D26FB-0DC5-3422-2495-5AC44B587CAF}"/>
                </a:ext>
              </a:extLst>
            </p:cNvPr>
            <p:cNvSpPr/>
            <p:nvPr/>
          </p:nvSpPr>
          <p:spPr>
            <a:xfrm rot="1990462">
              <a:off x="4837822" y="3001344"/>
              <a:ext cx="984037" cy="2085707"/>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1A1A58AF-C15C-54AC-1953-D86059A6EA2D}"/>
                </a:ext>
              </a:extLst>
            </p:cNvPr>
            <p:cNvSpPr/>
            <p:nvPr/>
          </p:nvSpPr>
          <p:spPr>
            <a:xfrm>
              <a:off x="5005450" y="2845395"/>
              <a:ext cx="2178670" cy="3059036"/>
            </a:xfrm>
            <a:prstGeom prst="trapezoid">
              <a:avLst>
                <a:gd name="adj" fmla="val 30789"/>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67BC143-AA11-9E14-2C51-3C55064C3A51}"/>
                </a:ext>
              </a:extLst>
            </p:cNvPr>
            <p:cNvGrpSpPr/>
            <p:nvPr/>
          </p:nvGrpSpPr>
          <p:grpSpPr>
            <a:xfrm>
              <a:off x="5245722" y="2902090"/>
              <a:ext cx="1304330" cy="3396484"/>
              <a:chOff x="7620654" y="898670"/>
              <a:chExt cx="1298293" cy="3380762"/>
            </a:xfrm>
          </p:grpSpPr>
          <p:sp>
            <p:nvSpPr>
              <p:cNvPr id="20" name="Moon 19">
                <a:extLst>
                  <a:ext uri="{FF2B5EF4-FFF2-40B4-BE49-F238E27FC236}">
                    <a16:creationId xmlns:a16="http://schemas.microsoft.com/office/drawing/2014/main" id="{10C2F6BE-93E6-8896-55C2-F1C37D0DC946}"/>
                  </a:ext>
                </a:extLst>
              </p:cNvPr>
              <p:cNvSpPr/>
              <p:nvPr/>
            </p:nvSpPr>
            <p:spPr>
              <a:xfrm rot="21010677">
                <a:off x="7620654" y="898670"/>
                <a:ext cx="1008993" cy="3358545"/>
              </a:xfrm>
              <a:prstGeom prst="moon">
                <a:avLst>
                  <a:gd name="adj" fmla="val 66932"/>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04085776-945F-186A-98EB-02CFAB4E70BE}"/>
                  </a:ext>
                </a:extLst>
              </p:cNvPr>
              <p:cNvSpPr/>
              <p:nvPr/>
            </p:nvSpPr>
            <p:spPr>
              <a:xfrm rot="20389063">
                <a:off x="7909954" y="920887"/>
                <a:ext cx="1008993" cy="3358545"/>
              </a:xfrm>
              <a:prstGeom prst="moon">
                <a:avLst>
                  <a:gd name="adj" fmla="val 66932"/>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loud 15">
              <a:extLst>
                <a:ext uri="{FF2B5EF4-FFF2-40B4-BE49-F238E27FC236}">
                  <a16:creationId xmlns:a16="http://schemas.microsoft.com/office/drawing/2014/main" id="{F71F0109-03D7-3C3D-3C1F-2C1612BAEC38}"/>
                </a:ext>
              </a:extLst>
            </p:cNvPr>
            <p:cNvSpPr/>
            <p:nvPr/>
          </p:nvSpPr>
          <p:spPr>
            <a:xfrm rot="10954493">
              <a:off x="5630952" y="1291561"/>
              <a:ext cx="1358349" cy="1798571"/>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57FFED-5C7A-16EF-402B-60B4A29B0213}"/>
                </a:ext>
              </a:extLst>
            </p:cNvPr>
            <p:cNvSpPr/>
            <p:nvPr/>
          </p:nvSpPr>
          <p:spPr>
            <a:xfrm>
              <a:off x="5466611" y="1176829"/>
              <a:ext cx="1267276" cy="22247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Moon 17">
              <a:extLst>
                <a:ext uri="{FF2B5EF4-FFF2-40B4-BE49-F238E27FC236}">
                  <a16:creationId xmlns:a16="http://schemas.microsoft.com/office/drawing/2014/main" id="{360C188A-2177-0736-99D3-8C3C0C05A9A5}"/>
                </a:ext>
              </a:extLst>
            </p:cNvPr>
            <p:cNvSpPr/>
            <p:nvPr/>
          </p:nvSpPr>
          <p:spPr>
            <a:xfrm rot="5400000">
              <a:off x="5786788" y="503405"/>
              <a:ext cx="603720" cy="1570550"/>
            </a:xfrm>
            <a:prstGeom prst="moon">
              <a:avLst>
                <a:gd name="adj" fmla="val 875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7">
              <a:extLst>
                <a:ext uri="{FF2B5EF4-FFF2-40B4-BE49-F238E27FC236}">
                  <a16:creationId xmlns:a16="http://schemas.microsoft.com/office/drawing/2014/main" id="{38BD26D2-986C-4668-AAE0-213A363EEF2B}"/>
                </a:ext>
              </a:extLst>
            </p:cNvPr>
            <p:cNvSpPr/>
            <p:nvPr/>
          </p:nvSpPr>
          <p:spPr>
            <a:xfrm>
              <a:off x="5265426" y="1429983"/>
              <a:ext cx="1625376" cy="193373"/>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636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80">
                                          <p:stCondLst>
                                            <p:cond delay="0"/>
                                          </p:stCondLst>
                                        </p:cTn>
                                        <p:tgtEl>
                                          <p:spTgt spid="4"/>
                                        </p:tgtEl>
                                      </p:cBhvr>
                                    </p:animEffect>
                                    <p:anim calcmode="lin" valueType="num">
                                      <p:cBhvr>
                                        <p:cTn id="1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5" dur="26">
                                          <p:stCondLst>
                                            <p:cond delay="650"/>
                                          </p:stCondLst>
                                        </p:cTn>
                                        <p:tgtEl>
                                          <p:spTgt spid="4"/>
                                        </p:tgtEl>
                                      </p:cBhvr>
                                      <p:to x="100000" y="60000"/>
                                    </p:animScale>
                                    <p:animScale>
                                      <p:cBhvr>
                                        <p:cTn id="16" dur="166" decel="50000">
                                          <p:stCondLst>
                                            <p:cond delay="676"/>
                                          </p:stCondLst>
                                        </p:cTn>
                                        <p:tgtEl>
                                          <p:spTgt spid="4"/>
                                        </p:tgtEl>
                                      </p:cBhvr>
                                      <p:to x="100000" y="100000"/>
                                    </p:animScale>
                                    <p:animScale>
                                      <p:cBhvr>
                                        <p:cTn id="17" dur="26">
                                          <p:stCondLst>
                                            <p:cond delay="1312"/>
                                          </p:stCondLst>
                                        </p:cTn>
                                        <p:tgtEl>
                                          <p:spTgt spid="4"/>
                                        </p:tgtEl>
                                      </p:cBhvr>
                                      <p:to x="100000" y="80000"/>
                                    </p:animScale>
                                    <p:animScale>
                                      <p:cBhvr>
                                        <p:cTn id="18" dur="166" decel="50000">
                                          <p:stCondLst>
                                            <p:cond delay="1338"/>
                                          </p:stCondLst>
                                        </p:cTn>
                                        <p:tgtEl>
                                          <p:spTgt spid="4"/>
                                        </p:tgtEl>
                                      </p:cBhvr>
                                      <p:to x="100000" y="100000"/>
                                    </p:animScale>
                                    <p:animScale>
                                      <p:cBhvr>
                                        <p:cTn id="19" dur="26">
                                          <p:stCondLst>
                                            <p:cond delay="1642"/>
                                          </p:stCondLst>
                                        </p:cTn>
                                        <p:tgtEl>
                                          <p:spTgt spid="4"/>
                                        </p:tgtEl>
                                      </p:cBhvr>
                                      <p:to x="100000" y="90000"/>
                                    </p:animScale>
                                    <p:animScale>
                                      <p:cBhvr>
                                        <p:cTn id="20" dur="166" decel="50000">
                                          <p:stCondLst>
                                            <p:cond delay="1668"/>
                                          </p:stCondLst>
                                        </p:cTn>
                                        <p:tgtEl>
                                          <p:spTgt spid="4"/>
                                        </p:tgtEl>
                                      </p:cBhvr>
                                      <p:to x="100000" y="100000"/>
                                    </p:animScale>
                                    <p:animScale>
                                      <p:cBhvr>
                                        <p:cTn id="21" dur="26">
                                          <p:stCondLst>
                                            <p:cond delay="1808"/>
                                          </p:stCondLst>
                                        </p:cTn>
                                        <p:tgtEl>
                                          <p:spTgt spid="4"/>
                                        </p:tgtEl>
                                      </p:cBhvr>
                                      <p:to x="100000" y="95000"/>
                                    </p:animScale>
                                    <p:animScale>
                                      <p:cBhvr>
                                        <p:cTn id="22" dur="166" decel="50000">
                                          <p:stCondLst>
                                            <p:cond delay="1834"/>
                                          </p:stCondLst>
                                        </p:cTn>
                                        <p:tgtEl>
                                          <p:spTgt spid="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6321829" y="4243383"/>
            <a:ext cx="3664780" cy="923330"/>
          </a:xfrm>
          <a:prstGeom prst="rect">
            <a:avLst/>
          </a:prstGeom>
          <a:noFill/>
        </p:spPr>
        <p:txBody>
          <a:bodyPr wrap="square" rtlCol="0">
            <a:spAutoFit/>
          </a:bodyPr>
          <a:lstStyle/>
          <a:p>
            <a:r>
              <a:rPr lang="en-US" dirty="0" err="1"/>
              <a:t>Elimelech</a:t>
            </a:r>
            <a:r>
              <a:rPr lang="en-US" dirty="0"/>
              <a:t> died shortly after, leaving Naomi a widow and the two sons married Moabite women</a:t>
            </a:r>
          </a:p>
        </p:txBody>
      </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Famine in the Land</a:t>
            </a:r>
          </a:p>
        </p:txBody>
      </p:sp>
      <p:sp>
        <p:nvSpPr>
          <p:cNvPr id="55" name="Rectangle 54"/>
          <p:cNvSpPr/>
          <p:nvPr/>
        </p:nvSpPr>
        <p:spPr>
          <a:xfrm>
            <a:off x="3311999" y="1132256"/>
            <a:ext cx="3604689" cy="646331"/>
          </a:xfrm>
          <a:prstGeom prst="rect">
            <a:avLst/>
          </a:prstGeom>
        </p:spPr>
        <p:txBody>
          <a:bodyPr wrap="square">
            <a:spAutoFit/>
          </a:bodyPr>
          <a:lstStyle/>
          <a:p>
            <a:r>
              <a:rPr lang="en-US" b="0" i="0" dirty="0">
                <a:solidFill>
                  <a:srgbClr val="333333"/>
                </a:solidFill>
                <a:effectLst/>
                <a:latin typeface="Calibri" panose="020F0502020204030204" pitchFamily="34" charset="0"/>
              </a:rPr>
              <a:t>Famine in the land caused </a:t>
            </a:r>
            <a:r>
              <a:rPr lang="en-US" b="0" i="0" dirty="0" err="1">
                <a:solidFill>
                  <a:srgbClr val="333333"/>
                </a:solidFill>
                <a:effectLst/>
                <a:latin typeface="Calibri" panose="020F0502020204030204" pitchFamily="34" charset="0"/>
              </a:rPr>
              <a:t>Elimelech</a:t>
            </a:r>
            <a:r>
              <a:rPr lang="en-US" b="0" i="0" dirty="0">
                <a:solidFill>
                  <a:srgbClr val="333333"/>
                </a:solidFill>
                <a:effectLst/>
                <a:latin typeface="Calibri" panose="020F0502020204030204" pitchFamily="34" charset="0"/>
              </a:rPr>
              <a:t> and his family to the land of Moab </a:t>
            </a:r>
            <a:endParaRPr lang="en-US" dirty="0"/>
          </a:p>
        </p:txBody>
      </p:sp>
      <p:grpSp>
        <p:nvGrpSpPr>
          <p:cNvPr id="11" name="Group 10"/>
          <p:cNvGrpSpPr/>
          <p:nvPr/>
        </p:nvGrpSpPr>
        <p:grpSpPr>
          <a:xfrm>
            <a:off x="144856" y="1405106"/>
            <a:ext cx="3086668" cy="4729845"/>
            <a:chOff x="144856" y="1405106"/>
            <a:chExt cx="3086668" cy="4729845"/>
          </a:xfrm>
        </p:grpSpPr>
        <p:grpSp>
          <p:nvGrpSpPr>
            <p:cNvPr id="264" name="Group 263"/>
            <p:cNvGrpSpPr/>
            <p:nvPr/>
          </p:nvGrpSpPr>
          <p:grpSpPr>
            <a:xfrm>
              <a:off x="188647" y="1405106"/>
              <a:ext cx="3042877" cy="4729845"/>
              <a:chOff x="8327630" y="1786864"/>
              <a:chExt cx="3042877" cy="4729845"/>
            </a:xfrm>
          </p:grpSpPr>
          <p:grpSp>
            <p:nvGrpSpPr>
              <p:cNvPr id="265" name="Group 264"/>
              <p:cNvGrpSpPr/>
              <p:nvPr/>
            </p:nvGrpSpPr>
            <p:grpSpPr>
              <a:xfrm>
                <a:off x="8327630" y="1786864"/>
                <a:ext cx="3042877" cy="4729845"/>
                <a:chOff x="8350310" y="2285255"/>
                <a:chExt cx="3042877" cy="4729845"/>
              </a:xfrm>
            </p:grpSpPr>
            <p:sp>
              <p:nvSpPr>
                <p:cNvPr id="267" name="Rounded Rectangle 266"/>
                <p:cNvSpPr/>
                <p:nvPr/>
              </p:nvSpPr>
              <p:spPr>
                <a:xfrm>
                  <a:off x="8350310" y="2285255"/>
                  <a:ext cx="3042877" cy="4729845"/>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9656959" y="2472733"/>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6"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663" y="3408948"/>
                <a:ext cx="889760" cy="44028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Point Star 5"/>
            <p:cNvSpPr/>
            <p:nvPr/>
          </p:nvSpPr>
          <p:spPr>
            <a:xfrm>
              <a:off x="515521" y="3340670"/>
              <a:ext cx="246085" cy="262609"/>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856" y="3515509"/>
              <a:ext cx="1365603" cy="276999"/>
            </a:xfrm>
            <a:prstGeom prst="rect">
              <a:avLst/>
            </a:prstGeom>
            <a:noFill/>
          </p:spPr>
          <p:txBody>
            <a:bodyPr wrap="square" rtlCol="0">
              <a:spAutoFit/>
            </a:bodyPr>
            <a:lstStyle/>
            <a:p>
              <a:r>
                <a:rPr lang="en-US" sz="1200" dirty="0">
                  <a:solidFill>
                    <a:schemeClr val="bg1"/>
                  </a:solidFill>
                </a:rPr>
                <a:t>Bethlehem</a:t>
              </a:r>
            </a:p>
          </p:txBody>
        </p:sp>
        <p:sp>
          <p:nvSpPr>
            <p:cNvPr id="269" name="TextBox 268"/>
            <p:cNvSpPr txBox="1"/>
            <p:nvPr/>
          </p:nvSpPr>
          <p:spPr>
            <a:xfrm>
              <a:off x="2229566" y="3635163"/>
              <a:ext cx="929606" cy="276999"/>
            </a:xfrm>
            <a:prstGeom prst="rect">
              <a:avLst/>
            </a:prstGeom>
            <a:noFill/>
          </p:spPr>
          <p:txBody>
            <a:bodyPr wrap="square" rtlCol="0">
              <a:spAutoFit/>
            </a:bodyPr>
            <a:lstStyle/>
            <a:p>
              <a:r>
                <a:rPr lang="en-US" sz="1200" dirty="0">
                  <a:solidFill>
                    <a:schemeClr val="bg1"/>
                  </a:solidFill>
                </a:rPr>
                <a:t>Moab</a:t>
              </a:r>
            </a:p>
          </p:txBody>
        </p:sp>
      </p:grpSp>
      <p:grpSp>
        <p:nvGrpSpPr>
          <p:cNvPr id="14" name="Group 13"/>
          <p:cNvGrpSpPr/>
          <p:nvPr/>
        </p:nvGrpSpPr>
        <p:grpSpPr>
          <a:xfrm>
            <a:off x="6568388" y="1693015"/>
            <a:ext cx="5478018" cy="1840067"/>
            <a:chOff x="6568388" y="1693015"/>
            <a:chExt cx="5478018" cy="1840067"/>
          </a:xfrm>
        </p:grpSpPr>
        <p:sp>
          <p:nvSpPr>
            <p:cNvPr id="252" name="Rectangle 251"/>
            <p:cNvSpPr/>
            <p:nvPr/>
          </p:nvSpPr>
          <p:spPr>
            <a:xfrm>
              <a:off x="6568388" y="170526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Elimelech</a:t>
              </a:r>
              <a:endParaRPr lang="en-US" dirty="0"/>
            </a:p>
          </p:txBody>
        </p:sp>
        <p:sp>
          <p:nvSpPr>
            <p:cNvPr id="254" name="Rectangle 253"/>
            <p:cNvSpPr/>
            <p:nvPr/>
          </p:nvSpPr>
          <p:spPr>
            <a:xfrm>
              <a:off x="8918419" y="2442647"/>
              <a:ext cx="1371600" cy="457200"/>
            </a:xfrm>
            <a:prstGeom prst="rect">
              <a:avLst/>
            </a:prstGeom>
            <a:solidFill>
              <a:srgbClr val="E77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Ruth</a:t>
              </a:r>
            </a:p>
          </p:txBody>
        </p:sp>
        <p:sp>
          <p:nvSpPr>
            <p:cNvPr id="255" name="Rectangle 254"/>
            <p:cNvSpPr/>
            <p:nvPr/>
          </p:nvSpPr>
          <p:spPr>
            <a:xfrm>
              <a:off x="8156616" y="1693015"/>
              <a:ext cx="1371600" cy="457200"/>
            </a:xfrm>
            <a:prstGeom prst="rect">
              <a:avLst/>
            </a:prstGeom>
            <a:solidFill>
              <a:srgbClr val="E77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Naomi</a:t>
              </a:r>
            </a:p>
          </p:txBody>
        </p:sp>
        <p:sp>
          <p:nvSpPr>
            <p:cNvPr id="259" name="Rectangle 258"/>
            <p:cNvSpPr/>
            <p:nvPr/>
          </p:nvSpPr>
          <p:spPr>
            <a:xfrm>
              <a:off x="10674806" y="2708489"/>
              <a:ext cx="1371600" cy="4572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Moabite</a:t>
              </a:r>
            </a:p>
            <a:p>
              <a:pPr algn="ctr"/>
              <a:r>
                <a:rPr lang="en-US" dirty="0"/>
                <a:t>Women</a:t>
              </a:r>
            </a:p>
          </p:txBody>
        </p:sp>
        <p:cxnSp>
          <p:nvCxnSpPr>
            <p:cNvPr id="263" name="Straight Connector 262"/>
            <p:cNvCxnSpPr/>
            <p:nvPr/>
          </p:nvCxnSpPr>
          <p:spPr>
            <a:xfrm flipH="1">
              <a:off x="8048531" y="2254064"/>
              <a:ext cx="11341" cy="12739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0" name="Rectangle 269"/>
            <p:cNvSpPr/>
            <p:nvPr/>
          </p:nvSpPr>
          <p:spPr>
            <a:xfrm>
              <a:off x="8918419" y="3057173"/>
              <a:ext cx="1371600" cy="457200"/>
            </a:xfrm>
            <a:prstGeom prst="rect">
              <a:avLst/>
            </a:prstGeom>
            <a:solidFill>
              <a:srgbClr val="E779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Orpha</a:t>
              </a:r>
            </a:p>
          </p:txBody>
        </p:sp>
        <p:sp>
          <p:nvSpPr>
            <p:cNvPr id="12" name="Right Brace 11"/>
            <p:cNvSpPr/>
            <p:nvPr/>
          </p:nvSpPr>
          <p:spPr>
            <a:xfrm>
              <a:off x="10290019" y="2455924"/>
              <a:ext cx="322912" cy="973076"/>
            </a:xfrm>
            <a:prstGeom prst="rightBrace">
              <a:avLst>
                <a:gd name="adj1" fmla="val 11136"/>
                <a:gd name="adj2" fmla="val 47209"/>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3" name="Rectangle 252"/>
            <p:cNvSpPr/>
            <p:nvPr/>
          </p:nvSpPr>
          <p:spPr>
            <a:xfrm>
              <a:off x="7308419" y="2460953"/>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Mahon</a:t>
              </a:r>
            </a:p>
          </p:txBody>
        </p:sp>
        <p:sp>
          <p:nvSpPr>
            <p:cNvPr id="257" name="Rectangle 256"/>
            <p:cNvSpPr/>
            <p:nvPr/>
          </p:nvSpPr>
          <p:spPr>
            <a:xfrm>
              <a:off x="7308419" y="3075882"/>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Chilion</a:t>
              </a:r>
              <a:endParaRPr lang="en-US" dirty="0"/>
            </a:p>
          </p:txBody>
        </p:sp>
      </p:grpSp>
      <p:grpSp>
        <p:nvGrpSpPr>
          <p:cNvPr id="271" name="Group 270"/>
          <p:cNvGrpSpPr/>
          <p:nvPr/>
        </p:nvGrpSpPr>
        <p:grpSpPr>
          <a:xfrm>
            <a:off x="837518" y="3022111"/>
            <a:ext cx="454137" cy="527323"/>
            <a:chOff x="4495800" y="1578722"/>
            <a:chExt cx="2577847" cy="2993278"/>
          </a:xfrm>
        </p:grpSpPr>
        <p:pic>
          <p:nvPicPr>
            <p:cNvPr id="272"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4825687" y="3480113"/>
              <a:ext cx="762000" cy="1421774"/>
            </a:xfrm>
            <a:prstGeom prst="rect">
              <a:avLst/>
            </a:prstGeom>
            <a:noFill/>
          </p:spPr>
        </p:pic>
        <p:pic>
          <p:nvPicPr>
            <p:cNvPr id="273"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4806138" y="2732462"/>
              <a:ext cx="762000" cy="1421774"/>
            </a:xfrm>
            <a:prstGeom prst="rect">
              <a:avLst/>
            </a:prstGeom>
            <a:noFill/>
          </p:spPr>
        </p:pic>
        <p:pic>
          <p:nvPicPr>
            <p:cNvPr id="274"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5981760" y="2449911"/>
              <a:ext cx="762000" cy="1421774"/>
            </a:xfrm>
            <a:prstGeom prst="rect">
              <a:avLst/>
            </a:prstGeom>
            <a:noFill/>
          </p:spPr>
        </p:pic>
        <p:pic>
          <p:nvPicPr>
            <p:cNvPr id="275"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6101537" y="1578722"/>
              <a:ext cx="762000" cy="1421774"/>
            </a:xfrm>
            <a:prstGeom prst="rect">
              <a:avLst/>
            </a:prstGeom>
            <a:noFill/>
          </p:spPr>
        </p:pic>
      </p:grpSp>
      <p:sp>
        <p:nvSpPr>
          <p:cNvPr id="276" name="TextBox 275"/>
          <p:cNvSpPr txBox="1"/>
          <p:nvPr/>
        </p:nvSpPr>
        <p:spPr>
          <a:xfrm>
            <a:off x="8518482" y="5640963"/>
            <a:ext cx="2765628" cy="646331"/>
          </a:xfrm>
          <a:prstGeom prst="rect">
            <a:avLst/>
          </a:prstGeom>
          <a:noFill/>
        </p:spPr>
        <p:txBody>
          <a:bodyPr wrap="square" rtlCol="0">
            <a:spAutoFit/>
          </a:bodyPr>
          <a:lstStyle/>
          <a:p>
            <a:r>
              <a:rPr lang="en-US" dirty="0"/>
              <a:t>Both sons died leaving the women childless</a:t>
            </a:r>
          </a:p>
        </p:txBody>
      </p:sp>
      <p:grpSp>
        <p:nvGrpSpPr>
          <p:cNvPr id="277" name="Group 276"/>
          <p:cNvGrpSpPr/>
          <p:nvPr/>
        </p:nvGrpSpPr>
        <p:grpSpPr>
          <a:xfrm>
            <a:off x="4316396" y="3385982"/>
            <a:ext cx="1203729" cy="2430467"/>
            <a:chOff x="5325894" y="820168"/>
            <a:chExt cx="1669460" cy="3370831"/>
          </a:xfrm>
        </p:grpSpPr>
        <p:grpSp>
          <p:nvGrpSpPr>
            <p:cNvPr id="278" name="Group 187"/>
            <p:cNvGrpSpPr/>
            <p:nvPr/>
          </p:nvGrpSpPr>
          <p:grpSpPr>
            <a:xfrm>
              <a:off x="5787418" y="3710838"/>
              <a:ext cx="321205" cy="466237"/>
              <a:chOff x="7531306" y="801594"/>
              <a:chExt cx="2573630" cy="2895600"/>
            </a:xfrm>
          </p:grpSpPr>
          <p:grpSp>
            <p:nvGrpSpPr>
              <p:cNvPr id="351" name="Group 162"/>
              <p:cNvGrpSpPr/>
              <p:nvPr/>
            </p:nvGrpSpPr>
            <p:grpSpPr>
              <a:xfrm>
                <a:off x="7531306" y="801594"/>
                <a:ext cx="2573630" cy="2895600"/>
                <a:chOff x="3859245" y="5528567"/>
                <a:chExt cx="1088566" cy="874149"/>
              </a:xfrm>
            </p:grpSpPr>
            <p:sp>
              <p:nvSpPr>
                <p:cNvPr id="353" name="Oval 352"/>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Regular Pentagon 351"/>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93"/>
            <p:cNvGrpSpPr/>
            <p:nvPr/>
          </p:nvGrpSpPr>
          <p:grpSpPr>
            <a:xfrm rot="19673203" flipH="1">
              <a:off x="6131954" y="3724762"/>
              <a:ext cx="321205" cy="466237"/>
              <a:chOff x="7531306" y="801594"/>
              <a:chExt cx="2573630" cy="2895600"/>
            </a:xfrm>
          </p:grpSpPr>
          <p:grpSp>
            <p:nvGrpSpPr>
              <p:cNvPr id="346" name="Group 162"/>
              <p:cNvGrpSpPr/>
              <p:nvPr/>
            </p:nvGrpSpPr>
            <p:grpSpPr>
              <a:xfrm>
                <a:off x="7531306" y="801594"/>
                <a:ext cx="2573630" cy="2895600"/>
                <a:chOff x="3859245" y="5528567"/>
                <a:chExt cx="1088566" cy="874149"/>
              </a:xfrm>
            </p:grpSpPr>
            <p:sp>
              <p:nvSpPr>
                <p:cNvPr id="348" name="Oval 347"/>
                <p:cNvSpPr/>
                <p:nvPr/>
              </p:nvSpPr>
              <p:spPr>
                <a:xfrm rot="2101605">
                  <a:off x="3859245" y="5528567"/>
                  <a:ext cx="1088566" cy="874149"/>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5234995">
                  <a:off x="4290166" y="5630289"/>
                  <a:ext cx="252233" cy="760909"/>
                </a:xfrm>
                <a:prstGeom prst="moon">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Regular Pentagon 346"/>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Oval 279"/>
            <p:cNvSpPr/>
            <p:nvPr/>
          </p:nvSpPr>
          <p:spPr>
            <a:xfrm rot="2500754">
              <a:off x="5325894" y="2875817"/>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20155908">
              <a:off x="6691390" y="2828582"/>
              <a:ext cx="303964" cy="4310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a:off x="5674413" y="2259813"/>
              <a:ext cx="900485" cy="1676138"/>
            </a:xfrm>
            <a:prstGeom prst="trapezoid">
              <a:avLst>
                <a:gd name="adj" fmla="val 1784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Flowchart: Delay 282"/>
            <p:cNvSpPr/>
            <p:nvPr/>
          </p:nvSpPr>
          <p:spPr>
            <a:xfrm rot="16200000">
              <a:off x="5311642" y="1060145"/>
              <a:ext cx="1666958" cy="1187003"/>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1505404">
              <a:off x="5370288" y="2263592"/>
              <a:ext cx="543455" cy="866777"/>
            </a:xfrm>
            <a:prstGeom prst="trapezoid">
              <a:avLst>
                <a:gd name="adj" fmla="val 29076"/>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Trapezoid 284"/>
            <p:cNvSpPr/>
            <p:nvPr/>
          </p:nvSpPr>
          <p:spPr>
            <a:xfrm rot="20172944">
              <a:off x="6359531" y="2170313"/>
              <a:ext cx="546049" cy="947136"/>
            </a:xfrm>
            <a:prstGeom prst="trapezoid">
              <a:avLst/>
            </a:prstGeom>
            <a:solidFill>
              <a:srgbClr val="EBC88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Cloud 285"/>
            <p:cNvSpPr/>
            <p:nvPr/>
          </p:nvSpPr>
          <p:spPr>
            <a:xfrm rot="4849455" flipH="1">
              <a:off x="5800406" y="1575181"/>
              <a:ext cx="1224696"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16750545">
              <a:off x="5318921" y="1569636"/>
              <a:ext cx="1213463" cy="535783"/>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Isosceles Triangle 287"/>
            <p:cNvSpPr/>
            <p:nvPr/>
          </p:nvSpPr>
          <p:spPr>
            <a:xfrm rot="10800000">
              <a:off x="5968430" y="2001144"/>
              <a:ext cx="368380" cy="303083"/>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5838137" y="1047480"/>
              <a:ext cx="613967" cy="113656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Cloud 289"/>
            <p:cNvSpPr/>
            <p:nvPr/>
          </p:nvSpPr>
          <p:spPr>
            <a:xfrm>
              <a:off x="5838137" y="1161136"/>
              <a:ext cx="573036" cy="265198"/>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lowchart: Delay 290"/>
            <p:cNvSpPr/>
            <p:nvPr/>
          </p:nvSpPr>
          <p:spPr>
            <a:xfrm rot="5400000">
              <a:off x="6012231" y="759474"/>
              <a:ext cx="265198" cy="859554"/>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154"/>
            <p:cNvGrpSpPr/>
            <p:nvPr/>
          </p:nvGrpSpPr>
          <p:grpSpPr>
            <a:xfrm>
              <a:off x="5703600" y="1006662"/>
              <a:ext cx="838182" cy="139872"/>
              <a:chOff x="7162800" y="1981200"/>
              <a:chExt cx="4847444" cy="1060563"/>
            </a:xfrm>
          </p:grpSpPr>
          <p:grpSp>
            <p:nvGrpSpPr>
              <p:cNvPr id="322" name="Group 130"/>
              <p:cNvGrpSpPr/>
              <p:nvPr/>
            </p:nvGrpSpPr>
            <p:grpSpPr>
              <a:xfrm rot="5400000">
                <a:off x="7321133" y="1822867"/>
                <a:ext cx="1038069" cy="1354736"/>
                <a:chOff x="7162800" y="381000"/>
                <a:chExt cx="1371600" cy="1295400"/>
              </a:xfrm>
            </p:grpSpPr>
            <p:sp>
              <p:nvSpPr>
                <p:cNvPr id="341" name="Diamond 34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iamond 34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Isosceles Triangle 34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Isosceles Triangle 34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Hexagon 34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36"/>
              <p:cNvGrpSpPr/>
              <p:nvPr/>
            </p:nvGrpSpPr>
            <p:grpSpPr>
              <a:xfrm rot="5400000">
                <a:off x="8485369" y="1830365"/>
                <a:ext cx="1038069" cy="1354736"/>
                <a:chOff x="7162800" y="381000"/>
                <a:chExt cx="1371600" cy="1295400"/>
              </a:xfrm>
            </p:grpSpPr>
            <p:sp>
              <p:nvSpPr>
                <p:cNvPr id="336" name="Diamond 33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33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Isosceles Triangle 33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Hexagon 33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42"/>
              <p:cNvGrpSpPr/>
              <p:nvPr/>
            </p:nvGrpSpPr>
            <p:grpSpPr>
              <a:xfrm rot="5400000">
                <a:off x="9649605" y="1837863"/>
                <a:ext cx="1038069" cy="1354736"/>
                <a:chOff x="7162800" y="381000"/>
                <a:chExt cx="1371600" cy="1295400"/>
              </a:xfrm>
            </p:grpSpPr>
            <p:sp>
              <p:nvSpPr>
                <p:cNvPr id="331" name="Diamond 33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Isosceles Triangle 33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Isosceles Triangle 33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Hexagon 33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148"/>
              <p:cNvGrpSpPr/>
              <p:nvPr/>
            </p:nvGrpSpPr>
            <p:grpSpPr>
              <a:xfrm rot="5400000">
                <a:off x="10813841" y="1845361"/>
                <a:ext cx="1038069" cy="1354736"/>
                <a:chOff x="7162800" y="381000"/>
                <a:chExt cx="1371600" cy="1295400"/>
              </a:xfrm>
            </p:grpSpPr>
            <p:sp>
              <p:nvSpPr>
                <p:cNvPr id="326" name="Diamond 32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Isosceles Triangle 32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Isosceles Triangle 32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Hexagon 32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3" name="Rectangle 292"/>
            <p:cNvSpPr/>
            <p:nvPr/>
          </p:nvSpPr>
          <p:spPr>
            <a:xfrm>
              <a:off x="5758717" y="2871611"/>
              <a:ext cx="741156" cy="17594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Double Wave 293"/>
            <p:cNvSpPr/>
            <p:nvPr/>
          </p:nvSpPr>
          <p:spPr>
            <a:xfrm rot="16473733">
              <a:off x="6071230" y="324541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ouble Wave 294"/>
            <p:cNvSpPr/>
            <p:nvPr/>
          </p:nvSpPr>
          <p:spPr>
            <a:xfrm rot="15573000">
              <a:off x="6144016" y="3197428"/>
              <a:ext cx="656665" cy="143036"/>
            </a:xfrm>
            <a:prstGeom prst="doubleWave">
              <a:avLst>
                <a:gd name="adj1" fmla="val 6250"/>
                <a:gd name="adj2" fmla="val -10000"/>
              </a:avLst>
            </a:prstGeom>
            <a:solidFill>
              <a:srgbClr val="8C43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6309997" y="2877705"/>
              <a:ext cx="192327" cy="182937"/>
            </a:xfrm>
            <a:prstGeom prst="rect">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154"/>
            <p:cNvGrpSpPr/>
            <p:nvPr/>
          </p:nvGrpSpPr>
          <p:grpSpPr>
            <a:xfrm>
              <a:off x="5894277" y="2432405"/>
              <a:ext cx="502256" cy="110677"/>
              <a:chOff x="7162800" y="1981200"/>
              <a:chExt cx="4847444" cy="1060563"/>
            </a:xfrm>
          </p:grpSpPr>
          <p:grpSp>
            <p:nvGrpSpPr>
              <p:cNvPr id="298" name="Group 130"/>
              <p:cNvGrpSpPr/>
              <p:nvPr/>
            </p:nvGrpSpPr>
            <p:grpSpPr>
              <a:xfrm rot="5400000">
                <a:off x="7321133" y="1822867"/>
                <a:ext cx="1038069" cy="1354736"/>
                <a:chOff x="7162800" y="381000"/>
                <a:chExt cx="1371600" cy="1295400"/>
              </a:xfrm>
            </p:grpSpPr>
            <p:sp>
              <p:nvSpPr>
                <p:cNvPr id="317" name="Diamond 31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Diamond 31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Isosceles Triangle 31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Isosceles Triangle 31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Hexagon 32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136"/>
              <p:cNvGrpSpPr/>
              <p:nvPr/>
            </p:nvGrpSpPr>
            <p:grpSpPr>
              <a:xfrm rot="5400000">
                <a:off x="8485369" y="1830365"/>
                <a:ext cx="1038069" cy="1354736"/>
                <a:chOff x="7162800" y="381000"/>
                <a:chExt cx="1371600" cy="1295400"/>
              </a:xfrm>
            </p:grpSpPr>
            <p:sp>
              <p:nvSpPr>
                <p:cNvPr id="312" name="Diamond 31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Diamond 31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Isosceles Triangle 31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Isosceles Triangle 31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Hexagon 31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142"/>
              <p:cNvGrpSpPr/>
              <p:nvPr/>
            </p:nvGrpSpPr>
            <p:grpSpPr>
              <a:xfrm rot="5400000">
                <a:off x="9649605" y="1837863"/>
                <a:ext cx="1038069" cy="1354736"/>
                <a:chOff x="7162800" y="381000"/>
                <a:chExt cx="1371600" cy="1295400"/>
              </a:xfrm>
            </p:grpSpPr>
            <p:sp>
              <p:nvSpPr>
                <p:cNvPr id="307" name="Diamond 30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Isosceles Triangle 30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Isosceles Triangle 30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Hexagon 31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48"/>
              <p:cNvGrpSpPr/>
              <p:nvPr/>
            </p:nvGrpSpPr>
            <p:grpSpPr>
              <a:xfrm rot="5400000">
                <a:off x="10813841" y="1845361"/>
                <a:ext cx="1038069" cy="1354736"/>
                <a:chOff x="7162800" y="381000"/>
                <a:chExt cx="1371600" cy="1295400"/>
              </a:xfrm>
            </p:grpSpPr>
            <p:sp>
              <p:nvSpPr>
                <p:cNvPr id="302" name="Diamond 301"/>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Isosceles Triangle 30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Isosceles Triangle 30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Hexagon 30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6" name="Group 355"/>
          <p:cNvGrpSpPr/>
          <p:nvPr/>
        </p:nvGrpSpPr>
        <p:grpSpPr>
          <a:xfrm>
            <a:off x="5106054" y="4707622"/>
            <a:ext cx="763587" cy="1851650"/>
            <a:chOff x="5464515" y="535990"/>
            <a:chExt cx="1528521" cy="3676815"/>
          </a:xfrm>
        </p:grpSpPr>
        <p:grpSp>
          <p:nvGrpSpPr>
            <p:cNvPr id="357" name="Group 356"/>
            <p:cNvGrpSpPr/>
            <p:nvPr/>
          </p:nvGrpSpPr>
          <p:grpSpPr>
            <a:xfrm>
              <a:off x="5879949" y="3554547"/>
              <a:ext cx="618420" cy="658258"/>
              <a:chOff x="5879949" y="3554547"/>
              <a:chExt cx="618420" cy="658258"/>
            </a:xfrm>
          </p:grpSpPr>
          <p:sp>
            <p:nvSpPr>
              <p:cNvPr id="390" name="Oval 389"/>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8952234" flipH="1">
                <a:off x="6247191" y="3696063"/>
                <a:ext cx="251178" cy="3403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51655" flipH="1">
                <a:off x="5879949" y="3682220"/>
                <a:ext cx="266720" cy="3563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Oval 357"/>
            <p:cNvSpPr/>
            <p:nvPr/>
          </p:nvSpPr>
          <p:spPr>
            <a:xfrm rot="1928098" flipH="1">
              <a:off x="5497019" y="2359013"/>
              <a:ext cx="290454"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8952234" flipH="1">
              <a:off x="6687001" y="2300520"/>
              <a:ext cx="306035"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430708" flipH="1">
              <a:off x="5606080" y="1634810"/>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9809709" flipH="1">
              <a:off x="6251785" y="1597085"/>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flipH="1">
              <a:off x="5786781" y="1782975"/>
              <a:ext cx="882557" cy="210371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ouble Wave 362"/>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ouble Wave 363"/>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flipH="1">
              <a:off x="6067317" y="1361722"/>
              <a:ext cx="321216" cy="6344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flipH="1">
              <a:off x="5828151" y="682741"/>
              <a:ext cx="841186" cy="12063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366"/>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367"/>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372"/>
            <p:cNvGrpSpPr/>
            <p:nvPr/>
          </p:nvGrpSpPr>
          <p:grpSpPr>
            <a:xfrm>
              <a:off x="5648253" y="535990"/>
              <a:ext cx="1226140" cy="477950"/>
              <a:chOff x="5648253" y="535990"/>
              <a:chExt cx="1226140" cy="477950"/>
            </a:xfrm>
          </p:grpSpPr>
          <p:sp>
            <p:nvSpPr>
              <p:cNvPr id="387" name="Rounded Rectangle 386"/>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lowchart: Delay 387"/>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Trapezoid 373"/>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5904899" y="2666750"/>
              <a:ext cx="646052" cy="168534"/>
              <a:chOff x="3537039" y="4219263"/>
              <a:chExt cx="1470636" cy="702273"/>
            </a:xfrm>
          </p:grpSpPr>
          <p:grpSp>
            <p:nvGrpSpPr>
              <p:cNvPr id="380" name="Group 379"/>
              <p:cNvGrpSpPr/>
              <p:nvPr/>
            </p:nvGrpSpPr>
            <p:grpSpPr>
              <a:xfrm>
                <a:off x="3537039" y="4219263"/>
                <a:ext cx="1470636" cy="702273"/>
                <a:chOff x="3537039" y="4219263"/>
                <a:chExt cx="1470636" cy="702273"/>
              </a:xfrm>
            </p:grpSpPr>
            <p:sp>
              <p:nvSpPr>
                <p:cNvPr id="382" name="Flowchart: Or 381"/>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lowchart: Collate 382"/>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Flowchart: Or 383"/>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Collate 384"/>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Flowchart: Or 385"/>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Flowchart: Collate 380"/>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29" name="Group 528"/>
          <p:cNvGrpSpPr/>
          <p:nvPr/>
        </p:nvGrpSpPr>
        <p:grpSpPr>
          <a:xfrm>
            <a:off x="3858047" y="4724646"/>
            <a:ext cx="879067" cy="1834290"/>
            <a:chOff x="251447" y="1920061"/>
            <a:chExt cx="1741113" cy="3337738"/>
          </a:xfrm>
        </p:grpSpPr>
        <p:sp>
          <p:nvSpPr>
            <p:cNvPr id="530" name="Round Diagonal Corner Rectangle 529"/>
            <p:cNvSpPr/>
            <p:nvPr/>
          </p:nvSpPr>
          <p:spPr>
            <a:xfrm rot="16684522" flipH="1">
              <a:off x="-270581" y="2849569"/>
              <a:ext cx="1553358"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ouble Wave 530"/>
            <p:cNvSpPr/>
            <p:nvPr/>
          </p:nvSpPr>
          <p:spPr>
            <a:xfrm rot="5699679" flipH="1">
              <a:off x="-206971" y="2744378"/>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 Diagonal Corner Rectangle 531"/>
            <p:cNvSpPr/>
            <p:nvPr/>
          </p:nvSpPr>
          <p:spPr>
            <a:xfrm rot="4915478">
              <a:off x="962140" y="2878021"/>
              <a:ext cx="1551537" cy="509302"/>
            </a:xfrm>
            <a:prstGeom prst="round2DiagRect">
              <a:avLst>
                <a:gd name="adj1" fmla="val 50000"/>
                <a:gd name="adj2" fmla="val 0"/>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ouble Wave 532"/>
            <p:cNvSpPr/>
            <p:nvPr/>
          </p:nvSpPr>
          <p:spPr>
            <a:xfrm rot="15900321">
              <a:off x="920186" y="2723224"/>
              <a:ext cx="1492777" cy="436791"/>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rot="3435232" flipH="1">
              <a:off x="1404055" y="3949071"/>
              <a:ext cx="377558" cy="3151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18164768">
              <a:off x="397109" y="3963552"/>
              <a:ext cx="377558" cy="2963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676161" flipH="1">
              <a:off x="1140451" y="3205976"/>
              <a:ext cx="574041" cy="955898"/>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996339">
              <a:off x="461691" y="3200356"/>
              <a:ext cx="574041" cy="9203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20260128">
              <a:off x="638246" y="5000942"/>
              <a:ext cx="526693" cy="25094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Oval 538"/>
            <p:cNvSpPr/>
            <p:nvPr/>
          </p:nvSpPr>
          <p:spPr>
            <a:xfrm rot="2101605">
              <a:off x="969718" y="4970495"/>
              <a:ext cx="526693" cy="287304"/>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Trapezoid 539"/>
            <p:cNvSpPr/>
            <p:nvPr/>
          </p:nvSpPr>
          <p:spPr>
            <a:xfrm>
              <a:off x="610321" y="3806507"/>
              <a:ext cx="973927" cy="1283696"/>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Trapezoid 540"/>
            <p:cNvSpPr/>
            <p:nvPr/>
          </p:nvSpPr>
          <p:spPr>
            <a:xfrm>
              <a:off x="675250" y="3287079"/>
              <a:ext cx="842709" cy="1283696"/>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574085" y="2199620"/>
              <a:ext cx="1091900" cy="11809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ound Diagonal Corner Rectangle 542"/>
            <p:cNvSpPr/>
            <p:nvPr/>
          </p:nvSpPr>
          <p:spPr>
            <a:xfrm rot="2528866">
              <a:off x="972453" y="2069805"/>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ound Diagonal Corner Rectangle 543"/>
            <p:cNvSpPr/>
            <p:nvPr/>
          </p:nvSpPr>
          <p:spPr>
            <a:xfrm rot="19071134" flipH="1">
              <a:off x="450240" y="2069804"/>
              <a:ext cx="815098" cy="509302"/>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rot="18164768">
              <a:off x="1046545" y="2038492"/>
              <a:ext cx="377558" cy="3630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p:cNvSpPr/>
            <p:nvPr/>
          </p:nvSpPr>
          <p:spPr>
            <a:xfrm rot="18164768">
              <a:off x="1616448" y="244254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rot="18164768">
              <a:off x="436996" y="2411027"/>
              <a:ext cx="202517" cy="22812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Delay 547"/>
            <p:cNvSpPr/>
            <p:nvPr/>
          </p:nvSpPr>
          <p:spPr>
            <a:xfrm rot="16200000">
              <a:off x="947173" y="1386066"/>
              <a:ext cx="391683" cy="1459673"/>
            </a:xfrm>
            <a:prstGeom prst="flowChartDelay">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ounded Rectangle 548"/>
            <p:cNvSpPr/>
            <p:nvPr/>
          </p:nvSpPr>
          <p:spPr>
            <a:xfrm>
              <a:off x="384743" y="2232979"/>
              <a:ext cx="1483672" cy="244008"/>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0" name="Group 549"/>
            <p:cNvGrpSpPr/>
            <p:nvPr/>
          </p:nvGrpSpPr>
          <p:grpSpPr>
            <a:xfrm>
              <a:off x="657124" y="2232492"/>
              <a:ext cx="845775" cy="244480"/>
              <a:chOff x="4953000" y="1968708"/>
              <a:chExt cx="5056682" cy="1751350"/>
            </a:xfrm>
          </p:grpSpPr>
          <p:grpSp>
            <p:nvGrpSpPr>
              <p:cNvPr id="593" name="Group 592"/>
              <p:cNvGrpSpPr/>
              <p:nvPr/>
            </p:nvGrpSpPr>
            <p:grpSpPr>
              <a:xfrm>
                <a:off x="4953000" y="1981200"/>
                <a:ext cx="1681397" cy="1721370"/>
                <a:chOff x="4953000" y="1981200"/>
                <a:chExt cx="1681397" cy="1721370"/>
              </a:xfrm>
            </p:grpSpPr>
            <p:sp>
              <p:nvSpPr>
                <p:cNvPr id="604" name="Quad Arrow 603"/>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Diamond 604"/>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4" name="Group 593"/>
              <p:cNvGrpSpPr/>
              <p:nvPr/>
            </p:nvGrpSpPr>
            <p:grpSpPr>
              <a:xfrm>
                <a:off x="6634397" y="1968708"/>
                <a:ext cx="1681397" cy="1721370"/>
                <a:chOff x="4953000" y="1981200"/>
                <a:chExt cx="1681397" cy="1721370"/>
              </a:xfrm>
            </p:grpSpPr>
            <p:sp>
              <p:nvSpPr>
                <p:cNvPr id="602" name="Quad Arrow 60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Diamond 60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5" name="Group 594"/>
              <p:cNvGrpSpPr/>
              <p:nvPr/>
            </p:nvGrpSpPr>
            <p:grpSpPr>
              <a:xfrm>
                <a:off x="8328285" y="1998688"/>
                <a:ext cx="1681397" cy="1721370"/>
                <a:chOff x="4953000" y="1981200"/>
                <a:chExt cx="1681397" cy="1721370"/>
              </a:xfrm>
            </p:grpSpPr>
            <p:sp>
              <p:nvSpPr>
                <p:cNvPr id="600" name="Quad Arrow 59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iamond 60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6" name="Isosceles Triangle 595"/>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Isosceles Triangle 596"/>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Isosceles Triangle 597"/>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Isosceles Triangle 598"/>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1" name="Group 550"/>
            <p:cNvGrpSpPr/>
            <p:nvPr/>
          </p:nvGrpSpPr>
          <p:grpSpPr>
            <a:xfrm>
              <a:off x="627090" y="4915900"/>
              <a:ext cx="939908" cy="167028"/>
              <a:chOff x="4953000" y="1968708"/>
              <a:chExt cx="5056682" cy="1751350"/>
            </a:xfrm>
          </p:grpSpPr>
          <p:grpSp>
            <p:nvGrpSpPr>
              <p:cNvPr id="580" name="Group 579"/>
              <p:cNvGrpSpPr/>
              <p:nvPr/>
            </p:nvGrpSpPr>
            <p:grpSpPr>
              <a:xfrm>
                <a:off x="4953000" y="1981200"/>
                <a:ext cx="1681397" cy="1721370"/>
                <a:chOff x="4953000" y="1981200"/>
                <a:chExt cx="1681397" cy="1721370"/>
              </a:xfrm>
            </p:grpSpPr>
            <p:sp>
              <p:nvSpPr>
                <p:cNvPr id="591" name="Quad Arrow 590"/>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Diamond 591"/>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p:cNvGrpSpPr/>
              <p:nvPr/>
            </p:nvGrpSpPr>
            <p:grpSpPr>
              <a:xfrm>
                <a:off x="6634397" y="1968708"/>
                <a:ext cx="1681397" cy="1721370"/>
                <a:chOff x="4953000" y="1981200"/>
                <a:chExt cx="1681397" cy="1721370"/>
              </a:xfrm>
            </p:grpSpPr>
            <p:sp>
              <p:nvSpPr>
                <p:cNvPr id="589" name="Quad Arrow 588"/>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Diamond 589"/>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2" name="Group 581"/>
              <p:cNvGrpSpPr/>
              <p:nvPr/>
            </p:nvGrpSpPr>
            <p:grpSpPr>
              <a:xfrm>
                <a:off x="8328285" y="1998688"/>
                <a:ext cx="1681397" cy="1721370"/>
                <a:chOff x="4953000" y="1981200"/>
                <a:chExt cx="1681397" cy="1721370"/>
              </a:xfrm>
            </p:grpSpPr>
            <p:sp>
              <p:nvSpPr>
                <p:cNvPr id="587" name="Quad Arrow 586"/>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Diamond 587"/>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3" name="Isosceles Triangle 582"/>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Isosceles Triangle 583"/>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Isosceles Triangle 584"/>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Isosceles Triangle 585"/>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2" name="Group 551"/>
            <p:cNvGrpSpPr/>
            <p:nvPr/>
          </p:nvGrpSpPr>
          <p:grpSpPr>
            <a:xfrm rot="15706577">
              <a:off x="671325" y="3859915"/>
              <a:ext cx="1201616" cy="226319"/>
              <a:chOff x="4953000" y="1968708"/>
              <a:chExt cx="5056682" cy="1751350"/>
            </a:xfrm>
            <a:solidFill>
              <a:srgbClr val="E1AE47"/>
            </a:solidFill>
          </p:grpSpPr>
          <p:grpSp>
            <p:nvGrpSpPr>
              <p:cNvPr id="567" name="Group 566"/>
              <p:cNvGrpSpPr/>
              <p:nvPr/>
            </p:nvGrpSpPr>
            <p:grpSpPr>
              <a:xfrm>
                <a:off x="4953000" y="1981200"/>
                <a:ext cx="1681397" cy="1721370"/>
                <a:chOff x="4953000" y="1981200"/>
                <a:chExt cx="1681397" cy="1721370"/>
              </a:xfrm>
              <a:grpFill/>
            </p:grpSpPr>
            <p:sp>
              <p:nvSpPr>
                <p:cNvPr id="578" name="Quad Arrow 577"/>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Diamond 578"/>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8" name="Group 567"/>
              <p:cNvGrpSpPr/>
              <p:nvPr/>
            </p:nvGrpSpPr>
            <p:grpSpPr>
              <a:xfrm>
                <a:off x="6634397" y="1968708"/>
                <a:ext cx="1681397" cy="1721370"/>
                <a:chOff x="4953000" y="1981200"/>
                <a:chExt cx="1681397" cy="1721370"/>
              </a:xfrm>
              <a:grpFill/>
            </p:grpSpPr>
            <p:sp>
              <p:nvSpPr>
                <p:cNvPr id="576" name="Quad Arrow 575"/>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Diamond 576"/>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568"/>
              <p:cNvGrpSpPr/>
              <p:nvPr/>
            </p:nvGrpSpPr>
            <p:grpSpPr>
              <a:xfrm>
                <a:off x="8328285" y="1998688"/>
                <a:ext cx="1681397" cy="1721370"/>
                <a:chOff x="4953000" y="1981200"/>
                <a:chExt cx="1681397" cy="1721370"/>
              </a:xfrm>
              <a:grpFill/>
            </p:grpSpPr>
            <p:sp>
              <p:nvSpPr>
                <p:cNvPr id="574" name="Quad Arrow 573"/>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Diamond 574"/>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0" name="Isosceles Triangle 569"/>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Isosceles Triangle 570"/>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Isosceles Triangle 571"/>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Isosceles Triangle 572"/>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552"/>
            <p:cNvGrpSpPr/>
            <p:nvPr/>
          </p:nvGrpSpPr>
          <p:grpSpPr>
            <a:xfrm rot="16726130">
              <a:off x="319421" y="3856661"/>
              <a:ext cx="1201616" cy="226319"/>
              <a:chOff x="4953000" y="1968708"/>
              <a:chExt cx="5056682" cy="1751350"/>
            </a:xfrm>
            <a:solidFill>
              <a:srgbClr val="E1AE47"/>
            </a:solidFill>
          </p:grpSpPr>
          <p:grpSp>
            <p:nvGrpSpPr>
              <p:cNvPr id="554" name="Group 553"/>
              <p:cNvGrpSpPr/>
              <p:nvPr/>
            </p:nvGrpSpPr>
            <p:grpSpPr>
              <a:xfrm>
                <a:off x="4953000" y="1981200"/>
                <a:ext cx="1681397" cy="1721370"/>
                <a:chOff x="4953000" y="1981200"/>
                <a:chExt cx="1681397" cy="1721370"/>
              </a:xfrm>
              <a:grpFill/>
            </p:grpSpPr>
            <p:sp>
              <p:nvSpPr>
                <p:cNvPr id="565" name="Quad Arrow 564"/>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Diamond 565"/>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5" name="Group 554"/>
              <p:cNvGrpSpPr/>
              <p:nvPr/>
            </p:nvGrpSpPr>
            <p:grpSpPr>
              <a:xfrm>
                <a:off x="6634397" y="1968708"/>
                <a:ext cx="1681397" cy="1721370"/>
                <a:chOff x="4953000" y="1981200"/>
                <a:chExt cx="1681397" cy="1721370"/>
              </a:xfrm>
              <a:grpFill/>
            </p:grpSpPr>
            <p:sp>
              <p:nvSpPr>
                <p:cNvPr id="563" name="Quad Arrow 562"/>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Diamond 563"/>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6" name="Group 555"/>
              <p:cNvGrpSpPr/>
              <p:nvPr/>
            </p:nvGrpSpPr>
            <p:grpSpPr>
              <a:xfrm>
                <a:off x="8328285" y="1998688"/>
                <a:ext cx="1681397" cy="1721370"/>
                <a:chOff x="4953000" y="1981200"/>
                <a:chExt cx="1681397" cy="1721370"/>
              </a:xfrm>
              <a:grpFill/>
            </p:grpSpPr>
            <p:sp>
              <p:nvSpPr>
                <p:cNvPr id="561" name="Quad Arrow 560"/>
                <p:cNvSpPr/>
                <p:nvPr/>
              </p:nvSpPr>
              <p:spPr>
                <a:xfrm>
                  <a:off x="4953000" y="1981200"/>
                  <a:ext cx="1681397" cy="1721370"/>
                </a:xfrm>
                <a:prstGeom prst="quadArrow">
                  <a:avLst>
                    <a:gd name="adj1" fmla="val 43217"/>
                    <a:gd name="adj2" fmla="val 22500"/>
                    <a:gd name="adj3" fmla="val 22500"/>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Diamond 561"/>
                <p:cNvSpPr/>
                <p:nvPr/>
              </p:nvSpPr>
              <p:spPr>
                <a:xfrm>
                  <a:off x="5486400" y="2362200"/>
                  <a:ext cx="609600" cy="914400"/>
                </a:xfrm>
                <a:prstGeom prst="diamon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7" name="Isosceles Triangle 556"/>
              <p:cNvSpPr/>
              <p:nvPr/>
            </p:nvSpPr>
            <p:spPr>
              <a:xfrm rot="10800000">
                <a:off x="6096000" y="2133600"/>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Isosceles Triangle 557"/>
              <p:cNvSpPr/>
              <p:nvPr/>
            </p:nvSpPr>
            <p:spPr>
              <a:xfrm rot="10800000">
                <a:off x="7816121" y="211111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Isosceles Triangle 558"/>
              <p:cNvSpPr/>
              <p:nvPr/>
            </p:nvSpPr>
            <p:spPr>
              <a:xfrm>
                <a:off x="6107243" y="3069236"/>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Isosceles Triangle 559"/>
              <p:cNvSpPr/>
              <p:nvPr/>
            </p:nvSpPr>
            <p:spPr>
              <a:xfrm>
                <a:off x="7803630" y="3086725"/>
                <a:ext cx="1066800" cy="457200"/>
              </a:xfrm>
              <a:prstGeom prst="triangle">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085880" y="980941"/>
            <a:ext cx="2136677" cy="646331"/>
          </a:xfrm>
          <a:prstGeom prst="rect">
            <a:avLst/>
          </a:prstGeom>
          <a:solidFill>
            <a:schemeClr val="accent6">
              <a:lumMod val="50000"/>
            </a:schemeClr>
          </a:solidFill>
        </p:spPr>
        <p:txBody>
          <a:bodyPr wrap="square">
            <a:spAutoFit/>
          </a:bodyPr>
          <a:lstStyle/>
          <a:p>
            <a:pPr algn="ctr"/>
            <a:r>
              <a:rPr lang="en-US" dirty="0" err="1">
                <a:solidFill>
                  <a:schemeClr val="bg1"/>
                </a:solidFill>
              </a:rPr>
              <a:t>Ephrathites</a:t>
            </a:r>
            <a:r>
              <a:rPr lang="en-US" dirty="0">
                <a:solidFill>
                  <a:schemeClr val="bg1"/>
                </a:solidFill>
              </a:rPr>
              <a:t> of Beth-</a:t>
            </a:r>
            <a:r>
              <a:rPr lang="en-US" dirty="0" err="1">
                <a:solidFill>
                  <a:schemeClr val="bg1"/>
                </a:solidFill>
              </a:rPr>
              <a:t>lehem</a:t>
            </a:r>
            <a:r>
              <a:rPr lang="en-US" dirty="0">
                <a:solidFill>
                  <a:schemeClr val="bg1"/>
                </a:solidFill>
              </a:rPr>
              <a:t>-</a:t>
            </a:r>
            <a:r>
              <a:rPr lang="en-US" dirty="0" err="1">
                <a:solidFill>
                  <a:schemeClr val="bg1"/>
                </a:solidFill>
              </a:rPr>
              <a:t>judah</a:t>
            </a:r>
            <a:endParaRPr lang="en-US" dirty="0">
              <a:solidFill>
                <a:schemeClr val="bg1"/>
              </a:solidFill>
            </a:endParaRPr>
          </a:p>
        </p:txBody>
      </p:sp>
      <p:sp>
        <p:nvSpPr>
          <p:cNvPr id="606" name="TextBox 605"/>
          <p:cNvSpPr txBox="1"/>
          <p:nvPr/>
        </p:nvSpPr>
        <p:spPr>
          <a:xfrm>
            <a:off x="38901" y="6470027"/>
            <a:ext cx="1671184" cy="369332"/>
          </a:xfrm>
          <a:prstGeom prst="rect">
            <a:avLst/>
          </a:prstGeom>
          <a:noFill/>
        </p:spPr>
        <p:txBody>
          <a:bodyPr wrap="square" rtlCol="0">
            <a:spAutoFit/>
          </a:bodyPr>
          <a:lstStyle/>
          <a:p>
            <a:r>
              <a:rPr lang="en-US" dirty="0"/>
              <a:t>Ruth 1:1-5</a:t>
            </a:r>
          </a:p>
        </p:txBody>
      </p:sp>
    </p:spTree>
    <p:extLst>
      <p:ext uri="{BB962C8B-B14F-4D97-AF65-F5344CB8AC3E}">
        <p14:creationId xmlns:p14="http://schemas.microsoft.com/office/powerpoint/2010/main" val="41856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37" presetClass="path" presetSubtype="0" accel="50000" decel="50000" fill="hold" nodeType="withEffect">
                                  <p:stCondLst>
                                    <p:cond delay="0"/>
                                  </p:stCondLst>
                                  <p:childTnLst>
                                    <p:animMotion origin="layout" path="M 2.08333E-7 3.33333E-6 L 0.03581 -0.09746 C 0.04323 -0.11945 0.05443 -0.13125 0.06615 -0.13125 C 0.07956 -0.13125 0.09023 -0.11945 0.09766 -0.09746 L 0.13359 3.33333E-6 " pathEditMode="relative" rAng="0" ptsTypes="AAAAA">
                                      <p:cBhvr>
                                        <p:cTn id="8" dur="2000" fill="hold"/>
                                        <p:tgtEl>
                                          <p:spTgt spid="271"/>
                                        </p:tgtEl>
                                        <p:attrNameLst>
                                          <p:attrName>ppt_x</p:attrName>
                                          <p:attrName>ppt_y</p:attrName>
                                        </p:attrNameLst>
                                      </p:cBhvr>
                                      <p:rCtr x="6680" y="-6574"/>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5" grpId="0"/>
      <p:bldP spid="2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Decision to Return Home</a:t>
            </a:r>
          </a:p>
        </p:txBody>
      </p:sp>
      <p:sp>
        <p:nvSpPr>
          <p:cNvPr id="55" name="Rectangle 54"/>
          <p:cNvSpPr/>
          <p:nvPr/>
        </p:nvSpPr>
        <p:spPr>
          <a:xfrm>
            <a:off x="3311999" y="1132256"/>
            <a:ext cx="3604689" cy="1200329"/>
          </a:xfrm>
          <a:prstGeom prst="rect">
            <a:avLst/>
          </a:prstGeom>
        </p:spPr>
        <p:txBody>
          <a:bodyPr wrap="square">
            <a:spAutoFit/>
          </a:bodyPr>
          <a:lstStyle/>
          <a:p>
            <a:r>
              <a:rPr lang="en-US" b="0" i="0" dirty="0">
                <a:solidFill>
                  <a:srgbClr val="333333"/>
                </a:solidFill>
                <a:effectLst/>
                <a:latin typeface="Calibri" panose="020F0502020204030204" pitchFamily="34" charset="0"/>
              </a:rPr>
              <a:t>Naomi decided that she should return to her home knowing that she should leave the girls behind with their own families</a:t>
            </a:r>
            <a:endParaRPr lang="en-US" dirty="0"/>
          </a:p>
        </p:txBody>
      </p:sp>
      <p:grpSp>
        <p:nvGrpSpPr>
          <p:cNvPr id="11" name="Group 10"/>
          <p:cNvGrpSpPr/>
          <p:nvPr/>
        </p:nvGrpSpPr>
        <p:grpSpPr>
          <a:xfrm>
            <a:off x="144856" y="1405106"/>
            <a:ext cx="3086668" cy="4729845"/>
            <a:chOff x="144856" y="1405106"/>
            <a:chExt cx="3086668" cy="4729845"/>
          </a:xfrm>
        </p:grpSpPr>
        <p:grpSp>
          <p:nvGrpSpPr>
            <p:cNvPr id="264" name="Group 263"/>
            <p:cNvGrpSpPr/>
            <p:nvPr/>
          </p:nvGrpSpPr>
          <p:grpSpPr>
            <a:xfrm>
              <a:off x="188647" y="1405106"/>
              <a:ext cx="3042877" cy="4729845"/>
              <a:chOff x="8327630" y="1786864"/>
              <a:chExt cx="3042877" cy="4729845"/>
            </a:xfrm>
          </p:grpSpPr>
          <p:grpSp>
            <p:nvGrpSpPr>
              <p:cNvPr id="265" name="Group 264"/>
              <p:cNvGrpSpPr/>
              <p:nvPr/>
            </p:nvGrpSpPr>
            <p:grpSpPr>
              <a:xfrm>
                <a:off x="8327630" y="1786864"/>
                <a:ext cx="3042877" cy="4729845"/>
                <a:chOff x="8350310" y="2285255"/>
                <a:chExt cx="3042877" cy="4729845"/>
              </a:xfrm>
            </p:grpSpPr>
            <p:sp>
              <p:nvSpPr>
                <p:cNvPr id="267" name="Rounded Rectangle 266"/>
                <p:cNvSpPr/>
                <p:nvPr/>
              </p:nvSpPr>
              <p:spPr>
                <a:xfrm>
                  <a:off x="8350310" y="2285255"/>
                  <a:ext cx="3042877" cy="4729845"/>
                </a:xfrm>
                <a:prstGeom prst="roundRect">
                  <a:avLst>
                    <a:gd name="adj" fmla="val 7892"/>
                  </a:avLst>
                </a:prstGeom>
                <a:solidFill>
                  <a:srgbClr val="C45D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267"/>
                <p:cNvSpPr/>
                <p:nvPr/>
              </p:nvSpPr>
              <p:spPr>
                <a:xfrm>
                  <a:off x="9656959" y="2472733"/>
                  <a:ext cx="489504" cy="3751049"/>
                </a:xfrm>
                <a:custGeom>
                  <a:avLst/>
                  <a:gdLst>
                    <a:gd name="connsiteX0" fmla="*/ 307818 w 489504"/>
                    <a:gd name="connsiteY0" fmla="*/ 0 h 3458634"/>
                    <a:gd name="connsiteX1" fmla="*/ 307818 w 489504"/>
                    <a:gd name="connsiteY1" fmla="*/ 0 h 3458634"/>
                    <a:gd name="connsiteX2" fmla="*/ 316871 w 489504"/>
                    <a:gd name="connsiteY2" fmla="*/ 90535 h 3458634"/>
                    <a:gd name="connsiteX3" fmla="*/ 325925 w 489504"/>
                    <a:gd name="connsiteY3" fmla="*/ 117695 h 3458634"/>
                    <a:gd name="connsiteX4" fmla="*/ 334978 w 489504"/>
                    <a:gd name="connsiteY4" fmla="*/ 190123 h 3458634"/>
                    <a:gd name="connsiteX5" fmla="*/ 344031 w 489504"/>
                    <a:gd name="connsiteY5" fmla="*/ 443620 h 3458634"/>
                    <a:gd name="connsiteX6" fmla="*/ 362138 w 489504"/>
                    <a:gd name="connsiteY6" fmla="*/ 878186 h 3458634"/>
                    <a:gd name="connsiteX7" fmla="*/ 353085 w 489504"/>
                    <a:gd name="connsiteY7" fmla="*/ 1176951 h 3458634"/>
                    <a:gd name="connsiteX8" fmla="*/ 316871 w 489504"/>
                    <a:gd name="connsiteY8" fmla="*/ 1231272 h 3458634"/>
                    <a:gd name="connsiteX9" fmla="*/ 280657 w 489504"/>
                    <a:gd name="connsiteY9" fmla="*/ 1321806 h 3458634"/>
                    <a:gd name="connsiteX10" fmla="*/ 271604 w 489504"/>
                    <a:gd name="connsiteY10" fmla="*/ 1348967 h 3458634"/>
                    <a:gd name="connsiteX11" fmla="*/ 253497 w 489504"/>
                    <a:gd name="connsiteY11" fmla="*/ 1385180 h 3458634"/>
                    <a:gd name="connsiteX12" fmla="*/ 244443 w 489504"/>
                    <a:gd name="connsiteY12" fmla="*/ 1412341 h 3458634"/>
                    <a:gd name="connsiteX13" fmla="*/ 226336 w 489504"/>
                    <a:gd name="connsiteY13" fmla="*/ 1439501 h 3458634"/>
                    <a:gd name="connsiteX14" fmla="*/ 199176 w 489504"/>
                    <a:gd name="connsiteY14" fmla="*/ 1502876 h 3458634"/>
                    <a:gd name="connsiteX15" fmla="*/ 181069 w 489504"/>
                    <a:gd name="connsiteY15" fmla="*/ 1557196 h 3458634"/>
                    <a:gd name="connsiteX16" fmla="*/ 172016 w 489504"/>
                    <a:gd name="connsiteY16" fmla="*/ 1584357 h 3458634"/>
                    <a:gd name="connsiteX17" fmla="*/ 153909 w 489504"/>
                    <a:gd name="connsiteY17" fmla="*/ 1611517 h 3458634"/>
                    <a:gd name="connsiteX18" fmla="*/ 144855 w 489504"/>
                    <a:gd name="connsiteY18" fmla="*/ 1638677 h 3458634"/>
                    <a:gd name="connsiteX19" fmla="*/ 117695 w 489504"/>
                    <a:gd name="connsiteY19" fmla="*/ 1665838 h 3458634"/>
                    <a:gd name="connsiteX20" fmla="*/ 90534 w 489504"/>
                    <a:gd name="connsiteY20" fmla="*/ 1756373 h 3458634"/>
                    <a:gd name="connsiteX21" fmla="*/ 72428 w 489504"/>
                    <a:gd name="connsiteY21" fmla="*/ 1810693 h 3458634"/>
                    <a:gd name="connsiteX22" fmla="*/ 54321 w 489504"/>
                    <a:gd name="connsiteY22" fmla="*/ 1874068 h 3458634"/>
                    <a:gd name="connsiteX23" fmla="*/ 36214 w 489504"/>
                    <a:gd name="connsiteY23" fmla="*/ 1901228 h 3458634"/>
                    <a:gd name="connsiteX24" fmla="*/ 18107 w 489504"/>
                    <a:gd name="connsiteY24" fmla="*/ 2308634 h 3458634"/>
                    <a:gd name="connsiteX25" fmla="*/ 9053 w 489504"/>
                    <a:gd name="connsiteY25" fmla="*/ 2381062 h 3458634"/>
                    <a:gd name="connsiteX26" fmla="*/ 0 w 489504"/>
                    <a:gd name="connsiteY26" fmla="*/ 2498757 h 3458634"/>
                    <a:gd name="connsiteX27" fmla="*/ 9053 w 489504"/>
                    <a:gd name="connsiteY27" fmla="*/ 2906163 h 3458634"/>
                    <a:gd name="connsiteX28" fmla="*/ 36214 w 489504"/>
                    <a:gd name="connsiteY28" fmla="*/ 2987644 h 3458634"/>
                    <a:gd name="connsiteX29" fmla="*/ 45267 w 489504"/>
                    <a:gd name="connsiteY29" fmla="*/ 3041965 h 3458634"/>
                    <a:gd name="connsiteX30" fmla="*/ 63374 w 489504"/>
                    <a:gd name="connsiteY30" fmla="*/ 3096285 h 3458634"/>
                    <a:gd name="connsiteX31" fmla="*/ 72428 w 489504"/>
                    <a:gd name="connsiteY31" fmla="*/ 3132499 h 3458634"/>
                    <a:gd name="connsiteX32" fmla="*/ 81481 w 489504"/>
                    <a:gd name="connsiteY32" fmla="*/ 3159660 h 3458634"/>
                    <a:gd name="connsiteX33" fmla="*/ 99588 w 489504"/>
                    <a:gd name="connsiteY33" fmla="*/ 3241141 h 3458634"/>
                    <a:gd name="connsiteX34" fmla="*/ 135802 w 489504"/>
                    <a:gd name="connsiteY34" fmla="*/ 3295462 h 3458634"/>
                    <a:gd name="connsiteX35" fmla="*/ 153909 w 489504"/>
                    <a:gd name="connsiteY35" fmla="*/ 3322622 h 3458634"/>
                    <a:gd name="connsiteX36" fmla="*/ 199176 w 489504"/>
                    <a:gd name="connsiteY36" fmla="*/ 3404103 h 3458634"/>
                    <a:gd name="connsiteX37" fmla="*/ 226336 w 489504"/>
                    <a:gd name="connsiteY37" fmla="*/ 3413157 h 3458634"/>
                    <a:gd name="connsiteX38" fmla="*/ 271604 w 489504"/>
                    <a:gd name="connsiteY38" fmla="*/ 3458424 h 3458634"/>
                    <a:gd name="connsiteX39" fmla="*/ 298764 w 489504"/>
                    <a:gd name="connsiteY39" fmla="*/ 3449371 h 3458634"/>
                    <a:gd name="connsiteX40" fmla="*/ 353085 w 489504"/>
                    <a:gd name="connsiteY40" fmla="*/ 3404103 h 3458634"/>
                    <a:gd name="connsiteX41" fmla="*/ 371192 w 489504"/>
                    <a:gd name="connsiteY41" fmla="*/ 3340729 h 3458634"/>
                    <a:gd name="connsiteX42" fmla="*/ 389299 w 489504"/>
                    <a:gd name="connsiteY42" fmla="*/ 3286408 h 3458634"/>
                    <a:gd name="connsiteX43" fmla="*/ 398352 w 489504"/>
                    <a:gd name="connsiteY43" fmla="*/ 3060072 h 3458634"/>
                    <a:gd name="connsiteX44" fmla="*/ 407406 w 489504"/>
                    <a:gd name="connsiteY44" fmla="*/ 2888056 h 3458634"/>
                    <a:gd name="connsiteX45" fmla="*/ 398352 w 489504"/>
                    <a:gd name="connsiteY45" fmla="*/ 2507810 h 3458634"/>
                    <a:gd name="connsiteX46" fmla="*/ 407406 w 489504"/>
                    <a:gd name="connsiteY46" fmla="*/ 2154725 h 3458634"/>
                    <a:gd name="connsiteX47" fmla="*/ 425513 w 489504"/>
                    <a:gd name="connsiteY47" fmla="*/ 1946495 h 3458634"/>
                    <a:gd name="connsiteX48" fmla="*/ 434566 w 489504"/>
                    <a:gd name="connsiteY48" fmla="*/ 1892175 h 3458634"/>
                    <a:gd name="connsiteX49" fmla="*/ 443620 w 489504"/>
                    <a:gd name="connsiteY49" fmla="*/ 1756373 h 3458634"/>
                    <a:gd name="connsiteX50" fmla="*/ 452673 w 489504"/>
                    <a:gd name="connsiteY50" fmla="*/ 1530036 h 3458634"/>
                    <a:gd name="connsiteX51" fmla="*/ 461727 w 489504"/>
                    <a:gd name="connsiteY51" fmla="*/ 1493822 h 3458634"/>
                    <a:gd name="connsiteX52" fmla="*/ 479833 w 489504"/>
                    <a:gd name="connsiteY52" fmla="*/ 1412341 h 3458634"/>
                    <a:gd name="connsiteX53" fmla="*/ 479833 w 489504"/>
                    <a:gd name="connsiteY53" fmla="*/ 1113577 h 3458634"/>
                    <a:gd name="connsiteX54" fmla="*/ 470780 w 489504"/>
                    <a:gd name="connsiteY54" fmla="*/ 1059256 h 3458634"/>
                    <a:gd name="connsiteX55" fmla="*/ 452673 w 489504"/>
                    <a:gd name="connsiteY55" fmla="*/ 1004935 h 3458634"/>
                    <a:gd name="connsiteX56" fmla="*/ 443620 w 489504"/>
                    <a:gd name="connsiteY56" fmla="*/ 941561 h 3458634"/>
                    <a:gd name="connsiteX57" fmla="*/ 434566 w 489504"/>
                    <a:gd name="connsiteY57" fmla="*/ 914400 h 3458634"/>
                    <a:gd name="connsiteX58" fmla="*/ 425513 w 489504"/>
                    <a:gd name="connsiteY58" fmla="*/ 851026 h 3458634"/>
                    <a:gd name="connsiteX59" fmla="*/ 407406 w 489504"/>
                    <a:gd name="connsiteY59" fmla="*/ 588476 h 3458634"/>
                    <a:gd name="connsiteX60" fmla="*/ 389299 w 489504"/>
                    <a:gd name="connsiteY60" fmla="*/ 280658 h 3458634"/>
                    <a:gd name="connsiteX61" fmla="*/ 362138 w 489504"/>
                    <a:gd name="connsiteY61" fmla="*/ 81481 h 3458634"/>
                    <a:gd name="connsiteX62" fmla="*/ 344031 w 489504"/>
                    <a:gd name="connsiteY62" fmla="*/ 54321 h 3458634"/>
                    <a:gd name="connsiteX63" fmla="*/ 307818 w 489504"/>
                    <a:gd name="connsiteY63" fmla="*/ 0 h 345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89504" h="3458634">
                      <a:moveTo>
                        <a:pt x="307818" y="0"/>
                      </a:moveTo>
                      <a:lnTo>
                        <a:pt x="307818" y="0"/>
                      </a:lnTo>
                      <a:cubicBezTo>
                        <a:pt x="310836" y="30178"/>
                        <a:pt x="312259" y="60559"/>
                        <a:pt x="316871" y="90535"/>
                      </a:cubicBezTo>
                      <a:cubicBezTo>
                        <a:pt x="318322" y="99967"/>
                        <a:pt x="324218" y="108306"/>
                        <a:pt x="325925" y="117695"/>
                      </a:cubicBezTo>
                      <a:cubicBezTo>
                        <a:pt x="330277" y="141633"/>
                        <a:pt x="331960" y="165980"/>
                        <a:pt x="334978" y="190123"/>
                      </a:cubicBezTo>
                      <a:cubicBezTo>
                        <a:pt x="337996" y="274622"/>
                        <a:pt x="341431" y="359107"/>
                        <a:pt x="344031" y="443620"/>
                      </a:cubicBezTo>
                      <a:cubicBezTo>
                        <a:pt x="356068" y="834829"/>
                        <a:pt x="342351" y="660520"/>
                        <a:pt x="362138" y="878186"/>
                      </a:cubicBezTo>
                      <a:cubicBezTo>
                        <a:pt x="359120" y="977774"/>
                        <a:pt x="365755" y="1078126"/>
                        <a:pt x="353085" y="1176951"/>
                      </a:cubicBezTo>
                      <a:cubicBezTo>
                        <a:pt x="350318" y="1198536"/>
                        <a:pt x="316871" y="1231272"/>
                        <a:pt x="316871" y="1231272"/>
                      </a:cubicBezTo>
                      <a:cubicBezTo>
                        <a:pt x="275650" y="1354931"/>
                        <a:pt x="320626" y="1228543"/>
                        <a:pt x="280657" y="1321806"/>
                      </a:cubicBezTo>
                      <a:cubicBezTo>
                        <a:pt x="276898" y="1330578"/>
                        <a:pt x="275363" y="1340195"/>
                        <a:pt x="271604" y="1348967"/>
                      </a:cubicBezTo>
                      <a:cubicBezTo>
                        <a:pt x="266288" y="1361372"/>
                        <a:pt x="258813" y="1372775"/>
                        <a:pt x="253497" y="1385180"/>
                      </a:cubicBezTo>
                      <a:cubicBezTo>
                        <a:pt x="249738" y="1393952"/>
                        <a:pt x="248711" y="1403805"/>
                        <a:pt x="244443" y="1412341"/>
                      </a:cubicBezTo>
                      <a:cubicBezTo>
                        <a:pt x="239577" y="1422073"/>
                        <a:pt x="232372" y="1430448"/>
                        <a:pt x="226336" y="1439501"/>
                      </a:cubicBezTo>
                      <a:cubicBezTo>
                        <a:pt x="197203" y="1526908"/>
                        <a:pt x="243913" y="1391034"/>
                        <a:pt x="199176" y="1502876"/>
                      </a:cubicBezTo>
                      <a:cubicBezTo>
                        <a:pt x="192088" y="1520597"/>
                        <a:pt x="187105" y="1539089"/>
                        <a:pt x="181069" y="1557196"/>
                      </a:cubicBezTo>
                      <a:cubicBezTo>
                        <a:pt x="178051" y="1566250"/>
                        <a:pt x="177310" y="1576417"/>
                        <a:pt x="172016" y="1584357"/>
                      </a:cubicBezTo>
                      <a:cubicBezTo>
                        <a:pt x="165980" y="1593410"/>
                        <a:pt x="158775" y="1601785"/>
                        <a:pt x="153909" y="1611517"/>
                      </a:cubicBezTo>
                      <a:cubicBezTo>
                        <a:pt x="149641" y="1620053"/>
                        <a:pt x="150149" y="1630737"/>
                        <a:pt x="144855" y="1638677"/>
                      </a:cubicBezTo>
                      <a:cubicBezTo>
                        <a:pt x="137753" y="1649330"/>
                        <a:pt x="126748" y="1656784"/>
                        <a:pt x="117695" y="1665838"/>
                      </a:cubicBezTo>
                      <a:cubicBezTo>
                        <a:pt x="79102" y="1762319"/>
                        <a:pt x="116762" y="1660204"/>
                        <a:pt x="90534" y="1756373"/>
                      </a:cubicBezTo>
                      <a:cubicBezTo>
                        <a:pt x="85512" y="1774787"/>
                        <a:pt x="77057" y="1792177"/>
                        <a:pt x="72428" y="1810693"/>
                      </a:cubicBezTo>
                      <a:cubicBezTo>
                        <a:pt x="69529" y="1822290"/>
                        <a:pt x="60813" y="1861084"/>
                        <a:pt x="54321" y="1874068"/>
                      </a:cubicBezTo>
                      <a:cubicBezTo>
                        <a:pt x="49455" y="1883800"/>
                        <a:pt x="42250" y="1892175"/>
                        <a:pt x="36214" y="1901228"/>
                      </a:cubicBezTo>
                      <a:cubicBezTo>
                        <a:pt x="12571" y="2208572"/>
                        <a:pt x="46016" y="1750458"/>
                        <a:pt x="18107" y="2308634"/>
                      </a:cubicBezTo>
                      <a:cubicBezTo>
                        <a:pt x="16892" y="2332934"/>
                        <a:pt x="11360" y="2356841"/>
                        <a:pt x="9053" y="2381062"/>
                      </a:cubicBezTo>
                      <a:cubicBezTo>
                        <a:pt x="5322" y="2420232"/>
                        <a:pt x="3018" y="2459525"/>
                        <a:pt x="0" y="2498757"/>
                      </a:cubicBezTo>
                      <a:cubicBezTo>
                        <a:pt x="3018" y="2634559"/>
                        <a:pt x="-981" y="2770699"/>
                        <a:pt x="9053" y="2906163"/>
                      </a:cubicBezTo>
                      <a:cubicBezTo>
                        <a:pt x="11168" y="2934714"/>
                        <a:pt x="36214" y="2987644"/>
                        <a:pt x="36214" y="2987644"/>
                      </a:cubicBezTo>
                      <a:cubicBezTo>
                        <a:pt x="39232" y="3005751"/>
                        <a:pt x="40815" y="3024156"/>
                        <a:pt x="45267" y="3041965"/>
                      </a:cubicBezTo>
                      <a:cubicBezTo>
                        <a:pt x="49896" y="3060481"/>
                        <a:pt x="58745" y="3077769"/>
                        <a:pt x="63374" y="3096285"/>
                      </a:cubicBezTo>
                      <a:cubicBezTo>
                        <a:pt x="66392" y="3108356"/>
                        <a:pt x="69010" y="3120535"/>
                        <a:pt x="72428" y="3132499"/>
                      </a:cubicBezTo>
                      <a:cubicBezTo>
                        <a:pt x="75050" y="3141675"/>
                        <a:pt x="79167" y="3150402"/>
                        <a:pt x="81481" y="3159660"/>
                      </a:cubicBezTo>
                      <a:cubicBezTo>
                        <a:pt x="82911" y="3165381"/>
                        <a:pt x="94939" y="3231843"/>
                        <a:pt x="99588" y="3241141"/>
                      </a:cubicBezTo>
                      <a:cubicBezTo>
                        <a:pt x="109320" y="3260605"/>
                        <a:pt x="123731" y="3277355"/>
                        <a:pt x="135802" y="3295462"/>
                      </a:cubicBezTo>
                      <a:lnTo>
                        <a:pt x="153909" y="3322622"/>
                      </a:lnTo>
                      <a:cubicBezTo>
                        <a:pt x="161881" y="3346538"/>
                        <a:pt x="175827" y="3396319"/>
                        <a:pt x="199176" y="3404103"/>
                      </a:cubicBezTo>
                      <a:lnTo>
                        <a:pt x="226336" y="3413157"/>
                      </a:lnTo>
                      <a:cubicBezTo>
                        <a:pt x="236899" y="3429001"/>
                        <a:pt x="248970" y="3454651"/>
                        <a:pt x="271604" y="3458424"/>
                      </a:cubicBezTo>
                      <a:cubicBezTo>
                        <a:pt x="281017" y="3459993"/>
                        <a:pt x="289711" y="3452389"/>
                        <a:pt x="298764" y="3449371"/>
                      </a:cubicBezTo>
                      <a:cubicBezTo>
                        <a:pt x="318807" y="3436009"/>
                        <a:pt x="339142" y="3425018"/>
                        <a:pt x="353085" y="3404103"/>
                      </a:cubicBezTo>
                      <a:cubicBezTo>
                        <a:pt x="358615" y="3395807"/>
                        <a:pt x="369547" y="3346213"/>
                        <a:pt x="371192" y="3340729"/>
                      </a:cubicBezTo>
                      <a:cubicBezTo>
                        <a:pt x="376677" y="3322448"/>
                        <a:pt x="389299" y="3286408"/>
                        <a:pt x="389299" y="3286408"/>
                      </a:cubicBezTo>
                      <a:cubicBezTo>
                        <a:pt x="392317" y="3210963"/>
                        <a:pt x="394923" y="3135500"/>
                        <a:pt x="398352" y="3060072"/>
                      </a:cubicBezTo>
                      <a:cubicBezTo>
                        <a:pt x="400959" y="3002713"/>
                        <a:pt x="407406" y="2945474"/>
                        <a:pt x="407406" y="2888056"/>
                      </a:cubicBezTo>
                      <a:cubicBezTo>
                        <a:pt x="407406" y="2761271"/>
                        <a:pt x="401370" y="2634559"/>
                        <a:pt x="398352" y="2507810"/>
                      </a:cubicBezTo>
                      <a:cubicBezTo>
                        <a:pt x="401370" y="2390115"/>
                        <a:pt x="402881" y="2272372"/>
                        <a:pt x="407406" y="2154725"/>
                      </a:cubicBezTo>
                      <a:cubicBezTo>
                        <a:pt x="408698" y="2121128"/>
                        <a:pt x="420318" y="1988051"/>
                        <a:pt x="425513" y="1946495"/>
                      </a:cubicBezTo>
                      <a:cubicBezTo>
                        <a:pt x="427790" y="1928280"/>
                        <a:pt x="431548" y="1910282"/>
                        <a:pt x="434566" y="1892175"/>
                      </a:cubicBezTo>
                      <a:cubicBezTo>
                        <a:pt x="437584" y="1846908"/>
                        <a:pt x="441354" y="1801684"/>
                        <a:pt x="443620" y="1756373"/>
                      </a:cubicBezTo>
                      <a:cubicBezTo>
                        <a:pt x="447391" y="1680961"/>
                        <a:pt x="447478" y="1605363"/>
                        <a:pt x="452673" y="1530036"/>
                      </a:cubicBezTo>
                      <a:cubicBezTo>
                        <a:pt x="453529" y="1517623"/>
                        <a:pt x="458929" y="1505946"/>
                        <a:pt x="461727" y="1493822"/>
                      </a:cubicBezTo>
                      <a:cubicBezTo>
                        <a:pt x="467983" y="1466712"/>
                        <a:pt x="473798" y="1439501"/>
                        <a:pt x="479833" y="1412341"/>
                      </a:cubicBezTo>
                      <a:cubicBezTo>
                        <a:pt x="491591" y="1259498"/>
                        <a:pt x="493818" y="1295385"/>
                        <a:pt x="479833" y="1113577"/>
                      </a:cubicBezTo>
                      <a:cubicBezTo>
                        <a:pt x="478425" y="1095274"/>
                        <a:pt x="475232" y="1077065"/>
                        <a:pt x="470780" y="1059256"/>
                      </a:cubicBezTo>
                      <a:cubicBezTo>
                        <a:pt x="466151" y="1040739"/>
                        <a:pt x="452673" y="1004935"/>
                        <a:pt x="452673" y="1004935"/>
                      </a:cubicBezTo>
                      <a:cubicBezTo>
                        <a:pt x="449655" y="983810"/>
                        <a:pt x="447805" y="962486"/>
                        <a:pt x="443620" y="941561"/>
                      </a:cubicBezTo>
                      <a:cubicBezTo>
                        <a:pt x="441748" y="932203"/>
                        <a:pt x="436438" y="923758"/>
                        <a:pt x="434566" y="914400"/>
                      </a:cubicBezTo>
                      <a:cubicBezTo>
                        <a:pt x="430381" y="893475"/>
                        <a:pt x="428531" y="872151"/>
                        <a:pt x="425513" y="851026"/>
                      </a:cubicBezTo>
                      <a:cubicBezTo>
                        <a:pt x="404113" y="444458"/>
                        <a:pt x="427851" y="844037"/>
                        <a:pt x="407406" y="588476"/>
                      </a:cubicBezTo>
                      <a:cubicBezTo>
                        <a:pt x="398254" y="474078"/>
                        <a:pt x="396026" y="398381"/>
                        <a:pt x="389299" y="280658"/>
                      </a:cubicBezTo>
                      <a:cubicBezTo>
                        <a:pt x="387954" y="257118"/>
                        <a:pt x="392033" y="126323"/>
                        <a:pt x="362138" y="81481"/>
                      </a:cubicBezTo>
                      <a:lnTo>
                        <a:pt x="344031" y="54321"/>
                      </a:lnTo>
                      <a:cubicBezTo>
                        <a:pt x="333628" y="23112"/>
                        <a:pt x="313854" y="9054"/>
                        <a:pt x="307818" y="0"/>
                      </a:cubicBezTo>
                      <a:close/>
                    </a:path>
                  </a:pathLst>
                </a:custGeom>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6" name="Picture 2" descr="http://diytourslanka.com/admin/images/icons/Icon_Mount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663" y="3408948"/>
                <a:ext cx="889760" cy="44028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5-Point Star 5"/>
            <p:cNvSpPr/>
            <p:nvPr/>
          </p:nvSpPr>
          <p:spPr>
            <a:xfrm>
              <a:off x="515521" y="3340670"/>
              <a:ext cx="246085" cy="262609"/>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4856" y="3515509"/>
              <a:ext cx="1365603" cy="276999"/>
            </a:xfrm>
            <a:prstGeom prst="rect">
              <a:avLst/>
            </a:prstGeom>
            <a:noFill/>
          </p:spPr>
          <p:txBody>
            <a:bodyPr wrap="square" rtlCol="0">
              <a:spAutoFit/>
            </a:bodyPr>
            <a:lstStyle/>
            <a:p>
              <a:r>
                <a:rPr lang="en-US" sz="1200" dirty="0">
                  <a:solidFill>
                    <a:schemeClr val="bg1"/>
                  </a:solidFill>
                </a:rPr>
                <a:t>Bethlehem</a:t>
              </a:r>
            </a:p>
          </p:txBody>
        </p:sp>
        <p:sp>
          <p:nvSpPr>
            <p:cNvPr id="269" name="TextBox 268"/>
            <p:cNvSpPr txBox="1"/>
            <p:nvPr/>
          </p:nvSpPr>
          <p:spPr>
            <a:xfrm>
              <a:off x="2139968" y="3631553"/>
              <a:ext cx="929606" cy="276999"/>
            </a:xfrm>
            <a:prstGeom prst="rect">
              <a:avLst/>
            </a:prstGeom>
            <a:noFill/>
          </p:spPr>
          <p:txBody>
            <a:bodyPr wrap="square" rtlCol="0">
              <a:spAutoFit/>
            </a:bodyPr>
            <a:lstStyle/>
            <a:p>
              <a:r>
                <a:rPr lang="en-US" sz="1200" dirty="0">
                  <a:solidFill>
                    <a:schemeClr val="bg1"/>
                  </a:solidFill>
                </a:rPr>
                <a:t>Moab</a:t>
              </a:r>
            </a:p>
          </p:txBody>
        </p:sp>
      </p:grpSp>
      <p:grpSp>
        <p:nvGrpSpPr>
          <p:cNvPr id="271" name="Group 270"/>
          <p:cNvGrpSpPr/>
          <p:nvPr/>
        </p:nvGrpSpPr>
        <p:grpSpPr>
          <a:xfrm rot="17179618">
            <a:off x="2079690" y="3077069"/>
            <a:ext cx="454137" cy="527323"/>
            <a:chOff x="4495800" y="1578722"/>
            <a:chExt cx="2577847" cy="2993278"/>
          </a:xfrm>
        </p:grpSpPr>
        <p:pic>
          <p:nvPicPr>
            <p:cNvPr id="272"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4825687" y="3480113"/>
              <a:ext cx="762000" cy="1421774"/>
            </a:xfrm>
            <a:prstGeom prst="rect">
              <a:avLst/>
            </a:prstGeom>
            <a:noFill/>
          </p:spPr>
        </p:pic>
        <p:pic>
          <p:nvPicPr>
            <p:cNvPr id="273"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4806138" y="2732462"/>
              <a:ext cx="762000" cy="1421774"/>
            </a:xfrm>
            <a:prstGeom prst="rect">
              <a:avLst/>
            </a:prstGeom>
            <a:noFill/>
          </p:spPr>
        </p:pic>
        <p:pic>
          <p:nvPicPr>
            <p:cNvPr id="274"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5981760" y="2449911"/>
              <a:ext cx="762000" cy="1421774"/>
            </a:xfrm>
            <a:prstGeom prst="rect">
              <a:avLst/>
            </a:prstGeom>
            <a:noFill/>
          </p:spPr>
        </p:pic>
        <p:pic>
          <p:nvPicPr>
            <p:cNvPr id="275"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6101537" y="1578722"/>
              <a:ext cx="762000" cy="1421774"/>
            </a:xfrm>
            <a:prstGeom prst="rect">
              <a:avLst/>
            </a:prstGeom>
            <a:noFill/>
          </p:spPr>
        </p:pic>
      </p:grpSp>
      <p:sp>
        <p:nvSpPr>
          <p:cNvPr id="276" name="TextBox 275"/>
          <p:cNvSpPr txBox="1"/>
          <p:nvPr/>
        </p:nvSpPr>
        <p:spPr>
          <a:xfrm>
            <a:off x="10047040" y="2511202"/>
            <a:ext cx="1671184" cy="646331"/>
          </a:xfrm>
          <a:prstGeom prst="rect">
            <a:avLst/>
          </a:prstGeom>
          <a:noFill/>
        </p:spPr>
        <p:txBody>
          <a:bodyPr wrap="square" rtlCol="0">
            <a:spAutoFit/>
          </a:bodyPr>
          <a:lstStyle/>
          <a:p>
            <a:r>
              <a:rPr lang="en-US" dirty="0" err="1"/>
              <a:t>Orpha</a:t>
            </a:r>
            <a:r>
              <a:rPr lang="en-US" dirty="0"/>
              <a:t> returned to her family</a:t>
            </a:r>
          </a:p>
        </p:txBody>
      </p:sp>
      <p:grpSp>
        <p:nvGrpSpPr>
          <p:cNvPr id="356" name="Group 355"/>
          <p:cNvGrpSpPr/>
          <p:nvPr/>
        </p:nvGrpSpPr>
        <p:grpSpPr>
          <a:xfrm>
            <a:off x="8962687" y="2444380"/>
            <a:ext cx="763587" cy="1851650"/>
            <a:chOff x="5464515" y="535990"/>
            <a:chExt cx="1528521" cy="3676815"/>
          </a:xfrm>
        </p:grpSpPr>
        <p:grpSp>
          <p:nvGrpSpPr>
            <p:cNvPr id="357" name="Group 356"/>
            <p:cNvGrpSpPr/>
            <p:nvPr/>
          </p:nvGrpSpPr>
          <p:grpSpPr>
            <a:xfrm>
              <a:off x="5879949" y="3554547"/>
              <a:ext cx="618420" cy="658258"/>
              <a:chOff x="5879949" y="3554547"/>
              <a:chExt cx="618420" cy="658258"/>
            </a:xfrm>
          </p:grpSpPr>
          <p:sp>
            <p:nvSpPr>
              <p:cNvPr id="390" name="Oval 389"/>
              <p:cNvSpPr/>
              <p:nvPr/>
            </p:nvSpPr>
            <p:spPr>
              <a:xfrm rot="2247591" flipH="1">
                <a:off x="5888580" y="3567315"/>
                <a:ext cx="277006" cy="645490"/>
              </a:xfrm>
              <a:prstGeom prst="ellipse">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18952234" flipH="1">
                <a:off x="6208361" y="3554547"/>
                <a:ext cx="275681" cy="645490"/>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18952234" flipH="1">
                <a:off x="6247191" y="3696063"/>
                <a:ext cx="251178" cy="34032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1851655" flipH="1">
                <a:off x="5879949" y="3682220"/>
                <a:ext cx="266720" cy="35634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8" name="Oval 357"/>
            <p:cNvSpPr/>
            <p:nvPr/>
          </p:nvSpPr>
          <p:spPr>
            <a:xfrm rot="1928098" flipH="1">
              <a:off x="5497019" y="2359013"/>
              <a:ext cx="290454"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8952234" flipH="1">
              <a:off x="6687001" y="2300520"/>
              <a:ext cx="306035" cy="64549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rapezoid 359"/>
            <p:cNvSpPr/>
            <p:nvPr/>
          </p:nvSpPr>
          <p:spPr>
            <a:xfrm rot="1430708" flipH="1">
              <a:off x="5606080" y="1634810"/>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360"/>
            <p:cNvSpPr/>
            <p:nvPr/>
          </p:nvSpPr>
          <p:spPr>
            <a:xfrm rot="19809709" flipH="1">
              <a:off x="6251785" y="1597085"/>
              <a:ext cx="591588" cy="115137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flipH="1">
              <a:off x="5786781" y="1782975"/>
              <a:ext cx="882557" cy="2103719"/>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Double Wave 362"/>
            <p:cNvSpPr/>
            <p:nvPr/>
          </p:nvSpPr>
          <p:spPr>
            <a:xfrm rot="5845695" flipH="1">
              <a:off x="4966735" y="1265841"/>
              <a:ext cx="1592592" cy="597031"/>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Double Wave 363"/>
            <p:cNvSpPr/>
            <p:nvPr/>
          </p:nvSpPr>
          <p:spPr>
            <a:xfrm rot="15775175">
              <a:off x="5891532" y="1287084"/>
              <a:ext cx="1646513" cy="478262"/>
            </a:xfrm>
            <a:prstGeom prst="doubleWave">
              <a:avLst>
                <a:gd name="adj1" fmla="val 6250"/>
                <a:gd name="adj2" fmla="val -10000"/>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flipH="1">
              <a:off x="6067317" y="1361722"/>
              <a:ext cx="321216" cy="6344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flipH="1">
              <a:off x="5828151" y="682741"/>
              <a:ext cx="841186" cy="120634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 Diagonal Corner Rectangle 366"/>
            <p:cNvSpPr/>
            <p:nvPr/>
          </p:nvSpPr>
          <p:spPr>
            <a:xfrm rot="20363465" flipH="1">
              <a:off x="6254656" y="566202"/>
              <a:ext cx="482142" cy="557088"/>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367"/>
            <p:cNvSpPr/>
            <p:nvPr/>
          </p:nvSpPr>
          <p:spPr>
            <a:xfrm rot="16523337" flipH="1">
              <a:off x="5827143" y="587194"/>
              <a:ext cx="483265" cy="555793"/>
            </a:xfrm>
            <a:prstGeom prst="round2DiagRect">
              <a:avLst>
                <a:gd name="adj1" fmla="val 50000"/>
                <a:gd name="adj2" fmla="val 0"/>
              </a:avLst>
            </a:prstGeom>
            <a:solidFill>
              <a:srgbClr val="E1AE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flipH="1">
              <a:off x="5721809" y="942809"/>
              <a:ext cx="85627"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flipH="1">
              <a:off x="6639366" y="877112"/>
              <a:ext cx="152400" cy="269811"/>
            </a:xfrm>
            <a:prstGeom prst="ellipse">
              <a:avLst/>
            </a:prstGeom>
            <a:solidFill>
              <a:srgbClr val="E1AE4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p:cNvSpPr/>
            <p:nvPr/>
          </p:nvSpPr>
          <p:spPr>
            <a:xfrm rot="419662" flipH="1">
              <a:off x="5536030" y="955496"/>
              <a:ext cx="413572" cy="919839"/>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rot="21207335" flipH="1">
              <a:off x="6529314" y="995502"/>
              <a:ext cx="413572" cy="858594"/>
            </a:xfrm>
            <a:prstGeom prst="trapezoid">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372"/>
            <p:cNvGrpSpPr/>
            <p:nvPr/>
          </p:nvGrpSpPr>
          <p:grpSpPr>
            <a:xfrm>
              <a:off x="5648253" y="535990"/>
              <a:ext cx="1226140" cy="477950"/>
              <a:chOff x="5648253" y="535990"/>
              <a:chExt cx="1226140" cy="477950"/>
            </a:xfrm>
          </p:grpSpPr>
          <p:sp>
            <p:nvSpPr>
              <p:cNvPr id="387" name="Rounded Rectangle 386"/>
              <p:cNvSpPr/>
              <p:nvPr/>
            </p:nvSpPr>
            <p:spPr>
              <a:xfrm>
                <a:off x="5648253" y="802874"/>
                <a:ext cx="1226140" cy="211066"/>
              </a:xfrm>
              <a:prstGeom prst="roundRect">
                <a:avLst>
                  <a:gd name="adj" fmla="val 5000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Flowchart: Delay 387"/>
              <p:cNvSpPr/>
              <p:nvPr/>
            </p:nvSpPr>
            <p:spPr>
              <a:xfrm rot="16200000">
                <a:off x="6122865" y="133971"/>
                <a:ext cx="266884" cy="1070921"/>
              </a:xfrm>
              <a:prstGeom prst="flowChartDelay">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5750207" y="746691"/>
                <a:ext cx="1022232" cy="152722"/>
              </a:xfrm>
              <a:prstGeom prst="roundRect">
                <a:avLst>
                  <a:gd name="adj" fmla="val 5000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Trapezoid 373"/>
            <p:cNvSpPr/>
            <p:nvPr/>
          </p:nvSpPr>
          <p:spPr>
            <a:xfrm rot="419662" flipH="1">
              <a:off x="5723823" y="2821083"/>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rapezoid 374"/>
            <p:cNvSpPr/>
            <p:nvPr/>
          </p:nvSpPr>
          <p:spPr>
            <a:xfrm flipH="1">
              <a:off x="5936899" y="2825186"/>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Trapezoid 375"/>
            <p:cNvSpPr/>
            <p:nvPr/>
          </p:nvSpPr>
          <p:spPr>
            <a:xfrm rot="20989869" flipH="1">
              <a:off x="6398910" y="2827454"/>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Trapezoid 376"/>
            <p:cNvSpPr/>
            <p:nvPr/>
          </p:nvSpPr>
          <p:spPr>
            <a:xfrm flipH="1">
              <a:off x="6173418" y="2833367"/>
              <a:ext cx="369365" cy="840603"/>
            </a:xfrm>
            <a:prstGeom prst="trapezoid">
              <a:avLst>
                <a:gd name="adj" fmla="val 36701"/>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5878037" y="2651737"/>
              <a:ext cx="653143" cy="196470"/>
            </a:xfrm>
            <a:prstGeom prst="roundRect">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9" name="Group 378"/>
            <p:cNvGrpSpPr/>
            <p:nvPr/>
          </p:nvGrpSpPr>
          <p:grpSpPr>
            <a:xfrm>
              <a:off x="5904899" y="2666750"/>
              <a:ext cx="646052" cy="168534"/>
              <a:chOff x="3537039" y="4219263"/>
              <a:chExt cx="1470636" cy="702273"/>
            </a:xfrm>
          </p:grpSpPr>
          <p:grpSp>
            <p:nvGrpSpPr>
              <p:cNvPr id="380" name="Group 379"/>
              <p:cNvGrpSpPr/>
              <p:nvPr/>
            </p:nvGrpSpPr>
            <p:grpSpPr>
              <a:xfrm>
                <a:off x="3537039" y="4219263"/>
                <a:ext cx="1470636" cy="702273"/>
                <a:chOff x="3537039" y="4219263"/>
                <a:chExt cx="1470636" cy="702273"/>
              </a:xfrm>
            </p:grpSpPr>
            <p:sp>
              <p:nvSpPr>
                <p:cNvPr id="382" name="Flowchart: Or 381"/>
                <p:cNvSpPr/>
                <p:nvPr/>
              </p:nvSpPr>
              <p:spPr>
                <a:xfrm>
                  <a:off x="3537039"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Flowchart: Collate 382"/>
                <p:cNvSpPr/>
                <p:nvPr/>
              </p:nvSpPr>
              <p:spPr>
                <a:xfrm>
                  <a:off x="3839840" y="4219263"/>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Flowchart: Or 383"/>
                <p:cNvSpPr/>
                <p:nvPr/>
              </p:nvSpPr>
              <p:spPr>
                <a:xfrm>
                  <a:off x="4109544" y="4276592"/>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Flowchart: Collate 384"/>
                <p:cNvSpPr/>
                <p:nvPr/>
              </p:nvSpPr>
              <p:spPr>
                <a:xfrm>
                  <a:off x="4412345"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Flowchart: Or 385"/>
                <p:cNvSpPr/>
                <p:nvPr/>
              </p:nvSpPr>
              <p:spPr>
                <a:xfrm>
                  <a:off x="4683254" y="4262126"/>
                  <a:ext cx="324421" cy="633720"/>
                </a:xfrm>
                <a:prstGeom prst="flowChartOr">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1" name="Flowchart: Collate 380"/>
              <p:cNvSpPr/>
              <p:nvPr/>
            </p:nvSpPr>
            <p:spPr>
              <a:xfrm rot="16367424">
                <a:off x="4115283" y="4230487"/>
                <a:ext cx="291324" cy="691049"/>
              </a:xfrm>
              <a:prstGeom prst="flowChartCollate">
                <a:avLst/>
              </a:prstGeom>
              <a:solidFill>
                <a:schemeClr val="accent3">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Rectangle 2"/>
          <p:cNvSpPr/>
          <p:nvPr/>
        </p:nvSpPr>
        <p:spPr>
          <a:xfrm>
            <a:off x="4862792" y="2444380"/>
            <a:ext cx="3539905" cy="1200329"/>
          </a:xfrm>
          <a:prstGeom prst="rect">
            <a:avLst/>
          </a:prstGeom>
          <a:solidFill>
            <a:schemeClr val="accent5">
              <a:lumMod val="60000"/>
              <a:lumOff val="40000"/>
            </a:schemeClr>
          </a:solidFill>
        </p:spPr>
        <p:txBody>
          <a:bodyPr wrap="square">
            <a:spAutoFit/>
          </a:bodyPr>
          <a:lstStyle/>
          <a:p>
            <a:r>
              <a:rPr lang="en-US" dirty="0">
                <a:solidFill>
                  <a:srgbClr val="333333"/>
                </a:solidFill>
                <a:latin typeface="Calibri" panose="020F0502020204030204" pitchFamily="34" charset="0"/>
              </a:rPr>
              <a:t>Go, return each to her mother’s house: the </a:t>
            </a:r>
            <a:r>
              <a:rPr lang="en-US" cap="small" dirty="0">
                <a:solidFill>
                  <a:srgbClr val="333333"/>
                </a:solidFill>
                <a:latin typeface="Calibri" panose="020F0502020204030204" pitchFamily="34" charset="0"/>
              </a:rPr>
              <a:t>Lord</a:t>
            </a:r>
            <a:r>
              <a:rPr lang="en-US" dirty="0">
                <a:solidFill>
                  <a:srgbClr val="333333"/>
                </a:solidFill>
                <a:latin typeface="Calibri" panose="020F0502020204030204" pitchFamily="34" charset="0"/>
              </a:rPr>
              <a:t> deal kindly with you, as ye have dealt with the dead, and with me.</a:t>
            </a:r>
            <a:endParaRPr lang="en-US" dirty="0"/>
          </a:p>
        </p:txBody>
      </p:sp>
      <p:grpSp>
        <p:nvGrpSpPr>
          <p:cNvPr id="230" name="Group 229"/>
          <p:cNvGrpSpPr/>
          <p:nvPr/>
        </p:nvGrpSpPr>
        <p:grpSpPr>
          <a:xfrm>
            <a:off x="3707452" y="2547900"/>
            <a:ext cx="972897" cy="1063245"/>
            <a:chOff x="6915265" y="1125005"/>
            <a:chExt cx="1532404" cy="1674711"/>
          </a:xfrm>
        </p:grpSpPr>
        <p:grpSp>
          <p:nvGrpSpPr>
            <p:cNvPr id="231" name="Group 230"/>
            <p:cNvGrpSpPr/>
            <p:nvPr/>
          </p:nvGrpSpPr>
          <p:grpSpPr>
            <a:xfrm>
              <a:off x="6915265" y="1125005"/>
              <a:ext cx="1532404" cy="1674711"/>
              <a:chOff x="6915265" y="1125005"/>
              <a:chExt cx="1532404" cy="1674711"/>
            </a:xfrm>
          </p:grpSpPr>
          <p:sp>
            <p:nvSpPr>
              <p:cNvPr id="402" name="Rectangle 401"/>
              <p:cNvSpPr/>
              <p:nvPr/>
            </p:nvSpPr>
            <p:spPr>
              <a:xfrm>
                <a:off x="6957165" y="1234110"/>
                <a:ext cx="1474292" cy="14889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Frame 402"/>
              <p:cNvSpPr/>
              <p:nvPr/>
            </p:nvSpPr>
            <p:spPr>
              <a:xfrm>
                <a:off x="6915265" y="1125005"/>
                <a:ext cx="1532404" cy="1674711"/>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2" name="Group 231"/>
            <p:cNvGrpSpPr/>
            <p:nvPr/>
          </p:nvGrpSpPr>
          <p:grpSpPr>
            <a:xfrm>
              <a:off x="7214797" y="1278252"/>
              <a:ext cx="959027" cy="1431532"/>
              <a:chOff x="7528127" y="3330651"/>
              <a:chExt cx="959027" cy="1431532"/>
            </a:xfrm>
          </p:grpSpPr>
          <p:sp>
            <p:nvSpPr>
              <p:cNvPr id="233" name="Flowchart: Delay 232"/>
              <p:cNvSpPr/>
              <p:nvPr/>
            </p:nvSpPr>
            <p:spPr>
              <a:xfrm rot="16200000">
                <a:off x="7310765" y="3548013"/>
                <a:ext cx="1393751" cy="959027"/>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loud 233"/>
              <p:cNvSpPr/>
              <p:nvPr/>
            </p:nvSpPr>
            <p:spPr>
              <a:xfrm rot="4849455" flipH="1">
                <a:off x="7687810" y="4009682"/>
                <a:ext cx="1072123" cy="43288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loud 234"/>
              <p:cNvSpPr/>
              <p:nvPr/>
            </p:nvSpPr>
            <p:spPr>
              <a:xfrm rot="16750545">
                <a:off x="7299178" y="4004827"/>
                <a:ext cx="1062289" cy="43288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Isosceles Triangle 235"/>
              <p:cNvSpPr/>
              <p:nvPr/>
            </p:nvSpPr>
            <p:spPr>
              <a:xfrm rot="10800000">
                <a:off x="7864884" y="4364501"/>
                <a:ext cx="297629" cy="265325"/>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7759615" y="3529644"/>
                <a:ext cx="496048" cy="99496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loud 237"/>
              <p:cNvSpPr/>
              <p:nvPr/>
            </p:nvSpPr>
            <p:spPr>
              <a:xfrm>
                <a:off x="7759615" y="3629141"/>
                <a:ext cx="462979" cy="232160"/>
              </a:xfrm>
              <a:prstGeom prst="clou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lowchart: Delay 238"/>
              <p:cNvSpPr/>
              <p:nvPr/>
            </p:nvSpPr>
            <p:spPr>
              <a:xfrm rot="5400000">
                <a:off x="7891325" y="3306520"/>
                <a:ext cx="232160" cy="694468"/>
              </a:xfrm>
              <a:prstGeom prst="flowChartDelay">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0" name="Group 154"/>
              <p:cNvGrpSpPr/>
              <p:nvPr/>
            </p:nvGrpSpPr>
            <p:grpSpPr>
              <a:xfrm>
                <a:off x="7650918" y="3493912"/>
                <a:ext cx="677201" cy="122447"/>
                <a:chOff x="7162800" y="1981200"/>
                <a:chExt cx="4847444" cy="1060563"/>
              </a:xfrm>
            </p:grpSpPr>
            <p:grpSp>
              <p:nvGrpSpPr>
                <p:cNvPr id="241" name="Group 130"/>
                <p:cNvGrpSpPr/>
                <p:nvPr/>
              </p:nvGrpSpPr>
              <p:grpSpPr>
                <a:xfrm rot="5400000">
                  <a:off x="7321133" y="1822867"/>
                  <a:ext cx="1038069" cy="1354736"/>
                  <a:chOff x="7162800" y="381000"/>
                  <a:chExt cx="1371600" cy="1295400"/>
                </a:xfrm>
              </p:grpSpPr>
              <p:sp>
                <p:nvSpPr>
                  <p:cNvPr id="397" name="Diamond 396"/>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Isosceles Triangle 398"/>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Isosceles Triangle 399"/>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Hexagon 400"/>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36"/>
                <p:cNvGrpSpPr/>
                <p:nvPr/>
              </p:nvGrpSpPr>
              <p:grpSpPr>
                <a:xfrm rot="5400000">
                  <a:off x="8485369" y="1830365"/>
                  <a:ext cx="1038069" cy="1354736"/>
                  <a:chOff x="7162800" y="381000"/>
                  <a:chExt cx="1371600" cy="1295400"/>
                </a:xfrm>
              </p:grpSpPr>
              <p:sp>
                <p:nvSpPr>
                  <p:cNvPr id="261" name="Diamond 26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Diamond 26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Isosceles Triangle 393"/>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Isosceles Triangle 394"/>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Hexagon 395"/>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42"/>
                <p:cNvGrpSpPr/>
                <p:nvPr/>
              </p:nvGrpSpPr>
              <p:grpSpPr>
                <a:xfrm rot="5400000">
                  <a:off x="9649605" y="1837863"/>
                  <a:ext cx="1038069" cy="1354736"/>
                  <a:chOff x="7162800" y="381000"/>
                  <a:chExt cx="1371600" cy="1295400"/>
                </a:xfrm>
              </p:grpSpPr>
              <p:sp>
                <p:nvSpPr>
                  <p:cNvPr id="250" name="Diamond 24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Isosceles Triangle 25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Isosceles Triangle 25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Hexagon 25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48"/>
                <p:cNvGrpSpPr/>
                <p:nvPr/>
              </p:nvGrpSpPr>
              <p:grpSpPr>
                <a:xfrm rot="5400000">
                  <a:off x="10813841" y="1845361"/>
                  <a:ext cx="1038069" cy="1354736"/>
                  <a:chOff x="7162800" y="381000"/>
                  <a:chExt cx="1371600" cy="1295400"/>
                </a:xfrm>
              </p:grpSpPr>
              <p:sp>
                <p:nvSpPr>
                  <p:cNvPr id="245" name="Diamond 24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iamond 24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Isosceles Triangle 24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4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Hexagon 24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04" name="Group 403"/>
          <p:cNvGrpSpPr/>
          <p:nvPr/>
        </p:nvGrpSpPr>
        <p:grpSpPr>
          <a:xfrm>
            <a:off x="3707452" y="4622413"/>
            <a:ext cx="1012122" cy="1008230"/>
            <a:chOff x="1178078" y="260770"/>
            <a:chExt cx="1532404" cy="1526512"/>
          </a:xfrm>
        </p:grpSpPr>
        <p:grpSp>
          <p:nvGrpSpPr>
            <p:cNvPr id="405" name="Group 404"/>
            <p:cNvGrpSpPr/>
            <p:nvPr/>
          </p:nvGrpSpPr>
          <p:grpSpPr>
            <a:xfrm>
              <a:off x="1178078" y="260770"/>
              <a:ext cx="1532404" cy="1526512"/>
              <a:chOff x="6915265" y="1125005"/>
              <a:chExt cx="1532404" cy="1674711"/>
            </a:xfrm>
          </p:grpSpPr>
          <p:sp>
            <p:nvSpPr>
              <p:cNvPr id="434" name="Rectangle 433"/>
              <p:cNvSpPr/>
              <p:nvPr/>
            </p:nvSpPr>
            <p:spPr>
              <a:xfrm>
                <a:off x="6957165" y="1234110"/>
                <a:ext cx="1474292" cy="14889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rame 434"/>
              <p:cNvSpPr/>
              <p:nvPr/>
            </p:nvSpPr>
            <p:spPr>
              <a:xfrm>
                <a:off x="6915265" y="1125005"/>
                <a:ext cx="1532404" cy="1674711"/>
              </a:xfrm>
              <a:prstGeom prst="frame">
                <a:avLst>
                  <a:gd name="adj1" fmla="val 934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6" name="Group 405"/>
            <p:cNvGrpSpPr/>
            <p:nvPr/>
          </p:nvGrpSpPr>
          <p:grpSpPr>
            <a:xfrm>
              <a:off x="1515902" y="570819"/>
              <a:ext cx="879066" cy="1092735"/>
              <a:chOff x="8200259" y="1546370"/>
              <a:chExt cx="879066" cy="1092735"/>
            </a:xfrm>
          </p:grpSpPr>
          <p:sp>
            <p:nvSpPr>
              <p:cNvPr id="407" name="Round Diagonal Corner Rectangle 406"/>
              <p:cNvSpPr/>
              <p:nvPr/>
            </p:nvSpPr>
            <p:spPr>
              <a:xfrm rot="16684522" flipH="1">
                <a:off x="7901996" y="2068567"/>
                <a:ext cx="853665" cy="257140"/>
              </a:xfrm>
              <a:prstGeom prst="round2DiagRect">
                <a:avLst>
                  <a:gd name="adj1" fmla="val 50000"/>
                  <a:gd name="adj2" fmla="val 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Double Wave 407"/>
              <p:cNvSpPr/>
              <p:nvPr/>
            </p:nvSpPr>
            <p:spPr>
              <a:xfrm rot="5699679" flipH="1">
                <a:off x="7935465" y="2009139"/>
                <a:ext cx="820372" cy="220531"/>
              </a:xfrm>
              <a:prstGeom prst="doubleWave">
                <a:avLst>
                  <a:gd name="adj1" fmla="val 6250"/>
                  <a:gd name="adj2" fmla="val -100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408"/>
              <p:cNvSpPr/>
              <p:nvPr/>
            </p:nvSpPr>
            <p:spPr>
              <a:xfrm rot="4915478">
                <a:off x="8524423" y="2084203"/>
                <a:ext cx="852664" cy="257140"/>
              </a:xfrm>
              <a:prstGeom prst="round2DiagRect">
                <a:avLst>
                  <a:gd name="adj1" fmla="val 50000"/>
                  <a:gd name="adj2" fmla="val 0"/>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ouble Wave 409"/>
              <p:cNvSpPr/>
              <p:nvPr/>
            </p:nvSpPr>
            <p:spPr>
              <a:xfrm rot="15900321">
                <a:off x="8504553" y="1997513"/>
                <a:ext cx="820372" cy="220531"/>
              </a:xfrm>
              <a:prstGeom prst="doubleWave">
                <a:avLst>
                  <a:gd name="adj1" fmla="val 6250"/>
                  <a:gd name="adj2" fmla="val -100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Trapezoid 410"/>
              <p:cNvSpPr/>
              <p:nvPr/>
            </p:nvSpPr>
            <p:spPr>
              <a:xfrm>
                <a:off x="8358643" y="2209190"/>
                <a:ext cx="555798" cy="394088"/>
              </a:xfrm>
              <a:prstGeom prst="trapezoi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a:off x="8363154" y="1700005"/>
                <a:ext cx="551287" cy="64901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 Diagonal Corner Rectangle 412"/>
              <p:cNvSpPr/>
              <p:nvPr/>
            </p:nvSpPr>
            <p:spPr>
              <a:xfrm rot="2528866">
                <a:off x="8564285" y="1628663"/>
                <a:ext cx="411533" cy="279892"/>
              </a:xfrm>
              <a:prstGeom prst="round2DiagRect">
                <a:avLst>
                  <a:gd name="adj1" fmla="val 50000"/>
                  <a:gd name="adj2" fmla="val 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 Diagonal Corner Rectangle 413"/>
              <p:cNvSpPr/>
              <p:nvPr/>
            </p:nvSpPr>
            <p:spPr>
              <a:xfrm rot="19071134" flipH="1">
                <a:off x="8300626" y="1628663"/>
                <a:ext cx="411533" cy="279892"/>
              </a:xfrm>
              <a:prstGeom prst="round2DiagRect">
                <a:avLst>
                  <a:gd name="adj1" fmla="val 50000"/>
                  <a:gd name="adj2" fmla="val 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18164768">
                <a:off x="8593260" y="1619564"/>
                <a:ext cx="207491" cy="183301"/>
              </a:xfrm>
              <a:prstGeom prst="ellipse">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18164768">
                <a:off x="8884907" y="1838603"/>
                <a:ext cx="111295" cy="115178"/>
              </a:xfrm>
              <a:prstGeom prst="ellipse">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18164768">
                <a:off x="8289416" y="1821281"/>
                <a:ext cx="111295" cy="115178"/>
              </a:xfrm>
              <a:prstGeom prst="ellipse">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Flowchart: Delay 417"/>
              <p:cNvSpPr/>
              <p:nvPr/>
            </p:nvSpPr>
            <p:spPr>
              <a:xfrm rot="16200000">
                <a:off x="8542773" y="1285511"/>
                <a:ext cx="215254" cy="736971"/>
              </a:xfrm>
              <a:prstGeom prst="flowChartDelay">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8267558" y="1718337"/>
                <a:ext cx="749088" cy="134097"/>
              </a:xfrm>
              <a:prstGeom prst="roundRect">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419"/>
              <p:cNvGrpSpPr/>
              <p:nvPr/>
            </p:nvGrpSpPr>
            <p:grpSpPr>
              <a:xfrm>
                <a:off x="8405079" y="1718070"/>
                <a:ext cx="427022" cy="134357"/>
                <a:chOff x="4953000" y="1968708"/>
                <a:chExt cx="5056682" cy="1751350"/>
              </a:xfrm>
            </p:grpSpPr>
            <p:grpSp>
              <p:nvGrpSpPr>
                <p:cNvPr id="421" name="Group 420"/>
                <p:cNvGrpSpPr/>
                <p:nvPr/>
              </p:nvGrpSpPr>
              <p:grpSpPr>
                <a:xfrm>
                  <a:off x="4953000" y="1981200"/>
                  <a:ext cx="1681397" cy="1721370"/>
                  <a:chOff x="4953000" y="1981200"/>
                  <a:chExt cx="1681397" cy="1721370"/>
                </a:xfrm>
              </p:grpSpPr>
              <p:sp>
                <p:nvSpPr>
                  <p:cNvPr id="432" name="Quad Arrow 431"/>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6634397" y="1968708"/>
                  <a:ext cx="1681397" cy="1721370"/>
                  <a:chOff x="4953000" y="1981200"/>
                  <a:chExt cx="1681397" cy="1721370"/>
                </a:xfrm>
              </p:grpSpPr>
              <p:sp>
                <p:nvSpPr>
                  <p:cNvPr id="430" name="Quad Arrow 429"/>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422"/>
                <p:cNvGrpSpPr/>
                <p:nvPr/>
              </p:nvGrpSpPr>
              <p:grpSpPr>
                <a:xfrm>
                  <a:off x="8328285" y="1998688"/>
                  <a:ext cx="1681397" cy="1721370"/>
                  <a:chOff x="4953000" y="1981200"/>
                  <a:chExt cx="1681397" cy="1721370"/>
                </a:xfrm>
              </p:grpSpPr>
              <p:sp>
                <p:nvSpPr>
                  <p:cNvPr id="428" name="Quad Arrow 427"/>
                  <p:cNvSpPr/>
                  <p:nvPr/>
                </p:nvSpPr>
                <p:spPr>
                  <a:xfrm>
                    <a:off x="4953000" y="1981200"/>
                    <a:ext cx="1681397" cy="1721370"/>
                  </a:xfrm>
                  <a:prstGeom prst="quadArrow">
                    <a:avLst>
                      <a:gd name="adj1" fmla="val 43217"/>
                      <a:gd name="adj2" fmla="val 22500"/>
                      <a:gd name="adj3" fmla="val 22500"/>
                    </a:avLst>
                  </a:prstGeom>
                  <a:solidFill>
                    <a:srgbClr val="F4AAF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Diamond 428"/>
                  <p:cNvSpPr/>
                  <p:nvPr/>
                </p:nvSpPr>
                <p:spPr>
                  <a:xfrm>
                    <a:off x="5486400" y="2362200"/>
                    <a:ext cx="609600" cy="914400"/>
                  </a:xfrm>
                  <a:prstGeom prst="diamond">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Isosceles Triangle 423"/>
                <p:cNvSpPr/>
                <p:nvPr/>
              </p:nvSpPr>
              <p:spPr>
                <a:xfrm rot="10800000">
                  <a:off x="6096000" y="2133600"/>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Isosceles Triangle 424"/>
                <p:cNvSpPr/>
                <p:nvPr/>
              </p:nvSpPr>
              <p:spPr>
                <a:xfrm rot="10800000">
                  <a:off x="7816121" y="211111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Isosceles Triangle 425"/>
                <p:cNvSpPr/>
                <p:nvPr/>
              </p:nvSpPr>
              <p:spPr>
                <a:xfrm>
                  <a:off x="6107243" y="3069236"/>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Isosceles Triangle 426"/>
                <p:cNvSpPr/>
                <p:nvPr/>
              </p:nvSpPr>
              <p:spPr>
                <a:xfrm>
                  <a:off x="7803630" y="3086725"/>
                  <a:ext cx="1066800" cy="457200"/>
                </a:xfrm>
                <a:prstGeom prst="triangle">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 name="Rectangle 12"/>
          <p:cNvSpPr/>
          <p:nvPr/>
        </p:nvSpPr>
        <p:spPr>
          <a:xfrm>
            <a:off x="5037210" y="4513669"/>
            <a:ext cx="6096000" cy="1200329"/>
          </a:xfrm>
          <a:prstGeom prst="rect">
            <a:avLst/>
          </a:prstGeom>
          <a:solidFill>
            <a:srgbClr val="FFFF99"/>
          </a:solidFill>
        </p:spPr>
        <p:txBody>
          <a:bodyPr>
            <a:spAutoFit/>
          </a:bodyPr>
          <a:lstStyle/>
          <a:p>
            <a:r>
              <a:rPr lang="en-US" dirty="0">
                <a:solidFill>
                  <a:srgbClr val="333333"/>
                </a:solidFill>
                <a:latin typeface="Calibri" panose="020F0502020204030204" pitchFamily="34" charset="0"/>
              </a:rPr>
              <a:t>Entreat me not to leave thee, </a:t>
            </a:r>
            <a:r>
              <a:rPr lang="en-US" i="1" dirty="0">
                <a:solidFill>
                  <a:srgbClr val="333333"/>
                </a:solidFill>
                <a:latin typeface="Calibri" panose="020F0502020204030204" pitchFamily="34" charset="0"/>
              </a:rPr>
              <a:t>or</a:t>
            </a:r>
            <a:r>
              <a:rPr lang="en-US" dirty="0">
                <a:solidFill>
                  <a:srgbClr val="333333"/>
                </a:solidFill>
                <a:latin typeface="Calibri" panose="020F0502020204030204" pitchFamily="34" charset="0"/>
              </a:rPr>
              <a:t> to return from following after thee: for whither thou </a:t>
            </a:r>
            <a:r>
              <a:rPr lang="en-US" dirty="0" err="1">
                <a:solidFill>
                  <a:srgbClr val="333333"/>
                </a:solidFill>
                <a:latin typeface="Calibri" panose="020F0502020204030204" pitchFamily="34" charset="0"/>
              </a:rPr>
              <a:t>goest</a:t>
            </a:r>
            <a:r>
              <a:rPr lang="en-US" dirty="0">
                <a:solidFill>
                  <a:srgbClr val="333333"/>
                </a:solidFill>
                <a:latin typeface="Calibri" panose="020F0502020204030204" pitchFamily="34" charset="0"/>
              </a:rPr>
              <a:t>, I will go; and where thou </a:t>
            </a:r>
            <a:r>
              <a:rPr lang="en-US" dirty="0" err="1">
                <a:solidFill>
                  <a:srgbClr val="333333"/>
                </a:solidFill>
                <a:latin typeface="Calibri" panose="020F0502020204030204" pitchFamily="34" charset="0"/>
              </a:rPr>
              <a:t>lodgest</a:t>
            </a:r>
            <a:r>
              <a:rPr lang="en-US" dirty="0">
                <a:solidFill>
                  <a:srgbClr val="333333"/>
                </a:solidFill>
                <a:latin typeface="Calibri" panose="020F0502020204030204" pitchFamily="34" charset="0"/>
              </a:rPr>
              <a:t>, I will lodge: thy people </a:t>
            </a:r>
            <a:r>
              <a:rPr lang="en-US" i="1" dirty="0">
                <a:solidFill>
                  <a:srgbClr val="333333"/>
                </a:solidFill>
                <a:latin typeface="Calibri" panose="020F0502020204030204" pitchFamily="34" charset="0"/>
              </a:rPr>
              <a:t>shall be</a:t>
            </a:r>
            <a:r>
              <a:rPr lang="en-US" dirty="0">
                <a:solidFill>
                  <a:srgbClr val="333333"/>
                </a:solidFill>
                <a:latin typeface="Calibri" panose="020F0502020204030204" pitchFamily="34" charset="0"/>
              </a:rPr>
              <a:t> my people, and thy God my God:</a:t>
            </a:r>
            <a:endParaRPr lang="en-US" dirty="0"/>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1:6-18</a:t>
            </a:r>
          </a:p>
        </p:txBody>
      </p:sp>
      <p:sp>
        <p:nvSpPr>
          <p:cNvPr id="437" name="TextBox 436"/>
          <p:cNvSpPr txBox="1"/>
          <p:nvPr/>
        </p:nvSpPr>
        <p:spPr>
          <a:xfrm>
            <a:off x="3981452" y="6143010"/>
            <a:ext cx="4728875" cy="369332"/>
          </a:xfrm>
          <a:prstGeom prst="rect">
            <a:avLst/>
          </a:prstGeom>
          <a:noFill/>
        </p:spPr>
        <p:txBody>
          <a:bodyPr wrap="square" rtlCol="0">
            <a:spAutoFit/>
          </a:bodyPr>
          <a:lstStyle/>
          <a:p>
            <a:r>
              <a:rPr lang="en-US" dirty="0"/>
              <a:t>The two women returned to Bethlehem</a:t>
            </a:r>
          </a:p>
        </p:txBody>
      </p:sp>
    </p:spTree>
    <p:extLst>
      <p:ext uri="{BB962C8B-B14F-4D97-AF65-F5344CB8AC3E}">
        <p14:creationId xmlns:p14="http://schemas.microsoft.com/office/powerpoint/2010/main" val="339307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7"/>
                                        </p:tgtEl>
                                        <p:attrNameLst>
                                          <p:attrName>style.visibility</p:attrName>
                                        </p:attrNameLst>
                                      </p:cBhvr>
                                      <p:to>
                                        <p:strVal val="visible"/>
                                      </p:to>
                                    </p:set>
                                  </p:childTnLst>
                                </p:cTn>
                              </p:par>
                              <p:par>
                                <p:cTn id="29" presetID="37" presetClass="path" presetSubtype="0" accel="50000" decel="50000" fill="hold" nodeType="withEffect">
                                  <p:stCondLst>
                                    <p:cond delay="0"/>
                                  </p:stCondLst>
                                  <p:childTnLst>
                                    <p:animMotion origin="layout" path="M 3.54167E-6 1.48148E-6 L -0.03099 -0.07871 C -0.0375 -0.0963 -0.04714 -0.10579 -0.0573 -0.10579 C -0.06875 -0.10579 -0.078 -0.0963 -0.08451 -0.07871 L -0.11537 1.48148E-6 " pathEditMode="relative" rAng="0" ptsTypes="AAAAA">
                                      <p:cBhvr>
                                        <p:cTn id="30" dur="2000" fill="hold"/>
                                        <p:tgtEl>
                                          <p:spTgt spid="271"/>
                                        </p:tgtEl>
                                        <p:attrNameLst>
                                          <p:attrName>ppt_x</p:attrName>
                                          <p:attrName>ppt_y</p:attrName>
                                        </p:attrNameLst>
                                      </p:cBhvr>
                                      <p:rCtr x="-5768" y="-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76" grpId="0"/>
      <p:bldP spid="3" grpId="0" animBg="1"/>
      <p:bldP spid="13" grpId="0" animBg="1"/>
      <p:bldP spid="4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Advantages VS Disadvantages</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1:8-15</a:t>
            </a:r>
          </a:p>
        </p:txBody>
      </p:sp>
      <p:sp>
        <p:nvSpPr>
          <p:cNvPr id="11" name="Pentagon 10"/>
          <p:cNvSpPr/>
          <p:nvPr/>
        </p:nvSpPr>
        <p:spPr>
          <a:xfrm>
            <a:off x="188788" y="2287199"/>
            <a:ext cx="1843214" cy="1059255"/>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Advantages</a:t>
            </a:r>
          </a:p>
        </p:txBody>
      </p:sp>
      <p:sp>
        <p:nvSpPr>
          <p:cNvPr id="12" name="TextBox 11"/>
          <p:cNvSpPr txBox="1"/>
          <p:nvPr/>
        </p:nvSpPr>
        <p:spPr>
          <a:xfrm>
            <a:off x="2535724" y="1483037"/>
            <a:ext cx="1611517" cy="380245"/>
          </a:xfrm>
          <a:prstGeom prst="rect">
            <a:avLst/>
          </a:prstGeom>
          <a:solidFill>
            <a:srgbClr val="FFFF99"/>
          </a:solidFill>
        </p:spPr>
        <p:txBody>
          <a:bodyPr wrap="square" rtlCol="0">
            <a:spAutoFit/>
          </a:bodyPr>
          <a:lstStyle/>
          <a:p>
            <a:pPr algn="ctr"/>
            <a:r>
              <a:rPr lang="en-US" dirty="0"/>
              <a:t>Stay in Moab</a:t>
            </a:r>
          </a:p>
        </p:txBody>
      </p:sp>
      <p:sp>
        <p:nvSpPr>
          <p:cNvPr id="16" name="TextBox 15"/>
          <p:cNvSpPr txBox="1"/>
          <p:nvPr/>
        </p:nvSpPr>
        <p:spPr>
          <a:xfrm>
            <a:off x="8276094" y="1493950"/>
            <a:ext cx="3062084" cy="369332"/>
          </a:xfrm>
          <a:prstGeom prst="rect">
            <a:avLst/>
          </a:prstGeom>
          <a:solidFill>
            <a:srgbClr val="FFFF99"/>
          </a:solidFill>
        </p:spPr>
        <p:txBody>
          <a:bodyPr wrap="square" rtlCol="0">
            <a:spAutoFit/>
          </a:bodyPr>
          <a:lstStyle/>
          <a:p>
            <a:pPr algn="ctr"/>
            <a:r>
              <a:rPr lang="en-US" dirty="0"/>
              <a:t>Go to Bethlehem</a:t>
            </a:r>
          </a:p>
        </p:txBody>
      </p:sp>
      <p:sp>
        <p:nvSpPr>
          <p:cNvPr id="17" name="Pentagon 16"/>
          <p:cNvSpPr/>
          <p:nvPr/>
        </p:nvSpPr>
        <p:spPr>
          <a:xfrm>
            <a:off x="188787" y="3961816"/>
            <a:ext cx="1843213" cy="1059255"/>
          </a:xfrm>
          <a:prstGeom prst="homePlat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Disadvantages</a:t>
            </a:r>
          </a:p>
        </p:txBody>
      </p:sp>
      <p:sp>
        <p:nvSpPr>
          <p:cNvPr id="13" name="Rectangle 12"/>
          <p:cNvSpPr/>
          <p:nvPr/>
        </p:nvSpPr>
        <p:spPr>
          <a:xfrm>
            <a:off x="2220787" y="2287199"/>
            <a:ext cx="3025365" cy="1200329"/>
          </a:xfrm>
          <a:prstGeom prst="rect">
            <a:avLst/>
          </a:prstGeom>
        </p:spPr>
        <p:txBody>
          <a:bodyPr wrap="square">
            <a:spAutoFit/>
          </a:bodyPr>
          <a:lstStyle/>
          <a:p>
            <a:r>
              <a:rPr lang="en-US" dirty="0">
                <a:solidFill>
                  <a:srgbClr val="333333"/>
                </a:solidFill>
                <a:latin typeface="Calibri" panose="020F0502020204030204" pitchFamily="34" charset="0"/>
              </a:rPr>
              <a:t>Returning to live with their families and marrying new husbands who would provide for them.</a:t>
            </a:r>
            <a:endParaRPr lang="en-US" dirty="0"/>
          </a:p>
        </p:txBody>
      </p:sp>
      <p:sp>
        <p:nvSpPr>
          <p:cNvPr id="14" name="Rectangle 13"/>
          <p:cNvSpPr/>
          <p:nvPr/>
        </p:nvSpPr>
        <p:spPr>
          <a:xfrm>
            <a:off x="8339174" y="2287199"/>
            <a:ext cx="3395050" cy="2000548"/>
          </a:xfrm>
          <a:prstGeom prst="rect">
            <a:avLst/>
          </a:prstGeom>
        </p:spPr>
        <p:txBody>
          <a:bodyPr wrap="square">
            <a:spAutoFit/>
          </a:bodyPr>
          <a:lstStyle/>
          <a:p>
            <a:r>
              <a:rPr lang="en-US" dirty="0">
                <a:solidFill>
                  <a:srgbClr val="333333"/>
                </a:solidFill>
                <a:latin typeface="Calibri" panose="020F0502020204030204" pitchFamily="34" charset="0"/>
              </a:rPr>
              <a:t>Caring for Naomi and worshipping the Lord with others who believed in Him.</a:t>
            </a:r>
          </a:p>
          <a:p>
            <a:endParaRPr lang="en-US" sz="1400" dirty="0">
              <a:solidFill>
                <a:srgbClr val="333333"/>
              </a:solidFill>
              <a:latin typeface="Calibri" panose="020F0502020204030204" pitchFamily="34" charset="0"/>
            </a:endParaRPr>
          </a:p>
          <a:p>
            <a:r>
              <a:rPr lang="en-US" sz="1400" dirty="0">
                <a:solidFill>
                  <a:srgbClr val="333333"/>
                </a:solidFill>
                <a:latin typeface="Calibri" panose="020F0502020204030204" pitchFamily="34" charset="0"/>
              </a:rPr>
              <a:t>The Moabites worshipped idols, but</a:t>
            </a:r>
            <a:r>
              <a:rPr lang="en-US" sz="1400" dirty="0">
                <a:latin typeface="Calibri" panose="020F0502020204030204" pitchFamily="34" charset="0"/>
              </a:rPr>
              <a:t> it appears that they had forsaken the worship of idols and instead worshipped the Lord with their husbands and Naomi</a:t>
            </a:r>
          </a:p>
        </p:txBody>
      </p:sp>
      <p:sp>
        <p:nvSpPr>
          <p:cNvPr id="15" name="Rectangle 14"/>
          <p:cNvSpPr/>
          <p:nvPr/>
        </p:nvSpPr>
        <p:spPr>
          <a:xfrm>
            <a:off x="8424093" y="4372544"/>
            <a:ext cx="3310131" cy="1200329"/>
          </a:xfrm>
          <a:prstGeom prst="rect">
            <a:avLst/>
          </a:prstGeom>
        </p:spPr>
        <p:txBody>
          <a:bodyPr wrap="square">
            <a:spAutoFit/>
          </a:bodyPr>
          <a:lstStyle/>
          <a:p>
            <a:r>
              <a:rPr lang="en-US" dirty="0">
                <a:solidFill>
                  <a:srgbClr val="333333"/>
                </a:solidFill>
                <a:latin typeface="Calibri" panose="020F0502020204030204" pitchFamily="34" charset="0"/>
              </a:rPr>
              <a:t>Needing to provide for themselves and being strangers in a land distant from their homes and families</a:t>
            </a:r>
            <a:endParaRPr lang="en-US" dirty="0"/>
          </a:p>
        </p:txBody>
      </p:sp>
      <p:sp>
        <p:nvSpPr>
          <p:cNvPr id="18" name="Rectangle 17"/>
          <p:cNvSpPr/>
          <p:nvPr/>
        </p:nvSpPr>
        <p:spPr>
          <a:xfrm>
            <a:off x="2220787" y="3752779"/>
            <a:ext cx="3194868" cy="1477328"/>
          </a:xfrm>
          <a:prstGeom prst="rect">
            <a:avLst/>
          </a:prstGeom>
        </p:spPr>
        <p:txBody>
          <a:bodyPr wrap="square">
            <a:spAutoFit/>
          </a:bodyPr>
          <a:lstStyle/>
          <a:p>
            <a:r>
              <a:rPr lang="en-US" dirty="0">
                <a:solidFill>
                  <a:srgbClr val="333333"/>
                </a:solidFill>
                <a:latin typeface="Calibri" panose="020F0502020204030204" pitchFamily="34" charset="0"/>
              </a:rPr>
              <a:t>They would not be with Naomi, whom they loved, and they may not be able to worship the Lord with others who shared their faith.</a:t>
            </a:r>
            <a:endParaRPr lang="en-US" dirty="0"/>
          </a:p>
        </p:txBody>
      </p:sp>
      <p:pic>
        <p:nvPicPr>
          <p:cNvPr id="6147" name="Picture 3" descr="https://c1.staticflickr.com/5/4060/4352387584_59e86e57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071" y="1172207"/>
            <a:ext cx="2407506" cy="2784682"/>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5246152" y="4674728"/>
            <a:ext cx="2799740" cy="1998146"/>
            <a:chOff x="228600" y="381000"/>
            <a:chExt cx="3505068" cy="2501531"/>
          </a:xfrm>
        </p:grpSpPr>
        <p:grpSp>
          <p:nvGrpSpPr>
            <p:cNvPr id="24" name="Group 23"/>
            <p:cNvGrpSpPr/>
            <p:nvPr/>
          </p:nvGrpSpPr>
          <p:grpSpPr>
            <a:xfrm>
              <a:off x="228600" y="381000"/>
              <a:ext cx="3505068" cy="2501531"/>
              <a:chOff x="534986" y="381000"/>
              <a:chExt cx="2637111" cy="2501531"/>
            </a:xfrm>
          </p:grpSpPr>
          <p:sp>
            <p:nvSpPr>
              <p:cNvPr id="26" name="Rectangle 2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34986" y="384805"/>
                <a:ext cx="457200" cy="2497726"/>
                <a:chOff x="533400" y="381000"/>
                <a:chExt cx="457200" cy="2497726"/>
              </a:xfrm>
            </p:grpSpPr>
            <p:sp>
              <p:nvSpPr>
                <p:cNvPr id="33" name="Oval 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2714897" y="381000"/>
                <a:ext cx="457200" cy="2497726"/>
                <a:chOff x="2714897" y="457200"/>
                <a:chExt cx="457200" cy="2497726"/>
              </a:xfrm>
            </p:grpSpPr>
            <p:sp>
              <p:nvSpPr>
                <p:cNvPr id="29" name="Oval 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735939" y="1041018"/>
              <a:ext cx="2408289" cy="1348597"/>
            </a:xfrm>
            <a:prstGeom prst="rect">
              <a:avLst/>
            </a:prstGeom>
          </p:spPr>
          <p:txBody>
            <a:bodyPr wrap="square">
              <a:spAutoFit/>
            </a:bodyPr>
            <a:lstStyle/>
            <a:p>
              <a:pPr algn="ctr"/>
              <a:r>
                <a:rPr lang="en-US" sz="1600" dirty="0"/>
                <a:t> </a:t>
              </a:r>
              <a:r>
                <a:rPr lang="en-US" sz="1600" b="1" dirty="0"/>
                <a:t>If we choose to trust in the Lord, then He will reward us for our faith</a:t>
              </a:r>
              <a:endParaRPr lang="en-US" sz="1600" i="1" dirty="0"/>
            </a:p>
          </p:txBody>
        </p:sp>
      </p:grpSp>
    </p:spTree>
    <p:extLst>
      <p:ext uri="{BB962C8B-B14F-4D97-AF65-F5344CB8AC3E}">
        <p14:creationId xmlns:p14="http://schemas.microsoft.com/office/powerpoint/2010/main" val="23491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out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3" grpId="0"/>
      <p:bldP spid="14"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Mara</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1:19-20</a:t>
            </a:r>
          </a:p>
        </p:txBody>
      </p:sp>
      <p:pic>
        <p:nvPicPr>
          <p:cNvPr id="2050" name="Picture 2" descr="https://www.lds.org/bc/content/shared/content/images/gospel-library/manual/00001/ruth-naomi-old-testament_1318180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237" y="1630514"/>
            <a:ext cx="4595948" cy="46163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531" y="1493878"/>
            <a:ext cx="6467193" cy="4524315"/>
          </a:xfrm>
          <a:prstGeom prst="rect">
            <a:avLst/>
          </a:prstGeom>
        </p:spPr>
        <p:txBody>
          <a:bodyPr wrap="square">
            <a:spAutoFit/>
          </a:bodyPr>
          <a:lstStyle/>
          <a:p>
            <a:r>
              <a:rPr lang="en-US" sz="2400" dirty="0">
                <a:latin typeface="Calibri" panose="020F0502020204030204" pitchFamily="34" charset="0"/>
              </a:rPr>
              <a:t>In Hebrew </a:t>
            </a:r>
            <a:r>
              <a:rPr lang="en-US" sz="2400" i="1" dirty="0">
                <a:latin typeface="Calibri" panose="020F0502020204030204" pitchFamily="34" charset="0"/>
              </a:rPr>
              <a:t>Naomi</a:t>
            </a:r>
            <a:r>
              <a:rPr lang="en-US" sz="2400" dirty="0">
                <a:latin typeface="Calibri" panose="020F0502020204030204" pitchFamily="34" charset="0"/>
              </a:rPr>
              <a:t> means “sweet or pleasant” and </a:t>
            </a:r>
            <a:r>
              <a:rPr lang="en-US" sz="2400" i="1" dirty="0">
                <a:latin typeface="Calibri" panose="020F0502020204030204" pitchFamily="34" charset="0"/>
              </a:rPr>
              <a:t>Mara </a:t>
            </a:r>
            <a:r>
              <a:rPr lang="en-US" sz="2400" dirty="0">
                <a:latin typeface="Calibri" panose="020F0502020204030204" pitchFamily="34" charset="0"/>
              </a:rPr>
              <a:t>means “bitter.” </a:t>
            </a:r>
          </a:p>
          <a:p>
            <a:endParaRPr lang="en-US" sz="2400" dirty="0">
              <a:latin typeface="Calibri" panose="020F0502020204030204" pitchFamily="34" charset="0"/>
            </a:endParaRPr>
          </a:p>
          <a:p>
            <a:r>
              <a:rPr lang="en-US" sz="2400" dirty="0">
                <a:latin typeface="Calibri" panose="020F0502020204030204" pitchFamily="34" charset="0"/>
              </a:rPr>
              <a:t>When, after many years’ absence, the people greeted her in surprise by asking, “Is this Naomi?”, she responded by saying, “Call me not Naomi [pleasant], call me Mara [bitter]: for the Almighty hath dealt very bitterly with me”. </a:t>
            </a:r>
          </a:p>
          <a:p>
            <a:endParaRPr lang="en-US" sz="2400" dirty="0">
              <a:latin typeface="Calibri" panose="020F0502020204030204" pitchFamily="34" charset="0"/>
            </a:endParaRPr>
          </a:p>
          <a:p>
            <a:r>
              <a:rPr lang="en-US" sz="2400" dirty="0">
                <a:latin typeface="Calibri" panose="020F0502020204030204" pitchFamily="34" charset="0"/>
              </a:rPr>
              <a:t>This reply was not an accusation, only Naomi’s way of saying that she had endured much tragedy while in Moab.</a:t>
            </a:r>
            <a:r>
              <a:rPr lang="en-US" sz="2400" dirty="0">
                <a:solidFill>
                  <a:srgbClr val="252525"/>
                </a:solidFill>
                <a:latin typeface="Calibri" panose="020F0502020204030204" pitchFamily="34" charset="0"/>
              </a:rPr>
              <a:t> (2)</a:t>
            </a:r>
            <a:endParaRPr lang="en-US" sz="2400" dirty="0">
              <a:latin typeface="Calibri" panose="020F0502020204030204" pitchFamily="34" charset="0"/>
            </a:endParaRPr>
          </a:p>
        </p:txBody>
      </p:sp>
    </p:spTree>
    <p:extLst>
      <p:ext uri="{BB962C8B-B14F-4D97-AF65-F5344CB8AC3E}">
        <p14:creationId xmlns:p14="http://schemas.microsoft.com/office/powerpoint/2010/main" val="137988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0" y="-3"/>
            <a:ext cx="12192000" cy="887243"/>
            <a:chOff x="0" y="-3"/>
            <a:chExt cx="10945641" cy="1149793"/>
          </a:xfrm>
        </p:grpSpPr>
        <p:pic>
          <p:nvPicPr>
            <p:cNvPr id="102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0" y="-1"/>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3648547" y="-2"/>
              <a:ext cx="3648547" cy="11497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tatic8.depositphotos.com/1035276/990/v/950/depositphotos_9909221-Seamless-Floral-Pattern.-Vector-lace-backgroun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23528" r="2077" b="24524"/>
            <a:stretch/>
          </p:blipFill>
          <p:spPr bwMode="auto">
            <a:xfrm>
              <a:off x="7297094" y="-3"/>
              <a:ext cx="3648547" cy="1149791"/>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144856" y="-64215"/>
            <a:ext cx="11253458" cy="1015663"/>
          </a:xfrm>
          <a:prstGeom prst="rect">
            <a:avLst/>
          </a:prstGeom>
          <a:noFill/>
        </p:spPr>
        <p:txBody>
          <a:bodyPr wrap="square" rtlCol="0">
            <a:spAutoFit/>
          </a:bodyPr>
          <a:lstStyle/>
          <a:p>
            <a:pPr algn="ctr"/>
            <a:r>
              <a:rPr lang="en-US" sz="6000" i="1" dirty="0">
                <a:latin typeface="Harrington" panose="04040505050A02020702" pitchFamily="82" charset="0"/>
              </a:rPr>
              <a:t>Gleaning</a:t>
            </a:r>
          </a:p>
        </p:txBody>
      </p:sp>
      <p:sp>
        <p:nvSpPr>
          <p:cNvPr id="436" name="TextBox 435"/>
          <p:cNvSpPr txBox="1"/>
          <p:nvPr/>
        </p:nvSpPr>
        <p:spPr>
          <a:xfrm>
            <a:off x="38901" y="6470027"/>
            <a:ext cx="1671184" cy="369332"/>
          </a:xfrm>
          <a:prstGeom prst="rect">
            <a:avLst/>
          </a:prstGeom>
          <a:noFill/>
        </p:spPr>
        <p:txBody>
          <a:bodyPr wrap="square" rtlCol="0">
            <a:spAutoFit/>
          </a:bodyPr>
          <a:lstStyle/>
          <a:p>
            <a:r>
              <a:rPr lang="en-US" dirty="0"/>
              <a:t>Ruth 1:19-20</a:t>
            </a:r>
          </a:p>
        </p:txBody>
      </p:sp>
      <p:sp>
        <p:nvSpPr>
          <p:cNvPr id="2" name="Rectangle 1"/>
          <p:cNvSpPr/>
          <p:nvPr/>
        </p:nvSpPr>
        <p:spPr>
          <a:xfrm>
            <a:off x="4931121" y="4188427"/>
            <a:ext cx="6467193" cy="1754326"/>
          </a:xfrm>
          <a:prstGeom prst="rect">
            <a:avLst/>
          </a:prstGeom>
        </p:spPr>
        <p:txBody>
          <a:bodyPr wrap="square">
            <a:spAutoFit/>
          </a:bodyPr>
          <a:lstStyle/>
          <a:p>
            <a:r>
              <a:rPr lang="en-US" dirty="0"/>
              <a:t>However, any stalks that dropped were allowed to remain where they fell. Poor people, following the reapers, were permitted to ‘glean,’ or gather, the random stalks—possibly all that stood between them and starvation. In addition, the edges of the field, where the sickle was not as easily wielded, were left unharvested. The poor were welcome to that portion, as well.</a:t>
            </a:r>
            <a:endParaRPr lang="en-US" dirty="0">
              <a:latin typeface="Calibri" panose="020F0502020204030204" pitchFamily="34" charset="0"/>
            </a:endParaRPr>
          </a:p>
        </p:txBody>
      </p:sp>
      <p:pic>
        <p:nvPicPr>
          <p:cNvPr id="4098" name="Picture 2" descr="http://www.womeninthebible.net/1896JamesTissotRuthGlea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16" y="3818569"/>
            <a:ext cx="3788418" cy="24940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4647" y="1352830"/>
            <a:ext cx="6467193" cy="2308324"/>
          </a:xfrm>
          <a:prstGeom prst="rect">
            <a:avLst/>
          </a:prstGeom>
        </p:spPr>
        <p:txBody>
          <a:bodyPr wrap="square">
            <a:spAutoFit/>
          </a:bodyPr>
          <a:lstStyle/>
          <a:p>
            <a:r>
              <a:rPr lang="en-US" dirty="0"/>
              <a:t>“Harvesting was difficult work and demanded long hours. Young men moved through the fields grasping handfuls of the grain and cutting through the stalks with sickles. </a:t>
            </a:r>
          </a:p>
          <a:p>
            <a:endParaRPr lang="en-US" dirty="0"/>
          </a:p>
          <a:p>
            <a:r>
              <a:rPr lang="en-US" dirty="0"/>
              <a:t>These small bunches of grain were then bound into bundles called sheaves. As the men worked rapidly, a number of stalks fell to the ground. If the men were careful and took the time, these too could be gathered up. </a:t>
            </a:r>
            <a:endParaRPr lang="en-US" dirty="0">
              <a:latin typeface="Calibri" panose="020F0502020204030204" pitchFamily="34" charset="0"/>
            </a:endParaRPr>
          </a:p>
        </p:txBody>
      </p:sp>
      <p:sp>
        <p:nvSpPr>
          <p:cNvPr id="6" name="Rectangle 5"/>
          <p:cNvSpPr/>
          <p:nvPr/>
        </p:nvSpPr>
        <p:spPr>
          <a:xfrm>
            <a:off x="6341862" y="6354210"/>
            <a:ext cx="2460482" cy="369332"/>
          </a:xfrm>
          <a:prstGeom prst="rect">
            <a:avLst/>
          </a:prstGeom>
        </p:spPr>
        <p:txBody>
          <a:bodyPr wrap="none">
            <a:spAutoFit/>
          </a:bodyPr>
          <a:lstStyle/>
          <a:p>
            <a:r>
              <a:rPr lang="en-US" dirty="0"/>
              <a:t>READ: Leviticus 19:9-10</a:t>
            </a:r>
          </a:p>
        </p:txBody>
      </p:sp>
      <p:pic>
        <p:nvPicPr>
          <p:cNvPr id="4100" name="Picture 4" descr="https://castyournet.files.wordpress.com/2013/11/ruth-gleaning.jpg"/>
          <p:cNvPicPr>
            <a:picLocks noChangeAspect="1" noChangeArrowheads="1"/>
          </p:cNvPicPr>
          <p:nvPr/>
        </p:nvPicPr>
        <p:blipFill rotWithShape="1">
          <a:blip r:embed="rId4">
            <a:extLst>
              <a:ext uri="{28A0092B-C50C-407E-A947-70E740481C1C}">
                <a14:useLocalDpi xmlns:a14="http://schemas.microsoft.com/office/drawing/2010/main" val="0"/>
              </a:ext>
            </a:extLst>
          </a:blip>
          <a:srcRect l="35046" b="54944"/>
          <a:stretch/>
        </p:blipFill>
        <p:spPr bwMode="auto">
          <a:xfrm>
            <a:off x="7572103" y="1111309"/>
            <a:ext cx="2716860" cy="2761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1547</TotalTime>
  <Words>2007</Words>
  <Application>Microsoft Office PowerPoint</Application>
  <PresentationFormat>Widescreen</PresentationFormat>
  <Paragraphs>176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Algerian</vt:lpstr>
      <vt:lpstr>Calibri Light</vt:lpstr>
      <vt:lpstr>Arial</vt:lpstr>
      <vt:lpstr>Calibri</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33</cp:revision>
  <dcterms:created xsi:type="dcterms:W3CDTF">2015-12-08T17:17:27Z</dcterms:created>
  <dcterms:modified xsi:type="dcterms:W3CDTF">2025-09-23T16:24:46Z</dcterms:modified>
</cp:coreProperties>
</file>