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3" r:id="rId4"/>
    <p:sldId id="264" r:id="rId5"/>
    <p:sldId id="265" r:id="rId6"/>
    <p:sldId id="266" r:id="rId7"/>
    <p:sldId id="269" r:id="rId8"/>
    <p:sldId id="270" r:id="rId9"/>
    <p:sldId id="267" r:id="rId10"/>
    <p:sldId id="271" r:id="rId11"/>
    <p:sldId id="272" r:id="rId12"/>
    <p:sldId id="262" r:id="rId13"/>
    <p:sldId id="268" r:id="rId14"/>
    <p:sldId id="259" r:id="rId15"/>
    <p:sldId id="260" r:id="rId16"/>
    <p:sldId id="261" r:id="rId17"/>
  </p:sldIdLst>
  <p:sldSz cx="12192000" cy="6858000"/>
  <p:notesSz cx="6858000" cy="9144000"/>
  <p:embeddedFontLst>
    <p:embeddedFont>
      <p:font typeface="Abadi" panose="020B0604020202020204" charset="0"/>
      <p:regular r:id="rId18"/>
    </p:embeddedFont>
    <p:embeddedFont>
      <p:font typeface="Comic Sans MS" panose="030F0702030302020204" pitchFamily="66" charset="0"/>
      <p:regular r:id="rId19"/>
      <p:bold r:id="rId20"/>
      <p:italic r:id="rId21"/>
      <p:boldItalic r:id="rId22"/>
    </p:embeddedFont>
    <p:embeddedFont>
      <p:font typeface="Harrington" panose="04040505050A02020702" pitchFamily="8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55" d="100"/>
          <a:sy n="55" d="100"/>
        </p:scale>
        <p:origin x="4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CCC726-B06D-4537-9C31-5660364FA2A5}"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40451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69474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62529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CC726-B06D-4537-9C31-5660364FA2A5}"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48748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CCC726-B06D-4537-9C31-5660364FA2A5}"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38204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CC726-B06D-4537-9C31-5660364FA2A5}"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49517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CC726-B06D-4537-9C31-5660364FA2A5}"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47534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CC726-B06D-4537-9C31-5660364FA2A5}"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159644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CC726-B06D-4537-9C31-5660364FA2A5}"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69504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CC726-B06D-4537-9C31-5660364FA2A5}"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365367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CC726-B06D-4537-9C31-5660364FA2A5}"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F376-C010-4210-B9A8-04DF28F9AFE0}" type="slidenum">
              <a:rPr lang="en-US" smtClean="0"/>
              <a:t>‹#›</a:t>
            </a:fld>
            <a:endParaRPr lang="en-US"/>
          </a:p>
        </p:txBody>
      </p:sp>
    </p:spTree>
    <p:extLst>
      <p:ext uri="{BB962C8B-B14F-4D97-AF65-F5344CB8AC3E}">
        <p14:creationId xmlns:p14="http://schemas.microsoft.com/office/powerpoint/2010/main" val="27189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CC726-B06D-4537-9C31-5660364FA2A5}" type="datetimeFigureOut">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FF376-C010-4210-B9A8-04DF28F9AFE0}" type="slidenum">
              <a:rPr lang="en-US" smtClean="0"/>
              <a:t>‹#›</a:t>
            </a:fld>
            <a:endParaRPr lang="en-US"/>
          </a:p>
        </p:txBody>
      </p:sp>
    </p:spTree>
    <p:extLst>
      <p:ext uri="{BB962C8B-B14F-4D97-AF65-F5344CB8AC3E}">
        <p14:creationId xmlns:p14="http://schemas.microsoft.com/office/powerpoint/2010/main" val="192435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55">
            <a:extLst>
              <a:ext uri="{FF2B5EF4-FFF2-40B4-BE49-F238E27FC236}">
                <a16:creationId xmlns:a16="http://schemas.microsoft.com/office/drawing/2014/main" id="{F26486CC-F6AD-4DDC-A855-5164CFBB3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17695" y="913924"/>
            <a:ext cx="11995842" cy="2123658"/>
          </a:xfrm>
          <a:prstGeom prst="rect">
            <a:avLst/>
          </a:prstGeom>
          <a:noFill/>
        </p:spPr>
        <p:txBody>
          <a:bodyPr wrap="square" rtlCol="0">
            <a:spAutoFit/>
          </a:bodyPr>
          <a:lstStyle/>
          <a:p>
            <a:pPr algn="ctr"/>
            <a:r>
              <a:rPr lang="en-US" sz="6600" i="1" dirty="0">
                <a:latin typeface="Harrington" panose="04040505050A02020702" pitchFamily="82" charset="0"/>
              </a:rPr>
              <a:t>Ruth and Boaz</a:t>
            </a:r>
          </a:p>
          <a:p>
            <a:pPr algn="ctr"/>
            <a:r>
              <a:rPr lang="en-US" sz="6600" i="1" dirty="0">
                <a:latin typeface="Harrington" panose="04040505050A02020702" pitchFamily="82" charset="0"/>
              </a:rPr>
              <a:t>Ruth 3-4</a:t>
            </a:r>
          </a:p>
        </p:txBody>
      </p:sp>
      <p:sp>
        <p:nvSpPr>
          <p:cNvPr id="3" name="Rectangle 2"/>
          <p:cNvSpPr/>
          <p:nvPr/>
        </p:nvSpPr>
        <p:spPr>
          <a:xfrm>
            <a:off x="5348877" y="3535443"/>
            <a:ext cx="5398314" cy="923330"/>
          </a:xfrm>
          <a:prstGeom prst="rect">
            <a:avLst/>
          </a:prstGeom>
        </p:spPr>
        <p:txBody>
          <a:bodyPr wrap="square">
            <a:spAutoFit/>
          </a:bodyPr>
          <a:lstStyle/>
          <a:p>
            <a:r>
              <a:rPr lang="en-US" i="1" dirty="0">
                <a:latin typeface="Calibri" panose="020F0502020204030204" pitchFamily="34" charset="0"/>
              </a:rPr>
              <a:t>Who can find a virtuous woman? for her price is far above rubies.</a:t>
            </a:r>
          </a:p>
          <a:p>
            <a:r>
              <a:rPr lang="en-US" i="1" dirty="0">
                <a:latin typeface="Calibri" panose="020F0502020204030204" pitchFamily="34" charset="0"/>
              </a:rPr>
              <a:t>Proverbs 31:10</a:t>
            </a:r>
          </a:p>
        </p:txBody>
      </p:sp>
      <p:grpSp>
        <p:nvGrpSpPr>
          <p:cNvPr id="10" name="Group 9"/>
          <p:cNvGrpSpPr/>
          <p:nvPr/>
        </p:nvGrpSpPr>
        <p:grpSpPr>
          <a:xfrm>
            <a:off x="3436450" y="2898790"/>
            <a:ext cx="1225065" cy="2798042"/>
            <a:chOff x="251447" y="1920061"/>
            <a:chExt cx="1741113" cy="3337738"/>
          </a:xfrm>
        </p:grpSpPr>
        <p:sp>
          <p:nvSpPr>
            <p:cNvPr id="11" name="Round Diagonal Corner Rectangle 10"/>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699679" flipH="1">
              <a:off x="-206971" y="2744378"/>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900321">
              <a:off x="920186" y="2723224"/>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528866">
              <a:off x="972453"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9071134" flipH="1">
              <a:off x="487615"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164768">
              <a:off x="1616448" y="244254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164768">
              <a:off x="436996" y="241102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57124" y="2232492"/>
              <a:ext cx="845775" cy="244480"/>
              <a:chOff x="4953000" y="1968708"/>
              <a:chExt cx="5056682" cy="1751350"/>
            </a:xfrm>
          </p:grpSpPr>
          <p:grpSp>
            <p:nvGrpSpPr>
              <p:cNvPr id="74" name="Group 73"/>
              <p:cNvGrpSpPr/>
              <p:nvPr/>
            </p:nvGrpSpPr>
            <p:grpSpPr>
              <a:xfrm>
                <a:off x="4953000" y="1981200"/>
                <a:ext cx="1681397" cy="1721370"/>
                <a:chOff x="4953000" y="1981200"/>
                <a:chExt cx="1681397" cy="1721370"/>
              </a:xfrm>
            </p:grpSpPr>
            <p:sp>
              <p:nvSpPr>
                <p:cNvPr id="85" name="Quad Arrow 8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634397" y="1968708"/>
                <a:ext cx="1681397" cy="1721370"/>
                <a:chOff x="4953000" y="1981200"/>
                <a:chExt cx="1681397" cy="1721370"/>
              </a:xfrm>
            </p:grpSpPr>
            <p:sp>
              <p:nvSpPr>
                <p:cNvPr id="83" name="Quad Arrow 82"/>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328285" y="1998688"/>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Isosceles Triangle 76"/>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27090" y="4915900"/>
              <a:ext cx="939908" cy="167028"/>
              <a:chOff x="4953000" y="1968708"/>
              <a:chExt cx="5056682" cy="1751350"/>
            </a:xfrm>
          </p:grpSpPr>
          <p:grpSp>
            <p:nvGrpSpPr>
              <p:cNvPr id="61" name="Group 60"/>
              <p:cNvGrpSpPr/>
              <p:nvPr/>
            </p:nvGrpSpPr>
            <p:grpSpPr>
              <a:xfrm>
                <a:off x="4953000" y="1981200"/>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p:grpSpPr>
            <p:sp>
              <p:nvSpPr>
                <p:cNvPr id="6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5706577">
              <a:off x="671325" y="3859915"/>
              <a:ext cx="1201616" cy="226319"/>
              <a:chOff x="4953000" y="1968708"/>
              <a:chExt cx="5056682" cy="1751350"/>
            </a:xfrm>
            <a:solidFill>
              <a:srgbClr val="E1AE47"/>
            </a:solidFill>
          </p:grpSpPr>
          <p:grpSp>
            <p:nvGrpSpPr>
              <p:cNvPr id="48" name="Group 47"/>
              <p:cNvGrpSpPr/>
              <p:nvPr/>
            </p:nvGrpSpPr>
            <p:grpSpPr>
              <a:xfrm>
                <a:off x="4953000" y="1981200"/>
                <a:ext cx="1681397" cy="1721370"/>
                <a:chOff x="4953000" y="1981200"/>
                <a:chExt cx="1681397" cy="1721370"/>
              </a:xfrm>
              <a:grp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634397" y="1968708"/>
                <a:ext cx="1681397" cy="1721370"/>
                <a:chOff x="4953000" y="1981200"/>
                <a:chExt cx="1681397" cy="1721370"/>
              </a:xfrm>
              <a:grp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328285" y="1998688"/>
                <a:ext cx="1681397" cy="1721370"/>
                <a:chOff x="4953000" y="1981200"/>
                <a:chExt cx="1681397" cy="1721370"/>
              </a:xfrm>
              <a:grp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726130">
              <a:off x="319421" y="3856661"/>
              <a:ext cx="1201616" cy="226319"/>
              <a:chOff x="4953000" y="1968708"/>
              <a:chExt cx="5056682" cy="1751350"/>
            </a:xfrm>
            <a:solidFill>
              <a:srgbClr val="E1AE47"/>
            </a:solidFill>
          </p:grpSpPr>
          <p:grpSp>
            <p:nvGrpSpPr>
              <p:cNvPr id="35" name="Group 34"/>
              <p:cNvGrpSpPr/>
              <p:nvPr/>
            </p:nvGrpSpPr>
            <p:grpSpPr>
              <a:xfrm>
                <a:off x="4953000" y="1981200"/>
                <a:ext cx="1681397" cy="1721370"/>
                <a:chOff x="4953000" y="1981200"/>
                <a:chExt cx="1681397" cy="1721370"/>
              </a:xfrm>
              <a:grpFill/>
            </p:grpSpPr>
            <p:sp>
              <p:nvSpPr>
                <p:cNvPr id="46" name="Quad Arrow 4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34397" y="1968708"/>
                <a:ext cx="1681397" cy="1721370"/>
                <a:chOff x="4953000" y="1981200"/>
                <a:chExt cx="1681397" cy="1721370"/>
              </a:xfrm>
              <a:grpFill/>
            </p:grpSpPr>
            <p:sp>
              <p:nvSpPr>
                <p:cNvPr id="44" name="Quad Arrow 4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328285" y="1998688"/>
                <a:ext cx="1681397" cy="1721370"/>
                <a:chOff x="4953000" y="1981200"/>
                <a:chExt cx="1681397" cy="1721370"/>
              </a:xfrm>
              <a:grpFill/>
            </p:grpSpPr>
            <p:sp>
              <p:nvSpPr>
                <p:cNvPr id="42" name="Quad Arrow 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262"/>
          <p:cNvGrpSpPr/>
          <p:nvPr/>
        </p:nvGrpSpPr>
        <p:grpSpPr>
          <a:xfrm>
            <a:off x="1616206" y="2367528"/>
            <a:ext cx="1525051" cy="3480177"/>
            <a:chOff x="4024798" y="2463423"/>
            <a:chExt cx="1525051" cy="3480177"/>
          </a:xfrm>
        </p:grpSpPr>
        <p:sp>
          <p:nvSpPr>
            <p:cNvPr id="264" name="Cloud 263"/>
            <p:cNvSpPr/>
            <p:nvPr/>
          </p:nvSpPr>
          <p:spPr>
            <a:xfrm>
              <a:off x="4049853" y="3218449"/>
              <a:ext cx="562905" cy="71734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4938571" y="3311408"/>
              <a:ext cx="562905" cy="61363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loud 265"/>
            <p:cNvSpPr/>
            <p:nvPr/>
          </p:nvSpPr>
          <p:spPr>
            <a:xfrm rot="18695172">
              <a:off x="4765004" y="2591161"/>
              <a:ext cx="584786" cy="98298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rot="1400185">
              <a:off x="4207656" y="2709783"/>
              <a:ext cx="509839" cy="81688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6128217">
              <a:off x="4860480" y="5626720"/>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4472555">
              <a:off x="4530922" y="5617221"/>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4269348" y="3913245"/>
              <a:ext cx="1138765" cy="1856573"/>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610840">
              <a:off x="4282211" y="3858669"/>
              <a:ext cx="492946" cy="1891748"/>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2901859">
              <a:off x="4074222" y="4505031"/>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226769">
              <a:off x="5277433" y="4507942"/>
              <a:ext cx="272416" cy="361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442139">
              <a:off x="4226045" y="3816138"/>
              <a:ext cx="380255" cy="9727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rot="20249249">
              <a:off x="5036694" y="3815968"/>
              <a:ext cx="378085" cy="9727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21059837">
              <a:off x="4904072" y="3859348"/>
              <a:ext cx="364232" cy="189174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383542" y="2873078"/>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17055069">
              <a:off x="4461623" y="2549233"/>
              <a:ext cx="568125" cy="73307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57"/>
            <p:cNvGrpSpPr/>
            <p:nvPr/>
          </p:nvGrpSpPr>
          <p:grpSpPr>
            <a:xfrm rot="6174789">
              <a:off x="3848926" y="4838379"/>
              <a:ext cx="1361547" cy="181816"/>
              <a:chOff x="6096000" y="1376597"/>
              <a:chExt cx="3810000" cy="1867525"/>
            </a:xfrm>
          </p:grpSpPr>
          <p:grpSp>
            <p:nvGrpSpPr>
              <p:cNvPr id="326" name="Group 34"/>
              <p:cNvGrpSpPr/>
              <p:nvPr/>
            </p:nvGrpSpPr>
            <p:grpSpPr>
              <a:xfrm>
                <a:off x="6096000" y="1447800"/>
                <a:ext cx="3810000" cy="1752600"/>
                <a:chOff x="4800600" y="183630"/>
                <a:chExt cx="5791200" cy="1311639"/>
              </a:xfrm>
            </p:grpSpPr>
            <p:grpSp>
              <p:nvGrpSpPr>
                <p:cNvPr id="337" name="Group 28"/>
                <p:cNvGrpSpPr/>
                <p:nvPr/>
              </p:nvGrpSpPr>
              <p:grpSpPr>
                <a:xfrm>
                  <a:off x="4800600" y="184879"/>
                  <a:ext cx="2895600" cy="1295400"/>
                  <a:chOff x="4800600" y="184879"/>
                  <a:chExt cx="2895600" cy="1295400"/>
                </a:xfrm>
              </p:grpSpPr>
              <p:sp>
                <p:nvSpPr>
                  <p:cNvPr id="343" name="Flowchart: Decision 34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Decision 34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4-Point Star 34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29"/>
                <p:cNvGrpSpPr/>
                <p:nvPr/>
              </p:nvGrpSpPr>
              <p:grpSpPr>
                <a:xfrm>
                  <a:off x="7696200" y="183630"/>
                  <a:ext cx="2895600" cy="1295400"/>
                  <a:chOff x="4800600" y="184879"/>
                  <a:chExt cx="2895600" cy="1295400"/>
                </a:xfrm>
              </p:grpSpPr>
              <p:sp>
                <p:nvSpPr>
                  <p:cNvPr id="340" name="Flowchart: Decision 33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Decision 34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4-Point Star 34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4-Point Star 33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Oval 32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57"/>
            <p:cNvGrpSpPr/>
            <p:nvPr/>
          </p:nvGrpSpPr>
          <p:grpSpPr>
            <a:xfrm rot="4970471">
              <a:off x="4396305" y="4860205"/>
              <a:ext cx="1361547" cy="181816"/>
              <a:chOff x="6096000" y="1376597"/>
              <a:chExt cx="3810000" cy="1867525"/>
            </a:xfrm>
          </p:grpSpPr>
          <p:grpSp>
            <p:nvGrpSpPr>
              <p:cNvPr id="306" name="Group 34"/>
              <p:cNvGrpSpPr/>
              <p:nvPr/>
            </p:nvGrpSpPr>
            <p:grpSpPr>
              <a:xfrm>
                <a:off x="6096000" y="1447800"/>
                <a:ext cx="3810000" cy="1752600"/>
                <a:chOff x="4800600" y="183630"/>
                <a:chExt cx="5791200" cy="1311639"/>
              </a:xfrm>
            </p:grpSpPr>
            <p:grpSp>
              <p:nvGrpSpPr>
                <p:cNvPr id="317" name="Group 28"/>
                <p:cNvGrpSpPr/>
                <p:nvPr/>
              </p:nvGrpSpPr>
              <p:grpSpPr>
                <a:xfrm>
                  <a:off x="4800600" y="184879"/>
                  <a:ext cx="2895600" cy="1295400"/>
                  <a:chOff x="4800600" y="184879"/>
                  <a:chExt cx="2895600" cy="1295400"/>
                </a:xfrm>
              </p:grpSpPr>
              <p:sp>
                <p:nvSpPr>
                  <p:cNvPr id="323" name="Flowchart: Decision 32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Decision 32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4-Point Star 32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29"/>
                <p:cNvGrpSpPr/>
                <p:nvPr/>
              </p:nvGrpSpPr>
              <p:grpSpPr>
                <a:xfrm>
                  <a:off x="7696200" y="183630"/>
                  <a:ext cx="2895600" cy="1295400"/>
                  <a:chOff x="4800600" y="184879"/>
                  <a:chExt cx="2895600" cy="1295400"/>
                </a:xfrm>
              </p:grpSpPr>
              <p:sp>
                <p:nvSpPr>
                  <p:cNvPr id="320" name="Flowchart: Decision 3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Decision 3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4-Point Star 3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4-Point Star 31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Oval 30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Chord 280"/>
            <p:cNvSpPr/>
            <p:nvPr/>
          </p:nvSpPr>
          <p:spPr>
            <a:xfrm rot="5400000">
              <a:off x="4307327" y="2338569"/>
              <a:ext cx="931434" cy="1181142"/>
            </a:xfrm>
            <a:prstGeom prst="chord">
              <a:avLst>
                <a:gd name="adj1" fmla="val 5540578"/>
                <a:gd name="adj2" fmla="val 1620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tored Data 281"/>
            <p:cNvSpPr/>
            <p:nvPr/>
          </p:nvSpPr>
          <p:spPr>
            <a:xfrm rot="5400000">
              <a:off x="4608802" y="2315180"/>
              <a:ext cx="341925" cy="1194585"/>
            </a:xfrm>
            <a:prstGeom prst="flowChartOnlineStorag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57"/>
            <p:cNvGrpSpPr/>
            <p:nvPr/>
          </p:nvGrpSpPr>
          <p:grpSpPr>
            <a:xfrm rot="10800000">
              <a:off x="4210887" y="2772545"/>
              <a:ext cx="1124313" cy="268644"/>
              <a:chOff x="6096000" y="1376597"/>
              <a:chExt cx="3810000" cy="1867525"/>
            </a:xfrm>
          </p:grpSpPr>
          <p:grpSp>
            <p:nvGrpSpPr>
              <p:cNvPr id="286" name="Group 34"/>
              <p:cNvGrpSpPr/>
              <p:nvPr/>
            </p:nvGrpSpPr>
            <p:grpSpPr>
              <a:xfrm>
                <a:off x="6096000" y="1447800"/>
                <a:ext cx="3810000" cy="1752600"/>
                <a:chOff x="4800600" y="183630"/>
                <a:chExt cx="5791200" cy="1311639"/>
              </a:xfrm>
            </p:grpSpPr>
            <p:grpSp>
              <p:nvGrpSpPr>
                <p:cNvPr id="297" name="Group 28"/>
                <p:cNvGrpSpPr/>
                <p:nvPr/>
              </p:nvGrpSpPr>
              <p:grpSpPr>
                <a:xfrm>
                  <a:off x="4800600" y="184879"/>
                  <a:ext cx="2895600" cy="1295400"/>
                  <a:chOff x="4800600" y="184879"/>
                  <a:chExt cx="2895600" cy="1295400"/>
                </a:xfrm>
              </p:grpSpPr>
              <p:sp>
                <p:nvSpPr>
                  <p:cNvPr id="303" name="Flowchart: Decision 30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Decision 30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4-Point Star 30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
                <p:cNvGrpSpPr/>
                <p:nvPr/>
              </p:nvGrpSpPr>
              <p:grpSpPr>
                <a:xfrm>
                  <a:off x="7696200" y="183630"/>
                  <a:ext cx="2895600" cy="1295400"/>
                  <a:chOff x="4800600" y="184879"/>
                  <a:chExt cx="2895600" cy="1295400"/>
                </a:xfrm>
              </p:grpSpPr>
              <p:sp>
                <p:nvSpPr>
                  <p:cNvPr id="300" name="Flowchart: Decision 29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Decision 30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4-Point Star 30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4-Point Star 29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Oval 28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Cloud 283"/>
            <p:cNvSpPr/>
            <p:nvPr/>
          </p:nvSpPr>
          <p:spPr>
            <a:xfrm rot="1400185">
              <a:off x="4550890" y="3791323"/>
              <a:ext cx="509839" cy="45765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666652" y="3843725"/>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93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Offer</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5823309" y="1012568"/>
            <a:ext cx="5192021" cy="646331"/>
          </a:xfrm>
          <a:prstGeom prst="rect">
            <a:avLst/>
          </a:prstGeom>
        </p:spPr>
        <p:txBody>
          <a:bodyPr wrap="square">
            <a:spAutoFit/>
          </a:bodyPr>
          <a:lstStyle/>
          <a:p>
            <a:r>
              <a:rPr lang="en-US" dirty="0">
                <a:latin typeface="Calibri" panose="020F0502020204030204" pitchFamily="34" charset="0"/>
              </a:rPr>
              <a:t>The kinsman discovered that if he inherited the land he would also need to raise up children with Ruth</a:t>
            </a:r>
          </a:p>
        </p:txBody>
      </p:sp>
      <p:sp>
        <p:nvSpPr>
          <p:cNvPr id="15" name="Rectangle 14"/>
          <p:cNvSpPr/>
          <p:nvPr/>
        </p:nvSpPr>
        <p:spPr>
          <a:xfrm>
            <a:off x="398235" y="1209834"/>
            <a:ext cx="5299529" cy="1200329"/>
          </a:xfrm>
          <a:prstGeom prst="rect">
            <a:avLst/>
          </a:prstGeom>
        </p:spPr>
        <p:txBody>
          <a:bodyPr wrap="square">
            <a:spAutoFit/>
          </a:bodyPr>
          <a:lstStyle/>
          <a:p>
            <a:pPr fontAlgn="base"/>
            <a:r>
              <a:rPr lang="en-US" i="1" dirty="0">
                <a:latin typeface="Calibri" panose="020F0502020204030204" pitchFamily="34" charset="0"/>
              </a:rPr>
              <a:t>What day thou </a:t>
            </a:r>
            <a:r>
              <a:rPr lang="en-US" i="1" dirty="0" err="1">
                <a:latin typeface="Calibri" panose="020F0502020204030204" pitchFamily="34" charset="0"/>
              </a:rPr>
              <a:t>buyest</a:t>
            </a:r>
            <a:r>
              <a:rPr lang="en-US" i="1" dirty="0">
                <a:latin typeface="Calibri" panose="020F0502020204030204" pitchFamily="34" charset="0"/>
              </a:rPr>
              <a:t> the field of the hand of Naomi, thou must buy it also of Ruth the </a:t>
            </a:r>
            <a:r>
              <a:rPr lang="en-US" i="1" dirty="0" err="1">
                <a:latin typeface="Calibri" panose="020F0502020204030204" pitchFamily="34" charset="0"/>
              </a:rPr>
              <a:t>Moabitess</a:t>
            </a:r>
            <a:r>
              <a:rPr lang="en-US" i="1" dirty="0">
                <a:latin typeface="Calibri" panose="020F0502020204030204" pitchFamily="34" charset="0"/>
              </a:rPr>
              <a:t>, the wife of the dead, to raise up the name of the dead upon his inheritance.</a:t>
            </a:r>
          </a:p>
        </p:txBody>
      </p:sp>
      <p:sp>
        <p:nvSpPr>
          <p:cNvPr id="6" name="Rectangle 5"/>
          <p:cNvSpPr/>
          <p:nvPr/>
        </p:nvSpPr>
        <p:spPr>
          <a:xfrm>
            <a:off x="0" y="6479048"/>
            <a:ext cx="6096000" cy="369332"/>
          </a:xfrm>
          <a:prstGeom prst="rect">
            <a:avLst/>
          </a:prstGeom>
        </p:spPr>
        <p:txBody>
          <a:bodyPr>
            <a:spAutoFit/>
          </a:bodyPr>
          <a:lstStyle/>
          <a:p>
            <a:r>
              <a:rPr lang="en-US" b="0" i="0" dirty="0">
                <a:solidFill>
                  <a:srgbClr val="333333"/>
                </a:solidFill>
                <a:effectLst/>
                <a:latin typeface="Calibri" panose="020F0502020204030204" pitchFamily="34" charset="0"/>
              </a:rPr>
              <a:t>Ruth 4:3-6</a:t>
            </a:r>
            <a:endParaRPr lang="en-US" dirty="0"/>
          </a:p>
        </p:txBody>
      </p:sp>
      <p:sp>
        <p:nvSpPr>
          <p:cNvPr id="13" name="Rectangle 12"/>
          <p:cNvSpPr/>
          <p:nvPr/>
        </p:nvSpPr>
        <p:spPr>
          <a:xfrm>
            <a:off x="5977886" y="5334559"/>
            <a:ext cx="5334547" cy="1200329"/>
          </a:xfrm>
          <a:prstGeom prst="rect">
            <a:avLst/>
          </a:prstGeom>
        </p:spPr>
        <p:txBody>
          <a:bodyPr wrap="square">
            <a:spAutoFit/>
          </a:bodyPr>
          <a:lstStyle/>
          <a:p>
            <a:r>
              <a:rPr lang="en-US" dirty="0">
                <a:latin typeface="Calibri" panose="020F0502020204030204" pitchFamily="34" charset="0"/>
              </a:rPr>
              <a:t>The kinsman had no desire to raise another family…with this he gave Boaz his shoe signifying that he would not or could not fulfill his obligation to raise up children to his relative</a:t>
            </a:r>
          </a:p>
        </p:txBody>
      </p:sp>
      <p:pic>
        <p:nvPicPr>
          <p:cNvPr id="10242" name="Picture 2" descr="http://www.godandruth.com/tshoe.jpg"/>
          <p:cNvPicPr>
            <a:picLocks noChangeAspect="1" noChangeArrowheads="1"/>
          </p:cNvPicPr>
          <p:nvPr/>
        </p:nvPicPr>
        <p:blipFill rotWithShape="1">
          <a:blip r:embed="rId3">
            <a:extLst>
              <a:ext uri="{28A0092B-C50C-407E-A947-70E740481C1C}">
                <a14:useLocalDpi xmlns:a14="http://schemas.microsoft.com/office/drawing/2010/main" val="0"/>
              </a:ext>
            </a:extLst>
          </a:blip>
          <a:srcRect t="3175" r="558"/>
          <a:stretch/>
        </p:blipFill>
        <p:spPr bwMode="auto">
          <a:xfrm>
            <a:off x="835995" y="3042776"/>
            <a:ext cx="4262324" cy="28036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gci.org/files/Ruth-Tranfer_of_proper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679" y="1691497"/>
            <a:ext cx="260985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Qualities of Ruth</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5" name="Rectangle 14"/>
          <p:cNvSpPr/>
          <p:nvPr/>
        </p:nvSpPr>
        <p:spPr>
          <a:xfrm>
            <a:off x="222719" y="1009828"/>
            <a:ext cx="6655708" cy="3139321"/>
          </a:xfrm>
          <a:prstGeom prst="rect">
            <a:avLst/>
          </a:prstGeom>
        </p:spPr>
        <p:txBody>
          <a:bodyPr wrap="square">
            <a:spAutoFit/>
          </a:bodyPr>
          <a:lstStyle/>
          <a:p>
            <a:pPr fontAlgn="base"/>
            <a:r>
              <a:rPr lang="en-US" dirty="0">
                <a:latin typeface="Calibri" panose="020F0502020204030204" pitchFamily="34" charset="0"/>
              </a:rPr>
              <a:t>One of the prominent themes of the account of Ruth is that of redemption, which relates to all of us. </a:t>
            </a:r>
          </a:p>
          <a:p>
            <a:pPr fontAlgn="base"/>
            <a:endParaRPr lang="en-US" dirty="0">
              <a:latin typeface="Calibri" panose="020F0502020204030204" pitchFamily="34" charset="0"/>
            </a:endParaRPr>
          </a:p>
          <a:p>
            <a:pPr fontAlgn="base"/>
            <a:r>
              <a:rPr lang="en-US" dirty="0">
                <a:latin typeface="Calibri" panose="020F0502020204030204" pitchFamily="34" charset="0"/>
              </a:rPr>
              <a:t>Ruth was a foreigner and a poor and childless widow, which left her in complete poverty with no source of support. </a:t>
            </a:r>
          </a:p>
          <a:p>
            <a:pPr fontAlgn="base"/>
            <a:endParaRPr lang="en-US" dirty="0">
              <a:latin typeface="Calibri" panose="020F0502020204030204" pitchFamily="34" charset="0"/>
            </a:endParaRPr>
          </a:p>
          <a:p>
            <a:pPr fontAlgn="base"/>
            <a:r>
              <a:rPr lang="en-US" dirty="0">
                <a:latin typeface="Calibri" panose="020F0502020204030204" pitchFamily="34" charset="0"/>
              </a:rPr>
              <a:t>Nevertheless, Ruth faithfully accepted the gospel and joined the Lord’s covenant people. </a:t>
            </a:r>
          </a:p>
          <a:p>
            <a:pPr fontAlgn="base"/>
            <a:endParaRPr lang="en-US" dirty="0">
              <a:latin typeface="Calibri" panose="020F0502020204030204" pitchFamily="34" charset="0"/>
            </a:endParaRPr>
          </a:p>
          <a:p>
            <a:pPr fontAlgn="base"/>
            <a:r>
              <a:rPr lang="en-US" dirty="0">
                <a:latin typeface="Calibri" panose="020F0502020204030204" pitchFamily="34" charset="0"/>
              </a:rPr>
              <a:t>Though she could not deliver herself from her destitute condition, she was ultimately “redeemed” by her kinsman Boaz. </a:t>
            </a:r>
            <a:endParaRPr lang="en-US" i="1" dirty="0">
              <a:latin typeface="Calibri" panose="020F0502020204030204" pitchFamily="34" charset="0"/>
            </a:endParaRPr>
          </a:p>
        </p:txBody>
      </p:sp>
      <p:sp>
        <p:nvSpPr>
          <p:cNvPr id="2" name="Rectangle 1"/>
          <p:cNvSpPr/>
          <p:nvPr/>
        </p:nvSpPr>
        <p:spPr>
          <a:xfrm>
            <a:off x="1654628" y="4550004"/>
            <a:ext cx="9788087" cy="2031325"/>
          </a:xfrm>
          <a:prstGeom prst="rect">
            <a:avLst/>
          </a:prstGeom>
        </p:spPr>
        <p:txBody>
          <a:bodyPr wrap="square">
            <a:spAutoFit/>
          </a:bodyPr>
          <a:lstStyle/>
          <a:p>
            <a:r>
              <a:rPr lang="en-US" dirty="0">
                <a:latin typeface="Calibri" panose="020F0502020204030204" pitchFamily="34" charset="0"/>
              </a:rPr>
              <a:t>Because of Ruth’s faith-driven actions and the kindness of her redeemer, Ruth married again, received an inheritance, and was blessed with children. Like Ruth, we cannot save ourselves but must rely on a Redeemer from Bethlehem, one who is able to lift us from our fallen state and secure our happiness as part of His family. </a:t>
            </a:r>
          </a:p>
          <a:p>
            <a:endParaRPr lang="en-US" dirty="0">
              <a:latin typeface="Calibri" panose="020F0502020204030204" pitchFamily="34" charset="0"/>
            </a:endParaRPr>
          </a:p>
          <a:p>
            <a:r>
              <a:rPr lang="en-US" dirty="0">
                <a:latin typeface="Calibri" panose="020F0502020204030204" pitchFamily="34" charset="0"/>
              </a:rPr>
              <a:t>Given this theme of redemption, it is interesting to note that Jesus Christ, the Redeemer of Israel and of all mankind, was one of Ruth’s descendants (see Matthew 1:5–16)</a:t>
            </a:r>
            <a:endParaRPr lang="en-US" dirty="0"/>
          </a:p>
        </p:txBody>
      </p:sp>
      <p:pic>
        <p:nvPicPr>
          <p:cNvPr id="12290" name="Picture 2" descr="http://2.bp.blogspot.com/-pghDjw4vmDI/TxgcP1IIx2I/AAAAAAAAAFM/ZpyRLRzqKSs/s1600/ruth.jpg"/>
          <p:cNvPicPr>
            <a:picLocks noChangeAspect="1" noChangeArrowheads="1"/>
          </p:cNvPicPr>
          <p:nvPr/>
        </p:nvPicPr>
        <p:blipFill rotWithShape="1">
          <a:blip r:embed="rId3">
            <a:extLst>
              <a:ext uri="{28A0092B-C50C-407E-A947-70E740481C1C}">
                <a14:useLocalDpi xmlns:a14="http://schemas.microsoft.com/office/drawing/2010/main" val="0"/>
              </a:ext>
            </a:extLst>
          </a:blip>
          <a:srcRect l="7421" b="8015"/>
          <a:stretch/>
        </p:blipFill>
        <p:spPr bwMode="auto">
          <a:xfrm>
            <a:off x="7854481" y="967949"/>
            <a:ext cx="2553280" cy="343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0911"/>
            <a:ext cx="12061371" cy="3970318"/>
          </a:xfrm>
          <a:prstGeom prst="rect">
            <a:avLst/>
          </a:prstGeom>
          <a:noFill/>
        </p:spPr>
        <p:txBody>
          <a:bodyPr wrap="square" rtlCol="0">
            <a:spAutoFit/>
          </a:bodyPr>
          <a:lstStyle/>
          <a:p>
            <a:pPr fontAlgn="base"/>
            <a:r>
              <a:rPr lang="en-US" dirty="0">
                <a:latin typeface="Calibri" panose="020F0502020204030204" pitchFamily="34" charset="0"/>
              </a:rPr>
              <a:t>Sources: </a:t>
            </a:r>
          </a:p>
          <a:p>
            <a:pPr fontAlgn="base"/>
            <a:endParaRPr lang="en-US" dirty="0">
              <a:latin typeface="Calibri" panose="020F0502020204030204" pitchFamily="34" charset="0"/>
            </a:endParaRPr>
          </a:p>
          <a:p>
            <a:pPr fontAlgn="base"/>
            <a:r>
              <a:rPr lang="en-US" dirty="0">
                <a:latin typeface="Calibri" panose="020F0502020204030204" pitchFamily="34" charset="0"/>
              </a:rPr>
              <a:t>Videos: </a:t>
            </a:r>
          </a:p>
          <a:p>
            <a:pPr fontAlgn="base"/>
            <a:r>
              <a:rPr lang="en-US" i="1" dirty="0">
                <a:latin typeface="Calibri" panose="020F0502020204030204" pitchFamily="34" charset="0"/>
              </a:rPr>
              <a:t>Return to Virtue </a:t>
            </a:r>
            <a:r>
              <a:rPr lang="en-US" dirty="0">
                <a:latin typeface="Calibri" panose="020F0502020204030204" pitchFamily="34" charset="0"/>
              </a:rPr>
              <a:t>(2:34)</a:t>
            </a:r>
          </a:p>
          <a:p>
            <a:pPr fontAlgn="base"/>
            <a:r>
              <a:rPr lang="en-US" i="1" dirty="0">
                <a:latin typeface="Calibri" panose="020F0502020204030204" pitchFamily="34" charset="0"/>
              </a:rPr>
              <a:t>Virtue: For Such a Time as This</a:t>
            </a:r>
            <a:r>
              <a:rPr lang="en-US" dirty="0">
                <a:latin typeface="Calibri" panose="020F0502020204030204" pitchFamily="34" charset="0"/>
              </a:rPr>
              <a:t> (5:44)</a:t>
            </a:r>
          </a:p>
          <a:p>
            <a:pPr fontAlgn="base"/>
            <a:endParaRPr lang="en-US" dirty="0">
              <a:latin typeface="Calibri" panose="020F0502020204030204" pitchFamily="34" charset="0"/>
            </a:endParaRPr>
          </a:p>
          <a:p>
            <a:pPr fontAlgn="base"/>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Elder Bruce R. McConkie (</a:t>
            </a:r>
            <a:r>
              <a:rPr lang="en-US" i="1" dirty="0">
                <a:latin typeface="Calibri" panose="020F0502020204030204" pitchFamily="34" charset="0"/>
              </a:rPr>
              <a:t>CR,</a:t>
            </a:r>
            <a:r>
              <a:rPr lang="en-US" dirty="0">
                <a:latin typeface="Calibri" panose="020F0502020204030204" pitchFamily="34" charset="0"/>
              </a:rPr>
              <a:t> October 1955, 13).</a:t>
            </a:r>
          </a:p>
          <a:p>
            <a:pPr marL="342900" indent="-342900" fontAlgn="base">
              <a:buFontTx/>
              <a:buAutoNum type="arabicPeriod"/>
            </a:pPr>
            <a:r>
              <a:rPr lang="en-US" dirty="0">
                <a:latin typeface="Calibri" panose="020F0502020204030204" pitchFamily="34" charset="0"/>
              </a:rPr>
              <a:t>President Gordon B.[Hinckley, “Life’s Obligations, 2.</a:t>
            </a:r>
          </a:p>
          <a:p>
            <a:pPr marL="342900" indent="-342900" fontAlgn="base">
              <a:buFontTx/>
              <a:buAutoNum type="arabicPeriod"/>
            </a:pPr>
            <a:r>
              <a:rPr lang="en-US" dirty="0">
                <a:latin typeface="Calibri" panose="020F0502020204030204" pitchFamily="34" charset="0"/>
              </a:rPr>
              <a:t>Bible Dictionary</a:t>
            </a:r>
          </a:p>
          <a:p>
            <a:pPr fontAlgn="base"/>
            <a:r>
              <a:rPr lang="en-US" dirty="0"/>
              <a:t>Presentation by ©http://fashionsbylynda.com/blog/</a:t>
            </a:r>
            <a:endParaRPr lang="en-US" dirty="0">
              <a:latin typeface="Calibri" panose="020F0502020204030204" pitchFamily="34" charset="0"/>
            </a:endParaRPr>
          </a:p>
          <a:p>
            <a:pPr marL="342900" indent="-342900" fontAlgn="base">
              <a:buFont typeface="+mj-lt"/>
              <a:buAutoNum type="arabicPeriod" startAt="4"/>
            </a:pPr>
            <a:r>
              <a:rPr lang="en-US" dirty="0">
                <a:latin typeface="Calibri" panose="020F0502020204030204" pitchFamily="34" charset="0"/>
              </a:rPr>
              <a:t>Rasmussen, Introduction to the Old Testament, 1:157.</a:t>
            </a:r>
          </a:p>
          <a:p>
            <a:pPr marL="342900" indent="-342900" fontAlgn="base">
              <a:buFont typeface="+mj-lt"/>
              <a:buAutoNum type="arabicPeriod" startAt="4"/>
            </a:pPr>
            <a:r>
              <a:rPr lang="en-US" i="1" dirty="0">
                <a:latin typeface="Calibri" panose="020F0502020204030204" pitchFamily="34" charset="0"/>
              </a:rPr>
              <a:t>Preach My Gospel: A Guide to Missionary Service</a:t>
            </a:r>
            <a:r>
              <a:rPr lang="en-US" dirty="0">
                <a:latin typeface="Calibri" panose="020F0502020204030204" pitchFamily="34" charset="0"/>
              </a:rPr>
              <a:t>(2004), 118.</a:t>
            </a:r>
          </a:p>
          <a:p>
            <a:pPr marL="342900" indent="-342900" fontAlgn="base">
              <a:buFont typeface="+mj-lt"/>
              <a:buAutoNum type="arabicPeriod" startAt="4"/>
            </a:pPr>
            <a:r>
              <a:rPr lang="en-US" dirty="0">
                <a:latin typeface="Calibri" panose="020F0502020204030204" pitchFamily="34" charset="0"/>
              </a:rPr>
              <a:t>Sister Elaine S. Dalton (“A Return to Virtue,”</a:t>
            </a:r>
            <a:r>
              <a:rPr lang="en-US" i="1" dirty="0">
                <a:latin typeface="Calibri" panose="020F0502020204030204" pitchFamily="34" charset="0"/>
              </a:rPr>
              <a:t> Ensign</a:t>
            </a:r>
            <a:r>
              <a:rPr lang="en-US" dirty="0">
                <a:latin typeface="Calibri" panose="020F0502020204030204" pitchFamily="34" charset="0"/>
              </a:rPr>
              <a:t> or </a:t>
            </a:r>
            <a:r>
              <a:rPr lang="en-US" i="1" dirty="0">
                <a:latin typeface="Calibri" panose="020F0502020204030204" pitchFamily="34" charset="0"/>
              </a:rPr>
              <a:t>Liahona, </a:t>
            </a:r>
            <a:r>
              <a:rPr lang="en-US" dirty="0">
                <a:latin typeface="Calibri" panose="020F0502020204030204" pitchFamily="34" charset="0"/>
              </a:rPr>
              <a:t>Nov. 2008, 79).</a:t>
            </a:r>
          </a:p>
        </p:txBody>
      </p:sp>
      <p:grpSp>
        <p:nvGrpSpPr>
          <p:cNvPr id="6" name="Group 5">
            <a:extLst>
              <a:ext uri="{FF2B5EF4-FFF2-40B4-BE49-F238E27FC236}">
                <a16:creationId xmlns:a16="http://schemas.microsoft.com/office/drawing/2014/main" id="{1CDA0698-CEC2-479E-BB3B-AFC0317635E0}"/>
              </a:ext>
            </a:extLst>
          </p:cNvPr>
          <p:cNvGrpSpPr/>
          <p:nvPr/>
        </p:nvGrpSpPr>
        <p:grpSpPr>
          <a:xfrm>
            <a:off x="3720553" y="609948"/>
            <a:ext cx="831238" cy="1052902"/>
            <a:chOff x="7543800" y="3810000"/>
            <a:chExt cx="1143000" cy="1447800"/>
          </a:xfrm>
        </p:grpSpPr>
        <p:sp>
          <p:nvSpPr>
            <p:cNvPr id="7" name="Trapezoid 6">
              <a:extLst>
                <a:ext uri="{FF2B5EF4-FFF2-40B4-BE49-F238E27FC236}">
                  <a16:creationId xmlns:a16="http://schemas.microsoft.com/office/drawing/2014/main" id="{E6911C14-27CF-4A1C-BD13-8E5BF904482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262E7309-F2FF-4470-94EF-715AD87F6B9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38DEA00F-0463-40E1-9C9D-5856997B088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3CC1C319-EA4C-4231-A28C-D4901953EDA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0467647-C1D0-4596-A996-F7ACC3036DBB}"/>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B60739BD-7D8D-4F4B-9863-27B3E13507C7}"/>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2BD48CFE-1A90-45B3-BCA0-41A980FBC1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DF2B1B1-5EBA-47EE-98E1-FAFE53BDE72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FE7AAF8-7181-450C-9DA7-1CCB0D61DC8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784FEC-CE1C-4214-8946-5931F085043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398DF936-61F5-48E9-B5BA-BB7C26F06A3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8E96757-A810-4C52-B615-E09A4F82066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734C388B-8F64-4279-8D5F-8D859F186325}"/>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1B4EB9A0-5885-491F-A6E5-C53048A94C9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B2A59B-D883-478C-B6CC-83F1761CBB3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577521-B997-494C-A63F-5B037DAD618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0D0141-4276-48D5-B9B4-88E9C2581D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0903E9A3-410B-4BA9-ABAE-A85B0ABFFDC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354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101216"/>
            <a:ext cx="6096000" cy="2677656"/>
          </a:xfrm>
          <a:prstGeom prst="rect">
            <a:avLst/>
          </a:prstGeom>
          <a:ln>
            <a:solidFill>
              <a:schemeClr val="tx1"/>
            </a:solidFill>
          </a:ln>
        </p:spPr>
        <p:txBody>
          <a:bodyPr>
            <a:spAutoFit/>
          </a:bodyPr>
          <a:lstStyle/>
          <a:p>
            <a:r>
              <a:rPr lang="en-US" sz="1200" b="1" i="0" dirty="0">
                <a:effectLst/>
                <a:latin typeface="Calibri" panose="020F0502020204030204" pitchFamily="34" charset="0"/>
              </a:rPr>
              <a:t>Ruth lies at Boaz’s feet:</a:t>
            </a:r>
          </a:p>
          <a:p>
            <a:r>
              <a:rPr lang="en-US" sz="1200" b="0" i="0" dirty="0">
                <a:effectLst/>
                <a:latin typeface="Calibri" panose="020F0502020204030204" pitchFamily="34" charset="0"/>
              </a:rPr>
              <a:t>“According to our customs, indeed, this act of Naomi and Ruth appears a very objectionable one from a moral point of view, but it was not so when judged by the customs of the people of Israel at that time. Boaz, who was an </a:t>
            </a:r>
            <a:r>
              <a:rPr lang="en-US" sz="1200" b="0" i="0" dirty="0" err="1">
                <a:effectLst/>
                <a:latin typeface="Calibri" panose="020F0502020204030204" pitchFamily="34" charset="0"/>
              </a:rPr>
              <a:t>honourable</a:t>
            </a:r>
            <a:r>
              <a:rPr lang="en-US" sz="1200" b="0" i="0" dirty="0">
                <a:effectLst/>
                <a:latin typeface="Calibri" panose="020F0502020204030204" pitchFamily="34" charset="0"/>
              </a:rPr>
              <a:t> man, and, according to [</a:t>
            </a:r>
            <a:r>
              <a:rPr lang="en-US" sz="1200" b="0" i="0" u="none" strike="noStrike" dirty="0">
                <a:effectLst/>
                <a:latin typeface="Calibri" panose="020F0502020204030204" pitchFamily="34" charset="0"/>
              </a:rPr>
              <a:t>Ruth 3:10</a:t>
            </a:r>
            <a:r>
              <a:rPr lang="en-US" sz="1200" b="0" i="0" dirty="0">
                <a:effectLst/>
                <a:latin typeface="Calibri" panose="020F0502020204030204" pitchFamily="34" charset="0"/>
              </a:rPr>
              <a:t>], no doubt somewhat advanced in years, praised Ruth for having taken refuge with him, and promised to fulfil her wishes when he had satisfied himself that the nearer redeemer would renounce his right and duty [see </a:t>
            </a:r>
            <a:r>
              <a:rPr lang="en-US" sz="1200" b="0" i="0" u="none" strike="noStrike" dirty="0">
                <a:effectLst/>
                <a:latin typeface="Calibri" panose="020F0502020204030204" pitchFamily="34" charset="0"/>
              </a:rPr>
              <a:t>vv. 10–11</a:t>
            </a:r>
            <a:r>
              <a:rPr lang="en-US" sz="1200" b="0" i="0" dirty="0">
                <a:effectLst/>
                <a:latin typeface="Calibri" panose="020F0502020204030204" pitchFamily="34" charset="0"/>
              </a:rPr>
              <a:t>]. As he acknowledged by this very declaration, that under certain circumstances it would be his duty as redeemer to marry Ruth, he took no offence at the manner in which she had approached him and proposed to become his wife. On the contrary, he regarded it as a proof of feminine virtue and modesty, that she had not gone after young men, but offered herself as a wife to an old man like him. This conduct on the part of Boaz is a sufficient proof that women might have confidence in him that he would do nothing unseemly. And he justified such confidence.” (</a:t>
            </a:r>
            <a:r>
              <a:rPr lang="en-US" sz="1200" b="0" i="0" dirty="0" err="1">
                <a:effectLst/>
                <a:latin typeface="Calibri" panose="020F0502020204030204" pitchFamily="34" charset="0"/>
              </a:rPr>
              <a:t>Keil</a:t>
            </a:r>
            <a:r>
              <a:rPr lang="en-US" sz="1200" b="0" i="0" dirty="0">
                <a:effectLst/>
                <a:latin typeface="Calibri" panose="020F0502020204030204" pitchFamily="34" charset="0"/>
              </a:rPr>
              <a:t> and </a:t>
            </a:r>
            <a:r>
              <a:rPr lang="en-US" sz="1200" b="0" i="0" dirty="0" err="1">
                <a:effectLst/>
                <a:latin typeface="Calibri" panose="020F0502020204030204" pitchFamily="34" charset="0"/>
              </a:rPr>
              <a:t>Delitzsch</a:t>
            </a:r>
            <a:r>
              <a:rPr lang="en-US" sz="1200" b="0" i="0" dirty="0">
                <a:effectLst/>
                <a:latin typeface="Calibri" panose="020F0502020204030204" pitchFamily="34" charset="0"/>
              </a:rPr>
              <a:t>, Commentary, 2:1:483.) found in Old Testament Institute Manual</a:t>
            </a:r>
            <a:endParaRPr lang="en-US" sz="1200" dirty="0"/>
          </a:p>
        </p:txBody>
      </p:sp>
      <p:sp>
        <p:nvSpPr>
          <p:cNvPr id="3" name="Rectangle 2"/>
          <p:cNvSpPr/>
          <p:nvPr/>
        </p:nvSpPr>
        <p:spPr>
          <a:xfrm>
            <a:off x="130629" y="2778872"/>
            <a:ext cx="6096000" cy="1938992"/>
          </a:xfrm>
          <a:prstGeom prst="rect">
            <a:avLst/>
          </a:prstGeom>
          <a:ln>
            <a:solidFill>
              <a:schemeClr val="tx1"/>
            </a:solidFill>
          </a:ln>
        </p:spPr>
        <p:txBody>
          <a:bodyPr>
            <a:spAutoFit/>
          </a:bodyPr>
          <a:lstStyle/>
          <a:p>
            <a:r>
              <a:rPr lang="en-US" sz="1200" b="1" i="0" dirty="0">
                <a:effectLst/>
                <a:latin typeface="Calibri" panose="020F0502020204030204" pitchFamily="34" charset="0"/>
              </a:rPr>
              <a:t>Kinsman </a:t>
            </a:r>
            <a:r>
              <a:rPr lang="en-US" sz="1200" b="1" dirty="0">
                <a:latin typeface="Calibri" panose="020F0502020204030204" pitchFamily="34" charset="0"/>
              </a:rPr>
              <a:t>and Boaz:</a:t>
            </a:r>
          </a:p>
          <a:p>
            <a:r>
              <a:rPr lang="en-US" sz="1200" b="0" i="0" dirty="0">
                <a:effectLst/>
                <a:latin typeface="Calibri" panose="020F0502020204030204" pitchFamily="34" charset="0"/>
              </a:rPr>
              <a:t>“The writer [of the book of Ruth] has not even preserved the name of that kinsman who was willing to redeem the property but not to marry the widow and raise up a son to the name of the dead. The heir of the dead man would get the redeemed property, and thus it would not increase </a:t>
            </a:r>
            <a:r>
              <a:rPr lang="en-US" sz="1200" b="0" i="0" u="none" strike="noStrike" dirty="0">
                <a:effectLst/>
                <a:latin typeface="Calibri" panose="020F0502020204030204" pitchFamily="34" charset="0"/>
              </a:rPr>
              <a:t>the redeemer</a:t>
            </a:r>
            <a:r>
              <a:rPr lang="en-US" sz="1200" b="0" i="0" dirty="0">
                <a:effectLst/>
                <a:latin typeface="Calibri" panose="020F0502020204030204" pitchFamily="34" charset="0"/>
              </a:rPr>
              <a:t>’s estate; hence he said selfishly, ‘I cannot redeem it, lest I mar mine own inheritance’ (</a:t>
            </a:r>
            <a:r>
              <a:rPr lang="en-US" sz="1200" b="0" i="0" u="none" strike="noStrike" dirty="0">
                <a:effectLst/>
                <a:latin typeface="Calibri" panose="020F0502020204030204" pitchFamily="34" charset="0"/>
              </a:rPr>
              <a:t>Ruth 4:6</a:t>
            </a:r>
            <a:r>
              <a:rPr lang="en-US" sz="1200" b="0" i="0" dirty="0">
                <a:effectLst/>
                <a:latin typeface="Calibri" panose="020F0502020204030204" pitchFamily="34" charset="0"/>
              </a:rPr>
              <a:t>)” (Ellis T. Rasmussen, </a:t>
            </a:r>
            <a:r>
              <a:rPr lang="en-US" sz="1200" b="0" i="1" dirty="0">
                <a:effectLst/>
                <a:latin typeface="Calibri" panose="020F0502020204030204" pitchFamily="34" charset="0"/>
              </a:rPr>
              <a:t>A Latter-day Saint Commentary on the Old Testament</a:t>
            </a:r>
            <a:r>
              <a:rPr lang="en-US" sz="1200" b="0" i="0" dirty="0">
                <a:effectLst/>
                <a:latin typeface="Calibri" panose="020F0502020204030204" pitchFamily="34" charset="0"/>
              </a:rPr>
              <a:t> [1993], 228). Boaz, on the other hand, was willing to take the unselfish step of marrying Ruth and ensuring her safety and well-being as well as Naomi’s. In this and other ways, Boaz is a type of the Savior, who redeemed all of mankind without thought for His own benefit.</a:t>
            </a:r>
            <a:endParaRPr lang="en-US" sz="1200" dirty="0"/>
          </a:p>
        </p:txBody>
      </p:sp>
    </p:spTree>
    <p:extLst>
      <p:ext uri="{BB962C8B-B14F-4D97-AF65-F5344CB8AC3E}">
        <p14:creationId xmlns:p14="http://schemas.microsoft.com/office/powerpoint/2010/main" val="305410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22591" cy="7109639"/>
          </a:xfrm>
          <a:prstGeom prst="rect">
            <a:avLst/>
          </a:prstGeom>
        </p:spPr>
        <p:txBody>
          <a:bodyPr wrap="square">
            <a:spAutoFit/>
          </a:bodyPr>
          <a:lstStyle/>
          <a:p>
            <a:pPr fontAlgn="base"/>
            <a:r>
              <a:rPr lang="en-US" sz="1200" b="1" i="0" u="none" strike="noStrike" dirty="0">
                <a:solidFill>
                  <a:srgbClr val="000000"/>
                </a:solidFill>
                <a:effectLst/>
                <a:latin typeface="Abadi" panose="020B0604020104020204" pitchFamily="34" charset="0"/>
              </a:rPr>
              <a:t>The Right Person, the Right Place, the Right Time: Guidelines for Wisely... By Tomas B. Holman</a:t>
            </a:r>
            <a:endParaRPr lang="en-US" sz="1200" b="0" i="0" dirty="0">
              <a:solidFill>
                <a:srgbClr val="373737"/>
              </a:solidFill>
              <a:effectLst/>
              <a:latin typeface="Abadi" panose="020B0604020104020204" pitchFamily="34" charset="0"/>
            </a:endParaRPr>
          </a:p>
          <a:p>
            <a:pPr fontAlgn="base"/>
            <a:r>
              <a:rPr lang="en-US" sz="1200" b="1" i="0" dirty="0">
                <a:solidFill>
                  <a:srgbClr val="373737"/>
                </a:solidFill>
                <a:effectLst/>
                <a:latin typeface="Abadi" panose="020B0604020104020204" pitchFamily="34" charset="0"/>
              </a:rPr>
              <a:t>The Right Place</a:t>
            </a:r>
          </a:p>
          <a:p>
            <a:pPr fontAlgn="base"/>
            <a:r>
              <a:rPr lang="en-US" sz="1200" b="0" i="0" dirty="0">
                <a:solidFill>
                  <a:srgbClr val="373737"/>
                </a:solidFill>
                <a:effectLst/>
                <a:latin typeface="Abadi" panose="020B0604020104020204" pitchFamily="34" charset="0"/>
              </a:rPr>
              <a:t>The right place is, of course, the temple. “There is no substitute for marrying in the temple,” counsels President Hinckley. “It is the only place under the heavens where marriage can be solemnized for eternity. Don’t cheat yourself. Don’t cheat your companion. Don’t shortchange your lives” (“Life’s Obligations,” 2).</a:t>
            </a:r>
          </a:p>
          <a:p>
            <a:pPr fontAlgn="base"/>
            <a:r>
              <a:rPr lang="en-US" sz="1200" b="1" i="0" dirty="0">
                <a:solidFill>
                  <a:srgbClr val="373737"/>
                </a:solidFill>
                <a:effectLst/>
                <a:latin typeface="Abadi" panose="020B0604020104020204" pitchFamily="34" charset="0"/>
              </a:rPr>
              <a:t>The Right Person</a:t>
            </a:r>
          </a:p>
          <a:p>
            <a:pPr fontAlgn="base"/>
            <a:r>
              <a:rPr lang="en-US" sz="1200" b="0" i="0" dirty="0">
                <a:solidFill>
                  <a:srgbClr val="373737"/>
                </a:solidFill>
                <a:effectLst/>
                <a:latin typeface="Abadi" panose="020B0604020104020204" pitchFamily="34" charset="0"/>
              </a:rPr>
              <a:t>A person committed to temple marriage must then ask: “Whom should I marry?” “How do I identify the right person for me?”</a:t>
            </a:r>
          </a:p>
          <a:p>
            <a:pPr fontAlgn="base"/>
            <a:r>
              <a:rPr lang="en-US" sz="1200" b="1" dirty="0"/>
              <a:t>Being the Right Person</a:t>
            </a:r>
          </a:p>
          <a:p>
            <a:pPr fontAlgn="base"/>
            <a:r>
              <a:rPr lang="en-US" sz="1200" dirty="0"/>
              <a:t>Second, one of the most important principles we learn from the scriptures to help us choose an eternal companion is articulated by the Savior in Matthew 7:3–5:</a:t>
            </a:r>
          </a:p>
          <a:p>
            <a:pPr fontAlgn="base"/>
            <a:r>
              <a:rPr lang="en-US" sz="1200" i="1" dirty="0"/>
              <a:t>And why </a:t>
            </a:r>
            <a:r>
              <a:rPr lang="en-US" sz="1200" i="1" dirty="0" err="1"/>
              <a:t>beholdest</a:t>
            </a:r>
            <a:r>
              <a:rPr lang="en-US" sz="1200" i="1" dirty="0"/>
              <a:t> thou the mote that is in thy brother’s eye, but </a:t>
            </a:r>
            <a:r>
              <a:rPr lang="en-US" sz="1200" i="1" dirty="0" err="1"/>
              <a:t>considerest</a:t>
            </a:r>
            <a:r>
              <a:rPr lang="en-US" sz="1200" i="1" dirty="0"/>
              <a:t> not the beam that is in thine own eye?</a:t>
            </a:r>
            <a:endParaRPr lang="en-US" sz="1200" dirty="0"/>
          </a:p>
          <a:p>
            <a:pPr fontAlgn="base"/>
            <a:r>
              <a:rPr lang="en-US" sz="1200" i="1" dirty="0"/>
              <a:t>Or how wilt thou say to thy brother, Let me pull out the mote out of thine eye; and, behold, a beam is in thine own eye?</a:t>
            </a:r>
            <a:endParaRPr lang="en-US" sz="1200" dirty="0"/>
          </a:p>
          <a:p>
            <a:pPr fontAlgn="base"/>
            <a:r>
              <a:rPr lang="en-US" sz="1200" i="1" dirty="0"/>
              <a:t>Thou hypocrite, first cast out the beam out of thine own eye; and then shalt thou see clearly to cast out the mote out of thy brother’s eye.</a:t>
            </a:r>
            <a:endParaRPr lang="en-US" sz="1200" dirty="0"/>
          </a:p>
          <a:p>
            <a:pPr fontAlgn="base"/>
            <a:r>
              <a:rPr lang="en-US" sz="1200" dirty="0"/>
              <a:t>Elder Neal A. Maxwell spoke more specifically to those in families, including those in the courtship stage, when he said:</a:t>
            </a:r>
          </a:p>
          <a:p>
            <a:pPr fontAlgn="base"/>
            <a:r>
              <a:rPr lang="en-US" sz="1200" i="1" dirty="0"/>
              <a:t>If the choice is between reforming other Church members</a:t>
            </a:r>
            <a:r>
              <a:rPr lang="en-US" sz="1200" dirty="0"/>
              <a:t> [including fiancés, fiancées, spouses, children] </a:t>
            </a:r>
            <a:r>
              <a:rPr lang="en-US" sz="1200" i="1" dirty="0"/>
              <a:t>or ourselves, is there really any question about where we should begin? The key is to have our eyes wide open to our own faults and partially closed to the faults of others—not the other way around! The imperfections of others never release us from the need to work on our own shortcomings.</a:t>
            </a:r>
            <a:r>
              <a:rPr lang="en-US" sz="1200" dirty="0"/>
              <a:t> [“A Brother Offended,” </a:t>
            </a:r>
            <a:r>
              <a:rPr lang="en-US" sz="1200" i="1" dirty="0"/>
              <a:t>Ensign,</a:t>
            </a:r>
            <a:r>
              <a:rPr lang="en-US" sz="1200" dirty="0"/>
              <a:t> May 1982, 39]</a:t>
            </a:r>
          </a:p>
          <a:p>
            <a:pPr fontAlgn="base"/>
            <a:r>
              <a:rPr lang="en-US" sz="1200" dirty="0"/>
              <a:t>Thus, as you think about the prophetic counsel and the research I will now discuss on choosing a spouse, you need first to apply the ideas and counsel to yourself. Then you can more appropriately critique another’s rightness for you.</a:t>
            </a:r>
          </a:p>
          <a:p>
            <a:pPr fontAlgn="base"/>
            <a:r>
              <a:rPr lang="en-US" sz="1200" b="1" dirty="0"/>
              <a:t>Finding the Right Person</a:t>
            </a:r>
          </a:p>
          <a:p>
            <a:pPr fontAlgn="base"/>
            <a:r>
              <a:rPr lang="en-US" sz="1200" dirty="0"/>
              <a:t>The first quality many young people look for in a potential spouse is someone with whom they can “fall in love,” which often means someone for whom they feel a strong physical attraction. Although love is more than physical attraction, being physically attracted to a potential spouse is not bad. Indeed, Elder Bruce R. McConkie said, “The right person is someone for whom the natural and wholesome and normal affection that should exist does exist.” Then he went on to add: “It is the person who is living so that he or she can go to the temple of God and make the covenants that we there make” (</a:t>
            </a:r>
            <a:r>
              <a:rPr lang="en-US" sz="1200" i="1" dirty="0"/>
              <a:t>CR,</a:t>
            </a:r>
            <a:r>
              <a:rPr lang="en-US" sz="1200" dirty="0"/>
              <a:t> October 1955, 13).</a:t>
            </a:r>
          </a:p>
          <a:p>
            <a:pPr fontAlgn="base"/>
            <a:r>
              <a:rPr lang="en-US" sz="1200" dirty="0"/>
              <a:t>Being “in love” and attracted to a person is a good start, but clearly not enough. President Gordon B. Hinckley suggested several other factors we should keep in mind:</a:t>
            </a:r>
          </a:p>
          <a:p>
            <a:pPr fontAlgn="base"/>
            <a:r>
              <a:rPr lang="en-US" sz="1200" i="1" dirty="0"/>
              <a:t>Choose a companion of your own faith. You are much more likely to be happy. Choose a companion you can always honor, you can always respect, one who will complement you in your own life, one to whom you can give your entire heart, your entire love, your entire allegiance, your entire loyalty.</a:t>
            </a:r>
            <a:r>
              <a:rPr lang="en-US" sz="1200" dirty="0"/>
              <a:t> [Hinckley, “Life’s Obligations, 2]</a:t>
            </a:r>
          </a:p>
          <a:p>
            <a:pPr fontAlgn="base"/>
            <a:r>
              <a:rPr lang="en-US" sz="1200" dirty="0"/>
              <a:t>Elder Richard G. Scott suggested that in a potential spouse we should look for</a:t>
            </a:r>
          </a:p>
          <a:p>
            <a:pPr fontAlgn="base"/>
            <a:r>
              <a:rPr lang="en-US" sz="1200" i="1" dirty="0"/>
              <a:t>essential attributes that bring happiness: a deep love of the Lord and of His commandments, a determination to live them, one that is kindly understanding, forgiving of others, and willing to give of self, with the desire to have a family crowned with beautiful children and a commitment to teach them the principles of truth in the home.</a:t>
            </a:r>
            <a:r>
              <a:rPr lang="en-US" sz="1200" dirty="0"/>
              <a:t> [“Receive the Temple Blessings,” </a:t>
            </a:r>
            <a:r>
              <a:rPr lang="en-US" sz="1200" i="1" dirty="0"/>
              <a:t>Ensign,</a:t>
            </a:r>
            <a:r>
              <a:rPr lang="en-US" sz="1200" dirty="0"/>
              <a:t> May 1999, 26]</a:t>
            </a:r>
          </a:p>
          <a:p>
            <a:pPr fontAlgn="base"/>
            <a:r>
              <a:rPr lang="en-US" sz="1200" dirty="0"/>
              <a:t>First, we need to know a lot about the person we are thinking of marrying. As Elder Scott notes, the beliefs the person has about family life matter, and research confirms this. The more the person values marriage and family life, the better the marriage will be. President Hinckley admonishes us to choose a person we can honor, respect, and give our whole heart, love, allegiance, and loyalty to. The research shows that this kind of person will have a healthy sense of self-respect, maturity, self-control, and good mental and emotional health.</a:t>
            </a:r>
          </a:p>
          <a:p>
            <a:pPr fontAlgn="base"/>
            <a:r>
              <a:rPr lang="en-US" sz="1200" dirty="0"/>
              <a:t>President Hinckley suggested you choose a person “who will complement you,” and Elder Scott says our choice should be a person who “is kindly understanding [and] forgiving of others.” Thus, we need to find a person not only of good character, but a person with whom we can have a good relationship.</a:t>
            </a:r>
          </a:p>
          <a:p>
            <a:pPr fontAlgn="base"/>
            <a:r>
              <a:rPr lang="en-US" sz="1200" dirty="0"/>
              <a:t>Two hallmarks of good premarital relationships that Church leaders have stressed are love and communication. These two things help couples solve problems, resolve differences, and increase agreement on important issues. President Spencer W. Kimball helped a young couple on the verge of marriage with this counsel:</a:t>
            </a:r>
          </a:p>
          <a:p>
            <a:pPr fontAlgn="base"/>
            <a:endParaRPr lang="en-US" sz="1200" dirty="0"/>
          </a:p>
          <a:p>
            <a:pPr fontAlgn="base"/>
            <a:endParaRPr lang="en-US" sz="1200" b="0" i="0" dirty="0">
              <a:solidFill>
                <a:srgbClr val="373737"/>
              </a:solidFill>
              <a:effectLst/>
              <a:latin typeface="Abadi" panose="020B0604020104020204" pitchFamily="34" charset="0"/>
            </a:endParaRPr>
          </a:p>
        </p:txBody>
      </p:sp>
    </p:spTree>
    <p:extLst>
      <p:ext uri="{BB962C8B-B14F-4D97-AF65-F5344CB8AC3E}">
        <p14:creationId xmlns:p14="http://schemas.microsoft.com/office/powerpoint/2010/main" val="266259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6140" y="218759"/>
            <a:ext cx="5995860" cy="3416320"/>
          </a:xfrm>
          <a:prstGeom prst="rect">
            <a:avLst/>
          </a:prstGeom>
          <a:ln>
            <a:solidFill>
              <a:schemeClr val="tx1"/>
            </a:solidFill>
          </a:ln>
        </p:spPr>
        <p:txBody>
          <a:bodyPr wrap="square">
            <a:spAutoFit/>
          </a:bodyPr>
          <a:lstStyle/>
          <a:p>
            <a:r>
              <a:rPr lang="en-US" b="0" i="1" dirty="0">
                <a:solidFill>
                  <a:srgbClr val="373737"/>
                </a:solidFill>
                <a:effectLst/>
                <a:latin typeface="Calibri" panose="020F0502020204030204" pitchFamily="34" charset="0"/>
              </a:rPr>
              <a:t>“Soul mates” are fiction and an illusion; and while every young man and young woman will seek with all diligence and prayerfulness to find a mate with whom life can be most compatible and beautiful, yet it is certain that almost any good man and any good woman can have happiness and a successful marriage if both are willing to pay the price.</a:t>
            </a:r>
            <a:r>
              <a:rPr lang="en-US" b="0" i="0" dirty="0">
                <a:solidFill>
                  <a:srgbClr val="373737"/>
                </a:solidFill>
                <a:effectLst/>
                <a:latin typeface="Calibri" panose="020F0502020204030204" pitchFamily="34" charset="0"/>
              </a:rPr>
              <a:t> President Spencer W. Kimball [“Marriage and Divorce,” in </a:t>
            </a:r>
            <a:r>
              <a:rPr lang="en-US" b="0" i="1" dirty="0">
                <a:solidFill>
                  <a:srgbClr val="373737"/>
                </a:solidFill>
                <a:effectLst/>
                <a:latin typeface="Calibri" panose="020F0502020204030204" pitchFamily="34" charset="0"/>
              </a:rPr>
              <a:t>Speeches of the Year, 1976</a:t>
            </a:r>
            <a:r>
              <a:rPr lang="en-US" b="0" i="0" dirty="0">
                <a:solidFill>
                  <a:srgbClr val="373737"/>
                </a:solidFill>
                <a:effectLst/>
                <a:latin typeface="Calibri" panose="020F0502020204030204" pitchFamily="34" charset="0"/>
              </a:rPr>
              <a:t> (Provo, Utah: Brigham Young University, 1977), 146]</a:t>
            </a:r>
          </a:p>
          <a:p>
            <a:endParaRPr lang="en-US" dirty="0">
              <a:solidFill>
                <a:srgbClr val="373737"/>
              </a:solidFill>
              <a:latin typeface="Calibri" panose="020F0502020204030204" pitchFamily="34" charset="0"/>
            </a:endParaRPr>
          </a:p>
          <a:p>
            <a:r>
              <a:rPr lang="en-US" dirty="0">
                <a:latin typeface="Calibri" panose="020F0502020204030204" pitchFamily="34" charset="0"/>
              </a:rPr>
              <a:t>Evidently, seeking for a mate is not a matter of waiting for that “one and only” to walk by and grab you.</a:t>
            </a:r>
          </a:p>
        </p:txBody>
      </p:sp>
      <p:sp>
        <p:nvSpPr>
          <p:cNvPr id="4" name="Rectangle 3"/>
          <p:cNvSpPr/>
          <p:nvPr/>
        </p:nvSpPr>
        <p:spPr>
          <a:xfrm>
            <a:off x="100140" y="218759"/>
            <a:ext cx="6096000" cy="4524315"/>
          </a:xfrm>
          <a:prstGeom prst="rect">
            <a:avLst/>
          </a:prstGeom>
          <a:ln>
            <a:solidFill>
              <a:schemeClr val="tx1"/>
            </a:solidFill>
          </a:ln>
        </p:spPr>
        <p:txBody>
          <a:bodyPr>
            <a:spAutoFit/>
          </a:bodyPr>
          <a:lstStyle/>
          <a:p>
            <a:r>
              <a:rPr lang="en-US" b="0" i="1" dirty="0">
                <a:solidFill>
                  <a:srgbClr val="373737"/>
                </a:solidFill>
                <a:effectLst/>
                <a:latin typeface="Abadi" panose="020B0604020104020204" pitchFamily="34" charset="0"/>
              </a:rPr>
              <a:t>The love of which the Lord speaks is not only physical attraction, but also faith, confidence, understanding, and partnership. It is devotion and companionship, parenthood, common ideals, and standards. It is cleanliness of life and sacrifice and unselfishness. This kind of love never tires nor wanes. It lives on through sickness and sorrow, through prosperity and privation, through accomplishment and disappointment, through time and eternity. . . . Today it is a demonstrative love, but in the tomorrows of ten, thirty, fifty years it will be a far greater and more intensified love, grown quieter and more dignified with the years of sacrifice, suffering, joys, and consecration to each other, to your family, and to the kingdom of God.</a:t>
            </a:r>
            <a:r>
              <a:rPr lang="en-US" b="0" i="0" dirty="0">
                <a:solidFill>
                  <a:srgbClr val="373737"/>
                </a:solidFill>
                <a:effectLst/>
                <a:latin typeface="Abadi" panose="020B0604020104020204" pitchFamily="34" charset="0"/>
              </a:rPr>
              <a:t> [“An Apostle Speaks About Marriage to John and Mary,” </a:t>
            </a:r>
            <a:r>
              <a:rPr lang="en-US" b="0" i="1" dirty="0">
                <a:solidFill>
                  <a:srgbClr val="373737"/>
                </a:solidFill>
                <a:effectLst/>
                <a:latin typeface="Abadi" panose="020B0604020104020204" pitchFamily="34" charset="0"/>
              </a:rPr>
              <a:t>Improvement Era,</a:t>
            </a:r>
            <a:r>
              <a:rPr lang="en-US" b="0" i="0" dirty="0">
                <a:solidFill>
                  <a:srgbClr val="373737"/>
                </a:solidFill>
                <a:effectLst/>
                <a:latin typeface="Abadi" panose="020B0604020104020204" pitchFamily="34" charset="0"/>
              </a:rPr>
              <a:t> February 1949, 76; also “John and Mary, Beginning Life Together,” </a:t>
            </a:r>
            <a:r>
              <a:rPr lang="en-US" b="0" i="1" dirty="0">
                <a:solidFill>
                  <a:srgbClr val="373737"/>
                </a:solidFill>
                <a:effectLst/>
                <a:latin typeface="Abadi" panose="020B0604020104020204" pitchFamily="34" charset="0"/>
              </a:rPr>
              <a:t>New Era,</a:t>
            </a:r>
            <a:r>
              <a:rPr lang="en-US" b="0" i="0" dirty="0">
                <a:solidFill>
                  <a:srgbClr val="373737"/>
                </a:solidFill>
                <a:effectLst/>
                <a:latin typeface="Abadi" panose="020B0604020104020204" pitchFamily="34" charset="0"/>
              </a:rPr>
              <a:t> June 1975, 7–8]</a:t>
            </a:r>
            <a:endParaRPr lang="en-US" dirty="0"/>
          </a:p>
        </p:txBody>
      </p:sp>
      <p:sp>
        <p:nvSpPr>
          <p:cNvPr id="5" name="Rectangle 4"/>
          <p:cNvSpPr/>
          <p:nvPr/>
        </p:nvSpPr>
        <p:spPr>
          <a:xfrm>
            <a:off x="6691275" y="4096743"/>
            <a:ext cx="5005589" cy="923330"/>
          </a:xfrm>
          <a:prstGeom prst="rect">
            <a:avLst/>
          </a:prstGeom>
        </p:spPr>
        <p:txBody>
          <a:bodyPr wrap="square">
            <a:spAutoFit/>
          </a:bodyPr>
          <a:lstStyle/>
          <a:p>
            <a:pPr fontAlgn="base"/>
            <a:r>
              <a:rPr lang="en-US" b="1" i="0" u="none" strike="noStrike" dirty="0">
                <a:solidFill>
                  <a:srgbClr val="000000"/>
                </a:solidFill>
                <a:effectLst/>
                <a:latin typeface="Abadi" panose="020B0604020104020204" pitchFamily="34" charset="0"/>
              </a:rPr>
              <a:t>The Right Person, the Right Place, the Right Time: Guidelines for Wisely...</a:t>
            </a:r>
            <a:endParaRPr lang="en-US" b="1" i="0" dirty="0">
              <a:solidFill>
                <a:srgbClr val="000000"/>
              </a:solidFill>
              <a:effectLst/>
              <a:latin typeface="Abadi" panose="020B0604020104020204" pitchFamily="34" charset="0"/>
            </a:endParaRPr>
          </a:p>
          <a:p>
            <a:pPr fontAlgn="base"/>
            <a:r>
              <a:rPr lang="en-US" b="0" i="0" u="none" strike="noStrike" dirty="0">
                <a:solidFill>
                  <a:srgbClr val="000000"/>
                </a:solidFill>
                <a:effectLst/>
                <a:latin typeface="Abadi" panose="020B0604020104020204" pitchFamily="34" charset="0"/>
              </a:rPr>
              <a:t>Thomas B. Holman  (Excerpts From)</a:t>
            </a:r>
            <a:endParaRPr lang="en-US" b="0" i="0" dirty="0">
              <a:solidFill>
                <a:srgbClr val="373737"/>
              </a:solidFill>
              <a:effectLst/>
              <a:latin typeface="Abadi" panose="020B0604020104020204" pitchFamily="34" charset="0"/>
            </a:endParaRPr>
          </a:p>
        </p:txBody>
      </p:sp>
      <p:sp>
        <p:nvSpPr>
          <p:cNvPr id="6" name="Rectangle 5"/>
          <p:cNvSpPr/>
          <p:nvPr/>
        </p:nvSpPr>
        <p:spPr>
          <a:xfrm>
            <a:off x="382578" y="6358068"/>
            <a:ext cx="11627124" cy="369332"/>
          </a:xfrm>
          <a:prstGeom prst="rect">
            <a:avLst/>
          </a:prstGeom>
        </p:spPr>
        <p:txBody>
          <a:bodyPr wrap="square">
            <a:spAutoFit/>
          </a:bodyPr>
          <a:lstStyle/>
          <a:p>
            <a:r>
              <a:rPr lang="en-US" dirty="0"/>
              <a:t>https://speeches.byu.edu/talks/thomas-b-holman_right-person-right-place-right-time-guidelines-wisely-choosing-spouse/</a:t>
            </a:r>
          </a:p>
        </p:txBody>
      </p:sp>
    </p:spTree>
    <p:extLst>
      <p:ext uri="{BB962C8B-B14F-4D97-AF65-F5344CB8AC3E}">
        <p14:creationId xmlns:p14="http://schemas.microsoft.com/office/powerpoint/2010/main" val="213002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70855878"/>
              </p:ext>
            </p:extLst>
          </p:nvPr>
        </p:nvGraphicFramePr>
        <p:xfrm>
          <a:off x="587828" y="557039"/>
          <a:ext cx="5410200" cy="2494280"/>
        </p:xfrm>
        <a:graphic>
          <a:graphicData uri="http://schemas.openxmlformats.org/drawingml/2006/table">
            <a:tbl>
              <a:tblPr firstRow="1" bandRow="1">
                <a:tableStyleId>{5940675A-B579-460E-94D1-54222C63F5DA}</a:tableStyleId>
              </a:tblPr>
              <a:tblGrid>
                <a:gridCol w="2688772">
                  <a:extLst>
                    <a:ext uri="{9D8B030D-6E8A-4147-A177-3AD203B41FA5}">
                      <a16:colId xmlns:a16="http://schemas.microsoft.com/office/drawing/2014/main" val="20000"/>
                    </a:ext>
                  </a:extLst>
                </a:gridCol>
                <a:gridCol w="2721428">
                  <a:extLst>
                    <a:ext uri="{9D8B030D-6E8A-4147-A177-3AD203B41FA5}">
                      <a16:colId xmlns:a16="http://schemas.microsoft.com/office/drawing/2014/main" val="20001"/>
                    </a:ext>
                  </a:extLst>
                </a:gridCol>
              </a:tblGrid>
              <a:tr h="370840">
                <a:tc>
                  <a:txBody>
                    <a:bodyPr/>
                    <a:lstStyle/>
                    <a:p>
                      <a:r>
                        <a:rPr lang="en-US" b="1" dirty="0"/>
                        <a:t>Immature</a:t>
                      </a:r>
                      <a:r>
                        <a:rPr lang="en-US" b="1" baseline="0" dirty="0"/>
                        <a:t> Love</a:t>
                      </a:r>
                      <a:endParaRPr lang="en-US" b="1" dirty="0"/>
                    </a:p>
                  </a:txBody>
                  <a:tcPr/>
                </a:tc>
                <a:tc>
                  <a:txBody>
                    <a:bodyPr/>
                    <a:lstStyle/>
                    <a:p>
                      <a:r>
                        <a:rPr lang="en-US" b="1" dirty="0"/>
                        <a:t>Mature Love</a:t>
                      </a:r>
                    </a:p>
                  </a:txBody>
                  <a:tcPr/>
                </a:tc>
                <a:extLst>
                  <a:ext uri="{0D108BD9-81ED-4DB2-BD59-A6C34878D82A}">
                    <a16:rowId xmlns:a16="http://schemas.microsoft.com/office/drawing/2014/main" val="10000"/>
                  </a:ext>
                </a:extLst>
              </a:tr>
              <a:tr h="370840">
                <a:tc>
                  <a:txBody>
                    <a:bodyPr/>
                    <a:lstStyle/>
                    <a:p>
                      <a:r>
                        <a:rPr lang="en-US" dirty="0"/>
                        <a:t>Possessiveness</a:t>
                      </a:r>
                    </a:p>
                  </a:txBody>
                  <a:tcPr/>
                </a:tc>
                <a:tc>
                  <a:txBody>
                    <a:bodyPr/>
                    <a:lstStyle/>
                    <a:p>
                      <a:r>
                        <a:rPr lang="en-US" dirty="0"/>
                        <a:t>Lasting Passion</a:t>
                      </a:r>
                    </a:p>
                  </a:txBody>
                  <a:tcPr/>
                </a:tc>
                <a:extLst>
                  <a:ext uri="{0D108BD9-81ED-4DB2-BD59-A6C34878D82A}">
                    <a16:rowId xmlns:a16="http://schemas.microsoft.com/office/drawing/2014/main" val="10001"/>
                  </a:ext>
                </a:extLst>
              </a:tr>
              <a:tr h="370840">
                <a:tc>
                  <a:txBody>
                    <a:bodyPr/>
                    <a:lstStyle/>
                    <a:p>
                      <a:r>
                        <a:rPr lang="en-US" dirty="0"/>
                        <a:t>Jealousy</a:t>
                      </a:r>
                    </a:p>
                  </a:txBody>
                  <a:tcPr/>
                </a:tc>
                <a:tc>
                  <a:txBody>
                    <a:bodyPr/>
                    <a:lstStyle/>
                    <a:p>
                      <a:r>
                        <a:rPr lang="en-US" dirty="0"/>
                        <a:t>Desire</a:t>
                      </a:r>
                      <a:r>
                        <a:rPr lang="en-US" baseline="0" dirty="0"/>
                        <a:t> for</a:t>
                      </a:r>
                      <a:endParaRPr lang="en-US" dirty="0"/>
                    </a:p>
                  </a:txBody>
                  <a:tcPr/>
                </a:tc>
                <a:extLst>
                  <a:ext uri="{0D108BD9-81ED-4DB2-BD59-A6C34878D82A}">
                    <a16:rowId xmlns:a16="http://schemas.microsoft.com/office/drawing/2014/main" val="10002"/>
                  </a:ext>
                </a:extLst>
              </a:tr>
              <a:tr h="370840">
                <a:tc>
                  <a:txBody>
                    <a:bodyPr/>
                    <a:lstStyle/>
                    <a:p>
                      <a:r>
                        <a:rPr lang="en-US" dirty="0"/>
                        <a:t>Infatuation</a:t>
                      </a:r>
                    </a:p>
                  </a:txBody>
                  <a:tcPr/>
                </a:tc>
                <a:tc>
                  <a:txBody>
                    <a:bodyPr/>
                    <a:lstStyle/>
                    <a:p>
                      <a:r>
                        <a:rPr lang="en-US" dirty="0"/>
                        <a:t>Companionship</a:t>
                      </a:r>
                    </a:p>
                  </a:txBody>
                  <a:tcPr/>
                </a:tc>
                <a:extLst>
                  <a:ext uri="{0D108BD9-81ED-4DB2-BD59-A6C34878D82A}">
                    <a16:rowId xmlns:a16="http://schemas.microsoft.com/office/drawing/2014/main" val="10003"/>
                  </a:ext>
                </a:extLst>
              </a:tr>
              <a:tr h="370840">
                <a:tc>
                  <a:txBody>
                    <a:bodyPr/>
                    <a:lstStyle/>
                    <a:p>
                      <a:r>
                        <a:rPr lang="en-US" dirty="0"/>
                        <a:t>Preoccupation</a:t>
                      </a:r>
                    </a:p>
                  </a:txBody>
                  <a:tcPr/>
                </a:tc>
                <a:tc>
                  <a:txBody>
                    <a:bodyPr/>
                    <a:lstStyle/>
                    <a:p>
                      <a:r>
                        <a:rPr lang="en-US" dirty="0"/>
                        <a:t>Warm Feeling of Contentment</a:t>
                      </a:r>
                    </a:p>
                  </a:txBody>
                  <a:tcPr/>
                </a:tc>
                <a:extLst>
                  <a:ext uri="{0D108BD9-81ED-4DB2-BD59-A6C34878D82A}">
                    <a16:rowId xmlns:a16="http://schemas.microsoft.com/office/drawing/2014/main" val="10004"/>
                  </a:ext>
                </a:extLst>
              </a:tr>
              <a:tr h="370840">
                <a:tc>
                  <a:txBody>
                    <a:bodyPr/>
                    <a:lstStyle/>
                    <a:p>
                      <a:r>
                        <a:rPr lang="en-US" dirty="0"/>
                        <a:t>Anxiety</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1442356" y="187707"/>
            <a:ext cx="3701143" cy="369332"/>
          </a:xfrm>
          <a:prstGeom prst="rect">
            <a:avLst/>
          </a:prstGeom>
          <a:noFill/>
          <a:ln>
            <a:solidFill>
              <a:schemeClr val="tx1"/>
            </a:solidFill>
          </a:ln>
        </p:spPr>
        <p:txBody>
          <a:bodyPr wrap="square" rtlCol="0">
            <a:spAutoFit/>
          </a:bodyPr>
          <a:lstStyle/>
          <a:p>
            <a:pPr algn="ctr"/>
            <a:r>
              <a:rPr lang="en-US" dirty="0"/>
              <a:t>Emotional Part of Love</a:t>
            </a:r>
          </a:p>
        </p:txBody>
      </p:sp>
      <p:graphicFrame>
        <p:nvGraphicFramePr>
          <p:cNvPr id="13" name="Table 12"/>
          <p:cNvGraphicFramePr>
            <a:graphicFrameLocks noGrp="1"/>
          </p:cNvGraphicFramePr>
          <p:nvPr>
            <p:extLst>
              <p:ext uri="{D42A27DB-BD31-4B8C-83A1-F6EECF244321}">
                <p14:modId xmlns:p14="http://schemas.microsoft.com/office/powerpoint/2010/main" val="723997815"/>
              </p:ext>
            </p:extLst>
          </p:nvPr>
        </p:nvGraphicFramePr>
        <p:xfrm>
          <a:off x="6290128" y="592651"/>
          <a:ext cx="5620658" cy="1483360"/>
        </p:xfrm>
        <a:graphic>
          <a:graphicData uri="http://schemas.openxmlformats.org/drawingml/2006/table">
            <a:tbl>
              <a:tblPr firstRow="1" bandRow="1">
                <a:tableStyleId>{5940675A-B579-460E-94D1-54222C63F5DA}</a:tableStyleId>
              </a:tblPr>
              <a:tblGrid>
                <a:gridCol w="2810329">
                  <a:extLst>
                    <a:ext uri="{9D8B030D-6E8A-4147-A177-3AD203B41FA5}">
                      <a16:colId xmlns:a16="http://schemas.microsoft.com/office/drawing/2014/main" val="20000"/>
                    </a:ext>
                  </a:extLst>
                </a:gridCol>
                <a:gridCol w="2810329">
                  <a:extLst>
                    <a:ext uri="{9D8B030D-6E8A-4147-A177-3AD203B41FA5}">
                      <a16:colId xmlns:a16="http://schemas.microsoft.com/office/drawing/2014/main" val="20001"/>
                    </a:ext>
                  </a:extLst>
                </a:gridCol>
              </a:tblGrid>
              <a:tr h="370840">
                <a:tc>
                  <a:txBody>
                    <a:bodyPr/>
                    <a:lstStyle/>
                    <a:p>
                      <a:r>
                        <a:rPr lang="en-US" b="1" dirty="0"/>
                        <a:t>Immature</a:t>
                      </a:r>
                      <a:r>
                        <a:rPr lang="en-US" b="1" baseline="0" dirty="0"/>
                        <a:t> Love</a:t>
                      </a:r>
                      <a:endParaRPr lang="en-US" b="1" dirty="0"/>
                    </a:p>
                  </a:txBody>
                  <a:tcPr/>
                </a:tc>
                <a:tc>
                  <a:txBody>
                    <a:bodyPr/>
                    <a:lstStyle/>
                    <a:p>
                      <a:r>
                        <a:rPr lang="en-US" b="1" dirty="0"/>
                        <a:t>Mature Love</a:t>
                      </a:r>
                    </a:p>
                  </a:txBody>
                  <a:tcPr/>
                </a:tc>
                <a:extLst>
                  <a:ext uri="{0D108BD9-81ED-4DB2-BD59-A6C34878D82A}">
                    <a16:rowId xmlns:a16="http://schemas.microsoft.com/office/drawing/2014/main" val="10000"/>
                  </a:ext>
                </a:extLst>
              </a:tr>
              <a:tr h="370840">
                <a:tc>
                  <a:txBody>
                    <a:bodyPr/>
                    <a:lstStyle/>
                    <a:p>
                      <a:r>
                        <a:rPr lang="en-US" dirty="0"/>
                        <a:t>“Love is Blind”</a:t>
                      </a:r>
                    </a:p>
                  </a:txBody>
                  <a:tcPr/>
                </a:tc>
                <a:tc>
                  <a:txBody>
                    <a:bodyPr/>
                    <a:lstStyle/>
                    <a:p>
                      <a:r>
                        <a:rPr lang="en-US" dirty="0"/>
                        <a:t>Commitment</a:t>
                      </a:r>
                    </a:p>
                  </a:txBody>
                  <a:tcPr/>
                </a:tc>
                <a:extLst>
                  <a:ext uri="{0D108BD9-81ED-4DB2-BD59-A6C34878D82A}">
                    <a16:rowId xmlns:a16="http://schemas.microsoft.com/office/drawing/2014/main" val="10001"/>
                  </a:ext>
                </a:extLst>
              </a:tr>
              <a:tr h="370840">
                <a:tc>
                  <a:txBody>
                    <a:bodyPr/>
                    <a:lstStyle/>
                    <a:p>
                      <a:r>
                        <a:rPr lang="en-US" dirty="0"/>
                        <a:t>External</a:t>
                      </a:r>
                      <a:r>
                        <a:rPr lang="en-US" baseline="0" dirty="0"/>
                        <a:t> to Us</a:t>
                      </a:r>
                      <a:endParaRPr lang="en-US" dirty="0"/>
                    </a:p>
                  </a:txBody>
                  <a:tcPr/>
                </a:tc>
                <a:tc>
                  <a:txBody>
                    <a:bodyPr/>
                    <a:lstStyle/>
                    <a:p>
                      <a:r>
                        <a:rPr lang="en-US" dirty="0"/>
                        <a:t>Trust</a:t>
                      </a:r>
                    </a:p>
                  </a:txBody>
                  <a:tcPr/>
                </a:tc>
                <a:extLst>
                  <a:ext uri="{0D108BD9-81ED-4DB2-BD59-A6C34878D82A}">
                    <a16:rowId xmlns:a16="http://schemas.microsoft.com/office/drawing/2014/main" val="10002"/>
                  </a:ext>
                </a:extLst>
              </a:tr>
              <a:tr h="370840">
                <a:tc>
                  <a:txBody>
                    <a:bodyPr/>
                    <a:lstStyle/>
                    <a:p>
                      <a:r>
                        <a:rPr lang="en-US" dirty="0"/>
                        <a:t>Beyond Our Control</a:t>
                      </a:r>
                    </a:p>
                  </a:txBody>
                  <a:tcPr/>
                </a:tc>
                <a:tc>
                  <a:txBody>
                    <a:bodyPr/>
                    <a:lstStyle/>
                    <a:p>
                      <a:r>
                        <a:rPr lang="en-US" dirty="0"/>
                        <a:t>Sharing</a:t>
                      </a:r>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7249886" y="222656"/>
            <a:ext cx="3701143" cy="369332"/>
          </a:xfrm>
          <a:prstGeom prst="rect">
            <a:avLst/>
          </a:prstGeom>
          <a:noFill/>
          <a:ln>
            <a:solidFill>
              <a:schemeClr val="tx1"/>
            </a:solidFill>
          </a:ln>
        </p:spPr>
        <p:txBody>
          <a:bodyPr wrap="square" rtlCol="0">
            <a:spAutoFit/>
          </a:bodyPr>
          <a:lstStyle/>
          <a:p>
            <a:pPr algn="ctr"/>
            <a:r>
              <a:rPr lang="en-US" dirty="0"/>
              <a:t>Belief Part of Love</a:t>
            </a:r>
          </a:p>
        </p:txBody>
      </p:sp>
      <p:graphicFrame>
        <p:nvGraphicFramePr>
          <p:cNvPr id="15" name="Table 14"/>
          <p:cNvGraphicFramePr>
            <a:graphicFrameLocks noGrp="1"/>
          </p:cNvGraphicFramePr>
          <p:nvPr>
            <p:extLst>
              <p:ext uri="{D42A27DB-BD31-4B8C-83A1-F6EECF244321}">
                <p14:modId xmlns:p14="http://schemas.microsoft.com/office/powerpoint/2010/main" val="1843342297"/>
              </p:ext>
            </p:extLst>
          </p:nvPr>
        </p:nvGraphicFramePr>
        <p:xfrm>
          <a:off x="2226128" y="3789983"/>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b="1" dirty="0"/>
                        <a:t>Immature</a:t>
                      </a:r>
                      <a:r>
                        <a:rPr lang="en-US" b="1" baseline="0" dirty="0"/>
                        <a:t> Love</a:t>
                      </a:r>
                      <a:endParaRPr lang="en-US" b="1" dirty="0"/>
                    </a:p>
                  </a:txBody>
                  <a:tcPr/>
                </a:tc>
                <a:tc>
                  <a:txBody>
                    <a:bodyPr/>
                    <a:lstStyle/>
                    <a:p>
                      <a:r>
                        <a:rPr lang="en-US" b="1" dirty="0"/>
                        <a:t>Mature Love</a:t>
                      </a:r>
                    </a:p>
                  </a:txBody>
                  <a:tcPr/>
                </a:tc>
                <a:extLst>
                  <a:ext uri="{0D108BD9-81ED-4DB2-BD59-A6C34878D82A}">
                    <a16:rowId xmlns:a16="http://schemas.microsoft.com/office/drawing/2014/main" val="10000"/>
                  </a:ext>
                </a:extLst>
              </a:tr>
              <a:tr h="370840">
                <a:tc>
                  <a:txBody>
                    <a:bodyPr/>
                    <a:lstStyle/>
                    <a:p>
                      <a:r>
                        <a:rPr lang="en-US" dirty="0"/>
                        <a:t>Selfish, Thinks only of own needs</a:t>
                      </a:r>
                    </a:p>
                  </a:txBody>
                  <a:tcPr/>
                </a:tc>
                <a:tc>
                  <a:txBody>
                    <a:bodyPr/>
                    <a:lstStyle/>
                    <a:p>
                      <a:r>
                        <a:rPr lang="en-US" dirty="0"/>
                        <a:t>Create an Environment for Growth</a:t>
                      </a:r>
                      <a:r>
                        <a:rPr lang="en-US" baseline="0" dirty="0"/>
                        <a:t> and Development</a:t>
                      </a:r>
                      <a:endParaRPr lang="en-US" dirty="0"/>
                    </a:p>
                  </a:txBody>
                  <a:tcPr/>
                </a:tc>
                <a:extLst>
                  <a:ext uri="{0D108BD9-81ED-4DB2-BD59-A6C34878D82A}">
                    <a16:rowId xmlns:a16="http://schemas.microsoft.com/office/drawing/2014/main" val="10001"/>
                  </a:ext>
                </a:extLst>
              </a:tr>
              <a:tr h="370840">
                <a:tc>
                  <a:txBody>
                    <a:bodyPr/>
                    <a:lstStyle/>
                    <a:p>
                      <a:r>
                        <a:rPr lang="en-US" dirty="0"/>
                        <a:t>Lustful</a:t>
                      </a:r>
                    </a:p>
                  </a:txBody>
                  <a:tcPr/>
                </a:tc>
                <a:tc>
                  <a:txBody>
                    <a:bodyPr/>
                    <a:lstStyle/>
                    <a:p>
                      <a:r>
                        <a:rPr lang="en-US" dirty="0"/>
                        <a:t>Allows Other Space for Growth</a:t>
                      </a:r>
                    </a:p>
                  </a:txBody>
                  <a:tcPr/>
                </a:tc>
                <a:extLst>
                  <a:ext uri="{0D108BD9-81ED-4DB2-BD59-A6C34878D82A}">
                    <a16:rowId xmlns:a16="http://schemas.microsoft.com/office/drawing/2014/main" val="10002"/>
                  </a:ext>
                </a:extLst>
              </a:tr>
              <a:tr h="370840">
                <a:tc>
                  <a:txBody>
                    <a:bodyPr/>
                    <a:lstStyle/>
                    <a:p>
                      <a:r>
                        <a:rPr lang="en-US" dirty="0"/>
                        <a:t>Concerned only</a:t>
                      </a:r>
                      <a:r>
                        <a:rPr lang="en-US" baseline="0" dirty="0"/>
                        <a:t> with satisfying</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Clinging, over dependent, demanding</a:t>
                      </a:r>
                      <a:r>
                        <a:rPr lang="en-US" baseline="0" dirty="0"/>
                        <a:t> of Obedience</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439556" y="3401416"/>
            <a:ext cx="3701143" cy="369332"/>
          </a:xfrm>
          <a:prstGeom prst="rect">
            <a:avLst/>
          </a:prstGeom>
          <a:noFill/>
          <a:ln>
            <a:solidFill>
              <a:schemeClr val="tx1"/>
            </a:solidFill>
          </a:ln>
        </p:spPr>
        <p:txBody>
          <a:bodyPr wrap="square" rtlCol="0">
            <a:spAutoFit/>
          </a:bodyPr>
          <a:lstStyle/>
          <a:p>
            <a:pPr algn="ctr"/>
            <a:r>
              <a:rPr lang="en-US" dirty="0"/>
              <a:t>Behavior Part of Love</a:t>
            </a:r>
          </a:p>
        </p:txBody>
      </p:sp>
      <p:sp>
        <p:nvSpPr>
          <p:cNvPr id="17" name="Rectangle 16"/>
          <p:cNvSpPr/>
          <p:nvPr/>
        </p:nvSpPr>
        <p:spPr>
          <a:xfrm>
            <a:off x="244927" y="6291382"/>
            <a:ext cx="6096000" cy="430887"/>
          </a:xfrm>
          <a:prstGeom prst="rect">
            <a:avLst/>
          </a:prstGeom>
        </p:spPr>
        <p:txBody>
          <a:bodyPr>
            <a:spAutoFit/>
          </a:bodyPr>
          <a:lstStyle/>
          <a:p>
            <a:pPr fontAlgn="base"/>
            <a:r>
              <a:rPr lang="en-US" sz="1100" b="1" i="0" u="none" strike="noStrike" dirty="0">
                <a:solidFill>
                  <a:srgbClr val="000000"/>
                </a:solidFill>
                <a:effectLst/>
                <a:latin typeface="Abadi" panose="020B0604020104020204" pitchFamily="34" charset="0"/>
              </a:rPr>
              <a:t>The Right Person, the Right Place, the Right Time: Guidelines for Wisely...</a:t>
            </a:r>
            <a:endParaRPr lang="en-US" sz="1100" b="1" i="0" dirty="0">
              <a:solidFill>
                <a:srgbClr val="000000"/>
              </a:solidFill>
              <a:effectLst/>
              <a:latin typeface="Abadi" panose="020B0604020104020204" pitchFamily="34" charset="0"/>
            </a:endParaRPr>
          </a:p>
          <a:p>
            <a:pPr fontAlgn="base"/>
            <a:r>
              <a:rPr lang="en-US" sz="1100" b="0" i="0" u="none" strike="noStrike" dirty="0">
                <a:solidFill>
                  <a:srgbClr val="000000"/>
                </a:solidFill>
                <a:effectLst/>
                <a:latin typeface="Abadi" panose="020B0604020104020204" pitchFamily="34" charset="0"/>
              </a:rPr>
              <a:t>Thomas B. Holman  BYU Speeches  Aug. 1, 2000</a:t>
            </a:r>
            <a:endParaRPr lang="en-US" sz="1100" b="0" i="0" dirty="0">
              <a:solidFill>
                <a:srgbClr val="373737"/>
              </a:solidFill>
              <a:effectLst/>
              <a:latin typeface="Abadi" panose="020B0604020104020204" pitchFamily="34" charset="0"/>
            </a:endParaRPr>
          </a:p>
        </p:txBody>
      </p:sp>
    </p:spTree>
    <p:extLst>
      <p:ext uri="{BB962C8B-B14F-4D97-AF65-F5344CB8AC3E}">
        <p14:creationId xmlns:p14="http://schemas.microsoft.com/office/powerpoint/2010/main" val="25479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What I Want in a Companion</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grpSp>
        <p:nvGrpSpPr>
          <p:cNvPr id="230" name="Group 229"/>
          <p:cNvGrpSpPr/>
          <p:nvPr/>
        </p:nvGrpSpPr>
        <p:grpSpPr>
          <a:xfrm>
            <a:off x="135633" y="1110440"/>
            <a:ext cx="6363609" cy="5206589"/>
            <a:chOff x="135633" y="1110440"/>
            <a:chExt cx="6363609" cy="5206589"/>
          </a:xfrm>
        </p:grpSpPr>
        <p:grpSp>
          <p:nvGrpSpPr>
            <p:cNvPr id="229" name="Group 228"/>
            <p:cNvGrpSpPr/>
            <p:nvPr/>
          </p:nvGrpSpPr>
          <p:grpSpPr>
            <a:xfrm>
              <a:off x="135633" y="1110440"/>
              <a:ext cx="6363609" cy="5206589"/>
              <a:chOff x="2659866" y="1030539"/>
              <a:chExt cx="6363609" cy="5206589"/>
            </a:xfrm>
          </p:grpSpPr>
          <p:grpSp>
            <p:nvGrpSpPr>
              <p:cNvPr id="250" name="Group 249"/>
              <p:cNvGrpSpPr/>
              <p:nvPr/>
            </p:nvGrpSpPr>
            <p:grpSpPr>
              <a:xfrm>
                <a:off x="2659866" y="1030539"/>
                <a:ext cx="6363609" cy="5206589"/>
                <a:chOff x="3124200" y="4267200"/>
                <a:chExt cx="2514600" cy="2057400"/>
              </a:xfrm>
            </p:grpSpPr>
            <p:sp>
              <p:nvSpPr>
                <p:cNvPr id="251" name="Frame 250"/>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Rectangle 251"/>
                <p:cNvSpPr/>
                <p:nvPr/>
              </p:nvSpPr>
              <p:spPr>
                <a:xfrm>
                  <a:off x="3247462" y="4419600"/>
                  <a:ext cx="2284109"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3106415" y="1494448"/>
                <a:ext cx="2735255" cy="1741715"/>
                <a:chOff x="5987035" y="1752209"/>
                <a:chExt cx="2735255" cy="1741715"/>
              </a:xfrm>
            </p:grpSpPr>
            <p:sp>
              <p:nvSpPr>
                <p:cNvPr id="226" name="Cloud Callout 225"/>
                <p:cNvSpPr/>
                <p:nvPr/>
              </p:nvSpPr>
              <p:spPr>
                <a:xfrm>
                  <a:off x="5987035" y="1752209"/>
                  <a:ext cx="2667000" cy="1741715"/>
                </a:xfrm>
                <a:prstGeom prst="cloudCallout">
                  <a:avLst>
                    <a:gd name="adj1" fmla="val 15494"/>
                    <a:gd name="adj2" fmla="val 531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p:cNvSpPr txBox="1"/>
                <p:nvPr/>
              </p:nvSpPr>
              <p:spPr>
                <a:xfrm>
                  <a:off x="6295753" y="2059019"/>
                  <a:ext cx="2426537" cy="1200329"/>
                </a:xfrm>
                <a:prstGeom prst="rect">
                  <a:avLst/>
                </a:prstGeom>
                <a:noFill/>
              </p:spPr>
              <p:txBody>
                <a:bodyPr wrap="square" rtlCol="0">
                  <a:spAutoFit/>
                </a:bodyPr>
                <a:lstStyle/>
                <a:p>
                  <a:r>
                    <a:rPr lang="en-US" sz="1200" dirty="0">
                      <a:latin typeface="Comic Sans MS" panose="030F0702030302020204" pitchFamily="66" charset="0"/>
                    </a:rPr>
                    <a:t>Good looking, has a good job, and ambitious, nice and funny, does not text other girls, respects me, cuddles with me but not make out, silly and funny, but serious…</a:t>
                  </a:r>
                </a:p>
              </p:txBody>
            </p:sp>
          </p:grpSp>
          <p:sp>
            <p:nvSpPr>
              <p:cNvPr id="346" name="Cloud Callout 345"/>
              <p:cNvSpPr/>
              <p:nvPr/>
            </p:nvSpPr>
            <p:spPr>
              <a:xfrm>
                <a:off x="5918918" y="1473253"/>
                <a:ext cx="2667000" cy="1741715"/>
              </a:xfrm>
              <a:prstGeom prst="cloudCallout">
                <a:avLst>
                  <a:gd name="adj1" fmla="val -25322"/>
                  <a:gd name="adj2" fmla="val 506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xtBox 346"/>
              <p:cNvSpPr txBox="1"/>
              <p:nvPr/>
            </p:nvSpPr>
            <p:spPr>
              <a:xfrm>
                <a:off x="6268238" y="1765140"/>
                <a:ext cx="2426537" cy="1200329"/>
              </a:xfrm>
              <a:prstGeom prst="rect">
                <a:avLst/>
              </a:prstGeom>
              <a:noFill/>
            </p:spPr>
            <p:txBody>
              <a:bodyPr wrap="square" rtlCol="0">
                <a:spAutoFit/>
              </a:bodyPr>
              <a:lstStyle/>
              <a:p>
                <a:r>
                  <a:rPr lang="en-US" sz="1200" dirty="0">
                    <a:latin typeface="Comic Sans MS" panose="030F0702030302020204" pitchFamily="66" charset="0"/>
                  </a:rPr>
                  <a:t>…Smart, loves his mother, loves kids, calls me often, strong, loves to cook, and doesn’t watch sports…</a:t>
                </a:r>
              </a:p>
              <a:p>
                <a:r>
                  <a:rPr lang="en-US" sz="1200" dirty="0">
                    <a:latin typeface="Comic Sans MS" panose="030F0702030302020204" pitchFamily="66" charset="0"/>
                  </a:rPr>
                  <a:t>Oh and  did I mention </a:t>
                </a:r>
              </a:p>
              <a:p>
                <a:r>
                  <a:rPr lang="en-US" sz="1200" b="1" dirty="0">
                    <a:latin typeface="Comic Sans MS" panose="030F0702030302020204" pitchFamily="66" charset="0"/>
                  </a:rPr>
                  <a:t>Good Looking</a:t>
                </a:r>
              </a:p>
            </p:txBody>
          </p:sp>
        </p:grpSp>
        <p:pic>
          <p:nvPicPr>
            <p:cNvPr id="2054" name="Picture 6" descr="http://www.cliparthut.com/clip-arts/1104/stick-figure-person-clip-art-1104498.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8" r="49413"/>
            <a:stretch/>
          </p:blipFill>
          <p:spPr bwMode="auto">
            <a:xfrm>
              <a:off x="2412093" y="3680542"/>
              <a:ext cx="1416645" cy="204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1" name="Group 230"/>
          <p:cNvGrpSpPr/>
          <p:nvPr/>
        </p:nvGrpSpPr>
        <p:grpSpPr>
          <a:xfrm>
            <a:off x="7052986" y="1093263"/>
            <a:ext cx="4148414" cy="5223766"/>
            <a:chOff x="7052986" y="1093263"/>
            <a:chExt cx="4148414" cy="5223766"/>
          </a:xfrm>
        </p:grpSpPr>
        <p:grpSp>
          <p:nvGrpSpPr>
            <p:cNvPr id="348" name="Group 347"/>
            <p:cNvGrpSpPr/>
            <p:nvPr/>
          </p:nvGrpSpPr>
          <p:grpSpPr>
            <a:xfrm>
              <a:off x="7052986" y="1093263"/>
              <a:ext cx="4148414" cy="5223766"/>
              <a:chOff x="2659866" y="1030539"/>
              <a:chExt cx="6363609" cy="5206589"/>
            </a:xfrm>
          </p:grpSpPr>
          <p:grpSp>
            <p:nvGrpSpPr>
              <p:cNvPr id="349" name="Group 348"/>
              <p:cNvGrpSpPr/>
              <p:nvPr/>
            </p:nvGrpSpPr>
            <p:grpSpPr>
              <a:xfrm>
                <a:off x="2659866" y="1030539"/>
                <a:ext cx="6363609" cy="5206589"/>
                <a:chOff x="3124200" y="4267200"/>
                <a:chExt cx="2514600" cy="2057400"/>
              </a:xfrm>
            </p:grpSpPr>
            <p:sp>
              <p:nvSpPr>
                <p:cNvPr id="356" name="Frame 355"/>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Rectangle 356"/>
                <p:cNvSpPr/>
                <p:nvPr/>
              </p:nvSpPr>
              <p:spPr>
                <a:xfrm>
                  <a:off x="3247462" y="4342525"/>
                  <a:ext cx="2284109" cy="1907884"/>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Cloud Callout 353"/>
              <p:cNvSpPr/>
              <p:nvPr/>
            </p:nvSpPr>
            <p:spPr>
              <a:xfrm>
                <a:off x="3674951" y="1452215"/>
                <a:ext cx="3579265" cy="2157096"/>
              </a:xfrm>
              <a:prstGeom prst="cloudCallout">
                <a:avLst>
                  <a:gd name="adj1" fmla="val 15494"/>
                  <a:gd name="adj2" fmla="val 531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 name="Picture 6" descr="http://www.cliparthut.com/clip-arts/1104/stick-figure-person-clip-art-1104498.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31" t="-59"/>
            <a:stretch/>
          </p:blipFill>
          <p:spPr bwMode="auto">
            <a:xfrm>
              <a:off x="8817429" y="3962401"/>
              <a:ext cx="1342571" cy="1990104"/>
            </a:xfrm>
            <a:prstGeom prst="rect">
              <a:avLst/>
            </a:prstGeom>
            <a:noFill/>
            <a:extLst>
              <a:ext uri="{909E8E84-426E-40DD-AFC4-6F175D3DCCD1}">
                <a14:hiddenFill xmlns:a14="http://schemas.microsoft.com/office/drawing/2010/main">
                  <a:solidFill>
                    <a:srgbClr val="FFFFFF"/>
                  </a:solidFill>
                </a14:hiddenFill>
              </a:ext>
            </a:extLst>
          </p:spPr>
        </p:pic>
      </p:grpSp>
      <p:sp>
        <p:nvSpPr>
          <p:cNvPr id="359" name="TextBox 358"/>
          <p:cNvSpPr txBox="1"/>
          <p:nvPr/>
        </p:nvSpPr>
        <p:spPr>
          <a:xfrm>
            <a:off x="8128000" y="2016160"/>
            <a:ext cx="1845282" cy="923330"/>
          </a:xfrm>
          <a:prstGeom prst="rect">
            <a:avLst/>
          </a:prstGeom>
          <a:noFill/>
        </p:spPr>
        <p:txBody>
          <a:bodyPr wrap="square" rtlCol="0">
            <a:spAutoFit/>
          </a:bodyPr>
          <a:lstStyle/>
          <a:p>
            <a:r>
              <a:rPr lang="en-US" dirty="0">
                <a:latin typeface="Comic Sans MS" panose="030F0702030302020204" pitchFamily="66" charset="0"/>
              </a:rPr>
              <a:t>Pretty and smart, and loves sports</a:t>
            </a:r>
            <a:endParaRPr lang="en-US" b="1" dirty="0">
              <a:latin typeface="Comic Sans MS" panose="030F0702030302020204" pitchFamily="66" charset="0"/>
            </a:endParaRPr>
          </a:p>
        </p:txBody>
      </p:sp>
    </p:spTree>
    <p:extLst>
      <p:ext uri="{BB962C8B-B14F-4D97-AF65-F5344CB8AC3E}">
        <p14:creationId xmlns:p14="http://schemas.microsoft.com/office/powerpoint/2010/main" val="1817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494370" y="1120676"/>
            <a:ext cx="3518789" cy="2308324"/>
          </a:xfrm>
          <a:prstGeom prst="rect">
            <a:avLst/>
          </a:prstGeom>
          <a:noFill/>
        </p:spPr>
        <p:txBody>
          <a:bodyPr wrap="square" rtlCol="0">
            <a:spAutoFit/>
          </a:bodyPr>
          <a:lstStyle/>
          <a:p>
            <a:pPr fontAlgn="base"/>
            <a:r>
              <a:rPr lang="en-US" dirty="0">
                <a:latin typeface="Calibri" panose="020F0502020204030204" pitchFamily="34" charset="0"/>
              </a:rPr>
              <a:t>“The right person is someone for whom the natural and wholesome and normal affection that should exist does exist.” Then he went on to add: “It is the person who is living so that he or she can go to the temple of God and make the covenants that we there make” (1)</a:t>
            </a:r>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Qualities In An Eternal Companion</a:t>
            </a:r>
          </a:p>
        </p:txBody>
      </p:sp>
      <p:sp>
        <p:nvSpPr>
          <p:cNvPr id="3" name="Rectangle 2"/>
          <p:cNvSpPr/>
          <p:nvPr/>
        </p:nvSpPr>
        <p:spPr>
          <a:xfrm>
            <a:off x="4169229" y="3985285"/>
            <a:ext cx="5990771" cy="2677656"/>
          </a:xfrm>
          <a:prstGeom prst="rect">
            <a:avLst/>
          </a:prstGeom>
        </p:spPr>
        <p:txBody>
          <a:bodyPr wrap="square">
            <a:spAutoFit/>
          </a:bodyPr>
          <a:lstStyle/>
          <a:p>
            <a:pPr fontAlgn="base"/>
            <a:r>
              <a:rPr lang="en-US" sz="2400" i="1" dirty="0"/>
              <a:t>“Choose a companion of your own faith. You are much more likely to be happy. Choose a companion you can always honor, you can always respect, one who will complement you in your own life, one to whom you can give your entire heart, your entire love, your entire allegiance, your entire loyalty.”  (2)</a:t>
            </a:r>
            <a:endParaRPr lang="en-US" sz="2400" dirty="0"/>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pic>
        <p:nvPicPr>
          <p:cNvPr id="3074" name="Picture 2" descr="https://www.lds.org/bc/content/shared/content/images/leaders/thomas-s-monson-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42" y="1179918"/>
            <a:ext cx="1001486" cy="1249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0739" y="5567713"/>
            <a:ext cx="929235" cy="1158676"/>
          </a:xfrm>
          <a:prstGeom prst="rect">
            <a:avLst/>
          </a:prstGeom>
        </p:spPr>
      </p:pic>
      <p:pic>
        <p:nvPicPr>
          <p:cNvPr id="3076" name="Picture 4" descr="http://cliparts.co/cliparts/8iG/Ede/8iGEdep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444" y="1202472"/>
            <a:ext cx="2782813" cy="27828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img1.etsystatic.com/103/0/9987535/il_214x170.847061261_pmnx.jp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8516" r="22074"/>
          <a:stretch/>
        </p:blipFill>
        <p:spPr bwMode="auto">
          <a:xfrm>
            <a:off x="1651151" y="3661706"/>
            <a:ext cx="2163746" cy="28932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73563" y="1524197"/>
            <a:ext cx="3518789" cy="2862322"/>
          </a:xfrm>
          <a:prstGeom prst="rect">
            <a:avLst/>
          </a:prstGeom>
          <a:noFill/>
        </p:spPr>
        <p:txBody>
          <a:bodyPr wrap="square" rtlCol="0">
            <a:spAutoFit/>
          </a:bodyPr>
          <a:lstStyle/>
          <a:p>
            <a:pPr fontAlgn="base"/>
            <a:r>
              <a:rPr lang="en-US" dirty="0">
                <a:latin typeface="Calibri" panose="020F0502020204030204" pitchFamily="34" charset="0"/>
              </a:rPr>
              <a:t>The custom of a widow marrying her deceased husband’s brother or sometimes a near heir. The word has nothing to do with the name Levi or the biblical Levites but is so called because of the Latin </a:t>
            </a:r>
            <a:r>
              <a:rPr lang="en-US" i="1" dirty="0" err="1">
                <a:latin typeface="Calibri" panose="020F0502020204030204" pitchFamily="34" charset="0"/>
              </a:rPr>
              <a:t>levir</a:t>
            </a:r>
            <a:r>
              <a:rPr lang="en-US" i="1" dirty="0">
                <a:latin typeface="Calibri" panose="020F0502020204030204" pitchFamily="34" charset="0"/>
              </a:rPr>
              <a:t>,</a:t>
            </a:r>
            <a:r>
              <a:rPr lang="en-US" dirty="0">
                <a:latin typeface="Calibri" panose="020F0502020204030204" pitchFamily="34" charset="0"/>
              </a:rPr>
              <a:t> meaning “husband’s brother,” connected with the English suffix </a:t>
            </a:r>
            <a:r>
              <a:rPr lang="en-US" i="1" dirty="0">
                <a:latin typeface="Calibri" panose="020F0502020204030204" pitchFamily="34" charset="0"/>
              </a:rPr>
              <a:t>-ate,</a:t>
            </a:r>
            <a:r>
              <a:rPr lang="en-US" dirty="0">
                <a:latin typeface="Calibri" panose="020F0502020204030204" pitchFamily="34" charset="0"/>
              </a:rPr>
              <a:t> thus constituting </a:t>
            </a:r>
            <a:r>
              <a:rPr lang="en-US" i="1" dirty="0">
                <a:latin typeface="Calibri" panose="020F0502020204030204" pitchFamily="34" charset="0"/>
              </a:rPr>
              <a:t>levirate. (3)</a:t>
            </a:r>
            <a:endParaRPr lang="en-US" dirty="0">
              <a:latin typeface="Calibri" panose="020F0502020204030204" pitchFamily="34" charset="0"/>
            </a:endParaRPr>
          </a:p>
        </p:txBody>
      </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Levirate Marriage</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0" name="Rectangle 9"/>
          <p:cNvSpPr/>
          <p:nvPr/>
        </p:nvSpPr>
        <p:spPr>
          <a:xfrm>
            <a:off x="5397526" y="1644134"/>
            <a:ext cx="4373826" cy="369332"/>
          </a:xfrm>
          <a:prstGeom prst="rect">
            <a:avLst/>
          </a:prstGeom>
        </p:spPr>
        <p:txBody>
          <a:bodyPr wrap="none">
            <a:spAutoFit/>
          </a:bodyPr>
          <a:lstStyle/>
          <a:p>
            <a:r>
              <a:rPr lang="en-US" b="0" i="0" dirty="0">
                <a:solidFill>
                  <a:srgbClr val="333333"/>
                </a:solidFill>
                <a:effectLst/>
                <a:latin typeface="Calibri" panose="020F0502020204030204" pitchFamily="34" charset="0"/>
              </a:rPr>
              <a:t>Naomi was suggesting that Ruth marry Boaz.</a:t>
            </a:r>
            <a:endParaRPr lang="en-US" dirty="0"/>
          </a:p>
        </p:txBody>
      </p:sp>
      <p:pic>
        <p:nvPicPr>
          <p:cNvPr id="4098" name="Picture 2" descr="http://lifehopeandtruth.com/uploads/images/Ruth-and-Bo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914" y="2344047"/>
            <a:ext cx="5696404" cy="388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Plan</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0" name="Rectangle 9"/>
          <p:cNvSpPr/>
          <p:nvPr/>
        </p:nvSpPr>
        <p:spPr>
          <a:xfrm>
            <a:off x="5473726" y="1152044"/>
            <a:ext cx="5183388" cy="923330"/>
          </a:xfrm>
          <a:prstGeom prst="rect">
            <a:avLst/>
          </a:prstGeom>
        </p:spPr>
        <p:txBody>
          <a:bodyPr wrap="square">
            <a:spAutoFit/>
          </a:bodyPr>
          <a:lstStyle/>
          <a:p>
            <a:r>
              <a:rPr lang="en-US" dirty="0">
                <a:latin typeface="Calibri" panose="020F0502020204030204" pitchFamily="34" charset="0"/>
              </a:rPr>
              <a:t>Threshing floor= where the workers separated the grain from the rest of the stem and the chaff after the harvest.</a:t>
            </a:r>
          </a:p>
        </p:txBody>
      </p:sp>
      <p:sp>
        <p:nvSpPr>
          <p:cNvPr id="12" name="Rectangle 11"/>
          <p:cNvSpPr/>
          <p:nvPr/>
        </p:nvSpPr>
        <p:spPr>
          <a:xfrm>
            <a:off x="470846" y="1336710"/>
            <a:ext cx="4040388" cy="646331"/>
          </a:xfrm>
          <a:prstGeom prst="rect">
            <a:avLst/>
          </a:prstGeom>
        </p:spPr>
        <p:txBody>
          <a:bodyPr wrap="square">
            <a:spAutoFit/>
          </a:bodyPr>
          <a:lstStyle/>
          <a:p>
            <a:r>
              <a:rPr lang="en-US" dirty="0">
                <a:latin typeface="Calibri" panose="020F0502020204030204" pitchFamily="34" charset="0"/>
              </a:rPr>
              <a:t>Boaz was still working on the harvest and was staying out near the fields</a:t>
            </a:r>
          </a:p>
        </p:txBody>
      </p:sp>
      <p:pic>
        <p:nvPicPr>
          <p:cNvPr id="5124" name="Picture 4" descr="http://static.newworldencyclopedia.org/thumb/a/ae/Ruth-boaz.jpg/400px-Ruth-bo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94" y="2387865"/>
            <a:ext cx="5514584" cy="35569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368143" y="2682041"/>
            <a:ext cx="4430486" cy="3139321"/>
          </a:xfrm>
          <a:prstGeom prst="rect">
            <a:avLst/>
          </a:prstGeom>
        </p:spPr>
        <p:txBody>
          <a:bodyPr wrap="square">
            <a:spAutoFit/>
          </a:bodyPr>
          <a:lstStyle/>
          <a:p>
            <a:r>
              <a:rPr lang="en-US" i="1" dirty="0">
                <a:latin typeface="Calibri" panose="020F0502020204030204" pitchFamily="34" charset="0"/>
              </a:rPr>
              <a:t>Wash thyself therefore, and anoint thee, and put thy raiment upon thee, and get thee down to the floor: but make not thyself known unto the man, until he shall have done eating and drinking.</a:t>
            </a:r>
          </a:p>
          <a:p>
            <a:endParaRPr lang="en-US" i="1" dirty="0">
              <a:latin typeface="Calibri" panose="020F0502020204030204" pitchFamily="34" charset="0"/>
            </a:endParaRPr>
          </a:p>
          <a:p>
            <a:r>
              <a:rPr lang="en-US" i="1" dirty="0">
                <a:latin typeface="Calibri" panose="020F0502020204030204" pitchFamily="34" charset="0"/>
              </a:rPr>
              <a:t>And it shall be, when he </a:t>
            </a:r>
            <a:r>
              <a:rPr lang="en-US" i="1" dirty="0" err="1">
                <a:latin typeface="Calibri" panose="020F0502020204030204" pitchFamily="34" charset="0"/>
              </a:rPr>
              <a:t>lieth</a:t>
            </a:r>
            <a:r>
              <a:rPr lang="en-US" i="1" dirty="0">
                <a:latin typeface="Calibri" panose="020F0502020204030204" pitchFamily="34" charset="0"/>
              </a:rPr>
              <a:t> down, that thou shalt mark the place where he shall lie, and thou shalt go in, and uncover his feet, and lay thee down; and he will tell thee what thou shalt do.</a:t>
            </a:r>
          </a:p>
        </p:txBody>
      </p:sp>
      <p:sp>
        <p:nvSpPr>
          <p:cNvPr id="17" name="Rectangle 16"/>
          <p:cNvSpPr/>
          <p:nvPr/>
        </p:nvSpPr>
        <p:spPr>
          <a:xfrm>
            <a:off x="-26561" y="6498268"/>
            <a:ext cx="4040388" cy="369332"/>
          </a:xfrm>
          <a:prstGeom prst="rect">
            <a:avLst/>
          </a:prstGeom>
        </p:spPr>
        <p:txBody>
          <a:bodyPr wrap="square">
            <a:spAutoFit/>
          </a:bodyPr>
          <a:lstStyle/>
          <a:p>
            <a:r>
              <a:rPr lang="en-US" dirty="0">
                <a:latin typeface="Calibri" panose="020F0502020204030204" pitchFamily="34" charset="0"/>
              </a:rPr>
              <a:t>Ruth 3:3-8</a:t>
            </a:r>
          </a:p>
        </p:txBody>
      </p:sp>
    </p:spTree>
    <p:extLst>
      <p:ext uri="{BB962C8B-B14F-4D97-AF65-F5344CB8AC3E}">
        <p14:creationId xmlns:p14="http://schemas.microsoft.com/office/powerpoint/2010/main" val="23075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Boaz’s Reply</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46303" y="988803"/>
            <a:ext cx="4819611" cy="369332"/>
          </a:xfrm>
          <a:prstGeom prst="rect">
            <a:avLst/>
          </a:prstGeom>
        </p:spPr>
        <p:txBody>
          <a:bodyPr wrap="square">
            <a:spAutoFit/>
          </a:bodyPr>
          <a:lstStyle/>
          <a:p>
            <a:r>
              <a:rPr lang="en-US" dirty="0">
                <a:latin typeface="Calibri" panose="020F0502020204030204" pitchFamily="34" charset="0"/>
              </a:rPr>
              <a:t>At midnight Boaz discovered Ruth at his feet</a:t>
            </a:r>
          </a:p>
        </p:txBody>
      </p:sp>
      <p:sp>
        <p:nvSpPr>
          <p:cNvPr id="15" name="Rectangle 14"/>
          <p:cNvSpPr/>
          <p:nvPr/>
        </p:nvSpPr>
        <p:spPr>
          <a:xfrm>
            <a:off x="6313714" y="2906942"/>
            <a:ext cx="4430486" cy="2862322"/>
          </a:xfrm>
          <a:prstGeom prst="rect">
            <a:avLst/>
          </a:prstGeom>
        </p:spPr>
        <p:txBody>
          <a:bodyPr wrap="square">
            <a:spAutoFit/>
          </a:bodyPr>
          <a:lstStyle/>
          <a:p>
            <a:pPr fontAlgn="base"/>
            <a:r>
              <a:rPr lang="en-US" i="1" dirty="0">
                <a:latin typeface="Calibri" panose="020F0502020204030204" pitchFamily="34" charset="0"/>
              </a:rPr>
              <a:t>Blessed be thou of the </a:t>
            </a:r>
            <a:r>
              <a:rPr lang="en-US" i="1" cap="small" dirty="0">
                <a:latin typeface="Calibri" panose="020F0502020204030204" pitchFamily="34" charset="0"/>
              </a:rPr>
              <a:t>Lord</a:t>
            </a:r>
            <a:r>
              <a:rPr lang="en-US" i="1" dirty="0">
                <a:latin typeface="Calibri" panose="020F0502020204030204" pitchFamily="34" charset="0"/>
              </a:rPr>
              <a:t>, my daughter: for thou hast shewed more kindness in the latter end than at the beginning, inasmuch as thou </a:t>
            </a:r>
            <a:r>
              <a:rPr lang="en-US" i="1" dirty="0" err="1">
                <a:latin typeface="Calibri" panose="020F0502020204030204" pitchFamily="34" charset="0"/>
              </a:rPr>
              <a:t>followedst</a:t>
            </a:r>
            <a:r>
              <a:rPr lang="en-US" i="1" dirty="0">
                <a:latin typeface="Calibri" panose="020F0502020204030204" pitchFamily="34" charset="0"/>
              </a:rPr>
              <a:t> not young men, whether poor or rich.</a:t>
            </a:r>
          </a:p>
          <a:p>
            <a:pPr fontAlgn="base"/>
            <a:endParaRPr lang="en-US" i="1" dirty="0">
              <a:latin typeface="Calibri" panose="020F0502020204030204" pitchFamily="34" charset="0"/>
            </a:endParaRPr>
          </a:p>
          <a:p>
            <a:pPr fontAlgn="base"/>
            <a:r>
              <a:rPr lang="en-US" i="1" dirty="0">
                <a:latin typeface="Calibri" panose="020F0502020204030204" pitchFamily="34" charset="0"/>
              </a:rPr>
              <a:t>And now, my daughter, fear not; I will do to thee all that thou </a:t>
            </a:r>
            <a:r>
              <a:rPr lang="en-US" i="1" dirty="0" err="1">
                <a:latin typeface="Calibri" panose="020F0502020204030204" pitchFamily="34" charset="0"/>
              </a:rPr>
              <a:t>requirest</a:t>
            </a:r>
            <a:r>
              <a:rPr lang="en-US" i="1" dirty="0">
                <a:latin typeface="Calibri" panose="020F0502020204030204" pitchFamily="34" charset="0"/>
              </a:rPr>
              <a:t>: for all the city of my people doth know that thou art a virtuous woman.</a:t>
            </a:r>
          </a:p>
        </p:txBody>
      </p:sp>
      <p:sp>
        <p:nvSpPr>
          <p:cNvPr id="16" name="Rectangle 15"/>
          <p:cNvSpPr/>
          <p:nvPr/>
        </p:nvSpPr>
        <p:spPr>
          <a:xfrm>
            <a:off x="4448092" y="1924730"/>
            <a:ext cx="5607163" cy="461665"/>
          </a:xfrm>
          <a:prstGeom prst="rect">
            <a:avLst/>
          </a:prstGeom>
        </p:spPr>
        <p:txBody>
          <a:bodyPr wrap="square">
            <a:spAutoFit/>
          </a:bodyPr>
          <a:lstStyle/>
          <a:p>
            <a:r>
              <a:rPr lang="en-US" sz="2400" dirty="0">
                <a:latin typeface="Calibri" panose="020F0502020204030204" pitchFamily="34" charset="0"/>
              </a:rPr>
              <a:t>Ruth is asking Boaz to marry her</a:t>
            </a:r>
          </a:p>
        </p:txBody>
      </p:sp>
      <p:grpSp>
        <p:nvGrpSpPr>
          <p:cNvPr id="3" name="Group 2"/>
          <p:cNvGrpSpPr/>
          <p:nvPr/>
        </p:nvGrpSpPr>
        <p:grpSpPr>
          <a:xfrm>
            <a:off x="838946" y="2717248"/>
            <a:ext cx="4026968" cy="3518709"/>
            <a:chOff x="838946" y="2717248"/>
            <a:chExt cx="4026968" cy="3518709"/>
          </a:xfrm>
        </p:grpSpPr>
        <p:pic>
          <p:nvPicPr>
            <p:cNvPr id="7170" name="Picture 2" descr="http://www.christian-art.org.uk/collections/old-testament/originals/AVA--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46" y="2717248"/>
              <a:ext cx="4026968" cy="3241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61879" y="5958958"/>
              <a:ext cx="1016950" cy="276999"/>
            </a:xfrm>
            <a:prstGeom prst="rect">
              <a:avLst/>
            </a:prstGeom>
            <a:noFill/>
          </p:spPr>
          <p:txBody>
            <a:bodyPr wrap="square" rtlCol="0">
              <a:spAutoFit/>
            </a:bodyPr>
            <a:lstStyle/>
            <a:p>
              <a:r>
                <a:rPr lang="en-US" sz="1200" dirty="0"/>
                <a:t>Chris </a:t>
              </a:r>
              <a:r>
                <a:rPr lang="en-US" sz="1200" dirty="0" err="1"/>
                <a:t>Higham</a:t>
              </a:r>
              <a:endParaRPr lang="en-US" sz="1200" dirty="0"/>
            </a:p>
          </p:txBody>
        </p:sp>
      </p:grpSp>
      <p:sp>
        <p:nvSpPr>
          <p:cNvPr id="6" name="Rectangle 5"/>
          <p:cNvSpPr/>
          <p:nvPr/>
        </p:nvSpPr>
        <p:spPr>
          <a:xfrm>
            <a:off x="1387928" y="1438324"/>
            <a:ext cx="6955971" cy="369332"/>
          </a:xfrm>
          <a:prstGeom prst="rect">
            <a:avLst/>
          </a:prstGeom>
        </p:spPr>
        <p:txBody>
          <a:bodyPr wrap="square">
            <a:spAutoFit/>
          </a:bodyPr>
          <a:lstStyle/>
          <a:p>
            <a:pPr fontAlgn="base"/>
            <a:r>
              <a:rPr lang="en-US" dirty="0">
                <a:latin typeface="Calibri" panose="020F0502020204030204" pitchFamily="34" charset="0"/>
              </a:rPr>
              <a:t>Skirt--wing---take me under your wing…in other words protect me.</a:t>
            </a:r>
          </a:p>
        </p:txBody>
      </p:sp>
      <p:sp>
        <p:nvSpPr>
          <p:cNvPr id="18" name="Rectangle 17"/>
          <p:cNvSpPr/>
          <p:nvPr/>
        </p:nvSpPr>
        <p:spPr>
          <a:xfrm>
            <a:off x="-26561" y="6498268"/>
            <a:ext cx="4040388" cy="369332"/>
          </a:xfrm>
          <a:prstGeom prst="rect">
            <a:avLst/>
          </a:prstGeom>
        </p:spPr>
        <p:txBody>
          <a:bodyPr wrap="square">
            <a:spAutoFit/>
          </a:bodyPr>
          <a:lstStyle/>
          <a:p>
            <a:r>
              <a:rPr lang="en-US" dirty="0">
                <a:latin typeface="Calibri" panose="020F0502020204030204" pitchFamily="34" charset="0"/>
              </a:rPr>
              <a:t>Ruth 3:6-9</a:t>
            </a:r>
          </a:p>
        </p:txBody>
      </p:sp>
    </p:spTree>
    <p:extLst>
      <p:ext uri="{BB962C8B-B14F-4D97-AF65-F5344CB8AC3E}">
        <p14:creationId xmlns:p14="http://schemas.microsoft.com/office/powerpoint/2010/main" val="250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5" name="Rectangle 14"/>
          <p:cNvSpPr/>
          <p:nvPr/>
        </p:nvSpPr>
        <p:spPr>
          <a:xfrm>
            <a:off x="4729069" y="1914636"/>
            <a:ext cx="5335636" cy="4154984"/>
          </a:xfrm>
          <a:prstGeom prst="rect">
            <a:avLst/>
          </a:prstGeom>
        </p:spPr>
        <p:txBody>
          <a:bodyPr wrap="square">
            <a:spAutoFit/>
          </a:bodyPr>
          <a:lstStyle/>
          <a:p>
            <a:pPr fontAlgn="base"/>
            <a:r>
              <a:rPr lang="en-US" sz="2400" dirty="0">
                <a:latin typeface="Calibri" panose="020F0502020204030204" pitchFamily="34" charset="0"/>
              </a:rPr>
              <a:t>It encompasses chastity and moral purity. Virtue begins in the heart and in the mind. It is nurtured in the home. It is the accumulation of thousands of small decisions and actions. </a:t>
            </a:r>
          </a:p>
          <a:p>
            <a:pPr fontAlgn="base"/>
            <a:endParaRPr lang="en-US" sz="2400" i="1" dirty="0">
              <a:latin typeface="Calibri" panose="020F0502020204030204" pitchFamily="34" charset="0"/>
            </a:endParaRPr>
          </a:p>
          <a:p>
            <a:pPr fontAlgn="base"/>
            <a:r>
              <a:rPr lang="en-US" sz="2400" i="1" dirty="0">
                <a:latin typeface="Calibri" panose="020F0502020204030204" pitchFamily="34" charset="0"/>
              </a:rPr>
              <a:t>Virtue</a:t>
            </a:r>
            <a:r>
              <a:rPr lang="en-US" sz="2400" dirty="0">
                <a:latin typeface="Calibri" panose="020F0502020204030204" pitchFamily="34" charset="0"/>
              </a:rPr>
              <a:t> is a word we don’t hear often in today’s society, but the Latin root word </a:t>
            </a:r>
            <a:r>
              <a:rPr lang="en-US" sz="2400" i="1" dirty="0" err="1">
                <a:latin typeface="Calibri" panose="020F0502020204030204" pitchFamily="34" charset="0"/>
              </a:rPr>
              <a:t>virtus</a:t>
            </a:r>
            <a:r>
              <a:rPr lang="en-US" sz="2400" dirty="0">
                <a:latin typeface="Calibri" panose="020F0502020204030204" pitchFamily="34" charset="0"/>
              </a:rPr>
              <a:t> means strength. Virtuous women and men possess a quiet dignity and inner strength” (6)</a:t>
            </a:r>
            <a:endParaRPr lang="en-US" sz="2400" i="1" dirty="0">
              <a:latin typeface="Calibri" panose="020F0502020204030204" pitchFamily="34" charset="0"/>
            </a:endParaRPr>
          </a:p>
        </p:txBody>
      </p:sp>
      <p:grpSp>
        <p:nvGrpSpPr>
          <p:cNvPr id="17" name="Group 16"/>
          <p:cNvGrpSpPr/>
          <p:nvPr/>
        </p:nvGrpSpPr>
        <p:grpSpPr>
          <a:xfrm>
            <a:off x="346392" y="316777"/>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737304" y="1219342"/>
              <a:ext cx="2487661" cy="830997"/>
            </a:xfrm>
            <a:prstGeom prst="rect">
              <a:avLst/>
            </a:prstGeom>
          </p:spPr>
          <p:txBody>
            <a:bodyPr wrap="square">
              <a:spAutoFit/>
            </a:bodyPr>
            <a:lstStyle/>
            <a:p>
              <a:pPr algn="ctr"/>
              <a:r>
                <a:rPr lang="en-US" sz="1600" b="1" dirty="0"/>
                <a:t>If we live virtuously, then we can have faith that the Lord will bless us</a:t>
              </a:r>
              <a:endParaRPr lang="en-US" sz="1600" i="1" dirty="0"/>
            </a:p>
          </p:txBody>
        </p:sp>
      </p:grpSp>
      <p:pic>
        <p:nvPicPr>
          <p:cNvPr id="8194" name="Picture 2" descr="Elaine S. D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750" y="4687325"/>
            <a:ext cx="1572387" cy="2105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35286" y="608038"/>
            <a:ext cx="6096000" cy="707886"/>
          </a:xfrm>
          <a:prstGeom prst="rect">
            <a:avLst/>
          </a:prstGeom>
        </p:spPr>
        <p:txBody>
          <a:bodyPr>
            <a:spAutoFit/>
          </a:bodyPr>
          <a:lstStyle/>
          <a:p>
            <a:pPr algn="ctr"/>
            <a:r>
              <a:rPr lang="en-US" sz="2000" b="1" dirty="0">
                <a:latin typeface="Calibri" panose="020F0502020204030204" pitchFamily="34" charset="0"/>
              </a:rPr>
              <a:t>“Virtue ‘is a pattern of thought and behavior based on high moral standards’ (5)</a:t>
            </a:r>
            <a:endParaRPr lang="en-US" sz="2000" b="1" dirty="0"/>
          </a:p>
        </p:txBody>
      </p:sp>
      <p:pic>
        <p:nvPicPr>
          <p:cNvPr id="2" name="Picture 1">
            <a:extLst>
              <a:ext uri="{FF2B5EF4-FFF2-40B4-BE49-F238E27FC236}">
                <a16:creationId xmlns:a16="http://schemas.microsoft.com/office/drawing/2014/main" id="{081A75A3-9693-CF92-9512-43B9385D8A8F}"/>
              </a:ext>
            </a:extLst>
          </p:cNvPr>
          <p:cNvPicPr>
            <a:picLocks noChangeAspect="1"/>
          </p:cNvPicPr>
          <p:nvPr/>
        </p:nvPicPr>
        <p:blipFill>
          <a:blip r:embed="rId3"/>
          <a:stretch>
            <a:fillRect/>
          </a:stretch>
        </p:blipFill>
        <p:spPr>
          <a:xfrm>
            <a:off x="591931" y="3420155"/>
            <a:ext cx="3873093" cy="3001942"/>
          </a:xfrm>
          <a:prstGeom prst="rect">
            <a:avLst/>
          </a:prstGeom>
        </p:spPr>
      </p:pic>
    </p:spTree>
    <p:extLst>
      <p:ext uri="{BB962C8B-B14F-4D97-AF65-F5344CB8AC3E}">
        <p14:creationId xmlns:p14="http://schemas.microsoft.com/office/powerpoint/2010/main" val="2991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2" name="Rectangle 1"/>
          <p:cNvSpPr/>
          <p:nvPr/>
        </p:nvSpPr>
        <p:spPr>
          <a:xfrm>
            <a:off x="696686" y="1035708"/>
            <a:ext cx="6683828" cy="4524315"/>
          </a:xfrm>
          <a:prstGeom prst="rect">
            <a:avLst/>
          </a:prstGeom>
        </p:spPr>
        <p:txBody>
          <a:bodyPr wrap="square">
            <a:spAutoFit/>
          </a:bodyPr>
          <a:lstStyle/>
          <a:p>
            <a:pPr fontAlgn="base"/>
            <a:r>
              <a:rPr lang="en-US" sz="3200" b="0" i="0" dirty="0">
                <a:solidFill>
                  <a:srgbClr val="333333"/>
                </a:solidFill>
                <a:effectLst/>
                <a:latin typeface="Calibri" panose="020F0502020204030204" pitchFamily="34" charset="0"/>
              </a:rPr>
              <a:t>What does it mean to live virtuously?</a:t>
            </a:r>
          </a:p>
          <a:p>
            <a:pPr fontAlgn="base"/>
            <a:endParaRPr lang="en-US" sz="3200" b="0" i="0" dirty="0">
              <a:solidFill>
                <a:srgbClr val="333333"/>
              </a:solidFill>
              <a:effectLst/>
              <a:latin typeface="Calibri" panose="020F0502020204030204" pitchFamily="34" charset="0"/>
            </a:endParaRPr>
          </a:p>
          <a:p>
            <a:pPr fontAlgn="base"/>
            <a:r>
              <a:rPr lang="en-US" sz="3200" b="0" i="0" dirty="0">
                <a:solidFill>
                  <a:srgbClr val="333333"/>
                </a:solidFill>
                <a:effectLst/>
                <a:latin typeface="Calibri" panose="020F0502020204030204" pitchFamily="34" charset="0"/>
              </a:rPr>
              <a:t>What are some “small decisions” you can make that can help you be virtuous?</a:t>
            </a:r>
          </a:p>
          <a:p>
            <a:pPr fontAlgn="base"/>
            <a:endParaRPr lang="en-US" sz="3200" b="0" i="0" dirty="0">
              <a:solidFill>
                <a:srgbClr val="333333"/>
              </a:solidFill>
              <a:effectLst/>
              <a:latin typeface="Calibri" panose="020F0502020204030204" pitchFamily="34" charset="0"/>
            </a:endParaRPr>
          </a:p>
          <a:p>
            <a:pPr fontAlgn="base"/>
            <a:r>
              <a:rPr lang="en-US" sz="3200" b="0" i="0" dirty="0">
                <a:solidFill>
                  <a:srgbClr val="333333"/>
                </a:solidFill>
                <a:effectLst/>
                <a:latin typeface="Calibri" panose="020F0502020204030204" pitchFamily="34" charset="0"/>
              </a:rPr>
              <a:t>Why is it important to look for virtue in the people you date and may one day marry?</a:t>
            </a:r>
          </a:p>
        </p:txBody>
      </p:sp>
      <p:pic>
        <p:nvPicPr>
          <p:cNvPr id="32" name="Picture 2" descr="http://www.uni.edu/becker/anImated%20question%20mark%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3977" y="1153885"/>
            <a:ext cx="2309337" cy="391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2719" y="44619"/>
            <a:ext cx="11995842" cy="923330"/>
          </a:xfrm>
          <a:prstGeom prst="rect">
            <a:avLst/>
          </a:prstGeom>
          <a:noFill/>
        </p:spPr>
        <p:txBody>
          <a:bodyPr wrap="square" rtlCol="0">
            <a:spAutoFit/>
          </a:bodyPr>
          <a:lstStyle/>
          <a:p>
            <a:pPr algn="ctr"/>
            <a:r>
              <a:rPr lang="en-US" sz="5400" i="1" dirty="0">
                <a:latin typeface="Harrington" panose="04040505050A02020702" pitchFamily="82" charset="0"/>
              </a:rPr>
              <a:t>The Next of Kin </a:t>
            </a:r>
          </a:p>
        </p:txBody>
      </p:sp>
      <p:sp>
        <p:nvSpPr>
          <p:cNvPr id="224" name="TextBox 223"/>
          <p:cNvSpPr txBox="1"/>
          <p:nvPr/>
        </p:nvSpPr>
        <p:spPr>
          <a:xfrm>
            <a:off x="3211286" y="1567543"/>
            <a:ext cx="1654628" cy="369332"/>
          </a:xfrm>
          <a:prstGeom prst="rect">
            <a:avLst/>
          </a:prstGeom>
          <a:noFill/>
        </p:spPr>
        <p:txBody>
          <a:bodyPr wrap="square" rtlCol="0">
            <a:spAutoFit/>
          </a:bodyPr>
          <a:lstStyle/>
          <a:p>
            <a:endParaRPr lang="en-US" dirty="0"/>
          </a:p>
        </p:txBody>
      </p:sp>
      <p:sp>
        <p:nvSpPr>
          <p:cNvPr id="12" name="Rectangle 11"/>
          <p:cNvSpPr/>
          <p:nvPr/>
        </p:nvSpPr>
        <p:spPr>
          <a:xfrm>
            <a:off x="361988" y="1217451"/>
            <a:ext cx="5326431" cy="646331"/>
          </a:xfrm>
          <a:prstGeom prst="rect">
            <a:avLst/>
          </a:prstGeom>
        </p:spPr>
        <p:txBody>
          <a:bodyPr wrap="square">
            <a:spAutoFit/>
          </a:bodyPr>
          <a:lstStyle/>
          <a:p>
            <a:r>
              <a:rPr lang="en-US" dirty="0">
                <a:latin typeface="Calibri" panose="020F0502020204030204" pitchFamily="34" charset="0"/>
              </a:rPr>
              <a:t>According to the law of Moses, Boaz needed to give the nearest kinsman the option of marrying Ruth.</a:t>
            </a:r>
          </a:p>
        </p:txBody>
      </p:sp>
      <p:sp>
        <p:nvSpPr>
          <p:cNvPr id="15" name="Rectangle 14"/>
          <p:cNvSpPr/>
          <p:nvPr/>
        </p:nvSpPr>
        <p:spPr>
          <a:xfrm>
            <a:off x="6304642" y="2328760"/>
            <a:ext cx="5299529" cy="3416320"/>
          </a:xfrm>
          <a:prstGeom prst="rect">
            <a:avLst/>
          </a:prstGeom>
        </p:spPr>
        <p:txBody>
          <a:bodyPr wrap="square">
            <a:spAutoFit/>
          </a:bodyPr>
          <a:lstStyle/>
          <a:p>
            <a:pPr fontAlgn="base"/>
            <a:r>
              <a:rPr lang="en-US" dirty="0">
                <a:latin typeface="Calibri" panose="020F0502020204030204" pitchFamily="34" charset="0"/>
              </a:rPr>
              <a:t>Boaz met the nearest kinsman at the gate of the city, where legal agreements were made. </a:t>
            </a:r>
          </a:p>
          <a:p>
            <a:pPr fontAlgn="base"/>
            <a:endParaRPr lang="en-US" dirty="0">
              <a:latin typeface="Calibri" panose="020F0502020204030204" pitchFamily="34" charset="0"/>
            </a:endParaRPr>
          </a:p>
          <a:p>
            <a:pPr fontAlgn="base"/>
            <a:r>
              <a:rPr lang="en-US" dirty="0">
                <a:latin typeface="Calibri" panose="020F0502020204030204" pitchFamily="34" charset="0"/>
              </a:rPr>
              <a:t>He employed 10 elders of the city as witnesses. </a:t>
            </a:r>
          </a:p>
          <a:p>
            <a:pPr fontAlgn="base"/>
            <a:endParaRPr lang="en-US" dirty="0">
              <a:latin typeface="Calibri" panose="020F0502020204030204" pitchFamily="34" charset="0"/>
            </a:endParaRPr>
          </a:p>
          <a:p>
            <a:pPr fontAlgn="base"/>
            <a:r>
              <a:rPr lang="en-US" dirty="0">
                <a:latin typeface="Calibri" panose="020F0502020204030204" pitchFamily="34" charset="0"/>
              </a:rPr>
              <a:t>Boaz knew that according to the custom and levirate marriage rules of their day, the nearest male relative of a deceased man could marry his widow and receive all of his property. </a:t>
            </a:r>
          </a:p>
          <a:p>
            <a:pPr fontAlgn="base"/>
            <a:endParaRPr lang="en-US" dirty="0">
              <a:latin typeface="Calibri" panose="020F0502020204030204" pitchFamily="34" charset="0"/>
            </a:endParaRPr>
          </a:p>
          <a:p>
            <a:pPr fontAlgn="base"/>
            <a:r>
              <a:rPr lang="en-US" dirty="0">
                <a:latin typeface="Calibri" panose="020F0502020204030204" pitchFamily="34" charset="0"/>
              </a:rPr>
              <a:t>The kinsman mentioned in Ruth 4 was the nearest living relative to </a:t>
            </a:r>
            <a:r>
              <a:rPr lang="en-US" dirty="0" err="1">
                <a:latin typeface="Calibri" panose="020F0502020204030204" pitchFamily="34" charset="0"/>
              </a:rPr>
              <a:t>Mahlon</a:t>
            </a:r>
            <a:r>
              <a:rPr lang="en-US" dirty="0">
                <a:latin typeface="Calibri" panose="020F0502020204030204" pitchFamily="34" charset="0"/>
              </a:rPr>
              <a:t>, Ruth’s deceased husband.</a:t>
            </a:r>
            <a:endParaRPr lang="en-US" i="1" dirty="0">
              <a:latin typeface="Calibri" panose="020F0502020204030204" pitchFamily="34" charset="0"/>
            </a:endParaRPr>
          </a:p>
        </p:txBody>
      </p:sp>
      <p:pic>
        <p:nvPicPr>
          <p:cNvPr id="17" name="Picture 2" descr="https://www.lds.org/bc/content/shared/content/images/gospel-library/manual/31118/31118_000_026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4" y="2490873"/>
            <a:ext cx="3900624" cy="3531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79048"/>
            <a:ext cx="6096000" cy="369332"/>
          </a:xfrm>
          <a:prstGeom prst="rect">
            <a:avLst/>
          </a:prstGeom>
        </p:spPr>
        <p:txBody>
          <a:bodyPr>
            <a:spAutoFit/>
          </a:bodyPr>
          <a:lstStyle/>
          <a:p>
            <a:r>
              <a:rPr lang="en-US" b="0" i="0" dirty="0">
                <a:solidFill>
                  <a:srgbClr val="333333"/>
                </a:solidFill>
                <a:effectLst/>
                <a:latin typeface="Calibri" panose="020F0502020204030204" pitchFamily="34" charset="0"/>
              </a:rPr>
              <a:t>Ruth 4:1-2</a:t>
            </a:r>
            <a:endParaRPr lang="en-US" dirty="0"/>
          </a:p>
        </p:txBody>
      </p:sp>
    </p:spTree>
    <p:extLst>
      <p:ext uri="{BB962C8B-B14F-4D97-AF65-F5344CB8AC3E}">
        <p14:creationId xmlns:p14="http://schemas.microsoft.com/office/powerpoint/2010/main" val="17548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2991</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 Light</vt:lpstr>
      <vt:lpstr>Arial</vt:lpstr>
      <vt:lpstr>Comic Sans MS</vt:lpstr>
      <vt:lpstr>Calibri</vt:lpstr>
      <vt:lpstr>Abadi</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24</cp:revision>
  <dcterms:created xsi:type="dcterms:W3CDTF">2015-12-10T16:42:13Z</dcterms:created>
  <dcterms:modified xsi:type="dcterms:W3CDTF">2025-09-25T14:35:07Z</dcterms:modified>
</cp:coreProperties>
</file>