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8" r:id="rId2"/>
    <p:sldId id="259" r:id="rId3"/>
    <p:sldId id="260" r:id="rId4"/>
    <p:sldId id="261" r:id="rId5"/>
    <p:sldId id="264" r:id="rId6"/>
    <p:sldId id="279" r:id="rId7"/>
    <p:sldId id="267" r:id="rId8"/>
    <p:sldId id="266" r:id="rId9"/>
    <p:sldId id="268" r:id="rId10"/>
    <p:sldId id="281" r:id="rId11"/>
    <p:sldId id="269" r:id="rId12"/>
    <p:sldId id="265" r:id="rId13"/>
    <p:sldId id="280" r:id="rId14"/>
    <p:sldId id="282" r:id="rId15"/>
    <p:sldId id="270" r:id="rId16"/>
    <p:sldId id="283" r:id="rId17"/>
    <p:sldId id="271" r:id="rId18"/>
    <p:sldId id="273" r:id="rId19"/>
    <p:sldId id="276" r:id="rId20"/>
    <p:sldId id="277" r:id="rId21"/>
    <p:sldId id="256" r:id="rId22"/>
    <p:sldId id="257" r:id="rId23"/>
    <p:sldId id="274" r:id="rId24"/>
    <p:sldId id="275" r:id="rId25"/>
    <p:sldId id="278" r:id="rId26"/>
  </p:sldIdLst>
  <p:sldSz cx="12192000" cy="6858000"/>
  <p:notesSz cx="6858000" cy="9144000"/>
  <p:embeddedFontLst>
    <p:embeddedFont>
      <p:font typeface="Agency FB" panose="020B0503020202020204" pitchFamily="34" charset="0"/>
      <p:regular r:id="rId27"/>
      <p:bold r:id="rId28"/>
    </p:embeddedFont>
    <p:embeddedFont>
      <p:font typeface="AR BLANCA" panose="020B0604020202020204" charset="0"/>
      <p:regular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8" autoAdjust="0"/>
    <p:restoredTop sz="94660"/>
  </p:normalViewPr>
  <p:slideViewPr>
    <p:cSldViewPr snapToGrid="0">
      <p:cViewPr varScale="1">
        <p:scale>
          <a:sx n="87" d="100"/>
          <a:sy n="87" d="100"/>
        </p:scale>
        <p:origin x="120" y="6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7DB6F04-935A-4309-8D9F-4DDD63AA59FD}" type="datetimeFigureOut">
              <a:rPr lang="en-US" smtClean="0"/>
              <a:t>9/4/2025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E9E178-0D1D-4C57-8364-EC00B4E9CAC3}" type="slidenum">
              <a:rPr lang="en-US" smtClean="0"/>
              <a:t>‹#›</a:t>
            </a:fld>
            <a:endParaRPr lang="en-US"/>
          </a:p>
        </p:txBody>
      </p:sp>
    </p:spTree>
    <p:extLst>
      <p:ext uri="{BB962C8B-B14F-4D97-AF65-F5344CB8AC3E}">
        <p14:creationId xmlns:p14="http://schemas.microsoft.com/office/powerpoint/2010/main" val="11022514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DB6F04-935A-4309-8D9F-4DDD63AA59FD}" type="datetimeFigureOut">
              <a:rPr lang="en-US" smtClean="0"/>
              <a:t>9/4/2025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E9E178-0D1D-4C57-8364-EC00B4E9CAC3}" type="slidenum">
              <a:rPr lang="en-US" smtClean="0"/>
              <a:t>‹#›</a:t>
            </a:fld>
            <a:endParaRPr lang="en-US"/>
          </a:p>
        </p:txBody>
      </p:sp>
    </p:spTree>
    <p:extLst>
      <p:ext uri="{BB962C8B-B14F-4D97-AF65-F5344CB8AC3E}">
        <p14:creationId xmlns:p14="http://schemas.microsoft.com/office/powerpoint/2010/main" val="4405272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DB6F04-935A-4309-8D9F-4DDD63AA59FD}" type="datetimeFigureOut">
              <a:rPr lang="en-US" smtClean="0"/>
              <a:t>9/4/2025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E9E178-0D1D-4C57-8364-EC00B4E9CAC3}" type="slidenum">
              <a:rPr lang="en-US" smtClean="0"/>
              <a:t>‹#›</a:t>
            </a:fld>
            <a:endParaRPr lang="en-US"/>
          </a:p>
        </p:txBody>
      </p:sp>
    </p:spTree>
    <p:extLst>
      <p:ext uri="{BB962C8B-B14F-4D97-AF65-F5344CB8AC3E}">
        <p14:creationId xmlns:p14="http://schemas.microsoft.com/office/powerpoint/2010/main" val="26678211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DB6F04-935A-4309-8D9F-4DDD63AA59FD}" type="datetimeFigureOut">
              <a:rPr lang="en-US" smtClean="0"/>
              <a:t>9/4/2025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E9E178-0D1D-4C57-8364-EC00B4E9CAC3}" type="slidenum">
              <a:rPr lang="en-US" smtClean="0"/>
              <a:t>‹#›</a:t>
            </a:fld>
            <a:endParaRPr lang="en-US"/>
          </a:p>
        </p:txBody>
      </p:sp>
    </p:spTree>
    <p:extLst>
      <p:ext uri="{BB962C8B-B14F-4D97-AF65-F5344CB8AC3E}">
        <p14:creationId xmlns:p14="http://schemas.microsoft.com/office/powerpoint/2010/main" val="31524075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DB6F04-935A-4309-8D9F-4DDD63AA59FD}" type="datetimeFigureOut">
              <a:rPr lang="en-US" smtClean="0"/>
              <a:t>9/4/2025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E9E178-0D1D-4C57-8364-EC00B4E9CAC3}" type="slidenum">
              <a:rPr lang="en-US" smtClean="0"/>
              <a:t>‹#›</a:t>
            </a:fld>
            <a:endParaRPr lang="en-US"/>
          </a:p>
        </p:txBody>
      </p:sp>
    </p:spTree>
    <p:extLst>
      <p:ext uri="{BB962C8B-B14F-4D97-AF65-F5344CB8AC3E}">
        <p14:creationId xmlns:p14="http://schemas.microsoft.com/office/powerpoint/2010/main" val="30832527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7DB6F04-935A-4309-8D9F-4DDD63AA59FD}" type="datetimeFigureOut">
              <a:rPr lang="en-US" smtClean="0"/>
              <a:t>9/4/2025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E9E178-0D1D-4C57-8364-EC00B4E9CAC3}" type="slidenum">
              <a:rPr lang="en-US" smtClean="0"/>
              <a:t>‹#›</a:t>
            </a:fld>
            <a:endParaRPr lang="en-US"/>
          </a:p>
        </p:txBody>
      </p:sp>
    </p:spTree>
    <p:extLst>
      <p:ext uri="{BB962C8B-B14F-4D97-AF65-F5344CB8AC3E}">
        <p14:creationId xmlns:p14="http://schemas.microsoft.com/office/powerpoint/2010/main" val="25999053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7DB6F04-935A-4309-8D9F-4DDD63AA59FD}" type="datetimeFigureOut">
              <a:rPr lang="en-US" smtClean="0"/>
              <a:t>9/4/2025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E9E178-0D1D-4C57-8364-EC00B4E9CAC3}" type="slidenum">
              <a:rPr lang="en-US" smtClean="0"/>
              <a:t>‹#›</a:t>
            </a:fld>
            <a:endParaRPr lang="en-US"/>
          </a:p>
        </p:txBody>
      </p:sp>
    </p:spTree>
    <p:extLst>
      <p:ext uri="{BB962C8B-B14F-4D97-AF65-F5344CB8AC3E}">
        <p14:creationId xmlns:p14="http://schemas.microsoft.com/office/powerpoint/2010/main" val="17349536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7DB6F04-935A-4309-8D9F-4DDD63AA59FD}" type="datetimeFigureOut">
              <a:rPr lang="en-US" smtClean="0"/>
              <a:t>9/4/2025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E9E178-0D1D-4C57-8364-EC00B4E9CAC3}" type="slidenum">
              <a:rPr lang="en-US" smtClean="0"/>
              <a:t>‹#›</a:t>
            </a:fld>
            <a:endParaRPr lang="en-US"/>
          </a:p>
        </p:txBody>
      </p:sp>
    </p:spTree>
    <p:extLst>
      <p:ext uri="{BB962C8B-B14F-4D97-AF65-F5344CB8AC3E}">
        <p14:creationId xmlns:p14="http://schemas.microsoft.com/office/powerpoint/2010/main" val="25387191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DB6F04-935A-4309-8D9F-4DDD63AA59FD}" type="datetimeFigureOut">
              <a:rPr lang="en-US" smtClean="0"/>
              <a:t>9/4/2025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E9E178-0D1D-4C57-8364-EC00B4E9CAC3}" type="slidenum">
              <a:rPr lang="en-US" smtClean="0"/>
              <a:t>‹#›</a:t>
            </a:fld>
            <a:endParaRPr lang="en-US"/>
          </a:p>
        </p:txBody>
      </p:sp>
    </p:spTree>
    <p:extLst>
      <p:ext uri="{BB962C8B-B14F-4D97-AF65-F5344CB8AC3E}">
        <p14:creationId xmlns:p14="http://schemas.microsoft.com/office/powerpoint/2010/main" val="29703254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DB6F04-935A-4309-8D9F-4DDD63AA59FD}" type="datetimeFigureOut">
              <a:rPr lang="en-US" smtClean="0"/>
              <a:t>9/4/2025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E9E178-0D1D-4C57-8364-EC00B4E9CAC3}" type="slidenum">
              <a:rPr lang="en-US" smtClean="0"/>
              <a:t>‹#›</a:t>
            </a:fld>
            <a:endParaRPr lang="en-US"/>
          </a:p>
        </p:txBody>
      </p:sp>
    </p:spTree>
    <p:extLst>
      <p:ext uri="{BB962C8B-B14F-4D97-AF65-F5344CB8AC3E}">
        <p14:creationId xmlns:p14="http://schemas.microsoft.com/office/powerpoint/2010/main" val="906748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DB6F04-935A-4309-8D9F-4DDD63AA59FD}" type="datetimeFigureOut">
              <a:rPr lang="en-US" smtClean="0"/>
              <a:t>9/4/2025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E9E178-0D1D-4C57-8364-EC00B4E9CAC3}" type="slidenum">
              <a:rPr lang="en-US" smtClean="0"/>
              <a:t>‹#›</a:t>
            </a:fld>
            <a:endParaRPr lang="en-US"/>
          </a:p>
        </p:txBody>
      </p:sp>
    </p:spTree>
    <p:extLst>
      <p:ext uri="{BB962C8B-B14F-4D97-AF65-F5344CB8AC3E}">
        <p14:creationId xmlns:p14="http://schemas.microsoft.com/office/powerpoint/2010/main" val="13115979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DB6F04-935A-4309-8D9F-4DDD63AA59FD}" type="datetimeFigureOut">
              <a:rPr lang="en-US" smtClean="0"/>
              <a:t>9/4/2025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E9E178-0D1D-4C57-8364-EC00B4E9CAC3}" type="slidenum">
              <a:rPr lang="en-US" smtClean="0"/>
              <a:t>‹#›</a:t>
            </a:fld>
            <a:endParaRPr lang="en-US"/>
          </a:p>
        </p:txBody>
      </p:sp>
    </p:spTree>
    <p:extLst>
      <p:ext uri="{BB962C8B-B14F-4D97-AF65-F5344CB8AC3E}">
        <p14:creationId xmlns:p14="http://schemas.microsoft.com/office/powerpoint/2010/main" val="34423495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jpg"/><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jp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jpg"/><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30.jpg"/></Relationships>
</file>

<file path=ppt/slides/_rels/slide1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16.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5.png"/><Relationship Id="rId7" Type="http://schemas.openxmlformats.org/officeDocument/2006/relationships/hyperlink" Target="https://www.churchofjesuschrist.org/media/collection/just-serve-video-collection" TargetMode="External"/><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42.gif"/><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43.jpeg"/></Relationships>
</file>

<file path=ppt/slides/_rels/slide2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gif"/><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F4C8DE2-6A7D-4910-8A19-6CE6ABEE3C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23035" t="4950" r="23859" b="3991"/>
          <a:stretch/>
        </p:blipFill>
        <p:spPr>
          <a:xfrm>
            <a:off x="8260773" y="3479000"/>
            <a:ext cx="2964392" cy="3049807"/>
          </a:xfrm>
          <a:prstGeom prst="ellipse">
            <a:avLst/>
          </a:prstGeom>
          <a:ln>
            <a:noFill/>
          </a:ln>
          <a:effectLst>
            <a:softEdge rad="112500"/>
          </a:effectLst>
        </p:spPr>
      </p:pic>
      <p:sp>
        <p:nvSpPr>
          <p:cNvPr id="7" name="TextBox 6"/>
          <p:cNvSpPr txBox="1"/>
          <p:nvPr/>
        </p:nvSpPr>
        <p:spPr>
          <a:xfrm>
            <a:off x="70919" y="369332"/>
            <a:ext cx="12033564" cy="1938992"/>
          </a:xfrm>
          <a:prstGeom prst="rect">
            <a:avLst/>
          </a:prstGeom>
          <a:noFill/>
        </p:spPr>
        <p:txBody>
          <a:bodyPr wrap="square" rtlCol="0">
            <a:spAutoFit/>
          </a:bodyPr>
          <a:lstStyle/>
          <a:p>
            <a:pPr algn="ctr"/>
            <a:r>
              <a:rPr lang="en-US" sz="6600" dirty="0">
                <a:solidFill>
                  <a:schemeClr val="bg1"/>
                </a:solidFill>
                <a:latin typeface="AR BLANCA" panose="02000000000000000000" pitchFamily="2" charset="0"/>
              </a:rPr>
              <a:t>A Peculiar People</a:t>
            </a:r>
          </a:p>
          <a:p>
            <a:pPr algn="ctr"/>
            <a:r>
              <a:rPr lang="en-US" sz="5400" dirty="0">
                <a:solidFill>
                  <a:schemeClr val="bg1"/>
                </a:solidFill>
                <a:latin typeface="AR BLANCA" panose="02000000000000000000" pitchFamily="2" charset="0"/>
              </a:rPr>
              <a:t>Deuteronomy 14-19</a:t>
            </a:r>
          </a:p>
        </p:txBody>
      </p:sp>
      <p:sp>
        <p:nvSpPr>
          <p:cNvPr id="2" name="Rectangle 1"/>
          <p:cNvSpPr/>
          <p:nvPr/>
        </p:nvSpPr>
        <p:spPr>
          <a:xfrm>
            <a:off x="3048000" y="2690336"/>
            <a:ext cx="6096000" cy="1477328"/>
          </a:xfrm>
          <a:prstGeom prst="rect">
            <a:avLst/>
          </a:prstGeom>
        </p:spPr>
        <p:txBody>
          <a:bodyPr>
            <a:spAutoFit/>
          </a:bodyPr>
          <a:lstStyle/>
          <a:p>
            <a:r>
              <a:rPr lang="en-US" i="1" dirty="0">
                <a:solidFill>
                  <a:schemeClr val="bg1"/>
                </a:solidFill>
                <a:latin typeface="Calibri" panose="020F0502020204030204" pitchFamily="34" charset="0"/>
              </a:rPr>
              <a:t>And again, I say unto the poor, ye who have not and yet have sufficient, that ye remain from day to day; I mean all you who deny the beggar, because ye have not; I would that ye say in your hearts that: I give not because I </a:t>
            </a:r>
            <a:r>
              <a:rPr lang="en-US" i="1" dirty="0" err="1">
                <a:solidFill>
                  <a:schemeClr val="bg1"/>
                </a:solidFill>
                <a:latin typeface="Calibri" panose="020F0502020204030204" pitchFamily="34" charset="0"/>
              </a:rPr>
              <a:t>havenot</a:t>
            </a:r>
            <a:r>
              <a:rPr lang="en-US" i="1" dirty="0">
                <a:solidFill>
                  <a:schemeClr val="bg1"/>
                </a:solidFill>
                <a:latin typeface="Calibri" panose="020F0502020204030204" pitchFamily="34" charset="0"/>
              </a:rPr>
              <a:t>, but if I had I would give. Mosiah 4:24</a:t>
            </a:r>
            <a:endParaRPr lang="en-US" i="1" dirty="0">
              <a:solidFill>
                <a:schemeClr val="bg1"/>
              </a:solidFill>
            </a:endParaRPr>
          </a:p>
        </p:txBody>
      </p:sp>
    </p:spTree>
    <p:extLst>
      <p:ext uri="{BB962C8B-B14F-4D97-AF65-F5344CB8AC3E}">
        <p14:creationId xmlns:p14="http://schemas.microsoft.com/office/powerpoint/2010/main" val="9179936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2DE417-81D6-91E3-A90A-E83F23ABCD76}"/>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487FD81E-15AB-3D3F-2814-1A73AA7D04A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7215" t="4093" r="56749" b="78745"/>
          <a:stretch/>
        </p:blipFill>
        <p:spPr>
          <a:xfrm>
            <a:off x="0" y="0"/>
            <a:ext cx="12191999" cy="6866384"/>
          </a:xfrm>
          <a:prstGeom prst="rect">
            <a:avLst/>
          </a:prstGeom>
        </p:spPr>
      </p:pic>
      <p:sp>
        <p:nvSpPr>
          <p:cNvPr id="6" name="TextBox 5">
            <a:extLst>
              <a:ext uri="{FF2B5EF4-FFF2-40B4-BE49-F238E27FC236}">
                <a16:creationId xmlns:a16="http://schemas.microsoft.com/office/drawing/2014/main" id="{0AE5AE8F-5BF9-B89C-F8AA-446421D431F9}"/>
              </a:ext>
            </a:extLst>
          </p:cNvPr>
          <p:cNvSpPr txBox="1"/>
          <p:nvPr/>
        </p:nvSpPr>
        <p:spPr>
          <a:xfrm>
            <a:off x="70919" y="6411686"/>
            <a:ext cx="3031510" cy="369332"/>
          </a:xfrm>
          <a:prstGeom prst="rect">
            <a:avLst/>
          </a:prstGeom>
          <a:noFill/>
        </p:spPr>
        <p:txBody>
          <a:bodyPr wrap="square" rtlCol="0">
            <a:spAutoFit/>
          </a:bodyPr>
          <a:lstStyle/>
          <a:p>
            <a:r>
              <a:rPr lang="en-US" dirty="0">
                <a:solidFill>
                  <a:schemeClr val="bg1"/>
                </a:solidFill>
              </a:rPr>
              <a:t>Deuteronomy 15:1-6</a:t>
            </a:r>
          </a:p>
        </p:txBody>
      </p:sp>
      <p:sp>
        <p:nvSpPr>
          <p:cNvPr id="7" name="TextBox 6">
            <a:extLst>
              <a:ext uri="{FF2B5EF4-FFF2-40B4-BE49-F238E27FC236}">
                <a16:creationId xmlns:a16="http://schemas.microsoft.com/office/drawing/2014/main" id="{13737251-685C-1EA5-F110-50142785C474}"/>
              </a:ext>
            </a:extLst>
          </p:cNvPr>
          <p:cNvSpPr txBox="1"/>
          <p:nvPr/>
        </p:nvSpPr>
        <p:spPr>
          <a:xfrm>
            <a:off x="79218" y="-8384"/>
            <a:ext cx="12033564" cy="1107996"/>
          </a:xfrm>
          <a:prstGeom prst="rect">
            <a:avLst/>
          </a:prstGeom>
          <a:noFill/>
        </p:spPr>
        <p:txBody>
          <a:bodyPr wrap="square" rtlCol="0">
            <a:spAutoFit/>
          </a:bodyPr>
          <a:lstStyle/>
          <a:p>
            <a:pPr algn="ctr"/>
            <a:r>
              <a:rPr lang="en-US" sz="6600" dirty="0">
                <a:solidFill>
                  <a:schemeClr val="bg1"/>
                </a:solidFill>
                <a:latin typeface="AR BLANCA" panose="02000000000000000000" pitchFamily="2" charset="0"/>
              </a:rPr>
              <a:t>Make a Release</a:t>
            </a:r>
            <a:endParaRPr lang="en-US" sz="5400" dirty="0">
              <a:solidFill>
                <a:schemeClr val="bg1"/>
              </a:solidFill>
              <a:latin typeface="AR BLANCA" panose="02000000000000000000" pitchFamily="2" charset="0"/>
            </a:endParaRPr>
          </a:p>
        </p:txBody>
      </p:sp>
      <p:sp>
        <p:nvSpPr>
          <p:cNvPr id="11" name="Rectangle 10">
            <a:extLst>
              <a:ext uri="{FF2B5EF4-FFF2-40B4-BE49-F238E27FC236}">
                <a16:creationId xmlns:a16="http://schemas.microsoft.com/office/drawing/2014/main" id="{554EF048-C080-4CFC-6430-9CDCA8461FEA}"/>
              </a:ext>
            </a:extLst>
          </p:cNvPr>
          <p:cNvSpPr/>
          <p:nvPr/>
        </p:nvSpPr>
        <p:spPr>
          <a:xfrm>
            <a:off x="589031" y="2014558"/>
            <a:ext cx="4373494" cy="2862322"/>
          </a:xfrm>
          <a:prstGeom prst="rect">
            <a:avLst/>
          </a:prstGeom>
        </p:spPr>
        <p:txBody>
          <a:bodyPr wrap="square">
            <a:spAutoFit/>
          </a:bodyPr>
          <a:lstStyle/>
          <a:p>
            <a:r>
              <a:rPr lang="en-US" dirty="0">
                <a:solidFill>
                  <a:schemeClr val="bg1"/>
                </a:solidFill>
                <a:latin typeface="Calibri" panose="020F0502020204030204" pitchFamily="34" charset="0"/>
              </a:rPr>
              <a:t>Israelites were not to exact repayment of loans from fellow Israelites beyond any sabbatical year; however, they were not expected to release strangers from their responsibility to repay.</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If Israelites would obey God’s commandments, they would be blessed with prosperity and be able to lend to others and have no need of borrowing from them. (8) </a:t>
            </a:r>
            <a:endParaRPr lang="en-US" dirty="0">
              <a:solidFill>
                <a:schemeClr val="bg1"/>
              </a:solidFill>
            </a:endParaRPr>
          </a:p>
        </p:txBody>
      </p:sp>
      <p:sp>
        <p:nvSpPr>
          <p:cNvPr id="3" name="TextBox 2">
            <a:extLst>
              <a:ext uri="{FF2B5EF4-FFF2-40B4-BE49-F238E27FC236}">
                <a16:creationId xmlns:a16="http://schemas.microsoft.com/office/drawing/2014/main" id="{EB449B22-D63F-E279-E116-CC79450D2E43}"/>
              </a:ext>
            </a:extLst>
          </p:cNvPr>
          <p:cNvSpPr txBox="1"/>
          <p:nvPr/>
        </p:nvSpPr>
        <p:spPr>
          <a:xfrm>
            <a:off x="2847975" y="914946"/>
            <a:ext cx="6096000" cy="923330"/>
          </a:xfrm>
          <a:prstGeom prst="rect">
            <a:avLst/>
          </a:prstGeom>
          <a:noFill/>
        </p:spPr>
        <p:txBody>
          <a:bodyPr wrap="square">
            <a:spAutoFit/>
          </a:bodyPr>
          <a:lstStyle/>
          <a:p>
            <a:pPr algn="ctr"/>
            <a:r>
              <a:rPr lang="en-US" dirty="0">
                <a:solidFill>
                  <a:schemeClr val="bg1"/>
                </a:solidFill>
              </a:rPr>
              <a:t>The sabbatical year (Shemittah) was a command for the land of Israel to rest every seventh year, with no planting or harvesting allowed, and a debt release in some interpretations</a:t>
            </a:r>
          </a:p>
        </p:txBody>
      </p:sp>
      <p:pic>
        <p:nvPicPr>
          <p:cNvPr id="9" name="Picture 8">
            <a:extLst>
              <a:ext uri="{FF2B5EF4-FFF2-40B4-BE49-F238E27FC236}">
                <a16:creationId xmlns:a16="http://schemas.microsoft.com/office/drawing/2014/main" id="{1DC878A2-09F9-5F63-1057-BE4BFDF316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7824" y="2014558"/>
            <a:ext cx="5648325" cy="4233012"/>
          </a:xfrm>
          <a:prstGeom prst="rect">
            <a:avLst/>
          </a:prstGeom>
        </p:spPr>
      </p:pic>
    </p:spTree>
    <p:extLst>
      <p:ext uri="{BB962C8B-B14F-4D97-AF65-F5344CB8AC3E}">
        <p14:creationId xmlns:p14="http://schemas.microsoft.com/office/powerpoint/2010/main" val="653982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17215" t="4093" r="56749" b="78745"/>
          <a:stretch/>
        </p:blipFill>
        <p:spPr>
          <a:xfrm>
            <a:off x="0" y="0"/>
            <a:ext cx="12191999" cy="6866384"/>
          </a:xfrm>
          <a:prstGeom prst="rect">
            <a:avLst/>
          </a:prstGeom>
        </p:spPr>
      </p:pic>
      <p:sp>
        <p:nvSpPr>
          <p:cNvPr id="6" name="TextBox 5"/>
          <p:cNvSpPr txBox="1"/>
          <p:nvPr/>
        </p:nvSpPr>
        <p:spPr>
          <a:xfrm>
            <a:off x="70919" y="6411686"/>
            <a:ext cx="3031510" cy="369332"/>
          </a:xfrm>
          <a:prstGeom prst="rect">
            <a:avLst/>
          </a:prstGeom>
          <a:noFill/>
        </p:spPr>
        <p:txBody>
          <a:bodyPr wrap="square" rtlCol="0">
            <a:spAutoFit/>
          </a:bodyPr>
          <a:lstStyle/>
          <a:p>
            <a:r>
              <a:rPr lang="en-US" dirty="0">
                <a:solidFill>
                  <a:schemeClr val="bg1"/>
                </a:solidFill>
              </a:rPr>
              <a:t>Deuteronomy 15:1-6</a:t>
            </a:r>
          </a:p>
        </p:txBody>
      </p:sp>
      <p:sp>
        <p:nvSpPr>
          <p:cNvPr id="7" name="TextBox 6"/>
          <p:cNvSpPr txBox="1"/>
          <p:nvPr/>
        </p:nvSpPr>
        <p:spPr>
          <a:xfrm>
            <a:off x="79218" y="-8384"/>
            <a:ext cx="12033564" cy="1107996"/>
          </a:xfrm>
          <a:prstGeom prst="rect">
            <a:avLst/>
          </a:prstGeom>
          <a:noFill/>
        </p:spPr>
        <p:txBody>
          <a:bodyPr wrap="square" rtlCol="0">
            <a:spAutoFit/>
          </a:bodyPr>
          <a:lstStyle/>
          <a:p>
            <a:pPr algn="ctr"/>
            <a:r>
              <a:rPr lang="en-US" sz="6600" dirty="0">
                <a:solidFill>
                  <a:schemeClr val="bg1"/>
                </a:solidFill>
                <a:latin typeface="AR BLANCA" panose="02000000000000000000" pitchFamily="2" charset="0"/>
              </a:rPr>
              <a:t>Every 7 Years—Debts Cancelled</a:t>
            </a:r>
            <a:endParaRPr lang="en-US" sz="5400" dirty="0">
              <a:solidFill>
                <a:schemeClr val="bg1"/>
              </a:solidFill>
              <a:latin typeface="AR BLANCA" panose="02000000000000000000" pitchFamily="2" charset="0"/>
            </a:endParaRPr>
          </a:p>
        </p:txBody>
      </p:sp>
      <p:sp>
        <p:nvSpPr>
          <p:cNvPr id="4" name="Rectangle 3"/>
          <p:cNvSpPr/>
          <p:nvPr/>
        </p:nvSpPr>
        <p:spPr>
          <a:xfrm>
            <a:off x="326572" y="952832"/>
            <a:ext cx="10602686" cy="1200329"/>
          </a:xfrm>
          <a:prstGeom prst="rect">
            <a:avLst/>
          </a:prstGeom>
        </p:spPr>
        <p:txBody>
          <a:bodyPr wrap="square">
            <a:spAutoFit/>
          </a:bodyPr>
          <a:lstStyle/>
          <a:p>
            <a:pPr fontAlgn="base"/>
            <a:r>
              <a:rPr lang="en-US" i="1" dirty="0">
                <a:solidFill>
                  <a:srgbClr val="FFFF00"/>
                </a:solidFill>
              </a:rPr>
              <a:t>At the end of every seven years thou shalt make are lease.</a:t>
            </a:r>
          </a:p>
          <a:p>
            <a:pPr fontAlgn="base"/>
            <a:endParaRPr lang="en-US" i="1" dirty="0">
              <a:solidFill>
                <a:srgbClr val="FFFF00"/>
              </a:solidFill>
            </a:endParaRPr>
          </a:p>
          <a:p>
            <a:pPr fontAlgn="base"/>
            <a:r>
              <a:rPr lang="en-US" i="1" dirty="0">
                <a:solidFill>
                  <a:srgbClr val="FFFF00"/>
                </a:solidFill>
              </a:rPr>
              <a:t>And this is the manner of the release: Every creditor that </a:t>
            </a:r>
            <a:r>
              <a:rPr lang="en-US" i="1" dirty="0" err="1">
                <a:solidFill>
                  <a:srgbClr val="FFFF00"/>
                </a:solidFill>
              </a:rPr>
              <a:t>lendeth</a:t>
            </a:r>
            <a:r>
              <a:rPr lang="en-US" i="1" dirty="0">
                <a:solidFill>
                  <a:srgbClr val="FFFF00"/>
                </a:solidFill>
              </a:rPr>
              <a:t> ought unto his </a:t>
            </a:r>
            <a:r>
              <a:rPr lang="en-US" i="1" dirty="0" err="1">
                <a:solidFill>
                  <a:srgbClr val="FFFF00"/>
                </a:solidFill>
              </a:rPr>
              <a:t>neighbour</a:t>
            </a:r>
            <a:r>
              <a:rPr lang="en-US" i="1" dirty="0">
                <a:solidFill>
                  <a:srgbClr val="FFFF00"/>
                </a:solidFill>
              </a:rPr>
              <a:t> shall release it; he shall not exact it of his </a:t>
            </a:r>
            <a:r>
              <a:rPr lang="en-US" i="1" dirty="0" err="1">
                <a:solidFill>
                  <a:srgbClr val="FFFF00"/>
                </a:solidFill>
              </a:rPr>
              <a:t>neighbour</a:t>
            </a:r>
            <a:r>
              <a:rPr lang="en-US" i="1" dirty="0">
                <a:solidFill>
                  <a:srgbClr val="FFFF00"/>
                </a:solidFill>
              </a:rPr>
              <a:t>, or of his brother; because it is called the </a:t>
            </a:r>
            <a:r>
              <a:rPr lang="en-US" i="1" cap="small" dirty="0">
                <a:solidFill>
                  <a:srgbClr val="FFFF00"/>
                </a:solidFill>
              </a:rPr>
              <a:t>Lord</a:t>
            </a:r>
            <a:r>
              <a:rPr lang="en-US" i="1" dirty="0">
                <a:solidFill>
                  <a:srgbClr val="FFFF00"/>
                </a:solidFill>
              </a:rPr>
              <a:t>’s release.</a:t>
            </a:r>
          </a:p>
        </p:txBody>
      </p:sp>
      <p:sp>
        <p:nvSpPr>
          <p:cNvPr id="2" name="Rectangle 1"/>
          <p:cNvSpPr/>
          <p:nvPr/>
        </p:nvSpPr>
        <p:spPr>
          <a:xfrm>
            <a:off x="3124200" y="2276262"/>
            <a:ext cx="6096000" cy="369332"/>
          </a:xfrm>
          <a:prstGeom prst="rect">
            <a:avLst/>
          </a:prstGeom>
        </p:spPr>
        <p:txBody>
          <a:bodyPr>
            <a:spAutoFit/>
          </a:bodyPr>
          <a:lstStyle/>
          <a:p>
            <a:r>
              <a:rPr lang="en-US" i="1" dirty="0">
                <a:solidFill>
                  <a:schemeClr val="bg1"/>
                </a:solidFill>
                <a:latin typeface="Calibri" panose="020F0502020204030204" pitchFamily="34" charset="0"/>
              </a:rPr>
              <a:t>Release</a:t>
            </a:r>
            <a:r>
              <a:rPr lang="en-US" dirty="0">
                <a:solidFill>
                  <a:schemeClr val="bg1"/>
                </a:solidFill>
                <a:latin typeface="Calibri" panose="020F0502020204030204" pitchFamily="34" charset="0"/>
              </a:rPr>
              <a:t>= the “pardoning or cancellation of debts”</a:t>
            </a:r>
            <a:endParaRPr lang="en-US" dirty="0">
              <a:solidFill>
                <a:schemeClr val="bg1"/>
              </a:solidFill>
            </a:endParaRPr>
          </a:p>
        </p:txBody>
      </p:sp>
      <p:sp>
        <p:nvSpPr>
          <p:cNvPr id="3" name="Rectangle 2"/>
          <p:cNvSpPr/>
          <p:nvPr/>
        </p:nvSpPr>
        <p:spPr>
          <a:xfrm>
            <a:off x="976567" y="3248526"/>
            <a:ext cx="4382931" cy="369332"/>
          </a:xfrm>
          <a:prstGeom prst="rect">
            <a:avLst/>
          </a:prstGeom>
        </p:spPr>
        <p:txBody>
          <a:bodyPr wrap="none">
            <a:spAutoFit/>
          </a:bodyPr>
          <a:lstStyle/>
          <a:p>
            <a:r>
              <a:rPr lang="en-US" i="1" dirty="0">
                <a:solidFill>
                  <a:srgbClr val="FFFF00"/>
                </a:solidFill>
              </a:rPr>
              <a:t>Save when there shall be no poor among you</a:t>
            </a:r>
          </a:p>
        </p:txBody>
      </p:sp>
      <p:sp>
        <p:nvSpPr>
          <p:cNvPr id="13" name="Rectangle 12"/>
          <p:cNvSpPr/>
          <p:nvPr/>
        </p:nvSpPr>
        <p:spPr>
          <a:xfrm>
            <a:off x="5803529" y="3248526"/>
            <a:ext cx="6096000" cy="369332"/>
          </a:xfrm>
          <a:prstGeom prst="rect">
            <a:avLst/>
          </a:prstGeom>
        </p:spPr>
        <p:txBody>
          <a:bodyPr>
            <a:spAutoFit/>
          </a:bodyPr>
          <a:lstStyle/>
          <a:p>
            <a:r>
              <a:rPr lang="en-US" i="1" dirty="0">
                <a:solidFill>
                  <a:schemeClr val="bg1"/>
                </a:solidFill>
                <a:latin typeface="Calibri" panose="020F0502020204030204" pitchFamily="34" charset="0"/>
              </a:rPr>
              <a:t>To the end that there may be no needy</a:t>
            </a:r>
            <a:endParaRPr lang="en-US" dirty="0">
              <a:solidFill>
                <a:schemeClr val="bg1"/>
              </a:solidFill>
            </a:endParaRPr>
          </a:p>
        </p:txBody>
      </p:sp>
      <p:graphicFrame>
        <p:nvGraphicFramePr>
          <p:cNvPr id="9" name="Table 8"/>
          <p:cNvGraphicFramePr>
            <a:graphicFrameLocks noGrp="1"/>
          </p:cNvGraphicFramePr>
          <p:nvPr>
            <p:extLst>
              <p:ext uri="{D42A27DB-BD31-4B8C-83A1-F6EECF244321}">
                <p14:modId xmlns:p14="http://schemas.microsoft.com/office/powerpoint/2010/main" val="4023423925"/>
              </p:ext>
            </p:extLst>
          </p:nvPr>
        </p:nvGraphicFramePr>
        <p:xfrm>
          <a:off x="1934026" y="4026443"/>
          <a:ext cx="8128001" cy="1590586"/>
        </p:xfrm>
        <a:graphic>
          <a:graphicData uri="http://schemas.openxmlformats.org/drawingml/2006/table">
            <a:tbl>
              <a:tblPr firstRow="1" bandRow="1">
                <a:tableStyleId>{F5AB1C69-6EDB-4FF4-983F-18BD219EF322}</a:tableStyleId>
              </a:tblPr>
              <a:tblGrid>
                <a:gridCol w="1161143">
                  <a:extLst>
                    <a:ext uri="{9D8B030D-6E8A-4147-A177-3AD203B41FA5}">
                      <a16:colId xmlns:a16="http://schemas.microsoft.com/office/drawing/2014/main" val="20000"/>
                    </a:ext>
                  </a:extLst>
                </a:gridCol>
                <a:gridCol w="1161143">
                  <a:extLst>
                    <a:ext uri="{9D8B030D-6E8A-4147-A177-3AD203B41FA5}">
                      <a16:colId xmlns:a16="http://schemas.microsoft.com/office/drawing/2014/main" val="20001"/>
                    </a:ext>
                  </a:extLst>
                </a:gridCol>
                <a:gridCol w="1161143">
                  <a:extLst>
                    <a:ext uri="{9D8B030D-6E8A-4147-A177-3AD203B41FA5}">
                      <a16:colId xmlns:a16="http://schemas.microsoft.com/office/drawing/2014/main" val="20002"/>
                    </a:ext>
                  </a:extLst>
                </a:gridCol>
                <a:gridCol w="1161143">
                  <a:extLst>
                    <a:ext uri="{9D8B030D-6E8A-4147-A177-3AD203B41FA5}">
                      <a16:colId xmlns:a16="http://schemas.microsoft.com/office/drawing/2014/main" val="20003"/>
                    </a:ext>
                  </a:extLst>
                </a:gridCol>
                <a:gridCol w="1161143">
                  <a:extLst>
                    <a:ext uri="{9D8B030D-6E8A-4147-A177-3AD203B41FA5}">
                      <a16:colId xmlns:a16="http://schemas.microsoft.com/office/drawing/2014/main" val="20004"/>
                    </a:ext>
                  </a:extLst>
                </a:gridCol>
                <a:gridCol w="1161143">
                  <a:extLst>
                    <a:ext uri="{9D8B030D-6E8A-4147-A177-3AD203B41FA5}">
                      <a16:colId xmlns:a16="http://schemas.microsoft.com/office/drawing/2014/main" val="20005"/>
                    </a:ext>
                  </a:extLst>
                </a:gridCol>
                <a:gridCol w="1161143">
                  <a:extLst>
                    <a:ext uri="{9D8B030D-6E8A-4147-A177-3AD203B41FA5}">
                      <a16:colId xmlns:a16="http://schemas.microsoft.com/office/drawing/2014/main" val="20006"/>
                    </a:ext>
                  </a:extLst>
                </a:gridCol>
              </a:tblGrid>
              <a:tr h="582349">
                <a:tc>
                  <a:txBody>
                    <a:bodyPr/>
                    <a:lstStyle/>
                    <a:p>
                      <a:r>
                        <a:rPr lang="en-US" dirty="0"/>
                        <a:t>Year 1</a:t>
                      </a:r>
                    </a:p>
                  </a:txBody>
                  <a:tcPr/>
                </a:tc>
                <a:tc>
                  <a:txBody>
                    <a:bodyPr/>
                    <a:lstStyle/>
                    <a:p>
                      <a:r>
                        <a:rPr lang="en-US" dirty="0"/>
                        <a:t>Year 2</a:t>
                      </a:r>
                    </a:p>
                  </a:txBody>
                  <a:tcPr/>
                </a:tc>
                <a:tc>
                  <a:txBody>
                    <a:bodyPr/>
                    <a:lstStyle/>
                    <a:p>
                      <a:r>
                        <a:rPr lang="en-US" dirty="0"/>
                        <a:t>Year 3</a:t>
                      </a:r>
                    </a:p>
                  </a:txBody>
                  <a:tcPr/>
                </a:tc>
                <a:tc>
                  <a:txBody>
                    <a:bodyPr/>
                    <a:lstStyle/>
                    <a:p>
                      <a:r>
                        <a:rPr lang="en-US" dirty="0"/>
                        <a:t>Year 4</a:t>
                      </a:r>
                    </a:p>
                  </a:txBody>
                  <a:tcPr/>
                </a:tc>
                <a:tc>
                  <a:txBody>
                    <a:bodyPr/>
                    <a:lstStyle/>
                    <a:p>
                      <a:r>
                        <a:rPr lang="en-US" dirty="0"/>
                        <a:t>Year 5</a:t>
                      </a:r>
                    </a:p>
                  </a:txBody>
                  <a:tcPr/>
                </a:tc>
                <a:tc>
                  <a:txBody>
                    <a:bodyPr/>
                    <a:lstStyle/>
                    <a:p>
                      <a:r>
                        <a:rPr lang="en-US" dirty="0"/>
                        <a:t>Year 6</a:t>
                      </a:r>
                    </a:p>
                  </a:txBody>
                  <a:tcPr/>
                </a:tc>
                <a:tc>
                  <a:txBody>
                    <a:bodyPr/>
                    <a:lstStyle/>
                    <a:p>
                      <a:r>
                        <a:rPr lang="en-US" dirty="0"/>
                        <a:t>Year 7</a:t>
                      </a:r>
                    </a:p>
                  </a:txBody>
                  <a:tcPr/>
                </a:tc>
                <a:extLst>
                  <a:ext uri="{0D108BD9-81ED-4DB2-BD59-A6C34878D82A}">
                    <a16:rowId xmlns:a16="http://schemas.microsoft.com/office/drawing/2014/main" val="10000"/>
                  </a:ext>
                </a:extLst>
              </a:tr>
              <a:tr h="1008237">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1"/>
                  </a:ext>
                </a:extLst>
              </a:tr>
            </a:tbl>
          </a:graphicData>
        </a:graphic>
      </p:graphicFrame>
      <p:sp>
        <p:nvSpPr>
          <p:cNvPr id="10" name="Rectangle 9"/>
          <p:cNvSpPr/>
          <p:nvPr/>
        </p:nvSpPr>
        <p:spPr>
          <a:xfrm>
            <a:off x="1288141" y="2821773"/>
            <a:ext cx="8773886" cy="461665"/>
          </a:xfrm>
          <a:prstGeom prst="rect">
            <a:avLst/>
          </a:prstGeom>
        </p:spPr>
        <p:txBody>
          <a:bodyPr wrap="square">
            <a:spAutoFit/>
          </a:bodyPr>
          <a:lstStyle/>
          <a:p>
            <a:r>
              <a:rPr lang="en-US" sz="2400" dirty="0">
                <a:solidFill>
                  <a:schemeClr val="bg1"/>
                </a:solidFill>
                <a:latin typeface="Calibri" panose="020F0502020204030204" pitchFamily="34" charset="0"/>
              </a:rPr>
              <a:t>What was the purpose of forgiving debts every seven years? </a:t>
            </a:r>
            <a:endParaRPr lang="en-US" sz="2400" dirty="0">
              <a:solidFill>
                <a:schemeClr val="bg1"/>
              </a:solidFill>
            </a:endParaRPr>
          </a:p>
        </p:txBody>
      </p:sp>
      <p:grpSp>
        <p:nvGrpSpPr>
          <p:cNvPr id="16" name="Group 15"/>
          <p:cNvGrpSpPr/>
          <p:nvPr/>
        </p:nvGrpSpPr>
        <p:grpSpPr>
          <a:xfrm>
            <a:off x="2254145" y="4679406"/>
            <a:ext cx="353549" cy="880638"/>
            <a:chOff x="5891782" y="1905000"/>
            <a:chExt cx="1271017" cy="3165915"/>
          </a:xfrm>
          <a:solidFill>
            <a:schemeClr val="accent6">
              <a:lumMod val="75000"/>
            </a:schemeClr>
          </a:solidFill>
        </p:grpSpPr>
        <p:sp>
          <p:nvSpPr>
            <p:cNvPr id="48" name="Oval 9"/>
            <p:cNvSpPr/>
            <p:nvPr/>
          </p:nvSpPr>
          <p:spPr>
            <a:xfrm>
              <a:off x="6019800" y="1905000"/>
              <a:ext cx="1016000" cy="1066800"/>
            </a:xfrm>
            <a:prstGeom prst="ellipse">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ounded Rectangle 10"/>
            <p:cNvSpPr/>
            <p:nvPr/>
          </p:nvSpPr>
          <p:spPr>
            <a:xfrm rot="2423263">
              <a:off x="6044184" y="4385115"/>
              <a:ext cx="381000" cy="685800"/>
            </a:xfrm>
            <a:prstGeom prst="roundRect">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ounded Rectangle 11"/>
            <p:cNvSpPr/>
            <p:nvPr/>
          </p:nvSpPr>
          <p:spPr>
            <a:xfrm>
              <a:off x="6324600" y="2819400"/>
              <a:ext cx="381000" cy="1828800"/>
            </a:xfrm>
            <a:prstGeom prst="roundRect">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12"/>
            <p:cNvSpPr/>
            <p:nvPr/>
          </p:nvSpPr>
          <p:spPr>
            <a:xfrm rot="18657015">
              <a:off x="6600982" y="4350807"/>
              <a:ext cx="381000" cy="685800"/>
            </a:xfrm>
            <a:prstGeom prst="roundRect">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ounded Rectangle 13"/>
            <p:cNvSpPr/>
            <p:nvPr/>
          </p:nvSpPr>
          <p:spPr>
            <a:xfrm rot="5400000">
              <a:off x="6336791" y="2797105"/>
              <a:ext cx="381000" cy="1271017"/>
            </a:xfrm>
            <a:prstGeom prst="roundRect">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5"/>
          <p:cNvGrpSpPr/>
          <p:nvPr/>
        </p:nvGrpSpPr>
        <p:grpSpPr>
          <a:xfrm>
            <a:off x="9346922" y="4611270"/>
            <a:ext cx="403782" cy="1005760"/>
            <a:chOff x="5891782" y="1905000"/>
            <a:chExt cx="1271017" cy="3165915"/>
          </a:xfrm>
          <a:solidFill>
            <a:schemeClr val="tx2">
              <a:lumMod val="60000"/>
              <a:lumOff val="40000"/>
            </a:schemeClr>
          </a:solidFill>
        </p:grpSpPr>
        <p:sp>
          <p:nvSpPr>
            <p:cNvPr id="38" name="Oval 37"/>
            <p:cNvSpPr/>
            <p:nvPr/>
          </p:nvSpPr>
          <p:spPr>
            <a:xfrm>
              <a:off x="6019800" y="1905000"/>
              <a:ext cx="1016000" cy="1066800"/>
            </a:xfrm>
            <a:prstGeom prst="ellipse">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p:cNvSpPr/>
            <p:nvPr/>
          </p:nvSpPr>
          <p:spPr>
            <a:xfrm rot="2423263">
              <a:off x="6044184" y="4385115"/>
              <a:ext cx="381000" cy="685800"/>
            </a:xfrm>
            <a:prstGeom prst="roundRect">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p:cNvSpPr/>
            <p:nvPr/>
          </p:nvSpPr>
          <p:spPr>
            <a:xfrm>
              <a:off x="6324600" y="2819400"/>
              <a:ext cx="381000" cy="1828800"/>
            </a:xfrm>
            <a:prstGeom prst="roundRect">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40"/>
            <p:cNvSpPr/>
            <p:nvPr/>
          </p:nvSpPr>
          <p:spPr>
            <a:xfrm rot="18657015">
              <a:off x="6600982" y="4350807"/>
              <a:ext cx="381000" cy="685800"/>
            </a:xfrm>
            <a:prstGeom prst="roundRect">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p:nvSpPr>
          <p:spPr>
            <a:xfrm rot="5400000">
              <a:off x="6336791" y="2797105"/>
              <a:ext cx="381000" cy="1271017"/>
            </a:xfrm>
            <a:prstGeom prst="roundRect">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p:cNvSpPr/>
          <p:nvPr/>
        </p:nvSpPr>
        <p:spPr>
          <a:xfrm>
            <a:off x="7847416" y="5711562"/>
            <a:ext cx="3516086" cy="923330"/>
          </a:xfrm>
          <a:prstGeom prst="rect">
            <a:avLst/>
          </a:prstGeom>
        </p:spPr>
        <p:txBody>
          <a:bodyPr wrap="square">
            <a:spAutoFit/>
          </a:bodyPr>
          <a:lstStyle/>
          <a:p>
            <a:r>
              <a:rPr lang="en-US" dirty="0">
                <a:solidFill>
                  <a:schemeClr val="bg1"/>
                </a:solidFill>
                <a:latin typeface="Calibri" panose="020F0502020204030204" pitchFamily="34" charset="0"/>
              </a:rPr>
              <a:t>Why might it have been harder for an Israelite to lend to a neighbor in the seventh year?</a:t>
            </a:r>
            <a:endParaRPr lang="en-US" dirty="0">
              <a:solidFill>
                <a:schemeClr val="bg1"/>
              </a:solidFill>
            </a:endParaRPr>
          </a:p>
        </p:txBody>
      </p:sp>
    </p:spTree>
    <p:extLst>
      <p:ext uri="{BB962C8B-B14F-4D97-AF65-F5344CB8AC3E}">
        <p14:creationId xmlns:p14="http://schemas.microsoft.com/office/powerpoint/2010/main" val="3909442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0" presetClass="exit" presetSubtype="0" fill="hold" grpId="1" nodeType="withEffect">
                                  <p:stCondLst>
                                    <p:cond delay="0"/>
                                  </p:stCondLst>
                                  <p:childTnLst>
                                    <p:animEffect transition="out" filter="fade">
                                      <p:cBhvr>
                                        <p:cTn id="16" dur="500"/>
                                        <p:tgtEl>
                                          <p:spTgt spid="4"/>
                                        </p:tgtEl>
                                      </p:cBhvr>
                                    </p:animEffect>
                                    <p:set>
                                      <p:cBhvr>
                                        <p:cTn id="17" dur="1" fill="hold">
                                          <p:stCondLst>
                                            <p:cond delay="499"/>
                                          </p:stCondLst>
                                        </p:cTn>
                                        <p:tgtEl>
                                          <p:spTgt spid="4"/>
                                        </p:tgtEl>
                                        <p:attrNameLst>
                                          <p:attrName>style.visibility</p:attrName>
                                        </p:attrNameLst>
                                      </p:cBhvr>
                                      <p:to>
                                        <p:strVal val="hidden"/>
                                      </p:to>
                                    </p:set>
                                  </p:childTnLst>
                                </p:cTn>
                              </p:par>
                              <p:par>
                                <p:cTn id="18" presetID="10" presetClass="exit" presetSubtype="0" fill="hold" grpId="1" nodeType="withEffect">
                                  <p:stCondLst>
                                    <p:cond delay="0"/>
                                  </p:stCondLst>
                                  <p:childTnLst>
                                    <p:animEffect transition="out" filter="fade">
                                      <p:cBhvr>
                                        <p:cTn id="19" dur="500"/>
                                        <p:tgtEl>
                                          <p:spTgt spid="2"/>
                                        </p:tgtEl>
                                      </p:cBhvr>
                                    </p:animEffect>
                                    <p:set>
                                      <p:cBhvr>
                                        <p:cTn id="20" dur="1" fill="hold">
                                          <p:stCondLst>
                                            <p:cond delay="499"/>
                                          </p:stCondLst>
                                        </p:cTn>
                                        <p:tgtEl>
                                          <p:spTgt spid="2"/>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2" grpId="0"/>
      <p:bldP spid="2" grpId="1"/>
      <p:bldP spid="3" grpId="0"/>
      <p:bldP spid="13" grpId="0"/>
      <p:bldP spid="10"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17215" t="4093" r="56749" b="78745"/>
          <a:stretch/>
        </p:blipFill>
        <p:spPr>
          <a:xfrm>
            <a:off x="0" y="0"/>
            <a:ext cx="12191999" cy="6866384"/>
          </a:xfrm>
          <a:prstGeom prst="rect">
            <a:avLst/>
          </a:prstGeom>
        </p:spPr>
      </p:pic>
      <p:sp>
        <p:nvSpPr>
          <p:cNvPr id="6" name="TextBox 5"/>
          <p:cNvSpPr txBox="1"/>
          <p:nvPr/>
        </p:nvSpPr>
        <p:spPr>
          <a:xfrm>
            <a:off x="70919" y="6411686"/>
            <a:ext cx="3031510" cy="369332"/>
          </a:xfrm>
          <a:prstGeom prst="rect">
            <a:avLst/>
          </a:prstGeom>
          <a:noFill/>
        </p:spPr>
        <p:txBody>
          <a:bodyPr wrap="square" rtlCol="0">
            <a:spAutoFit/>
          </a:bodyPr>
          <a:lstStyle/>
          <a:p>
            <a:r>
              <a:rPr lang="en-US" dirty="0">
                <a:solidFill>
                  <a:schemeClr val="bg1"/>
                </a:solidFill>
              </a:rPr>
              <a:t>Deuteronomy 14:7-11</a:t>
            </a:r>
          </a:p>
        </p:txBody>
      </p:sp>
      <p:sp>
        <p:nvSpPr>
          <p:cNvPr id="7" name="TextBox 6"/>
          <p:cNvSpPr txBox="1"/>
          <p:nvPr/>
        </p:nvSpPr>
        <p:spPr>
          <a:xfrm>
            <a:off x="79218" y="-8384"/>
            <a:ext cx="12033564" cy="1107996"/>
          </a:xfrm>
          <a:prstGeom prst="rect">
            <a:avLst/>
          </a:prstGeom>
          <a:noFill/>
        </p:spPr>
        <p:txBody>
          <a:bodyPr wrap="square" rtlCol="0">
            <a:spAutoFit/>
          </a:bodyPr>
          <a:lstStyle/>
          <a:p>
            <a:pPr algn="ctr"/>
            <a:r>
              <a:rPr lang="en-US" sz="6600" dirty="0">
                <a:solidFill>
                  <a:schemeClr val="bg1"/>
                </a:solidFill>
                <a:latin typeface="AR BLANCA" panose="02000000000000000000" pitchFamily="2" charset="0"/>
              </a:rPr>
              <a:t>Compassion</a:t>
            </a:r>
            <a:endParaRPr lang="en-US" sz="5400" dirty="0">
              <a:solidFill>
                <a:schemeClr val="bg1"/>
              </a:solidFill>
              <a:latin typeface="AR BLANCA" panose="02000000000000000000" pitchFamily="2" charset="0"/>
            </a:endParaRPr>
          </a:p>
        </p:txBody>
      </p:sp>
      <p:sp>
        <p:nvSpPr>
          <p:cNvPr id="3" name="Rectangle 2"/>
          <p:cNvSpPr/>
          <p:nvPr/>
        </p:nvSpPr>
        <p:spPr>
          <a:xfrm>
            <a:off x="530290" y="518442"/>
            <a:ext cx="4314825" cy="2585323"/>
          </a:xfrm>
          <a:prstGeom prst="rect">
            <a:avLst/>
          </a:prstGeom>
        </p:spPr>
        <p:txBody>
          <a:bodyPr wrap="square">
            <a:spAutoFit/>
          </a:bodyPr>
          <a:lstStyle/>
          <a:p>
            <a:r>
              <a:rPr lang="en-US" dirty="0">
                <a:solidFill>
                  <a:schemeClr val="bg1"/>
                </a:solidFill>
              </a:rPr>
              <a:t>The Savior’s commandments to the Israelites in Deuteronomy include forgiving debtors, releasing people in servitude, and relieving the burden of the poor.</a:t>
            </a:r>
          </a:p>
          <a:p>
            <a:endParaRPr lang="en-US" dirty="0">
              <a:solidFill>
                <a:schemeClr val="bg1"/>
              </a:solidFill>
            </a:endParaRPr>
          </a:p>
          <a:p>
            <a:r>
              <a:rPr lang="en-US" dirty="0">
                <a:solidFill>
                  <a:schemeClr val="bg1"/>
                </a:solidFill>
              </a:rPr>
              <a:t>As His people, we too have a covenant responsibility to freely share what the Savior has given us to relieve the burden of the poor.</a:t>
            </a:r>
          </a:p>
        </p:txBody>
      </p:sp>
      <p:pic>
        <p:nvPicPr>
          <p:cNvPr id="10" name="Picture 9">
            <a:extLst>
              <a:ext uri="{FF2B5EF4-FFF2-40B4-BE49-F238E27FC236}">
                <a16:creationId xmlns:a16="http://schemas.microsoft.com/office/drawing/2014/main" id="{8114FD16-2B79-F191-6837-9B67294F7170}"/>
              </a:ext>
            </a:extLst>
          </p:cNvPr>
          <p:cNvPicPr>
            <a:picLocks noChangeAspect="1"/>
          </p:cNvPicPr>
          <p:nvPr/>
        </p:nvPicPr>
        <p:blipFill>
          <a:blip r:embed="rId3"/>
          <a:stretch>
            <a:fillRect/>
          </a:stretch>
        </p:blipFill>
        <p:spPr>
          <a:xfrm>
            <a:off x="5962312" y="1194189"/>
            <a:ext cx="4839375" cy="2686425"/>
          </a:xfrm>
          <a:prstGeom prst="rect">
            <a:avLst/>
          </a:prstGeom>
        </p:spPr>
      </p:pic>
      <p:sp>
        <p:nvSpPr>
          <p:cNvPr id="14" name="TextBox 13">
            <a:extLst>
              <a:ext uri="{FF2B5EF4-FFF2-40B4-BE49-F238E27FC236}">
                <a16:creationId xmlns:a16="http://schemas.microsoft.com/office/drawing/2014/main" id="{9A115249-85A8-2E0F-DF52-A39E9AF82D52}"/>
              </a:ext>
            </a:extLst>
          </p:cNvPr>
          <p:cNvSpPr txBox="1"/>
          <p:nvPr/>
        </p:nvSpPr>
        <p:spPr>
          <a:xfrm>
            <a:off x="5026868" y="4172048"/>
            <a:ext cx="6097554" cy="1200329"/>
          </a:xfrm>
          <a:prstGeom prst="rect">
            <a:avLst/>
          </a:prstGeom>
          <a:noFill/>
        </p:spPr>
        <p:txBody>
          <a:bodyPr wrap="square">
            <a:spAutoFit/>
          </a:bodyPr>
          <a:lstStyle/>
          <a:p>
            <a:pPr algn="l" fontAlgn="base">
              <a:buNone/>
            </a:pPr>
            <a:r>
              <a:rPr lang="en-US" b="1" i="1" dirty="0">
                <a:solidFill>
                  <a:srgbClr val="FFFF00"/>
                </a:solidFill>
                <a:effectLst/>
              </a:rPr>
              <a:t>For I was an </a:t>
            </a:r>
            <a:r>
              <a:rPr lang="en-US" b="1" i="1" dirty="0" err="1">
                <a:solidFill>
                  <a:srgbClr val="FFFF00"/>
                </a:solidFill>
                <a:effectLst/>
              </a:rPr>
              <a:t>hungred</a:t>
            </a:r>
            <a:r>
              <a:rPr lang="en-US" b="1" i="1" dirty="0">
                <a:solidFill>
                  <a:srgbClr val="FFFF00"/>
                </a:solidFill>
                <a:effectLst/>
              </a:rPr>
              <a:t>, and ye gave me meat: I was thirsty, and ye gave me drink: I was a stranger, and ye took me in:</a:t>
            </a:r>
          </a:p>
          <a:p>
            <a:pPr algn="l" fontAlgn="base">
              <a:buNone/>
            </a:pPr>
            <a:r>
              <a:rPr lang="en-US" b="1" i="1" dirty="0">
                <a:solidFill>
                  <a:srgbClr val="FFFF00"/>
                </a:solidFill>
                <a:effectLst/>
              </a:rPr>
              <a:t>Naked, and ye clothed me: I was sick, and ye visited me: I was in prison, and ye came unto me. Matthew 25:34-35</a:t>
            </a:r>
          </a:p>
        </p:txBody>
      </p:sp>
      <p:sp>
        <p:nvSpPr>
          <p:cNvPr id="16" name="TextBox 15">
            <a:extLst>
              <a:ext uri="{FF2B5EF4-FFF2-40B4-BE49-F238E27FC236}">
                <a16:creationId xmlns:a16="http://schemas.microsoft.com/office/drawing/2014/main" id="{1B6B7851-83BC-A4FE-222F-7ECA7F7919BE}"/>
              </a:ext>
            </a:extLst>
          </p:cNvPr>
          <p:cNvSpPr txBox="1"/>
          <p:nvPr/>
        </p:nvSpPr>
        <p:spPr>
          <a:xfrm>
            <a:off x="4924425" y="5663811"/>
            <a:ext cx="5535190" cy="1015663"/>
          </a:xfrm>
          <a:prstGeom prst="rect">
            <a:avLst/>
          </a:prstGeom>
          <a:noFill/>
        </p:spPr>
        <p:txBody>
          <a:bodyPr wrap="square">
            <a:spAutoFit/>
          </a:bodyPr>
          <a:lstStyle/>
          <a:p>
            <a:r>
              <a:rPr lang="en-US" sz="2000" b="1" i="0" dirty="0">
                <a:solidFill>
                  <a:schemeClr val="bg1"/>
                </a:solidFill>
                <a:effectLst/>
              </a:rPr>
              <a:t>One of the easiest ways to identify a true follower of Jesus Christ is </a:t>
            </a:r>
            <a:r>
              <a:rPr lang="en-US" sz="2000" b="1" i="1" dirty="0">
                <a:solidFill>
                  <a:schemeClr val="bg1"/>
                </a:solidFill>
                <a:effectLst/>
              </a:rPr>
              <a:t>how compassionately that person treats other people.</a:t>
            </a:r>
            <a:r>
              <a:rPr lang="en-US" sz="2000" b="1" i="0" dirty="0">
                <a:solidFill>
                  <a:schemeClr val="bg1"/>
                </a:solidFill>
                <a:effectLst/>
              </a:rPr>
              <a:t> (7)</a:t>
            </a:r>
            <a:endParaRPr lang="en-US" sz="2000" b="1" dirty="0">
              <a:solidFill>
                <a:schemeClr val="bg1"/>
              </a:solidFill>
            </a:endParaRPr>
          </a:p>
        </p:txBody>
      </p:sp>
      <p:pic>
        <p:nvPicPr>
          <p:cNvPr id="18" name="Picture 17">
            <a:extLst>
              <a:ext uri="{FF2B5EF4-FFF2-40B4-BE49-F238E27FC236}">
                <a16:creationId xmlns:a16="http://schemas.microsoft.com/office/drawing/2014/main" id="{F3CDB598-ECC6-3DE4-ACFF-70B6D24F211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01687" y="5298566"/>
            <a:ext cx="1036670" cy="1297786"/>
          </a:xfrm>
          <a:prstGeom prst="rect">
            <a:avLst/>
          </a:prstGeom>
        </p:spPr>
      </p:pic>
      <p:pic>
        <p:nvPicPr>
          <p:cNvPr id="20" name="Picture 19">
            <a:extLst>
              <a:ext uri="{FF2B5EF4-FFF2-40B4-BE49-F238E27FC236}">
                <a16:creationId xmlns:a16="http://schemas.microsoft.com/office/drawing/2014/main" id="{91DADDB3-D93D-2BD9-4BDF-72E28AC9CAE9}"/>
              </a:ext>
            </a:extLst>
          </p:cNvPr>
          <p:cNvPicPr>
            <a:picLocks noChangeAspect="1"/>
          </p:cNvPicPr>
          <p:nvPr/>
        </p:nvPicPr>
        <p:blipFill>
          <a:blip r:embed="rId5"/>
          <a:stretch>
            <a:fillRect/>
          </a:stretch>
        </p:blipFill>
        <p:spPr>
          <a:xfrm>
            <a:off x="1996111" y="3129381"/>
            <a:ext cx="2391860" cy="3285661"/>
          </a:xfrm>
          <a:prstGeom prst="rect">
            <a:avLst/>
          </a:prstGeom>
        </p:spPr>
      </p:pic>
    </p:spTree>
    <p:extLst>
      <p:ext uri="{BB962C8B-B14F-4D97-AF65-F5344CB8AC3E}">
        <p14:creationId xmlns:p14="http://schemas.microsoft.com/office/powerpoint/2010/main" val="3587416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5CB1CD-4175-4363-EBE4-52B977F5EB90}"/>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A0E4924F-B9D3-742F-A596-2529792598F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7215" t="4093" r="56749" b="78745"/>
          <a:stretch/>
        </p:blipFill>
        <p:spPr>
          <a:xfrm>
            <a:off x="0" y="0"/>
            <a:ext cx="12191999" cy="6866384"/>
          </a:xfrm>
          <a:prstGeom prst="rect">
            <a:avLst/>
          </a:prstGeom>
        </p:spPr>
      </p:pic>
      <p:sp>
        <p:nvSpPr>
          <p:cNvPr id="6" name="TextBox 5">
            <a:extLst>
              <a:ext uri="{FF2B5EF4-FFF2-40B4-BE49-F238E27FC236}">
                <a16:creationId xmlns:a16="http://schemas.microsoft.com/office/drawing/2014/main" id="{0CDDD94D-697A-B1E6-9E93-6381532B437C}"/>
              </a:ext>
            </a:extLst>
          </p:cNvPr>
          <p:cNvSpPr txBox="1"/>
          <p:nvPr/>
        </p:nvSpPr>
        <p:spPr>
          <a:xfrm>
            <a:off x="70919" y="6411686"/>
            <a:ext cx="3031510" cy="369332"/>
          </a:xfrm>
          <a:prstGeom prst="rect">
            <a:avLst/>
          </a:prstGeom>
          <a:noFill/>
        </p:spPr>
        <p:txBody>
          <a:bodyPr wrap="square" rtlCol="0">
            <a:spAutoFit/>
          </a:bodyPr>
          <a:lstStyle/>
          <a:p>
            <a:r>
              <a:rPr lang="en-US" dirty="0">
                <a:solidFill>
                  <a:schemeClr val="bg1"/>
                </a:solidFill>
              </a:rPr>
              <a:t>Deuteronomy 14:7-11</a:t>
            </a:r>
          </a:p>
        </p:txBody>
      </p:sp>
      <p:sp>
        <p:nvSpPr>
          <p:cNvPr id="7" name="TextBox 6">
            <a:extLst>
              <a:ext uri="{FF2B5EF4-FFF2-40B4-BE49-F238E27FC236}">
                <a16:creationId xmlns:a16="http://schemas.microsoft.com/office/drawing/2014/main" id="{9B9A11F0-B387-BFAB-5624-5CE1B581E0A0}"/>
              </a:ext>
            </a:extLst>
          </p:cNvPr>
          <p:cNvSpPr txBox="1"/>
          <p:nvPr/>
        </p:nvSpPr>
        <p:spPr>
          <a:xfrm>
            <a:off x="79218" y="-8384"/>
            <a:ext cx="12033564" cy="1107996"/>
          </a:xfrm>
          <a:prstGeom prst="rect">
            <a:avLst/>
          </a:prstGeom>
          <a:noFill/>
        </p:spPr>
        <p:txBody>
          <a:bodyPr wrap="square" rtlCol="0">
            <a:spAutoFit/>
          </a:bodyPr>
          <a:lstStyle/>
          <a:p>
            <a:pPr algn="ctr"/>
            <a:r>
              <a:rPr lang="en-US" sz="6600" dirty="0">
                <a:solidFill>
                  <a:schemeClr val="bg1"/>
                </a:solidFill>
                <a:latin typeface="AR BLANCA" panose="02000000000000000000" pitchFamily="2" charset="0"/>
              </a:rPr>
              <a:t>Share the Blessings</a:t>
            </a:r>
            <a:endParaRPr lang="en-US" sz="5400" dirty="0">
              <a:solidFill>
                <a:schemeClr val="bg1"/>
              </a:solidFill>
              <a:latin typeface="AR BLANCA" panose="02000000000000000000" pitchFamily="2" charset="0"/>
            </a:endParaRPr>
          </a:p>
        </p:txBody>
      </p:sp>
      <p:sp>
        <p:nvSpPr>
          <p:cNvPr id="14" name="TextBox 13">
            <a:extLst>
              <a:ext uri="{FF2B5EF4-FFF2-40B4-BE49-F238E27FC236}">
                <a16:creationId xmlns:a16="http://schemas.microsoft.com/office/drawing/2014/main" id="{CF86FD2A-9460-8A1D-828D-4CB31DB1858D}"/>
              </a:ext>
            </a:extLst>
          </p:cNvPr>
          <p:cNvSpPr txBox="1"/>
          <p:nvPr/>
        </p:nvSpPr>
        <p:spPr>
          <a:xfrm>
            <a:off x="4550618" y="3789640"/>
            <a:ext cx="6097554" cy="646331"/>
          </a:xfrm>
          <a:prstGeom prst="rect">
            <a:avLst/>
          </a:prstGeom>
          <a:noFill/>
        </p:spPr>
        <p:txBody>
          <a:bodyPr wrap="square">
            <a:spAutoFit/>
          </a:bodyPr>
          <a:lstStyle/>
          <a:p>
            <a:pPr fontAlgn="base"/>
            <a:r>
              <a:rPr lang="en-US" b="1" i="1" dirty="0">
                <a:solidFill>
                  <a:srgbClr val="FFFF00"/>
                </a:solidFill>
              </a:rPr>
              <a:t>Thou shalt open thine hand wide unto thy brother, to thy poor, and to thy needy, in thy land.</a:t>
            </a:r>
            <a:endParaRPr lang="en-US" b="1" i="1" dirty="0">
              <a:solidFill>
                <a:srgbClr val="FFFF00"/>
              </a:solidFill>
              <a:effectLst/>
            </a:endParaRPr>
          </a:p>
        </p:txBody>
      </p:sp>
      <p:sp>
        <p:nvSpPr>
          <p:cNvPr id="16" name="TextBox 15">
            <a:extLst>
              <a:ext uri="{FF2B5EF4-FFF2-40B4-BE49-F238E27FC236}">
                <a16:creationId xmlns:a16="http://schemas.microsoft.com/office/drawing/2014/main" id="{E54EAEC2-A2F3-5166-223B-077B7F7EED22}"/>
              </a:ext>
            </a:extLst>
          </p:cNvPr>
          <p:cNvSpPr txBox="1"/>
          <p:nvPr/>
        </p:nvSpPr>
        <p:spPr>
          <a:xfrm>
            <a:off x="4137098" y="4688623"/>
            <a:ext cx="7546081" cy="1477328"/>
          </a:xfrm>
          <a:prstGeom prst="rect">
            <a:avLst/>
          </a:prstGeom>
          <a:noFill/>
        </p:spPr>
        <p:txBody>
          <a:bodyPr wrap="square">
            <a:spAutoFit/>
          </a:bodyPr>
          <a:lstStyle/>
          <a:p>
            <a:r>
              <a:rPr lang="en-US" dirty="0">
                <a:solidFill>
                  <a:schemeClr val="bg1"/>
                </a:solidFill>
              </a:rPr>
              <a:t>Down through history, poverty has been one of humankind’s greatest and most widespread challenges. Its obvious toll is usually physical, but the spiritual and emotional damage it can bring may be even more debilitating. In any case, the great Redeemer has issued no more persistent call than for us to join Him in lifting this burden from the people. … (9)</a:t>
            </a:r>
            <a:endParaRPr lang="en-US" sz="2000" b="1" dirty="0">
              <a:solidFill>
                <a:schemeClr val="bg1"/>
              </a:solidFill>
            </a:endParaRPr>
          </a:p>
        </p:txBody>
      </p:sp>
      <p:grpSp>
        <p:nvGrpSpPr>
          <p:cNvPr id="2" name="Group 1">
            <a:extLst>
              <a:ext uri="{FF2B5EF4-FFF2-40B4-BE49-F238E27FC236}">
                <a16:creationId xmlns:a16="http://schemas.microsoft.com/office/drawing/2014/main" id="{F8A7FE2A-7D77-58D4-6D76-4ADF368B11BB}"/>
              </a:ext>
            </a:extLst>
          </p:cNvPr>
          <p:cNvGrpSpPr/>
          <p:nvPr/>
        </p:nvGrpSpPr>
        <p:grpSpPr>
          <a:xfrm>
            <a:off x="625540" y="1139601"/>
            <a:ext cx="3254978" cy="2126579"/>
            <a:chOff x="228600" y="381000"/>
            <a:chExt cx="3505068" cy="2501531"/>
          </a:xfrm>
        </p:grpSpPr>
        <p:grpSp>
          <p:nvGrpSpPr>
            <p:cNvPr id="4" name="Group 3">
              <a:extLst>
                <a:ext uri="{FF2B5EF4-FFF2-40B4-BE49-F238E27FC236}">
                  <a16:creationId xmlns:a16="http://schemas.microsoft.com/office/drawing/2014/main" id="{B7B8E2AA-3E86-2324-385B-27B54283195F}"/>
                </a:ext>
              </a:extLst>
            </p:cNvPr>
            <p:cNvGrpSpPr/>
            <p:nvPr/>
          </p:nvGrpSpPr>
          <p:grpSpPr>
            <a:xfrm>
              <a:off x="228600" y="381000"/>
              <a:ext cx="3505068" cy="2501531"/>
              <a:chOff x="534986" y="381000"/>
              <a:chExt cx="2637111" cy="2501531"/>
            </a:xfrm>
          </p:grpSpPr>
          <p:sp>
            <p:nvSpPr>
              <p:cNvPr id="9" name="Rectangle 8">
                <a:extLst>
                  <a:ext uri="{FF2B5EF4-FFF2-40B4-BE49-F238E27FC236}">
                    <a16:creationId xmlns:a16="http://schemas.microsoft.com/office/drawing/2014/main" id="{00706A9A-F7FD-2299-A416-DA1CFC7790E7}"/>
                  </a:ext>
                </a:extLst>
              </p:cNvPr>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FF2AC6B9-DB7D-0F10-10D5-101BFC291639}"/>
                  </a:ext>
                </a:extLst>
              </p:cNvPr>
              <p:cNvGrpSpPr/>
              <p:nvPr/>
            </p:nvGrpSpPr>
            <p:grpSpPr>
              <a:xfrm>
                <a:off x="534986" y="384805"/>
                <a:ext cx="457200" cy="2497726"/>
                <a:chOff x="533400" y="381000"/>
                <a:chExt cx="457200" cy="2497726"/>
              </a:xfrm>
            </p:grpSpPr>
            <p:sp>
              <p:nvSpPr>
                <p:cNvPr id="20" name="Oval 19">
                  <a:extLst>
                    <a:ext uri="{FF2B5EF4-FFF2-40B4-BE49-F238E27FC236}">
                      <a16:creationId xmlns:a16="http://schemas.microsoft.com/office/drawing/2014/main" id="{E87EB872-E2B3-275E-BC15-9D4EDAC11E39}"/>
                    </a:ext>
                  </a:extLst>
                </p:cNvPr>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ounded Rectangle 53">
                  <a:extLst>
                    <a:ext uri="{FF2B5EF4-FFF2-40B4-BE49-F238E27FC236}">
                      <a16:creationId xmlns:a16="http://schemas.microsoft.com/office/drawing/2014/main" id="{9DEA76B9-4A02-4C3E-D93F-5775494C419C}"/>
                    </a:ext>
                  </a:extLst>
                </p:cNvPr>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08DAD9AC-7091-D665-B722-1B83B1E7E6BB}"/>
                    </a:ext>
                  </a:extLst>
                </p:cNvPr>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5BAF46F4-E2AF-6684-7E4E-601F3EE24B49}"/>
                    </a:ext>
                  </a:extLst>
                </p:cNvPr>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69E6B6EB-C39A-C796-6172-5D027BFE3536}"/>
                  </a:ext>
                </a:extLst>
              </p:cNvPr>
              <p:cNvGrpSpPr/>
              <p:nvPr/>
            </p:nvGrpSpPr>
            <p:grpSpPr>
              <a:xfrm>
                <a:off x="2714897" y="381000"/>
                <a:ext cx="457200" cy="2497726"/>
                <a:chOff x="2714897" y="457200"/>
                <a:chExt cx="457200" cy="2497726"/>
              </a:xfrm>
            </p:grpSpPr>
            <p:sp>
              <p:nvSpPr>
                <p:cNvPr id="13" name="Oval 12">
                  <a:extLst>
                    <a:ext uri="{FF2B5EF4-FFF2-40B4-BE49-F238E27FC236}">
                      <a16:creationId xmlns:a16="http://schemas.microsoft.com/office/drawing/2014/main" id="{04801635-3226-1B45-5DF4-CA36E9C1BB8D}"/>
                    </a:ext>
                  </a:extLst>
                </p:cNvPr>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49">
                  <a:extLst>
                    <a:ext uri="{FF2B5EF4-FFF2-40B4-BE49-F238E27FC236}">
                      <a16:creationId xmlns:a16="http://schemas.microsoft.com/office/drawing/2014/main" id="{84127C8A-38D2-1D0C-3948-296C68A318D1}"/>
                    </a:ext>
                  </a:extLst>
                </p:cNvPr>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0444108A-6B09-7A75-2D33-CC34A8EDC63B}"/>
                    </a:ext>
                  </a:extLst>
                </p:cNvPr>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1C069237-2632-3162-97C5-31FC2B462F59}"/>
                    </a:ext>
                  </a:extLst>
                </p:cNvPr>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 name="Rectangle 4">
              <a:extLst>
                <a:ext uri="{FF2B5EF4-FFF2-40B4-BE49-F238E27FC236}">
                  <a16:creationId xmlns:a16="http://schemas.microsoft.com/office/drawing/2014/main" id="{80AFADD5-D6F3-6661-431C-E09A66FD4856}"/>
                </a:ext>
              </a:extLst>
            </p:cNvPr>
            <p:cNvSpPr/>
            <p:nvPr/>
          </p:nvSpPr>
          <p:spPr>
            <a:xfrm>
              <a:off x="805900" y="1009334"/>
              <a:ext cx="2299835" cy="1411967"/>
            </a:xfrm>
            <a:prstGeom prst="rect">
              <a:avLst/>
            </a:prstGeom>
          </p:spPr>
          <p:txBody>
            <a:bodyPr wrap="square">
              <a:spAutoFit/>
            </a:bodyPr>
            <a:lstStyle/>
            <a:p>
              <a:pPr algn="ctr"/>
              <a:r>
                <a:rPr lang="en-US" b="1" dirty="0"/>
                <a:t>The Lord commands us to share the blessings He has given us.</a:t>
              </a:r>
              <a:endParaRPr lang="en-US" sz="1600" i="1" dirty="0"/>
            </a:p>
          </p:txBody>
        </p:sp>
      </p:grpSp>
      <p:pic>
        <p:nvPicPr>
          <p:cNvPr id="27" name="Picture 26">
            <a:extLst>
              <a:ext uri="{FF2B5EF4-FFF2-40B4-BE49-F238E27FC236}">
                <a16:creationId xmlns:a16="http://schemas.microsoft.com/office/drawing/2014/main" id="{2233B111-93E9-35EF-C0E3-0B750ACF1FB2}"/>
              </a:ext>
            </a:extLst>
          </p:cNvPr>
          <p:cNvPicPr>
            <a:picLocks noChangeAspect="1"/>
          </p:cNvPicPr>
          <p:nvPr/>
        </p:nvPicPr>
        <p:blipFill>
          <a:blip r:embed="rId3"/>
          <a:stretch>
            <a:fillRect/>
          </a:stretch>
        </p:blipFill>
        <p:spPr>
          <a:xfrm>
            <a:off x="5493544" y="1139601"/>
            <a:ext cx="3596080" cy="2397387"/>
          </a:xfrm>
          <a:prstGeom prst="rect">
            <a:avLst/>
          </a:prstGeom>
        </p:spPr>
      </p:pic>
      <p:pic>
        <p:nvPicPr>
          <p:cNvPr id="31" name="Picture 30">
            <a:extLst>
              <a:ext uri="{FF2B5EF4-FFF2-40B4-BE49-F238E27FC236}">
                <a16:creationId xmlns:a16="http://schemas.microsoft.com/office/drawing/2014/main" id="{9CAF0BAB-1924-20B5-95A4-0F91C21A0F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63465" y="3390496"/>
            <a:ext cx="957263" cy="1195388"/>
          </a:xfrm>
          <a:prstGeom prst="rect">
            <a:avLst/>
          </a:prstGeom>
        </p:spPr>
      </p:pic>
      <p:grpSp>
        <p:nvGrpSpPr>
          <p:cNvPr id="34" name="Group 33">
            <a:extLst>
              <a:ext uri="{FF2B5EF4-FFF2-40B4-BE49-F238E27FC236}">
                <a16:creationId xmlns:a16="http://schemas.microsoft.com/office/drawing/2014/main" id="{E6FB0BC2-CAB1-9D4A-FB34-FEBAE97DECCA}"/>
              </a:ext>
            </a:extLst>
          </p:cNvPr>
          <p:cNvGrpSpPr/>
          <p:nvPr/>
        </p:nvGrpSpPr>
        <p:grpSpPr>
          <a:xfrm>
            <a:off x="323980" y="3591820"/>
            <a:ext cx="3919418" cy="2807675"/>
            <a:chOff x="323980" y="3591820"/>
            <a:chExt cx="3919418" cy="2807675"/>
          </a:xfrm>
        </p:grpSpPr>
        <p:pic>
          <p:nvPicPr>
            <p:cNvPr id="29" name="Picture 28">
              <a:extLst>
                <a:ext uri="{FF2B5EF4-FFF2-40B4-BE49-F238E27FC236}">
                  <a16:creationId xmlns:a16="http://schemas.microsoft.com/office/drawing/2014/main" id="{0A521E8E-0BDF-992C-3A4C-69455CF54458}"/>
                </a:ext>
              </a:extLst>
            </p:cNvPr>
            <p:cNvPicPr>
              <a:picLocks noChangeAspect="1"/>
            </p:cNvPicPr>
            <p:nvPr/>
          </p:nvPicPr>
          <p:blipFill>
            <a:blip r:embed="rId5"/>
            <a:stretch>
              <a:fillRect/>
            </a:stretch>
          </p:blipFill>
          <p:spPr>
            <a:xfrm>
              <a:off x="650639" y="3591820"/>
              <a:ext cx="3266101" cy="2574131"/>
            </a:xfrm>
            <a:prstGeom prst="rect">
              <a:avLst/>
            </a:prstGeom>
          </p:spPr>
        </p:pic>
        <p:sp>
          <p:nvSpPr>
            <p:cNvPr id="33" name="TextBox 32">
              <a:extLst>
                <a:ext uri="{FF2B5EF4-FFF2-40B4-BE49-F238E27FC236}">
                  <a16:creationId xmlns:a16="http://schemas.microsoft.com/office/drawing/2014/main" id="{7C7B8C27-BC12-ED93-8448-8FF07792C46E}"/>
                </a:ext>
              </a:extLst>
            </p:cNvPr>
            <p:cNvSpPr txBox="1"/>
            <p:nvPr/>
          </p:nvSpPr>
          <p:spPr>
            <a:xfrm>
              <a:off x="323980" y="6137885"/>
              <a:ext cx="3919418" cy="261610"/>
            </a:xfrm>
            <a:prstGeom prst="rect">
              <a:avLst/>
            </a:prstGeom>
            <a:noFill/>
          </p:spPr>
          <p:txBody>
            <a:bodyPr wrap="square">
              <a:spAutoFit/>
            </a:bodyPr>
            <a:lstStyle/>
            <a:p>
              <a:r>
                <a:rPr lang="en-US" sz="1100" dirty="0">
                  <a:solidFill>
                    <a:schemeClr val="bg1"/>
                  </a:solidFill>
                </a:rPr>
                <a:t>Christian Aid in Moldova-feeding the refugees from Ukraine 2022</a:t>
              </a:r>
              <a:endParaRPr lang="en-US" sz="1100" dirty="0"/>
            </a:p>
          </p:txBody>
        </p:sp>
      </p:grpSp>
    </p:spTree>
    <p:extLst>
      <p:ext uri="{BB962C8B-B14F-4D97-AF65-F5344CB8AC3E}">
        <p14:creationId xmlns:p14="http://schemas.microsoft.com/office/powerpoint/2010/main" val="3169344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255AC-FDEA-A3DD-57A7-11EF0E93E868}"/>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498B6436-05D0-BB78-6F91-71EDBE1C0BA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7215" t="4093" r="56749" b="78745"/>
          <a:stretch/>
        </p:blipFill>
        <p:spPr>
          <a:xfrm>
            <a:off x="0" y="0"/>
            <a:ext cx="12191999" cy="6866384"/>
          </a:xfrm>
          <a:prstGeom prst="rect">
            <a:avLst/>
          </a:prstGeom>
        </p:spPr>
      </p:pic>
      <p:sp>
        <p:nvSpPr>
          <p:cNvPr id="6" name="TextBox 5">
            <a:extLst>
              <a:ext uri="{FF2B5EF4-FFF2-40B4-BE49-F238E27FC236}">
                <a16:creationId xmlns:a16="http://schemas.microsoft.com/office/drawing/2014/main" id="{E526DF01-7F1B-0C06-92E6-CCF3B0EC7521}"/>
              </a:ext>
            </a:extLst>
          </p:cNvPr>
          <p:cNvSpPr txBox="1"/>
          <p:nvPr/>
        </p:nvSpPr>
        <p:spPr>
          <a:xfrm>
            <a:off x="70919" y="6411686"/>
            <a:ext cx="3031510" cy="369332"/>
          </a:xfrm>
          <a:prstGeom prst="rect">
            <a:avLst/>
          </a:prstGeom>
          <a:noFill/>
        </p:spPr>
        <p:txBody>
          <a:bodyPr wrap="square" rtlCol="0">
            <a:spAutoFit/>
          </a:bodyPr>
          <a:lstStyle/>
          <a:p>
            <a:r>
              <a:rPr lang="en-US" dirty="0">
                <a:solidFill>
                  <a:schemeClr val="bg1"/>
                </a:solidFill>
              </a:rPr>
              <a:t>Deuteronomy 14:7-11</a:t>
            </a:r>
          </a:p>
        </p:txBody>
      </p:sp>
      <p:sp>
        <p:nvSpPr>
          <p:cNvPr id="7" name="TextBox 6">
            <a:extLst>
              <a:ext uri="{FF2B5EF4-FFF2-40B4-BE49-F238E27FC236}">
                <a16:creationId xmlns:a16="http://schemas.microsoft.com/office/drawing/2014/main" id="{63BCEFF7-844F-2D9B-4A4E-FFED61F54A04}"/>
              </a:ext>
            </a:extLst>
          </p:cNvPr>
          <p:cNvSpPr txBox="1"/>
          <p:nvPr/>
        </p:nvSpPr>
        <p:spPr>
          <a:xfrm>
            <a:off x="79218" y="-8384"/>
            <a:ext cx="12033564" cy="1107996"/>
          </a:xfrm>
          <a:prstGeom prst="rect">
            <a:avLst/>
          </a:prstGeom>
          <a:noFill/>
        </p:spPr>
        <p:txBody>
          <a:bodyPr wrap="square" rtlCol="0">
            <a:spAutoFit/>
          </a:bodyPr>
          <a:lstStyle/>
          <a:p>
            <a:pPr algn="ctr"/>
            <a:r>
              <a:rPr lang="en-US" sz="6600" dirty="0">
                <a:solidFill>
                  <a:schemeClr val="bg1"/>
                </a:solidFill>
                <a:latin typeface="AR BLANCA" panose="02000000000000000000" pitchFamily="2" charset="0"/>
              </a:rPr>
              <a:t>Share the Blessings</a:t>
            </a:r>
            <a:endParaRPr lang="en-US" sz="5400" dirty="0">
              <a:solidFill>
                <a:schemeClr val="bg1"/>
              </a:solidFill>
              <a:latin typeface="AR BLANCA" panose="02000000000000000000" pitchFamily="2" charset="0"/>
            </a:endParaRPr>
          </a:p>
        </p:txBody>
      </p:sp>
      <p:sp>
        <p:nvSpPr>
          <p:cNvPr id="14" name="TextBox 13">
            <a:extLst>
              <a:ext uri="{FF2B5EF4-FFF2-40B4-BE49-F238E27FC236}">
                <a16:creationId xmlns:a16="http://schemas.microsoft.com/office/drawing/2014/main" id="{B01C94C2-F808-C1F7-A6D5-C9EB432EB979}"/>
              </a:ext>
            </a:extLst>
          </p:cNvPr>
          <p:cNvSpPr txBox="1"/>
          <p:nvPr/>
        </p:nvSpPr>
        <p:spPr>
          <a:xfrm>
            <a:off x="5290154" y="2290144"/>
            <a:ext cx="6097554" cy="923330"/>
          </a:xfrm>
          <a:prstGeom prst="rect">
            <a:avLst/>
          </a:prstGeom>
          <a:noFill/>
        </p:spPr>
        <p:txBody>
          <a:bodyPr wrap="square">
            <a:spAutoFit/>
          </a:bodyPr>
          <a:lstStyle/>
          <a:p>
            <a:pPr fontAlgn="base"/>
            <a:r>
              <a:rPr lang="en-US" b="1" i="1" dirty="0">
                <a:solidFill>
                  <a:srgbClr val="FFFF00"/>
                </a:solidFill>
              </a:rPr>
              <a:t> And they shall look to the poor and the needy, and administer to their relief that they shall not suffer; and send them forth to the place which I have commanded them. D&amp;C 38:35</a:t>
            </a:r>
            <a:endParaRPr lang="en-US" b="1" i="1" dirty="0">
              <a:solidFill>
                <a:srgbClr val="FFFF00"/>
              </a:solidFill>
              <a:effectLst/>
            </a:endParaRPr>
          </a:p>
        </p:txBody>
      </p:sp>
      <p:sp>
        <p:nvSpPr>
          <p:cNvPr id="16" name="TextBox 15">
            <a:extLst>
              <a:ext uri="{FF2B5EF4-FFF2-40B4-BE49-F238E27FC236}">
                <a16:creationId xmlns:a16="http://schemas.microsoft.com/office/drawing/2014/main" id="{4983A8EE-6A81-2D4B-8AAC-A3433A3099C8}"/>
              </a:ext>
            </a:extLst>
          </p:cNvPr>
          <p:cNvSpPr txBox="1"/>
          <p:nvPr/>
        </p:nvSpPr>
        <p:spPr>
          <a:xfrm>
            <a:off x="156947" y="912143"/>
            <a:ext cx="7546081" cy="1477328"/>
          </a:xfrm>
          <a:prstGeom prst="rect">
            <a:avLst/>
          </a:prstGeom>
          <a:noFill/>
        </p:spPr>
        <p:txBody>
          <a:bodyPr wrap="square">
            <a:spAutoFit/>
          </a:bodyPr>
          <a:lstStyle/>
          <a:p>
            <a:r>
              <a:rPr lang="en-US" dirty="0">
                <a:solidFill>
                  <a:schemeClr val="bg1"/>
                </a:solidFill>
              </a:rPr>
              <a:t>In our day, the restored Church of Jesus Christ had not yet seen its first anniversary when the Lord commanded the members to “look to the poor and … needy, and administer to their relief that they shall not suffer”. Note the imperative tone of that passage—“they shall not suffer.” That is language God uses when He means business. …</a:t>
            </a:r>
            <a:endParaRPr lang="en-US" sz="2000" b="1" dirty="0">
              <a:solidFill>
                <a:schemeClr val="bg1"/>
              </a:solidFill>
            </a:endParaRPr>
          </a:p>
        </p:txBody>
      </p:sp>
      <p:pic>
        <p:nvPicPr>
          <p:cNvPr id="31" name="Picture 30">
            <a:extLst>
              <a:ext uri="{FF2B5EF4-FFF2-40B4-BE49-F238E27FC236}">
                <a16:creationId xmlns:a16="http://schemas.microsoft.com/office/drawing/2014/main" id="{4ACB19B9-E079-511A-A61F-59C531967F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77790" y="83285"/>
            <a:ext cx="957263" cy="1195388"/>
          </a:xfrm>
          <a:prstGeom prst="rect">
            <a:avLst/>
          </a:prstGeom>
        </p:spPr>
      </p:pic>
      <p:sp>
        <p:nvSpPr>
          <p:cNvPr id="10" name="TextBox 9">
            <a:extLst>
              <a:ext uri="{FF2B5EF4-FFF2-40B4-BE49-F238E27FC236}">
                <a16:creationId xmlns:a16="http://schemas.microsoft.com/office/drawing/2014/main" id="{96AE9DBF-A840-F6AC-0B4F-9036E74C964E}"/>
              </a:ext>
            </a:extLst>
          </p:cNvPr>
          <p:cNvSpPr txBox="1"/>
          <p:nvPr/>
        </p:nvSpPr>
        <p:spPr>
          <a:xfrm>
            <a:off x="5095875" y="3429000"/>
            <a:ext cx="6569918" cy="2739211"/>
          </a:xfrm>
          <a:prstGeom prst="rect">
            <a:avLst/>
          </a:prstGeom>
          <a:noFill/>
        </p:spPr>
        <p:txBody>
          <a:bodyPr wrap="square">
            <a:spAutoFit/>
          </a:bodyPr>
          <a:lstStyle/>
          <a:p>
            <a:pPr algn="l" fontAlgn="base">
              <a:spcAft>
                <a:spcPts val="1200"/>
              </a:spcAft>
              <a:buNone/>
            </a:pPr>
            <a:r>
              <a:rPr lang="en-US" b="0" i="0" dirty="0">
                <a:solidFill>
                  <a:schemeClr val="bg1"/>
                </a:solidFill>
                <a:effectLst/>
              </a:rPr>
              <a:t>I bear witness of the miracles, both spiritual and temporal, that come to those who live the law of the fast. … Cherish that sacred privilege at least monthly, and be as generous as circumstances permit in your fast offering and other humanitarian, educational, and missionary contributions. I promise that God will be generous to you, and those who find relief at your hand will call your name blessed forever. …</a:t>
            </a:r>
          </a:p>
          <a:p>
            <a:pPr algn="l" fontAlgn="base">
              <a:spcAft>
                <a:spcPts val="1200"/>
              </a:spcAft>
              <a:buNone/>
            </a:pPr>
            <a:r>
              <a:rPr lang="en-US" b="0" i="0" dirty="0">
                <a:solidFill>
                  <a:schemeClr val="bg1"/>
                </a:solidFill>
                <a:effectLst/>
              </a:rPr>
              <a:t>[A]</a:t>
            </a:r>
            <a:r>
              <a:rPr lang="en-US" b="0" i="0" dirty="0" err="1">
                <a:solidFill>
                  <a:schemeClr val="bg1"/>
                </a:solidFill>
                <a:effectLst/>
              </a:rPr>
              <a:t>lthough</a:t>
            </a:r>
            <a:r>
              <a:rPr lang="en-US" b="0" i="0" dirty="0">
                <a:solidFill>
                  <a:schemeClr val="bg1"/>
                </a:solidFill>
                <a:effectLst/>
              </a:rPr>
              <a:t> I may not be my brother’s keeper, I am my brother’s brother, and “because I have been given much, I too must give.” (9)</a:t>
            </a:r>
          </a:p>
        </p:txBody>
      </p:sp>
      <p:pic>
        <p:nvPicPr>
          <p:cNvPr id="35" name="Picture 34">
            <a:extLst>
              <a:ext uri="{FF2B5EF4-FFF2-40B4-BE49-F238E27FC236}">
                <a16:creationId xmlns:a16="http://schemas.microsoft.com/office/drawing/2014/main" id="{D2A5014C-277C-CC6C-A547-7CAF08EB7205}"/>
              </a:ext>
            </a:extLst>
          </p:cNvPr>
          <p:cNvPicPr>
            <a:picLocks noChangeAspect="1"/>
          </p:cNvPicPr>
          <p:nvPr/>
        </p:nvPicPr>
        <p:blipFill>
          <a:blip r:embed="rId4"/>
          <a:stretch>
            <a:fillRect/>
          </a:stretch>
        </p:blipFill>
        <p:spPr>
          <a:xfrm>
            <a:off x="389575" y="2912379"/>
            <a:ext cx="4571106" cy="2821671"/>
          </a:xfrm>
          <a:prstGeom prst="rect">
            <a:avLst/>
          </a:prstGeom>
        </p:spPr>
      </p:pic>
    </p:spTree>
    <p:extLst>
      <p:ext uri="{BB962C8B-B14F-4D97-AF65-F5344CB8AC3E}">
        <p14:creationId xmlns:p14="http://schemas.microsoft.com/office/powerpoint/2010/main" val="577021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17215" t="4093" r="56749" b="78745"/>
          <a:stretch/>
        </p:blipFill>
        <p:spPr>
          <a:xfrm>
            <a:off x="0" y="0"/>
            <a:ext cx="12191999" cy="6866384"/>
          </a:xfrm>
          <a:prstGeom prst="rect">
            <a:avLst/>
          </a:prstGeom>
        </p:spPr>
      </p:pic>
      <p:sp>
        <p:nvSpPr>
          <p:cNvPr id="6" name="TextBox 5"/>
          <p:cNvSpPr txBox="1"/>
          <p:nvPr/>
        </p:nvSpPr>
        <p:spPr>
          <a:xfrm>
            <a:off x="70918" y="6411686"/>
            <a:ext cx="4641503" cy="369332"/>
          </a:xfrm>
          <a:prstGeom prst="rect">
            <a:avLst/>
          </a:prstGeom>
          <a:noFill/>
        </p:spPr>
        <p:txBody>
          <a:bodyPr wrap="square" rtlCol="0">
            <a:spAutoFit/>
          </a:bodyPr>
          <a:lstStyle/>
          <a:p>
            <a:r>
              <a:rPr lang="en-US" dirty="0">
                <a:solidFill>
                  <a:schemeClr val="bg1"/>
                </a:solidFill>
              </a:rPr>
              <a:t>Deuteronomy 14:22, 28-29;15:9-10</a:t>
            </a:r>
          </a:p>
        </p:txBody>
      </p:sp>
      <p:sp>
        <p:nvSpPr>
          <p:cNvPr id="7" name="TextBox 6"/>
          <p:cNvSpPr txBox="1"/>
          <p:nvPr/>
        </p:nvSpPr>
        <p:spPr>
          <a:xfrm>
            <a:off x="79218" y="-8384"/>
            <a:ext cx="12033564" cy="1107996"/>
          </a:xfrm>
          <a:prstGeom prst="rect">
            <a:avLst/>
          </a:prstGeom>
          <a:noFill/>
        </p:spPr>
        <p:txBody>
          <a:bodyPr wrap="square" rtlCol="0">
            <a:spAutoFit/>
          </a:bodyPr>
          <a:lstStyle/>
          <a:p>
            <a:pPr algn="ctr"/>
            <a:r>
              <a:rPr lang="en-US" sz="6600" dirty="0">
                <a:solidFill>
                  <a:schemeClr val="bg1"/>
                </a:solidFill>
                <a:latin typeface="AR BLANCA" panose="02000000000000000000" pitchFamily="2" charset="0"/>
              </a:rPr>
              <a:t>Helping Others in Need</a:t>
            </a:r>
            <a:endParaRPr lang="en-US" sz="5400" dirty="0">
              <a:solidFill>
                <a:schemeClr val="bg1"/>
              </a:solidFill>
              <a:latin typeface="AR BLANCA" panose="02000000000000000000" pitchFamily="2" charset="0"/>
            </a:endParaRPr>
          </a:p>
        </p:txBody>
      </p:sp>
      <p:sp>
        <p:nvSpPr>
          <p:cNvPr id="5" name="Rectangle 4"/>
          <p:cNvSpPr/>
          <p:nvPr/>
        </p:nvSpPr>
        <p:spPr>
          <a:xfrm>
            <a:off x="4013521" y="1152107"/>
            <a:ext cx="4877008" cy="923330"/>
          </a:xfrm>
          <a:prstGeom prst="rect">
            <a:avLst/>
          </a:prstGeom>
        </p:spPr>
        <p:txBody>
          <a:bodyPr wrap="square">
            <a:spAutoFit/>
          </a:bodyPr>
          <a:lstStyle/>
          <a:p>
            <a:r>
              <a:rPr lang="en-US" dirty="0">
                <a:solidFill>
                  <a:schemeClr val="bg1"/>
                </a:solidFill>
                <a:latin typeface="Calibri" panose="020F0502020204030204" pitchFamily="34" charset="0"/>
              </a:rPr>
              <a:t>Even if we are not always able to meet others’ needs, we should be able to say in our hearts that we would help if we could</a:t>
            </a:r>
            <a:endParaRPr lang="en-US" dirty="0">
              <a:solidFill>
                <a:schemeClr val="bg1"/>
              </a:solidFill>
            </a:endParaRPr>
          </a:p>
        </p:txBody>
      </p:sp>
      <p:sp>
        <p:nvSpPr>
          <p:cNvPr id="2" name="Rectangle 1"/>
          <p:cNvSpPr/>
          <p:nvPr/>
        </p:nvSpPr>
        <p:spPr>
          <a:xfrm>
            <a:off x="2734411" y="3495533"/>
            <a:ext cx="4291451" cy="1754326"/>
          </a:xfrm>
          <a:prstGeom prst="rect">
            <a:avLst/>
          </a:prstGeom>
        </p:spPr>
        <p:txBody>
          <a:bodyPr wrap="square">
            <a:spAutoFit/>
          </a:bodyPr>
          <a:lstStyle/>
          <a:p>
            <a:r>
              <a:rPr lang="en-US" dirty="0">
                <a:solidFill>
                  <a:schemeClr val="bg1"/>
                </a:solidFill>
                <a:latin typeface="Calibri" panose="020F0502020204030204" pitchFamily="34" charset="0"/>
              </a:rPr>
              <a:t>Through His Church, the Lord has provided a way for us to care for those in need. He has asked us to give generously according to what we have received from Him. “The Lord’s way of caring for the needy is different from the world’s way.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5875" y="3495533"/>
            <a:ext cx="1517904" cy="1895856"/>
          </a:xfrm>
          <a:prstGeom prst="rect">
            <a:avLst/>
          </a:prstGeom>
        </p:spPr>
      </p:pic>
      <p:pic>
        <p:nvPicPr>
          <p:cNvPr id="1026" name="Picture 2" descr="http://lds.net/wp-content/uploads/2015/06/52_jesus-heals-a-lame-man-on-the-sabbath_1800x1200_300dpi_2-700x46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7964" y="2009750"/>
            <a:ext cx="3814708" cy="253405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F7B7D4C7-E6DD-D2D7-1865-BD03BD8FAB6E}"/>
              </a:ext>
            </a:extLst>
          </p:cNvPr>
          <p:cNvSpPr txBox="1"/>
          <p:nvPr/>
        </p:nvSpPr>
        <p:spPr>
          <a:xfrm>
            <a:off x="4189964" y="5335763"/>
            <a:ext cx="6096000" cy="1077218"/>
          </a:xfrm>
          <a:prstGeom prst="rect">
            <a:avLst/>
          </a:prstGeom>
          <a:noFill/>
        </p:spPr>
        <p:txBody>
          <a:bodyPr wrap="square">
            <a:spAutoFit/>
          </a:bodyPr>
          <a:lstStyle/>
          <a:p>
            <a:pPr algn="ctr"/>
            <a:r>
              <a:rPr lang="en-US" sz="3200" b="1" i="0" dirty="0">
                <a:ln>
                  <a:solidFill>
                    <a:schemeClr val="accent2">
                      <a:lumMod val="50000"/>
                    </a:schemeClr>
                  </a:solidFill>
                </a:ln>
                <a:solidFill>
                  <a:srgbClr val="FFFF00"/>
                </a:solidFill>
                <a:effectLst/>
              </a:rPr>
              <a:t>The Lord uses our offerings to bless the poor</a:t>
            </a:r>
            <a:endParaRPr lang="en-US" sz="3200" b="1" dirty="0">
              <a:ln>
                <a:solidFill>
                  <a:schemeClr val="accent2">
                    <a:lumMod val="50000"/>
                  </a:schemeClr>
                </a:solidFill>
              </a:ln>
              <a:solidFill>
                <a:srgbClr val="FFFF00"/>
              </a:solidFill>
            </a:endParaRPr>
          </a:p>
        </p:txBody>
      </p:sp>
    </p:spTree>
    <p:extLst>
      <p:ext uri="{BB962C8B-B14F-4D97-AF65-F5344CB8AC3E}">
        <p14:creationId xmlns:p14="http://schemas.microsoft.com/office/powerpoint/2010/main" val="3664391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par>
                                <p:cTn id="12" presetID="10" presetClass="entr" presetSubtype="0"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par>
                                <p:cTn id="15" presetID="10" presetClass="entr" presetSubtype="0" fill="hold" nodeType="with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fade">
                                      <p:cBhvr>
                                        <p:cTn id="17" dur="500"/>
                                        <p:tgtEl>
                                          <p:spTgt spid="1026"/>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805894-90C4-F5CC-D1EE-2A393AE84FC7}"/>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B62F462B-6774-3EB6-19B7-9224053C4C0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7215" t="4093" r="56749" b="78745"/>
          <a:stretch/>
        </p:blipFill>
        <p:spPr>
          <a:xfrm>
            <a:off x="0" y="0"/>
            <a:ext cx="12191999" cy="6866384"/>
          </a:xfrm>
          <a:prstGeom prst="rect">
            <a:avLst/>
          </a:prstGeom>
        </p:spPr>
      </p:pic>
      <p:sp>
        <p:nvSpPr>
          <p:cNvPr id="6" name="TextBox 5">
            <a:extLst>
              <a:ext uri="{FF2B5EF4-FFF2-40B4-BE49-F238E27FC236}">
                <a16:creationId xmlns:a16="http://schemas.microsoft.com/office/drawing/2014/main" id="{DDB555AD-FF84-50BE-432F-1D727135E7C6}"/>
              </a:ext>
            </a:extLst>
          </p:cNvPr>
          <p:cNvSpPr txBox="1"/>
          <p:nvPr/>
        </p:nvSpPr>
        <p:spPr>
          <a:xfrm>
            <a:off x="0" y="6522107"/>
            <a:ext cx="4641503" cy="307777"/>
          </a:xfrm>
          <a:prstGeom prst="rect">
            <a:avLst/>
          </a:prstGeom>
          <a:noFill/>
        </p:spPr>
        <p:txBody>
          <a:bodyPr wrap="square" rtlCol="0">
            <a:spAutoFit/>
          </a:bodyPr>
          <a:lstStyle/>
          <a:p>
            <a:r>
              <a:rPr lang="en-US" sz="1400" dirty="0">
                <a:solidFill>
                  <a:schemeClr val="bg1"/>
                </a:solidFill>
              </a:rPr>
              <a:t>Deuteronomy 14:22, 28-29;15:9-10</a:t>
            </a:r>
          </a:p>
        </p:txBody>
      </p:sp>
      <p:sp>
        <p:nvSpPr>
          <p:cNvPr id="7" name="TextBox 6">
            <a:extLst>
              <a:ext uri="{FF2B5EF4-FFF2-40B4-BE49-F238E27FC236}">
                <a16:creationId xmlns:a16="http://schemas.microsoft.com/office/drawing/2014/main" id="{4CF9C958-D7B8-A90E-F2B1-B3ABE62D09C1}"/>
              </a:ext>
            </a:extLst>
          </p:cNvPr>
          <p:cNvSpPr txBox="1"/>
          <p:nvPr/>
        </p:nvSpPr>
        <p:spPr>
          <a:xfrm>
            <a:off x="79218" y="-8384"/>
            <a:ext cx="12033564" cy="1107996"/>
          </a:xfrm>
          <a:prstGeom prst="rect">
            <a:avLst/>
          </a:prstGeom>
          <a:noFill/>
        </p:spPr>
        <p:txBody>
          <a:bodyPr wrap="square" rtlCol="0">
            <a:spAutoFit/>
          </a:bodyPr>
          <a:lstStyle/>
          <a:p>
            <a:pPr algn="ctr"/>
            <a:r>
              <a:rPr lang="en-US" sz="6600" dirty="0">
                <a:solidFill>
                  <a:schemeClr val="bg1"/>
                </a:solidFill>
                <a:latin typeface="AR BLANCA" panose="02000000000000000000" pitchFamily="2" charset="0"/>
              </a:rPr>
              <a:t>Ways of Giving Generously</a:t>
            </a:r>
            <a:endParaRPr lang="en-US" sz="5400" dirty="0">
              <a:solidFill>
                <a:schemeClr val="bg1"/>
              </a:solidFill>
              <a:latin typeface="AR BLANCA" panose="02000000000000000000" pitchFamily="2" charset="0"/>
            </a:endParaRPr>
          </a:p>
        </p:txBody>
      </p:sp>
      <p:grpSp>
        <p:nvGrpSpPr>
          <p:cNvPr id="44" name="Group 43">
            <a:extLst>
              <a:ext uri="{FF2B5EF4-FFF2-40B4-BE49-F238E27FC236}">
                <a16:creationId xmlns:a16="http://schemas.microsoft.com/office/drawing/2014/main" id="{01E19F92-F4A7-3EDE-50AB-3FAE7E74B309}"/>
              </a:ext>
            </a:extLst>
          </p:cNvPr>
          <p:cNvGrpSpPr/>
          <p:nvPr/>
        </p:nvGrpSpPr>
        <p:grpSpPr>
          <a:xfrm>
            <a:off x="289445" y="1201071"/>
            <a:ext cx="3324689" cy="2609788"/>
            <a:chOff x="302159" y="824346"/>
            <a:chExt cx="3324689" cy="2609788"/>
          </a:xfrm>
        </p:grpSpPr>
        <p:sp>
          <p:nvSpPr>
            <p:cNvPr id="2" name="Rectangle 1">
              <a:extLst>
                <a:ext uri="{FF2B5EF4-FFF2-40B4-BE49-F238E27FC236}">
                  <a16:creationId xmlns:a16="http://schemas.microsoft.com/office/drawing/2014/main" id="{0A0EE6B1-D7DB-C2E2-7E41-93BA6DC8948B}"/>
                </a:ext>
              </a:extLst>
            </p:cNvPr>
            <p:cNvSpPr/>
            <p:nvPr/>
          </p:nvSpPr>
          <p:spPr>
            <a:xfrm>
              <a:off x="776297" y="824346"/>
              <a:ext cx="2576503" cy="369332"/>
            </a:xfrm>
            <a:prstGeom prst="rect">
              <a:avLst/>
            </a:prstGeom>
          </p:spPr>
          <p:txBody>
            <a:bodyPr wrap="square">
              <a:spAutoFit/>
            </a:bodyPr>
            <a:lstStyle/>
            <a:p>
              <a:pPr fontAlgn="base"/>
              <a:r>
                <a:rPr lang="en-US" dirty="0">
                  <a:solidFill>
                    <a:schemeClr val="bg1"/>
                  </a:solidFill>
                </a:rPr>
                <a:t>Ministering assignments</a:t>
              </a:r>
            </a:p>
          </p:txBody>
        </p:sp>
        <p:pic>
          <p:nvPicPr>
            <p:cNvPr id="21" name="Picture 20">
              <a:extLst>
                <a:ext uri="{FF2B5EF4-FFF2-40B4-BE49-F238E27FC236}">
                  <a16:creationId xmlns:a16="http://schemas.microsoft.com/office/drawing/2014/main" id="{A6AB730B-941A-740B-85F8-AB0FB3B66BFA}"/>
                </a:ext>
              </a:extLst>
            </p:cNvPr>
            <p:cNvPicPr>
              <a:picLocks noChangeAspect="1"/>
            </p:cNvPicPr>
            <p:nvPr/>
          </p:nvPicPr>
          <p:blipFill>
            <a:blip r:embed="rId3"/>
            <a:stretch>
              <a:fillRect/>
            </a:stretch>
          </p:blipFill>
          <p:spPr>
            <a:xfrm>
              <a:off x="302159" y="1279145"/>
              <a:ext cx="3324689" cy="2154989"/>
            </a:xfrm>
            <a:prstGeom prst="rect">
              <a:avLst/>
            </a:prstGeom>
          </p:spPr>
        </p:pic>
      </p:grpSp>
      <p:grpSp>
        <p:nvGrpSpPr>
          <p:cNvPr id="45" name="Group 44">
            <a:extLst>
              <a:ext uri="{FF2B5EF4-FFF2-40B4-BE49-F238E27FC236}">
                <a16:creationId xmlns:a16="http://schemas.microsoft.com/office/drawing/2014/main" id="{8BC41D6B-B401-96E3-1725-90A1B2857D94}"/>
              </a:ext>
            </a:extLst>
          </p:cNvPr>
          <p:cNvGrpSpPr/>
          <p:nvPr/>
        </p:nvGrpSpPr>
        <p:grpSpPr>
          <a:xfrm>
            <a:off x="3945762" y="1265800"/>
            <a:ext cx="4434328" cy="3118400"/>
            <a:chOff x="3903578" y="1231021"/>
            <a:chExt cx="4434328" cy="3118400"/>
          </a:xfrm>
        </p:grpSpPr>
        <p:pic>
          <p:nvPicPr>
            <p:cNvPr id="12" name="Picture 11">
              <a:extLst>
                <a:ext uri="{FF2B5EF4-FFF2-40B4-BE49-F238E27FC236}">
                  <a16:creationId xmlns:a16="http://schemas.microsoft.com/office/drawing/2014/main" id="{EEBB8E7F-8B82-C517-EF19-7C85235A36E3}"/>
                </a:ext>
              </a:extLst>
            </p:cNvPr>
            <p:cNvPicPr>
              <a:picLocks noChangeAspect="1"/>
            </p:cNvPicPr>
            <p:nvPr/>
          </p:nvPicPr>
          <p:blipFill>
            <a:blip r:embed="rId4"/>
            <a:stretch>
              <a:fillRect/>
            </a:stretch>
          </p:blipFill>
          <p:spPr>
            <a:xfrm>
              <a:off x="3903579" y="1231021"/>
              <a:ext cx="4434327" cy="2784033"/>
            </a:xfrm>
            <a:prstGeom prst="rect">
              <a:avLst/>
            </a:prstGeom>
          </p:spPr>
        </p:pic>
        <p:sp>
          <p:nvSpPr>
            <p:cNvPr id="22" name="Rectangle 21">
              <a:extLst>
                <a:ext uri="{FF2B5EF4-FFF2-40B4-BE49-F238E27FC236}">
                  <a16:creationId xmlns:a16="http://schemas.microsoft.com/office/drawing/2014/main" id="{C54B29A3-B82F-8F33-D535-0FED2ED5D5D8}"/>
                </a:ext>
              </a:extLst>
            </p:cNvPr>
            <p:cNvSpPr/>
            <p:nvPr/>
          </p:nvSpPr>
          <p:spPr>
            <a:xfrm>
              <a:off x="3903578" y="3980089"/>
              <a:ext cx="4291451" cy="369332"/>
            </a:xfrm>
            <a:prstGeom prst="rect">
              <a:avLst/>
            </a:prstGeom>
          </p:spPr>
          <p:txBody>
            <a:bodyPr wrap="square">
              <a:spAutoFit/>
            </a:bodyPr>
            <a:lstStyle/>
            <a:p>
              <a:pPr fontAlgn="base"/>
              <a:r>
                <a:rPr lang="en-US" dirty="0">
                  <a:solidFill>
                    <a:schemeClr val="bg1"/>
                  </a:solidFill>
                </a:rPr>
                <a:t>Participating in Church humanitarian efforts</a:t>
              </a:r>
            </a:p>
          </p:txBody>
        </p:sp>
      </p:grpSp>
      <p:grpSp>
        <p:nvGrpSpPr>
          <p:cNvPr id="47" name="Group 46">
            <a:extLst>
              <a:ext uri="{FF2B5EF4-FFF2-40B4-BE49-F238E27FC236}">
                <a16:creationId xmlns:a16="http://schemas.microsoft.com/office/drawing/2014/main" id="{A41269C6-D1F1-82E3-0A8A-308ED27ECAC9}"/>
              </a:ext>
            </a:extLst>
          </p:cNvPr>
          <p:cNvGrpSpPr/>
          <p:nvPr/>
        </p:nvGrpSpPr>
        <p:grpSpPr>
          <a:xfrm>
            <a:off x="1478500" y="4234313"/>
            <a:ext cx="9260058" cy="2124278"/>
            <a:chOff x="1478500" y="4234313"/>
            <a:chExt cx="9260058" cy="2124278"/>
          </a:xfrm>
        </p:grpSpPr>
        <p:pic>
          <p:nvPicPr>
            <p:cNvPr id="16" name="Picture 15">
              <a:extLst>
                <a:ext uri="{FF2B5EF4-FFF2-40B4-BE49-F238E27FC236}">
                  <a16:creationId xmlns:a16="http://schemas.microsoft.com/office/drawing/2014/main" id="{A079B8ED-00B0-EBBF-372C-50172998D4C0}"/>
                </a:ext>
              </a:extLst>
            </p:cNvPr>
            <p:cNvPicPr>
              <a:picLocks noChangeAspect="1"/>
            </p:cNvPicPr>
            <p:nvPr/>
          </p:nvPicPr>
          <p:blipFill>
            <a:blip r:embed="rId5"/>
            <a:stretch>
              <a:fillRect/>
            </a:stretch>
          </p:blipFill>
          <p:spPr>
            <a:xfrm>
              <a:off x="1478500" y="4281651"/>
              <a:ext cx="2257705" cy="2070454"/>
            </a:xfrm>
            <a:prstGeom prst="rect">
              <a:avLst/>
            </a:prstGeom>
          </p:spPr>
        </p:pic>
        <p:pic>
          <p:nvPicPr>
            <p:cNvPr id="19" name="Picture 18">
              <a:extLst>
                <a:ext uri="{FF2B5EF4-FFF2-40B4-BE49-F238E27FC236}">
                  <a16:creationId xmlns:a16="http://schemas.microsoft.com/office/drawing/2014/main" id="{A2383D5B-E8DF-915D-68E5-52E8A53E44AF}"/>
                </a:ext>
              </a:extLst>
            </p:cNvPr>
            <p:cNvPicPr>
              <a:picLocks noChangeAspect="1"/>
            </p:cNvPicPr>
            <p:nvPr/>
          </p:nvPicPr>
          <p:blipFill>
            <a:blip r:embed="rId6"/>
            <a:stretch>
              <a:fillRect/>
            </a:stretch>
          </p:blipFill>
          <p:spPr>
            <a:xfrm>
              <a:off x="8499195" y="4234313"/>
              <a:ext cx="2239363" cy="2124278"/>
            </a:xfrm>
            <a:prstGeom prst="rect">
              <a:avLst/>
            </a:prstGeom>
          </p:spPr>
        </p:pic>
        <p:sp>
          <p:nvSpPr>
            <p:cNvPr id="23" name="Rectangle 22">
              <a:extLst>
                <a:ext uri="{FF2B5EF4-FFF2-40B4-BE49-F238E27FC236}">
                  <a16:creationId xmlns:a16="http://schemas.microsoft.com/office/drawing/2014/main" id="{8ECC2E97-168F-24DB-E0AA-10BA68EB6E93}"/>
                </a:ext>
              </a:extLst>
            </p:cNvPr>
            <p:cNvSpPr/>
            <p:nvPr/>
          </p:nvSpPr>
          <p:spPr>
            <a:xfrm>
              <a:off x="3819891" y="5117552"/>
              <a:ext cx="4291451" cy="646331"/>
            </a:xfrm>
            <a:prstGeom prst="rect">
              <a:avLst/>
            </a:prstGeom>
          </p:spPr>
          <p:txBody>
            <a:bodyPr wrap="square">
              <a:spAutoFit/>
            </a:bodyPr>
            <a:lstStyle/>
            <a:p>
              <a:pPr fontAlgn="base"/>
              <a:r>
                <a:rPr lang="en-US" dirty="0">
                  <a:solidFill>
                    <a:schemeClr val="bg1"/>
                  </a:solidFill>
                </a:rPr>
                <a:t>Taking advantage of local opportunities found on the </a:t>
              </a:r>
              <a:r>
                <a:rPr lang="en-US" dirty="0" err="1">
                  <a:solidFill>
                    <a:schemeClr val="bg1"/>
                  </a:solidFill>
                  <a:hlinkClick r:id="rId7">
                    <a:extLst>
                      <a:ext uri="{A12FA001-AC4F-418D-AE19-62706E023703}">
                        <ahyp:hlinkClr xmlns:ahyp="http://schemas.microsoft.com/office/drawing/2018/hyperlinkcolor" val="tx"/>
                      </a:ext>
                    </a:extLst>
                  </a:hlinkClick>
                </a:rPr>
                <a:t>JustServe</a:t>
              </a:r>
              <a:r>
                <a:rPr lang="en-US" dirty="0">
                  <a:solidFill>
                    <a:schemeClr val="bg1"/>
                  </a:solidFill>
                </a:rPr>
                <a:t> app, where available</a:t>
              </a:r>
            </a:p>
          </p:txBody>
        </p:sp>
      </p:grpSp>
      <p:grpSp>
        <p:nvGrpSpPr>
          <p:cNvPr id="46" name="Group 45">
            <a:extLst>
              <a:ext uri="{FF2B5EF4-FFF2-40B4-BE49-F238E27FC236}">
                <a16:creationId xmlns:a16="http://schemas.microsoft.com/office/drawing/2014/main" id="{A4D1DEF1-AA24-9F4D-B866-B73A6F3FFD17}"/>
              </a:ext>
            </a:extLst>
          </p:cNvPr>
          <p:cNvGrpSpPr/>
          <p:nvPr/>
        </p:nvGrpSpPr>
        <p:grpSpPr>
          <a:xfrm>
            <a:off x="8337907" y="1046355"/>
            <a:ext cx="3701259" cy="3055201"/>
            <a:chOff x="8337907" y="1046355"/>
            <a:chExt cx="3701259" cy="3055201"/>
          </a:xfrm>
        </p:grpSpPr>
        <p:pic>
          <p:nvPicPr>
            <p:cNvPr id="10" name="Picture 9">
              <a:extLst>
                <a:ext uri="{FF2B5EF4-FFF2-40B4-BE49-F238E27FC236}">
                  <a16:creationId xmlns:a16="http://schemas.microsoft.com/office/drawing/2014/main" id="{4AC3A5E1-976A-CCEA-5315-45EF27679BDC}"/>
                </a:ext>
              </a:extLst>
            </p:cNvPr>
            <p:cNvPicPr>
              <a:picLocks noChangeAspect="1"/>
            </p:cNvPicPr>
            <p:nvPr/>
          </p:nvPicPr>
          <p:blipFill>
            <a:blip r:embed="rId8"/>
            <a:stretch>
              <a:fillRect/>
            </a:stretch>
          </p:blipFill>
          <p:spPr>
            <a:xfrm>
              <a:off x="9319462" y="1509935"/>
              <a:ext cx="2239362" cy="2591621"/>
            </a:xfrm>
            <a:prstGeom prst="rect">
              <a:avLst/>
            </a:prstGeom>
          </p:spPr>
        </p:pic>
        <p:sp>
          <p:nvSpPr>
            <p:cNvPr id="43" name="Rectangle 42">
              <a:extLst>
                <a:ext uri="{FF2B5EF4-FFF2-40B4-BE49-F238E27FC236}">
                  <a16:creationId xmlns:a16="http://schemas.microsoft.com/office/drawing/2014/main" id="{7391553D-5C6A-A30D-20B7-72598A303D44}"/>
                </a:ext>
              </a:extLst>
            </p:cNvPr>
            <p:cNvSpPr/>
            <p:nvPr/>
          </p:nvSpPr>
          <p:spPr>
            <a:xfrm>
              <a:off x="8337907" y="1046355"/>
              <a:ext cx="3701259" cy="369332"/>
            </a:xfrm>
            <a:prstGeom prst="rect">
              <a:avLst/>
            </a:prstGeom>
          </p:spPr>
          <p:txBody>
            <a:bodyPr wrap="square">
              <a:spAutoFit/>
            </a:bodyPr>
            <a:lstStyle/>
            <a:p>
              <a:pPr fontAlgn="base"/>
              <a:r>
                <a:rPr lang="en-US" dirty="0">
                  <a:solidFill>
                    <a:schemeClr val="bg1"/>
                  </a:solidFill>
                </a:rPr>
                <a:t>Fasting and contributing fast offerings</a:t>
              </a:r>
            </a:p>
          </p:txBody>
        </p:sp>
      </p:grpSp>
    </p:spTree>
    <p:extLst>
      <p:ext uri="{BB962C8B-B14F-4D97-AF65-F5344CB8AC3E}">
        <p14:creationId xmlns:p14="http://schemas.microsoft.com/office/powerpoint/2010/main" val="1286980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17215" t="4093" r="56749" b="78745"/>
          <a:stretch/>
        </p:blipFill>
        <p:spPr>
          <a:xfrm>
            <a:off x="0" y="0"/>
            <a:ext cx="12191999" cy="6866384"/>
          </a:xfrm>
          <a:prstGeom prst="rect">
            <a:avLst/>
          </a:prstGeom>
        </p:spPr>
      </p:pic>
      <p:sp>
        <p:nvSpPr>
          <p:cNvPr id="6" name="TextBox 5"/>
          <p:cNvSpPr txBox="1"/>
          <p:nvPr/>
        </p:nvSpPr>
        <p:spPr>
          <a:xfrm>
            <a:off x="70919" y="6411686"/>
            <a:ext cx="3031510" cy="369332"/>
          </a:xfrm>
          <a:prstGeom prst="rect">
            <a:avLst/>
          </a:prstGeom>
          <a:noFill/>
        </p:spPr>
        <p:txBody>
          <a:bodyPr wrap="square" rtlCol="0">
            <a:spAutoFit/>
          </a:bodyPr>
          <a:lstStyle/>
          <a:p>
            <a:r>
              <a:rPr lang="en-US" dirty="0">
                <a:solidFill>
                  <a:schemeClr val="bg1"/>
                </a:solidFill>
              </a:rPr>
              <a:t>Deuteronomy 16</a:t>
            </a:r>
          </a:p>
        </p:txBody>
      </p:sp>
      <p:sp>
        <p:nvSpPr>
          <p:cNvPr id="7" name="TextBox 6"/>
          <p:cNvSpPr txBox="1"/>
          <p:nvPr/>
        </p:nvSpPr>
        <p:spPr>
          <a:xfrm>
            <a:off x="79218" y="-8384"/>
            <a:ext cx="12033564" cy="1107996"/>
          </a:xfrm>
          <a:prstGeom prst="rect">
            <a:avLst/>
          </a:prstGeom>
          <a:noFill/>
        </p:spPr>
        <p:txBody>
          <a:bodyPr wrap="square" rtlCol="0">
            <a:spAutoFit/>
          </a:bodyPr>
          <a:lstStyle/>
          <a:p>
            <a:pPr algn="ctr"/>
            <a:r>
              <a:rPr lang="en-US" sz="6600" dirty="0">
                <a:solidFill>
                  <a:schemeClr val="bg1"/>
                </a:solidFill>
                <a:latin typeface="AR BLANCA" panose="02000000000000000000" pitchFamily="2" charset="0"/>
              </a:rPr>
              <a:t>Feasts</a:t>
            </a:r>
            <a:endParaRPr lang="en-US" sz="5400" dirty="0">
              <a:solidFill>
                <a:schemeClr val="bg1"/>
              </a:solidFill>
              <a:latin typeface="AR BLANCA" panose="02000000000000000000" pitchFamily="2" charset="0"/>
            </a:endParaRPr>
          </a:p>
        </p:txBody>
      </p:sp>
      <p:sp>
        <p:nvSpPr>
          <p:cNvPr id="2" name="Rectangle 1"/>
          <p:cNvSpPr/>
          <p:nvPr/>
        </p:nvSpPr>
        <p:spPr>
          <a:xfrm>
            <a:off x="368878" y="1099612"/>
            <a:ext cx="4291451" cy="1754326"/>
          </a:xfrm>
          <a:prstGeom prst="rect">
            <a:avLst/>
          </a:prstGeom>
        </p:spPr>
        <p:txBody>
          <a:bodyPr wrap="square">
            <a:spAutoFit/>
          </a:bodyPr>
          <a:lstStyle/>
          <a:p>
            <a:r>
              <a:rPr lang="en-US" dirty="0">
                <a:solidFill>
                  <a:schemeClr val="bg1"/>
                </a:solidFill>
              </a:rPr>
              <a:t>The law commanded that three times a year all the males of the covenant people were to appear before the Lord in the place that He should choose; that is, in the Feast of Unleavened Bread, in the Feast of Weeks, and in the Feast of Tabernacles</a:t>
            </a:r>
            <a:endParaRPr lang="en-US" dirty="0">
              <a:solidFill>
                <a:schemeClr val="bg1"/>
              </a:solidFill>
              <a:latin typeface="Calibri" panose="020F0502020204030204" pitchFamily="34" charset="0"/>
            </a:endParaRPr>
          </a:p>
        </p:txBody>
      </p:sp>
      <p:sp>
        <p:nvSpPr>
          <p:cNvPr id="4" name="Rectangle 3"/>
          <p:cNvSpPr/>
          <p:nvPr/>
        </p:nvSpPr>
        <p:spPr>
          <a:xfrm>
            <a:off x="6980222" y="1238111"/>
            <a:ext cx="4934900" cy="1477328"/>
          </a:xfrm>
          <a:prstGeom prst="rect">
            <a:avLst/>
          </a:prstGeom>
        </p:spPr>
        <p:txBody>
          <a:bodyPr wrap="square">
            <a:spAutoFit/>
          </a:bodyPr>
          <a:lstStyle/>
          <a:p>
            <a:r>
              <a:rPr lang="en-US" dirty="0">
                <a:solidFill>
                  <a:schemeClr val="bg1"/>
                </a:solidFill>
                <a:latin typeface="Calibri" panose="020F0502020204030204" pitchFamily="34" charset="0"/>
              </a:rPr>
              <a:t>The Feast of the Passover was instituted to commemorate the passing over the houses of the children of Israel in Egypt when God smote the firstborn of the Egyptians, and more generally the redemption from Egypt. (5)</a:t>
            </a:r>
            <a:endParaRPr lang="en-US" dirty="0">
              <a:solidFill>
                <a:schemeClr val="bg1"/>
              </a:solidFill>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28793" y="2913794"/>
            <a:ext cx="4470149" cy="3497892"/>
          </a:xfrm>
          <a:prstGeom prst="rect">
            <a:avLst/>
          </a:prstGeom>
        </p:spPr>
      </p:pic>
      <p:sp>
        <p:nvSpPr>
          <p:cNvPr id="10" name="Rectangle 9"/>
          <p:cNvSpPr/>
          <p:nvPr/>
        </p:nvSpPr>
        <p:spPr>
          <a:xfrm>
            <a:off x="167867" y="3652457"/>
            <a:ext cx="3860926" cy="2031325"/>
          </a:xfrm>
          <a:prstGeom prst="rect">
            <a:avLst/>
          </a:prstGeom>
        </p:spPr>
        <p:txBody>
          <a:bodyPr wrap="square">
            <a:spAutoFit/>
          </a:bodyPr>
          <a:lstStyle/>
          <a:p>
            <a:r>
              <a:rPr lang="en-US" dirty="0">
                <a:solidFill>
                  <a:schemeClr val="bg1"/>
                </a:solidFill>
                <a:latin typeface="Calibri" panose="020F0502020204030204" pitchFamily="34" charset="0"/>
              </a:rPr>
              <a:t>The Feast of Tabernacles or Ingathering.</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The events celebrated were the sojourning of the children of Israel in the wilderness and the gathering-in of all the fruits of the year. (5)</a:t>
            </a:r>
            <a:endParaRPr lang="en-US" dirty="0">
              <a:solidFill>
                <a:schemeClr val="bg1"/>
              </a:solidFill>
            </a:endParaRPr>
          </a:p>
        </p:txBody>
      </p:sp>
      <p:sp>
        <p:nvSpPr>
          <p:cNvPr id="12" name="Rectangle 11"/>
          <p:cNvSpPr/>
          <p:nvPr/>
        </p:nvSpPr>
        <p:spPr>
          <a:xfrm>
            <a:off x="8727541" y="3364698"/>
            <a:ext cx="3187581" cy="3139321"/>
          </a:xfrm>
          <a:prstGeom prst="rect">
            <a:avLst/>
          </a:prstGeom>
        </p:spPr>
        <p:txBody>
          <a:bodyPr wrap="square">
            <a:spAutoFit/>
          </a:bodyPr>
          <a:lstStyle/>
          <a:p>
            <a:r>
              <a:rPr lang="en-US" b="1" i="1" dirty="0">
                <a:solidFill>
                  <a:schemeClr val="bg1"/>
                </a:solidFill>
                <a:latin typeface="Calibri" panose="020F0502020204030204" pitchFamily="34" charset="0"/>
              </a:rPr>
              <a:t>Shavuot--</a:t>
            </a:r>
            <a:r>
              <a:rPr lang="en-US" dirty="0">
                <a:solidFill>
                  <a:schemeClr val="bg1"/>
                </a:solidFill>
                <a:latin typeface="Calibri" panose="020F0502020204030204" pitchFamily="34" charset="0"/>
              </a:rPr>
              <a:t>known as the Feast of Weeks </a:t>
            </a:r>
          </a:p>
          <a:p>
            <a:r>
              <a:rPr lang="en-US" dirty="0">
                <a:solidFill>
                  <a:schemeClr val="bg1"/>
                </a:solidFill>
                <a:latin typeface="Calibri" panose="020F0502020204030204" pitchFamily="34" charset="0"/>
              </a:rPr>
              <a:t>marks the all-important wheat harvest in the Land of Israel--the grain harvest lasted seven weeks and was a season of gladness. </a:t>
            </a:r>
          </a:p>
          <a:p>
            <a:r>
              <a:rPr lang="en-US" dirty="0">
                <a:solidFill>
                  <a:schemeClr val="bg1"/>
                </a:solidFill>
                <a:latin typeface="Calibri" panose="020F0502020204030204" pitchFamily="34" charset="0"/>
              </a:rPr>
              <a:t>It began with the harvesting of the barley during Passover and ended with the harvesting of the wheat at Shavuot.   </a:t>
            </a:r>
            <a:r>
              <a:rPr lang="en-US" sz="1100" dirty="0" err="1">
                <a:solidFill>
                  <a:schemeClr val="bg1"/>
                </a:solidFill>
                <a:latin typeface="Calibri" panose="020F0502020204030204" pitchFamily="34" charset="0"/>
              </a:rPr>
              <a:t>wikipedia</a:t>
            </a:r>
            <a:r>
              <a:rPr lang="en-US" dirty="0">
                <a:solidFill>
                  <a:schemeClr val="bg1"/>
                </a:solidFill>
                <a:latin typeface="Calibri" panose="020F0502020204030204" pitchFamily="34" charset="0"/>
              </a:rPr>
              <a:t>  </a:t>
            </a:r>
          </a:p>
        </p:txBody>
      </p:sp>
    </p:spTree>
    <p:extLst>
      <p:ext uri="{BB962C8B-B14F-4D97-AF65-F5344CB8AC3E}">
        <p14:creationId xmlns:p14="http://schemas.microsoft.com/office/powerpoint/2010/main" val="3552567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17215" t="4093" r="56749" b="78745"/>
          <a:stretch/>
        </p:blipFill>
        <p:spPr>
          <a:xfrm>
            <a:off x="0" y="0"/>
            <a:ext cx="12191999" cy="6866384"/>
          </a:xfrm>
          <a:prstGeom prst="rect">
            <a:avLst/>
          </a:prstGeom>
        </p:spPr>
      </p:pic>
      <p:sp>
        <p:nvSpPr>
          <p:cNvPr id="6" name="TextBox 5"/>
          <p:cNvSpPr txBox="1"/>
          <p:nvPr/>
        </p:nvSpPr>
        <p:spPr>
          <a:xfrm>
            <a:off x="70919" y="6411686"/>
            <a:ext cx="3031510" cy="369332"/>
          </a:xfrm>
          <a:prstGeom prst="rect">
            <a:avLst/>
          </a:prstGeom>
          <a:noFill/>
        </p:spPr>
        <p:txBody>
          <a:bodyPr wrap="square" rtlCol="0">
            <a:spAutoFit/>
          </a:bodyPr>
          <a:lstStyle/>
          <a:p>
            <a:r>
              <a:rPr lang="en-US" dirty="0">
                <a:solidFill>
                  <a:schemeClr val="bg1"/>
                </a:solidFill>
              </a:rPr>
              <a:t>Deuteronomy 17:1-13</a:t>
            </a:r>
          </a:p>
        </p:txBody>
      </p:sp>
      <p:sp>
        <p:nvSpPr>
          <p:cNvPr id="7" name="TextBox 6"/>
          <p:cNvSpPr txBox="1"/>
          <p:nvPr/>
        </p:nvSpPr>
        <p:spPr>
          <a:xfrm>
            <a:off x="79218" y="-8384"/>
            <a:ext cx="12033564" cy="1107996"/>
          </a:xfrm>
          <a:prstGeom prst="rect">
            <a:avLst/>
          </a:prstGeom>
          <a:noFill/>
        </p:spPr>
        <p:txBody>
          <a:bodyPr wrap="square" rtlCol="0">
            <a:spAutoFit/>
          </a:bodyPr>
          <a:lstStyle/>
          <a:p>
            <a:pPr algn="ctr"/>
            <a:r>
              <a:rPr lang="en-US" sz="6600" dirty="0">
                <a:solidFill>
                  <a:schemeClr val="bg1"/>
                </a:solidFill>
                <a:latin typeface="AR BLANCA" panose="02000000000000000000" pitchFamily="2" charset="0"/>
              </a:rPr>
              <a:t>Consequences of Disobedience</a:t>
            </a:r>
            <a:endParaRPr lang="en-US" sz="5400" dirty="0">
              <a:solidFill>
                <a:schemeClr val="bg1"/>
              </a:solidFill>
              <a:latin typeface="AR BLANCA" panose="02000000000000000000" pitchFamily="2" charset="0"/>
            </a:endParaRPr>
          </a:p>
        </p:txBody>
      </p:sp>
      <p:sp>
        <p:nvSpPr>
          <p:cNvPr id="3" name="Rectangle 2"/>
          <p:cNvSpPr/>
          <p:nvPr/>
        </p:nvSpPr>
        <p:spPr>
          <a:xfrm>
            <a:off x="268587" y="967254"/>
            <a:ext cx="6096000" cy="923330"/>
          </a:xfrm>
          <a:prstGeom prst="rect">
            <a:avLst/>
          </a:prstGeom>
        </p:spPr>
        <p:txBody>
          <a:bodyPr>
            <a:spAutoFit/>
          </a:bodyPr>
          <a:lstStyle/>
          <a:p>
            <a:r>
              <a:rPr lang="en-US" dirty="0">
                <a:solidFill>
                  <a:schemeClr val="bg1"/>
                </a:solidFill>
                <a:latin typeface="Arial" panose="020B0604020202020204" pitchFamily="34" charset="0"/>
              </a:rPr>
              <a:t>The Mosaic Law specified that, before anyone could be put to death by stoning, there had to be a trial, and at least two witnesses had to testify:</a:t>
            </a:r>
            <a:endParaRPr lang="en-US" dirty="0">
              <a:solidFill>
                <a:schemeClr val="bg1"/>
              </a:solidFill>
            </a:endParaRPr>
          </a:p>
        </p:txBody>
      </p:sp>
      <p:sp>
        <p:nvSpPr>
          <p:cNvPr id="5" name="Rectangle 4"/>
          <p:cNvSpPr/>
          <p:nvPr/>
        </p:nvSpPr>
        <p:spPr>
          <a:xfrm>
            <a:off x="7039534" y="881967"/>
            <a:ext cx="4562945" cy="923330"/>
          </a:xfrm>
          <a:prstGeom prst="rect">
            <a:avLst/>
          </a:prstGeom>
        </p:spPr>
        <p:txBody>
          <a:bodyPr wrap="square">
            <a:spAutoFit/>
          </a:bodyPr>
          <a:lstStyle/>
          <a:p>
            <a:r>
              <a:rPr lang="en-US" dirty="0">
                <a:solidFill>
                  <a:schemeClr val="bg1"/>
                </a:solidFill>
                <a:latin typeface="Arial" panose="020B0604020202020204" pitchFamily="34" charset="0"/>
              </a:rPr>
              <a:t>Those who testified against the condemned person in court had to cast the first stone. (Verse 7)</a:t>
            </a:r>
            <a:endParaRPr lang="en-US" dirty="0">
              <a:solidFill>
                <a:schemeClr val="bg1"/>
              </a:solidFill>
            </a:endParaRPr>
          </a:p>
        </p:txBody>
      </p:sp>
      <p:sp>
        <p:nvSpPr>
          <p:cNvPr id="11" name="Rectangle 10"/>
          <p:cNvSpPr/>
          <p:nvPr/>
        </p:nvSpPr>
        <p:spPr>
          <a:xfrm>
            <a:off x="5491114" y="4809589"/>
            <a:ext cx="6608276" cy="1754326"/>
          </a:xfrm>
          <a:prstGeom prst="rect">
            <a:avLst/>
          </a:prstGeom>
        </p:spPr>
        <p:txBody>
          <a:bodyPr wrap="square">
            <a:spAutoFit/>
          </a:bodyPr>
          <a:lstStyle/>
          <a:p>
            <a:r>
              <a:rPr lang="en-US" dirty="0">
                <a:solidFill>
                  <a:schemeClr val="bg1"/>
                </a:solidFill>
                <a:latin typeface="Calibri" panose="020F0502020204030204" pitchFamily="34" charset="0"/>
              </a:rPr>
              <a:t>The strict punishment for sin during the time of the Law helped deter people from adopting the impure practices of their pagan neighbors and rebelling against God.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Israel was given a stern commandment to stay pure: “You must purge the evil from among you” (Deuteronomy 17:7). (6)</a:t>
            </a:r>
          </a:p>
        </p:txBody>
      </p:sp>
      <p:sp>
        <p:nvSpPr>
          <p:cNvPr id="14" name="Rectangle 13"/>
          <p:cNvSpPr/>
          <p:nvPr/>
        </p:nvSpPr>
        <p:spPr>
          <a:xfrm>
            <a:off x="426645" y="2197966"/>
            <a:ext cx="6096000" cy="3231654"/>
          </a:xfrm>
          <a:prstGeom prst="rect">
            <a:avLst/>
          </a:prstGeom>
        </p:spPr>
        <p:txBody>
          <a:bodyPr>
            <a:spAutoFit/>
          </a:bodyPr>
          <a:lstStyle/>
          <a:p>
            <a:r>
              <a:rPr lang="en-US" sz="2400" dirty="0">
                <a:solidFill>
                  <a:srgbClr val="FFFF00"/>
                </a:solidFill>
                <a:latin typeface="Calibri" panose="020F0502020204030204" pitchFamily="34" charset="0"/>
              </a:rPr>
              <a:t>Old Testament Stoning For:</a:t>
            </a:r>
          </a:p>
          <a:p>
            <a:r>
              <a:rPr lang="en-US" dirty="0">
                <a:solidFill>
                  <a:schemeClr val="bg1"/>
                </a:solidFill>
                <a:latin typeface="Arial" panose="020B0604020202020204" pitchFamily="34" charset="0"/>
              </a:rPr>
              <a:t>Idolatry (Deut. 13:10, Deut. 17:5)</a:t>
            </a:r>
          </a:p>
          <a:p>
            <a:r>
              <a:rPr lang="en-US" dirty="0">
                <a:solidFill>
                  <a:schemeClr val="bg1"/>
                </a:solidFill>
                <a:latin typeface="Arial" panose="020B0604020202020204" pitchFamily="34" charset="0"/>
              </a:rPr>
              <a:t>Adultery (Ezekiel 23:47)</a:t>
            </a:r>
          </a:p>
          <a:p>
            <a:r>
              <a:rPr lang="en-US" dirty="0">
                <a:solidFill>
                  <a:schemeClr val="bg1"/>
                </a:solidFill>
                <a:latin typeface="Arial" panose="020B0604020202020204" pitchFamily="34" charset="0"/>
              </a:rPr>
              <a:t>Blasphemy (Lev. 24:16)</a:t>
            </a:r>
          </a:p>
          <a:p>
            <a:r>
              <a:rPr lang="en-US" dirty="0">
                <a:solidFill>
                  <a:schemeClr val="bg1"/>
                </a:solidFill>
                <a:latin typeface="Arial" panose="020B0604020202020204" pitchFamily="34" charset="0"/>
              </a:rPr>
              <a:t>Breaking the Sabbath (Numbers 15:36)</a:t>
            </a:r>
          </a:p>
          <a:p>
            <a:r>
              <a:rPr lang="en-US" dirty="0">
                <a:solidFill>
                  <a:schemeClr val="bg1"/>
                </a:solidFill>
                <a:latin typeface="Arial" panose="020B0604020202020204" pitchFamily="34" charset="0"/>
              </a:rPr>
              <a:t>A son’s rebellion (Deut. 21:18-23)</a:t>
            </a:r>
          </a:p>
          <a:p>
            <a:r>
              <a:rPr lang="en-US" dirty="0">
                <a:solidFill>
                  <a:schemeClr val="bg1"/>
                </a:solidFill>
                <a:latin typeface="Arial" panose="020B0604020202020204" pitchFamily="34" charset="0"/>
              </a:rPr>
              <a:t>Taking the spoils of war (</a:t>
            </a:r>
            <a:r>
              <a:rPr lang="en-US" dirty="0" err="1">
                <a:solidFill>
                  <a:schemeClr val="bg1"/>
                </a:solidFill>
                <a:latin typeface="Arial" panose="020B0604020202020204" pitchFamily="34" charset="0"/>
              </a:rPr>
              <a:t>Achan</a:t>
            </a:r>
            <a:r>
              <a:rPr lang="en-US" dirty="0">
                <a:solidFill>
                  <a:schemeClr val="bg1"/>
                </a:solidFill>
                <a:latin typeface="Arial" panose="020B0604020202020204" pitchFamily="34" charset="0"/>
              </a:rPr>
              <a:t>—Joshua 7:22, 25)</a:t>
            </a:r>
          </a:p>
          <a:p>
            <a:r>
              <a:rPr lang="en-US" dirty="0">
                <a:solidFill>
                  <a:schemeClr val="bg1"/>
                </a:solidFill>
                <a:latin typeface="Arial" panose="020B0604020202020204" pitchFamily="34" charset="0"/>
              </a:rPr>
              <a:t>Wizardry (Lev. 20:27)</a:t>
            </a:r>
          </a:p>
          <a:p>
            <a:r>
              <a:rPr lang="en-US" dirty="0">
                <a:solidFill>
                  <a:schemeClr val="bg1"/>
                </a:solidFill>
                <a:latin typeface="Arial" panose="020B0604020202020204" pitchFamily="34" charset="0"/>
              </a:rPr>
              <a:t>Whoring (Deut. 22:21) </a:t>
            </a:r>
          </a:p>
          <a:p>
            <a:r>
              <a:rPr lang="en-US" dirty="0">
                <a:solidFill>
                  <a:schemeClr val="bg1"/>
                </a:solidFill>
                <a:latin typeface="Arial" panose="020B0604020202020204" pitchFamily="34" charset="0"/>
              </a:rPr>
              <a:t>Murder (Put to Death…Exodus 21:12)</a:t>
            </a:r>
          </a:p>
          <a:p>
            <a:endParaRPr lang="en-US" dirty="0">
              <a:solidFill>
                <a:schemeClr val="bg1"/>
              </a:solidFill>
              <a:latin typeface="Arial" panose="020B0604020202020204" pitchFamily="34" charset="0"/>
            </a:endParaRPr>
          </a:p>
        </p:txBody>
      </p:sp>
      <p:pic>
        <p:nvPicPr>
          <p:cNvPr id="2050" name="Picture 2" descr="http://i1.tribune.com.pk/wp-content/uploads/2015/01/830173-STONING-142263288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5999" y="1943676"/>
            <a:ext cx="4187399" cy="2727534"/>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1550784" y="5275337"/>
            <a:ext cx="3847722" cy="923330"/>
          </a:xfrm>
          <a:prstGeom prst="rect">
            <a:avLst/>
          </a:prstGeom>
        </p:spPr>
        <p:txBody>
          <a:bodyPr wrap="square">
            <a:spAutoFit/>
          </a:bodyPr>
          <a:lstStyle/>
          <a:p>
            <a:r>
              <a:rPr lang="en-US" b="1" i="1" dirty="0">
                <a:solidFill>
                  <a:srgbClr val="FFFF00"/>
                </a:solidFill>
                <a:latin typeface="Calibri" panose="020F0502020204030204" pitchFamily="34" charset="0"/>
              </a:rPr>
              <a:t>For the wages of sin is death; but the gift of God is eternal life through Jesus Christ our Lord. Romans 6:23</a:t>
            </a:r>
            <a:endParaRPr lang="en-US" b="1" i="1" dirty="0">
              <a:solidFill>
                <a:srgbClr val="FFFF00"/>
              </a:solidFill>
            </a:endParaRPr>
          </a:p>
        </p:txBody>
      </p:sp>
    </p:spTree>
    <p:extLst>
      <p:ext uri="{BB962C8B-B14F-4D97-AF65-F5344CB8AC3E}">
        <p14:creationId xmlns:p14="http://schemas.microsoft.com/office/powerpoint/2010/main" val="3793752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0" presetClass="entr" presetSubtype="0" fill="hold" nodeType="with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fade">
                                      <p:cBhvr>
                                        <p:cTn id="17" dur="500"/>
                                        <p:tgtEl>
                                          <p:spTgt spid="2050"/>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14"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17215" t="4093" r="56749" b="78745"/>
          <a:stretch/>
        </p:blipFill>
        <p:spPr>
          <a:xfrm>
            <a:off x="0" y="0"/>
            <a:ext cx="12191999" cy="6866384"/>
          </a:xfrm>
          <a:prstGeom prst="rect">
            <a:avLst/>
          </a:prstGeom>
        </p:spPr>
      </p:pic>
      <p:sp>
        <p:nvSpPr>
          <p:cNvPr id="6" name="TextBox 5"/>
          <p:cNvSpPr txBox="1"/>
          <p:nvPr/>
        </p:nvSpPr>
        <p:spPr>
          <a:xfrm>
            <a:off x="70919" y="6411686"/>
            <a:ext cx="3031510" cy="369332"/>
          </a:xfrm>
          <a:prstGeom prst="rect">
            <a:avLst/>
          </a:prstGeom>
          <a:noFill/>
        </p:spPr>
        <p:txBody>
          <a:bodyPr wrap="square" rtlCol="0">
            <a:spAutoFit/>
          </a:bodyPr>
          <a:lstStyle/>
          <a:p>
            <a:r>
              <a:rPr lang="en-US" dirty="0">
                <a:solidFill>
                  <a:schemeClr val="bg1"/>
                </a:solidFill>
              </a:rPr>
              <a:t>Deuteronomy 17:14-20</a:t>
            </a:r>
          </a:p>
        </p:txBody>
      </p:sp>
      <p:sp>
        <p:nvSpPr>
          <p:cNvPr id="7" name="TextBox 6"/>
          <p:cNvSpPr txBox="1"/>
          <p:nvPr/>
        </p:nvSpPr>
        <p:spPr>
          <a:xfrm>
            <a:off x="79218" y="-8384"/>
            <a:ext cx="12033564" cy="1107996"/>
          </a:xfrm>
          <a:prstGeom prst="rect">
            <a:avLst/>
          </a:prstGeom>
          <a:noFill/>
        </p:spPr>
        <p:txBody>
          <a:bodyPr wrap="square" rtlCol="0">
            <a:spAutoFit/>
          </a:bodyPr>
          <a:lstStyle/>
          <a:p>
            <a:pPr algn="ctr"/>
            <a:r>
              <a:rPr lang="en-US" sz="6600" dirty="0">
                <a:solidFill>
                  <a:schemeClr val="bg1"/>
                </a:solidFill>
                <a:latin typeface="AR BLANCA" panose="02000000000000000000" pitchFamily="2" charset="0"/>
              </a:rPr>
              <a:t>Israel’s Future Kings</a:t>
            </a:r>
            <a:endParaRPr lang="en-US" sz="5400" dirty="0">
              <a:solidFill>
                <a:schemeClr val="bg1"/>
              </a:solidFill>
              <a:latin typeface="AR BLANCA" panose="02000000000000000000" pitchFamily="2" charset="0"/>
            </a:endParaRPr>
          </a:p>
        </p:txBody>
      </p:sp>
      <p:grpSp>
        <p:nvGrpSpPr>
          <p:cNvPr id="2" name="Group 1"/>
          <p:cNvGrpSpPr/>
          <p:nvPr/>
        </p:nvGrpSpPr>
        <p:grpSpPr>
          <a:xfrm>
            <a:off x="322283" y="798608"/>
            <a:ext cx="9670267" cy="721459"/>
            <a:chOff x="291110" y="1351204"/>
            <a:chExt cx="9670267" cy="721459"/>
          </a:xfrm>
        </p:grpSpPr>
        <p:sp>
          <p:nvSpPr>
            <p:cNvPr id="3" name="Rectangle 2"/>
            <p:cNvSpPr/>
            <p:nvPr/>
          </p:nvSpPr>
          <p:spPr>
            <a:xfrm>
              <a:off x="1335836" y="1632166"/>
              <a:ext cx="8625541" cy="369332"/>
            </a:xfrm>
            <a:prstGeom prst="rect">
              <a:avLst/>
            </a:prstGeom>
          </p:spPr>
          <p:txBody>
            <a:bodyPr wrap="square">
              <a:spAutoFit/>
            </a:bodyPr>
            <a:lstStyle/>
            <a:p>
              <a:r>
                <a:rPr lang="en-US" dirty="0">
                  <a:solidFill>
                    <a:schemeClr val="bg1"/>
                  </a:solidFill>
                  <a:latin typeface="Calibri" panose="020F0502020204030204" pitchFamily="34" charset="0"/>
                </a:rPr>
                <a:t>They have to be chosen “Whom the Lord God shall choose” and an Israelite</a:t>
              </a:r>
            </a:p>
          </p:txBody>
        </p:sp>
        <p:grpSp>
          <p:nvGrpSpPr>
            <p:cNvPr id="12" name="Group 11"/>
            <p:cNvGrpSpPr/>
            <p:nvPr/>
          </p:nvGrpSpPr>
          <p:grpSpPr>
            <a:xfrm>
              <a:off x="291110" y="1351204"/>
              <a:ext cx="1004455" cy="721459"/>
              <a:chOff x="5181600" y="4484386"/>
              <a:chExt cx="1828800" cy="1459316"/>
            </a:xfrm>
          </p:grpSpPr>
          <p:sp>
            <p:nvSpPr>
              <p:cNvPr id="13" name="Isosceles Triangle 12"/>
              <p:cNvSpPr/>
              <p:nvPr/>
            </p:nvSpPr>
            <p:spPr>
              <a:xfrm>
                <a:off x="5799438" y="4484386"/>
                <a:ext cx="609600" cy="1178046"/>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p:cNvSpPr/>
              <p:nvPr/>
            </p:nvSpPr>
            <p:spPr>
              <a:xfrm>
                <a:off x="5279634" y="4785170"/>
                <a:ext cx="609600" cy="984406"/>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p:cNvSpPr/>
              <p:nvPr/>
            </p:nvSpPr>
            <p:spPr>
              <a:xfrm>
                <a:off x="6335717" y="4785170"/>
                <a:ext cx="609600" cy="984406"/>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5181600" y="5562702"/>
                <a:ext cx="1828800" cy="381000"/>
              </a:xfrm>
              <a:prstGeom prst="roundRect">
                <a:avLst>
                  <a:gd name="adj" fmla="val 1077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Preparation 18"/>
              <p:cNvSpPr/>
              <p:nvPr/>
            </p:nvSpPr>
            <p:spPr>
              <a:xfrm>
                <a:off x="5889234" y="5375240"/>
                <a:ext cx="446483" cy="435576"/>
              </a:xfrm>
              <a:prstGeom prst="flowChartPrepa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lowchart: Preparation 19"/>
              <p:cNvSpPr/>
              <p:nvPr/>
            </p:nvSpPr>
            <p:spPr>
              <a:xfrm>
                <a:off x="5432034" y="5458681"/>
                <a:ext cx="294083" cy="241936"/>
              </a:xfrm>
              <a:prstGeom prst="flowChartPrepa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lowchart: Preparation 20"/>
              <p:cNvSpPr/>
              <p:nvPr/>
            </p:nvSpPr>
            <p:spPr>
              <a:xfrm>
                <a:off x="6521079" y="5472060"/>
                <a:ext cx="294083" cy="241936"/>
              </a:xfrm>
              <a:prstGeom prst="flowChartPrepa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iamond 21"/>
              <p:cNvSpPr/>
              <p:nvPr/>
            </p:nvSpPr>
            <p:spPr>
              <a:xfrm>
                <a:off x="5677100" y="5669228"/>
                <a:ext cx="228200" cy="204366"/>
              </a:xfrm>
              <a:prstGeom prst="diamond">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Diamond 22"/>
              <p:cNvSpPr/>
              <p:nvPr/>
            </p:nvSpPr>
            <p:spPr>
              <a:xfrm>
                <a:off x="6325834" y="5649286"/>
                <a:ext cx="228200" cy="204366"/>
              </a:xfrm>
              <a:prstGeom prst="diamond">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 name="Group 23"/>
          <p:cNvGrpSpPr/>
          <p:nvPr/>
        </p:nvGrpSpPr>
        <p:grpSpPr>
          <a:xfrm>
            <a:off x="3248702" y="1346700"/>
            <a:ext cx="7985764" cy="721459"/>
            <a:chOff x="291110" y="1351204"/>
            <a:chExt cx="9670267" cy="721459"/>
          </a:xfrm>
        </p:grpSpPr>
        <p:sp>
          <p:nvSpPr>
            <p:cNvPr id="25" name="Rectangle 24"/>
            <p:cNvSpPr/>
            <p:nvPr/>
          </p:nvSpPr>
          <p:spPr>
            <a:xfrm>
              <a:off x="1335836" y="1632166"/>
              <a:ext cx="8625541" cy="369332"/>
            </a:xfrm>
            <a:prstGeom prst="rect">
              <a:avLst/>
            </a:prstGeom>
          </p:spPr>
          <p:txBody>
            <a:bodyPr wrap="square">
              <a:spAutoFit/>
            </a:bodyPr>
            <a:lstStyle/>
            <a:p>
              <a:r>
                <a:rPr lang="en-US" dirty="0">
                  <a:solidFill>
                    <a:schemeClr val="bg1"/>
                  </a:solidFill>
                  <a:latin typeface="Calibri" panose="020F0502020204030204" pitchFamily="34" charset="0"/>
                </a:rPr>
                <a:t>They cannot multiply (increase) in horses </a:t>
              </a:r>
              <a:r>
                <a:rPr lang="en-US" sz="1200" dirty="0">
                  <a:solidFill>
                    <a:schemeClr val="bg1"/>
                  </a:solidFill>
                  <a:latin typeface="Calibri" panose="020F0502020204030204" pitchFamily="34" charset="0"/>
                </a:rPr>
                <a:t>(warfare—see comment, To be a King)</a:t>
              </a:r>
            </a:p>
          </p:txBody>
        </p:sp>
        <p:grpSp>
          <p:nvGrpSpPr>
            <p:cNvPr id="26" name="Group 25"/>
            <p:cNvGrpSpPr/>
            <p:nvPr/>
          </p:nvGrpSpPr>
          <p:grpSpPr>
            <a:xfrm>
              <a:off x="291110" y="1351204"/>
              <a:ext cx="1004455" cy="721459"/>
              <a:chOff x="5181600" y="4484386"/>
              <a:chExt cx="1828800" cy="1459316"/>
            </a:xfrm>
          </p:grpSpPr>
          <p:sp>
            <p:nvSpPr>
              <p:cNvPr id="27" name="Isosceles Triangle 26"/>
              <p:cNvSpPr/>
              <p:nvPr/>
            </p:nvSpPr>
            <p:spPr>
              <a:xfrm>
                <a:off x="5799438" y="4484386"/>
                <a:ext cx="609600" cy="1178046"/>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Isosceles Triangle 27"/>
              <p:cNvSpPr/>
              <p:nvPr/>
            </p:nvSpPr>
            <p:spPr>
              <a:xfrm>
                <a:off x="5279634" y="4785170"/>
                <a:ext cx="609600" cy="984406"/>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p:cNvSpPr/>
              <p:nvPr/>
            </p:nvSpPr>
            <p:spPr>
              <a:xfrm>
                <a:off x="6335717" y="4785170"/>
                <a:ext cx="609600" cy="984406"/>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p:cNvSpPr/>
              <p:nvPr/>
            </p:nvSpPr>
            <p:spPr>
              <a:xfrm>
                <a:off x="5181600" y="5562702"/>
                <a:ext cx="1828800" cy="381000"/>
              </a:xfrm>
              <a:prstGeom prst="roundRect">
                <a:avLst>
                  <a:gd name="adj" fmla="val 1077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lowchart: Preparation 30"/>
              <p:cNvSpPr/>
              <p:nvPr/>
            </p:nvSpPr>
            <p:spPr>
              <a:xfrm>
                <a:off x="5889234" y="5375240"/>
                <a:ext cx="446483" cy="435576"/>
              </a:xfrm>
              <a:prstGeom prst="flowChartPrepa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Preparation 31"/>
              <p:cNvSpPr/>
              <p:nvPr/>
            </p:nvSpPr>
            <p:spPr>
              <a:xfrm>
                <a:off x="5432034" y="5458681"/>
                <a:ext cx="294083" cy="241936"/>
              </a:xfrm>
              <a:prstGeom prst="flowChartPrepa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lowchart: Preparation 32"/>
              <p:cNvSpPr/>
              <p:nvPr/>
            </p:nvSpPr>
            <p:spPr>
              <a:xfrm>
                <a:off x="6521079" y="5472060"/>
                <a:ext cx="294083" cy="241936"/>
              </a:xfrm>
              <a:prstGeom prst="flowChartPrepa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Diamond 33"/>
              <p:cNvSpPr/>
              <p:nvPr/>
            </p:nvSpPr>
            <p:spPr>
              <a:xfrm>
                <a:off x="5677100" y="5669228"/>
                <a:ext cx="228200" cy="204366"/>
              </a:xfrm>
              <a:prstGeom prst="diamond">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Diamond 34"/>
              <p:cNvSpPr/>
              <p:nvPr/>
            </p:nvSpPr>
            <p:spPr>
              <a:xfrm>
                <a:off x="6325834" y="5649286"/>
                <a:ext cx="228200" cy="204366"/>
              </a:xfrm>
              <a:prstGeom prst="diamond">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6" name="Group 35"/>
          <p:cNvGrpSpPr/>
          <p:nvPr/>
        </p:nvGrpSpPr>
        <p:grpSpPr>
          <a:xfrm>
            <a:off x="1504558" y="1978065"/>
            <a:ext cx="9670267" cy="721459"/>
            <a:chOff x="291110" y="1351204"/>
            <a:chExt cx="9670267" cy="721459"/>
          </a:xfrm>
        </p:grpSpPr>
        <p:sp>
          <p:nvSpPr>
            <p:cNvPr id="37" name="Rectangle 36"/>
            <p:cNvSpPr/>
            <p:nvPr/>
          </p:nvSpPr>
          <p:spPr>
            <a:xfrm>
              <a:off x="1335836" y="1632166"/>
              <a:ext cx="8625541" cy="369332"/>
            </a:xfrm>
            <a:prstGeom prst="rect">
              <a:avLst/>
            </a:prstGeom>
          </p:spPr>
          <p:txBody>
            <a:bodyPr wrap="square">
              <a:spAutoFit/>
            </a:bodyPr>
            <a:lstStyle/>
            <a:p>
              <a:r>
                <a:rPr lang="en-US" dirty="0">
                  <a:solidFill>
                    <a:schemeClr val="bg1"/>
                  </a:solidFill>
                  <a:latin typeface="Calibri" panose="020F0502020204030204" pitchFamily="34" charset="0"/>
                </a:rPr>
                <a:t>They cannot let the people return to the false beliefs of the Egyptian ways</a:t>
              </a:r>
            </a:p>
          </p:txBody>
        </p:sp>
        <p:grpSp>
          <p:nvGrpSpPr>
            <p:cNvPr id="38" name="Group 37"/>
            <p:cNvGrpSpPr/>
            <p:nvPr/>
          </p:nvGrpSpPr>
          <p:grpSpPr>
            <a:xfrm>
              <a:off x="291110" y="1351204"/>
              <a:ext cx="1004455" cy="721459"/>
              <a:chOff x="5181600" y="4484386"/>
              <a:chExt cx="1828800" cy="1459316"/>
            </a:xfrm>
          </p:grpSpPr>
          <p:sp>
            <p:nvSpPr>
              <p:cNvPr id="39" name="Isosceles Triangle 38"/>
              <p:cNvSpPr/>
              <p:nvPr/>
            </p:nvSpPr>
            <p:spPr>
              <a:xfrm>
                <a:off x="5799438" y="4484386"/>
                <a:ext cx="609600" cy="1178046"/>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Isosceles Triangle 39"/>
              <p:cNvSpPr/>
              <p:nvPr/>
            </p:nvSpPr>
            <p:spPr>
              <a:xfrm>
                <a:off x="5279634" y="4785170"/>
                <a:ext cx="609600" cy="984406"/>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Isosceles Triangle 40"/>
              <p:cNvSpPr/>
              <p:nvPr/>
            </p:nvSpPr>
            <p:spPr>
              <a:xfrm>
                <a:off x="6335717" y="4785170"/>
                <a:ext cx="609600" cy="984406"/>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p:nvSpPr>
            <p:spPr>
              <a:xfrm>
                <a:off x="5181600" y="5562702"/>
                <a:ext cx="1828800" cy="381000"/>
              </a:xfrm>
              <a:prstGeom prst="roundRect">
                <a:avLst>
                  <a:gd name="adj" fmla="val 1077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lowchart: Preparation 42"/>
              <p:cNvSpPr/>
              <p:nvPr/>
            </p:nvSpPr>
            <p:spPr>
              <a:xfrm>
                <a:off x="5889234" y="5375240"/>
                <a:ext cx="446483" cy="435576"/>
              </a:xfrm>
              <a:prstGeom prst="flowChartPrepa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lowchart: Preparation 43"/>
              <p:cNvSpPr/>
              <p:nvPr/>
            </p:nvSpPr>
            <p:spPr>
              <a:xfrm>
                <a:off x="5432034" y="5458681"/>
                <a:ext cx="294083" cy="241936"/>
              </a:xfrm>
              <a:prstGeom prst="flowChartPrepa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lowchart: Preparation 44"/>
              <p:cNvSpPr/>
              <p:nvPr/>
            </p:nvSpPr>
            <p:spPr>
              <a:xfrm>
                <a:off x="6521079" y="5472060"/>
                <a:ext cx="294083" cy="241936"/>
              </a:xfrm>
              <a:prstGeom prst="flowChartPrepa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Diamond 45"/>
              <p:cNvSpPr/>
              <p:nvPr/>
            </p:nvSpPr>
            <p:spPr>
              <a:xfrm>
                <a:off x="5677100" y="5669228"/>
                <a:ext cx="228200" cy="204366"/>
              </a:xfrm>
              <a:prstGeom prst="diamond">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Diamond 46"/>
              <p:cNvSpPr/>
              <p:nvPr/>
            </p:nvSpPr>
            <p:spPr>
              <a:xfrm>
                <a:off x="6325834" y="5649286"/>
                <a:ext cx="228200" cy="204366"/>
              </a:xfrm>
              <a:prstGeom prst="diamond">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8" name="Group 47"/>
          <p:cNvGrpSpPr/>
          <p:nvPr/>
        </p:nvGrpSpPr>
        <p:grpSpPr>
          <a:xfrm>
            <a:off x="2949630" y="2777004"/>
            <a:ext cx="9670267" cy="721459"/>
            <a:chOff x="291110" y="1351204"/>
            <a:chExt cx="9670267" cy="721459"/>
          </a:xfrm>
        </p:grpSpPr>
        <p:sp>
          <p:nvSpPr>
            <p:cNvPr id="49" name="Rectangle 48"/>
            <p:cNvSpPr/>
            <p:nvPr/>
          </p:nvSpPr>
          <p:spPr>
            <a:xfrm>
              <a:off x="1335836" y="1632166"/>
              <a:ext cx="8625541" cy="369332"/>
            </a:xfrm>
            <a:prstGeom prst="rect">
              <a:avLst/>
            </a:prstGeom>
          </p:spPr>
          <p:txBody>
            <a:bodyPr wrap="square">
              <a:spAutoFit/>
            </a:bodyPr>
            <a:lstStyle/>
            <a:p>
              <a:r>
                <a:rPr lang="en-US" dirty="0">
                  <a:solidFill>
                    <a:schemeClr val="bg1"/>
                  </a:solidFill>
                  <a:latin typeface="Calibri" panose="020F0502020204030204" pitchFamily="34" charset="0"/>
                </a:rPr>
                <a:t>They cannot multiply (increase) in wives, or expand their wealth </a:t>
              </a:r>
              <a:r>
                <a:rPr lang="en-US" sz="1200" dirty="0">
                  <a:solidFill>
                    <a:schemeClr val="bg1"/>
                  </a:solidFill>
                  <a:latin typeface="Calibri" panose="020F0502020204030204" pitchFamily="34" charset="0"/>
                </a:rPr>
                <a:t>(heavy taxes)</a:t>
              </a:r>
            </a:p>
          </p:txBody>
        </p:sp>
        <p:grpSp>
          <p:nvGrpSpPr>
            <p:cNvPr id="50" name="Group 49"/>
            <p:cNvGrpSpPr/>
            <p:nvPr/>
          </p:nvGrpSpPr>
          <p:grpSpPr>
            <a:xfrm>
              <a:off x="291110" y="1351204"/>
              <a:ext cx="1004455" cy="721459"/>
              <a:chOff x="5181600" y="4484386"/>
              <a:chExt cx="1828800" cy="1459316"/>
            </a:xfrm>
          </p:grpSpPr>
          <p:sp>
            <p:nvSpPr>
              <p:cNvPr id="51" name="Isosceles Triangle 50"/>
              <p:cNvSpPr/>
              <p:nvPr/>
            </p:nvSpPr>
            <p:spPr>
              <a:xfrm>
                <a:off x="5799438" y="4484386"/>
                <a:ext cx="609600" cy="1178046"/>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Isosceles Triangle 51"/>
              <p:cNvSpPr/>
              <p:nvPr/>
            </p:nvSpPr>
            <p:spPr>
              <a:xfrm>
                <a:off x="5279634" y="4785170"/>
                <a:ext cx="609600" cy="984406"/>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Isosceles Triangle 52"/>
              <p:cNvSpPr/>
              <p:nvPr/>
            </p:nvSpPr>
            <p:spPr>
              <a:xfrm>
                <a:off x="6335717" y="4785170"/>
                <a:ext cx="609600" cy="984406"/>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ounded Rectangle 53"/>
              <p:cNvSpPr/>
              <p:nvPr/>
            </p:nvSpPr>
            <p:spPr>
              <a:xfrm>
                <a:off x="5181600" y="5562702"/>
                <a:ext cx="1828800" cy="381000"/>
              </a:xfrm>
              <a:prstGeom prst="roundRect">
                <a:avLst>
                  <a:gd name="adj" fmla="val 1077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lowchart: Preparation 54"/>
              <p:cNvSpPr/>
              <p:nvPr/>
            </p:nvSpPr>
            <p:spPr>
              <a:xfrm>
                <a:off x="5889234" y="5375240"/>
                <a:ext cx="446483" cy="435576"/>
              </a:xfrm>
              <a:prstGeom prst="flowChartPrepa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lowchart: Preparation 55"/>
              <p:cNvSpPr/>
              <p:nvPr/>
            </p:nvSpPr>
            <p:spPr>
              <a:xfrm>
                <a:off x="5432034" y="5458681"/>
                <a:ext cx="294083" cy="241936"/>
              </a:xfrm>
              <a:prstGeom prst="flowChartPrepa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lowchart: Preparation 56"/>
              <p:cNvSpPr/>
              <p:nvPr/>
            </p:nvSpPr>
            <p:spPr>
              <a:xfrm>
                <a:off x="6521079" y="5472060"/>
                <a:ext cx="294083" cy="241936"/>
              </a:xfrm>
              <a:prstGeom prst="flowChartPrepa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Diamond 57"/>
              <p:cNvSpPr/>
              <p:nvPr/>
            </p:nvSpPr>
            <p:spPr>
              <a:xfrm>
                <a:off x="5677100" y="5669228"/>
                <a:ext cx="228200" cy="204366"/>
              </a:xfrm>
              <a:prstGeom prst="diamond">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Diamond 58"/>
              <p:cNvSpPr/>
              <p:nvPr/>
            </p:nvSpPr>
            <p:spPr>
              <a:xfrm>
                <a:off x="6325834" y="5649286"/>
                <a:ext cx="228200" cy="204366"/>
              </a:xfrm>
              <a:prstGeom prst="diamond">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0" name="Group 59"/>
          <p:cNvGrpSpPr/>
          <p:nvPr/>
        </p:nvGrpSpPr>
        <p:grpSpPr>
          <a:xfrm>
            <a:off x="376127" y="3400914"/>
            <a:ext cx="9670267" cy="927293"/>
            <a:chOff x="291110" y="1351204"/>
            <a:chExt cx="9670267" cy="927293"/>
          </a:xfrm>
        </p:grpSpPr>
        <p:sp>
          <p:nvSpPr>
            <p:cNvPr id="61" name="Rectangle 60"/>
            <p:cNvSpPr/>
            <p:nvPr/>
          </p:nvSpPr>
          <p:spPr>
            <a:xfrm>
              <a:off x="1335836" y="1632166"/>
              <a:ext cx="8625541" cy="646331"/>
            </a:xfrm>
            <a:prstGeom prst="rect">
              <a:avLst/>
            </a:prstGeom>
          </p:spPr>
          <p:txBody>
            <a:bodyPr wrap="square">
              <a:spAutoFit/>
            </a:bodyPr>
            <a:lstStyle/>
            <a:p>
              <a:r>
                <a:rPr lang="en-US" dirty="0">
                  <a:solidFill>
                    <a:schemeClr val="bg1"/>
                  </a:solidFill>
                  <a:latin typeface="Calibri" panose="020F0502020204030204" pitchFamily="34" charset="0"/>
                </a:rPr>
                <a:t>They need to read the scriptures that are in the possession of the Levites and be familiar with all the laws and commandments</a:t>
              </a:r>
            </a:p>
          </p:txBody>
        </p:sp>
        <p:grpSp>
          <p:nvGrpSpPr>
            <p:cNvPr id="62" name="Group 61"/>
            <p:cNvGrpSpPr/>
            <p:nvPr/>
          </p:nvGrpSpPr>
          <p:grpSpPr>
            <a:xfrm>
              <a:off x="291110" y="1351204"/>
              <a:ext cx="1004455" cy="721459"/>
              <a:chOff x="5181600" y="4484386"/>
              <a:chExt cx="1828800" cy="1459316"/>
            </a:xfrm>
          </p:grpSpPr>
          <p:sp>
            <p:nvSpPr>
              <p:cNvPr id="63" name="Isosceles Triangle 62"/>
              <p:cNvSpPr/>
              <p:nvPr/>
            </p:nvSpPr>
            <p:spPr>
              <a:xfrm>
                <a:off x="5799438" y="4484386"/>
                <a:ext cx="609600" cy="1178046"/>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Isosceles Triangle 63"/>
              <p:cNvSpPr/>
              <p:nvPr/>
            </p:nvSpPr>
            <p:spPr>
              <a:xfrm>
                <a:off x="5279634" y="4785170"/>
                <a:ext cx="609600" cy="984406"/>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Isosceles Triangle 64"/>
              <p:cNvSpPr/>
              <p:nvPr/>
            </p:nvSpPr>
            <p:spPr>
              <a:xfrm>
                <a:off x="6335717" y="4785170"/>
                <a:ext cx="609600" cy="984406"/>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ounded Rectangle 65"/>
              <p:cNvSpPr/>
              <p:nvPr/>
            </p:nvSpPr>
            <p:spPr>
              <a:xfrm>
                <a:off x="5181600" y="5562702"/>
                <a:ext cx="1828800" cy="381000"/>
              </a:xfrm>
              <a:prstGeom prst="roundRect">
                <a:avLst>
                  <a:gd name="adj" fmla="val 1077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lowchart: Preparation 66"/>
              <p:cNvSpPr/>
              <p:nvPr/>
            </p:nvSpPr>
            <p:spPr>
              <a:xfrm>
                <a:off x="5889234" y="5375240"/>
                <a:ext cx="446483" cy="435576"/>
              </a:xfrm>
              <a:prstGeom prst="flowChartPrepa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lowchart: Preparation 67"/>
              <p:cNvSpPr/>
              <p:nvPr/>
            </p:nvSpPr>
            <p:spPr>
              <a:xfrm>
                <a:off x="5432034" y="5458681"/>
                <a:ext cx="294083" cy="241936"/>
              </a:xfrm>
              <a:prstGeom prst="flowChartPrepa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lowchart: Preparation 68"/>
              <p:cNvSpPr/>
              <p:nvPr/>
            </p:nvSpPr>
            <p:spPr>
              <a:xfrm>
                <a:off x="6521079" y="5472060"/>
                <a:ext cx="294083" cy="241936"/>
              </a:xfrm>
              <a:prstGeom prst="flowChartPrepa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Diamond 69"/>
              <p:cNvSpPr/>
              <p:nvPr/>
            </p:nvSpPr>
            <p:spPr>
              <a:xfrm>
                <a:off x="5677100" y="5669228"/>
                <a:ext cx="228200" cy="204366"/>
              </a:xfrm>
              <a:prstGeom prst="diamond">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Diamond 70"/>
              <p:cNvSpPr/>
              <p:nvPr/>
            </p:nvSpPr>
            <p:spPr>
              <a:xfrm>
                <a:off x="6325834" y="5649286"/>
                <a:ext cx="228200" cy="204366"/>
              </a:xfrm>
              <a:prstGeom prst="diamond">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2" name="Group 71"/>
          <p:cNvGrpSpPr/>
          <p:nvPr/>
        </p:nvGrpSpPr>
        <p:grpSpPr>
          <a:xfrm>
            <a:off x="2006785" y="4334471"/>
            <a:ext cx="9670267" cy="721459"/>
            <a:chOff x="291110" y="1351204"/>
            <a:chExt cx="9670267" cy="721459"/>
          </a:xfrm>
        </p:grpSpPr>
        <p:sp>
          <p:nvSpPr>
            <p:cNvPr id="73" name="Rectangle 72"/>
            <p:cNvSpPr/>
            <p:nvPr/>
          </p:nvSpPr>
          <p:spPr>
            <a:xfrm>
              <a:off x="1335836" y="1632166"/>
              <a:ext cx="8625541" cy="369332"/>
            </a:xfrm>
            <a:prstGeom prst="rect">
              <a:avLst/>
            </a:prstGeom>
          </p:spPr>
          <p:txBody>
            <a:bodyPr wrap="square">
              <a:spAutoFit/>
            </a:bodyPr>
            <a:lstStyle/>
            <a:p>
              <a:r>
                <a:rPr lang="en-US" dirty="0">
                  <a:solidFill>
                    <a:schemeClr val="bg1"/>
                  </a:solidFill>
                  <a:latin typeface="Calibri" panose="020F0502020204030204" pitchFamily="34" charset="0"/>
                </a:rPr>
                <a:t>They need to keep all the commandments and laws</a:t>
              </a:r>
            </a:p>
          </p:txBody>
        </p:sp>
        <p:grpSp>
          <p:nvGrpSpPr>
            <p:cNvPr id="74" name="Group 73"/>
            <p:cNvGrpSpPr/>
            <p:nvPr/>
          </p:nvGrpSpPr>
          <p:grpSpPr>
            <a:xfrm>
              <a:off x="291110" y="1351204"/>
              <a:ext cx="1004455" cy="721459"/>
              <a:chOff x="5181600" y="4484386"/>
              <a:chExt cx="1828800" cy="1459316"/>
            </a:xfrm>
          </p:grpSpPr>
          <p:sp>
            <p:nvSpPr>
              <p:cNvPr id="75" name="Isosceles Triangle 74"/>
              <p:cNvSpPr/>
              <p:nvPr/>
            </p:nvSpPr>
            <p:spPr>
              <a:xfrm>
                <a:off x="5799438" y="4484386"/>
                <a:ext cx="609600" cy="1178046"/>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Isosceles Triangle 75"/>
              <p:cNvSpPr/>
              <p:nvPr/>
            </p:nvSpPr>
            <p:spPr>
              <a:xfrm>
                <a:off x="5279634" y="4785170"/>
                <a:ext cx="609600" cy="984406"/>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Isosceles Triangle 76"/>
              <p:cNvSpPr/>
              <p:nvPr/>
            </p:nvSpPr>
            <p:spPr>
              <a:xfrm>
                <a:off x="6335717" y="4785170"/>
                <a:ext cx="609600" cy="984406"/>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ounded Rectangle 77"/>
              <p:cNvSpPr/>
              <p:nvPr/>
            </p:nvSpPr>
            <p:spPr>
              <a:xfrm>
                <a:off x="5181600" y="5562702"/>
                <a:ext cx="1828800" cy="381000"/>
              </a:xfrm>
              <a:prstGeom prst="roundRect">
                <a:avLst>
                  <a:gd name="adj" fmla="val 1077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lowchart: Preparation 78"/>
              <p:cNvSpPr/>
              <p:nvPr/>
            </p:nvSpPr>
            <p:spPr>
              <a:xfrm>
                <a:off x="5889234" y="5375240"/>
                <a:ext cx="446483" cy="435576"/>
              </a:xfrm>
              <a:prstGeom prst="flowChartPrepa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lowchart: Preparation 79"/>
              <p:cNvSpPr/>
              <p:nvPr/>
            </p:nvSpPr>
            <p:spPr>
              <a:xfrm>
                <a:off x="5432034" y="5458681"/>
                <a:ext cx="294083" cy="241936"/>
              </a:xfrm>
              <a:prstGeom prst="flowChartPrepa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lowchart: Preparation 80"/>
              <p:cNvSpPr/>
              <p:nvPr/>
            </p:nvSpPr>
            <p:spPr>
              <a:xfrm>
                <a:off x="6521079" y="5472060"/>
                <a:ext cx="294083" cy="241936"/>
              </a:xfrm>
              <a:prstGeom prst="flowChartPrepa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Diamond 81"/>
              <p:cNvSpPr/>
              <p:nvPr/>
            </p:nvSpPr>
            <p:spPr>
              <a:xfrm>
                <a:off x="5677100" y="5669228"/>
                <a:ext cx="228200" cy="204366"/>
              </a:xfrm>
              <a:prstGeom prst="diamond">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Diamond 82"/>
              <p:cNvSpPr/>
              <p:nvPr/>
            </p:nvSpPr>
            <p:spPr>
              <a:xfrm>
                <a:off x="6325834" y="5649286"/>
                <a:ext cx="228200" cy="204366"/>
              </a:xfrm>
              <a:prstGeom prst="diamond">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4" name="Group 83"/>
          <p:cNvGrpSpPr/>
          <p:nvPr/>
        </p:nvGrpSpPr>
        <p:grpSpPr>
          <a:xfrm>
            <a:off x="782110" y="5265989"/>
            <a:ext cx="9670267" cy="721459"/>
            <a:chOff x="291110" y="1351204"/>
            <a:chExt cx="9670267" cy="721459"/>
          </a:xfrm>
        </p:grpSpPr>
        <p:sp>
          <p:nvSpPr>
            <p:cNvPr id="85" name="Rectangle 84"/>
            <p:cNvSpPr/>
            <p:nvPr/>
          </p:nvSpPr>
          <p:spPr>
            <a:xfrm>
              <a:off x="1335836" y="1632166"/>
              <a:ext cx="8625541" cy="369332"/>
            </a:xfrm>
            <a:prstGeom prst="rect">
              <a:avLst/>
            </a:prstGeom>
          </p:spPr>
          <p:txBody>
            <a:bodyPr wrap="square">
              <a:spAutoFit/>
            </a:bodyPr>
            <a:lstStyle/>
            <a:p>
              <a:r>
                <a:rPr lang="en-US" dirty="0">
                  <a:solidFill>
                    <a:schemeClr val="bg1"/>
                  </a:solidFill>
                  <a:latin typeface="Calibri" panose="020F0502020204030204" pitchFamily="34" charset="0"/>
                </a:rPr>
                <a:t>They need to not become prideful</a:t>
              </a:r>
            </a:p>
          </p:txBody>
        </p:sp>
        <p:grpSp>
          <p:nvGrpSpPr>
            <p:cNvPr id="86" name="Group 85"/>
            <p:cNvGrpSpPr/>
            <p:nvPr/>
          </p:nvGrpSpPr>
          <p:grpSpPr>
            <a:xfrm>
              <a:off x="291110" y="1351204"/>
              <a:ext cx="1004455" cy="721459"/>
              <a:chOff x="5181600" y="4484386"/>
              <a:chExt cx="1828800" cy="1459316"/>
            </a:xfrm>
          </p:grpSpPr>
          <p:sp>
            <p:nvSpPr>
              <p:cNvPr id="87" name="Isosceles Triangle 86"/>
              <p:cNvSpPr/>
              <p:nvPr/>
            </p:nvSpPr>
            <p:spPr>
              <a:xfrm>
                <a:off x="5799438" y="4484386"/>
                <a:ext cx="609600" cy="1178046"/>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Isosceles Triangle 87"/>
              <p:cNvSpPr/>
              <p:nvPr/>
            </p:nvSpPr>
            <p:spPr>
              <a:xfrm>
                <a:off x="5279634" y="4785170"/>
                <a:ext cx="609600" cy="984406"/>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Isosceles Triangle 88"/>
              <p:cNvSpPr/>
              <p:nvPr/>
            </p:nvSpPr>
            <p:spPr>
              <a:xfrm>
                <a:off x="6335717" y="4785170"/>
                <a:ext cx="609600" cy="984406"/>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ounded Rectangle 89"/>
              <p:cNvSpPr/>
              <p:nvPr/>
            </p:nvSpPr>
            <p:spPr>
              <a:xfrm>
                <a:off x="5181600" y="5562702"/>
                <a:ext cx="1828800" cy="381000"/>
              </a:xfrm>
              <a:prstGeom prst="roundRect">
                <a:avLst>
                  <a:gd name="adj" fmla="val 1077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lowchart: Preparation 90"/>
              <p:cNvSpPr/>
              <p:nvPr/>
            </p:nvSpPr>
            <p:spPr>
              <a:xfrm>
                <a:off x="5889234" y="5375240"/>
                <a:ext cx="446483" cy="435576"/>
              </a:xfrm>
              <a:prstGeom prst="flowChartPrepa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lowchart: Preparation 91"/>
              <p:cNvSpPr/>
              <p:nvPr/>
            </p:nvSpPr>
            <p:spPr>
              <a:xfrm>
                <a:off x="5432034" y="5458681"/>
                <a:ext cx="294083" cy="241936"/>
              </a:xfrm>
              <a:prstGeom prst="flowChartPrepa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lowchart: Preparation 92"/>
              <p:cNvSpPr/>
              <p:nvPr/>
            </p:nvSpPr>
            <p:spPr>
              <a:xfrm>
                <a:off x="6521079" y="5472060"/>
                <a:ext cx="294083" cy="241936"/>
              </a:xfrm>
              <a:prstGeom prst="flowChartPrepa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Diamond 93"/>
              <p:cNvSpPr/>
              <p:nvPr/>
            </p:nvSpPr>
            <p:spPr>
              <a:xfrm>
                <a:off x="5677100" y="5669228"/>
                <a:ext cx="228200" cy="204366"/>
              </a:xfrm>
              <a:prstGeom prst="diamond">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Diamond 94"/>
              <p:cNvSpPr/>
              <p:nvPr/>
            </p:nvSpPr>
            <p:spPr>
              <a:xfrm>
                <a:off x="6325834" y="5649286"/>
                <a:ext cx="228200" cy="204366"/>
              </a:xfrm>
              <a:prstGeom prst="diamond">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6" name="Group 95"/>
          <p:cNvGrpSpPr/>
          <p:nvPr/>
        </p:nvGrpSpPr>
        <p:grpSpPr>
          <a:xfrm>
            <a:off x="8655102" y="4513666"/>
            <a:ext cx="3097968" cy="1971597"/>
            <a:chOff x="228600" y="381000"/>
            <a:chExt cx="3505068" cy="2501531"/>
          </a:xfrm>
        </p:grpSpPr>
        <p:grpSp>
          <p:nvGrpSpPr>
            <p:cNvPr id="97" name="Group 96"/>
            <p:cNvGrpSpPr/>
            <p:nvPr/>
          </p:nvGrpSpPr>
          <p:grpSpPr>
            <a:xfrm>
              <a:off x="228600" y="381000"/>
              <a:ext cx="3505068" cy="2501531"/>
              <a:chOff x="534986" y="381000"/>
              <a:chExt cx="2637111" cy="2501531"/>
            </a:xfrm>
          </p:grpSpPr>
          <p:sp>
            <p:nvSpPr>
              <p:cNvPr id="99" name="Rectangle 98"/>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p:cNvGrpSpPr/>
              <p:nvPr/>
            </p:nvGrpSpPr>
            <p:grpSpPr>
              <a:xfrm>
                <a:off x="534986" y="384805"/>
                <a:ext cx="457200" cy="2497726"/>
                <a:chOff x="533400" y="381000"/>
                <a:chExt cx="457200" cy="2497726"/>
              </a:xfrm>
            </p:grpSpPr>
            <p:sp>
              <p:nvSpPr>
                <p:cNvPr id="106" name="Oval 105"/>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Rounded Rectangle 106"/>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p:nvPr/>
            </p:nvGrpSpPr>
            <p:grpSpPr>
              <a:xfrm>
                <a:off x="2714897" y="381000"/>
                <a:ext cx="457200" cy="2497726"/>
                <a:chOff x="2714897" y="457200"/>
                <a:chExt cx="457200" cy="2497726"/>
              </a:xfrm>
            </p:grpSpPr>
            <p:sp>
              <p:nvSpPr>
                <p:cNvPr id="102" name="Oval 101"/>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ounded Rectangle 102"/>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8" name="Rectangle 97"/>
            <p:cNvSpPr/>
            <p:nvPr/>
          </p:nvSpPr>
          <p:spPr>
            <a:xfrm>
              <a:off x="755244" y="925116"/>
              <a:ext cx="2360621" cy="1955961"/>
            </a:xfrm>
            <a:prstGeom prst="rect">
              <a:avLst/>
            </a:prstGeom>
          </p:spPr>
          <p:txBody>
            <a:bodyPr wrap="square">
              <a:spAutoFit/>
            </a:bodyPr>
            <a:lstStyle/>
            <a:p>
              <a:pPr algn="ctr"/>
              <a:r>
                <a:rPr lang="en-US" sz="1400" b="1" dirty="0"/>
                <a:t>If we study the scriptures daily, they will help us to be humble and live according to God’s commandments</a:t>
              </a:r>
              <a:endParaRPr lang="en-US" sz="1400" i="1" dirty="0"/>
            </a:p>
          </p:txBody>
        </p:sp>
      </p:grpSp>
    </p:spTree>
    <p:extLst>
      <p:ext uri="{BB962C8B-B14F-4D97-AF65-F5344CB8AC3E}">
        <p14:creationId xmlns:p14="http://schemas.microsoft.com/office/powerpoint/2010/main" val="330200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1000"/>
                                        <p:tgtEl>
                                          <p:spTgt spid="24"/>
                                        </p:tgtEl>
                                      </p:cBhvr>
                                    </p:animEffect>
                                    <p:anim calcmode="lin" valueType="num">
                                      <p:cBhvr>
                                        <p:cTn id="15" dur="1000" fill="hold"/>
                                        <p:tgtEl>
                                          <p:spTgt spid="24"/>
                                        </p:tgtEl>
                                        <p:attrNameLst>
                                          <p:attrName>ppt_x</p:attrName>
                                        </p:attrNameLst>
                                      </p:cBhvr>
                                      <p:tavLst>
                                        <p:tav tm="0">
                                          <p:val>
                                            <p:strVal val="#ppt_x"/>
                                          </p:val>
                                        </p:tav>
                                        <p:tav tm="100000">
                                          <p:val>
                                            <p:strVal val="#ppt_x"/>
                                          </p:val>
                                        </p:tav>
                                      </p:tavLst>
                                    </p:anim>
                                    <p:anim calcmode="lin" valueType="num">
                                      <p:cBhvr>
                                        <p:cTn id="16"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fade">
                                      <p:cBhvr>
                                        <p:cTn id="21" dur="1000"/>
                                        <p:tgtEl>
                                          <p:spTgt spid="36"/>
                                        </p:tgtEl>
                                      </p:cBhvr>
                                    </p:animEffect>
                                    <p:anim calcmode="lin" valueType="num">
                                      <p:cBhvr>
                                        <p:cTn id="22" dur="1000" fill="hold"/>
                                        <p:tgtEl>
                                          <p:spTgt spid="36"/>
                                        </p:tgtEl>
                                        <p:attrNameLst>
                                          <p:attrName>ppt_x</p:attrName>
                                        </p:attrNameLst>
                                      </p:cBhvr>
                                      <p:tavLst>
                                        <p:tav tm="0">
                                          <p:val>
                                            <p:strVal val="#ppt_x"/>
                                          </p:val>
                                        </p:tav>
                                        <p:tav tm="100000">
                                          <p:val>
                                            <p:strVal val="#ppt_x"/>
                                          </p:val>
                                        </p:tav>
                                      </p:tavLst>
                                    </p:anim>
                                    <p:anim calcmode="lin" valueType="num">
                                      <p:cBhvr>
                                        <p:cTn id="23"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8"/>
                                        </p:tgtEl>
                                        <p:attrNameLst>
                                          <p:attrName>style.visibility</p:attrName>
                                        </p:attrNameLst>
                                      </p:cBhvr>
                                      <p:to>
                                        <p:strVal val="visible"/>
                                      </p:to>
                                    </p:set>
                                    <p:animEffect transition="in" filter="fade">
                                      <p:cBhvr>
                                        <p:cTn id="28" dur="1000"/>
                                        <p:tgtEl>
                                          <p:spTgt spid="48"/>
                                        </p:tgtEl>
                                      </p:cBhvr>
                                    </p:animEffect>
                                    <p:anim calcmode="lin" valueType="num">
                                      <p:cBhvr>
                                        <p:cTn id="29" dur="1000" fill="hold"/>
                                        <p:tgtEl>
                                          <p:spTgt spid="48"/>
                                        </p:tgtEl>
                                        <p:attrNameLst>
                                          <p:attrName>ppt_x</p:attrName>
                                        </p:attrNameLst>
                                      </p:cBhvr>
                                      <p:tavLst>
                                        <p:tav tm="0">
                                          <p:val>
                                            <p:strVal val="#ppt_x"/>
                                          </p:val>
                                        </p:tav>
                                        <p:tav tm="100000">
                                          <p:val>
                                            <p:strVal val="#ppt_x"/>
                                          </p:val>
                                        </p:tav>
                                      </p:tavLst>
                                    </p:anim>
                                    <p:anim calcmode="lin" valueType="num">
                                      <p:cBhvr>
                                        <p:cTn id="30"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fade">
                                      <p:cBhvr>
                                        <p:cTn id="35" dur="1000"/>
                                        <p:tgtEl>
                                          <p:spTgt spid="60"/>
                                        </p:tgtEl>
                                      </p:cBhvr>
                                    </p:animEffect>
                                    <p:anim calcmode="lin" valueType="num">
                                      <p:cBhvr>
                                        <p:cTn id="36" dur="1000" fill="hold"/>
                                        <p:tgtEl>
                                          <p:spTgt spid="60"/>
                                        </p:tgtEl>
                                        <p:attrNameLst>
                                          <p:attrName>ppt_x</p:attrName>
                                        </p:attrNameLst>
                                      </p:cBhvr>
                                      <p:tavLst>
                                        <p:tav tm="0">
                                          <p:val>
                                            <p:strVal val="#ppt_x"/>
                                          </p:val>
                                        </p:tav>
                                        <p:tav tm="100000">
                                          <p:val>
                                            <p:strVal val="#ppt_x"/>
                                          </p:val>
                                        </p:tav>
                                      </p:tavLst>
                                    </p:anim>
                                    <p:anim calcmode="lin" valueType="num">
                                      <p:cBhvr>
                                        <p:cTn id="37"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72"/>
                                        </p:tgtEl>
                                        <p:attrNameLst>
                                          <p:attrName>style.visibility</p:attrName>
                                        </p:attrNameLst>
                                      </p:cBhvr>
                                      <p:to>
                                        <p:strVal val="visible"/>
                                      </p:to>
                                    </p:set>
                                    <p:animEffect transition="in" filter="fade">
                                      <p:cBhvr>
                                        <p:cTn id="42" dur="1000"/>
                                        <p:tgtEl>
                                          <p:spTgt spid="72"/>
                                        </p:tgtEl>
                                      </p:cBhvr>
                                    </p:animEffect>
                                    <p:anim calcmode="lin" valueType="num">
                                      <p:cBhvr>
                                        <p:cTn id="43" dur="1000" fill="hold"/>
                                        <p:tgtEl>
                                          <p:spTgt spid="72"/>
                                        </p:tgtEl>
                                        <p:attrNameLst>
                                          <p:attrName>ppt_x</p:attrName>
                                        </p:attrNameLst>
                                      </p:cBhvr>
                                      <p:tavLst>
                                        <p:tav tm="0">
                                          <p:val>
                                            <p:strVal val="#ppt_x"/>
                                          </p:val>
                                        </p:tav>
                                        <p:tav tm="100000">
                                          <p:val>
                                            <p:strVal val="#ppt_x"/>
                                          </p:val>
                                        </p:tav>
                                      </p:tavLst>
                                    </p:anim>
                                    <p:anim calcmode="lin" valueType="num">
                                      <p:cBhvr>
                                        <p:cTn id="44" dur="1000" fill="hold"/>
                                        <p:tgtEl>
                                          <p:spTgt spid="72"/>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84"/>
                                        </p:tgtEl>
                                        <p:attrNameLst>
                                          <p:attrName>style.visibility</p:attrName>
                                        </p:attrNameLst>
                                      </p:cBhvr>
                                      <p:to>
                                        <p:strVal val="visible"/>
                                      </p:to>
                                    </p:set>
                                    <p:animEffect transition="in" filter="fade">
                                      <p:cBhvr>
                                        <p:cTn id="49" dur="1000"/>
                                        <p:tgtEl>
                                          <p:spTgt spid="84"/>
                                        </p:tgtEl>
                                      </p:cBhvr>
                                    </p:animEffect>
                                    <p:anim calcmode="lin" valueType="num">
                                      <p:cBhvr>
                                        <p:cTn id="50" dur="1000" fill="hold"/>
                                        <p:tgtEl>
                                          <p:spTgt spid="84"/>
                                        </p:tgtEl>
                                        <p:attrNameLst>
                                          <p:attrName>ppt_x</p:attrName>
                                        </p:attrNameLst>
                                      </p:cBhvr>
                                      <p:tavLst>
                                        <p:tav tm="0">
                                          <p:val>
                                            <p:strVal val="#ppt_x"/>
                                          </p:val>
                                        </p:tav>
                                        <p:tav tm="100000">
                                          <p:val>
                                            <p:strVal val="#ppt_x"/>
                                          </p:val>
                                        </p:tav>
                                      </p:tavLst>
                                    </p:anim>
                                    <p:anim calcmode="lin" valueType="num">
                                      <p:cBhvr>
                                        <p:cTn id="51"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6" presetClass="entr" presetSubtype="37" fill="hold" nodeType="clickEffect">
                                  <p:stCondLst>
                                    <p:cond delay="0"/>
                                  </p:stCondLst>
                                  <p:childTnLst>
                                    <p:set>
                                      <p:cBhvr>
                                        <p:cTn id="55" dur="1" fill="hold">
                                          <p:stCondLst>
                                            <p:cond delay="0"/>
                                          </p:stCondLst>
                                        </p:cTn>
                                        <p:tgtEl>
                                          <p:spTgt spid="96"/>
                                        </p:tgtEl>
                                        <p:attrNameLst>
                                          <p:attrName>style.visibility</p:attrName>
                                        </p:attrNameLst>
                                      </p:cBhvr>
                                      <p:to>
                                        <p:strVal val="visible"/>
                                      </p:to>
                                    </p:set>
                                    <p:animEffect transition="in" filter="barn(outVertical)">
                                      <p:cBhvr>
                                        <p:cTn id="56"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7215" t="4093" r="56749" b="78745"/>
          <a:stretch/>
        </p:blipFill>
        <p:spPr>
          <a:xfrm>
            <a:off x="0" y="0"/>
            <a:ext cx="12191999" cy="6866384"/>
          </a:xfrm>
          <a:prstGeom prst="rect">
            <a:avLst/>
          </a:prstGeom>
        </p:spPr>
      </p:pic>
      <p:pic>
        <p:nvPicPr>
          <p:cNvPr id="1026" name="Picture 2" descr="Mormonad, Stand Ou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038" y="337567"/>
            <a:ext cx="2381250" cy="30956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vase of roses with one dais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30029" y="402298"/>
            <a:ext cx="2381250" cy="317182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imagebox.com/app/wp-content/uploads/2013/06/7322406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07686" y="1088572"/>
            <a:ext cx="5041623" cy="336108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781948" y="4992149"/>
            <a:ext cx="6628101" cy="1569660"/>
          </a:xfrm>
          <a:prstGeom prst="rect">
            <a:avLst/>
          </a:prstGeom>
        </p:spPr>
        <p:txBody>
          <a:bodyPr wrap="square">
            <a:spAutoFit/>
          </a:bodyPr>
          <a:lstStyle/>
          <a:p>
            <a:pPr algn="ctr"/>
            <a:r>
              <a:rPr lang="en-US" sz="2400" dirty="0">
                <a:solidFill>
                  <a:schemeClr val="bg1"/>
                </a:solidFill>
                <a:latin typeface="Calibri" panose="020F0502020204030204" pitchFamily="34" charset="0"/>
              </a:rPr>
              <a:t>Think about a time when you have either felt approval and joy or felt alone, uncomfortable, or embarrassed because your beliefs made you different from others</a:t>
            </a:r>
            <a:endParaRPr lang="en-US" sz="2400" dirty="0">
              <a:solidFill>
                <a:schemeClr val="bg1"/>
              </a:solidFill>
            </a:endParaRPr>
          </a:p>
        </p:txBody>
      </p:sp>
    </p:spTree>
    <p:extLst>
      <p:ext uri="{BB962C8B-B14F-4D97-AF65-F5344CB8AC3E}">
        <p14:creationId xmlns:p14="http://schemas.microsoft.com/office/powerpoint/2010/main" val="14785596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17215" t="4093" r="56749" b="78745"/>
          <a:stretch/>
        </p:blipFill>
        <p:spPr>
          <a:xfrm>
            <a:off x="0" y="0"/>
            <a:ext cx="12191999" cy="6866384"/>
          </a:xfrm>
          <a:prstGeom prst="rect">
            <a:avLst/>
          </a:prstGeom>
        </p:spPr>
      </p:pic>
      <p:sp>
        <p:nvSpPr>
          <p:cNvPr id="6" name="TextBox 5"/>
          <p:cNvSpPr txBox="1"/>
          <p:nvPr/>
        </p:nvSpPr>
        <p:spPr>
          <a:xfrm>
            <a:off x="70919" y="6411686"/>
            <a:ext cx="3031510" cy="369332"/>
          </a:xfrm>
          <a:prstGeom prst="rect">
            <a:avLst/>
          </a:prstGeom>
          <a:noFill/>
        </p:spPr>
        <p:txBody>
          <a:bodyPr wrap="square" rtlCol="0">
            <a:spAutoFit/>
          </a:bodyPr>
          <a:lstStyle/>
          <a:p>
            <a:r>
              <a:rPr lang="en-US" dirty="0">
                <a:solidFill>
                  <a:schemeClr val="bg1"/>
                </a:solidFill>
              </a:rPr>
              <a:t>Deuteronomy 18-19</a:t>
            </a:r>
          </a:p>
        </p:txBody>
      </p:sp>
      <p:sp>
        <p:nvSpPr>
          <p:cNvPr id="7" name="TextBox 6"/>
          <p:cNvSpPr txBox="1"/>
          <p:nvPr/>
        </p:nvSpPr>
        <p:spPr>
          <a:xfrm>
            <a:off x="79218" y="-8384"/>
            <a:ext cx="12033564" cy="1107996"/>
          </a:xfrm>
          <a:prstGeom prst="rect">
            <a:avLst/>
          </a:prstGeom>
          <a:noFill/>
        </p:spPr>
        <p:txBody>
          <a:bodyPr wrap="square" rtlCol="0">
            <a:spAutoFit/>
          </a:bodyPr>
          <a:lstStyle/>
          <a:p>
            <a:pPr algn="ctr"/>
            <a:r>
              <a:rPr lang="en-US" sz="6600" dirty="0">
                <a:solidFill>
                  <a:schemeClr val="bg1"/>
                </a:solidFill>
                <a:latin typeface="AR BLANCA" panose="02000000000000000000" pitchFamily="2" charset="0"/>
              </a:rPr>
              <a:t>Review</a:t>
            </a:r>
            <a:endParaRPr lang="en-US" sz="5400" dirty="0">
              <a:solidFill>
                <a:schemeClr val="bg1"/>
              </a:solidFill>
              <a:latin typeface="AR BLANCA" panose="02000000000000000000" pitchFamily="2" charset="0"/>
            </a:endParaRPr>
          </a:p>
        </p:txBody>
      </p:sp>
      <p:sp>
        <p:nvSpPr>
          <p:cNvPr id="10" name="Rectangle 9"/>
          <p:cNvSpPr/>
          <p:nvPr/>
        </p:nvSpPr>
        <p:spPr>
          <a:xfrm>
            <a:off x="4063202" y="1580826"/>
            <a:ext cx="7088807" cy="1384995"/>
          </a:xfrm>
          <a:prstGeom prst="rect">
            <a:avLst/>
          </a:prstGeom>
        </p:spPr>
        <p:txBody>
          <a:bodyPr wrap="square">
            <a:spAutoFit/>
          </a:bodyPr>
          <a:lstStyle/>
          <a:p>
            <a:r>
              <a:rPr lang="en-US" sz="2800" dirty="0">
                <a:solidFill>
                  <a:schemeClr val="bg1"/>
                </a:solidFill>
              </a:rPr>
              <a:t>Moses reviewed how to sustain the Levite priests and warned the Israelites to stay away from sorcery…</a:t>
            </a:r>
          </a:p>
        </p:txBody>
      </p:sp>
      <p:pic>
        <p:nvPicPr>
          <p:cNvPr id="4098" name="Picture 2" descr="http://f1.pepst.com/c/E1C918/133657/ssc3/home/090/papa.smurfs.place/alphabet_of_sorcery.gif_480_480_0_64000_0_1_0.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41768" y="1161733"/>
            <a:ext cx="3361869" cy="2353309"/>
          </a:xfrm>
          <a:prstGeom prst="rect">
            <a:avLst/>
          </a:prstGeom>
          <a:noFill/>
          <a:extLst>
            <a:ext uri="{909E8E84-426E-40DD-AFC4-6F175D3DCCD1}">
              <a14:hiddenFill xmlns:a14="http://schemas.microsoft.com/office/drawing/2010/main">
                <a:solidFill>
                  <a:srgbClr val="FFFFFF"/>
                </a:solidFill>
              </a14:hiddenFill>
            </a:ext>
          </a:extLst>
        </p:spPr>
      </p:pic>
      <p:sp>
        <p:nvSpPr>
          <p:cNvPr id="3" name="Cross 2"/>
          <p:cNvSpPr/>
          <p:nvPr/>
        </p:nvSpPr>
        <p:spPr>
          <a:xfrm rot="2626899">
            <a:off x="1002711" y="1226561"/>
            <a:ext cx="2239984" cy="2223655"/>
          </a:xfrm>
          <a:prstGeom prst="plus">
            <a:avLst>
              <a:gd name="adj" fmla="val 39486"/>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2" name="Picture 6" descr="http://aviewfromtheright.com/wp-content/uploads/2011/12/jesus-mary-joseph.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07886" y="3780848"/>
            <a:ext cx="3544123" cy="2526433"/>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963247" y="3996256"/>
            <a:ext cx="7088807" cy="1815882"/>
          </a:xfrm>
          <a:prstGeom prst="rect">
            <a:avLst/>
          </a:prstGeom>
        </p:spPr>
        <p:txBody>
          <a:bodyPr wrap="square">
            <a:spAutoFit/>
          </a:bodyPr>
          <a:lstStyle/>
          <a:p>
            <a:r>
              <a:rPr lang="en-US" sz="2800" dirty="0">
                <a:solidFill>
                  <a:schemeClr val="bg1"/>
                </a:solidFill>
              </a:rPr>
              <a:t>…And he prophesied of the coming of Jesus Christ and described the legal processes for those who had killed another person, either accidentally or intentionally.</a:t>
            </a:r>
          </a:p>
        </p:txBody>
      </p:sp>
    </p:spTree>
    <p:extLst>
      <p:ext uri="{BB962C8B-B14F-4D97-AF65-F5344CB8AC3E}">
        <p14:creationId xmlns:p14="http://schemas.microsoft.com/office/powerpoint/2010/main" val="3756940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par>
                                <p:cTn id="16" presetID="10" presetClass="entr" presetSubtype="0" fill="hold" nodeType="withEffect">
                                  <p:stCondLst>
                                    <p:cond delay="0"/>
                                  </p:stCondLst>
                                  <p:childTnLst>
                                    <p:set>
                                      <p:cBhvr>
                                        <p:cTn id="17" dur="1" fill="hold">
                                          <p:stCondLst>
                                            <p:cond delay="0"/>
                                          </p:stCondLst>
                                        </p:cTn>
                                        <p:tgtEl>
                                          <p:spTgt spid="4102"/>
                                        </p:tgtEl>
                                        <p:attrNameLst>
                                          <p:attrName>style.visibility</p:attrName>
                                        </p:attrNameLst>
                                      </p:cBhvr>
                                      <p:to>
                                        <p:strVal val="visible"/>
                                      </p:to>
                                    </p:set>
                                    <p:animEffect transition="in" filter="fade">
                                      <p:cBhvr>
                                        <p:cTn id="18" dur="500"/>
                                        <p:tgtEl>
                                          <p:spTgt spid="4102"/>
                                        </p:tgtEl>
                                      </p:cBhvr>
                                    </p:animEffect>
                                  </p:childTnLst>
                                </p:cTn>
                              </p:par>
                              <p:par>
                                <p:cTn id="19" presetID="10" presetClass="exit" presetSubtype="0" fill="hold" grpId="1" nodeType="withEffect">
                                  <p:stCondLst>
                                    <p:cond delay="0"/>
                                  </p:stCondLst>
                                  <p:childTnLst>
                                    <p:animEffect transition="out" filter="fade">
                                      <p:cBhvr>
                                        <p:cTn id="20" dur="500"/>
                                        <p:tgtEl>
                                          <p:spTgt spid="10"/>
                                        </p:tgtEl>
                                      </p:cBhvr>
                                    </p:animEffect>
                                    <p:set>
                                      <p:cBhvr>
                                        <p:cTn id="21" dur="1" fill="hold">
                                          <p:stCondLst>
                                            <p:cond delay="499"/>
                                          </p:stCondLst>
                                        </p:cTn>
                                        <p:tgtEl>
                                          <p:spTgt spid="10"/>
                                        </p:tgtEl>
                                        <p:attrNameLst>
                                          <p:attrName>style.visibility</p:attrName>
                                        </p:attrNameLst>
                                      </p:cBhvr>
                                      <p:to>
                                        <p:strVal val="hidden"/>
                                      </p:to>
                                    </p:set>
                                  </p:childTnLst>
                                </p:cTn>
                              </p:par>
                              <p:par>
                                <p:cTn id="22" presetID="10" presetClass="exit" presetSubtype="0" fill="hold" grpId="1" nodeType="withEffect">
                                  <p:stCondLst>
                                    <p:cond delay="0"/>
                                  </p:stCondLst>
                                  <p:childTnLst>
                                    <p:animEffect transition="out" filter="fade">
                                      <p:cBhvr>
                                        <p:cTn id="23" dur="500"/>
                                        <p:tgtEl>
                                          <p:spTgt spid="3"/>
                                        </p:tgtEl>
                                      </p:cBhvr>
                                    </p:animEffect>
                                    <p:set>
                                      <p:cBhvr>
                                        <p:cTn id="24" dur="1" fill="hold">
                                          <p:stCondLst>
                                            <p:cond delay="499"/>
                                          </p:stCondLst>
                                        </p:cTn>
                                        <p:tgtEl>
                                          <p:spTgt spid="3"/>
                                        </p:tgtEl>
                                        <p:attrNameLst>
                                          <p:attrName>style.visibility</p:attrName>
                                        </p:attrNameLst>
                                      </p:cBhvr>
                                      <p:to>
                                        <p:strVal val="hidden"/>
                                      </p:to>
                                    </p:set>
                                  </p:childTnLst>
                                </p:cTn>
                              </p:par>
                              <p:par>
                                <p:cTn id="25" presetID="10" presetClass="exit" presetSubtype="0" fill="hold" nodeType="withEffect">
                                  <p:stCondLst>
                                    <p:cond delay="0"/>
                                  </p:stCondLst>
                                  <p:childTnLst>
                                    <p:animEffect transition="out" filter="fade">
                                      <p:cBhvr>
                                        <p:cTn id="26" dur="500"/>
                                        <p:tgtEl>
                                          <p:spTgt spid="4098"/>
                                        </p:tgtEl>
                                      </p:cBhvr>
                                    </p:animEffect>
                                    <p:set>
                                      <p:cBhvr>
                                        <p:cTn id="27" dur="1" fill="hold">
                                          <p:stCondLst>
                                            <p:cond delay="499"/>
                                          </p:stCondLst>
                                        </p:cTn>
                                        <p:tgtEl>
                                          <p:spTgt spid="409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3" grpId="0" animBg="1"/>
      <p:bldP spid="3" grpId="1" animBg="1"/>
      <p:bldP spid="1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4093" r="56749" b="78745"/>
          <a:stretch/>
        </p:blipFill>
        <p:spPr>
          <a:xfrm>
            <a:off x="0" y="0"/>
            <a:ext cx="12192000" cy="6866384"/>
          </a:xfrm>
          <a:prstGeom prst="rect">
            <a:avLst/>
          </a:prstGeom>
        </p:spPr>
      </p:pic>
      <p:sp>
        <p:nvSpPr>
          <p:cNvPr id="6" name="TextBox 5"/>
          <p:cNvSpPr txBox="1"/>
          <p:nvPr/>
        </p:nvSpPr>
        <p:spPr>
          <a:xfrm>
            <a:off x="196158" y="148628"/>
            <a:ext cx="11995842" cy="5355312"/>
          </a:xfrm>
          <a:prstGeom prst="rect">
            <a:avLst/>
          </a:prstGeom>
          <a:noFill/>
        </p:spPr>
        <p:txBody>
          <a:bodyPr wrap="square" rtlCol="0">
            <a:spAutoFit/>
          </a:bodyPr>
          <a:lstStyle/>
          <a:p>
            <a:r>
              <a:rPr lang="en-US" dirty="0">
                <a:solidFill>
                  <a:schemeClr val="bg1"/>
                </a:solidFill>
              </a:rPr>
              <a:t>Sources:</a:t>
            </a:r>
          </a:p>
          <a:p>
            <a:r>
              <a:rPr lang="en-US" dirty="0">
                <a:solidFill>
                  <a:schemeClr val="bg1"/>
                </a:solidFill>
              </a:rPr>
              <a:t>Videos:</a:t>
            </a:r>
          </a:p>
          <a:p>
            <a:r>
              <a:rPr lang="en-US" dirty="0">
                <a:solidFill>
                  <a:schemeClr val="bg1"/>
                </a:solidFill>
              </a:rPr>
              <a:t>“Handel’s Messiah: Debtor’s Prison” (3:35).</a:t>
            </a:r>
          </a:p>
          <a:p>
            <a:r>
              <a:rPr lang="en-US" dirty="0">
                <a:solidFill>
                  <a:schemeClr val="bg1"/>
                </a:solidFill>
              </a:rPr>
              <a:t>“Be the Someone” (4:18)</a:t>
            </a:r>
          </a:p>
          <a:p>
            <a:r>
              <a:rPr lang="en-US" dirty="0">
                <a:solidFill>
                  <a:schemeClr val="bg1"/>
                </a:solidFill>
              </a:rPr>
              <a:t>“Joseph Millett Story” (time code 2:36 to 6:08)</a:t>
            </a:r>
          </a:p>
          <a:p>
            <a:r>
              <a:rPr lang="en-US" dirty="0">
                <a:solidFill>
                  <a:schemeClr val="bg1"/>
                </a:solidFill>
              </a:rPr>
              <a:t>“That We Might Be One: The Story of the Dutch Potato Project” (time code 0:00 to 8:57)</a:t>
            </a:r>
          </a:p>
          <a:p>
            <a:endParaRPr lang="en-US" dirty="0">
              <a:solidFill>
                <a:schemeClr val="bg1"/>
              </a:solidFill>
            </a:endParaRPr>
          </a:p>
          <a:p>
            <a:pPr marL="342900" indent="-342900">
              <a:buAutoNum type="arabicPeriod"/>
            </a:pPr>
            <a:r>
              <a:rPr lang="en-US" dirty="0">
                <a:solidFill>
                  <a:schemeClr val="bg1"/>
                </a:solidFill>
              </a:rPr>
              <a:t>Bible Study Tools—dictionary</a:t>
            </a:r>
          </a:p>
          <a:p>
            <a:r>
              <a:rPr lang="en-US" dirty="0">
                <a:solidFill>
                  <a:schemeClr val="bg1"/>
                </a:solidFill>
              </a:rPr>
              <a:t>2.   Old Testament Institute Manual</a:t>
            </a:r>
          </a:p>
          <a:p>
            <a:r>
              <a:rPr lang="en-US" dirty="0">
                <a:solidFill>
                  <a:schemeClr val="bg1"/>
                </a:solidFill>
              </a:rPr>
              <a:t>	(Rasmussen, Introduction to the Old Testament, 1:131.)</a:t>
            </a:r>
          </a:p>
          <a:p>
            <a:r>
              <a:rPr lang="en-US" dirty="0">
                <a:solidFill>
                  <a:schemeClr val="bg1"/>
                </a:solidFill>
              </a:rPr>
              <a:t>Presentation by ©http://fashionsbylynda.com/blog/</a:t>
            </a:r>
          </a:p>
          <a:p>
            <a:pPr fontAlgn="base"/>
            <a:r>
              <a:rPr lang="en-US" dirty="0">
                <a:solidFill>
                  <a:schemeClr val="bg1"/>
                </a:solidFill>
              </a:rPr>
              <a:t>3. President Marion G. Romney </a:t>
            </a:r>
            <a:r>
              <a:rPr lang="en-US" i="1" dirty="0">
                <a:solidFill>
                  <a:schemeClr val="bg1"/>
                </a:solidFill>
              </a:rPr>
              <a:t>The Blessings of an Honest Tithe </a:t>
            </a:r>
            <a:r>
              <a:rPr lang="en-US" dirty="0">
                <a:solidFill>
                  <a:schemeClr val="bg1"/>
                </a:solidFill>
              </a:rPr>
              <a:t>Jan. 1982 Ensign</a:t>
            </a:r>
          </a:p>
          <a:p>
            <a:pPr fontAlgn="base"/>
            <a:r>
              <a:rPr lang="en-US" dirty="0">
                <a:solidFill>
                  <a:schemeClr val="bg1"/>
                </a:solidFill>
              </a:rPr>
              <a:t>4. Dieter F. Uchtdorf, “Providing in the Lord’s Way,” </a:t>
            </a:r>
            <a:r>
              <a:rPr lang="en-US" i="1" dirty="0">
                <a:solidFill>
                  <a:schemeClr val="bg1"/>
                </a:solidFill>
              </a:rPr>
              <a:t>Ensign</a:t>
            </a:r>
            <a:r>
              <a:rPr lang="en-US" dirty="0">
                <a:solidFill>
                  <a:schemeClr val="bg1"/>
                </a:solidFill>
              </a:rPr>
              <a:t> or </a:t>
            </a:r>
            <a:r>
              <a:rPr lang="en-US" i="1" dirty="0">
                <a:solidFill>
                  <a:schemeClr val="bg1"/>
                </a:solidFill>
              </a:rPr>
              <a:t>Liahona,</a:t>
            </a:r>
            <a:r>
              <a:rPr lang="en-US" dirty="0">
                <a:solidFill>
                  <a:schemeClr val="bg1"/>
                </a:solidFill>
              </a:rPr>
              <a:t> Nov. 2011, 54.</a:t>
            </a:r>
          </a:p>
          <a:p>
            <a:pPr fontAlgn="base"/>
            <a:r>
              <a:rPr lang="en-US" dirty="0">
                <a:solidFill>
                  <a:schemeClr val="bg1"/>
                </a:solidFill>
              </a:rPr>
              <a:t>5. Bible Dictionary</a:t>
            </a:r>
          </a:p>
          <a:p>
            <a:pPr fontAlgn="base"/>
            <a:r>
              <a:rPr lang="en-US" dirty="0">
                <a:solidFill>
                  <a:schemeClr val="bg1"/>
                </a:solidFill>
              </a:rPr>
              <a:t>6. gotquestions.org</a:t>
            </a:r>
          </a:p>
          <a:p>
            <a:pPr fontAlgn="base"/>
            <a:r>
              <a:rPr lang="en-US" dirty="0">
                <a:solidFill>
                  <a:schemeClr val="bg1"/>
                </a:solidFill>
              </a:rPr>
              <a:t>7. President Russell M. Nelson (“Peacemakers Needed,” </a:t>
            </a:r>
            <a:r>
              <a:rPr lang="en-US" i="1" dirty="0">
                <a:solidFill>
                  <a:schemeClr val="bg1"/>
                </a:solidFill>
              </a:rPr>
              <a:t>Liahona</a:t>
            </a:r>
            <a:r>
              <a:rPr lang="en-US" dirty="0">
                <a:solidFill>
                  <a:schemeClr val="bg1"/>
                </a:solidFill>
              </a:rPr>
              <a:t>, May 2023, 98)</a:t>
            </a:r>
          </a:p>
          <a:p>
            <a:pPr fontAlgn="base"/>
            <a:r>
              <a:rPr lang="en-US" dirty="0">
                <a:solidFill>
                  <a:schemeClr val="bg1"/>
                </a:solidFill>
              </a:rPr>
              <a:t>8. Ellis T. Rasmussen “A Latter-day Saint Commentary on the Old Testament” pg.179</a:t>
            </a:r>
          </a:p>
          <a:p>
            <a:pPr fontAlgn="base"/>
            <a:r>
              <a:rPr lang="en-US" dirty="0">
                <a:solidFill>
                  <a:schemeClr val="bg1"/>
                </a:solidFill>
              </a:rPr>
              <a:t>9. President Jeffrey R. Holland (“Are We Not All Beggars?.” </a:t>
            </a:r>
            <a:r>
              <a:rPr lang="en-US" i="1" dirty="0">
                <a:solidFill>
                  <a:schemeClr val="bg1"/>
                </a:solidFill>
              </a:rPr>
              <a:t>Ensign</a:t>
            </a:r>
            <a:r>
              <a:rPr lang="en-US" dirty="0">
                <a:solidFill>
                  <a:schemeClr val="bg1"/>
                </a:solidFill>
              </a:rPr>
              <a:t> or </a:t>
            </a:r>
            <a:r>
              <a:rPr lang="en-US" i="1" dirty="0">
                <a:solidFill>
                  <a:schemeClr val="bg1"/>
                </a:solidFill>
              </a:rPr>
              <a:t>Liahona</a:t>
            </a:r>
            <a:r>
              <a:rPr lang="en-US" dirty="0">
                <a:solidFill>
                  <a:schemeClr val="bg1"/>
                </a:solidFill>
              </a:rPr>
              <a:t>, Nov. 2014, 40, 42)</a:t>
            </a:r>
          </a:p>
          <a:p>
            <a:pPr fontAlgn="base"/>
            <a:endParaRPr lang="en-US" dirty="0">
              <a:solidFill>
                <a:schemeClr val="bg1"/>
              </a:solidFill>
            </a:endParaRPr>
          </a:p>
        </p:txBody>
      </p:sp>
      <p:pic>
        <p:nvPicPr>
          <p:cNvPr id="3074" name="Picture 2" descr="http://3.bp.blogspot.com/--W9q47Udk1Q/ULQ4gx4lh-I/AAAAAAAAIeo/gpsm66yJLD0/s1600/StayAwake_W.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86775" y="2170971"/>
            <a:ext cx="3189706" cy="2115279"/>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14">
            <a:extLst>
              <a:ext uri="{FF2B5EF4-FFF2-40B4-BE49-F238E27FC236}">
                <a16:creationId xmlns:a16="http://schemas.microsoft.com/office/drawing/2014/main" id="{E0114455-712A-4C9D-A34D-E00F056A09A9}"/>
              </a:ext>
            </a:extLst>
          </p:cNvPr>
          <p:cNvSpPr>
            <a:spLocks noGrp="1"/>
          </p:cNvSpPr>
          <p:nvPr/>
        </p:nvSpPr>
        <p:spPr>
          <a:xfrm>
            <a:off x="67818" y="6492875"/>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grpSp>
        <p:nvGrpSpPr>
          <p:cNvPr id="2" name="Group 1">
            <a:extLst>
              <a:ext uri="{FF2B5EF4-FFF2-40B4-BE49-F238E27FC236}">
                <a16:creationId xmlns:a16="http://schemas.microsoft.com/office/drawing/2014/main" id="{F2092AE3-9088-C38C-E10A-F14C16628F84}"/>
              </a:ext>
            </a:extLst>
          </p:cNvPr>
          <p:cNvGrpSpPr/>
          <p:nvPr/>
        </p:nvGrpSpPr>
        <p:grpSpPr>
          <a:xfrm>
            <a:off x="5109753" y="440258"/>
            <a:ext cx="854717" cy="1082642"/>
            <a:chOff x="7543800" y="3810000"/>
            <a:chExt cx="1143000" cy="1447800"/>
          </a:xfrm>
        </p:grpSpPr>
        <p:sp>
          <p:nvSpPr>
            <p:cNvPr id="3" name="Trapezoid 2">
              <a:extLst>
                <a:ext uri="{FF2B5EF4-FFF2-40B4-BE49-F238E27FC236}">
                  <a16:creationId xmlns:a16="http://schemas.microsoft.com/office/drawing/2014/main" id="{5BE6788F-0EB7-9ED9-3F73-220F28A18751}"/>
                </a:ext>
              </a:extLst>
            </p:cNvPr>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79">
              <a:extLst>
                <a:ext uri="{FF2B5EF4-FFF2-40B4-BE49-F238E27FC236}">
                  <a16:creationId xmlns:a16="http://schemas.microsoft.com/office/drawing/2014/main" id="{87096271-52C5-C5CB-5870-ACA480DEDFDD}"/>
                </a:ext>
              </a:extLst>
            </p:cNvPr>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80">
              <a:extLst>
                <a:ext uri="{FF2B5EF4-FFF2-40B4-BE49-F238E27FC236}">
                  <a16:creationId xmlns:a16="http://schemas.microsoft.com/office/drawing/2014/main" id="{0068DF4A-E237-0472-05A8-DD7F31983736}"/>
                </a:ext>
              </a:extLst>
            </p:cNvPr>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1">
              <a:extLst>
                <a:ext uri="{FF2B5EF4-FFF2-40B4-BE49-F238E27FC236}">
                  <a16:creationId xmlns:a16="http://schemas.microsoft.com/office/drawing/2014/main" id="{904B1878-1D84-9D0F-BB00-05C16B6149BE}"/>
                </a:ext>
              </a:extLst>
            </p:cNvPr>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203AA7E7-BA4C-F92B-0585-B59893F1A61D}"/>
                </a:ext>
              </a:extLst>
            </p:cNvPr>
            <p:cNvGrpSpPr/>
            <p:nvPr/>
          </p:nvGrpSpPr>
          <p:grpSpPr>
            <a:xfrm>
              <a:off x="7924800" y="3810000"/>
              <a:ext cx="645353" cy="610017"/>
              <a:chOff x="7924800" y="5867400"/>
              <a:chExt cx="645353" cy="610017"/>
            </a:xfrm>
          </p:grpSpPr>
          <p:grpSp>
            <p:nvGrpSpPr>
              <p:cNvPr id="18" name="Group 13">
                <a:extLst>
                  <a:ext uri="{FF2B5EF4-FFF2-40B4-BE49-F238E27FC236}">
                    <a16:creationId xmlns:a16="http://schemas.microsoft.com/office/drawing/2014/main" id="{661A7E1F-4A7B-BEE7-BE64-21C9DDB4DA56}"/>
                  </a:ext>
                </a:extLst>
              </p:cNvPr>
              <p:cNvGrpSpPr/>
              <p:nvPr/>
            </p:nvGrpSpPr>
            <p:grpSpPr>
              <a:xfrm>
                <a:off x="7924800" y="5867400"/>
                <a:ext cx="645353" cy="610017"/>
                <a:chOff x="3037563" y="3121795"/>
                <a:chExt cx="1250371" cy="1224010"/>
              </a:xfrm>
            </p:grpSpPr>
            <p:sp>
              <p:nvSpPr>
                <p:cNvPr id="20" name="Oval 19">
                  <a:extLst>
                    <a:ext uri="{FF2B5EF4-FFF2-40B4-BE49-F238E27FC236}">
                      <a16:creationId xmlns:a16="http://schemas.microsoft.com/office/drawing/2014/main" id="{0C0B80EE-6F42-6153-AF78-6316712DF2A1}"/>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AAE5A269-AA93-341C-9CE6-DB881AB10047}"/>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D93199B8-2253-4B4F-BB48-FF9B0ED4BA3F}"/>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E254BBD-95D4-8913-B338-8CD42267F399}"/>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Oval 18">
                <a:extLst>
                  <a:ext uri="{FF2B5EF4-FFF2-40B4-BE49-F238E27FC236}">
                    <a16:creationId xmlns:a16="http://schemas.microsoft.com/office/drawing/2014/main" id="{399D9966-1B89-753C-ED93-2A0EA27BAD73}"/>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26C42C8B-FE94-CAC2-2A5F-EAEF404E7205}"/>
                </a:ext>
              </a:extLst>
            </p:cNvPr>
            <p:cNvGrpSpPr/>
            <p:nvPr/>
          </p:nvGrpSpPr>
          <p:grpSpPr>
            <a:xfrm>
              <a:off x="7543800" y="4038600"/>
              <a:ext cx="403070" cy="381000"/>
              <a:chOff x="7924800" y="5867400"/>
              <a:chExt cx="645353" cy="610017"/>
            </a:xfrm>
          </p:grpSpPr>
          <p:grpSp>
            <p:nvGrpSpPr>
              <p:cNvPr id="12" name="Group 13">
                <a:extLst>
                  <a:ext uri="{FF2B5EF4-FFF2-40B4-BE49-F238E27FC236}">
                    <a16:creationId xmlns:a16="http://schemas.microsoft.com/office/drawing/2014/main" id="{81B4E0A9-4883-F67E-6C0C-AF17CA6D4F66}"/>
                  </a:ext>
                </a:extLst>
              </p:cNvPr>
              <p:cNvGrpSpPr/>
              <p:nvPr/>
            </p:nvGrpSpPr>
            <p:grpSpPr>
              <a:xfrm>
                <a:off x="7924800" y="5867400"/>
                <a:ext cx="645353" cy="610017"/>
                <a:chOff x="3037563" y="3121795"/>
                <a:chExt cx="1250371" cy="1224010"/>
              </a:xfrm>
            </p:grpSpPr>
            <p:sp>
              <p:nvSpPr>
                <p:cNvPr id="14" name="Oval 13">
                  <a:extLst>
                    <a:ext uri="{FF2B5EF4-FFF2-40B4-BE49-F238E27FC236}">
                      <a16:creationId xmlns:a16="http://schemas.microsoft.com/office/drawing/2014/main" id="{26D43AD5-1449-8CB2-EBEB-D20E43E9B0B9}"/>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6BD7F5C0-8046-4E1D-111A-EE60AB71971E}"/>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CBC5174D-6752-2DFB-A3F0-F1EF63ED0B16}"/>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297A113C-6854-95E3-CBE6-076161966AE2}"/>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Oval 12">
                <a:extLst>
                  <a:ext uri="{FF2B5EF4-FFF2-40B4-BE49-F238E27FC236}">
                    <a16:creationId xmlns:a16="http://schemas.microsoft.com/office/drawing/2014/main" id="{E86A1FA1-86F1-4467-8B1A-5446AE2A7FD9}"/>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0307469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600250" y="901236"/>
          <a:ext cx="8991500" cy="1826976"/>
        </p:xfrm>
        <a:graphic>
          <a:graphicData uri="http://schemas.openxmlformats.org/drawingml/2006/table">
            <a:tbl>
              <a:tblPr firstRow="1" bandRow="1">
                <a:tableStyleId>{5940675A-B579-460E-94D1-54222C63F5DA}</a:tableStyleId>
              </a:tblPr>
              <a:tblGrid>
                <a:gridCol w="2247875">
                  <a:extLst>
                    <a:ext uri="{9D8B030D-6E8A-4147-A177-3AD203B41FA5}">
                      <a16:colId xmlns:a16="http://schemas.microsoft.com/office/drawing/2014/main" val="20000"/>
                    </a:ext>
                  </a:extLst>
                </a:gridCol>
                <a:gridCol w="2247875">
                  <a:extLst>
                    <a:ext uri="{9D8B030D-6E8A-4147-A177-3AD203B41FA5}">
                      <a16:colId xmlns:a16="http://schemas.microsoft.com/office/drawing/2014/main" val="20001"/>
                    </a:ext>
                  </a:extLst>
                </a:gridCol>
                <a:gridCol w="2247875">
                  <a:extLst>
                    <a:ext uri="{9D8B030D-6E8A-4147-A177-3AD203B41FA5}">
                      <a16:colId xmlns:a16="http://schemas.microsoft.com/office/drawing/2014/main" val="20002"/>
                    </a:ext>
                  </a:extLst>
                </a:gridCol>
                <a:gridCol w="2247875">
                  <a:extLst>
                    <a:ext uri="{9D8B030D-6E8A-4147-A177-3AD203B41FA5}">
                      <a16:colId xmlns:a16="http://schemas.microsoft.com/office/drawing/2014/main" val="20003"/>
                    </a:ext>
                  </a:extLst>
                </a:gridCol>
              </a:tblGrid>
              <a:tr h="638256">
                <a:tc>
                  <a:txBody>
                    <a:bodyPr/>
                    <a:lstStyle/>
                    <a:p>
                      <a:pPr algn="ctr"/>
                      <a:r>
                        <a:rPr lang="en-US" dirty="0"/>
                        <a:t>Deuteronomy 1-13</a:t>
                      </a:r>
                      <a:endParaRPr lang="en-US" dirty="0">
                        <a:solidFill>
                          <a:schemeClr val="tx1"/>
                        </a:solidFill>
                      </a:endParaRPr>
                    </a:p>
                  </a:txBody>
                  <a:tcPr>
                    <a:solidFill>
                      <a:schemeClr val="bg1"/>
                    </a:solidFill>
                  </a:tcPr>
                </a:tc>
                <a:tc>
                  <a:txBody>
                    <a:bodyPr/>
                    <a:lstStyle/>
                    <a:p>
                      <a:pPr algn="ctr"/>
                      <a:r>
                        <a:rPr lang="en-US" dirty="0"/>
                        <a:t>Deuteronomy 14-19</a:t>
                      </a:r>
                    </a:p>
                  </a:txBody>
                  <a:tcPr>
                    <a:solidFill>
                      <a:schemeClr val="accent5">
                        <a:lumMod val="60000"/>
                        <a:lumOff val="40000"/>
                      </a:schemeClr>
                    </a:solidFill>
                  </a:tcPr>
                </a:tc>
                <a:tc>
                  <a:txBody>
                    <a:bodyPr/>
                    <a:lstStyle/>
                    <a:p>
                      <a:pPr algn="ctr"/>
                      <a:r>
                        <a:rPr lang="en-US" dirty="0"/>
                        <a:t>Deuteronomy</a:t>
                      </a:r>
                      <a:r>
                        <a:rPr lang="en-US" baseline="0" dirty="0"/>
                        <a:t> 20-26</a:t>
                      </a:r>
                      <a:endParaRPr lang="en-US" dirty="0"/>
                    </a:p>
                  </a:txBody>
                  <a:tcPr/>
                </a:tc>
                <a:tc>
                  <a:txBody>
                    <a:bodyPr/>
                    <a:lstStyle/>
                    <a:p>
                      <a:pPr algn="ctr"/>
                      <a:r>
                        <a:rPr lang="en-US" dirty="0"/>
                        <a:t>Deuteronomy 27-34</a:t>
                      </a:r>
                    </a:p>
                  </a:txBody>
                  <a:tcPr/>
                </a:tc>
                <a:extLst>
                  <a:ext uri="{0D108BD9-81ED-4DB2-BD59-A6C34878D82A}">
                    <a16:rowId xmlns:a16="http://schemas.microsoft.com/office/drawing/2014/main" val="10000"/>
                  </a:ext>
                </a:extLst>
              </a:tr>
              <a:tr h="64712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Preparing Israel to enter the Promised Land</a:t>
                      </a:r>
                    </a:p>
                    <a:p>
                      <a:pPr algn="ctr"/>
                      <a:endParaRPr lang="en-US" dirty="0"/>
                    </a:p>
                  </a:txBody>
                  <a:tcPr>
                    <a:solidFill>
                      <a:schemeClr val="bg1"/>
                    </a:solidFill>
                  </a:tcPr>
                </a:tc>
                <a:tc>
                  <a:txBody>
                    <a:bodyPr/>
                    <a:lstStyle/>
                    <a:p>
                      <a:pPr algn="ctr"/>
                      <a:r>
                        <a:rPr lang="en-US" dirty="0"/>
                        <a:t>The</a:t>
                      </a:r>
                      <a:r>
                        <a:rPr lang="en-US" baseline="0" dirty="0"/>
                        <a:t> Lord’s Laws and Feasts</a:t>
                      </a:r>
                      <a:endParaRPr lang="en-US" dirty="0"/>
                    </a:p>
                  </a:txBody>
                  <a:tcPr>
                    <a:solidFill>
                      <a:schemeClr val="accent5">
                        <a:lumMod val="20000"/>
                        <a:lumOff val="80000"/>
                      </a:schemeClr>
                    </a:solidFill>
                  </a:tcPr>
                </a:tc>
                <a:tc>
                  <a:txBody>
                    <a:bodyPr/>
                    <a:lstStyle/>
                    <a:p>
                      <a:pPr algn="ctr"/>
                      <a:r>
                        <a:rPr lang="en-US" dirty="0"/>
                        <a:t>War and Punishments</a:t>
                      </a:r>
                    </a:p>
                  </a:txBody>
                  <a:tcPr/>
                </a:tc>
                <a:tc>
                  <a:txBody>
                    <a:bodyPr/>
                    <a:lstStyle/>
                    <a:p>
                      <a:pPr algn="ctr"/>
                      <a:r>
                        <a:rPr lang="en-US" dirty="0"/>
                        <a:t>Obedience and Disobedience</a:t>
                      </a:r>
                    </a:p>
                    <a:p>
                      <a:pPr algn="ctr"/>
                      <a:r>
                        <a:rPr lang="en-US" dirty="0"/>
                        <a:t>Moses’ Final Sermon</a:t>
                      </a:r>
                    </a:p>
                  </a:txBody>
                  <a:tcPr/>
                </a:tc>
                <a:extLst>
                  <a:ext uri="{0D108BD9-81ED-4DB2-BD59-A6C34878D82A}">
                    <a16:rowId xmlns:a16="http://schemas.microsoft.com/office/drawing/2014/main" val="10001"/>
                  </a:ext>
                </a:extLst>
              </a:tr>
            </a:tbl>
          </a:graphicData>
        </a:graphic>
      </p:graphicFrame>
      <p:graphicFrame>
        <p:nvGraphicFramePr>
          <p:cNvPr id="5" name="Table 4"/>
          <p:cNvGraphicFramePr>
            <a:graphicFrameLocks noGrp="1"/>
          </p:cNvGraphicFramePr>
          <p:nvPr/>
        </p:nvGraphicFramePr>
        <p:xfrm>
          <a:off x="1899466" y="3081113"/>
          <a:ext cx="8566338" cy="1193800"/>
        </p:xfrm>
        <a:graphic>
          <a:graphicData uri="http://schemas.openxmlformats.org/drawingml/2006/table">
            <a:tbl>
              <a:tblPr firstRow="1" bandRow="1">
                <a:tableStyleId>{5940675A-B579-460E-94D1-54222C63F5DA}</a:tableStyleId>
              </a:tblPr>
              <a:tblGrid>
                <a:gridCol w="2855446">
                  <a:extLst>
                    <a:ext uri="{9D8B030D-6E8A-4147-A177-3AD203B41FA5}">
                      <a16:colId xmlns:a16="http://schemas.microsoft.com/office/drawing/2014/main" val="20000"/>
                    </a:ext>
                  </a:extLst>
                </a:gridCol>
                <a:gridCol w="2855446">
                  <a:extLst>
                    <a:ext uri="{9D8B030D-6E8A-4147-A177-3AD203B41FA5}">
                      <a16:colId xmlns:a16="http://schemas.microsoft.com/office/drawing/2014/main" val="20001"/>
                    </a:ext>
                  </a:extLst>
                </a:gridCol>
                <a:gridCol w="2855446">
                  <a:extLst>
                    <a:ext uri="{9D8B030D-6E8A-4147-A177-3AD203B41FA5}">
                      <a16:colId xmlns:a16="http://schemas.microsoft.com/office/drawing/2014/main" val="20002"/>
                    </a:ext>
                  </a:extLst>
                </a:gridCol>
              </a:tblGrid>
              <a:tr h="370840">
                <a:tc>
                  <a:txBody>
                    <a:bodyPr/>
                    <a:lstStyle/>
                    <a:p>
                      <a:r>
                        <a:rPr lang="en-US" dirty="0"/>
                        <a:t>Deuteronomy 14-15</a:t>
                      </a:r>
                    </a:p>
                  </a:txBody>
                  <a:tcPr>
                    <a:solidFill>
                      <a:schemeClr val="accent5">
                        <a:lumMod val="60000"/>
                        <a:lumOff val="40000"/>
                      </a:schemeClr>
                    </a:solidFill>
                  </a:tcPr>
                </a:tc>
                <a:tc>
                  <a:txBody>
                    <a:bodyPr/>
                    <a:lstStyle/>
                    <a:p>
                      <a:r>
                        <a:rPr lang="en-US" dirty="0"/>
                        <a:t>Deuteronomy 16-18</a:t>
                      </a:r>
                    </a:p>
                  </a:txBody>
                  <a:tcPr>
                    <a:solidFill>
                      <a:schemeClr val="accent5">
                        <a:lumMod val="60000"/>
                        <a:lumOff val="40000"/>
                      </a:schemeClr>
                    </a:solidFill>
                  </a:tcPr>
                </a:tc>
                <a:tc>
                  <a:txBody>
                    <a:bodyPr/>
                    <a:lstStyle/>
                    <a:p>
                      <a:r>
                        <a:rPr lang="en-US" dirty="0"/>
                        <a:t>Deuteronomy 19</a:t>
                      </a:r>
                    </a:p>
                  </a:txBody>
                  <a:tcPr>
                    <a:solidFill>
                      <a:schemeClr val="accent5">
                        <a:lumMod val="60000"/>
                        <a:lumOff val="40000"/>
                      </a:schemeClr>
                    </a:solidFill>
                  </a:tcPr>
                </a:tc>
                <a:extLst>
                  <a:ext uri="{0D108BD9-81ED-4DB2-BD59-A6C34878D82A}">
                    <a16:rowId xmlns:a16="http://schemas.microsoft.com/office/drawing/2014/main" val="10000"/>
                  </a:ext>
                </a:extLst>
              </a:tr>
              <a:tr h="370840">
                <a:tc>
                  <a:txBody>
                    <a:bodyPr/>
                    <a:lstStyle/>
                    <a:p>
                      <a:r>
                        <a:rPr lang="en-US" sz="1200" b="0" i="1" kern="1200" dirty="0">
                          <a:solidFill>
                            <a:schemeClr val="tx1"/>
                          </a:solidFill>
                          <a:effectLst/>
                          <a:latin typeface="+mn-lt"/>
                          <a:ea typeface="+mn-ea"/>
                          <a:cs typeface="+mn-cs"/>
                        </a:rPr>
                        <a:t>The Israelites are children of the Lord Jehovah</a:t>
                      </a:r>
                    </a:p>
                    <a:p>
                      <a:r>
                        <a:rPr lang="en-US" sz="1200" b="0" i="1" kern="1200" dirty="0">
                          <a:solidFill>
                            <a:schemeClr val="tx1"/>
                          </a:solidFill>
                          <a:effectLst/>
                          <a:latin typeface="+mn-lt"/>
                          <a:ea typeface="+mn-ea"/>
                          <a:cs typeface="+mn-cs"/>
                        </a:rPr>
                        <a:t>Laws</a:t>
                      </a:r>
                      <a:r>
                        <a:rPr lang="en-US" sz="1200" b="0" i="1" kern="1200" baseline="0" dirty="0">
                          <a:solidFill>
                            <a:schemeClr val="tx1"/>
                          </a:solidFill>
                          <a:effectLst/>
                          <a:latin typeface="+mn-lt"/>
                          <a:ea typeface="+mn-ea"/>
                          <a:cs typeface="+mn-cs"/>
                        </a:rPr>
                        <a:t> on Food, tithes, debts,</a:t>
                      </a:r>
                    </a:p>
                    <a:p>
                      <a:r>
                        <a:rPr lang="en-US" sz="1200" b="0" i="1" kern="1200" baseline="0" dirty="0">
                          <a:solidFill>
                            <a:schemeClr val="tx1"/>
                          </a:solidFill>
                          <a:effectLst/>
                          <a:latin typeface="+mn-lt"/>
                          <a:ea typeface="+mn-ea"/>
                          <a:cs typeface="+mn-cs"/>
                        </a:rPr>
                        <a:t>Slaves, and firstborn</a:t>
                      </a:r>
                      <a:endParaRPr lang="en-US" sz="1200" dirty="0"/>
                    </a:p>
                  </a:txBody>
                  <a:tcPr/>
                </a:tc>
                <a:tc>
                  <a:txBody>
                    <a:bodyPr/>
                    <a:lstStyle/>
                    <a:p>
                      <a:r>
                        <a:rPr lang="en-US" sz="1200" b="0" i="1" kern="1200" dirty="0">
                          <a:solidFill>
                            <a:schemeClr val="tx1"/>
                          </a:solidFill>
                          <a:effectLst/>
                          <a:latin typeface="+mn-lt"/>
                          <a:ea typeface="+mn-ea"/>
                          <a:cs typeface="+mn-cs"/>
                        </a:rPr>
                        <a:t>Laws</a:t>
                      </a:r>
                      <a:r>
                        <a:rPr lang="en-US" sz="1200" b="0" i="1" kern="1200" baseline="0" dirty="0">
                          <a:solidFill>
                            <a:schemeClr val="tx1"/>
                          </a:solidFill>
                          <a:effectLst/>
                          <a:latin typeface="+mn-lt"/>
                          <a:ea typeface="+mn-ea"/>
                          <a:cs typeface="+mn-cs"/>
                        </a:rPr>
                        <a:t> of Feasts</a:t>
                      </a:r>
                    </a:p>
                    <a:p>
                      <a:r>
                        <a:rPr lang="en-US" sz="1200" b="0" i="1" kern="1200" baseline="0" dirty="0">
                          <a:solidFill>
                            <a:schemeClr val="tx1"/>
                          </a:solidFill>
                          <a:effectLst/>
                          <a:latin typeface="+mn-lt"/>
                          <a:ea typeface="+mn-ea"/>
                          <a:cs typeface="+mn-cs"/>
                        </a:rPr>
                        <a:t>Civil Laws: judges, kings, priests and prophets</a:t>
                      </a:r>
                      <a:endParaRPr lang="en-US" sz="1200" dirty="0"/>
                    </a:p>
                  </a:txBody>
                  <a:tcPr/>
                </a:tc>
                <a:tc>
                  <a:txBody>
                    <a:bodyPr/>
                    <a:lstStyle/>
                    <a:p>
                      <a:r>
                        <a:rPr lang="en-US" sz="1200" i="1" dirty="0"/>
                        <a:t>Cities of Refuge</a:t>
                      </a:r>
                    </a:p>
                    <a:p>
                      <a:r>
                        <a:rPr lang="en-US" sz="1200" i="1" dirty="0"/>
                        <a:t>Law of Witnesses</a:t>
                      </a:r>
                    </a:p>
                  </a:txBody>
                  <a:tcPr/>
                </a:tc>
                <a:extLst>
                  <a:ext uri="{0D108BD9-81ED-4DB2-BD59-A6C34878D82A}">
                    <a16:rowId xmlns:a16="http://schemas.microsoft.com/office/drawing/2014/main" val="10001"/>
                  </a:ext>
                </a:extLst>
              </a:tr>
            </a:tbl>
          </a:graphicData>
        </a:graphic>
      </p:graphicFrame>
      <p:sp>
        <p:nvSpPr>
          <p:cNvPr id="6" name="TextBox 5"/>
          <p:cNvSpPr txBox="1"/>
          <p:nvPr/>
        </p:nvSpPr>
        <p:spPr>
          <a:xfrm>
            <a:off x="0" y="0"/>
            <a:ext cx="12192000" cy="707886"/>
          </a:xfrm>
          <a:prstGeom prst="rect">
            <a:avLst/>
          </a:prstGeom>
          <a:noFill/>
        </p:spPr>
        <p:txBody>
          <a:bodyPr wrap="square" rtlCol="0">
            <a:spAutoFit/>
          </a:bodyPr>
          <a:lstStyle/>
          <a:p>
            <a:pPr algn="ctr"/>
            <a:r>
              <a:rPr lang="en-US" sz="4000" dirty="0">
                <a:latin typeface="Agency FB" panose="020B0503020202020204" pitchFamily="34" charset="0"/>
              </a:rPr>
              <a:t>Deuteronomy</a:t>
            </a:r>
          </a:p>
        </p:txBody>
      </p:sp>
    </p:spTree>
    <p:extLst>
      <p:ext uri="{BB962C8B-B14F-4D97-AF65-F5344CB8AC3E}">
        <p14:creationId xmlns:p14="http://schemas.microsoft.com/office/powerpoint/2010/main" val="15062410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0891" y="259510"/>
            <a:ext cx="11654827" cy="6186309"/>
          </a:xfrm>
          <a:prstGeom prst="rect">
            <a:avLst/>
          </a:prstGeom>
        </p:spPr>
        <p:txBody>
          <a:bodyPr wrap="square">
            <a:spAutoFit/>
          </a:bodyPr>
          <a:lstStyle/>
          <a:p>
            <a:pPr algn="ctr"/>
            <a:r>
              <a:rPr lang="en-US" sz="1200" b="1" dirty="0">
                <a:solidFill>
                  <a:srgbClr val="272E34"/>
                </a:solidFill>
                <a:latin typeface="Arial" panose="020B0604020202020204" pitchFamily="34" charset="0"/>
              </a:rPr>
              <a:t>Laws of the Old Testament which demand the death penalty</a:t>
            </a:r>
            <a:br>
              <a:rPr lang="en-US" sz="1200" b="1" dirty="0">
                <a:solidFill>
                  <a:srgbClr val="272E34"/>
                </a:solidFill>
                <a:latin typeface="Arial" panose="020B0604020202020204" pitchFamily="34" charset="0"/>
              </a:rPr>
            </a:br>
            <a:endParaRPr lang="en-US" sz="1200" b="1" dirty="0">
              <a:solidFill>
                <a:srgbClr val="272E34"/>
              </a:solidFill>
              <a:latin typeface="Arial" panose="020B0604020202020204" pitchFamily="34" charset="0"/>
            </a:endParaRPr>
          </a:p>
          <a:p>
            <a:pPr>
              <a:buFont typeface="Arial" panose="020B0604020202020204" pitchFamily="34" charset="0"/>
              <a:buChar char="•"/>
            </a:pPr>
            <a:r>
              <a:rPr lang="en-US" sz="1200" dirty="0">
                <a:solidFill>
                  <a:srgbClr val="626262"/>
                </a:solidFill>
                <a:latin typeface="Arial" panose="020B0604020202020204" pitchFamily="34" charset="0"/>
              </a:rPr>
              <a:t>The Old Testament, includes a surprising number of crimes which merit the death penalty as punishment. These laws were believed to form an integral part of the overall "Covenant" between those who worship Yahweh. </a:t>
            </a:r>
            <a:br>
              <a:rPr lang="en-US" sz="1200" dirty="0">
                <a:solidFill>
                  <a:srgbClr val="626262"/>
                </a:solidFill>
                <a:latin typeface="Arial" panose="020B0604020202020204" pitchFamily="34" charset="0"/>
              </a:rPr>
            </a:br>
            <a:r>
              <a:rPr lang="en-US" sz="1200" dirty="0">
                <a:solidFill>
                  <a:srgbClr val="626262"/>
                </a:solidFill>
                <a:latin typeface="Arial" panose="020B0604020202020204" pitchFamily="34" charset="0"/>
              </a:rPr>
              <a:t>A couple of these demand that the "sinners" be burnt to death rather than stoned — which was the more usual form of capital punishment. One can wonder why these crimes in particular merit this especially horrible fate.</a:t>
            </a:r>
            <a:br>
              <a:rPr lang="en-US" sz="1200" dirty="0">
                <a:solidFill>
                  <a:srgbClr val="626262"/>
                </a:solidFill>
                <a:latin typeface="Arial" panose="020B0604020202020204" pitchFamily="34" charset="0"/>
              </a:rPr>
            </a:br>
            <a:r>
              <a:rPr lang="en-US" sz="1200" dirty="0">
                <a:solidFill>
                  <a:srgbClr val="626262"/>
                </a:solidFill>
                <a:latin typeface="Arial" panose="020B0604020202020204" pitchFamily="34" charset="0"/>
              </a:rPr>
              <a:t>Adultery (Lev 20:10-12, (man and woman).</a:t>
            </a:r>
          </a:p>
          <a:p>
            <a:pPr>
              <a:buFont typeface="Arial" panose="020B0604020202020204" pitchFamily="34" charset="0"/>
              <a:buChar char="•"/>
            </a:pPr>
            <a:r>
              <a:rPr lang="en-US" sz="1200" dirty="0">
                <a:solidFill>
                  <a:srgbClr val="626262"/>
                </a:solidFill>
                <a:latin typeface="Arial" panose="020B0604020202020204" pitchFamily="34" charset="0"/>
              </a:rPr>
              <a:t>Lying about virginity. Applies to girls who are still in their fathers' homes, who lie about their virginity, and are presented to their husband as a virgin. The accused is guilty until proved innocent. (</a:t>
            </a:r>
            <a:r>
              <a:rPr lang="en-US" sz="1200" dirty="0" err="1">
                <a:solidFill>
                  <a:srgbClr val="626262"/>
                </a:solidFill>
                <a:latin typeface="Arial" panose="020B0604020202020204" pitchFamily="34" charset="0"/>
              </a:rPr>
              <a:t>Deut</a:t>
            </a:r>
            <a:r>
              <a:rPr lang="en-US" sz="1200" dirty="0">
                <a:solidFill>
                  <a:srgbClr val="626262"/>
                </a:solidFill>
                <a:latin typeface="Arial" panose="020B0604020202020204" pitchFamily="34" charset="0"/>
              </a:rPr>
              <a:t> 22:20-21).</a:t>
            </a:r>
          </a:p>
          <a:p>
            <a:pPr>
              <a:buFont typeface="Arial" panose="020B0604020202020204" pitchFamily="34" charset="0"/>
              <a:buChar char="•"/>
            </a:pPr>
            <a:r>
              <a:rPr lang="en-US" sz="1200" dirty="0">
                <a:solidFill>
                  <a:srgbClr val="626262"/>
                </a:solidFill>
                <a:latin typeface="Arial" panose="020B0604020202020204" pitchFamily="34" charset="0"/>
              </a:rPr>
              <a:t>Making love to a virgin pledged to be married to another. Applies to man who deflowers virgin pledged to be married, and to the virgin if she does not call for help. (</a:t>
            </a:r>
            <a:r>
              <a:rPr lang="en-US" sz="1200" dirty="0" err="1">
                <a:solidFill>
                  <a:srgbClr val="626262"/>
                </a:solidFill>
                <a:latin typeface="Arial" panose="020B0604020202020204" pitchFamily="34" charset="0"/>
              </a:rPr>
              <a:t>Deut</a:t>
            </a:r>
            <a:r>
              <a:rPr lang="en-US" sz="1200" dirty="0">
                <a:solidFill>
                  <a:srgbClr val="626262"/>
                </a:solidFill>
                <a:latin typeface="Arial" panose="020B0604020202020204" pitchFamily="34" charset="0"/>
              </a:rPr>
              <a:t> 22:23-24).</a:t>
            </a:r>
          </a:p>
          <a:p>
            <a:pPr>
              <a:buFont typeface="Arial" panose="020B0604020202020204" pitchFamily="34" charset="0"/>
              <a:buChar char="•"/>
            </a:pPr>
            <a:r>
              <a:rPr lang="en-US" sz="1200" dirty="0">
                <a:solidFill>
                  <a:srgbClr val="626262"/>
                </a:solidFill>
                <a:latin typeface="Arial" panose="020B0604020202020204" pitchFamily="34" charset="0"/>
              </a:rPr>
              <a:t>The daughter of a priest practicing prostitution (death by fire) (Lev 21:9).</a:t>
            </a:r>
          </a:p>
          <a:p>
            <a:pPr>
              <a:buFont typeface="Arial" panose="020B0604020202020204" pitchFamily="34" charset="0"/>
              <a:buChar char="•"/>
            </a:pPr>
            <a:r>
              <a:rPr lang="en-US" sz="1200" dirty="0">
                <a:solidFill>
                  <a:srgbClr val="626262"/>
                </a:solidFill>
                <a:latin typeface="Arial" panose="020B0604020202020204" pitchFamily="34" charset="0"/>
              </a:rPr>
              <a:t>Rape of someone who is engaged. If she is not engaged you only have to marry her and give her father 50 shekels. No mention is made of the girl’s opinion. (</a:t>
            </a:r>
            <a:r>
              <a:rPr lang="en-US" sz="1200" dirty="0" err="1">
                <a:solidFill>
                  <a:srgbClr val="626262"/>
                </a:solidFill>
                <a:latin typeface="Arial" panose="020B0604020202020204" pitchFamily="34" charset="0"/>
              </a:rPr>
              <a:t>Deut</a:t>
            </a:r>
            <a:r>
              <a:rPr lang="en-US" sz="1200" dirty="0">
                <a:solidFill>
                  <a:srgbClr val="626262"/>
                </a:solidFill>
                <a:latin typeface="Arial" panose="020B0604020202020204" pitchFamily="34" charset="0"/>
              </a:rPr>
              <a:t> 22:25).</a:t>
            </a:r>
          </a:p>
          <a:p>
            <a:pPr>
              <a:buFont typeface="Arial" panose="020B0604020202020204" pitchFamily="34" charset="0"/>
              <a:buChar char="•"/>
            </a:pPr>
            <a:r>
              <a:rPr lang="en-US" sz="1200" dirty="0">
                <a:solidFill>
                  <a:srgbClr val="626262"/>
                </a:solidFill>
                <a:latin typeface="Arial" panose="020B0604020202020204" pitchFamily="34" charset="0"/>
              </a:rPr>
              <a:t>Men practicing bestiality. (Both man and animal die). (Lev 20:15)</a:t>
            </a:r>
          </a:p>
          <a:p>
            <a:pPr>
              <a:buFont typeface="Arial" panose="020B0604020202020204" pitchFamily="34" charset="0"/>
              <a:buChar char="•"/>
            </a:pPr>
            <a:r>
              <a:rPr lang="en-US" sz="1200" dirty="0">
                <a:solidFill>
                  <a:srgbClr val="626262"/>
                </a:solidFill>
                <a:latin typeface="Arial" panose="020B0604020202020204" pitchFamily="34" charset="0"/>
              </a:rPr>
              <a:t>Women practicing bestiality (Both woman and animal die). (Lev 20:16)</a:t>
            </a:r>
          </a:p>
          <a:p>
            <a:pPr>
              <a:buFont typeface="Arial" panose="020B0604020202020204" pitchFamily="34" charset="0"/>
              <a:buChar char="•"/>
            </a:pPr>
            <a:r>
              <a:rPr lang="en-US" sz="1200" dirty="0">
                <a:solidFill>
                  <a:srgbClr val="626262"/>
                </a:solidFill>
                <a:latin typeface="Arial" panose="020B0604020202020204" pitchFamily="34" charset="0"/>
              </a:rPr>
              <a:t>Having sex with your father’s wife, as distinct from "your mother", as it was common practice for men at the time to have several wives. (both die). (Lev 20:20).</a:t>
            </a:r>
          </a:p>
          <a:p>
            <a:pPr>
              <a:buFont typeface="Arial" panose="020B0604020202020204" pitchFamily="34" charset="0"/>
              <a:buChar char="•"/>
            </a:pPr>
            <a:r>
              <a:rPr lang="en-US" sz="1200" dirty="0">
                <a:solidFill>
                  <a:srgbClr val="626262"/>
                </a:solidFill>
                <a:latin typeface="Arial" panose="020B0604020202020204" pitchFamily="34" charset="0"/>
              </a:rPr>
              <a:t>Having sex with your daughter in law. (Lev 20:30)</a:t>
            </a:r>
          </a:p>
          <a:p>
            <a:pPr>
              <a:buFont typeface="Arial" panose="020B0604020202020204" pitchFamily="34" charset="0"/>
              <a:buChar char="•"/>
            </a:pPr>
            <a:r>
              <a:rPr lang="en-US" sz="1200" dirty="0">
                <a:solidFill>
                  <a:srgbClr val="626262"/>
                </a:solidFill>
                <a:latin typeface="Arial" panose="020B0604020202020204" pitchFamily="34" charset="0"/>
              </a:rPr>
              <a:t>Incest. (Lev 20:17)</a:t>
            </a:r>
          </a:p>
          <a:p>
            <a:pPr>
              <a:buFont typeface="Arial" panose="020B0604020202020204" pitchFamily="34" charset="0"/>
              <a:buChar char="•"/>
            </a:pPr>
            <a:r>
              <a:rPr lang="en-US" sz="1200" dirty="0">
                <a:solidFill>
                  <a:srgbClr val="626262"/>
                </a:solidFill>
                <a:latin typeface="Arial" panose="020B0604020202020204" pitchFamily="34" charset="0"/>
              </a:rPr>
              <a:t>Male homosexuality. The girls seem to get a free .. </a:t>
            </a:r>
            <a:r>
              <a:rPr lang="en-US" sz="1200" dirty="0" err="1">
                <a:solidFill>
                  <a:srgbClr val="626262"/>
                </a:solidFill>
                <a:latin typeface="Arial" panose="020B0604020202020204" pitchFamily="34" charset="0"/>
              </a:rPr>
              <a:t>errrr</a:t>
            </a:r>
            <a:r>
              <a:rPr lang="en-US" sz="1200" dirty="0">
                <a:solidFill>
                  <a:srgbClr val="626262"/>
                </a:solidFill>
                <a:latin typeface="Arial" panose="020B0604020202020204" pitchFamily="34" charset="0"/>
              </a:rPr>
              <a:t> ...ride on this one. (Lev 20:13).</a:t>
            </a:r>
          </a:p>
          <a:p>
            <a:pPr>
              <a:buFont typeface="Arial" panose="020B0604020202020204" pitchFamily="34" charset="0"/>
              <a:buChar char="•"/>
            </a:pPr>
            <a:r>
              <a:rPr lang="en-US" sz="1200" dirty="0">
                <a:solidFill>
                  <a:srgbClr val="626262"/>
                </a:solidFill>
                <a:latin typeface="Arial" panose="020B0604020202020204" pitchFamily="34" charset="0"/>
              </a:rPr>
              <a:t>Marrying a woman and her daughter. They are all burnt to death (Lev 20:14)</a:t>
            </a:r>
          </a:p>
          <a:p>
            <a:pPr>
              <a:buFont typeface="Arial" panose="020B0604020202020204" pitchFamily="34" charset="0"/>
              <a:buChar char="•"/>
            </a:pPr>
            <a:r>
              <a:rPr lang="en-US" sz="1200" dirty="0">
                <a:solidFill>
                  <a:srgbClr val="626262"/>
                </a:solidFill>
                <a:latin typeface="Arial" panose="020B0604020202020204" pitchFamily="34" charset="0"/>
              </a:rPr>
              <a:t>Worshiping idols (Ex 22:20, Lev 20:1-5, </a:t>
            </a:r>
            <a:r>
              <a:rPr lang="en-US" sz="1200" dirty="0" err="1">
                <a:solidFill>
                  <a:srgbClr val="626262"/>
                </a:solidFill>
                <a:latin typeface="Arial" panose="020B0604020202020204" pitchFamily="34" charset="0"/>
              </a:rPr>
              <a:t>Deut</a:t>
            </a:r>
            <a:r>
              <a:rPr lang="en-US" sz="1200" dirty="0">
                <a:solidFill>
                  <a:srgbClr val="626262"/>
                </a:solidFill>
                <a:latin typeface="Arial" panose="020B0604020202020204" pitchFamily="34" charset="0"/>
              </a:rPr>
              <a:t> 17:2-7).</a:t>
            </a:r>
          </a:p>
          <a:p>
            <a:pPr>
              <a:buFont typeface="Arial" panose="020B0604020202020204" pitchFamily="34" charset="0"/>
              <a:buChar char="•"/>
            </a:pPr>
            <a:r>
              <a:rPr lang="en-US" sz="1200" dirty="0">
                <a:solidFill>
                  <a:srgbClr val="626262"/>
                </a:solidFill>
                <a:latin typeface="Arial" panose="020B0604020202020204" pitchFamily="34" charset="0"/>
              </a:rPr>
              <a:t>Blasphemy (Lev 24:14-16,23).</a:t>
            </a:r>
          </a:p>
          <a:p>
            <a:pPr>
              <a:buFont typeface="Arial" panose="020B0604020202020204" pitchFamily="34" charset="0"/>
              <a:buChar char="•"/>
            </a:pPr>
            <a:r>
              <a:rPr lang="en-US" sz="1200" dirty="0">
                <a:solidFill>
                  <a:srgbClr val="626262"/>
                </a:solidFill>
                <a:latin typeface="Arial" panose="020B0604020202020204" pitchFamily="34" charset="0"/>
              </a:rPr>
              <a:t>Breaking the Sabbath (Ex 31:14, Numb 15:32-36).</a:t>
            </a:r>
          </a:p>
          <a:p>
            <a:pPr>
              <a:buFont typeface="Arial" panose="020B0604020202020204" pitchFamily="34" charset="0"/>
              <a:buChar char="•"/>
            </a:pPr>
            <a:r>
              <a:rPr lang="en-US" sz="1200" dirty="0">
                <a:solidFill>
                  <a:srgbClr val="626262"/>
                </a:solidFill>
                <a:latin typeface="Arial" panose="020B0604020202020204" pitchFamily="34" charset="0"/>
              </a:rPr>
              <a:t>Practicing magic (Ex 22:18).</a:t>
            </a:r>
          </a:p>
          <a:p>
            <a:pPr>
              <a:buFont typeface="Arial" panose="020B0604020202020204" pitchFamily="34" charset="0"/>
              <a:buChar char="•"/>
            </a:pPr>
            <a:r>
              <a:rPr lang="en-US" sz="1200" dirty="0">
                <a:solidFill>
                  <a:srgbClr val="626262"/>
                </a:solidFill>
                <a:latin typeface="Arial" panose="020B0604020202020204" pitchFamily="34" charset="0"/>
              </a:rPr>
              <a:t>Being a medium or spiritualist. (stoning) (Lev 20:27).</a:t>
            </a:r>
          </a:p>
          <a:p>
            <a:pPr>
              <a:buFont typeface="Arial" panose="020B0604020202020204" pitchFamily="34" charset="0"/>
              <a:buChar char="•"/>
            </a:pPr>
            <a:r>
              <a:rPr lang="en-US" sz="1200" dirty="0">
                <a:solidFill>
                  <a:srgbClr val="626262"/>
                </a:solidFill>
                <a:latin typeface="Arial" panose="020B0604020202020204" pitchFamily="34" charset="0"/>
              </a:rPr>
              <a:t>Trying to convert people to another religion. (stoning) (</a:t>
            </a:r>
            <a:r>
              <a:rPr lang="en-US" sz="1200" dirty="0" err="1">
                <a:solidFill>
                  <a:srgbClr val="626262"/>
                </a:solidFill>
                <a:latin typeface="Arial" panose="020B0604020202020204" pitchFamily="34" charset="0"/>
              </a:rPr>
              <a:t>Deut</a:t>
            </a:r>
            <a:r>
              <a:rPr lang="en-US" sz="1200" dirty="0">
                <a:solidFill>
                  <a:srgbClr val="626262"/>
                </a:solidFill>
                <a:latin typeface="Arial" panose="020B0604020202020204" pitchFamily="34" charset="0"/>
              </a:rPr>
              <a:t> 13:1-11, 18:20).</a:t>
            </a:r>
          </a:p>
          <a:p>
            <a:pPr>
              <a:buFont typeface="Arial" panose="020B0604020202020204" pitchFamily="34" charset="0"/>
              <a:buChar char="•"/>
            </a:pPr>
            <a:r>
              <a:rPr lang="en-US" sz="1200" dirty="0">
                <a:solidFill>
                  <a:srgbClr val="626262"/>
                </a:solidFill>
                <a:latin typeface="Arial" panose="020B0604020202020204" pitchFamily="34" charset="0"/>
              </a:rPr>
              <a:t>Apostasy - If most people in a town come to believe in a different god. (Kill everybody, including animals, and burn the town.) (</a:t>
            </a:r>
            <a:r>
              <a:rPr lang="en-US" sz="1200" dirty="0" err="1">
                <a:solidFill>
                  <a:srgbClr val="626262"/>
                </a:solidFill>
                <a:latin typeface="Arial" panose="020B0604020202020204" pitchFamily="34" charset="0"/>
              </a:rPr>
              <a:t>Deut</a:t>
            </a:r>
            <a:r>
              <a:rPr lang="en-US" sz="1200" dirty="0">
                <a:solidFill>
                  <a:srgbClr val="626262"/>
                </a:solidFill>
                <a:latin typeface="Arial" panose="020B0604020202020204" pitchFamily="34" charset="0"/>
              </a:rPr>
              <a:t> 13:12-15)</a:t>
            </a:r>
          </a:p>
          <a:p>
            <a:pPr>
              <a:buFont typeface="Arial" panose="020B0604020202020204" pitchFamily="34" charset="0"/>
              <a:buChar char="•"/>
            </a:pPr>
            <a:r>
              <a:rPr lang="en-US" sz="1200" dirty="0">
                <a:solidFill>
                  <a:srgbClr val="626262"/>
                </a:solidFill>
                <a:latin typeface="Arial" panose="020B0604020202020204" pitchFamily="34" charset="0"/>
              </a:rPr>
              <a:t>Giving one of your descents to </a:t>
            </a:r>
            <a:r>
              <a:rPr lang="en-US" sz="1200" dirty="0" err="1">
                <a:solidFill>
                  <a:srgbClr val="626262"/>
                </a:solidFill>
                <a:latin typeface="Arial" panose="020B0604020202020204" pitchFamily="34" charset="0"/>
              </a:rPr>
              <a:t>Molech</a:t>
            </a:r>
            <a:r>
              <a:rPr lang="en-US" sz="1200" dirty="0">
                <a:solidFill>
                  <a:srgbClr val="626262"/>
                </a:solidFill>
                <a:latin typeface="Arial" panose="020B0604020202020204" pitchFamily="34" charset="0"/>
              </a:rPr>
              <a:t>. Probably refers to human sacrifice and is not now commonly practiced in the west. (Lev 20:2)</a:t>
            </a:r>
          </a:p>
          <a:p>
            <a:pPr>
              <a:buFont typeface="Arial" panose="020B0604020202020204" pitchFamily="34" charset="0"/>
              <a:buChar char="•"/>
            </a:pPr>
            <a:r>
              <a:rPr lang="en-US" sz="1200" dirty="0">
                <a:solidFill>
                  <a:srgbClr val="626262"/>
                </a:solidFill>
                <a:latin typeface="Arial" panose="020B0604020202020204" pitchFamily="34" charset="0"/>
              </a:rPr>
              <a:t>Non-priests going near the tabernacle when it is being moved. (Numb 1:51)</a:t>
            </a:r>
          </a:p>
          <a:p>
            <a:pPr>
              <a:buFont typeface="Arial" panose="020B0604020202020204" pitchFamily="34" charset="0"/>
              <a:buChar char="•"/>
            </a:pPr>
            <a:r>
              <a:rPr lang="en-US" sz="1200" dirty="0">
                <a:solidFill>
                  <a:srgbClr val="626262"/>
                </a:solidFill>
                <a:latin typeface="Arial" panose="020B0604020202020204" pitchFamily="34" charset="0"/>
              </a:rPr>
              <a:t>Being a false prophet. (</a:t>
            </a:r>
            <a:r>
              <a:rPr lang="en-US" sz="1200" dirty="0" err="1">
                <a:solidFill>
                  <a:srgbClr val="626262"/>
                </a:solidFill>
                <a:latin typeface="Arial" panose="020B0604020202020204" pitchFamily="34" charset="0"/>
              </a:rPr>
              <a:t>Deut</a:t>
            </a:r>
            <a:r>
              <a:rPr lang="en-US" sz="1200" dirty="0">
                <a:solidFill>
                  <a:srgbClr val="626262"/>
                </a:solidFill>
                <a:latin typeface="Arial" panose="020B0604020202020204" pitchFamily="34" charset="0"/>
              </a:rPr>
              <a:t> 132:5, </a:t>
            </a:r>
            <a:r>
              <a:rPr lang="en-US" sz="1200" dirty="0" err="1">
                <a:solidFill>
                  <a:srgbClr val="626262"/>
                </a:solidFill>
                <a:latin typeface="Arial" panose="020B0604020202020204" pitchFamily="34" charset="0"/>
              </a:rPr>
              <a:t>Deut</a:t>
            </a:r>
            <a:r>
              <a:rPr lang="en-US" sz="1200" dirty="0">
                <a:solidFill>
                  <a:srgbClr val="626262"/>
                </a:solidFill>
                <a:latin typeface="Arial" panose="020B0604020202020204" pitchFamily="34" charset="0"/>
              </a:rPr>
              <a:t> 18:20, </a:t>
            </a:r>
            <a:r>
              <a:rPr lang="en-US" sz="1200" dirty="0" err="1">
                <a:solidFill>
                  <a:srgbClr val="626262"/>
                </a:solidFill>
                <a:latin typeface="Arial" panose="020B0604020202020204" pitchFamily="34" charset="0"/>
              </a:rPr>
              <a:t>Zech</a:t>
            </a:r>
            <a:r>
              <a:rPr lang="en-US" sz="1200" dirty="0">
                <a:solidFill>
                  <a:srgbClr val="626262"/>
                </a:solidFill>
                <a:latin typeface="Arial" panose="020B0604020202020204" pitchFamily="34" charset="0"/>
              </a:rPr>
              <a:t> 13:2-3)</a:t>
            </a:r>
          </a:p>
          <a:p>
            <a:pPr>
              <a:buFont typeface="Arial" panose="020B0604020202020204" pitchFamily="34" charset="0"/>
              <a:buChar char="•"/>
            </a:pPr>
            <a:r>
              <a:rPr lang="en-US" sz="1200" dirty="0">
                <a:solidFill>
                  <a:srgbClr val="626262"/>
                </a:solidFill>
                <a:latin typeface="Arial" panose="020B0604020202020204" pitchFamily="34" charset="0"/>
              </a:rPr>
              <a:t>Striking your parents (Ex 21:15).</a:t>
            </a:r>
          </a:p>
          <a:p>
            <a:pPr>
              <a:buFont typeface="Arial" panose="020B0604020202020204" pitchFamily="34" charset="0"/>
              <a:buChar char="•"/>
            </a:pPr>
            <a:r>
              <a:rPr lang="en-US" sz="1200" dirty="0">
                <a:solidFill>
                  <a:srgbClr val="626262"/>
                </a:solidFill>
                <a:latin typeface="Arial" panose="020B0604020202020204" pitchFamily="34" charset="0"/>
              </a:rPr>
              <a:t>Cursing your parents (Ex 21:17, Lev 20:9).</a:t>
            </a:r>
            <a:endParaRPr lang="en-US" sz="1200" dirty="0"/>
          </a:p>
        </p:txBody>
      </p:sp>
    </p:spTree>
    <p:extLst>
      <p:ext uri="{BB962C8B-B14F-4D97-AF65-F5344CB8AC3E}">
        <p14:creationId xmlns:p14="http://schemas.microsoft.com/office/powerpoint/2010/main" val="13027664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2016" y="419621"/>
            <a:ext cx="9144000" cy="5447645"/>
          </a:xfrm>
          <a:prstGeom prst="rect">
            <a:avLst/>
          </a:prstGeom>
        </p:spPr>
        <p:txBody>
          <a:bodyPr wrap="square">
            <a:spAutoFit/>
          </a:bodyPr>
          <a:lstStyle/>
          <a:p>
            <a:pPr>
              <a:buFont typeface="Arial" panose="020B0604020202020204" pitchFamily="34" charset="0"/>
              <a:buChar char="•"/>
            </a:pPr>
            <a:endParaRPr lang="en-US" sz="1200" dirty="0">
              <a:solidFill>
                <a:srgbClr val="626262"/>
              </a:solidFill>
              <a:latin typeface="Arial" panose="020B0604020202020204" pitchFamily="34" charset="0"/>
            </a:endParaRPr>
          </a:p>
          <a:p>
            <a:pPr>
              <a:buFont typeface="Arial" panose="020B0604020202020204" pitchFamily="34" charset="0"/>
              <a:buChar char="•"/>
            </a:pPr>
            <a:r>
              <a:rPr lang="en-US" sz="1200" dirty="0">
                <a:solidFill>
                  <a:srgbClr val="626262"/>
                </a:solidFill>
                <a:latin typeface="Arial" panose="020B0604020202020204" pitchFamily="34" charset="0"/>
              </a:rPr>
              <a:t>Being a stubborn and rebellious son. And being a profligate and a drunkard. (stoning) (Quite a few of us might have a problem with this one)(</a:t>
            </a:r>
            <a:r>
              <a:rPr lang="en-US" sz="1200" dirty="0" err="1">
                <a:solidFill>
                  <a:srgbClr val="626262"/>
                </a:solidFill>
                <a:latin typeface="Arial" panose="020B0604020202020204" pitchFamily="34" charset="0"/>
              </a:rPr>
              <a:t>Deut</a:t>
            </a:r>
            <a:r>
              <a:rPr lang="en-US" sz="1200" dirty="0">
                <a:solidFill>
                  <a:srgbClr val="626262"/>
                </a:solidFill>
                <a:latin typeface="Arial" panose="020B0604020202020204" pitchFamily="34" charset="0"/>
              </a:rPr>
              <a:t> 21:18-21)</a:t>
            </a:r>
          </a:p>
          <a:p>
            <a:pPr>
              <a:buFont typeface="Arial" panose="020B0604020202020204" pitchFamily="34" charset="0"/>
              <a:buChar char="•"/>
            </a:pPr>
            <a:r>
              <a:rPr lang="en-US" sz="1200" dirty="0">
                <a:solidFill>
                  <a:srgbClr val="626262"/>
                </a:solidFill>
                <a:latin typeface="Arial" panose="020B0604020202020204" pitchFamily="34" charset="0"/>
              </a:rPr>
              <a:t>Murder. However if a slave is beaten to death the owner is “punished” — not necessarily killed. If the slave survives the beating then there is no punishment. (Gen 9:6, Ex 21:12, Numb 35:16-21). This is part of a wide range of slavery laws in the Old and New Testament.</a:t>
            </a:r>
          </a:p>
          <a:p>
            <a:pPr>
              <a:buFont typeface="Arial" panose="020B0604020202020204" pitchFamily="34" charset="0"/>
              <a:buChar char="•"/>
            </a:pPr>
            <a:r>
              <a:rPr lang="en-US" sz="1200" dirty="0">
                <a:solidFill>
                  <a:srgbClr val="626262"/>
                </a:solidFill>
                <a:latin typeface="Arial" panose="020B0604020202020204" pitchFamily="34" charset="0"/>
              </a:rPr>
              <a:t>Kidnapping and selling a man. This is really a law against making an Israelite a slave against his will. (Ex 21:16).</a:t>
            </a:r>
          </a:p>
          <a:p>
            <a:pPr>
              <a:buFont typeface="Arial" panose="020B0604020202020204" pitchFamily="34" charset="0"/>
              <a:buChar char="•"/>
            </a:pPr>
            <a:r>
              <a:rPr lang="en-US" sz="1200" dirty="0">
                <a:solidFill>
                  <a:srgbClr val="626262"/>
                </a:solidFill>
                <a:latin typeface="Arial" panose="020B0604020202020204" pitchFamily="34" charset="0"/>
              </a:rPr>
              <a:t>Perjury (in certain cases) (</a:t>
            </a:r>
            <a:r>
              <a:rPr lang="en-US" sz="1200" dirty="0" err="1">
                <a:solidFill>
                  <a:srgbClr val="626262"/>
                </a:solidFill>
                <a:latin typeface="Arial" panose="020B0604020202020204" pitchFamily="34" charset="0"/>
              </a:rPr>
              <a:t>Deut</a:t>
            </a:r>
            <a:r>
              <a:rPr lang="en-US" sz="1200" dirty="0">
                <a:solidFill>
                  <a:srgbClr val="626262"/>
                </a:solidFill>
                <a:latin typeface="Arial" panose="020B0604020202020204" pitchFamily="34" charset="0"/>
              </a:rPr>
              <a:t> 19:15 - 21). </a:t>
            </a:r>
            <a:r>
              <a:rPr lang="en-US" sz="1200" dirty="0" err="1">
                <a:solidFill>
                  <a:srgbClr val="626262"/>
                </a:solidFill>
                <a:latin typeface="Arial" panose="020B0604020202020204" pitchFamily="34" charset="0"/>
              </a:rPr>
              <a:t>Deut</a:t>
            </a:r>
            <a:r>
              <a:rPr lang="en-US" sz="1200" dirty="0">
                <a:solidFill>
                  <a:srgbClr val="626262"/>
                </a:solidFill>
                <a:latin typeface="Arial" panose="020B0604020202020204" pitchFamily="34" charset="0"/>
              </a:rPr>
              <a:t> 19:20 explicitly identifies that the purpose of this is deterrence. "The rest of the people will hear of this and be afraid, and never again will such an evil thing (malicious and false testimony by one man against another) be done among you." Presumably all the other death penalties are assumed to be for deterrence as well.</a:t>
            </a:r>
          </a:p>
          <a:p>
            <a:pPr>
              <a:buFont typeface="Arial" panose="020B0604020202020204" pitchFamily="34" charset="0"/>
              <a:buChar char="•"/>
            </a:pPr>
            <a:r>
              <a:rPr lang="en-US" sz="1200" dirty="0">
                <a:solidFill>
                  <a:srgbClr val="626262"/>
                </a:solidFill>
                <a:latin typeface="Arial" panose="020B0604020202020204" pitchFamily="34" charset="0"/>
              </a:rPr>
              <a:t>Ignoring the verdict of a judge – (or a priest!) (</a:t>
            </a:r>
            <a:r>
              <a:rPr lang="en-US" sz="1200" dirty="0" err="1">
                <a:solidFill>
                  <a:srgbClr val="626262"/>
                </a:solidFill>
                <a:latin typeface="Arial" panose="020B0604020202020204" pitchFamily="34" charset="0"/>
              </a:rPr>
              <a:t>Deut</a:t>
            </a:r>
            <a:r>
              <a:rPr lang="en-US" sz="1200" dirty="0">
                <a:solidFill>
                  <a:srgbClr val="626262"/>
                </a:solidFill>
                <a:latin typeface="Arial" panose="020B0604020202020204" pitchFamily="34" charset="0"/>
              </a:rPr>
              <a:t> 17:8-13).</a:t>
            </a:r>
          </a:p>
          <a:p>
            <a:pPr>
              <a:buFont typeface="Arial" panose="020B0604020202020204" pitchFamily="34" charset="0"/>
              <a:buChar char="•"/>
            </a:pPr>
            <a:r>
              <a:rPr lang="en-US" sz="1200" dirty="0">
                <a:solidFill>
                  <a:srgbClr val="626262"/>
                </a:solidFill>
                <a:latin typeface="Arial" panose="020B0604020202020204" pitchFamily="34" charset="0"/>
              </a:rPr>
              <a:t>Not penning up a known dangerous bull, if the bull subsequently kills a man or a woman. (Ex 21:29) Both the animal and the reckless owner of the dangerous bull are to be put to death.</a:t>
            </a:r>
          </a:p>
          <a:p>
            <a:pPr>
              <a:buFont typeface="Arial" panose="020B0604020202020204" pitchFamily="34" charset="0"/>
              <a:buChar char="•"/>
            </a:pPr>
            <a:r>
              <a:rPr lang="en-US" sz="1200" dirty="0">
                <a:solidFill>
                  <a:srgbClr val="626262"/>
                </a:solidFill>
                <a:latin typeface="Arial" panose="020B0604020202020204" pitchFamily="34" charset="0"/>
              </a:rPr>
              <a:t>Living in a city that failed to surrender to the Israelites. (Kill all the men, make the women and children slaves.) </a:t>
            </a:r>
            <a:r>
              <a:rPr lang="en-US" sz="1200" dirty="0" err="1">
                <a:solidFill>
                  <a:srgbClr val="626262"/>
                </a:solidFill>
                <a:latin typeface="Arial" panose="020B0604020202020204" pitchFamily="34" charset="0"/>
              </a:rPr>
              <a:t>Deut</a:t>
            </a:r>
            <a:r>
              <a:rPr lang="en-US" sz="1200" dirty="0">
                <a:solidFill>
                  <a:srgbClr val="626262"/>
                </a:solidFill>
                <a:latin typeface="Arial" panose="020B0604020202020204" pitchFamily="34" charset="0"/>
              </a:rPr>
              <a:t> 20:12-14.</a:t>
            </a:r>
          </a:p>
          <a:p>
            <a:pPr>
              <a:buFont typeface="Arial" panose="020B0604020202020204" pitchFamily="34" charset="0"/>
              <a:buChar char="•"/>
            </a:pPr>
            <a:r>
              <a:rPr lang="en-US" sz="1200" dirty="0">
                <a:solidFill>
                  <a:srgbClr val="626262"/>
                </a:solidFill>
                <a:latin typeface="Arial" panose="020B0604020202020204" pitchFamily="34" charset="0"/>
              </a:rPr>
              <a:t>The following carry the punishment of being "cut off from his people". Some people seem to feel that this is the same as the death penalty.</a:t>
            </a:r>
          </a:p>
          <a:p>
            <a:pPr>
              <a:buFont typeface="Arial" panose="020B0604020202020204" pitchFamily="34" charset="0"/>
              <a:buChar char="•"/>
            </a:pPr>
            <a:r>
              <a:rPr lang="en-US" sz="1200" dirty="0">
                <a:solidFill>
                  <a:srgbClr val="626262"/>
                </a:solidFill>
                <a:latin typeface="Arial" panose="020B0604020202020204" pitchFamily="34" charset="0"/>
              </a:rPr>
              <a:t>A male who is not circumcised. Genesis 17:14</a:t>
            </a:r>
          </a:p>
          <a:p>
            <a:pPr>
              <a:buFont typeface="Arial" panose="020B0604020202020204" pitchFamily="34" charset="0"/>
              <a:buChar char="•"/>
            </a:pPr>
            <a:r>
              <a:rPr lang="en-US" sz="1200" dirty="0">
                <a:solidFill>
                  <a:srgbClr val="626262"/>
                </a:solidFill>
                <a:latin typeface="Arial" panose="020B0604020202020204" pitchFamily="34" charset="0"/>
              </a:rPr>
              <a:t>Eating leavened bread during the Feast of Unleavened Bread. Exodus 12:15</a:t>
            </a:r>
          </a:p>
          <a:p>
            <a:pPr>
              <a:buFont typeface="Arial" panose="020B0604020202020204" pitchFamily="34" charset="0"/>
              <a:buChar char="•"/>
            </a:pPr>
            <a:r>
              <a:rPr lang="en-US" sz="1200" dirty="0">
                <a:solidFill>
                  <a:srgbClr val="626262"/>
                </a:solidFill>
                <a:latin typeface="Arial" panose="020B0604020202020204" pitchFamily="34" charset="0"/>
              </a:rPr>
              <a:t>Manufacturing anointing oil. Exodus 30:33</a:t>
            </a:r>
          </a:p>
          <a:p>
            <a:pPr>
              <a:buFont typeface="Arial" panose="020B0604020202020204" pitchFamily="34" charset="0"/>
              <a:buChar char="•"/>
            </a:pPr>
            <a:r>
              <a:rPr lang="en-US" sz="1200" dirty="0">
                <a:solidFill>
                  <a:srgbClr val="626262"/>
                </a:solidFill>
                <a:latin typeface="Arial" panose="020B0604020202020204" pitchFamily="34" charset="0"/>
              </a:rPr>
              <a:t>Engaging in ritual animal sacrifices other than at the temple. Leviticus 17:1-9</a:t>
            </a:r>
          </a:p>
          <a:p>
            <a:pPr>
              <a:buFont typeface="Arial" panose="020B0604020202020204" pitchFamily="34" charset="0"/>
              <a:buChar char="•"/>
            </a:pPr>
            <a:r>
              <a:rPr lang="en-US" sz="1200" dirty="0">
                <a:solidFill>
                  <a:srgbClr val="626262"/>
                </a:solidFill>
                <a:latin typeface="Arial" panose="020B0604020202020204" pitchFamily="34" charset="0"/>
              </a:rPr>
              <a:t>Sexual activity with a woman who is menstruating: Leviticus 20:18</a:t>
            </a:r>
          </a:p>
          <a:p>
            <a:pPr>
              <a:buFont typeface="Arial" panose="020B0604020202020204" pitchFamily="34" charset="0"/>
              <a:buChar char="•"/>
            </a:pPr>
            <a:r>
              <a:rPr lang="en-US" sz="1200" dirty="0">
                <a:solidFill>
                  <a:srgbClr val="626262"/>
                </a:solidFill>
                <a:latin typeface="Arial" panose="020B0604020202020204" pitchFamily="34" charset="0"/>
              </a:rPr>
              <a:t>Consuming blood: This would presumably include eating rare meat and black pudding. Also see above. Leviticus 17:10.</a:t>
            </a:r>
          </a:p>
          <a:p>
            <a:pPr>
              <a:buFont typeface="Arial" panose="020B0604020202020204" pitchFamily="34" charset="0"/>
              <a:buChar char="•"/>
            </a:pPr>
            <a:r>
              <a:rPr lang="en-US" sz="1200" dirty="0">
                <a:solidFill>
                  <a:srgbClr val="626262"/>
                </a:solidFill>
                <a:latin typeface="Arial" panose="020B0604020202020204" pitchFamily="34" charset="0"/>
              </a:rPr>
              <a:t>Eating peace offerings while ritually unclean: Leviticus 7:20</a:t>
            </a:r>
          </a:p>
          <a:p>
            <a:pPr>
              <a:buFont typeface="Arial" panose="020B0604020202020204" pitchFamily="34" charset="0"/>
              <a:buChar char="•"/>
            </a:pPr>
            <a:r>
              <a:rPr lang="en-US" sz="1200" dirty="0">
                <a:solidFill>
                  <a:srgbClr val="626262"/>
                </a:solidFill>
                <a:latin typeface="Arial" panose="020B0604020202020204" pitchFamily="34" charset="0"/>
              </a:rPr>
              <a:t>Waiting too long before consuming sacrifices: Leviticus 19:5-8</a:t>
            </a:r>
          </a:p>
          <a:p>
            <a:pPr>
              <a:buFont typeface="Arial" panose="020B0604020202020204" pitchFamily="34" charset="0"/>
              <a:buChar char="•"/>
            </a:pPr>
            <a:r>
              <a:rPr lang="en-US" sz="1200" dirty="0">
                <a:solidFill>
                  <a:srgbClr val="626262"/>
                </a:solidFill>
                <a:latin typeface="Arial" panose="020B0604020202020204" pitchFamily="34" charset="0"/>
              </a:rPr>
              <a:t>Going to the temple in an unclean state: Numbers 19:13</a:t>
            </a:r>
          </a:p>
          <a:p>
            <a:pPr>
              <a:buFont typeface="Arial" panose="020B0604020202020204" pitchFamily="34" charset="0"/>
              <a:buChar char="•"/>
            </a:pPr>
            <a:endParaRPr lang="en-US" sz="1200" dirty="0">
              <a:solidFill>
                <a:srgbClr val="626262"/>
              </a:solidFill>
              <a:latin typeface="Arial" panose="020B0604020202020204" pitchFamily="34" charset="0"/>
            </a:endParaRPr>
          </a:p>
          <a:p>
            <a:r>
              <a:rPr lang="en-US" sz="1200" dirty="0">
                <a:solidFill>
                  <a:srgbClr val="626262"/>
                </a:solidFill>
                <a:latin typeface="Arial" panose="020B0604020202020204" pitchFamily="34" charset="0"/>
              </a:rPr>
              <a:t>http://gphhawkinsrationalistsociety.weebly.com/laws-of-the-old-testament-which-demand-the-death-penalty.html</a:t>
            </a:r>
          </a:p>
          <a:p>
            <a:br>
              <a:rPr lang="en-US" sz="1200" dirty="0"/>
            </a:br>
            <a:endParaRPr lang="en-US" sz="1200" dirty="0"/>
          </a:p>
        </p:txBody>
      </p:sp>
      <p:sp>
        <p:nvSpPr>
          <p:cNvPr id="3" name="Rectangle 2"/>
          <p:cNvSpPr/>
          <p:nvPr/>
        </p:nvSpPr>
        <p:spPr>
          <a:xfrm>
            <a:off x="1155825" y="93758"/>
            <a:ext cx="6096000" cy="461665"/>
          </a:xfrm>
          <a:prstGeom prst="rect">
            <a:avLst/>
          </a:prstGeom>
        </p:spPr>
        <p:txBody>
          <a:bodyPr>
            <a:spAutoFit/>
          </a:bodyPr>
          <a:lstStyle/>
          <a:p>
            <a:pPr algn="ctr"/>
            <a:r>
              <a:rPr lang="en-US" sz="1200" b="1" dirty="0">
                <a:solidFill>
                  <a:srgbClr val="272E34"/>
                </a:solidFill>
                <a:latin typeface="Arial" panose="020B0604020202020204" pitchFamily="34" charset="0"/>
              </a:rPr>
              <a:t>Laws of the Old Testament which demand the death penalty--continued</a:t>
            </a:r>
            <a:br>
              <a:rPr lang="en-US" sz="1200" b="1" dirty="0">
                <a:solidFill>
                  <a:srgbClr val="272E34"/>
                </a:solidFill>
                <a:latin typeface="Arial" panose="020B0604020202020204" pitchFamily="34" charset="0"/>
              </a:rPr>
            </a:br>
            <a:endParaRPr lang="en-US" sz="1200" b="1" dirty="0">
              <a:solidFill>
                <a:srgbClr val="272E34"/>
              </a:solidFill>
              <a:latin typeface="Arial" panose="020B0604020202020204" pitchFamily="34" charset="0"/>
            </a:endParaRPr>
          </a:p>
        </p:txBody>
      </p:sp>
    </p:spTree>
    <p:extLst>
      <p:ext uri="{BB962C8B-B14F-4D97-AF65-F5344CB8AC3E}">
        <p14:creationId xmlns:p14="http://schemas.microsoft.com/office/powerpoint/2010/main" val="40091848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37853" y="558463"/>
            <a:ext cx="9813958" cy="6001643"/>
          </a:xfrm>
          <a:prstGeom prst="rect">
            <a:avLst/>
          </a:prstGeom>
          <a:ln>
            <a:solidFill>
              <a:schemeClr val="tx1"/>
            </a:solidFill>
          </a:ln>
        </p:spPr>
        <p:txBody>
          <a:bodyPr wrap="square">
            <a:spAutoFit/>
          </a:bodyPr>
          <a:lstStyle/>
          <a:p>
            <a:pPr fontAlgn="base">
              <a:buFont typeface="+mj-lt"/>
              <a:buAutoNum type="arabicPeriod"/>
            </a:pPr>
            <a:r>
              <a:rPr lang="en-US" sz="1600" dirty="0"/>
              <a:t>He should be a man selected by the Lord (see Deuteronomy 17:15).</a:t>
            </a:r>
          </a:p>
          <a:p>
            <a:pPr fontAlgn="base">
              <a:buFont typeface="+mj-lt"/>
              <a:buAutoNum type="arabicPeriod"/>
            </a:pPr>
            <a:endParaRPr lang="en-US" sz="1600" dirty="0"/>
          </a:p>
          <a:p>
            <a:pPr fontAlgn="base">
              <a:buFont typeface="+mj-lt"/>
              <a:buAutoNum type="arabicPeriod"/>
            </a:pPr>
            <a:r>
              <a:rPr lang="en-US" sz="1600" dirty="0"/>
              <a:t> He had to be an Israelite (see v. 15).</a:t>
            </a:r>
          </a:p>
          <a:p>
            <a:pPr fontAlgn="base">
              <a:buFont typeface="+mj-lt"/>
              <a:buAutoNum type="arabicPeriod"/>
            </a:pPr>
            <a:endParaRPr lang="en-US" sz="1600" dirty="0"/>
          </a:p>
          <a:p>
            <a:pPr fontAlgn="base">
              <a:buFont typeface="+mj-lt"/>
              <a:buAutoNum type="arabicPeriod"/>
            </a:pPr>
            <a:r>
              <a:rPr lang="en-US" sz="1600" dirty="0"/>
              <a:t> He should not “multiply horses” (v. 16). In the ancient Middle East, horses were used primarily in warfare. One Bible scholar believed this use was forbidden “lest the people might depend on a well-appointed </a:t>
            </a:r>
            <a:r>
              <a:rPr lang="en-US" sz="1600" i="1" dirty="0"/>
              <a:t>cavalry</a:t>
            </a:r>
            <a:r>
              <a:rPr lang="en-US" sz="1600" dirty="0"/>
              <a:t> as a means of security, and so cease from trusting in the strength and protection of God. And … that they might not be tempted to extend their </a:t>
            </a:r>
            <a:r>
              <a:rPr lang="en-US" sz="1600" i="1" dirty="0"/>
              <a:t>dominion</a:t>
            </a:r>
            <a:r>
              <a:rPr lang="en-US" sz="1600" dirty="0"/>
              <a:t> by means of cavalry, and so get scattered among the surrounding idolatrous nations, and thus cease, in process of time, to be that distinct and separate people which God intended they should be.” (Clarke, Bible Commentary 1:783.)</a:t>
            </a:r>
          </a:p>
          <a:p>
            <a:pPr fontAlgn="base">
              <a:buFont typeface="+mj-lt"/>
              <a:buAutoNum type="arabicPeriod"/>
            </a:pPr>
            <a:endParaRPr lang="en-US" sz="1600" dirty="0"/>
          </a:p>
          <a:p>
            <a:pPr fontAlgn="base">
              <a:buFont typeface="+mj-lt"/>
              <a:buAutoNum type="arabicPeriod"/>
            </a:pPr>
            <a:r>
              <a:rPr lang="en-US" sz="1600" dirty="0"/>
              <a:t> He should not “multiply wives” (v. 17), for usually a king had multiple wives for political as well as personal reasons. Foreign wives would represent an enticement to false gods; thus, they were forbidden, </a:t>
            </a:r>
          </a:p>
          <a:p>
            <a:pPr fontAlgn="base"/>
            <a:r>
              <a:rPr lang="en-US" sz="1600" dirty="0"/>
              <a:t>“that his heart turn not away” (v. 17). This situation later led to Solomon’s fall from God’s favor (see 1 Kings 11:4).</a:t>
            </a:r>
          </a:p>
          <a:p>
            <a:pPr fontAlgn="base"/>
            <a:endParaRPr lang="en-US" sz="1600" dirty="0"/>
          </a:p>
          <a:p>
            <a:pPr fontAlgn="base"/>
            <a:r>
              <a:rPr lang="en-US" sz="1600" dirty="0"/>
              <a:t>5. He should not seek to expand his wealth (see v. 17), for this goal often led to oppression and unjust taxation of the people.</a:t>
            </a:r>
          </a:p>
          <a:p>
            <a:pPr fontAlgn="base"/>
            <a:endParaRPr lang="en-US" sz="1600" dirty="0"/>
          </a:p>
          <a:p>
            <a:pPr fontAlgn="base"/>
            <a:r>
              <a:rPr lang="en-US" sz="1600" dirty="0"/>
              <a:t>6. His basis for rule was to be the law of God (see vv. 18–19). David gave similar words of counsel to Solomon in 1 Kings 2:2–4.</a:t>
            </a:r>
          </a:p>
          <a:p>
            <a:pPr fontAlgn="base"/>
            <a:endParaRPr lang="en-US" sz="1600" dirty="0"/>
          </a:p>
          <a:p>
            <a:pPr fontAlgn="base"/>
            <a:r>
              <a:rPr lang="en-US" sz="1600" dirty="0"/>
              <a:t>7. He was not to be “lifted up” in pride (</a:t>
            </a:r>
            <a:r>
              <a:rPr lang="en-US" sz="1600" u="sng" dirty="0"/>
              <a:t>v. 20</a:t>
            </a:r>
            <a:r>
              <a:rPr lang="en-US" sz="1600" dirty="0"/>
              <a:t>).</a:t>
            </a:r>
          </a:p>
          <a:p>
            <a:pPr fontAlgn="base"/>
            <a:r>
              <a:rPr lang="en-US" sz="1600" dirty="0"/>
              <a:t>Old Testament Institute Manual</a:t>
            </a:r>
          </a:p>
          <a:p>
            <a:pPr fontAlgn="base">
              <a:buFont typeface="+mj-lt"/>
              <a:buAutoNum type="arabicPeriod"/>
            </a:pPr>
            <a:endParaRPr lang="en-US" sz="1600" b="0" i="0" dirty="0">
              <a:effectLst/>
            </a:endParaRPr>
          </a:p>
        </p:txBody>
      </p:sp>
      <p:sp>
        <p:nvSpPr>
          <p:cNvPr id="3" name="TextBox 2"/>
          <p:cNvSpPr txBox="1"/>
          <p:nvPr/>
        </p:nvSpPr>
        <p:spPr>
          <a:xfrm>
            <a:off x="325926" y="373797"/>
            <a:ext cx="1439501" cy="369332"/>
          </a:xfrm>
          <a:prstGeom prst="rect">
            <a:avLst/>
          </a:prstGeom>
          <a:noFill/>
        </p:spPr>
        <p:txBody>
          <a:bodyPr wrap="square" rtlCol="0">
            <a:spAutoFit/>
          </a:bodyPr>
          <a:lstStyle/>
          <a:p>
            <a:r>
              <a:rPr lang="en-US" dirty="0"/>
              <a:t>To Be a King</a:t>
            </a:r>
          </a:p>
        </p:txBody>
      </p:sp>
    </p:spTree>
    <p:extLst>
      <p:ext uri="{BB962C8B-B14F-4D97-AF65-F5344CB8AC3E}">
        <p14:creationId xmlns:p14="http://schemas.microsoft.com/office/powerpoint/2010/main" val="38197798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7215" t="4093" r="56749" b="78745"/>
          <a:stretch/>
        </p:blipFill>
        <p:spPr>
          <a:xfrm>
            <a:off x="0" y="0"/>
            <a:ext cx="12191999" cy="6866384"/>
          </a:xfrm>
          <a:prstGeom prst="rect">
            <a:avLst/>
          </a:prstGeom>
        </p:spPr>
      </p:pic>
      <p:sp>
        <p:nvSpPr>
          <p:cNvPr id="7" name="TextBox 6"/>
          <p:cNvSpPr txBox="1"/>
          <p:nvPr/>
        </p:nvSpPr>
        <p:spPr>
          <a:xfrm>
            <a:off x="70919" y="0"/>
            <a:ext cx="12033564" cy="830997"/>
          </a:xfrm>
          <a:prstGeom prst="rect">
            <a:avLst/>
          </a:prstGeom>
          <a:noFill/>
        </p:spPr>
        <p:txBody>
          <a:bodyPr wrap="square" rtlCol="0">
            <a:spAutoFit/>
          </a:bodyPr>
          <a:lstStyle/>
          <a:p>
            <a:pPr algn="ctr"/>
            <a:r>
              <a:rPr lang="en-US" sz="4800" dirty="0">
                <a:solidFill>
                  <a:schemeClr val="bg1"/>
                </a:solidFill>
                <a:latin typeface="AR BLANCA" panose="02000000000000000000" pitchFamily="2" charset="0"/>
              </a:rPr>
              <a:t>How Do Distinguish Yourselves from Others?</a:t>
            </a:r>
          </a:p>
        </p:txBody>
      </p:sp>
      <p:grpSp>
        <p:nvGrpSpPr>
          <p:cNvPr id="3" name="Group 2"/>
          <p:cNvGrpSpPr/>
          <p:nvPr/>
        </p:nvGrpSpPr>
        <p:grpSpPr>
          <a:xfrm>
            <a:off x="471779" y="1008123"/>
            <a:ext cx="2389252" cy="3209899"/>
            <a:chOff x="471779" y="1008123"/>
            <a:chExt cx="2389252" cy="3209899"/>
          </a:xfrm>
        </p:grpSpPr>
        <p:sp>
          <p:nvSpPr>
            <p:cNvPr id="9" name="TextBox 8"/>
            <p:cNvSpPr txBox="1"/>
            <p:nvPr/>
          </p:nvSpPr>
          <p:spPr>
            <a:xfrm>
              <a:off x="471779" y="3848690"/>
              <a:ext cx="2389252" cy="369332"/>
            </a:xfrm>
            <a:prstGeom prst="rect">
              <a:avLst/>
            </a:prstGeom>
            <a:noFill/>
          </p:spPr>
          <p:txBody>
            <a:bodyPr wrap="square" rtlCol="0">
              <a:spAutoFit/>
            </a:bodyPr>
            <a:lstStyle/>
            <a:p>
              <a:r>
                <a:rPr lang="en-US" dirty="0">
                  <a:solidFill>
                    <a:schemeClr val="bg1"/>
                  </a:solidFill>
                  <a:latin typeface="Calibri" panose="020F0502020204030204" pitchFamily="34" charset="0"/>
                </a:rPr>
                <a:t>Family togetherness</a:t>
              </a:r>
            </a:p>
          </p:txBody>
        </p:sp>
        <p:pic>
          <p:nvPicPr>
            <p:cNvPr id="2050" name="Picture 2" descr="http://ldsblogs.com/files/2010/08/pray-family-mormo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193" y="1008123"/>
              <a:ext cx="2130425" cy="284056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 name="Group 4"/>
          <p:cNvGrpSpPr/>
          <p:nvPr/>
        </p:nvGrpSpPr>
        <p:grpSpPr>
          <a:xfrm>
            <a:off x="3503322" y="1168681"/>
            <a:ext cx="6007131" cy="2864675"/>
            <a:chOff x="3594069" y="1383624"/>
            <a:chExt cx="6007131" cy="2864675"/>
          </a:xfrm>
        </p:grpSpPr>
        <p:pic>
          <p:nvPicPr>
            <p:cNvPr id="2052" name="Picture 4" descr="https://www.lds.org/youth/bc/youth/article/what-is-a-true-friend/images/What-is-a-True-Friend-517x268-AV121105_cah002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94069" y="1383624"/>
              <a:ext cx="4924425" cy="255270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4181896" y="3878967"/>
              <a:ext cx="5419304" cy="369332"/>
            </a:xfrm>
            <a:prstGeom prst="rect">
              <a:avLst/>
            </a:prstGeom>
            <a:noFill/>
          </p:spPr>
          <p:txBody>
            <a:bodyPr wrap="square" rtlCol="0">
              <a:spAutoFit/>
            </a:bodyPr>
            <a:lstStyle/>
            <a:p>
              <a:r>
                <a:rPr lang="en-US" dirty="0">
                  <a:solidFill>
                    <a:schemeClr val="bg1"/>
                  </a:solidFill>
                  <a:latin typeface="Calibri" panose="020F0502020204030204" pitchFamily="34" charset="0"/>
                </a:rPr>
                <a:t>Dressing and Acting appropriately</a:t>
              </a:r>
            </a:p>
          </p:txBody>
        </p:sp>
      </p:grpSp>
      <p:grpSp>
        <p:nvGrpSpPr>
          <p:cNvPr id="8" name="Group 7"/>
          <p:cNvGrpSpPr/>
          <p:nvPr/>
        </p:nvGrpSpPr>
        <p:grpSpPr>
          <a:xfrm>
            <a:off x="8609448" y="966126"/>
            <a:ext cx="5419304" cy="2737736"/>
            <a:chOff x="8609448" y="966126"/>
            <a:chExt cx="5419304" cy="2737736"/>
          </a:xfrm>
        </p:grpSpPr>
        <p:pic>
          <p:nvPicPr>
            <p:cNvPr id="2056" name="Picture 8" descr="http://seminary.lds.org/bc/content/seminary/Seminary%20Alarm.GIF"/>
            <p:cNvPicPr>
              <a:picLocks noChangeAspect="1" noChangeArrowheads="1"/>
            </p:cNvPicPr>
            <p:nvPr/>
          </p:nvPicPr>
          <p:blipFill rotWithShape="1">
            <a:blip r:embed="rId5">
              <a:extLst>
                <a:ext uri="{28A0092B-C50C-407E-A947-70E740481C1C}">
                  <a14:useLocalDpi xmlns:a14="http://schemas.microsoft.com/office/drawing/2010/main" val="0"/>
                </a:ext>
              </a:extLst>
            </a:blip>
            <a:srcRect t="800" r="4793"/>
            <a:stretch/>
          </p:blipFill>
          <p:spPr bwMode="auto">
            <a:xfrm>
              <a:off x="8969828" y="966126"/>
              <a:ext cx="2536373" cy="2302875"/>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8609448" y="3334530"/>
              <a:ext cx="5419304" cy="369332"/>
            </a:xfrm>
            <a:prstGeom prst="rect">
              <a:avLst/>
            </a:prstGeom>
            <a:noFill/>
          </p:spPr>
          <p:txBody>
            <a:bodyPr wrap="square" rtlCol="0">
              <a:spAutoFit/>
            </a:bodyPr>
            <a:lstStyle/>
            <a:p>
              <a:r>
                <a:rPr lang="en-US" dirty="0">
                  <a:solidFill>
                    <a:schemeClr val="bg1"/>
                  </a:solidFill>
                  <a:latin typeface="Calibri" panose="020F0502020204030204" pitchFamily="34" charset="0"/>
                </a:rPr>
                <a:t>Early Morning Religious Classes</a:t>
              </a:r>
            </a:p>
          </p:txBody>
        </p:sp>
      </p:grpSp>
      <p:grpSp>
        <p:nvGrpSpPr>
          <p:cNvPr id="10" name="Group 9"/>
          <p:cNvGrpSpPr/>
          <p:nvPr/>
        </p:nvGrpSpPr>
        <p:grpSpPr>
          <a:xfrm>
            <a:off x="1666405" y="4470839"/>
            <a:ext cx="4680858" cy="2180142"/>
            <a:chOff x="1666405" y="4470839"/>
            <a:chExt cx="4680858" cy="2180142"/>
          </a:xfrm>
        </p:grpSpPr>
        <p:pic>
          <p:nvPicPr>
            <p:cNvPr id="2060" name="Picture 12" descr="https://rfclipart.com/image/big/65-e5-ab/movie-ticket-stub-Download-Royalty-free-Vector-File-EPS-1635.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24364" r="1443" b="24212"/>
            <a:stretch/>
          </p:blipFill>
          <p:spPr bwMode="auto">
            <a:xfrm>
              <a:off x="1959956" y="4470839"/>
              <a:ext cx="3450772" cy="1800529"/>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1666405" y="6281649"/>
              <a:ext cx="4680858" cy="369332"/>
            </a:xfrm>
            <a:prstGeom prst="rect">
              <a:avLst/>
            </a:prstGeom>
            <a:noFill/>
          </p:spPr>
          <p:txBody>
            <a:bodyPr wrap="square" rtlCol="0">
              <a:spAutoFit/>
            </a:bodyPr>
            <a:lstStyle/>
            <a:p>
              <a:r>
                <a:rPr lang="en-US" dirty="0">
                  <a:solidFill>
                    <a:schemeClr val="bg1"/>
                  </a:solidFill>
                  <a:latin typeface="Calibri" panose="020F0502020204030204" pitchFamily="34" charset="0"/>
                </a:rPr>
                <a:t>Avoiding inappropriate entertainment</a:t>
              </a:r>
            </a:p>
          </p:txBody>
        </p:sp>
      </p:grpSp>
      <p:grpSp>
        <p:nvGrpSpPr>
          <p:cNvPr id="11" name="Group 10"/>
          <p:cNvGrpSpPr/>
          <p:nvPr/>
        </p:nvGrpSpPr>
        <p:grpSpPr>
          <a:xfrm>
            <a:off x="7924964" y="4053013"/>
            <a:ext cx="5605493" cy="2718243"/>
            <a:chOff x="8003291" y="4180906"/>
            <a:chExt cx="5605493" cy="2718243"/>
          </a:xfrm>
        </p:grpSpPr>
        <p:pic>
          <p:nvPicPr>
            <p:cNvPr id="2054" name="Picture 6" descr="http://ldsliving.com/images/stories/large/11369.jpg?137175077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03291" y="4180906"/>
              <a:ext cx="3658483" cy="2440895"/>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8189480" y="6529817"/>
              <a:ext cx="5419304" cy="369332"/>
            </a:xfrm>
            <a:prstGeom prst="rect">
              <a:avLst/>
            </a:prstGeom>
            <a:noFill/>
          </p:spPr>
          <p:txBody>
            <a:bodyPr wrap="square" rtlCol="0">
              <a:spAutoFit/>
            </a:bodyPr>
            <a:lstStyle/>
            <a:p>
              <a:r>
                <a:rPr lang="en-US" dirty="0">
                  <a:solidFill>
                    <a:schemeClr val="bg1"/>
                  </a:solidFill>
                  <a:latin typeface="Calibri" panose="020F0502020204030204" pitchFamily="34" charset="0"/>
                </a:rPr>
                <a:t>Continual service to one another</a:t>
              </a:r>
            </a:p>
          </p:txBody>
        </p:sp>
      </p:grpSp>
    </p:spTree>
    <p:extLst>
      <p:ext uri="{BB962C8B-B14F-4D97-AF65-F5344CB8AC3E}">
        <p14:creationId xmlns:p14="http://schemas.microsoft.com/office/powerpoint/2010/main" val="488900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17215" t="4093" r="56749" b="78745"/>
          <a:stretch/>
        </p:blipFill>
        <p:spPr>
          <a:xfrm>
            <a:off x="0" y="0"/>
            <a:ext cx="12191999" cy="6866384"/>
          </a:xfrm>
          <a:prstGeom prst="rect">
            <a:avLst/>
          </a:prstGeom>
        </p:spPr>
      </p:pic>
      <p:sp>
        <p:nvSpPr>
          <p:cNvPr id="6" name="TextBox 5"/>
          <p:cNvSpPr txBox="1"/>
          <p:nvPr/>
        </p:nvSpPr>
        <p:spPr>
          <a:xfrm>
            <a:off x="70919" y="6411686"/>
            <a:ext cx="3031510" cy="369332"/>
          </a:xfrm>
          <a:prstGeom prst="rect">
            <a:avLst/>
          </a:prstGeom>
          <a:noFill/>
        </p:spPr>
        <p:txBody>
          <a:bodyPr wrap="square" rtlCol="0">
            <a:spAutoFit/>
          </a:bodyPr>
          <a:lstStyle/>
          <a:p>
            <a:r>
              <a:rPr lang="en-US" dirty="0">
                <a:solidFill>
                  <a:schemeClr val="bg1"/>
                </a:solidFill>
              </a:rPr>
              <a:t>Deuteronomy 14:1-2</a:t>
            </a:r>
          </a:p>
        </p:txBody>
      </p:sp>
      <p:sp>
        <p:nvSpPr>
          <p:cNvPr id="7" name="TextBox 6"/>
          <p:cNvSpPr txBox="1"/>
          <p:nvPr/>
        </p:nvSpPr>
        <p:spPr>
          <a:xfrm>
            <a:off x="79218" y="-8384"/>
            <a:ext cx="12033564" cy="1107996"/>
          </a:xfrm>
          <a:prstGeom prst="rect">
            <a:avLst/>
          </a:prstGeom>
          <a:noFill/>
        </p:spPr>
        <p:txBody>
          <a:bodyPr wrap="square" rtlCol="0">
            <a:spAutoFit/>
          </a:bodyPr>
          <a:lstStyle/>
          <a:p>
            <a:pPr algn="ctr"/>
            <a:r>
              <a:rPr lang="en-US" sz="6600" dirty="0">
                <a:solidFill>
                  <a:schemeClr val="bg1"/>
                </a:solidFill>
                <a:latin typeface="AR BLANCA" panose="02000000000000000000" pitchFamily="2" charset="0"/>
              </a:rPr>
              <a:t>Israel Is To Stand Out</a:t>
            </a:r>
            <a:endParaRPr lang="en-US" sz="5400" dirty="0">
              <a:solidFill>
                <a:schemeClr val="bg1"/>
              </a:solidFill>
              <a:latin typeface="AR BLANCA" panose="02000000000000000000" pitchFamily="2" charset="0"/>
            </a:endParaRPr>
          </a:p>
        </p:txBody>
      </p:sp>
      <p:sp>
        <p:nvSpPr>
          <p:cNvPr id="2" name="Rectangle 1"/>
          <p:cNvSpPr/>
          <p:nvPr/>
        </p:nvSpPr>
        <p:spPr>
          <a:xfrm>
            <a:off x="283029" y="1234857"/>
            <a:ext cx="3548742" cy="1200329"/>
          </a:xfrm>
          <a:prstGeom prst="rect">
            <a:avLst/>
          </a:prstGeom>
        </p:spPr>
        <p:txBody>
          <a:bodyPr wrap="square">
            <a:spAutoFit/>
          </a:bodyPr>
          <a:lstStyle/>
          <a:p>
            <a:r>
              <a:rPr lang="en-US" i="1" dirty="0">
                <a:solidFill>
                  <a:srgbClr val="FFFF00"/>
                </a:solidFill>
              </a:rPr>
              <a:t>Ye are the children of the </a:t>
            </a:r>
            <a:r>
              <a:rPr lang="en-US" i="1" cap="small" dirty="0">
                <a:solidFill>
                  <a:srgbClr val="FFFF00"/>
                </a:solidFill>
              </a:rPr>
              <a:t>Lord</a:t>
            </a:r>
            <a:r>
              <a:rPr lang="en-US" i="1" dirty="0">
                <a:solidFill>
                  <a:srgbClr val="FFFF00"/>
                </a:solidFill>
              </a:rPr>
              <a:t> your God: ye shall not cut yourselves, nor make any baldness between your eyes for the dead.</a:t>
            </a:r>
          </a:p>
        </p:txBody>
      </p:sp>
      <p:sp>
        <p:nvSpPr>
          <p:cNvPr id="3" name="Rectangle 2"/>
          <p:cNvSpPr/>
          <p:nvPr/>
        </p:nvSpPr>
        <p:spPr>
          <a:xfrm>
            <a:off x="5159828" y="1320577"/>
            <a:ext cx="6096000" cy="923330"/>
          </a:xfrm>
          <a:prstGeom prst="rect">
            <a:avLst/>
          </a:prstGeom>
        </p:spPr>
        <p:txBody>
          <a:bodyPr>
            <a:spAutoFit/>
          </a:bodyPr>
          <a:lstStyle/>
          <a:p>
            <a:r>
              <a:rPr lang="en-US" dirty="0">
                <a:solidFill>
                  <a:schemeClr val="bg1"/>
                </a:solidFill>
                <a:latin typeface="Calibri" panose="020F0502020204030204" pitchFamily="34" charset="0"/>
              </a:rPr>
              <a:t>Cutting and shaving their foreheads including eyebrows were practices of idolaters during the mourning of a loved one. (1 Kings 18:28 and Jeremiah 16:6)</a:t>
            </a:r>
            <a:endParaRPr lang="en-US" dirty="0">
              <a:solidFill>
                <a:schemeClr val="bg1"/>
              </a:solidFill>
            </a:endParaRPr>
          </a:p>
        </p:txBody>
      </p:sp>
      <p:sp>
        <p:nvSpPr>
          <p:cNvPr id="9" name="Rectangle 8"/>
          <p:cNvSpPr/>
          <p:nvPr/>
        </p:nvSpPr>
        <p:spPr>
          <a:xfrm>
            <a:off x="394855" y="3356366"/>
            <a:ext cx="5965041" cy="1200329"/>
          </a:xfrm>
          <a:prstGeom prst="rect">
            <a:avLst/>
          </a:prstGeom>
        </p:spPr>
        <p:txBody>
          <a:bodyPr wrap="square">
            <a:spAutoFit/>
          </a:bodyPr>
          <a:lstStyle/>
          <a:p>
            <a:r>
              <a:rPr lang="en-US" dirty="0">
                <a:solidFill>
                  <a:schemeClr val="bg1"/>
                </a:solidFill>
                <a:latin typeface="Calibri" panose="020F0502020204030204" pitchFamily="34" charset="0"/>
              </a:rPr>
              <a:t>God placed limits of philosophical inquiry upon his people, indicating that they were not to seek the method of pagan worship because of associated evil practices. </a:t>
            </a:r>
          </a:p>
          <a:p>
            <a:r>
              <a:rPr lang="en-US" dirty="0">
                <a:solidFill>
                  <a:schemeClr val="bg1"/>
                </a:solidFill>
                <a:latin typeface="Calibri" panose="020F0502020204030204" pitchFamily="34" charset="0"/>
              </a:rPr>
              <a:t>(Deut. 12:30-31) (1)</a:t>
            </a:r>
            <a:endParaRPr lang="en-US" dirty="0">
              <a:solidFill>
                <a:schemeClr val="bg1"/>
              </a:solidFill>
            </a:endParaRPr>
          </a:p>
        </p:txBody>
      </p:sp>
      <p:pic>
        <p:nvPicPr>
          <p:cNvPr id="4098" name="Picture 2" descr="http://graphics8.nytimes.com/images/2014/06/15/t-magazine/15culture-look-eyebrows/15culture-look-eyebrows-blog480.jpg"/>
          <p:cNvPicPr>
            <a:picLocks noChangeAspect="1" noChangeArrowheads="1"/>
          </p:cNvPicPr>
          <p:nvPr/>
        </p:nvPicPr>
        <p:blipFill rotWithShape="1">
          <a:blip r:embed="rId3">
            <a:extLst>
              <a:ext uri="{28A0092B-C50C-407E-A947-70E740481C1C}">
                <a14:useLocalDpi xmlns:a14="http://schemas.microsoft.com/office/drawing/2010/main" val="0"/>
              </a:ext>
            </a:extLst>
          </a:blip>
          <a:srcRect l="26429" t="36000" r="33095" b="52381"/>
          <a:stretch/>
        </p:blipFill>
        <p:spPr bwMode="auto">
          <a:xfrm>
            <a:off x="2481943" y="2365669"/>
            <a:ext cx="2480418" cy="890033"/>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5660571" y="4189964"/>
            <a:ext cx="6096000" cy="923330"/>
          </a:xfrm>
          <a:prstGeom prst="rect">
            <a:avLst/>
          </a:prstGeom>
        </p:spPr>
        <p:txBody>
          <a:bodyPr>
            <a:spAutoFit/>
          </a:bodyPr>
          <a:lstStyle/>
          <a:p>
            <a:r>
              <a:rPr lang="en-US" i="1" dirty="0">
                <a:solidFill>
                  <a:srgbClr val="FFFF00"/>
                </a:solidFill>
                <a:latin typeface="Calibri" panose="020F0502020204030204" pitchFamily="34" charset="0"/>
              </a:rPr>
              <a:t>For thou art an holy people unto the </a:t>
            </a:r>
            <a:r>
              <a:rPr lang="en-US" i="1" cap="small" dirty="0">
                <a:solidFill>
                  <a:srgbClr val="FFFF00"/>
                </a:solidFill>
                <a:latin typeface="Calibri" panose="020F0502020204030204" pitchFamily="34" charset="0"/>
              </a:rPr>
              <a:t>Lord</a:t>
            </a:r>
            <a:r>
              <a:rPr lang="en-US" i="1" dirty="0">
                <a:solidFill>
                  <a:srgbClr val="FFFF00"/>
                </a:solidFill>
                <a:latin typeface="Calibri" panose="020F0502020204030204" pitchFamily="34" charset="0"/>
              </a:rPr>
              <a:t> thy God, and the </a:t>
            </a:r>
            <a:r>
              <a:rPr lang="en-US" i="1" cap="small" dirty="0">
                <a:solidFill>
                  <a:srgbClr val="FFFF00"/>
                </a:solidFill>
                <a:latin typeface="Calibri" panose="020F0502020204030204" pitchFamily="34" charset="0"/>
              </a:rPr>
              <a:t>Lord</a:t>
            </a:r>
            <a:r>
              <a:rPr lang="en-US" i="1" dirty="0">
                <a:solidFill>
                  <a:srgbClr val="FFFF00"/>
                </a:solidFill>
                <a:latin typeface="Calibri" panose="020F0502020204030204" pitchFamily="34" charset="0"/>
              </a:rPr>
              <a:t> hath chosen thee to be a peculiar people unto himself, above all the nations that are upon the earth.</a:t>
            </a:r>
            <a:endParaRPr lang="en-US" i="1" dirty="0">
              <a:solidFill>
                <a:srgbClr val="FFFF00"/>
              </a:solidFill>
            </a:endParaRPr>
          </a:p>
        </p:txBody>
      </p:sp>
      <p:pic>
        <p:nvPicPr>
          <p:cNvPr id="4104" name="Picture 8" descr="http://www.israelvisit.co.il/beged-ivri/catalogue/Dress1-b.jpg"/>
          <p:cNvPicPr>
            <a:picLocks noChangeAspect="1" noChangeArrowheads="1"/>
          </p:cNvPicPr>
          <p:nvPr/>
        </p:nvPicPr>
        <p:blipFill rotWithShape="1">
          <a:blip r:embed="rId4">
            <a:extLst>
              <a:ext uri="{28A0092B-C50C-407E-A947-70E740481C1C}">
                <a14:useLocalDpi xmlns:a14="http://schemas.microsoft.com/office/drawing/2010/main" val="0"/>
              </a:ext>
            </a:extLst>
          </a:blip>
          <a:srcRect l="25750" t="13519" r="27897" b="71279"/>
          <a:stretch/>
        </p:blipFill>
        <p:spPr bwMode="auto">
          <a:xfrm>
            <a:off x="6856047" y="2480162"/>
            <a:ext cx="2703561" cy="1305167"/>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3102429" y="5731386"/>
            <a:ext cx="8494761" cy="369332"/>
          </a:xfrm>
          <a:prstGeom prst="rect">
            <a:avLst/>
          </a:prstGeom>
        </p:spPr>
        <p:txBody>
          <a:bodyPr wrap="square">
            <a:spAutoFit/>
          </a:bodyPr>
          <a:lstStyle/>
          <a:p>
            <a:r>
              <a:rPr lang="en-US" dirty="0">
                <a:solidFill>
                  <a:schemeClr val="bg1"/>
                </a:solidFill>
                <a:latin typeface="Calibri" panose="020F0502020204030204" pitchFamily="34" charset="0"/>
              </a:rPr>
              <a:t> Peculiar=“exclusive, or special” and can refer to a special possession or property </a:t>
            </a:r>
          </a:p>
        </p:txBody>
      </p:sp>
      <p:sp>
        <p:nvSpPr>
          <p:cNvPr id="16" name="Rectangle 15"/>
          <p:cNvSpPr/>
          <p:nvPr/>
        </p:nvSpPr>
        <p:spPr>
          <a:xfrm>
            <a:off x="4449240" y="5301673"/>
            <a:ext cx="7663542" cy="369332"/>
          </a:xfrm>
          <a:prstGeom prst="rect">
            <a:avLst/>
          </a:prstGeom>
        </p:spPr>
        <p:txBody>
          <a:bodyPr wrap="square">
            <a:spAutoFit/>
          </a:bodyPr>
          <a:lstStyle/>
          <a:p>
            <a:r>
              <a:rPr lang="en-US" i="1" dirty="0">
                <a:solidFill>
                  <a:schemeClr val="bg1"/>
                </a:solidFill>
                <a:latin typeface="Calibri" panose="020F0502020204030204" pitchFamily="34" charset="0"/>
              </a:rPr>
              <a:t>Holy</a:t>
            </a:r>
            <a:r>
              <a:rPr lang="en-US" dirty="0">
                <a:solidFill>
                  <a:schemeClr val="bg1"/>
                </a:solidFill>
                <a:latin typeface="Calibri" panose="020F0502020204030204" pitchFamily="34" charset="0"/>
              </a:rPr>
              <a:t>= sacred and devoted to God</a:t>
            </a:r>
          </a:p>
        </p:txBody>
      </p:sp>
    </p:spTree>
    <p:extLst>
      <p:ext uri="{BB962C8B-B14F-4D97-AF65-F5344CB8AC3E}">
        <p14:creationId xmlns:p14="http://schemas.microsoft.com/office/powerpoint/2010/main" val="249356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09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10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9" grpId="0"/>
      <p:bldP spid="10" grpId="0"/>
      <p:bldP spid="15"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17215" t="4093" r="56749" b="78745"/>
          <a:stretch/>
        </p:blipFill>
        <p:spPr>
          <a:xfrm>
            <a:off x="0" y="0"/>
            <a:ext cx="12191999" cy="6866384"/>
          </a:xfrm>
          <a:prstGeom prst="rect">
            <a:avLst/>
          </a:prstGeom>
        </p:spPr>
      </p:pic>
      <p:sp>
        <p:nvSpPr>
          <p:cNvPr id="6" name="TextBox 5"/>
          <p:cNvSpPr txBox="1"/>
          <p:nvPr/>
        </p:nvSpPr>
        <p:spPr>
          <a:xfrm>
            <a:off x="70919" y="6411686"/>
            <a:ext cx="3031510" cy="369332"/>
          </a:xfrm>
          <a:prstGeom prst="rect">
            <a:avLst/>
          </a:prstGeom>
          <a:noFill/>
        </p:spPr>
        <p:txBody>
          <a:bodyPr wrap="square" rtlCol="0">
            <a:spAutoFit/>
          </a:bodyPr>
          <a:lstStyle/>
          <a:p>
            <a:r>
              <a:rPr lang="en-US" dirty="0">
                <a:solidFill>
                  <a:schemeClr val="bg1"/>
                </a:solidFill>
              </a:rPr>
              <a:t>Deuteronomy 14:3-20</a:t>
            </a:r>
          </a:p>
        </p:txBody>
      </p:sp>
      <p:sp>
        <p:nvSpPr>
          <p:cNvPr id="7" name="TextBox 6"/>
          <p:cNvSpPr txBox="1"/>
          <p:nvPr/>
        </p:nvSpPr>
        <p:spPr>
          <a:xfrm>
            <a:off x="79218" y="-8384"/>
            <a:ext cx="12033564" cy="1107996"/>
          </a:xfrm>
          <a:prstGeom prst="rect">
            <a:avLst/>
          </a:prstGeom>
          <a:noFill/>
        </p:spPr>
        <p:txBody>
          <a:bodyPr wrap="square" rtlCol="0">
            <a:spAutoFit/>
          </a:bodyPr>
          <a:lstStyle/>
          <a:p>
            <a:pPr algn="ctr"/>
            <a:r>
              <a:rPr lang="en-US" sz="6600" dirty="0">
                <a:solidFill>
                  <a:schemeClr val="bg1"/>
                </a:solidFill>
                <a:latin typeface="AR BLANCA" panose="02000000000000000000" pitchFamily="2" charset="0"/>
              </a:rPr>
              <a:t>Word of Wisdom Old Testament</a:t>
            </a:r>
            <a:endParaRPr lang="en-US" sz="5400" dirty="0">
              <a:solidFill>
                <a:schemeClr val="bg1"/>
              </a:solidFill>
              <a:latin typeface="AR BLANCA" panose="02000000000000000000" pitchFamily="2" charset="0"/>
            </a:endParaRPr>
          </a:p>
        </p:txBody>
      </p:sp>
      <p:grpSp>
        <p:nvGrpSpPr>
          <p:cNvPr id="4" name="Group 3"/>
          <p:cNvGrpSpPr/>
          <p:nvPr/>
        </p:nvGrpSpPr>
        <p:grpSpPr>
          <a:xfrm>
            <a:off x="177365" y="1187207"/>
            <a:ext cx="5524623" cy="5870810"/>
            <a:chOff x="177365" y="1187207"/>
            <a:chExt cx="5524623" cy="5870810"/>
          </a:xfrm>
        </p:grpSpPr>
        <p:sp>
          <p:nvSpPr>
            <p:cNvPr id="2" name="Rectangle 1"/>
            <p:cNvSpPr/>
            <p:nvPr/>
          </p:nvSpPr>
          <p:spPr>
            <a:xfrm>
              <a:off x="206829" y="2601487"/>
              <a:ext cx="3135991" cy="2031325"/>
            </a:xfrm>
            <a:prstGeom prst="rect">
              <a:avLst/>
            </a:prstGeom>
          </p:spPr>
          <p:txBody>
            <a:bodyPr wrap="square" numCol="1">
              <a:spAutoFit/>
            </a:bodyPr>
            <a:lstStyle/>
            <a:p>
              <a:r>
                <a:rPr lang="en-US" dirty="0">
                  <a:solidFill>
                    <a:schemeClr val="bg2"/>
                  </a:solidFill>
                  <a:latin typeface="Calibri" panose="020F0502020204030204" pitchFamily="34" charset="0"/>
                </a:rPr>
                <a:t>Camel</a:t>
              </a:r>
            </a:p>
            <a:p>
              <a:r>
                <a:rPr lang="en-US" dirty="0">
                  <a:solidFill>
                    <a:schemeClr val="bg2"/>
                  </a:solidFill>
                  <a:latin typeface="Calibri" panose="020F0502020204030204" pitchFamily="34" charset="0"/>
                </a:rPr>
                <a:t>Hare</a:t>
              </a:r>
            </a:p>
            <a:p>
              <a:r>
                <a:rPr lang="en-US" dirty="0">
                  <a:solidFill>
                    <a:schemeClr val="bg2"/>
                  </a:solidFill>
                  <a:latin typeface="Calibri" panose="020F0502020204030204" pitchFamily="34" charset="0"/>
                </a:rPr>
                <a:t>Coney</a:t>
              </a:r>
            </a:p>
            <a:p>
              <a:r>
                <a:rPr lang="en-US" dirty="0">
                  <a:solidFill>
                    <a:schemeClr val="bg2"/>
                  </a:solidFill>
                  <a:latin typeface="Calibri" panose="020F0502020204030204" pitchFamily="34" charset="0"/>
                </a:rPr>
                <a:t>Swine</a:t>
              </a:r>
            </a:p>
            <a:p>
              <a:r>
                <a:rPr lang="en-US" dirty="0">
                  <a:solidFill>
                    <a:schemeClr val="bg2"/>
                  </a:solidFill>
                  <a:latin typeface="Calibri" panose="020F0502020204030204" pitchFamily="34" charset="0"/>
                </a:rPr>
                <a:t>Fish with shells</a:t>
              </a:r>
            </a:p>
            <a:p>
              <a:endParaRPr lang="en-US" dirty="0">
                <a:solidFill>
                  <a:schemeClr val="bg2"/>
                </a:solidFill>
                <a:latin typeface="Calibri" panose="020F0502020204030204" pitchFamily="34" charset="0"/>
              </a:endParaRPr>
            </a:p>
            <a:p>
              <a:endParaRPr lang="en-US" dirty="0">
                <a:solidFill>
                  <a:schemeClr val="bg2"/>
                </a:solidFill>
              </a:endParaRPr>
            </a:p>
          </p:txBody>
        </p:sp>
        <p:sp>
          <p:nvSpPr>
            <p:cNvPr id="12" name="Rectangle 11"/>
            <p:cNvSpPr/>
            <p:nvPr/>
          </p:nvSpPr>
          <p:spPr>
            <a:xfrm>
              <a:off x="686706" y="1187207"/>
              <a:ext cx="3982180" cy="369332"/>
            </a:xfrm>
            <a:prstGeom prst="rect">
              <a:avLst/>
            </a:prstGeom>
          </p:spPr>
          <p:txBody>
            <a:bodyPr wrap="none">
              <a:spAutoFit/>
            </a:bodyPr>
            <a:lstStyle/>
            <a:p>
              <a:r>
                <a:rPr lang="en-US" dirty="0">
                  <a:solidFill>
                    <a:schemeClr val="bg2"/>
                  </a:solidFill>
                  <a:latin typeface="Calibri" panose="020F0502020204030204" pitchFamily="34" charset="0"/>
                </a:rPr>
                <a:t>Thou shalt not eat any abominable thing</a:t>
              </a:r>
            </a:p>
          </p:txBody>
        </p:sp>
        <p:sp>
          <p:nvSpPr>
            <p:cNvPr id="19" name="Rectangle 18"/>
            <p:cNvSpPr/>
            <p:nvPr/>
          </p:nvSpPr>
          <p:spPr>
            <a:xfrm>
              <a:off x="2515362" y="1702705"/>
              <a:ext cx="1927059" cy="5355312"/>
            </a:xfrm>
            <a:prstGeom prst="rect">
              <a:avLst/>
            </a:prstGeom>
          </p:spPr>
          <p:txBody>
            <a:bodyPr wrap="square">
              <a:spAutoFit/>
            </a:bodyPr>
            <a:lstStyle/>
            <a:p>
              <a:r>
                <a:rPr lang="en-US" dirty="0">
                  <a:solidFill>
                    <a:schemeClr val="bg2"/>
                  </a:solidFill>
                  <a:latin typeface="Calibri" panose="020F0502020204030204" pitchFamily="34" charset="0"/>
                </a:rPr>
                <a:t>Eagle</a:t>
              </a:r>
            </a:p>
            <a:p>
              <a:r>
                <a:rPr lang="en-US" dirty="0" err="1">
                  <a:solidFill>
                    <a:schemeClr val="bg2"/>
                  </a:solidFill>
                  <a:latin typeface="Calibri" panose="020F0502020204030204" pitchFamily="34" charset="0"/>
                </a:rPr>
                <a:t>Ossifrage</a:t>
              </a:r>
              <a:endParaRPr lang="en-US" dirty="0">
                <a:solidFill>
                  <a:schemeClr val="bg2"/>
                </a:solidFill>
                <a:latin typeface="Calibri" panose="020F0502020204030204" pitchFamily="34" charset="0"/>
              </a:endParaRPr>
            </a:p>
            <a:p>
              <a:r>
                <a:rPr lang="en-US" dirty="0" err="1">
                  <a:solidFill>
                    <a:schemeClr val="bg2"/>
                  </a:solidFill>
                  <a:latin typeface="Calibri" panose="020F0502020204030204" pitchFamily="34" charset="0"/>
                </a:rPr>
                <a:t>Ospray</a:t>
              </a:r>
              <a:endParaRPr lang="en-US" dirty="0">
                <a:solidFill>
                  <a:schemeClr val="bg2"/>
                </a:solidFill>
                <a:latin typeface="Calibri" panose="020F0502020204030204" pitchFamily="34" charset="0"/>
              </a:endParaRPr>
            </a:p>
            <a:p>
              <a:r>
                <a:rPr lang="en-US" dirty="0" err="1">
                  <a:solidFill>
                    <a:schemeClr val="bg2"/>
                  </a:solidFill>
                  <a:latin typeface="Calibri" panose="020F0502020204030204" pitchFamily="34" charset="0"/>
                </a:rPr>
                <a:t>Glede</a:t>
              </a:r>
              <a:endParaRPr lang="en-US" dirty="0">
                <a:solidFill>
                  <a:schemeClr val="bg2"/>
                </a:solidFill>
                <a:latin typeface="Calibri" panose="020F0502020204030204" pitchFamily="34" charset="0"/>
              </a:endParaRPr>
            </a:p>
            <a:p>
              <a:r>
                <a:rPr lang="en-US" dirty="0">
                  <a:solidFill>
                    <a:schemeClr val="bg2"/>
                  </a:solidFill>
                  <a:latin typeface="Calibri" panose="020F0502020204030204" pitchFamily="34" charset="0"/>
                </a:rPr>
                <a:t>Kite</a:t>
              </a:r>
            </a:p>
            <a:p>
              <a:r>
                <a:rPr lang="en-US" dirty="0">
                  <a:solidFill>
                    <a:schemeClr val="bg2"/>
                  </a:solidFill>
                  <a:latin typeface="Calibri" panose="020F0502020204030204" pitchFamily="34" charset="0"/>
                </a:rPr>
                <a:t>Vulture</a:t>
              </a:r>
            </a:p>
            <a:p>
              <a:r>
                <a:rPr lang="en-US" dirty="0">
                  <a:solidFill>
                    <a:schemeClr val="bg2"/>
                  </a:solidFill>
                  <a:latin typeface="Calibri" panose="020F0502020204030204" pitchFamily="34" charset="0"/>
                </a:rPr>
                <a:t>Raven</a:t>
              </a:r>
            </a:p>
            <a:p>
              <a:r>
                <a:rPr lang="en-US" dirty="0">
                  <a:solidFill>
                    <a:schemeClr val="bg2"/>
                  </a:solidFill>
                  <a:latin typeface="Calibri" panose="020F0502020204030204" pitchFamily="34" charset="0"/>
                </a:rPr>
                <a:t>Owl</a:t>
              </a:r>
            </a:p>
            <a:p>
              <a:r>
                <a:rPr lang="en-US" dirty="0">
                  <a:solidFill>
                    <a:schemeClr val="bg2"/>
                  </a:solidFill>
                  <a:latin typeface="Calibri" panose="020F0502020204030204" pitchFamily="34" charset="0"/>
                </a:rPr>
                <a:t>Night hawk</a:t>
              </a:r>
            </a:p>
            <a:p>
              <a:r>
                <a:rPr lang="en-US" dirty="0" err="1">
                  <a:solidFill>
                    <a:schemeClr val="bg2"/>
                  </a:solidFill>
                  <a:latin typeface="Calibri" panose="020F0502020204030204" pitchFamily="34" charset="0"/>
                </a:rPr>
                <a:t>Cuckow</a:t>
              </a:r>
              <a:endParaRPr lang="en-US" dirty="0">
                <a:solidFill>
                  <a:schemeClr val="bg2"/>
                </a:solidFill>
                <a:latin typeface="Calibri" panose="020F0502020204030204" pitchFamily="34" charset="0"/>
              </a:endParaRPr>
            </a:p>
            <a:p>
              <a:r>
                <a:rPr lang="en-US" dirty="0">
                  <a:solidFill>
                    <a:schemeClr val="bg2"/>
                  </a:solidFill>
                  <a:latin typeface="Calibri" panose="020F0502020204030204" pitchFamily="34" charset="0"/>
                </a:rPr>
                <a:t>Swan</a:t>
              </a:r>
            </a:p>
            <a:p>
              <a:r>
                <a:rPr lang="en-US" dirty="0">
                  <a:solidFill>
                    <a:schemeClr val="bg2"/>
                  </a:solidFill>
                  <a:latin typeface="Calibri" panose="020F0502020204030204" pitchFamily="34" charset="0"/>
                </a:rPr>
                <a:t>Pelican</a:t>
              </a:r>
            </a:p>
            <a:p>
              <a:r>
                <a:rPr lang="en-US" dirty="0">
                  <a:solidFill>
                    <a:schemeClr val="bg2"/>
                  </a:solidFill>
                  <a:latin typeface="Calibri" panose="020F0502020204030204" pitchFamily="34" charset="0"/>
                </a:rPr>
                <a:t>Stork</a:t>
              </a:r>
            </a:p>
            <a:p>
              <a:r>
                <a:rPr lang="en-US" dirty="0">
                  <a:solidFill>
                    <a:schemeClr val="bg2"/>
                  </a:solidFill>
                  <a:latin typeface="Calibri" panose="020F0502020204030204" pitchFamily="34" charset="0"/>
                </a:rPr>
                <a:t>Heron</a:t>
              </a:r>
            </a:p>
            <a:p>
              <a:r>
                <a:rPr lang="en-US" dirty="0" err="1">
                  <a:solidFill>
                    <a:schemeClr val="bg2"/>
                  </a:solidFill>
                  <a:latin typeface="Calibri" panose="020F0502020204030204" pitchFamily="34" charset="0"/>
                </a:rPr>
                <a:t>Lapwin</a:t>
              </a:r>
              <a:endParaRPr lang="en-US" dirty="0">
                <a:solidFill>
                  <a:schemeClr val="bg2"/>
                </a:solidFill>
                <a:latin typeface="Calibri" panose="020F0502020204030204" pitchFamily="34" charset="0"/>
              </a:endParaRPr>
            </a:p>
            <a:p>
              <a:r>
                <a:rPr lang="en-US" dirty="0">
                  <a:solidFill>
                    <a:schemeClr val="bg2"/>
                  </a:solidFill>
                  <a:latin typeface="Calibri" panose="020F0502020204030204" pitchFamily="34" charset="0"/>
                </a:rPr>
                <a:t>Bat</a:t>
              </a:r>
            </a:p>
            <a:p>
              <a:r>
                <a:rPr lang="en-US" dirty="0">
                  <a:solidFill>
                    <a:schemeClr val="bg2"/>
                  </a:solidFill>
                  <a:latin typeface="Calibri" panose="020F0502020204030204" pitchFamily="34" charset="0"/>
                </a:rPr>
                <a:t>Birds of Prey</a:t>
              </a:r>
            </a:p>
            <a:p>
              <a:endParaRPr lang="en-US" dirty="0">
                <a:solidFill>
                  <a:schemeClr val="bg2"/>
                </a:solidFill>
                <a:latin typeface="Calibri" panose="020F0502020204030204" pitchFamily="34" charset="0"/>
              </a:endParaRPr>
            </a:p>
            <a:p>
              <a:endParaRPr lang="en-US" dirty="0">
                <a:solidFill>
                  <a:schemeClr val="bg2"/>
                </a:solidFill>
              </a:endParaRPr>
            </a:p>
          </p:txBody>
        </p:sp>
        <p:grpSp>
          <p:nvGrpSpPr>
            <p:cNvPr id="23" name="Group 22"/>
            <p:cNvGrpSpPr/>
            <p:nvPr/>
          </p:nvGrpSpPr>
          <p:grpSpPr>
            <a:xfrm>
              <a:off x="177365" y="4276445"/>
              <a:ext cx="2111828" cy="1706555"/>
              <a:chOff x="177365" y="4276445"/>
              <a:chExt cx="2111828" cy="1706555"/>
            </a:xfrm>
          </p:grpSpPr>
          <p:pic>
            <p:nvPicPr>
              <p:cNvPr id="5124" name="Picture 4" descr="http://www.bibleplaces.com/images12/Hyrax,-rock-badger,-coney-at-En-Gedi,-tb010812277-bibleplaces.jpg"/>
              <p:cNvPicPr>
                <a:picLocks noChangeAspect="1" noChangeArrowheads="1"/>
              </p:cNvPicPr>
              <p:nvPr/>
            </p:nvPicPr>
            <p:blipFill rotWithShape="1">
              <a:blip r:embed="rId3">
                <a:extLst>
                  <a:ext uri="{28A0092B-C50C-407E-A947-70E740481C1C}">
                    <a14:useLocalDpi xmlns:a14="http://schemas.microsoft.com/office/drawing/2010/main" val="0"/>
                  </a:ext>
                </a:extLst>
              </a:blip>
              <a:srcRect l="29344" t="17058" r="15227" b="16418"/>
              <a:stretch/>
            </p:blipFill>
            <p:spPr bwMode="auto">
              <a:xfrm>
                <a:off x="177365" y="4276445"/>
                <a:ext cx="2111828" cy="1698171"/>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p:cNvSpPr/>
              <p:nvPr/>
            </p:nvSpPr>
            <p:spPr>
              <a:xfrm>
                <a:off x="1374714" y="5613668"/>
                <a:ext cx="742319" cy="369332"/>
              </a:xfrm>
              <a:prstGeom prst="rect">
                <a:avLst/>
              </a:prstGeom>
            </p:spPr>
            <p:txBody>
              <a:bodyPr wrap="none">
                <a:spAutoFit/>
              </a:bodyPr>
              <a:lstStyle/>
              <a:p>
                <a:r>
                  <a:rPr lang="en-US" dirty="0" err="1">
                    <a:solidFill>
                      <a:srgbClr val="333333"/>
                    </a:solidFill>
                    <a:latin typeface="Calibri" panose="020F0502020204030204" pitchFamily="34" charset="0"/>
                  </a:rPr>
                  <a:t>coney</a:t>
                </a:r>
                <a:endParaRPr lang="en-US" dirty="0"/>
              </a:p>
            </p:txBody>
          </p:sp>
        </p:grpSp>
        <p:grpSp>
          <p:nvGrpSpPr>
            <p:cNvPr id="27" name="Group 26"/>
            <p:cNvGrpSpPr/>
            <p:nvPr/>
          </p:nvGrpSpPr>
          <p:grpSpPr>
            <a:xfrm>
              <a:off x="3874942" y="1610035"/>
              <a:ext cx="1827046" cy="1839212"/>
              <a:chOff x="3874942" y="1610035"/>
              <a:chExt cx="1827046" cy="1839212"/>
            </a:xfrm>
          </p:grpSpPr>
          <p:pic>
            <p:nvPicPr>
              <p:cNvPr id="5128" name="Picture 8" descr="http://www.rspb.org.uk/community/cfs-file.ashx/__key/communityserver-discussions-components-files/902/5224.IMG_5F00_095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13762" y="1610035"/>
                <a:ext cx="1788226" cy="1788226"/>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25"/>
              <p:cNvSpPr/>
              <p:nvPr/>
            </p:nvSpPr>
            <p:spPr>
              <a:xfrm>
                <a:off x="3874942" y="3079915"/>
                <a:ext cx="547650" cy="369332"/>
              </a:xfrm>
              <a:prstGeom prst="rect">
                <a:avLst/>
              </a:prstGeom>
            </p:spPr>
            <p:txBody>
              <a:bodyPr wrap="none">
                <a:spAutoFit/>
              </a:bodyPr>
              <a:lstStyle/>
              <a:p>
                <a:r>
                  <a:rPr lang="en-US" dirty="0">
                    <a:solidFill>
                      <a:srgbClr val="333333"/>
                    </a:solidFill>
                    <a:latin typeface="Calibri" panose="020F0502020204030204" pitchFamily="34" charset="0"/>
                  </a:rPr>
                  <a:t>Kite</a:t>
                </a:r>
                <a:endParaRPr lang="en-US" dirty="0"/>
              </a:p>
            </p:txBody>
          </p:sp>
        </p:grpSp>
      </p:grpSp>
      <p:grpSp>
        <p:nvGrpSpPr>
          <p:cNvPr id="5" name="Group 4"/>
          <p:cNvGrpSpPr/>
          <p:nvPr/>
        </p:nvGrpSpPr>
        <p:grpSpPr>
          <a:xfrm>
            <a:off x="5858182" y="1139476"/>
            <a:ext cx="6096000" cy="5272210"/>
            <a:chOff x="5858182" y="1139476"/>
            <a:chExt cx="6096000" cy="5272210"/>
          </a:xfrm>
        </p:grpSpPr>
        <p:sp>
          <p:nvSpPr>
            <p:cNvPr id="3" name="Rectangle 2"/>
            <p:cNvSpPr/>
            <p:nvPr/>
          </p:nvSpPr>
          <p:spPr>
            <a:xfrm>
              <a:off x="5858182" y="2718367"/>
              <a:ext cx="6096000" cy="3693319"/>
            </a:xfrm>
            <a:prstGeom prst="rect">
              <a:avLst/>
            </a:prstGeom>
          </p:spPr>
          <p:txBody>
            <a:bodyPr>
              <a:spAutoFit/>
            </a:bodyPr>
            <a:lstStyle/>
            <a:p>
              <a:pPr algn="ctr" fontAlgn="base"/>
              <a:r>
                <a:rPr lang="en-US" dirty="0">
                  <a:solidFill>
                    <a:schemeClr val="bg2"/>
                  </a:solidFill>
                  <a:latin typeface="Calibri" panose="020F0502020204030204" pitchFamily="34" charset="0"/>
                </a:rPr>
                <a:t>These </a:t>
              </a:r>
              <a:r>
                <a:rPr lang="en-US" i="1" dirty="0">
                  <a:solidFill>
                    <a:schemeClr val="bg2"/>
                  </a:solidFill>
                  <a:latin typeface="Calibri" panose="020F0502020204030204" pitchFamily="34" charset="0"/>
                </a:rPr>
                <a:t>are</a:t>
              </a:r>
              <a:r>
                <a:rPr lang="en-US" dirty="0">
                  <a:solidFill>
                    <a:schemeClr val="bg2"/>
                  </a:solidFill>
                  <a:latin typeface="Calibri" panose="020F0502020204030204" pitchFamily="34" charset="0"/>
                </a:rPr>
                <a:t> the beasts which ye shall eat: </a:t>
              </a:r>
            </a:p>
            <a:p>
              <a:pPr algn="ctr" fontAlgn="base"/>
              <a:r>
                <a:rPr lang="en-US" dirty="0">
                  <a:solidFill>
                    <a:schemeClr val="bg2"/>
                  </a:solidFill>
                  <a:latin typeface="Calibri" panose="020F0502020204030204" pitchFamily="34" charset="0"/>
                </a:rPr>
                <a:t>Ox</a:t>
              </a:r>
            </a:p>
            <a:p>
              <a:pPr algn="ctr" fontAlgn="base"/>
              <a:r>
                <a:rPr lang="en-US" dirty="0">
                  <a:solidFill>
                    <a:schemeClr val="bg2"/>
                  </a:solidFill>
                  <a:latin typeface="Calibri" panose="020F0502020204030204" pitchFamily="34" charset="0"/>
                </a:rPr>
                <a:t>Sheep</a:t>
              </a:r>
            </a:p>
            <a:p>
              <a:pPr algn="ctr" fontAlgn="base"/>
              <a:r>
                <a:rPr lang="en-US" dirty="0">
                  <a:solidFill>
                    <a:schemeClr val="bg2"/>
                  </a:solidFill>
                  <a:latin typeface="Calibri" panose="020F0502020204030204" pitchFamily="34" charset="0"/>
                </a:rPr>
                <a:t>Goat</a:t>
              </a:r>
            </a:p>
            <a:p>
              <a:pPr algn="ctr" fontAlgn="base"/>
              <a:r>
                <a:rPr lang="en-US" dirty="0">
                  <a:solidFill>
                    <a:schemeClr val="bg2"/>
                  </a:solidFill>
                  <a:latin typeface="Calibri" panose="020F0502020204030204" pitchFamily="34" charset="0"/>
                </a:rPr>
                <a:t>Hart</a:t>
              </a:r>
            </a:p>
            <a:p>
              <a:pPr algn="ctr" fontAlgn="base"/>
              <a:r>
                <a:rPr lang="en-US" dirty="0">
                  <a:solidFill>
                    <a:schemeClr val="bg2"/>
                  </a:solidFill>
                  <a:latin typeface="Calibri" panose="020F0502020204030204" pitchFamily="34" charset="0"/>
                </a:rPr>
                <a:t>Roebuck</a:t>
              </a:r>
            </a:p>
            <a:p>
              <a:pPr algn="ctr" fontAlgn="base"/>
              <a:r>
                <a:rPr lang="en-US" dirty="0">
                  <a:solidFill>
                    <a:schemeClr val="bg2"/>
                  </a:solidFill>
                  <a:latin typeface="Calibri" panose="020F0502020204030204" pitchFamily="34" charset="0"/>
                </a:rPr>
                <a:t>Fallow deer</a:t>
              </a:r>
            </a:p>
            <a:p>
              <a:pPr algn="ctr" fontAlgn="base"/>
              <a:r>
                <a:rPr lang="en-US" dirty="0">
                  <a:solidFill>
                    <a:schemeClr val="bg2"/>
                  </a:solidFill>
                  <a:latin typeface="Calibri" panose="020F0502020204030204" pitchFamily="34" charset="0"/>
                </a:rPr>
                <a:t>Wild goat</a:t>
              </a:r>
            </a:p>
            <a:p>
              <a:pPr algn="ctr" fontAlgn="base"/>
              <a:r>
                <a:rPr lang="en-US" dirty="0" err="1">
                  <a:solidFill>
                    <a:schemeClr val="bg2"/>
                  </a:solidFill>
                  <a:latin typeface="Calibri" panose="020F0502020204030204" pitchFamily="34" charset="0"/>
                </a:rPr>
                <a:t>Pygarg</a:t>
              </a:r>
              <a:endParaRPr lang="en-US" dirty="0">
                <a:solidFill>
                  <a:schemeClr val="bg2"/>
                </a:solidFill>
                <a:latin typeface="Calibri" panose="020F0502020204030204" pitchFamily="34" charset="0"/>
              </a:endParaRPr>
            </a:p>
            <a:p>
              <a:pPr algn="ctr" fontAlgn="base"/>
              <a:r>
                <a:rPr lang="en-US" dirty="0">
                  <a:solidFill>
                    <a:schemeClr val="bg2"/>
                  </a:solidFill>
                  <a:latin typeface="Calibri" panose="020F0502020204030204" pitchFamily="34" charset="0"/>
                </a:rPr>
                <a:t>Wild ox</a:t>
              </a:r>
            </a:p>
            <a:p>
              <a:pPr algn="ctr" fontAlgn="base"/>
              <a:r>
                <a:rPr lang="en-US" dirty="0">
                  <a:solidFill>
                    <a:schemeClr val="bg2"/>
                  </a:solidFill>
                  <a:latin typeface="Calibri" panose="020F0502020204030204" pitchFamily="34" charset="0"/>
                </a:rPr>
                <a:t>Chamois</a:t>
              </a:r>
            </a:p>
            <a:p>
              <a:pPr algn="ctr" fontAlgn="base"/>
              <a:r>
                <a:rPr lang="en-US" b="0" i="0" dirty="0">
                  <a:solidFill>
                    <a:schemeClr val="bg2"/>
                  </a:solidFill>
                  <a:effectLst/>
                  <a:latin typeface="Calibri" panose="020F0502020204030204" pitchFamily="34" charset="0"/>
                </a:rPr>
                <a:t>Fish that have fins and scales</a:t>
              </a:r>
            </a:p>
            <a:p>
              <a:pPr algn="ctr" fontAlgn="base"/>
              <a:r>
                <a:rPr lang="en-US" dirty="0">
                  <a:solidFill>
                    <a:schemeClr val="bg2"/>
                  </a:solidFill>
                  <a:latin typeface="Calibri" panose="020F0502020204030204" pitchFamily="34" charset="0"/>
                </a:rPr>
                <a:t>clean fowls—those that don’t eat other animals</a:t>
              </a:r>
              <a:endParaRPr lang="en-US" b="0" i="0" dirty="0">
                <a:solidFill>
                  <a:schemeClr val="bg2"/>
                </a:solidFill>
                <a:effectLst/>
                <a:latin typeface="Calibri" panose="020F0502020204030204" pitchFamily="34" charset="0"/>
              </a:endParaRPr>
            </a:p>
          </p:txBody>
        </p:sp>
        <p:grpSp>
          <p:nvGrpSpPr>
            <p:cNvPr id="21" name="Group 20"/>
            <p:cNvGrpSpPr/>
            <p:nvPr/>
          </p:nvGrpSpPr>
          <p:grpSpPr>
            <a:xfrm>
              <a:off x="5990045" y="3264581"/>
              <a:ext cx="2220686" cy="2425013"/>
              <a:chOff x="4354286" y="3003147"/>
              <a:chExt cx="2220686" cy="2425013"/>
            </a:xfrm>
          </p:grpSpPr>
          <p:pic>
            <p:nvPicPr>
              <p:cNvPr id="5122" name="Picture 2" descr="http://www.huntingpleasure.com/14-785-orig/hungary-roebuck-spring.jpg"/>
              <p:cNvPicPr>
                <a:picLocks noChangeAspect="1" noChangeArrowheads="1"/>
              </p:cNvPicPr>
              <p:nvPr/>
            </p:nvPicPr>
            <p:blipFill rotWithShape="1">
              <a:blip r:embed="rId5">
                <a:extLst>
                  <a:ext uri="{28A0092B-C50C-407E-A947-70E740481C1C}">
                    <a14:useLocalDpi xmlns:a14="http://schemas.microsoft.com/office/drawing/2010/main" val="0"/>
                  </a:ext>
                </a:extLst>
              </a:blip>
              <a:srcRect l="20674" t="6127" r="41231" b="7869"/>
              <a:stretch/>
            </p:blipFill>
            <p:spPr bwMode="auto">
              <a:xfrm>
                <a:off x="4354286" y="3003147"/>
                <a:ext cx="2220686" cy="2416629"/>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p:cNvSpPr/>
              <p:nvPr/>
            </p:nvSpPr>
            <p:spPr>
              <a:xfrm>
                <a:off x="4354286" y="5058828"/>
                <a:ext cx="987835" cy="369332"/>
              </a:xfrm>
              <a:prstGeom prst="rect">
                <a:avLst/>
              </a:prstGeom>
            </p:spPr>
            <p:txBody>
              <a:bodyPr wrap="none">
                <a:spAutoFit/>
              </a:bodyPr>
              <a:lstStyle/>
              <a:p>
                <a:r>
                  <a:rPr lang="en-US" dirty="0">
                    <a:solidFill>
                      <a:srgbClr val="333333"/>
                    </a:solidFill>
                    <a:latin typeface="Calibri" panose="020F0502020204030204" pitchFamily="34" charset="0"/>
                  </a:rPr>
                  <a:t>Roebuck</a:t>
                </a:r>
                <a:endParaRPr lang="en-US" dirty="0"/>
              </a:p>
            </p:txBody>
          </p:sp>
        </p:grpSp>
        <p:grpSp>
          <p:nvGrpSpPr>
            <p:cNvPr id="25" name="Group 24"/>
            <p:cNvGrpSpPr/>
            <p:nvPr/>
          </p:nvGrpSpPr>
          <p:grpSpPr>
            <a:xfrm>
              <a:off x="9626492" y="3187130"/>
              <a:ext cx="1513114" cy="2317798"/>
              <a:chOff x="10178142" y="3138887"/>
              <a:chExt cx="1513114" cy="2317798"/>
            </a:xfrm>
          </p:grpSpPr>
          <p:pic>
            <p:nvPicPr>
              <p:cNvPr id="5126" name="Picture 6" descr="http://www.summitpost.org/images/original/813881.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45994" t="1043" r="28151" b="47122"/>
              <a:stretch/>
            </p:blipFill>
            <p:spPr bwMode="auto">
              <a:xfrm>
                <a:off x="10178142" y="3138887"/>
                <a:ext cx="1513114" cy="2275115"/>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p:cNvSpPr/>
              <p:nvPr/>
            </p:nvSpPr>
            <p:spPr>
              <a:xfrm>
                <a:off x="10596084" y="5087353"/>
                <a:ext cx="989373" cy="369332"/>
              </a:xfrm>
              <a:prstGeom prst="rect">
                <a:avLst/>
              </a:prstGeom>
            </p:spPr>
            <p:txBody>
              <a:bodyPr wrap="none">
                <a:spAutoFit/>
              </a:bodyPr>
              <a:lstStyle/>
              <a:p>
                <a:r>
                  <a:rPr lang="en-US" dirty="0">
                    <a:solidFill>
                      <a:srgbClr val="333333"/>
                    </a:solidFill>
                    <a:latin typeface="Calibri" panose="020F0502020204030204" pitchFamily="34" charset="0"/>
                  </a:rPr>
                  <a:t>Chamois</a:t>
                </a:r>
                <a:endParaRPr lang="en-US" dirty="0"/>
              </a:p>
            </p:txBody>
          </p:sp>
        </p:grpSp>
        <p:pic>
          <p:nvPicPr>
            <p:cNvPr id="5130" name="Picture 10" descr="http://stylecupid.typepad.com/.a/6a0120a8e1932a970b01538fde6aad970b-320wi"/>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41895" y="1139476"/>
              <a:ext cx="2093851" cy="157038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696099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1722C3-557C-F063-3803-7A9C04196E56}"/>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E5AF68C8-CE8C-4AB8-1D64-D0FC550E45A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7215" t="4093" r="56749" b="78745"/>
          <a:stretch/>
        </p:blipFill>
        <p:spPr>
          <a:xfrm>
            <a:off x="0" y="0"/>
            <a:ext cx="12191999" cy="6866384"/>
          </a:xfrm>
          <a:prstGeom prst="rect">
            <a:avLst/>
          </a:prstGeom>
        </p:spPr>
      </p:pic>
      <p:sp>
        <p:nvSpPr>
          <p:cNvPr id="6" name="TextBox 5">
            <a:extLst>
              <a:ext uri="{FF2B5EF4-FFF2-40B4-BE49-F238E27FC236}">
                <a16:creationId xmlns:a16="http://schemas.microsoft.com/office/drawing/2014/main" id="{F2FCF4A0-26A9-CEF6-4743-44FDD4FE8723}"/>
              </a:ext>
            </a:extLst>
          </p:cNvPr>
          <p:cNvSpPr txBox="1"/>
          <p:nvPr/>
        </p:nvSpPr>
        <p:spPr>
          <a:xfrm>
            <a:off x="70919" y="6411686"/>
            <a:ext cx="3031510" cy="369332"/>
          </a:xfrm>
          <a:prstGeom prst="rect">
            <a:avLst/>
          </a:prstGeom>
          <a:noFill/>
        </p:spPr>
        <p:txBody>
          <a:bodyPr wrap="square" rtlCol="0">
            <a:spAutoFit/>
          </a:bodyPr>
          <a:lstStyle/>
          <a:p>
            <a:r>
              <a:rPr lang="en-US" dirty="0">
                <a:solidFill>
                  <a:schemeClr val="bg1"/>
                </a:solidFill>
              </a:rPr>
              <a:t>Deuteronomy 14:21</a:t>
            </a:r>
          </a:p>
        </p:txBody>
      </p:sp>
      <p:sp>
        <p:nvSpPr>
          <p:cNvPr id="7" name="TextBox 6">
            <a:extLst>
              <a:ext uri="{FF2B5EF4-FFF2-40B4-BE49-F238E27FC236}">
                <a16:creationId xmlns:a16="http://schemas.microsoft.com/office/drawing/2014/main" id="{FE01701E-072B-5E3F-8A6A-A6EBD5AECBED}"/>
              </a:ext>
            </a:extLst>
          </p:cNvPr>
          <p:cNvSpPr txBox="1"/>
          <p:nvPr/>
        </p:nvSpPr>
        <p:spPr>
          <a:xfrm>
            <a:off x="79218" y="-8384"/>
            <a:ext cx="12033564" cy="1107996"/>
          </a:xfrm>
          <a:prstGeom prst="rect">
            <a:avLst/>
          </a:prstGeom>
          <a:noFill/>
        </p:spPr>
        <p:txBody>
          <a:bodyPr wrap="square" rtlCol="0">
            <a:spAutoFit/>
          </a:bodyPr>
          <a:lstStyle/>
          <a:p>
            <a:pPr algn="ctr"/>
            <a:r>
              <a:rPr lang="en-US" sz="6600" dirty="0">
                <a:solidFill>
                  <a:schemeClr val="bg1"/>
                </a:solidFill>
                <a:latin typeface="AR BLANCA" panose="02000000000000000000" pitchFamily="2" charset="0"/>
              </a:rPr>
              <a:t>Animals That Die On Their Own</a:t>
            </a:r>
            <a:endParaRPr lang="en-US" sz="5400" dirty="0">
              <a:solidFill>
                <a:schemeClr val="bg1"/>
              </a:solidFill>
              <a:latin typeface="AR BLANCA" panose="02000000000000000000" pitchFamily="2" charset="0"/>
            </a:endParaRPr>
          </a:p>
        </p:txBody>
      </p:sp>
      <p:sp>
        <p:nvSpPr>
          <p:cNvPr id="2" name="Rectangle 1">
            <a:extLst>
              <a:ext uri="{FF2B5EF4-FFF2-40B4-BE49-F238E27FC236}">
                <a16:creationId xmlns:a16="http://schemas.microsoft.com/office/drawing/2014/main" id="{C448256F-8010-EEC7-E17C-D2D2C9CA36A1}"/>
              </a:ext>
            </a:extLst>
          </p:cNvPr>
          <p:cNvSpPr/>
          <p:nvPr/>
        </p:nvSpPr>
        <p:spPr>
          <a:xfrm>
            <a:off x="1688771" y="1099612"/>
            <a:ext cx="6096000" cy="1477328"/>
          </a:xfrm>
          <a:prstGeom prst="rect">
            <a:avLst/>
          </a:prstGeom>
        </p:spPr>
        <p:txBody>
          <a:bodyPr>
            <a:spAutoFit/>
          </a:bodyPr>
          <a:lstStyle/>
          <a:p>
            <a:r>
              <a:rPr lang="en-US" i="1" dirty="0">
                <a:solidFill>
                  <a:srgbClr val="FFFF00"/>
                </a:solidFill>
                <a:latin typeface="Calibri" panose="020F0502020204030204" pitchFamily="34" charset="0"/>
              </a:rPr>
              <a:t>Ye shall not eat of any thing that </a:t>
            </a:r>
            <a:r>
              <a:rPr lang="en-US" i="1" dirty="0" err="1">
                <a:solidFill>
                  <a:srgbClr val="FFFF00"/>
                </a:solidFill>
                <a:latin typeface="Calibri" panose="020F0502020204030204" pitchFamily="34" charset="0"/>
              </a:rPr>
              <a:t>dieth</a:t>
            </a:r>
            <a:r>
              <a:rPr lang="en-US" i="1" dirty="0">
                <a:solidFill>
                  <a:srgbClr val="FFFF00"/>
                </a:solidFill>
                <a:latin typeface="Calibri" panose="020F0502020204030204" pitchFamily="34" charset="0"/>
              </a:rPr>
              <a:t> of itself: thou shalt give it unto the stranger that is in thy gates, that he may eat it; or thou </a:t>
            </a:r>
            <a:r>
              <a:rPr lang="en-US" i="1" dirty="0" err="1">
                <a:solidFill>
                  <a:srgbClr val="FFFF00"/>
                </a:solidFill>
                <a:latin typeface="Calibri" panose="020F0502020204030204" pitchFamily="34" charset="0"/>
              </a:rPr>
              <a:t>mayest</a:t>
            </a:r>
            <a:r>
              <a:rPr lang="en-US" i="1" dirty="0">
                <a:solidFill>
                  <a:srgbClr val="FFFF00"/>
                </a:solidFill>
                <a:latin typeface="Calibri" panose="020F0502020204030204" pitchFamily="34" charset="0"/>
              </a:rPr>
              <a:t> sell it unto an alien: for thou art an holy people unto the </a:t>
            </a:r>
            <a:r>
              <a:rPr lang="en-US" i="1" cap="small" dirty="0">
                <a:solidFill>
                  <a:srgbClr val="FFFF00"/>
                </a:solidFill>
                <a:latin typeface="Calibri" panose="020F0502020204030204" pitchFamily="34" charset="0"/>
              </a:rPr>
              <a:t>Lord</a:t>
            </a:r>
            <a:r>
              <a:rPr lang="en-US" i="1" dirty="0">
                <a:solidFill>
                  <a:srgbClr val="FFFF00"/>
                </a:solidFill>
                <a:latin typeface="Calibri" panose="020F0502020204030204" pitchFamily="34" charset="0"/>
              </a:rPr>
              <a:t> thy God. Thou shalt not see the a kid in his mother’s milk.</a:t>
            </a:r>
            <a:endParaRPr lang="en-US" i="1" dirty="0">
              <a:solidFill>
                <a:srgbClr val="FFFF00"/>
              </a:solidFill>
            </a:endParaRPr>
          </a:p>
        </p:txBody>
      </p:sp>
      <p:sp>
        <p:nvSpPr>
          <p:cNvPr id="19" name="Rectangle 18">
            <a:extLst>
              <a:ext uri="{FF2B5EF4-FFF2-40B4-BE49-F238E27FC236}">
                <a16:creationId xmlns:a16="http://schemas.microsoft.com/office/drawing/2014/main" id="{C94E5D57-0156-3E0B-F298-8ED9E0F05B73}"/>
              </a:ext>
            </a:extLst>
          </p:cNvPr>
          <p:cNvSpPr/>
          <p:nvPr/>
        </p:nvSpPr>
        <p:spPr>
          <a:xfrm>
            <a:off x="5841773" y="3587944"/>
            <a:ext cx="6096000" cy="1754326"/>
          </a:xfrm>
          <a:prstGeom prst="rect">
            <a:avLst/>
          </a:prstGeom>
        </p:spPr>
        <p:txBody>
          <a:bodyPr>
            <a:spAutoFit/>
          </a:bodyPr>
          <a:lstStyle/>
          <a:p>
            <a:r>
              <a:rPr lang="en-US" dirty="0">
                <a:solidFill>
                  <a:schemeClr val="bg1"/>
                </a:solidFill>
                <a:latin typeface="Calibri" panose="020F0502020204030204" pitchFamily="34" charset="0"/>
              </a:rPr>
              <a:t>JST—That they not give it to a stranger or sell it. It would be contaminated. </a:t>
            </a:r>
          </a:p>
          <a:p>
            <a:endParaRPr lang="en-US" dirty="0">
              <a:solidFill>
                <a:schemeClr val="bg1"/>
              </a:solidFill>
              <a:latin typeface="Calibri" panose="020F0502020204030204" pitchFamily="34" charset="0"/>
            </a:endParaRPr>
          </a:p>
          <a:p>
            <a:r>
              <a:rPr lang="en-US" i="1" dirty="0">
                <a:solidFill>
                  <a:schemeClr val="bg1"/>
                </a:solidFill>
                <a:latin typeface="Calibri" panose="020F0502020204030204" pitchFamily="34" charset="0"/>
              </a:rPr>
              <a:t>Thou shalt </a:t>
            </a:r>
            <a:r>
              <a:rPr lang="en-US" b="1" i="1" dirty="0">
                <a:solidFill>
                  <a:schemeClr val="bg1"/>
                </a:solidFill>
                <a:latin typeface="Calibri" panose="020F0502020204030204" pitchFamily="34" charset="0"/>
              </a:rPr>
              <a:t>not give </a:t>
            </a:r>
            <a:r>
              <a:rPr lang="en-US" i="1" dirty="0">
                <a:solidFill>
                  <a:schemeClr val="bg1"/>
                </a:solidFill>
                <a:latin typeface="Calibri" panose="020F0502020204030204" pitchFamily="34" charset="0"/>
              </a:rPr>
              <a:t>it unto the stranger</a:t>
            </a:r>
          </a:p>
          <a:p>
            <a:endParaRPr lang="en-US" i="1" dirty="0">
              <a:solidFill>
                <a:schemeClr val="bg1"/>
              </a:solidFill>
              <a:latin typeface="Calibri" panose="020F0502020204030204" pitchFamily="34" charset="0"/>
            </a:endParaRPr>
          </a:p>
          <a:p>
            <a:r>
              <a:rPr lang="en-US" i="1" dirty="0">
                <a:solidFill>
                  <a:schemeClr val="bg1"/>
                </a:solidFill>
                <a:latin typeface="Calibri" panose="020F0502020204030204" pitchFamily="34" charset="0"/>
              </a:rPr>
              <a:t>Thou </a:t>
            </a:r>
            <a:r>
              <a:rPr lang="en-US" i="1" dirty="0" err="1">
                <a:solidFill>
                  <a:schemeClr val="bg1"/>
                </a:solidFill>
                <a:latin typeface="Calibri" panose="020F0502020204030204" pitchFamily="34" charset="0"/>
              </a:rPr>
              <a:t>mayest</a:t>
            </a:r>
            <a:r>
              <a:rPr lang="en-US" i="1" dirty="0">
                <a:solidFill>
                  <a:schemeClr val="bg1"/>
                </a:solidFill>
                <a:latin typeface="Calibri" panose="020F0502020204030204" pitchFamily="34" charset="0"/>
              </a:rPr>
              <a:t> </a:t>
            </a:r>
            <a:r>
              <a:rPr lang="en-US" b="1" i="1" dirty="0">
                <a:solidFill>
                  <a:schemeClr val="bg1"/>
                </a:solidFill>
                <a:latin typeface="Calibri" panose="020F0502020204030204" pitchFamily="34" charset="0"/>
              </a:rPr>
              <a:t>not sell </a:t>
            </a:r>
            <a:r>
              <a:rPr lang="en-US" i="1" dirty="0">
                <a:solidFill>
                  <a:schemeClr val="bg1"/>
                </a:solidFill>
                <a:latin typeface="Calibri" panose="020F0502020204030204" pitchFamily="34" charset="0"/>
              </a:rPr>
              <a:t>it unto an alien</a:t>
            </a:r>
            <a:endParaRPr lang="en-US" i="1" dirty="0">
              <a:solidFill>
                <a:schemeClr val="bg1"/>
              </a:solidFill>
            </a:endParaRPr>
          </a:p>
        </p:txBody>
      </p:sp>
      <p:sp>
        <p:nvSpPr>
          <p:cNvPr id="3" name="Rectangle 2">
            <a:extLst>
              <a:ext uri="{FF2B5EF4-FFF2-40B4-BE49-F238E27FC236}">
                <a16:creationId xmlns:a16="http://schemas.microsoft.com/office/drawing/2014/main" id="{4D2AD92A-EE03-AAF2-0668-F1D73165FE8E}"/>
              </a:ext>
            </a:extLst>
          </p:cNvPr>
          <p:cNvSpPr/>
          <p:nvPr/>
        </p:nvSpPr>
        <p:spPr>
          <a:xfrm>
            <a:off x="4572000" y="2817716"/>
            <a:ext cx="4131516" cy="369332"/>
          </a:xfrm>
          <a:prstGeom prst="rect">
            <a:avLst/>
          </a:prstGeom>
        </p:spPr>
        <p:txBody>
          <a:bodyPr wrap="none">
            <a:spAutoFit/>
          </a:bodyPr>
          <a:lstStyle/>
          <a:p>
            <a:r>
              <a:rPr lang="en-US" dirty="0">
                <a:solidFill>
                  <a:schemeClr val="bg1"/>
                </a:solidFill>
                <a:latin typeface="Calibri" panose="020F0502020204030204" pitchFamily="34" charset="0"/>
              </a:rPr>
              <a:t>Do not eat anything you find already dead</a:t>
            </a:r>
            <a:endParaRPr lang="en-US" dirty="0">
              <a:solidFill>
                <a:schemeClr val="bg1"/>
              </a:solidFill>
            </a:endParaRPr>
          </a:p>
        </p:txBody>
      </p:sp>
      <p:pic>
        <p:nvPicPr>
          <p:cNvPr id="7170" name="Picture 2" descr="http://balanceofnature.net/wp-content/uploads/2010/12/deer-carcass-v2.jpg">
            <a:extLst>
              <a:ext uri="{FF2B5EF4-FFF2-40B4-BE49-F238E27FC236}">
                <a16:creationId xmlns:a16="http://schemas.microsoft.com/office/drawing/2014/main" id="{320CA37C-AD19-88A3-3AD9-938E64B6DE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398" y="3315559"/>
            <a:ext cx="5348061" cy="30107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017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7170"/>
                                        </p:tgtEl>
                                        <p:attrNameLst>
                                          <p:attrName>style.visibility</p:attrName>
                                        </p:attrNameLst>
                                      </p:cBhvr>
                                      <p:to>
                                        <p:strVal val="visible"/>
                                      </p:to>
                                    </p:set>
                                    <p:animEffect transition="in" filter="fade">
                                      <p:cBhvr>
                                        <p:cTn id="10" dur="500"/>
                                        <p:tgtEl>
                                          <p:spTgt spid="717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17215" t="4093" r="56749" b="78745"/>
          <a:stretch/>
        </p:blipFill>
        <p:spPr>
          <a:xfrm>
            <a:off x="0" y="0"/>
            <a:ext cx="12191999" cy="6866384"/>
          </a:xfrm>
          <a:prstGeom prst="rect">
            <a:avLst/>
          </a:prstGeom>
        </p:spPr>
      </p:pic>
      <p:sp>
        <p:nvSpPr>
          <p:cNvPr id="6" name="TextBox 5"/>
          <p:cNvSpPr txBox="1"/>
          <p:nvPr/>
        </p:nvSpPr>
        <p:spPr>
          <a:xfrm>
            <a:off x="70919" y="6411686"/>
            <a:ext cx="3031510" cy="369332"/>
          </a:xfrm>
          <a:prstGeom prst="rect">
            <a:avLst/>
          </a:prstGeom>
          <a:noFill/>
        </p:spPr>
        <p:txBody>
          <a:bodyPr wrap="square" rtlCol="0">
            <a:spAutoFit/>
          </a:bodyPr>
          <a:lstStyle/>
          <a:p>
            <a:r>
              <a:rPr lang="en-US" dirty="0">
                <a:solidFill>
                  <a:schemeClr val="bg1"/>
                </a:solidFill>
              </a:rPr>
              <a:t>Deuteronomy 14:26</a:t>
            </a:r>
          </a:p>
        </p:txBody>
      </p:sp>
      <p:sp>
        <p:nvSpPr>
          <p:cNvPr id="7" name="TextBox 6"/>
          <p:cNvSpPr txBox="1"/>
          <p:nvPr/>
        </p:nvSpPr>
        <p:spPr>
          <a:xfrm>
            <a:off x="79218" y="-8384"/>
            <a:ext cx="12033564" cy="923330"/>
          </a:xfrm>
          <a:prstGeom prst="rect">
            <a:avLst/>
          </a:prstGeom>
          <a:noFill/>
        </p:spPr>
        <p:txBody>
          <a:bodyPr wrap="square" rtlCol="0">
            <a:spAutoFit/>
          </a:bodyPr>
          <a:lstStyle/>
          <a:p>
            <a:pPr algn="ctr"/>
            <a:r>
              <a:rPr lang="en-US" sz="5400" dirty="0">
                <a:solidFill>
                  <a:schemeClr val="bg1"/>
                </a:solidFill>
                <a:latin typeface="AR BLANCA" panose="02000000000000000000" pitchFamily="2" charset="0"/>
              </a:rPr>
              <a:t>My Own Perspective on Deut. 14:26</a:t>
            </a:r>
          </a:p>
        </p:txBody>
      </p:sp>
      <p:sp>
        <p:nvSpPr>
          <p:cNvPr id="2" name="Rectangle 1"/>
          <p:cNvSpPr/>
          <p:nvPr/>
        </p:nvSpPr>
        <p:spPr>
          <a:xfrm>
            <a:off x="239486" y="1099612"/>
            <a:ext cx="6096000" cy="1477328"/>
          </a:xfrm>
          <a:prstGeom prst="rect">
            <a:avLst/>
          </a:prstGeom>
        </p:spPr>
        <p:txBody>
          <a:bodyPr>
            <a:spAutoFit/>
          </a:bodyPr>
          <a:lstStyle/>
          <a:p>
            <a:r>
              <a:rPr lang="en-US" i="1" dirty="0">
                <a:solidFill>
                  <a:srgbClr val="FFFF00"/>
                </a:solidFill>
                <a:latin typeface="Calibri" panose="020F0502020204030204" pitchFamily="34" charset="0"/>
              </a:rPr>
              <a:t>And thou shalt bestow that money for whatsoever thy soul </a:t>
            </a:r>
            <a:r>
              <a:rPr lang="en-US" i="1" dirty="0" err="1">
                <a:solidFill>
                  <a:srgbClr val="FFFF00"/>
                </a:solidFill>
                <a:latin typeface="Calibri" panose="020F0502020204030204" pitchFamily="34" charset="0"/>
              </a:rPr>
              <a:t>lusteth</a:t>
            </a:r>
            <a:r>
              <a:rPr lang="en-US" i="1" dirty="0">
                <a:solidFill>
                  <a:srgbClr val="FFFF00"/>
                </a:solidFill>
                <a:latin typeface="Calibri" panose="020F0502020204030204" pitchFamily="34" charset="0"/>
              </a:rPr>
              <a:t> after, for oxen, or for sheep, or for wine, or for strong drink, or for whatsoever thy soul </a:t>
            </a:r>
            <a:r>
              <a:rPr lang="en-US" i="1" dirty="0" err="1">
                <a:solidFill>
                  <a:srgbClr val="FFFF00"/>
                </a:solidFill>
                <a:latin typeface="Calibri" panose="020F0502020204030204" pitchFamily="34" charset="0"/>
              </a:rPr>
              <a:t>desireth</a:t>
            </a:r>
            <a:r>
              <a:rPr lang="en-US" i="1" dirty="0">
                <a:solidFill>
                  <a:srgbClr val="FFFF00"/>
                </a:solidFill>
                <a:latin typeface="Calibri" panose="020F0502020204030204" pitchFamily="34" charset="0"/>
              </a:rPr>
              <a:t>: and thou shalt eat there before the </a:t>
            </a:r>
            <a:r>
              <a:rPr lang="en-US" i="1" cap="small" dirty="0">
                <a:solidFill>
                  <a:srgbClr val="FFFF00"/>
                </a:solidFill>
                <a:latin typeface="Calibri" panose="020F0502020204030204" pitchFamily="34" charset="0"/>
              </a:rPr>
              <a:t>Lord</a:t>
            </a:r>
            <a:r>
              <a:rPr lang="en-US" i="1" dirty="0">
                <a:solidFill>
                  <a:srgbClr val="FFFF00"/>
                </a:solidFill>
                <a:latin typeface="Calibri" panose="020F0502020204030204" pitchFamily="34" charset="0"/>
              </a:rPr>
              <a:t> thy God, and thou shalt rejoice, thou, and thine household,</a:t>
            </a:r>
            <a:endParaRPr lang="en-US" i="1" dirty="0">
              <a:solidFill>
                <a:srgbClr val="FFFF00"/>
              </a:solidFill>
            </a:endParaRPr>
          </a:p>
        </p:txBody>
      </p:sp>
      <p:sp>
        <p:nvSpPr>
          <p:cNvPr id="9" name="Rectangle 8"/>
          <p:cNvSpPr/>
          <p:nvPr/>
        </p:nvSpPr>
        <p:spPr>
          <a:xfrm>
            <a:off x="1074669" y="3076387"/>
            <a:ext cx="5421085" cy="1200329"/>
          </a:xfrm>
          <a:prstGeom prst="rect">
            <a:avLst/>
          </a:prstGeom>
        </p:spPr>
        <p:txBody>
          <a:bodyPr wrap="square">
            <a:spAutoFit/>
          </a:bodyPr>
          <a:lstStyle/>
          <a:p>
            <a:r>
              <a:rPr lang="en-US" dirty="0">
                <a:solidFill>
                  <a:schemeClr val="bg1"/>
                </a:solidFill>
                <a:latin typeface="Calibri" panose="020F0502020204030204" pitchFamily="34" charset="0"/>
              </a:rPr>
              <a:t>Just think about it as if you wanted a candy bar.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What if you took the money you would spend for a candy bar and gave it to the bishop as a fast offering?</a:t>
            </a:r>
          </a:p>
        </p:txBody>
      </p:sp>
      <p:pic>
        <p:nvPicPr>
          <p:cNvPr id="9218" name="Picture 2" descr="http://www.valdosta.edu/~amjames/candy%20bar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5754" y="1447800"/>
            <a:ext cx="4762500" cy="318135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342238" y="2651845"/>
            <a:ext cx="2806987" cy="369332"/>
          </a:xfrm>
          <a:prstGeom prst="rect">
            <a:avLst/>
          </a:prstGeom>
        </p:spPr>
        <p:txBody>
          <a:bodyPr wrap="none">
            <a:spAutoFit/>
          </a:bodyPr>
          <a:lstStyle/>
          <a:p>
            <a:r>
              <a:rPr lang="en-US" dirty="0" err="1">
                <a:solidFill>
                  <a:schemeClr val="bg1"/>
                </a:solidFill>
                <a:latin typeface="Calibri" panose="020F0502020204030204" pitchFamily="34" charset="0"/>
              </a:rPr>
              <a:t>Lusteth</a:t>
            </a:r>
            <a:r>
              <a:rPr lang="en-US" dirty="0">
                <a:solidFill>
                  <a:schemeClr val="bg1"/>
                </a:solidFill>
                <a:latin typeface="Calibri" panose="020F0502020204030204" pitchFamily="34" charset="0"/>
              </a:rPr>
              <a:t>=to long or yearn for</a:t>
            </a:r>
            <a:endParaRPr lang="en-US" dirty="0">
              <a:solidFill>
                <a:schemeClr val="bg1"/>
              </a:solidFill>
            </a:endParaRPr>
          </a:p>
        </p:txBody>
      </p:sp>
      <p:sp>
        <p:nvSpPr>
          <p:cNvPr id="5" name="Rectangle 4"/>
          <p:cNvSpPr/>
          <p:nvPr/>
        </p:nvSpPr>
        <p:spPr>
          <a:xfrm>
            <a:off x="3668485" y="4808984"/>
            <a:ext cx="7957457" cy="1754326"/>
          </a:xfrm>
          <a:prstGeom prst="rect">
            <a:avLst/>
          </a:prstGeom>
        </p:spPr>
        <p:txBody>
          <a:bodyPr wrap="square">
            <a:spAutoFit/>
          </a:bodyPr>
          <a:lstStyle/>
          <a:p>
            <a:r>
              <a:rPr lang="en-US" dirty="0">
                <a:solidFill>
                  <a:schemeClr val="bg1"/>
                </a:solidFill>
                <a:latin typeface="Calibri" panose="020F0502020204030204" pitchFamily="34" charset="0"/>
              </a:rPr>
              <a:t>Also the use of wine and other fermented fluids (here called ‘strong drink’) may surprise us because we do not use them for any purpose; however, they were then commonly used in ceremonial meals.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Fermented drinks were forbidden to Priests in service, to Nazarites and to some others, according to Leviticus 10 and Numbers 3.)” (2)</a:t>
            </a:r>
            <a:endParaRPr lang="en-US" dirty="0">
              <a:solidFill>
                <a:schemeClr val="bg1"/>
              </a:solidFill>
            </a:endParaRPr>
          </a:p>
        </p:txBody>
      </p:sp>
      <p:pic>
        <p:nvPicPr>
          <p:cNvPr id="9220" name="Picture 4" descr="http://173.83.136.222/images/wine_grape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77282" y="4285100"/>
            <a:ext cx="1625146" cy="20314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063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9218"/>
                                        </p:tgtEl>
                                        <p:attrNameLst>
                                          <p:attrName>style.visibility</p:attrName>
                                        </p:attrNameLst>
                                      </p:cBhvr>
                                      <p:to>
                                        <p:strVal val="visible"/>
                                      </p:to>
                                    </p:set>
                                    <p:animEffect transition="in" filter="fade">
                                      <p:cBhvr>
                                        <p:cTn id="13" dur="500"/>
                                        <p:tgtEl>
                                          <p:spTgt spid="9218"/>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childTnLst>
                                </p:cTn>
                              </p:par>
                              <p:par>
                                <p:cTn id="22" presetID="10" presetClass="entr" presetSubtype="0" fill="hold" nodeType="withEffect">
                                  <p:stCondLst>
                                    <p:cond delay="0"/>
                                  </p:stCondLst>
                                  <p:childTnLst>
                                    <p:set>
                                      <p:cBhvr>
                                        <p:cTn id="23" dur="1" fill="hold">
                                          <p:stCondLst>
                                            <p:cond delay="0"/>
                                          </p:stCondLst>
                                        </p:cTn>
                                        <p:tgtEl>
                                          <p:spTgt spid="9220"/>
                                        </p:tgtEl>
                                        <p:attrNameLst>
                                          <p:attrName>style.visibility</p:attrName>
                                        </p:attrNameLst>
                                      </p:cBhvr>
                                      <p:to>
                                        <p:strVal val="visible"/>
                                      </p:to>
                                    </p:set>
                                    <p:animEffect transition="in" filter="fade">
                                      <p:cBhvr>
                                        <p:cTn id="24" dur="500"/>
                                        <p:tgtEl>
                                          <p:spTgt spid="9220"/>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17215" t="4093" r="56749" b="78745"/>
          <a:stretch/>
        </p:blipFill>
        <p:spPr>
          <a:xfrm>
            <a:off x="0" y="0"/>
            <a:ext cx="12191999" cy="6866384"/>
          </a:xfrm>
          <a:prstGeom prst="rect">
            <a:avLst/>
          </a:prstGeom>
        </p:spPr>
      </p:pic>
      <p:sp>
        <p:nvSpPr>
          <p:cNvPr id="6" name="TextBox 5"/>
          <p:cNvSpPr txBox="1"/>
          <p:nvPr/>
        </p:nvSpPr>
        <p:spPr>
          <a:xfrm>
            <a:off x="70919" y="6411686"/>
            <a:ext cx="3031510" cy="369332"/>
          </a:xfrm>
          <a:prstGeom prst="rect">
            <a:avLst/>
          </a:prstGeom>
          <a:noFill/>
        </p:spPr>
        <p:txBody>
          <a:bodyPr wrap="square" rtlCol="0">
            <a:spAutoFit/>
          </a:bodyPr>
          <a:lstStyle/>
          <a:p>
            <a:r>
              <a:rPr lang="en-US" dirty="0">
                <a:solidFill>
                  <a:schemeClr val="bg1"/>
                </a:solidFill>
              </a:rPr>
              <a:t>Deuteronomy 14:21-25</a:t>
            </a:r>
          </a:p>
        </p:txBody>
      </p:sp>
      <p:sp>
        <p:nvSpPr>
          <p:cNvPr id="7" name="TextBox 6"/>
          <p:cNvSpPr txBox="1"/>
          <p:nvPr/>
        </p:nvSpPr>
        <p:spPr>
          <a:xfrm>
            <a:off x="79218" y="-8384"/>
            <a:ext cx="12033564" cy="1107996"/>
          </a:xfrm>
          <a:prstGeom prst="rect">
            <a:avLst/>
          </a:prstGeom>
          <a:noFill/>
        </p:spPr>
        <p:txBody>
          <a:bodyPr wrap="square" rtlCol="0">
            <a:spAutoFit/>
          </a:bodyPr>
          <a:lstStyle/>
          <a:p>
            <a:pPr algn="ctr"/>
            <a:r>
              <a:rPr lang="en-US" sz="6600" dirty="0">
                <a:solidFill>
                  <a:schemeClr val="bg1"/>
                </a:solidFill>
                <a:latin typeface="AR BLANCA" panose="02000000000000000000" pitchFamily="2" charset="0"/>
              </a:rPr>
              <a:t>Tithe</a:t>
            </a:r>
            <a:endParaRPr lang="en-US" sz="5400" dirty="0">
              <a:solidFill>
                <a:schemeClr val="bg1"/>
              </a:solidFill>
              <a:latin typeface="AR BLANCA" panose="02000000000000000000" pitchFamily="2" charset="0"/>
            </a:endParaRPr>
          </a:p>
        </p:txBody>
      </p:sp>
      <p:sp>
        <p:nvSpPr>
          <p:cNvPr id="4" name="Rectangle 3"/>
          <p:cNvSpPr/>
          <p:nvPr/>
        </p:nvSpPr>
        <p:spPr>
          <a:xfrm>
            <a:off x="310242" y="957295"/>
            <a:ext cx="6096000" cy="2862322"/>
          </a:xfrm>
          <a:prstGeom prst="rect">
            <a:avLst/>
          </a:prstGeom>
        </p:spPr>
        <p:txBody>
          <a:bodyPr>
            <a:spAutoFit/>
          </a:bodyPr>
          <a:lstStyle/>
          <a:p>
            <a:r>
              <a:rPr lang="en-US" dirty="0">
                <a:solidFill>
                  <a:schemeClr val="bg1"/>
                </a:solidFill>
                <a:latin typeface="Calibri" panose="020F0502020204030204" pitchFamily="34" charset="0"/>
              </a:rPr>
              <a:t>“The tithe, or tenth of all increase, was ordinarily contributed ‘in kind’; but if the contributor lived too far from the central place for making the contribution, he could sell the material and carry the money instead, where he could convert it back into whatever kinds of goods he desired to make his contribution and to make the thanksgiving feast which accompanied tithe paying.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The goods would be used by the Levites (who produced none of their own) and by the poor (D&amp;C 119:3–6). (2)</a:t>
            </a:r>
            <a:endParaRPr lang="en-US" dirty="0">
              <a:solidFill>
                <a:schemeClr val="bg1"/>
              </a:solidFill>
            </a:endParaRPr>
          </a:p>
        </p:txBody>
      </p:sp>
      <p:pic>
        <p:nvPicPr>
          <p:cNvPr id="8194" name="Picture 2" descr="http://media.ldscdn.org/images/media-library/gospel-art/old-testament/melchizedek-keeper-storehouse-450320-gallery-notice.jpg"/>
          <p:cNvPicPr>
            <a:picLocks noChangeAspect="1" noChangeArrowheads="1"/>
          </p:cNvPicPr>
          <p:nvPr/>
        </p:nvPicPr>
        <p:blipFill rotWithShape="1">
          <a:blip r:embed="rId3">
            <a:extLst>
              <a:ext uri="{28A0092B-C50C-407E-A947-70E740481C1C}">
                <a14:useLocalDpi xmlns:a14="http://schemas.microsoft.com/office/drawing/2010/main" val="0"/>
              </a:ext>
            </a:extLst>
          </a:blip>
          <a:srcRect l="7077" t="11480"/>
          <a:stretch/>
        </p:blipFill>
        <p:spPr bwMode="auto">
          <a:xfrm>
            <a:off x="6716484" y="2122715"/>
            <a:ext cx="4606471" cy="33938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1440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17215" t="4093" r="56749" b="78745"/>
          <a:stretch/>
        </p:blipFill>
        <p:spPr>
          <a:xfrm>
            <a:off x="0" y="0"/>
            <a:ext cx="12191999" cy="6866384"/>
          </a:xfrm>
          <a:prstGeom prst="rect">
            <a:avLst/>
          </a:prstGeom>
        </p:spPr>
      </p:pic>
      <p:sp>
        <p:nvSpPr>
          <p:cNvPr id="6" name="TextBox 5"/>
          <p:cNvSpPr txBox="1"/>
          <p:nvPr/>
        </p:nvSpPr>
        <p:spPr>
          <a:xfrm>
            <a:off x="70919" y="6411686"/>
            <a:ext cx="3031510" cy="369332"/>
          </a:xfrm>
          <a:prstGeom prst="rect">
            <a:avLst/>
          </a:prstGeom>
          <a:noFill/>
        </p:spPr>
        <p:txBody>
          <a:bodyPr wrap="square" rtlCol="0">
            <a:spAutoFit/>
          </a:bodyPr>
          <a:lstStyle/>
          <a:p>
            <a:r>
              <a:rPr lang="en-US" dirty="0">
                <a:solidFill>
                  <a:schemeClr val="bg1"/>
                </a:solidFill>
              </a:rPr>
              <a:t>Deuteronomy 14:28-29</a:t>
            </a:r>
          </a:p>
        </p:txBody>
      </p:sp>
      <p:sp>
        <p:nvSpPr>
          <p:cNvPr id="7" name="TextBox 6"/>
          <p:cNvSpPr txBox="1"/>
          <p:nvPr/>
        </p:nvSpPr>
        <p:spPr>
          <a:xfrm>
            <a:off x="79218" y="-8384"/>
            <a:ext cx="12033564" cy="1107996"/>
          </a:xfrm>
          <a:prstGeom prst="rect">
            <a:avLst/>
          </a:prstGeom>
          <a:noFill/>
        </p:spPr>
        <p:txBody>
          <a:bodyPr wrap="square" rtlCol="0">
            <a:spAutoFit/>
          </a:bodyPr>
          <a:lstStyle/>
          <a:p>
            <a:pPr algn="ctr"/>
            <a:r>
              <a:rPr lang="en-US" sz="6600" dirty="0">
                <a:solidFill>
                  <a:schemeClr val="bg1"/>
                </a:solidFill>
                <a:latin typeface="AR BLANCA" panose="02000000000000000000" pitchFamily="2" charset="0"/>
              </a:rPr>
              <a:t>Reasons For Tithing</a:t>
            </a:r>
            <a:endParaRPr lang="en-US" sz="5400" dirty="0">
              <a:solidFill>
                <a:schemeClr val="bg1"/>
              </a:solidFill>
              <a:latin typeface="AR BLANCA" panose="02000000000000000000" pitchFamily="2" charset="0"/>
            </a:endParaRPr>
          </a:p>
        </p:txBody>
      </p:sp>
      <p:sp>
        <p:nvSpPr>
          <p:cNvPr id="4" name="Rectangle 3"/>
          <p:cNvSpPr/>
          <p:nvPr/>
        </p:nvSpPr>
        <p:spPr>
          <a:xfrm>
            <a:off x="192478" y="899720"/>
            <a:ext cx="6513121" cy="646331"/>
          </a:xfrm>
          <a:prstGeom prst="rect">
            <a:avLst/>
          </a:prstGeom>
        </p:spPr>
        <p:txBody>
          <a:bodyPr wrap="square">
            <a:spAutoFit/>
          </a:bodyPr>
          <a:lstStyle/>
          <a:p>
            <a:r>
              <a:rPr lang="en-US" dirty="0">
                <a:solidFill>
                  <a:schemeClr val="bg1"/>
                </a:solidFill>
                <a:latin typeface="Calibri" panose="020F0502020204030204" pitchFamily="34" charset="0"/>
              </a:rPr>
              <a:t>To care for the Levite priests, strangers, the fatherless, and widows. Tithing also allowed the Lord to bless the tithe payer’s life</a:t>
            </a:r>
            <a:endParaRPr lang="en-US" dirty="0">
              <a:solidFill>
                <a:schemeClr val="bg1"/>
              </a:solidFill>
            </a:endParaRPr>
          </a:p>
        </p:txBody>
      </p:sp>
      <p:sp>
        <p:nvSpPr>
          <p:cNvPr id="11" name="Rectangle 10"/>
          <p:cNvSpPr/>
          <p:nvPr/>
        </p:nvSpPr>
        <p:spPr>
          <a:xfrm>
            <a:off x="4256156" y="3826363"/>
            <a:ext cx="7693184" cy="2585323"/>
          </a:xfrm>
          <a:prstGeom prst="rect">
            <a:avLst/>
          </a:prstGeom>
        </p:spPr>
        <p:txBody>
          <a:bodyPr wrap="square">
            <a:spAutoFit/>
          </a:bodyPr>
          <a:lstStyle/>
          <a:p>
            <a:r>
              <a:rPr lang="en-US" dirty="0">
                <a:solidFill>
                  <a:schemeClr val="bg1"/>
                </a:solidFill>
                <a:latin typeface="Calibri" panose="020F0502020204030204" pitchFamily="34" charset="0"/>
              </a:rPr>
              <a:t>“As stated in the revelation, the Lord has prepared all earthly blessings for his children; he has given them the law of tithing, and he has made known the great rewards incident to its payment, and still he gave men their agency. In the exercise of that agency, men themselves decide whether to pay or not to pay tithing—this is their option.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But there is an option they do not have and that is to receive the promised blessings for tithing and also to refuse to pay tithing. If they do not pay tithing, they are not entitled to these blessings and they will never receive them.” (3)</a:t>
            </a:r>
            <a:endParaRPr lang="en-US" dirty="0">
              <a:solidFill>
                <a:schemeClr val="bg1"/>
              </a:solidFill>
            </a:endParaRPr>
          </a:p>
        </p:txBody>
      </p:sp>
      <p:sp>
        <p:nvSpPr>
          <p:cNvPr id="27" name="Rectangle 26"/>
          <p:cNvSpPr/>
          <p:nvPr/>
        </p:nvSpPr>
        <p:spPr>
          <a:xfrm>
            <a:off x="4409005" y="1820785"/>
            <a:ext cx="6096000" cy="1200329"/>
          </a:xfrm>
          <a:prstGeom prst="rect">
            <a:avLst/>
          </a:prstGeom>
        </p:spPr>
        <p:txBody>
          <a:bodyPr>
            <a:spAutoFit/>
          </a:bodyPr>
          <a:lstStyle/>
          <a:p>
            <a:r>
              <a:rPr lang="en-US" b="1" i="1" dirty="0">
                <a:solidFill>
                  <a:srgbClr val="FFFF00"/>
                </a:solidFill>
              </a:rPr>
              <a:t>And after that, those who have thus been tithed shall pay one-tenth of all their interest annually; and this shall be a standing law unto them forever, for my holy priesthood, </a:t>
            </a:r>
            <a:r>
              <a:rPr lang="en-US" b="1" i="1" dirty="0" err="1">
                <a:solidFill>
                  <a:srgbClr val="FFFF00"/>
                </a:solidFill>
              </a:rPr>
              <a:t>saith</a:t>
            </a:r>
            <a:r>
              <a:rPr lang="en-US" b="1" i="1" dirty="0">
                <a:solidFill>
                  <a:srgbClr val="FFFF00"/>
                </a:solidFill>
              </a:rPr>
              <a:t> the Lord. D&amp;C 119:4</a:t>
            </a:r>
          </a:p>
        </p:txBody>
      </p:sp>
      <p:pic>
        <p:nvPicPr>
          <p:cNvPr id="6146" name="Picture 2" descr="https://www.lds.org/bc/content/shared/content/images/gospel-library/manual/10590/marion-g-romney-portrait_1136728_tm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23634" y="2326899"/>
            <a:ext cx="1076325" cy="142875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258F6B97-6CFF-1D12-D3A2-28B0B515ED61}"/>
              </a:ext>
            </a:extLst>
          </p:cNvPr>
          <p:cNvPicPr>
            <a:picLocks noChangeAspect="1"/>
          </p:cNvPicPr>
          <p:nvPr/>
        </p:nvPicPr>
        <p:blipFill>
          <a:blip r:embed="rId4"/>
          <a:stretch>
            <a:fillRect/>
          </a:stretch>
        </p:blipFill>
        <p:spPr>
          <a:xfrm>
            <a:off x="515647" y="2326899"/>
            <a:ext cx="3377712" cy="3098125"/>
          </a:xfrm>
          <a:prstGeom prst="rect">
            <a:avLst/>
          </a:prstGeom>
        </p:spPr>
      </p:pic>
    </p:spTree>
    <p:extLst>
      <p:ext uri="{BB962C8B-B14F-4D97-AF65-F5344CB8AC3E}">
        <p14:creationId xmlns:p14="http://schemas.microsoft.com/office/powerpoint/2010/main" val="4204272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6146"/>
                                        </p:tgtEl>
                                        <p:attrNameLst>
                                          <p:attrName>style.visibility</p:attrName>
                                        </p:attrNameLst>
                                      </p:cBhvr>
                                      <p:to>
                                        <p:strVal val="visible"/>
                                      </p:to>
                                    </p:set>
                                    <p:animEffect transition="in" filter="fade">
                                      <p:cBhvr>
                                        <p:cTn id="13" dur="500"/>
                                        <p:tgtEl>
                                          <p:spTgt spid="6146"/>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377</TotalTime>
  <Words>3955</Words>
  <Application>Microsoft Office PowerPoint</Application>
  <PresentationFormat>Widescreen</PresentationFormat>
  <Paragraphs>290</Paragraphs>
  <Slides>25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 BLANCA</vt:lpstr>
      <vt:lpstr>Agency FB</vt:lpstr>
      <vt:lpstr>Calibri Light</vt: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Brad Blau</cp:lastModifiedBy>
  <cp:revision>38</cp:revision>
  <dcterms:created xsi:type="dcterms:W3CDTF">2015-11-14T15:04:38Z</dcterms:created>
  <dcterms:modified xsi:type="dcterms:W3CDTF">2025-09-04T16:10:44Z</dcterms:modified>
</cp:coreProperties>
</file>