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78" r:id="rId5"/>
    <p:sldId id="277" r:id="rId6"/>
    <p:sldId id="279" r:id="rId7"/>
    <p:sldId id="260" r:id="rId8"/>
    <p:sldId id="262" r:id="rId9"/>
    <p:sldId id="263" r:id="rId10"/>
    <p:sldId id="264" r:id="rId11"/>
    <p:sldId id="265" r:id="rId12"/>
    <p:sldId id="280" r:id="rId13"/>
    <p:sldId id="281" r:id="rId14"/>
    <p:sldId id="266" r:id="rId15"/>
    <p:sldId id="267" r:id="rId16"/>
    <p:sldId id="268" r:id="rId17"/>
    <p:sldId id="269" r:id="rId18"/>
    <p:sldId id="257" r:id="rId19"/>
    <p:sldId id="271" r:id="rId20"/>
    <p:sldId id="272" r:id="rId21"/>
    <p:sldId id="274" r:id="rId22"/>
    <p:sldId id="273" r:id="rId23"/>
    <p:sldId id="275" r:id="rId24"/>
    <p:sldId id="276" r:id="rId25"/>
    <p:sldId id="270" r:id="rId26"/>
    <p:sldId id="261" r:id="rId27"/>
  </p:sldIdLst>
  <p:sldSz cx="12192000" cy="6858000"/>
  <p:notesSz cx="6858000" cy="9144000"/>
  <p:embeddedFontLst>
    <p:embeddedFont>
      <p:font typeface="Arial Narrow" panose="020B0606020202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88" d="100"/>
          <a:sy n="88" d="100"/>
        </p:scale>
        <p:origin x="90"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70B976C-1C5E-400F-A54E-679F09F4A901}"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05540-946B-4485-8827-F1BFD8303C80}" type="slidenum">
              <a:rPr lang="en-US" smtClean="0"/>
              <a:t>‹#›</a:t>
            </a:fld>
            <a:endParaRPr lang="en-US"/>
          </a:p>
        </p:txBody>
      </p:sp>
    </p:spTree>
    <p:extLst>
      <p:ext uri="{BB962C8B-B14F-4D97-AF65-F5344CB8AC3E}">
        <p14:creationId xmlns:p14="http://schemas.microsoft.com/office/powerpoint/2010/main" val="4252812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B976C-1C5E-400F-A54E-679F09F4A901}"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05540-946B-4485-8827-F1BFD8303C80}" type="slidenum">
              <a:rPr lang="en-US" smtClean="0"/>
              <a:t>‹#›</a:t>
            </a:fld>
            <a:endParaRPr lang="en-US"/>
          </a:p>
        </p:txBody>
      </p:sp>
    </p:spTree>
    <p:extLst>
      <p:ext uri="{BB962C8B-B14F-4D97-AF65-F5344CB8AC3E}">
        <p14:creationId xmlns:p14="http://schemas.microsoft.com/office/powerpoint/2010/main" val="98577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B976C-1C5E-400F-A54E-679F09F4A901}"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05540-946B-4485-8827-F1BFD8303C80}" type="slidenum">
              <a:rPr lang="en-US" smtClean="0"/>
              <a:t>‹#›</a:t>
            </a:fld>
            <a:endParaRPr lang="en-US"/>
          </a:p>
        </p:txBody>
      </p:sp>
    </p:spTree>
    <p:extLst>
      <p:ext uri="{BB962C8B-B14F-4D97-AF65-F5344CB8AC3E}">
        <p14:creationId xmlns:p14="http://schemas.microsoft.com/office/powerpoint/2010/main" val="2027626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B976C-1C5E-400F-A54E-679F09F4A901}"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05540-946B-4485-8827-F1BFD8303C80}" type="slidenum">
              <a:rPr lang="en-US" smtClean="0"/>
              <a:t>‹#›</a:t>
            </a:fld>
            <a:endParaRPr lang="en-US"/>
          </a:p>
        </p:txBody>
      </p:sp>
    </p:spTree>
    <p:extLst>
      <p:ext uri="{BB962C8B-B14F-4D97-AF65-F5344CB8AC3E}">
        <p14:creationId xmlns:p14="http://schemas.microsoft.com/office/powerpoint/2010/main" val="361435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0B976C-1C5E-400F-A54E-679F09F4A901}"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05540-946B-4485-8827-F1BFD8303C80}" type="slidenum">
              <a:rPr lang="en-US" smtClean="0"/>
              <a:t>‹#›</a:t>
            </a:fld>
            <a:endParaRPr lang="en-US"/>
          </a:p>
        </p:txBody>
      </p:sp>
    </p:spTree>
    <p:extLst>
      <p:ext uri="{BB962C8B-B14F-4D97-AF65-F5344CB8AC3E}">
        <p14:creationId xmlns:p14="http://schemas.microsoft.com/office/powerpoint/2010/main" val="282712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0B976C-1C5E-400F-A54E-679F09F4A901}"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05540-946B-4485-8827-F1BFD8303C80}" type="slidenum">
              <a:rPr lang="en-US" smtClean="0"/>
              <a:t>‹#›</a:t>
            </a:fld>
            <a:endParaRPr lang="en-US"/>
          </a:p>
        </p:txBody>
      </p:sp>
    </p:spTree>
    <p:extLst>
      <p:ext uri="{BB962C8B-B14F-4D97-AF65-F5344CB8AC3E}">
        <p14:creationId xmlns:p14="http://schemas.microsoft.com/office/powerpoint/2010/main" val="820555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0B976C-1C5E-400F-A54E-679F09F4A901}"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05540-946B-4485-8827-F1BFD8303C80}" type="slidenum">
              <a:rPr lang="en-US" smtClean="0"/>
              <a:t>‹#›</a:t>
            </a:fld>
            <a:endParaRPr lang="en-US"/>
          </a:p>
        </p:txBody>
      </p:sp>
    </p:spTree>
    <p:extLst>
      <p:ext uri="{BB962C8B-B14F-4D97-AF65-F5344CB8AC3E}">
        <p14:creationId xmlns:p14="http://schemas.microsoft.com/office/powerpoint/2010/main" val="390069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0B976C-1C5E-400F-A54E-679F09F4A901}" type="datetimeFigureOut">
              <a:rPr lang="en-US" smtClean="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D05540-946B-4485-8827-F1BFD8303C80}" type="slidenum">
              <a:rPr lang="en-US" smtClean="0"/>
              <a:t>‹#›</a:t>
            </a:fld>
            <a:endParaRPr lang="en-US"/>
          </a:p>
        </p:txBody>
      </p:sp>
    </p:spTree>
    <p:extLst>
      <p:ext uri="{BB962C8B-B14F-4D97-AF65-F5344CB8AC3E}">
        <p14:creationId xmlns:p14="http://schemas.microsoft.com/office/powerpoint/2010/main" val="63093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0B976C-1C5E-400F-A54E-679F09F4A901}"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D05540-946B-4485-8827-F1BFD8303C80}" type="slidenum">
              <a:rPr lang="en-US" smtClean="0"/>
              <a:t>‹#›</a:t>
            </a:fld>
            <a:endParaRPr lang="en-US"/>
          </a:p>
        </p:txBody>
      </p:sp>
    </p:spTree>
    <p:extLst>
      <p:ext uri="{BB962C8B-B14F-4D97-AF65-F5344CB8AC3E}">
        <p14:creationId xmlns:p14="http://schemas.microsoft.com/office/powerpoint/2010/main" val="180169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0B976C-1C5E-400F-A54E-679F09F4A901}"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05540-946B-4485-8827-F1BFD8303C80}" type="slidenum">
              <a:rPr lang="en-US" smtClean="0"/>
              <a:t>‹#›</a:t>
            </a:fld>
            <a:endParaRPr lang="en-US"/>
          </a:p>
        </p:txBody>
      </p:sp>
    </p:spTree>
    <p:extLst>
      <p:ext uri="{BB962C8B-B14F-4D97-AF65-F5344CB8AC3E}">
        <p14:creationId xmlns:p14="http://schemas.microsoft.com/office/powerpoint/2010/main" val="14870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0B976C-1C5E-400F-A54E-679F09F4A901}"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05540-946B-4485-8827-F1BFD8303C80}" type="slidenum">
              <a:rPr lang="en-US" smtClean="0"/>
              <a:t>‹#›</a:t>
            </a:fld>
            <a:endParaRPr lang="en-US"/>
          </a:p>
        </p:txBody>
      </p:sp>
    </p:spTree>
    <p:extLst>
      <p:ext uri="{BB962C8B-B14F-4D97-AF65-F5344CB8AC3E}">
        <p14:creationId xmlns:p14="http://schemas.microsoft.com/office/powerpoint/2010/main" val="128889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B976C-1C5E-400F-A54E-679F09F4A901}" type="datetimeFigureOut">
              <a:rPr lang="en-US" smtClean="0"/>
              <a:t>10/8/2025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05540-946B-4485-8827-F1BFD8303C80}" type="slidenum">
              <a:rPr lang="en-US" smtClean="0"/>
              <a:t>‹#›</a:t>
            </a:fld>
            <a:endParaRPr lang="en-US"/>
          </a:p>
        </p:txBody>
      </p:sp>
    </p:spTree>
    <p:extLst>
      <p:ext uri="{BB962C8B-B14F-4D97-AF65-F5344CB8AC3E}">
        <p14:creationId xmlns:p14="http://schemas.microsoft.com/office/powerpoint/2010/main" val="1256558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37644D27-B224-4C6D-8A22-F9D05F075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1057747"/>
            <a:ext cx="12192000" cy="2123658"/>
          </a:xfrm>
          <a:prstGeom prst="rect">
            <a:avLst/>
          </a:prstGeom>
          <a:noFill/>
        </p:spPr>
        <p:txBody>
          <a:bodyPr wrap="square" rtlCol="0">
            <a:spAutoFit/>
          </a:bodyPr>
          <a:lstStyle/>
          <a:p>
            <a:pPr algn="ctr"/>
            <a:r>
              <a:rPr lang="en-US" sz="6600" dirty="0">
                <a:solidFill>
                  <a:schemeClr val="bg1"/>
                </a:solidFill>
                <a:latin typeface="Arial Narrow" panose="020B0606020202030204" pitchFamily="34" charset="0"/>
              </a:rPr>
              <a:t>Recognizing the Voice of the Lord</a:t>
            </a:r>
          </a:p>
          <a:p>
            <a:pPr algn="ctr"/>
            <a:r>
              <a:rPr lang="en-US" sz="6600" dirty="0">
                <a:solidFill>
                  <a:schemeClr val="bg1"/>
                </a:solidFill>
                <a:latin typeface="Arial Narrow" panose="020B0606020202030204" pitchFamily="34" charset="0"/>
              </a:rPr>
              <a:t>1 Samuel 3</a:t>
            </a:r>
          </a:p>
        </p:txBody>
      </p:sp>
      <p:grpSp>
        <p:nvGrpSpPr>
          <p:cNvPr id="5" name="Group 4"/>
          <p:cNvGrpSpPr/>
          <p:nvPr/>
        </p:nvGrpSpPr>
        <p:grpSpPr>
          <a:xfrm>
            <a:off x="1467717" y="2438670"/>
            <a:ext cx="1964250" cy="3994788"/>
            <a:chOff x="1716284" y="474750"/>
            <a:chExt cx="2445026" cy="4972565"/>
          </a:xfrm>
        </p:grpSpPr>
        <p:grpSp>
          <p:nvGrpSpPr>
            <p:cNvPr id="7" name="Group 6"/>
            <p:cNvGrpSpPr/>
            <p:nvPr/>
          </p:nvGrpSpPr>
          <p:grpSpPr>
            <a:xfrm flipH="1">
              <a:off x="3176816" y="1118804"/>
              <a:ext cx="664589" cy="1122315"/>
              <a:chOff x="4580952" y="1323647"/>
              <a:chExt cx="664589" cy="792389"/>
            </a:xfrm>
          </p:grpSpPr>
          <p:sp>
            <p:nvSpPr>
              <p:cNvPr id="70" name="Moon 69"/>
              <p:cNvSpPr/>
              <p:nvPr/>
            </p:nvSpPr>
            <p:spPr>
              <a:xfrm rot="266471">
                <a:off x="4580952" y="1323647"/>
                <a:ext cx="664589" cy="792389"/>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rot="20998437">
                <a:off x="4661745" y="1342474"/>
                <a:ext cx="374533" cy="63505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995309" y="1121340"/>
              <a:ext cx="664589" cy="1122315"/>
              <a:chOff x="4580952" y="1323647"/>
              <a:chExt cx="664589" cy="792389"/>
            </a:xfrm>
          </p:grpSpPr>
          <p:sp>
            <p:nvSpPr>
              <p:cNvPr id="68" name="Moon 67"/>
              <p:cNvSpPr/>
              <p:nvPr/>
            </p:nvSpPr>
            <p:spPr>
              <a:xfrm rot="266471">
                <a:off x="4580952" y="1323647"/>
                <a:ext cx="664589" cy="792389"/>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20998437">
                <a:off x="4661745" y="1342474"/>
                <a:ext cx="374533" cy="63505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rot="19907266">
              <a:off x="3739694" y="3233615"/>
              <a:ext cx="42161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45044">
              <a:off x="1716284" y="3248591"/>
              <a:ext cx="46312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442075">
              <a:off x="2456399" y="4747463"/>
              <a:ext cx="414834"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8928376">
              <a:off x="3122728" y="4761515"/>
              <a:ext cx="39682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440561">
              <a:off x="1731867" y="2330662"/>
              <a:ext cx="1009860" cy="1443356"/>
            </a:xfrm>
            <a:prstGeom prst="trapezoid">
              <a:avLst>
                <a:gd name="adj" fmla="val 30077"/>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585184">
              <a:off x="1872672" y="2084557"/>
              <a:ext cx="1003899" cy="1436005"/>
            </a:xfrm>
            <a:prstGeom prst="trapezoid">
              <a:avLst>
                <a:gd name="adj" fmla="val 31003"/>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19870960">
              <a:off x="3151051" y="2334430"/>
              <a:ext cx="948562" cy="1443356"/>
            </a:xfrm>
            <a:prstGeom prst="trapezoid">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0036208">
              <a:off x="2947455" y="2097736"/>
              <a:ext cx="972511" cy="1397052"/>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2209800" y="2128072"/>
              <a:ext cx="1447800" cy="2895600"/>
            </a:xfrm>
            <a:prstGeom prst="trapezoid">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37385" y="2085338"/>
              <a:ext cx="599605" cy="130867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21186724">
              <a:off x="2963096" y="1987049"/>
              <a:ext cx="699099" cy="2898914"/>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353417">
              <a:off x="2187146" y="2050706"/>
              <a:ext cx="699099" cy="2879911"/>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0800000">
              <a:off x="2771693" y="2034351"/>
              <a:ext cx="287339" cy="6858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8"/>
            <p:cNvGrpSpPr/>
            <p:nvPr/>
          </p:nvGrpSpPr>
          <p:grpSpPr>
            <a:xfrm>
              <a:off x="2217383" y="579179"/>
              <a:ext cx="1371600" cy="1676400"/>
              <a:chOff x="2819400" y="1066800"/>
              <a:chExt cx="1828800" cy="1676400"/>
            </a:xfrm>
          </p:grpSpPr>
          <p:sp>
            <p:nvSpPr>
              <p:cNvPr id="62" name="Oval 61"/>
              <p:cNvSpPr/>
              <p:nvPr/>
            </p:nvSpPr>
            <p:spPr>
              <a:xfrm>
                <a:off x="2819400" y="1199148"/>
                <a:ext cx="182880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rot="6174437">
                <a:off x="3123439" y="969223"/>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rot="4898057">
                <a:off x="3836728" y="1005297"/>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6938956">
                <a:off x="3469398" y="943473"/>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13713858" flipH="1">
                <a:off x="3288094" y="978820"/>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266913" y="1226742"/>
                <a:ext cx="954298" cy="41088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2202323" y="474750"/>
              <a:ext cx="1423008" cy="1136740"/>
              <a:chOff x="5209995" y="2728815"/>
              <a:chExt cx="1114604" cy="1136740"/>
            </a:xfrm>
            <a:solidFill>
              <a:schemeClr val="bg2">
                <a:lumMod val="75000"/>
              </a:schemeClr>
            </a:solidFill>
          </p:grpSpPr>
          <p:sp>
            <p:nvSpPr>
              <p:cNvPr id="60" name="Chord 59"/>
              <p:cNvSpPr/>
              <p:nvPr/>
            </p:nvSpPr>
            <p:spPr>
              <a:xfrm rot="4451877">
                <a:off x="5187117" y="2751693"/>
                <a:ext cx="1136740" cy="1090983"/>
              </a:xfrm>
              <a:prstGeom prst="chord">
                <a:avLst>
                  <a:gd name="adj1" fmla="val 7288814"/>
                  <a:gd name="adj2" fmla="val 1620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Stored Data 60"/>
              <p:cNvSpPr/>
              <p:nvPr/>
            </p:nvSpPr>
            <p:spPr>
              <a:xfrm rot="5400000">
                <a:off x="5632864" y="2651992"/>
                <a:ext cx="290693" cy="1092777"/>
              </a:xfrm>
              <a:prstGeom prst="flowChartOnlineStorag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492118" y="2871634"/>
              <a:ext cx="883164" cy="180706"/>
              <a:chOff x="4876800" y="2662262"/>
              <a:chExt cx="2595154" cy="678668"/>
            </a:xfrm>
          </p:grpSpPr>
          <p:grpSp>
            <p:nvGrpSpPr>
              <p:cNvPr id="49" name="Group 48"/>
              <p:cNvGrpSpPr/>
              <p:nvPr/>
            </p:nvGrpSpPr>
            <p:grpSpPr>
              <a:xfrm>
                <a:off x="4876800" y="2662262"/>
                <a:ext cx="914400" cy="656897"/>
                <a:chOff x="4876800" y="2662262"/>
                <a:chExt cx="914400" cy="656897"/>
              </a:xfrm>
            </p:grpSpPr>
            <p:sp>
              <p:nvSpPr>
                <p:cNvPr id="57" name="Hexagon 56"/>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Quad Arrow 57"/>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5786846" y="2666616"/>
                <a:ext cx="914400" cy="656897"/>
                <a:chOff x="4876800" y="2662262"/>
                <a:chExt cx="914400" cy="656897"/>
              </a:xfrm>
            </p:grpSpPr>
            <p:sp>
              <p:nvSpPr>
                <p:cNvPr id="54" name="Hexagon 53"/>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54"/>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6709954" y="2684033"/>
                <a:ext cx="762000" cy="656897"/>
                <a:chOff x="4876800" y="2662262"/>
                <a:chExt cx="762000" cy="656897"/>
              </a:xfrm>
            </p:grpSpPr>
            <p:sp>
              <p:nvSpPr>
                <p:cNvPr id="52" name="Hexagon 51"/>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52"/>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p:cNvGrpSpPr/>
            <p:nvPr/>
          </p:nvGrpSpPr>
          <p:grpSpPr>
            <a:xfrm>
              <a:off x="2496643" y="3302399"/>
              <a:ext cx="883164" cy="180706"/>
              <a:chOff x="4876800" y="2662262"/>
              <a:chExt cx="2595154" cy="678668"/>
            </a:xfrm>
          </p:grpSpPr>
          <p:grpSp>
            <p:nvGrpSpPr>
              <p:cNvPr id="38" name="Group 37"/>
              <p:cNvGrpSpPr/>
              <p:nvPr/>
            </p:nvGrpSpPr>
            <p:grpSpPr>
              <a:xfrm>
                <a:off x="4876800" y="2662262"/>
                <a:ext cx="914400" cy="656897"/>
                <a:chOff x="4876800" y="2662262"/>
                <a:chExt cx="914400" cy="656897"/>
              </a:xfrm>
            </p:grpSpPr>
            <p:sp>
              <p:nvSpPr>
                <p:cNvPr id="46" name="Hexagon 45"/>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Quad Arrow 46"/>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5786846" y="2666616"/>
                <a:ext cx="914400" cy="656897"/>
                <a:chOff x="4876800" y="2662262"/>
                <a:chExt cx="914400" cy="656897"/>
              </a:xfrm>
            </p:grpSpPr>
            <p:sp>
              <p:nvSpPr>
                <p:cNvPr id="43" name="Hexagon 42"/>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43"/>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6709954" y="2684033"/>
                <a:ext cx="762000" cy="656897"/>
                <a:chOff x="4876800" y="2662262"/>
                <a:chExt cx="762000" cy="656897"/>
              </a:xfrm>
            </p:grpSpPr>
            <p:sp>
              <p:nvSpPr>
                <p:cNvPr id="41" name="Hexagon 40"/>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41"/>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p:cNvGrpSpPr/>
            <p:nvPr/>
          </p:nvGrpSpPr>
          <p:grpSpPr>
            <a:xfrm>
              <a:off x="2480957" y="3783349"/>
              <a:ext cx="883164" cy="180706"/>
              <a:chOff x="4876800" y="2662262"/>
              <a:chExt cx="2595154" cy="678668"/>
            </a:xfrm>
          </p:grpSpPr>
          <p:grpSp>
            <p:nvGrpSpPr>
              <p:cNvPr id="27" name="Group 26"/>
              <p:cNvGrpSpPr/>
              <p:nvPr/>
            </p:nvGrpSpPr>
            <p:grpSpPr>
              <a:xfrm>
                <a:off x="4876800" y="2662262"/>
                <a:ext cx="914400" cy="656897"/>
                <a:chOff x="4876800" y="2662262"/>
                <a:chExt cx="914400" cy="656897"/>
              </a:xfrm>
            </p:grpSpPr>
            <p:sp>
              <p:nvSpPr>
                <p:cNvPr id="35" name="Hexagon 34"/>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35"/>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5786846" y="2666616"/>
                <a:ext cx="914400" cy="656897"/>
                <a:chOff x="4876800" y="2662262"/>
                <a:chExt cx="914400" cy="656897"/>
              </a:xfrm>
            </p:grpSpPr>
            <p:sp>
              <p:nvSpPr>
                <p:cNvPr id="32" name="Hexagon 31"/>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32"/>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709954" y="2684033"/>
                <a:ext cx="762000" cy="656897"/>
                <a:chOff x="4876800" y="2662262"/>
                <a:chExt cx="762000" cy="656897"/>
              </a:xfrm>
            </p:grpSpPr>
            <p:sp>
              <p:nvSpPr>
                <p:cNvPr id="30" name="Hexagon 29"/>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30"/>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Rectangle 1"/>
          <p:cNvSpPr/>
          <p:nvPr/>
        </p:nvSpPr>
        <p:spPr>
          <a:xfrm>
            <a:off x="4221085" y="3994550"/>
            <a:ext cx="6844475" cy="923330"/>
          </a:xfrm>
          <a:prstGeom prst="rect">
            <a:avLst/>
          </a:prstGeom>
        </p:spPr>
        <p:txBody>
          <a:bodyPr wrap="square">
            <a:spAutoFit/>
          </a:bodyPr>
          <a:lstStyle/>
          <a:p>
            <a:r>
              <a:rPr lang="en-US" b="1" i="1" dirty="0">
                <a:solidFill>
                  <a:schemeClr val="bg1"/>
                </a:solidFill>
                <a:latin typeface="Calibri" panose="020F0502020204030204" pitchFamily="34" charset="0"/>
              </a:rPr>
              <a:t> </a:t>
            </a:r>
            <a:r>
              <a:rPr lang="en-US" i="1" dirty="0">
                <a:solidFill>
                  <a:schemeClr val="bg1"/>
                </a:solidFill>
                <a:latin typeface="Calibri" panose="020F0502020204030204" pitchFamily="34" charset="0"/>
              </a:rPr>
              <a:t>And the </a:t>
            </a:r>
            <a:r>
              <a:rPr lang="en-US" i="1" cap="small" dirty="0">
                <a:solidFill>
                  <a:schemeClr val="bg1"/>
                </a:solidFill>
                <a:latin typeface="Calibri" panose="020F0502020204030204" pitchFamily="34" charset="0"/>
              </a:rPr>
              <a:t>Lord</a:t>
            </a:r>
            <a:r>
              <a:rPr lang="en-US" i="1" dirty="0">
                <a:solidFill>
                  <a:schemeClr val="bg1"/>
                </a:solidFill>
                <a:latin typeface="Calibri" panose="020F0502020204030204" pitchFamily="34" charset="0"/>
              </a:rPr>
              <a:t> appeared again in Shiloh: for the </a:t>
            </a:r>
            <a:r>
              <a:rPr lang="en-US" i="1" cap="small" dirty="0">
                <a:solidFill>
                  <a:schemeClr val="bg1"/>
                </a:solidFill>
                <a:latin typeface="Calibri" panose="020F0502020204030204" pitchFamily="34" charset="0"/>
              </a:rPr>
              <a:t>Lord </a:t>
            </a:r>
            <a:r>
              <a:rPr lang="en-US" i="1" dirty="0">
                <a:solidFill>
                  <a:schemeClr val="bg1"/>
                </a:solidFill>
                <a:latin typeface="Calibri" panose="020F0502020204030204" pitchFamily="34" charset="0"/>
              </a:rPr>
              <a:t>revealed himself to Samuel in Shiloh by the word of the </a:t>
            </a:r>
            <a:r>
              <a:rPr lang="en-US" i="1" cap="small" dirty="0">
                <a:solidFill>
                  <a:schemeClr val="bg1"/>
                </a:solidFill>
                <a:latin typeface="Calibri" panose="020F0502020204030204" pitchFamily="34" charset="0"/>
              </a:rPr>
              <a:t>Lord</a:t>
            </a:r>
            <a:r>
              <a:rPr lang="en-US" i="1" dirty="0">
                <a:solidFill>
                  <a:schemeClr val="bg1"/>
                </a:solidFill>
                <a:latin typeface="Calibri" panose="020F0502020204030204" pitchFamily="34" charset="0"/>
              </a:rPr>
              <a:t>. </a:t>
            </a:r>
          </a:p>
          <a:p>
            <a:r>
              <a:rPr lang="en-US" i="1" dirty="0">
                <a:solidFill>
                  <a:schemeClr val="bg1"/>
                </a:solidFill>
                <a:latin typeface="Calibri" panose="020F0502020204030204" pitchFamily="34" charset="0"/>
              </a:rPr>
              <a:t>1 Samuel 3:21</a:t>
            </a:r>
            <a:endParaRPr lang="en-US" i="1" dirty="0">
              <a:solidFill>
                <a:schemeClr val="bg1"/>
              </a:solidFill>
            </a:endParaRPr>
          </a:p>
        </p:txBody>
      </p:sp>
    </p:spTree>
    <p:extLst>
      <p:ext uri="{BB962C8B-B14F-4D97-AF65-F5344CB8AC3E}">
        <p14:creationId xmlns:p14="http://schemas.microsoft.com/office/powerpoint/2010/main" val="3560024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9194"/>
            <a:ext cx="12192000" cy="1107996"/>
          </a:xfrm>
          <a:prstGeom prst="rect">
            <a:avLst/>
          </a:prstGeom>
          <a:noFill/>
        </p:spPr>
        <p:txBody>
          <a:bodyPr wrap="square" rtlCol="0">
            <a:spAutoFit/>
          </a:bodyPr>
          <a:lstStyle/>
          <a:p>
            <a:pPr algn="ctr"/>
            <a:r>
              <a:rPr lang="en-US" sz="6600" dirty="0">
                <a:solidFill>
                  <a:schemeClr val="bg1"/>
                </a:solidFill>
                <a:latin typeface="Arial Narrow" panose="020B0606020202030204" pitchFamily="34" charset="0"/>
              </a:rPr>
              <a:t>4th Vision— “Samuel, Samuel”</a:t>
            </a:r>
          </a:p>
        </p:txBody>
      </p:sp>
      <p:sp>
        <p:nvSpPr>
          <p:cNvPr id="3" name="Rectangle 2"/>
          <p:cNvSpPr/>
          <p:nvPr/>
        </p:nvSpPr>
        <p:spPr>
          <a:xfrm>
            <a:off x="464797" y="1766557"/>
            <a:ext cx="4765682" cy="954107"/>
          </a:xfrm>
          <a:prstGeom prst="rect">
            <a:avLst/>
          </a:prstGeom>
        </p:spPr>
        <p:txBody>
          <a:bodyPr wrap="square">
            <a:spAutoFit/>
          </a:bodyPr>
          <a:lstStyle/>
          <a:p>
            <a:r>
              <a:rPr lang="en-US" sz="2800" dirty="0">
                <a:solidFill>
                  <a:schemeClr val="bg1"/>
                </a:solidFill>
                <a:latin typeface="Calibri" panose="020F0502020204030204" pitchFamily="34" charset="0"/>
              </a:rPr>
              <a:t>Speak; </a:t>
            </a:r>
          </a:p>
          <a:p>
            <a:r>
              <a:rPr lang="en-US" sz="2800" dirty="0">
                <a:solidFill>
                  <a:schemeClr val="bg1"/>
                </a:solidFill>
                <a:latin typeface="Calibri" panose="020F0502020204030204" pitchFamily="34" charset="0"/>
              </a:rPr>
              <a:t>for thy servant </a:t>
            </a:r>
            <a:r>
              <a:rPr lang="en-US" sz="2800" dirty="0" err="1">
                <a:solidFill>
                  <a:schemeClr val="bg1"/>
                </a:solidFill>
                <a:latin typeface="Calibri" panose="020F0502020204030204" pitchFamily="34" charset="0"/>
              </a:rPr>
              <a:t>heareth</a:t>
            </a:r>
            <a:r>
              <a:rPr lang="en-US" sz="2800" dirty="0">
                <a:solidFill>
                  <a:schemeClr val="bg1"/>
                </a:solidFill>
                <a:latin typeface="Calibri" panose="020F0502020204030204" pitchFamily="34" charset="0"/>
              </a:rPr>
              <a:t>.</a:t>
            </a:r>
          </a:p>
        </p:txBody>
      </p:sp>
      <p:sp>
        <p:nvSpPr>
          <p:cNvPr id="11" name="TextBox 10"/>
          <p:cNvSpPr txBox="1"/>
          <p:nvPr/>
        </p:nvSpPr>
        <p:spPr>
          <a:xfrm>
            <a:off x="0" y="6457890"/>
            <a:ext cx="5088812"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1 Samuel 3:10-11</a:t>
            </a:r>
          </a:p>
        </p:txBody>
      </p:sp>
      <p:sp>
        <p:nvSpPr>
          <p:cNvPr id="4" name="Rectangle 3"/>
          <p:cNvSpPr/>
          <p:nvPr/>
        </p:nvSpPr>
        <p:spPr>
          <a:xfrm>
            <a:off x="7684572" y="3429000"/>
            <a:ext cx="3854898" cy="2246769"/>
          </a:xfrm>
          <a:prstGeom prst="rect">
            <a:avLst/>
          </a:prstGeom>
        </p:spPr>
        <p:txBody>
          <a:bodyPr wrap="square">
            <a:spAutoFit/>
          </a:bodyPr>
          <a:lstStyle/>
          <a:p>
            <a:r>
              <a:rPr lang="en-US" sz="2800" dirty="0">
                <a:solidFill>
                  <a:schemeClr val="bg1"/>
                </a:solidFill>
                <a:latin typeface="Calibri" panose="020F0502020204030204" pitchFamily="34" charset="0"/>
              </a:rPr>
              <a:t>Behold, I will do a thing in Israel, at which both the ears of every one that </a:t>
            </a:r>
            <a:r>
              <a:rPr lang="en-US" sz="2800" dirty="0" err="1">
                <a:solidFill>
                  <a:schemeClr val="bg1"/>
                </a:solidFill>
                <a:latin typeface="Calibri" panose="020F0502020204030204" pitchFamily="34" charset="0"/>
              </a:rPr>
              <a:t>heareth</a:t>
            </a:r>
            <a:r>
              <a:rPr lang="en-US" sz="2800" dirty="0">
                <a:solidFill>
                  <a:schemeClr val="bg1"/>
                </a:solidFill>
                <a:latin typeface="Calibri" panose="020F0502020204030204" pitchFamily="34" charset="0"/>
              </a:rPr>
              <a:t> it shall tingle.</a:t>
            </a:r>
          </a:p>
        </p:txBody>
      </p:sp>
      <p:pic>
        <p:nvPicPr>
          <p:cNvPr id="2" name="Picture 1">
            <a:extLst>
              <a:ext uri="{FF2B5EF4-FFF2-40B4-BE49-F238E27FC236}">
                <a16:creationId xmlns:a16="http://schemas.microsoft.com/office/drawing/2014/main" id="{6E0134E0-F67E-55F4-E2A1-08C0F39B0EC1}"/>
              </a:ext>
            </a:extLst>
          </p:cNvPr>
          <p:cNvPicPr>
            <a:picLocks noChangeAspect="1"/>
          </p:cNvPicPr>
          <p:nvPr/>
        </p:nvPicPr>
        <p:blipFill>
          <a:blip r:embed="rId3"/>
          <a:stretch>
            <a:fillRect/>
          </a:stretch>
        </p:blipFill>
        <p:spPr>
          <a:xfrm>
            <a:off x="1939450" y="3026229"/>
            <a:ext cx="4814411" cy="3225038"/>
          </a:xfrm>
          <a:prstGeom prst="rect">
            <a:avLst/>
          </a:prstGeom>
        </p:spPr>
      </p:pic>
    </p:spTree>
    <p:extLst>
      <p:ext uri="{BB962C8B-B14F-4D97-AF65-F5344CB8AC3E}">
        <p14:creationId xmlns:p14="http://schemas.microsoft.com/office/powerpoint/2010/main" val="71198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9194"/>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Preparing For A Calling</a:t>
            </a:r>
          </a:p>
        </p:txBody>
      </p:sp>
      <p:sp>
        <p:nvSpPr>
          <p:cNvPr id="7" name="TextBox 6"/>
          <p:cNvSpPr txBox="1"/>
          <p:nvPr/>
        </p:nvSpPr>
        <p:spPr>
          <a:xfrm>
            <a:off x="2416276" y="1243337"/>
            <a:ext cx="7359448" cy="523220"/>
          </a:xfrm>
          <a:prstGeom prst="rect">
            <a:avLst/>
          </a:prstGeom>
          <a:noFill/>
        </p:spPr>
        <p:txBody>
          <a:bodyPr wrap="square" rtlCol="0">
            <a:spAutoFit/>
          </a:bodyPr>
          <a:lstStyle/>
          <a:p>
            <a:pPr algn="ctr"/>
            <a:r>
              <a:rPr lang="en-US" sz="2800" dirty="0">
                <a:solidFill>
                  <a:schemeClr val="bg1"/>
                </a:solidFill>
              </a:rPr>
              <a:t>Why didn’t the Lord go to Eli?</a:t>
            </a:r>
            <a:endParaRPr lang="en-US" sz="2800" dirty="0">
              <a:solidFill>
                <a:schemeClr val="bg1"/>
              </a:solidFill>
              <a:latin typeface="Calibri" panose="020F0502020204030204" pitchFamily="34" charset="0"/>
            </a:endParaRPr>
          </a:p>
        </p:txBody>
      </p:sp>
      <p:sp>
        <p:nvSpPr>
          <p:cNvPr id="3" name="Rectangle 2"/>
          <p:cNvSpPr/>
          <p:nvPr/>
        </p:nvSpPr>
        <p:spPr>
          <a:xfrm>
            <a:off x="464797" y="1766557"/>
            <a:ext cx="5761832" cy="1384995"/>
          </a:xfrm>
          <a:prstGeom prst="rect">
            <a:avLst/>
          </a:prstGeom>
        </p:spPr>
        <p:txBody>
          <a:bodyPr wrap="square">
            <a:spAutoFit/>
          </a:bodyPr>
          <a:lstStyle/>
          <a:p>
            <a:r>
              <a:rPr lang="en-US" sz="2800" dirty="0">
                <a:solidFill>
                  <a:schemeClr val="bg1"/>
                </a:solidFill>
              </a:rPr>
              <a:t>The Lord was displeased with Eli for allowing the iniquity in his household to continue without correction. </a:t>
            </a:r>
            <a:endParaRPr lang="en-US" sz="2800" dirty="0">
              <a:solidFill>
                <a:schemeClr val="bg1"/>
              </a:solidFill>
              <a:latin typeface="Calibri" panose="020F0502020204030204" pitchFamily="34" charset="0"/>
            </a:endParaRPr>
          </a:p>
        </p:txBody>
      </p:sp>
      <p:sp>
        <p:nvSpPr>
          <p:cNvPr id="11" name="TextBox 10"/>
          <p:cNvSpPr txBox="1"/>
          <p:nvPr/>
        </p:nvSpPr>
        <p:spPr>
          <a:xfrm>
            <a:off x="0" y="6457890"/>
            <a:ext cx="5088812"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1 Samuel 3:11-14</a:t>
            </a:r>
          </a:p>
        </p:txBody>
      </p:sp>
      <p:sp>
        <p:nvSpPr>
          <p:cNvPr id="2" name="Rectangle 1"/>
          <p:cNvSpPr/>
          <p:nvPr/>
        </p:nvSpPr>
        <p:spPr>
          <a:xfrm>
            <a:off x="6666465" y="3777919"/>
            <a:ext cx="4677515" cy="2062103"/>
          </a:xfrm>
          <a:prstGeom prst="rect">
            <a:avLst/>
          </a:prstGeom>
        </p:spPr>
        <p:txBody>
          <a:bodyPr wrap="square">
            <a:spAutoFit/>
          </a:bodyPr>
          <a:lstStyle/>
          <a:p>
            <a:r>
              <a:rPr lang="en-US" sz="3200" dirty="0">
                <a:solidFill>
                  <a:schemeClr val="bg1"/>
                </a:solidFill>
                <a:latin typeface="Calibri" panose="020F0502020204030204" pitchFamily="34" charset="0"/>
              </a:rPr>
              <a:t>The Lord was also giving Samuel guidance and instruction in preparation for his calling as a prophet.</a:t>
            </a:r>
          </a:p>
        </p:txBody>
      </p:sp>
      <p:pic>
        <p:nvPicPr>
          <p:cNvPr id="9" name="Picture 8">
            <a:extLst>
              <a:ext uri="{FF2B5EF4-FFF2-40B4-BE49-F238E27FC236}">
                <a16:creationId xmlns:a16="http://schemas.microsoft.com/office/drawing/2014/main" id="{1C9D8AA3-7CF9-DE0D-58EF-FDA9C8FB6955}"/>
              </a:ext>
            </a:extLst>
          </p:cNvPr>
          <p:cNvPicPr>
            <a:picLocks noChangeAspect="1"/>
          </p:cNvPicPr>
          <p:nvPr/>
        </p:nvPicPr>
        <p:blipFill>
          <a:blip r:embed="rId3"/>
          <a:stretch>
            <a:fillRect/>
          </a:stretch>
        </p:blipFill>
        <p:spPr>
          <a:xfrm>
            <a:off x="2814981" y="3108060"/>
            <a:ext cx="3612438" cy="3393323"/>
          </a:xfrm>
          <a:prstGeom prst="rect">
            <a:avLst/>
          </a:prstGeom>
        </p:spPr>
      </p:pic>
    </p:spTree>
    <p:extLst>
      <p:ext uri="{BB962C8B-B14F-4D97-AF65-F5344CB8AC3E}">
        <p14:creationId xmlns:p14="http://schemas.microsoft.com/office/powerpoint/2010/main" val="425249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8D27A-0BD0-C922-6E7D-A62EB0922478}"/>
            </a:ext>
          </a:extLst>
        </p:cNvPr>
        <p:cNvGrpSpPr/>
        <p:nvPr/>
      </p:nvGrpSpPr>
      <p:grpSpPr>
        <a:xfrm>
          <a:off x="0" y="0"/>
          <a:ext cx="0" cy="0"/>
          <a:chOff x="0" y="0"/>
          <a:chExt cx="0" cy="0"/>
        </a:xfrm>
      </p:grpSpPr>
      <p:pic>
        <p:nvPicPr>
          <p:cNvPr id="1026" name="Picture 2" descr="https://d2d00szk9na1qq.cloudfront.net/Product/d7fdb75f-381f-43f1-887d-805ec9447b06/Images/Large_0269376.jpg">
            <a:extLst>
              <a:ext uri="{FF2B5EF4-FFF2-40B4-BE49-F238E27FC236}">
                <a16:creationId xmlns:a16="http://schemas.microsoft.com/office/drawing/2014/main" id="{19FC05C0-BCAB-3C37-9044-85913CECA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D22B3D-35CD-147E-E56E-7257933603A4}"/>
              </a:ext>
            </a:extLst>
          </p:cNvPr>
          <p:cNvSpPr txBox="1"/>
          <p:nvPr/>
        </p:nvSpPr>
        <p:spPr>
          <a:xfrm>
            <a:off x="314324" y="98449"/>
            <a:ext cx="11553825" cy="830997"/>
          </a:xfrm>
          <a:prstGeom prst="rect">
            <a:avLst/>
          </a:prstGeom>
          <a:noFill/>
        </p:spPr>
        <p:txBody>
          <a:bodyPr wrap="square" rtlCol="0">
            <a:spAutoFit/>
          </a:bodyPr>
          <a:lstStyle/>
          <a:p>
            <a:pPr algn="ctr"/>
            <a:r>
              <a:rPr lang="en-US" sz="4800" dirty="0">
                <a:solidFill>
                  <a:schemeClr val="bg1"/>
                </a:solidFill>
              </a:rPr>
              <a:t>Help in Recognizing His Voice</a:t>
            </a:r>
            <a:endParaRPr lang="en-US" sz="4800" dirty="0">
              <a:solidFill>
                <a:schemeClr val="bg1"/>
              </a:solidFill>
              <a:latin typeface="Calibri" panose="020F0502020204030204" pitchFamily="34" charset="0"/>
            </a:endParaRPr>
          </a:p>
        </p:txBody>
      </p:sp>
      <p:sp>
        <p:nvSpPr>
          <p:cNvPr id="2" name="TextBox 1">
            <a:extLst>
              <a:ext uri="{FF2B5EF4-FFF2-40B4-BE49-F238E27FC236}">
                <a16:creationId xmlns:a16="http://schemas.microsoft.com/office/drawing/2014/main" id="{9CD8F725-F541-D61C-5DCB-36EA4F0EA70B}"/>
              </a:ext>
            </a:extLst>
          </p:cNvPr>
          <p:cNvSpPr txBox="1"/>
          <p:nvPr/>
        </p:nvSpPr>
        <p:spPr>
          <a:xfrm>
            <a:off x="80432" y="6412302"/>
            <a:ext cx="2205215"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1 Samuel 3</a:t>
            </a:r>
          </a:p>
        </p:txBody>
      </p:sp>
      <p:grpSp>
        <p:nvGrpSpPr>
          <p:cNvPr id="44" name="Group 43">
            <a:extLst>
              <a:ext uri="{FF2B5EF4-FFF2-40B4-BE49-F238E27FC236}">
                <a16:creationId xmlns:a16="http://schemas.microsoft.com/office/drawing/2014/main" id="{5C1ACDC2-B922-FADD-CABD-3F43DB1CE6EA}"/>
              </a:ext>
            </a:extLst>
          </p:cNvPr>
          <p:cNvGrpSpPr/>
          <p:nvPr/>
        </p:nvGrpSpPr>
        <p:grpSpPr>
          <a:xfrm>
            <a:off x="10156089" y="1147421"/>
            <a:ext cx="2035911" cy="5134307"/>
            <a:chOff x="10156089" y="1147421"/>
            <a:chExt cx="2035911" cy="5134307"/>
          </a:xfrm>
        </p:grpSpPr>
        <p:sp>
          <p:nvSpPr>
            <p:cNvPr id="3" name="Rectangle 2">
              <a:extLst>
                <a:ext uri="{FF2B5EF4-FFF2-40B4-BE49-F238E27FC236}">
                  <a16:creationId xmlns:a16="http://schemas.microsoft.com/office/drawing/2014/main" id="{0C06EB19-6B82-7B64-8E4F-29D886C9CC24}"/>
                </a:ext>
              </a:extLst>
            </p:cNvPr>
            <p:cNvSpPr/>
            <p:nvPr/>
          </p:nvSpPr>
          <p:spPr>
            <a:xfrm>
              <a:off x="10269080" y="1985508"/>
              <a:ext cx="1922920" cy="1754326"/>
            </a:xfrm>
            <a:prstGeom prst="rect">
              <a:avLst/>
            </a:prstGeom>
          </p:spPr>
          <p:txBody>
            <a:bodyPr wrap="square">
              <a:spAutoFit/>
            </a:bodyPr>
            <a:lstStyle/>
            <a:p>
              <a:pPr algn="ctr" fontAlgn="base"/>
              <a:r>
                <a:rPr lang="en-US" dirty="0">
                  <a:solidFill>
                    <a:schemeClr val="bg1"/>
                  </a:solidFill>
                </a:rPr>
                <a:t>When we demonstrate a willingness to listen and act, the Lord will reveal more. </a:t>
              </a:r>
            </a:p>
          </p:txBody>
        </p:sp>
        <p:sp>
          <p:nvSpPr>
            <p:cNvPr id="8" name="TextBox 7">
              <a:extLst>
                <a:ext uri="{FF2B5EF4-FFF2-40B4-BE49-F238E27FC236}">
                  <a16:creationId xmlns:a16="http://schemas.microsoft.com/office/drawing/2014/main" id="{B078D45C-A1A4-EDEF-1569-FC2BE33ABCD6}"/>
                </a:ext>
              </a:extLst>
            </p:cNvPr>
            <p:cNvSpPr txBox="1"/>
            <p:nvPr/>
          </p:nvSpPr>
          <p:spPr>
            <a:xfrm>
              <a:off x="10395754" y="1147421"/>
              <a:ext cx="1592791" cy="400110"/>
            </a:xfrm>
            <a:prstGeom prst="rect">
              <a:avLst/>
            </a:prstGeom>
            <a:solidFill>
              <a:schemeClr val="accent4">
                <a:lumMod val="75000"/>
              </a:schemeClr>
            </a:solidFill>
          </p:spPr>
          <p:txBody>
            <a:bodyPr wrap="square" rtlCol="0">
              <a:spAutoFit/>
            </a:bodyPr>
            <a:lstStyle/>
            <a:p>
              <a:pPr algn="ctr"/>
              <a:r>
                <a:rPr lang="en-US" sz="2000" dirty="0">
                  <a:solidFill>
                    <a:schemeClr val="bg1"/>
                  </a:solidFill>
                  <a:latin typeface="Calibri" panose="020F0502020204030204" pitchFamily="34" charset="0"/>
                </a:rPr>
                <a:t>Verses 10,19</a:t>
              </a:r>
            </a:p>
          </p:txBody>
        </p:sp>
        <p:pic>
          <p:nvPicPr>
            <p:cNvPr id="21" name="Picture 20">
              <a:extLst>
                <a:ext uri="{FF2B5EF4-FFF2-40B4-BE49-F238E27FC236}">
                  <a16:creationId xmlns:a16="http://schemas.microsoft.com/office/drawing/2014/main" id="{3C8558A3-11BE-542F-A8D7-F0AB93F305C1}"/>
                </a:ext>
              </a:extLst>
            </p:cNvPr>
            <p:cNvPicPr>
              <a:picLocks noChangeAspect="1"/>
            </p:cNvPicPr>
            <p:nvPr/>
          </p:nvPicPr>
          <p:blipFill>
            <a:blip r:embed="rId3"/>
            <a:stretch>
              <a:fillRect/>
            </a:stretch>
          </p:blipFill>
          <p:spPr>
            <a:xfrm>
              <a:off x="10156089" y="3985835"/>
              <a:ext cx="1882875" cy="2295893"/>
            </a:xfrm>
            <a:prstGeom prst="rect">
              <a:avLst/>
            </a:prstGeom>
          </p:spPr>
        </p:pic>
      </p:grpSp>
      <p:grpSp>
        <p:nvGrpSpPr>
          <p:cNvPr id="42" name="Group 41">
            <a:extLst>
              <a:ext uri="{FF2B5EF4-FFF2-40B4-BE49-F238E27FC236}">
                <a16:creationId xmlns:a16="http://schemas.microsoft.com/office/drawing/2014/main" id="{53CBF5AE-EC01-1233-C252-FF581EA79883}"/>
              </a:ext>
            </a:extLst>
          </p:cNvPr>
          <p:cNvGrpSpPr/>
          <p:nvPr/>
        </p:nvGrpSpPr>
        <p:grpSpPr>
          <a:xfrm>
            <a:off x="5210909" y="1092375"/>
            <a:ext cx="2317646" cy="4259799"/>
            <a:chOff x="5210909" y="1092375"/>
            <a:chExt cx="2317646" cy="4259799"/>
          </a:xfrm>
        </p:grpSpPr>
        <p:sp>
          <p:nvSpPr>
            <p:cNvPr id="5" name="TextBox 4">
              <a:extLst>
                <a:ext uri="{FF2B5EF4-FFF2-40B4-BE49-F238E27FC236}">
                  <a16:creationId xmlns:a16="http://schemas.microsoft.com/office/drawing/2014/main" id="{14189FEA-4EB9-2518-D96D-5D67A4BCD2DC}"/>
                </a:ext>
              </a:extLst>
            </p:cNvPr>
            <p:cNvSpPr txBox="1"/>
            <p:nvPr/>
          </p:nvSpPr>
          <p:spPr>
            <a:xfrm>
              <a:off x="5444646" y="1092375"/>
              <a:ext cx="1882873" cy="400110"/>
            </a:xfrm>
            <a:prstGeom prst="rect">
              <a:avLst/>
            </a:prstGeom>
            <a:solidFill>
              <a:schemeClr val="accent4">
                <a:lumMod val="75000"/>
              </a:schemeClr>
            </a:solidFill>
          </p:spPr>
          <p:txBody>
            <a:bodyPr wrap="square" rtlCol="0">
              <a:spAutoFit/>
            </a:bodyPr>
            <a:lstStyle/>
            <a:p>
              <a:pPr algn="ctr"/>
              <a:r>
                <a:rPr lang="en-US" sz="2000" dirty="0">
                  <a:solidFill>
                    <a:schemeClr val="bg1"/>
                  </a:solidFill>
                  <a:latin typeface="Calibri" panose="020F0502020204030204" pitchFamily="34" charset="0"/>
                </a:rPr>
                <a:t>Verses 7,10,19</a:t>
              </a:r>
            </a:p>
          </p:txBody>
        </p:sp>
        <p:sp>
          <p:nvSpPr>
            <p:cNvPr id="15" name="TextBox 14">
              <a:extLst>
                <a:ext uri="{FF2B5EF4-FFF2-40B4-BE49-F238E27FC236}">
                  <a16:creationId xmlns:a16="http://schemas.microsoft.com/office/drawing/2014/main" id="{753F9E97-BCF4-8E12-C90C-84485A37D576}"/>
                </a:ext>
              </a:extLst>
            </p:cNvPr>
            <p:cNvSpPr txBox="1"/>
            <p:nvPr/>
          </p:nvSpPr>
          <p:spPr>
            <a:xfrm>
              <a:off x="5210909" y="1993465"/>
              <a:ext cx="2317646" cy="1200329"/>
            </a:xfrm>
            <a:prstGeom prst="rect">
              <a:avLst/>
            </a:prstGeom>
            <a:noFill/>
          </p:spPr>
          <p:txBody>
            <a:bodyPr wrap="square">
              <a:spAutoFit/>
            </a:bodyPr>
            <a:lstStyle/>
            <a:p>
              <a:pPr algn="ctr"/>
              <a:r>
                <a:rPr lang="en-US" dirty="0">
                  <a:solidFill>
                    <a:schemeClr val="bg1"/>
                  </a:solidFill>
                </a:rPr>
                <a:t>It often requires time and practice to become familiar with the Lord’s voice </a:t>
              </a:r>
              <a:endParaRPr lang="en-US" dirty="0"/>
            </a:p>
          </p:txBody>
        </p:sp>
        <p:pic>
          <p:nvPicPr>
            <p:cNvPr id="25" name="Picture 24">
              <a:extLst>
                <a:ext uri="{FF2B5EF4-FFF2-40B4-BE49-F238E27FC236}">
                  <a16:creationId xmlns:a16="http://schemas.microsoft.com/office/drawing/2014/main" id="{8FC32C2C-F874-F0C4-E593-7B449F987A36}"/>
                </a:ext>
              </a:extLst>
            </p:cNvPr>
            <p:cNvPicPr>
              <a:picLocks noChangeAspect="1"/>
            </p:cNvPicPr>
            <p:nvPr/>
          </p:nvPicPr>
          <p:blipFill>
            <a:blip r:embed="rId4"/>
            <a:stretch>
              <a:fillRect/>
            </a:stretch>
          </p:blipFill>
          <p:spPr>
            <a:xfrm>
              <a:off x="5459980" y="3429000"/>
              <a:ext cx="1822637" cy="1923174"/>
            </a:xfrm>
            <a:prstGeom prst="rect">
              <a:avLst/>
            </a:prstGeom>
          </p:spPr>
        </p:pic>
      </p:grpSp>
      <p:grpSp>
        <p:nvGrpSpPr>
          <p:cNvPr id="41" name="Group 40">
            <a:extLst>
              <a:ext uri="{FF2B5EF4-FFF2-40B4-BE49-F238E27FC236}">
                <a16:creationId xmlns:a16="http://schemas.microsoft.com/office/drawing/2014/main" id="{A8677554-9FA7-9DB7-D5DD-F4E7A6CB34B7}"/>
              </a:ext>
            </a:extLst>
          </p:cNvPr>
          <p:cNvGrpSpPr/>
          <p:nvPr/>
        </p:nvGrpSpPr>
        <p:grpSpPr>
          <a:xfrm>
            <a:off x="2530463" y="1108455"/>
            <a:ext cx="2176462" cy="3495762"/>
            <a:chOff x="2530463" y="1108455"/>
            <a:chExt cx="2176462" cy="3495762"/>
          </a:xfrm>
        </p:grpSpPr>
        <p:sp>
          <p:nvSpPr>
            <p:cNvPr id="4" name="TextBox 3">
              <a:extLst>
                <a:ext uri="{FF2B5EF4-FFF2-40B4-BE49-F238E27FC236}">
                  <a16:creationId xmlns:a16="http://schemas.microsoft.com/office/drawing/2014/main" id="{868E1C88-5D78-FA26-B84C-0C29A1EA3C68}"/>
                </a:ext>
              </a:extLst>
            </p:cNvPr>
            <p:cNvSpPr txBox="1"/>
            <p:nvPr/>
          </p:nvSpPr>
          <p:spPr>
            <a:xfrm>
              <a:off x="2824051" y="1108455"/>
              <a:ext cx="1882874" cy="400110"/>
            </a:xfrm>
            <a:prstGeom prst="rect">
              <a:avLst/>
            </a:prstGeom>
            <a:solidFill>
              <a:schemeClr val="accent4">
                <a:lumMod val="75000"/>
              </a:schemeClr>
            </a:solidFill>
          </p:spPr>
          <p:txBody>
            <a:bodyPr wrap="square" rtlCol="0">
              <a:spAutoFit/>
            </a:bodyPr>
            <a:lstStyle/>
            <a:p>
              <a:pPr algn="ctr"/>
              <a:r>
                <a:rPr lang="en-US" sz="2000" dirty="0">
                  <a:solidFill>
                    <a:schemeClr val="bg1"/>
                  </a:solidFill>
                  <a:latin typeface="Calibri" panose="020F0502020204030204" pitchFamily="34" charset="0"/>
                </a:rPr>
                <a:t>Verses 4,6,8,10</a:t>
              </a:r>
            </a:p>
          </p:txBody>
        </p:sp>
        <p:sp>
          <p:nvSpPr>
            <p:cNvPr id="13" name="TextBox 12">
              <a:extLst>
                <a:ext uri="{FF2B5EF4-FFF2-40B4-BE49-F238E27FC236}">
                  <a16:creationId xmlns:a16="http://schemas.microsoft.com/office/drawing/2014/main" id="{B722813C-2107-A003-275D-FBF008AD389B}"/>
                </a:ext>
              </a:extLst>
            </p:cNvPr>
            <p:cNvSpPr txBox="1"/>
            <p:nvPr/>
          </p:nvSpPr>
          <p:spPr>
            <a:xfrm>
              <a:off x="2530463" y="1993466"/>
              <a:ext cx="2176462" cy="646331"/>
            </a:xfrm>
            <a:prstGeom prst="rect">
              <a:avLst/>
            </a:prstGeom>
            <a:noFill/>
          </p:spPr>
          <p:txBody>
            <a:bodyPr wrap="square">
              <a:spAutoFit/>
            </a:bodyPr>
            <a:lstStyle/>
            <a:p>
              <a:pPr algn="ctr"/>
              <a:r>
                <a:rPr lang="en-US" dirty="0">
                  <a:solidFill>
                    <a:schemeClr val="bg1"/>
                  </a:solidFill>
                </a:rPr>
                <a:t>The Lord speaks to youth </a:t>
              </a:r>
              <a:endParaRPr lang="en-US" dirty="0"/>
            </a:p>
          </p:txBody>
        </p:sp>
        <p:pic>
          <p:nvPicPr>
            <p:cNvPr id="33" name="Picture 32">
              <a:extLst>
                <a:ext uri="{FF2B5EF4-FFF2-40B4-BE49-F238E27FC236}">
                  <a16:creationId xmlns:a16="http://schemas.microsoft.com/office/drawing/2014/main" id="{BD6CEB97-8A32-96F0-FBDE-84A0488B8B73}"/>
                </a:ext>
              </a:extLst>
            </p:cNvPr>
            <p:cNvPicPr>
              <a:picLocks noChangeAspect="1"/>
            </p:cNvPicPr>
            <p:nvPr/>
          </p:nvPicPr>
          <p:blipFill>
            <a:blip r:embed="rId5"/>
            <a:stretch>
              <a:fillRect/>
            </a:stretch>
          </p:blipFill>
          <p:spPr>
            <a:xfrm>
              <a:off x="2870809" y="2875451"/>
              <a:ext cx="1700492" cy="1728766"/>
            </a:xfrm>
            <a:prstGeom prst="rect">
              <a:avLst/>
            </a:prstGeom>
          </p:spPr>
        </p:pic>
      </p:grpSp>
      <p:grpSp>
        <p:nvGrpSpPr>
          <p:cNvPr id="43" name="Group 42">
            <a:extLst>
              <a:ext uri="{FF2B5EF4-FFF2-40B4-BE49-F238E27FC236}">
                <a16:creationId xmlns:a16="http://schemas.microsoft.com/office/drawing/2014/main" id="{96D5989D-D96D-B33A-1DCE-ED1F6F17BCE2}"/>
              </a:ext>
            </a:extLst>
          </p:cNvPr>
          <p:cNvGrpSpPr/>
          <p:nvPr/>
        </p:nvGrpSpPr>
        <p:grpSpPr>
          <a:xfrm>
            <a:off x="8032539" y="1122435"/>
            <a:ext cx="1936012" cy="4402066"/>
            <a:chOff x="8032539" y="1122435"/>
            <a:chExt cx="1936012" cy="4402066"/>
          </a:xfrm>
        </p:grpSpPr>
        <p:sp>
          <p:nvSpPr>
            <p:cNvPr id="6" name="TextBox 5">
              <a:extLst>
                <a:ext uri="{FF2B5EF4-FFF2-40B4-BE49-F238E27FC236}">
                  <a16:creationId xmlns:a16="http://schemas.microsoft.com/office/drawing/2014/main" id="{9A0DC219-525F-C728-16EF-E17CA50FA5AE}"/>
                </a:ext>
              </a:extLst>
            </p:cNvPr>
            <p:cNvSpPr txBox="1"/>
            <p:nvPr/>
          </p:nvSpPr>
          <p:spPr>
            <a:xfrm>
              <a:off x="8065240" y="1122435"/>
              <a:ext cx="1592792" cy="400110"/>
            </a:xfrm>
            <a:prstGeom prst="rect">
              <a:avLst/>
            </a:prstGeom>
            <a:solidFill>
              <a:schemeClr val="accent4">
                <a:lumMod val="75000"/>
              </a:schemeClr>
            </a:solidFill>
          </p:spPr>
          <p:txBody>
            <a:bodyPr wrap="square" rtlCol="0">
              <a:spAutoFit/>
            </a:bodyPr>
            <a:lstStyle/>
            <a:p>
              <a:pPr algn="ctr"/>
              <a:r>
                <a:rPr lang="en-US" sz="2000" dirty="0">
                  <a:solidFill>
                    <a:schemeClr val="bg1"/>
                  </a:solidFill>
                  <a:latin typeface="Calibri" panose="020F0502020204030204" pitchFamily="34" charset="0"/>
                </a:rPr>
                <a:t>Verses 8-9</a:t>
              </a:r>
            </a:p>
          </p:txBody>
        </p:sp>
        <p:sp>
          <p:nvSpPr>
            <p:cNvPr id="17" name="TextBox 16">
              <a:extLst>
                <a:ext uri="{FF2B5EF4-FFF2-40B4-BE49-F238E27FC236}">
                  <a16:creationId xmlns:a16="http://schemas.microsoft.com/office/drawing/2014/main" id="{8E66EC5E-693D-4C77-37C7-C7569B88FBBB}"/>
                </a:ext>
              </a:extLst>
            </p:cNvPr>
            <p:cNvSpPr txBox="1"/>
            <p:nvPr/>
          </p:nvSpPr>
          <p:spPr>
            <a:xfrm>
              <a:off x="8045631" y="1993466"/>
              <a:ext cx="1922920" cy="923330"/>
            </a:xfrm>
            <a:prstGeom prst="rect">
              <a:avLst/>
            </a:prstGeom>
            <a:noFill/>
          </p:spPr>
          <p:txBody>
            <a:bodyPr wrap="square">
              <a:spAutoFit/>
            </a:bodyPr>
            <a:lstStyle/>
            <a:p>
              <a:pPr algn="ctr"/>
              <a:r>
                <a:rPr lang="en-US" dirty="0">
                  <a:solidFill>
                    <a:schemeClr val="bg1"/>
                  </a:solidFill>
                </a:rPr>
                <a:t>Others can help us recognize the voice of the Lord</a:t>
              </a:r>
              <a:endParaRPr lang="en-US" dirty="0"/>
            </a:p>
          </p:txBody>
        </p:sp>
        <p:pic>
          <p:nvPicPr>
            <p:cNvPr id="35" name="Picture 34">
              <a:extLst>
                <a:ext uri="{FF2B5EF4-FFF2-40B4-BE49-F238E27FC236}">
                  <a16:creationId xmlns:a16="http://schemas.microsoft.com/office/drawing/2014/main" id="{D25F5894-D07B-BF90-CCFC-F3384E810886}"/>
                </a:ext>
              </a:extLst>
            </p:cNvPr>
            <p:cNvPicPr>
              <a:picLocks noChangeAspect="1"/>
            </p:cNvPicPr>
            <p:nvPr/>
          </p:nvPicPr>
          <p:blipFill>
            <a:blip r:embed="rId6"/>
            <a:stretch>
              <a:fillRect/>
            </a:stretch>
          </p:blipFill>
          <p:spPr>
            <a:xfrm>
              <a:off x="8032539" y="3066693"/>
              <a:ext cx="1891324" cy="2457808"/>
            </a:xfrm>
            <a:prstGeom prst="rect">
              <a:avLst/>
            </a:prstGeom>
          </p:spPr>
        </p:pic>
      </p:grpSp>
      <p:grpSp>
        <p:nvGrpSpPr>
          <p:cNvPr id="40" name="Group 39">
            <a:extLst>
              <a:ext uri="{FF2B5EF4-FFF2-40B4-BE49-F238E27FC236}">
                <a16:creationId xmlns:a16="http://schemas.microsoft.com/office/drawing/2014/main" id="{EBC22FC4-2785-235B-AF54-3797E488C0A0}"/>
              </a:ext>
            </a:extLst>
          </p:cNvPr>
          <p:cNvGrpSpPr/>
          <p:nvPr/>
        </p:nvGrpSpPr>
        <p:grpSpPr>
          <a:xfrm>
            <a:off x="36159" y="1122435"/>
            <a:ext cx="2286000" cy="5152791"/>
            <a:chOff x="36159" y="1122435"/>
            <a:chExt cx="2286000" cy="5152791"/>
          </a:xfrm>
        </p:grpSpPr>
        <p:sp>
          <p:nvSpPr>
            <p:cNvPr id="11" name="TextBox 10">
              <a:extLst>
                <a:ext uri="{FF2B5EF4-FFF2-40B4-BE49-F238E27FC236}">
                  <a16:creationId xmlns:a16="http://schemas.microsoft.com/office/drawing/2014/main" id="{61AA8AEF-6525-7AD6-73CE-1BFA8DFFD304}"/>
                </a:ext>
              </a:extLst>
            </p:cNvPr>
            <p:cNvSpPr txBox="1"/>
            <p:nvPr/>
          </p:nvSpPr>
          <p:spPr>
            <a:xfrm>
              <a:off x="203455" y="1122435"/>
              <a:ext cx="1882875" cy="400110"/>
            </a:xfrm>
            <a:prstGeom prst="rect">
              <a:avLst/>
            </a:prstGeom>
            <a:solidFill>
              <a:schemeClr val="accent4">
                <a:lumMod val="75000"/>
              </a:schemeClr>
            </a:solidFill>
          </p:spPr>
          <p:txBody>
            <a:bodyPr wrap="square" rtlCol="0">
              <a:spAutoFit/>
            </a:bodyPr>
            <a:lstStyle/>
            <a:p>
              <a:pPr algn="ctr"/>
              <a:r>
                <a:rPr lang="en-US" sz="2000" dirty="0">
                  <a:solidFill>
                    <a:schemeClr val="bg1"/>
                  </a:solidFill>
                  <a:latin typeface="Calibri" panose="020F0502020204030204" pitchFamily="34" charset="0"/>
                </a:rPr>
                <a:t>Verses 4,6,8,10</a:t>
              </a:r>
            </a:p>
          </p:txBody>
        </p:sp>
        <p:sp>
          <p:nvSpPr>
            <p:cNvPr id="10" name="TextBox 9">
              <a:extLst>
                <a:ext uri="{FF2B5EF4-FFF2-40B4-BE49-F238E27FC236}">
                  <a16:creationId xmlns:a16="http://schemas.microsoft.com/office/drawing/2014/main" id="{E04F13F1-D9BD-0721-3BC2-4867F50E372D}"/>
                </a:ext>
              </a:extLst>
            </p:cNvPr>
            <p:cNvSpPr txBox="1"/>
            <p:nvPr/>
          </p:nvSpPr>
          <p:spPr>
            <a:xfrm>
              <a:off x="36159" y="1960522"/>
              <a:ext cx="2286000" cy="1477328"/>
            </a:xfrm>
            <a:prstGeom prst="rect">
              <a:avLst/>
            </a:prstGeom>
            <a:noFill/>
          </p:spPr>
          <p:txBody>
            <a:bodyPr wrap="square">
              <a:spAutoFit/>
            </a:bodyPr>
            <a:lstStyle/>
            <a:p>
              <a:pPr algn="ctr"/>
              <a:r>
                <a:rPr lang="en-US" dirty="0">
                  <a:solidFill>
                    <a:schemeClr val="bg1"/>
                  </a:solidFill>
                </a:rPr>
                <a:t>The Lord patiently reaches out to us even when we do not initially recognize His voice </a:t>
              </a:r>
              <a:endParaRPr lang="en-US" dirty="0"/>
            </a:p>
          </p:txBody>
        </p:sp>
        <p:pic>
          <p:nvPicPr>
            <p:cNvPr id="39" name="Picture 38">
              <a:extLst>
                <a:ext uri="{FF2B5EF4-FFF2-40B4-BE49-F238E27FC236}">
                  <a16:creationId xmlns:a16="http://schemas.microsoft.com/office/drawing/2014/main" id="{1F70151D-3C81-AF44-F483-6B98C7B109F2}"/>
                </a:ext>
              </a:extLst>
            </p:cNvPr>
            <p:cNvPicPr>
              <a:picLocks noChangeAspect="1"/>
            </p:cNvPicPr>
            <p:nvPr/>
          </p:nvPicPr>
          <p:blipFill>
            <a:blip r:embed="rId7"/>
            <a:stretch>
              <a:fillRect/>
            </a:stretch>
          </p:blipFill>
          <p:spPr>
            <a:xfrm>
              <a:off x="413957" y="3574926"/>
              <a:ext cx="1643852" cy="2700300"/>
            </a:xfrm>
            <a:prstGeom prst="rect">
              <a:avLst/>
            </a:prstGeom>
          </p:spPr>
        </p:pic>
      </p:grpSp>
    </p:spTree>
    <p:extLst>
      <p:ext uri="{BB962C8B-B14F-4D97-AF65-F5344CB8AC3E}">
        <p14:creationId xmlns:p14="http://schemas.microsoft.com/office/powerpoint/2010/main" val="159031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d2d00szk9na1qq.cloudfront.net/Product/d7fdb75f-381f-43f1-887d-805ec9447b06/Images/Large_0269376.jpg">
            <a:extLst>
              <a:ext uri="{FF2B5EF4-FFF2-40B4-BE49-F238E27FC236}">
                <a16:creationId xmlns:a16="http://schemas.microsoft.com/office/drawing/2014/main" id="{4DFED49E-2FF8-6BE2-F5B8-3ED2B0E29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829B66-BA2E-EEFE-8C70-0B01B0DC2B07}"/>
              </a:ext>
            </a:extLst>
          </p:cNvPr>
          <p:cNvSpPr txBox="1"/>
          <p:nvPr/>
        </p:nvSpPr>
        <p:spPr>
          <a:xfrm>
            <a:off x="314324" y="98449"/>
            <a:ext cx="11553825" cy="830997"/>
          </a:xfrm>
          <a:prstGeom prst="rect">
            <a:avLst/>
          </a:prstGeom>
          <a:noFill/>
        </p:spPr>
        <p:txBody>
          <a:bodyPr wrap="square" rtlCol="0">
            <a:spAutoFit/>
          </a:bodyPr>
          <a:lstStyle/>
          <a:p>
            <a:pPr algn="ctr"/>
            <a:r>
              <a:rPr lang="en-US" sz="4800" dirty="0">
                <a:solidFill>
                  <a:schemeClr val="bg1"/>
                </a:solidFill>
              </a:rPr>
              <a:t>How Can I Recognize His Voice?</a:t>
            </a:r>
            <a:endParaRPr lang="en-US" sz="4800" dirty="0">
              <a:solidFill>
                <a:schemeClr val="bg1"/>
              </a:solidFill>
              <a:latin typeface="Calibri" panose="020F0502020204030204" pitchFamily="34" charset="0"/>
            </a:endParaRPr>
          </a:p>
        </p:txBody>
      </p:sp>
      <p:grpSp>
        <p:nvGrpSpPr>
          <p:cNvPr id="25" name="Group 24">
            <a:extLst>
              <a:ext uri="{FF2B5EF4-FFF2-40B4-BE49-F238E27FC236}">
                <a16:creationId xmlns:a16="http://schemas.microsoft.com/office/drawing/2014/main" id="{9F3A03E7-71B6-CF08-6DB8-6CA5FFE445D3}"/>
              </a:ext>
            </a:extLst>
          </p:cNvPr>
          <p:cNvGrpSpPr/>
          <p:nvPr/>
        </p:nvGrpSpPr>
        <p:grpSpPr>
          <a:xfrm>
            <a:off x="5145883" y="1516618"/>
            <a:ext cx="2152651" cy="3824764"/>
            <a:chOff x="5145883" y="1516618"/>
            <a:chExt cx="2152651" cy="3824764"/>
          </a:xfrm>
        </p:grpSpPr>
        <p:sp>
          <p:nvSpPr>
            <p:cNvPr id="9" name="TextBox 8">
              <a:extLst>
                <a:ext uri="{FF2B5EF4-FFF2-40B4-BE49-F238E27FC236}">
                  <a16:creationId xmlns:a16="http://schemas.microsoft.com/office/drawing/2014/main" id="{A8797360-2C22-9FBD-5E57-FB643BEE85F8}"/>
                </a:ext>
              </a:extLst>
            </p:cNvPr>
            <p:cNvSpPr txBox="1"/>
            <p:nvPr/>
          </p:nvSpPr>
          <p:spPr>
            <a:xfrm>
              <a:off x="5167312" y="1516618"/>
              <a:ext cx="1952625" cy="369332"/>
            </a:xfrm>
            <a:prstGeom prst="rect">
              <a:avLst/>
            </a:prstGeom>
            <a:solidFill>
              <a:schemeClr val="accent5">
                <a:lumMod val="75000"/>
              </a:schemeClr>
            </a:solidFill>
          </p:spPr>
          <p:txBody>
            <a:bodyPr wrap="square">
              <a:spAutoFit/>
            </a:bodyPr>
            <a:lstStyle/>
            <a:p>
              <a:pPr algn="ctr"/>
              <a:r>
                <a:rPr lang="en-US" dirty="0">
                  <a:solidFill>
                    <a:schemeClr val="bg1"/>
                  </a:solidFill>
                </a:rPr>
                <a:t>D&amp;C 8:2</a:t>
              </a:r>
            </a:p>
          </p:txBody>
        </p:sp>
        <p:sp>
          <p:nvSpPr>
            <p:cNvPr id="15" name="TextBox 14">
              <a:extLst>
                <a:ext uri="{FF2B5EF4-FFF2-40B4-BE49-F238E27FC236}">
                  <a16:creationId xmlns:a16="http://schemas.microsoft.com/office/drawing/2014/main" id="{6E0139B4-BF2A-79AF-ED6C-F1DE20926AA7}"/>
                </a:ext>
              </a:extLst>
            </p:cNvPr>
            <p:cNvSpPr txBox="1"/>
            <p:nvPr/>
          </p:nvSpPr>
          <p:spPr>
            <a:xfrm>
              <a:off x="5145883" y="2445974"/>
              <a:ext cx="2152651" cy="923330"/>
            </a:xfrm>
            <a:prstGeom prst="rect">
              <a:avLst/>
            </a:prstGeom>
            <a:noFill/>
          </p:spPr>
          <p:txBody>
            <a:bodyPr wrap="square">
              <a:spAutoFit/>
            </a:bodyPr>
            <a:lstStyle/>
            <a:p>
              <a:pPr algn="ctr"/>
              <a:r>
                <a:rPr lang="en-US" b="0" i="0" dirty="0">
                  <a:solidFill>
                    <a:schemeClr val="bg1"/>
                  </a:solidFill>
                  <a:effectLst/>
                </a:rPr>
                <a:t>The Holy Ghost will let you know in your heart and mind</a:t>
              </a:r>
              <a:endParaRPr lang="en-US" dirty="0">
                <a:solidFill>
                  <a:schemeClr val="bg1"/>
                </a:solidFill>
              </a:endParaRPr>
            </a:p>
          </p:txBody>
        </p:sp>
        <p:pic>
          <p:nvPicPr>
            <p:cNvPr id="18" name="Picture 17">
              <a:extLst>
                <a:ext uri="{FF2B5EF4-FFF2-40B4-BE49-F238E27FC236}">
                  <a16:creationId xmlns:a16="http://schemas.microsoft.com/office/drawing/2014/main" id="{88A1DB62-BD30-1773-BCA8-9E5CD2A75E30}"/>
                </a:ext>
              </a:extLst>
            </p:cNvPr>
            <p:cNvPicPr>
              <a:picLocks noChangeAspect="1"/>
            </p:cNvPicPr>
            <p:nvPr/>
          </p:nvPicPr>
          <p:blipFill>
            <a:blip r:embed="rId3"/>
            <a:stretch>
              <a:fillRect/>
            </a:stretch>
          </p:blipFill>
          <p:spPr>
            <a:xfrm>
              <a:off x="5371962" y="3612616"/>
              <a:ext cx="1700492" cy="1728766"/>
            </a:xfrm>
            <a:prstGeom prst="rect">
              <a:avLst/>
            </a:prstGeom>
          </p:spPr>
        </p:pic>
      </p:grpSp>
      <p:grpSp>
        <p:nvGrpSpPr>
          <p:cNvPr id="26" name="Group 25">
            <a:extLst>
              <a:ext uri="{FF2B5EF4-FFF2-40B4-BE49-F238E27FC236}">
                <a16:creationId xmlns:a16="http://schemas.microsoft.com/office/drawing/2014/main" id="{71B5455B-6C59-5DB2-9563-B32F497BA8AA}"/>
              </a:ext>
            </a:extLst>
          </p:cNvPr>
          <p:cNvGrpSpPr/>
          <p:nvPr/>
        </p:nvGrpSpPr>
        <p:grpSpPr>
          <a:xfrm>
            <a:off x="7493793" y="1516618"/>
            <a:ext cx="2152651" cy="3803008"/>
            <a:chOff x="7493793" y="1516618"/>
            <a:chExt cx="2152651" cy="3803008"/>
          </a:xfrm>
        </p:grpSpPr>
        <p:sp>
          <p:nvSpPr>
            <p:cNvPr id="10" name="TextBox 9">
              <a:extLst>
                <a:ext uri="{FF2B5EF4-FFF2-40B4-BE49-F238E27FC236}">
                  <a16:creationId xmlns:a16="http://schemas.microsoft.com/office/drawing/2014/main" id="{C43E81D8-F6EC-5865-0850-FE8FF2A5D5FD}"/>
                </a:ext>
              </a:extLst>
            </p:cNvPr>
            <p:cNvSpPr txBox="1"/>
            <p:nvPr/>
          </p:nvSpPr>
          <p:spPr>
            <a:xfrm>
              <a:off x="7493793" y="1516618"/>
              <a:ext cx="1952625" cy="369332"/>
            </a:xfrm>
            <a:prstGeom prst="rect">
              <a:avLst/>
            </a:prstGeom>
            <a:solidFill>
              <a:schemeClr val="accent5">
                <a:lumMod val="75000"/>
              </a:schemeClr>
            </a:solidFill>
          </p:spPr>
          <p:txBody>
            <a:bodyPr wrap="square">
              <a:spAutoFit/>
            </a:bodyPr>
            <a:lstStyle/>
            <a:p>
              <a:pPr algn="ctr"/>
              <a:r>
                <a:rPr lang="en-US" dirty="0">
                  <a:solidFill>
                    <a:schemeClr val="bg1"/>
                  </a:solidFill>
                </a:rPr>
                <a:t>D&amp;C 9:8-9</a:t>
              </a:r>
            </a:p>
          </p:txBody>
        </p:sp>
        <p:sp>
          <p:nvSpPr>
            <p:cNvPr id="16" name="TextBox 15">
              <a:extLst>
                <a:ext uri="{FF2B5EF4-FFF2-40B4-BE49-F238E27FC236}">
                  <a16:creationId xmlns:a16="http://schemas.microsoft.com/office/drawing/2014/main" id="{9ED9BE35-1986-D1E9-9E20-1B1103067B8A}"/>
                </a:ext>
              </a:extLst>
            </p:cNvPr>
            <p:cNvSpPr txBox="1"/>
            <p:nvPr/>
          </p:nvSpPr>
          <p:spPr>
            <a:xfrm>
              <a:off x="7493793" y="2445974"/>
              <a:ext cx="2152651" cy="369332"/>
            </a:xfrm>
            <a:prstGeom prst="rect">
              <a:avLst/>
            </a:prstGeom>
            <a:noFill/>
          </p:spPr>
          <p:txBody>
            <a:bodyPr wrap="square">
              <a:spAutoFit/>
            </a:bodyPr>
            <a:lstStyle/>
            <a:p>
              <a:pPr algn="ctr"/>
              <a:r>
                <a:rPr lang="en-US" b="0" i="0" dirty="0">
                  <a:solidFill>
                    <a:schemeClr val="bg1"/>
                  </a:solidFill>
                  <a:effectLst/>
                </a:rPr>
                <a:t>Study, pray, and feel</a:t>
              </a:r>
              <a:endParaRPr lang="en-US" dirty="0">
                <a:solidFill>
                  <a:schemeClr val="bg1"/>
                </a:solidFill>
              </a:endParaRPr>
            </a:p>
          </p:txBody>
        </p:sp>
        <p:pic>
          <p:nvPicPr>
            <p:cNvPr id="19" name="Picture 18">
              <a:extLst>
                <a:ext uri="{FF2B5EF4-FFF2-40B4-BE49-F238E27FC236}">
                  <a16:creationId xmlns:a16="http://schemas.microsoft.com/office/drawing/2014/main" id="{2E4F324A-B80E-C419-1EB1-92F877F95685}"/>
                </a:ext>
              </a:extLst>
            </p:cNvPr>
            <p:cNvPicPr>
              <a:picLocks noChangeAspect="1"/>
            </p:cNvPicPr>
            <p:nvPr/>
          </p:nvPicPr>
          <p:blipFill>
            <a:blip r:embed="rId4"/>
            <a:stretch>
              <a:fillRect/>
            </a:stretch>
          </p:blipFill>
          <p:spPr>
            <a:xfrm>
              <a:off x="7709157" y="3396452"/>
              <a:ext cx="1822637" cy="1923174"/>
            </a:xfrm>
            <a:prstGeom prst="rect">
              <a:avLst/>
            </a:prstGeom>
          </p:spPr>
        </p:pic>
      </p:grpSp>
      <p:grpSp>
        <p:nvGrpSpPr>
          <p:cNvPr id="27" name="Group 26">
            <a:extLst>
              <a:ext uri="{FF2B5EF4-FFF2-40B4-BE49-F238E27FC236}">
                <a16:creationId xmlns:a16="http://schemas.microsoft.com/office/drawing/2014/main" id="{2AB32E69-7C31-AD2C-B988-40F7CC8CBE88}"/>
              </a:ext>
            </a:extLst>
          </p:cNvPr>
          <p:cNvGrpSpPr/>
          <p:nvPr/>
        </p:nvGrpSpPr>
        <p:grpSpPr>
          <a:xfrm>
            <a:off x="9900221" y="1516618"/>
            <a:ext cx="2152651" cy="4996363"/>
            <a:chOff x="9820273" y="1516618"/>
            <a:chExt cx="2152651" cy="4996363"/>
          </a:xfrm>
        </p:grpSpPr>
        <p:sp>
          <p:nvSpPr>
            <p:cNvPr id="11" name="TextBox 10">
              <a:extLst>
                <a:ext uri="{FF2B5EF4-FFF2-40B4-BE49-F238E27FC236}">
                  <a16:creationId xmlns:a16="http://schemas.microsoft.com/office/drawing/2014/main" id="{13DAEF10-2B77-9608-615E-C715BD12B91B}"/>
                </a:ext>
              </a:extLst>
            </p:cNvPr>
            <p:cNvSpPr txBox="1"/>
            <p:nvPr/>
          </p:nvSpPr>
          <p:spPr>
            <a:xfrm>
              <a:off x="9820273" y="1516618"/>
              <a:ext cx="1952625" cy="369332"/>
            </a:xfrm>
            <a:prstGeom prst="rect">
              <a:avLst/>
            </a:prstGeom>
            <a:solidFill>
              <a:schemeClr val="accent5">
                <a:lumMod val="75000"/>
              </a:schemeClr>
            </a:solidFill>
          </p:spPr>
          <p:txBody>
            <a:bodyPr wrap="square">
              <a:spAutoFit/>
            </a:bodyPr>
            <a:lstStyle/>
            <a:p>
              <a:pPr algn="ctr"/>
              <a:r>
                <a:rPr lang="en-US" dirty="0">
                  <a:solidFill>
                    <a:schemeClr val="bg1"/>
                  </a:solidFill>
                </a:rPr>
                <a:t>D&amp;C 11:12-13</a:t>
              </a:r>
            </a:p>
          </p:txBody>
        </p:sp>
        <p:sp>
          <p:nvSpPr>
            <p:cNvPr id="17" name="TextBox 16">
              <a:extLst>
                <a:ext uri="{FF2B5EF4-FFF2-40B4-BE49-F238E27FC236}">
                  <a16:creationId xmlns:a16="http://schemas.microsoft.com/office/drawing/2014/main" id="{BD7E15AF-36FE-5AC3-89AA-97E9B48A5E28}"/>
                </a:ext>
              </a:extLst>
            </p:cNvPr>
            <p:cNvSpPr txBox="1"/>
            <p:nvPr/>
          </p:nvSpPr>
          <p:spPr>
            <a:xfrm>
              <a:off x="9820273" y="2445974"/>
              <a:ext cx="2152651" cy="1200329"/>
            </a:xfrm>
            <a:prstGeom prst="rect">
              <a:avLst/>
            </a:prstGeom>
            <a:noFill/>
          </p:spPr>
          <p:txBody>
            <a:bodyPr wrap="square">
              <a:spAutoFit/>
            </a:bodyPr>
            <a:lstStyle/>
            <a:p>
              <a:pPr algn="ctr"/>
              <a:r>
                <a:rPr lang="en-US" b="0" i="0" dirty="0">
                  <a:solidFill>
                    <a:schemeClr val="bg1"/>
                  </a:solidFill>
                  <a:effectLst/>
                </a:rPr>
                <a:t>Trust in the Spirit and it will enlighten your mind and fill you with joy</a:t>
              </a:r>
              <a:endParaRPr lang="en-US" dirty="0">
                <a:solidFill>
                  <a:schemeClr val="bg1"/>
                </a:solidFill>
              </a:endParaRPr>
            </a:p>
          </p:txBody>
        </p:sp>
        <p:pic>
          <p:nvPicPr>
            <p:cNvPr id="20" name="Picture 19">
              <a:extLst>
                <a:ext uri="{FF2B5EF4-FFF2-40B4-BE49-F238E27FC236}">
                  <a16:creationId xmlns:a16="http://schemas.microsoft.com/office/drawing/2014/main" id="{8408DA88-F74A-CE90-529E-4D8F08D62E32}"/>
                </a:ext>
              </a:extLst>
            </p:cNvPr>
            <p:cNvPicPr>
              <a:picLocks noChangeAspect="1"/>
            </p:cNvPicPr>
            <p:nvPr/>
          </p:nvPicPr>
          <p:blipFill>
            <a:blip r:embed="rId5"/>
            <a:stretch>
              <a:fillRect/>
            </a:stretch>
          </p:blipFill>
          <p:spPr>
            <a:xfrm>
              <a:off x="10129046" y="3812681"/>
              <a:ext cx="1643852" cy="2700300"/>
            </a:xfrm>
            <a:prstGeom prst="rect">
              <a:avLst/>
            </a:prstGeom>
          </p:spPr>
        </p:pic>
      </p:grpSp>
      <p:grpSp>
        <p:nvGrpSpPr>
          <p:cNvPr id="23" name="Group 22">
            <a:extLst>
              <a:ext uri="{FF2B5EF4-FFF2-40B4-BE49-F238E27FC236}">
                <a16:creationId xmlns:a16="http://schemas.microsoft.com/office/drawing/2014/main" id="{B05E7BCF-2BBE-394D-2DE6-FB8E5EC48CE2}"/>
              </a:ext>
            </a:extLst>
          </p:cNvPr>
          <p:cNvGrpSpPr/>
          <p:nvPr/>
        </p:nvGrpSpPr>
        <p:grpSpPr>
          <a:xfrm>
            <a:off x="204067" y="1516618"/>
            <a:ext cx="2152651" cy="4484133"/>
            <a:chOff x="566736" y="1516618"/>
            <a:chExt cx="2152651" cy="4484133"/>
          </a:xfrm>
        </p:grpSpPr>
        <p:sp>
          <p:nvSpPr>
            <p:cNvPr id="3" name="TextBox 2">
              <a:extLst>
                <a:ext uri="{FF2B5EF4-FFF2-40B4-BE49-F238E27FC236}">
                  <a16:creationId xmlns:a16="http://schemas.microsoft.com/office/drawing/2014/main" id="{78544207-14C3-278D-0186-0FA7FD1789EA}"/>
                </a:ext>
              </a:extLst>
            </p:cNvPr>
            <p:cNvSpPr txBox="1"/>
            <p:nvPr/>
          </p:nvSpPr>
          <p:spPr>
            <a:xfrm>
              <a:off x="819150" y="1516618"/>
              <a:ext cx="1647825" cy="369332"/>
            </a:xfrm>
            <a:prstGeom prst="rect">
              <a:avLst/>
            </a:prstGeom>
            <a:solidFill>
              <a:schemeClr val="accent5">
                <a:lumMod val="75000"/>
              </a:schemeClr>
            </a:solidFill>
          </p:spPr>
          <p:txBody>
            <a:bodyPr wrap="square">
              <a:spAutoFit/>
            </a:bodyPr>
            <a:lstStyle/>
            <a:p>
              <a:pPr algn="ctr"/>
              <a:r>
                <a:rPr lang="en-US" dirty="0">
                  <a:solidFill>
                    <a:schemeClr val="bg1"/>
                  </a:solidFill>
                </a:rPr>
                <a:t>John 14:26–27 </a:t>
              </a:r>
            </a:p>
          </p:txBody>
        </p:sp>
        <p:sp>
          <p:nvSpPr>
            <p:cNvPr id="13" name="TextBox 12">
              <a:extLst>
                <a:ext uri="{FF2B5EF4-FFF2-40B4-BE49-F238E27FC236}">
                  <a16:creationId xmlns:a16="http://schemas.microsoft.com/office/drawing/2014/main" id="{4A95CD1D-269B-F279-54C2-A8DC909F5A21}"/>
                </a:ext>
              </a:extLst>
            </p:cNvPr>
            <p:cNvSpPr txBox="1"/>
            <p:nvPr/>
          </p:nvSpPr>
          <p:spPr>
            <a:xfrm>
              <a:off x="566736" y="2473122"/>
              <a:ext cx="2152651" cy="923330"/>
            </a:xfrm>
            <a:prstGeom prst="rect">
              <a:avLst/>
            </a:prstGeom>
            <a:noFill/>
          </p:spPr>
          <p:txBody>
            <a:bodyPr wrap="square">
              <a:spAutoFit/>
            </a:bodyPr>
            <a:lstStyle/>
            <a:p>
              <a:pPr algn="ctr"/>
              <a:r>
                <a:rPr lang="en-US" b="0" i="0" dirty="0">
                  <a:solidFill>
                    <a:schemeClr val="bg1"/>
                  </a:solidFill>
                  <a:effectLst/>
                </a:rPr>
                <a:t>The Comforter</a:t>
              </a:r>
              <a:r>
                <a:rPr lang="en-US" dirty="0">
                  <a:solidFill>
                    <a:schemeClr val="bg1"/>
                  </a:solidFill>
                </a:rPr>
                <a:t> is the Holy Ghost to bring you Peace</a:t>
              </a:r>
            </a:p>
          </p:txBody>
        </p:sp>
        <p:pic>
          <p:nvPicPr>
            <p:cNvPr id="21" name="Picture 20">
              <a:extLst>
                <a:ext uri="{FF2B5EF4-FFF2-40B4-BE49-F238E27FC236}">
                  <a16:creationId xmlns:a16="http://schemas.microsoft.com/office/drawing/2014/main" id="{5462E540-9BC4-E519-6B86-57F927300B88}"/>
                </a:ext>
              </a:extLst>
            </p:cNvPr>
            <p:cNvPicPr>
              <a:picLocks noChangeAspect="1"/>
            </p:cNvPicPr>
            <p:nvPr/>
          </p:nvPicPr>
          <p:blipFill>
            <a:blip r:embed="rId6"/>
            <a:stretch>
              <a:fillRect/>
            </a:stretch>
          </p:blipFill>
          <p:spPr>
            <a:xfrm>
              <a:off x="602157" y="3542943"/>
              <a:ext cx="1891324" cy="2457808"/>
            </a:xfrm>
            <a:prstGeom prst="rect">
              <a:avLst/>
            </a:prstGeom>
          </p:spPr>
        </p:pic>
      </p:grpSp>
      <p:grpSp>
        <p:nvGrpSpPr>
          <p:cNvPr id="24" name="Group 23">
            <a:extLst>
              <a:ext uri="{FF2B5EF4-FFF2-40B4-BE49-F238E27FC236}">
                <a16:creationId xmlns:a16="http://schemas.microsoft.com/office/drawing/2014/main" id="{B66E8C72-17BC-F4B6-E7D4-E43D534A1ABF}"/>
              </a:ext>
            </a:extLst>
          </p:cNvPr>
          <p:cNvGrpSpPr/>
          <p:nvPr/>
        </p:nvGrpSpPr>
        <p:grpSpPr>
          <a:xfrm>
            <a:off x="2633715" y="1516618"/>
            <a:ext cx="2152651" cy="5137314"/>
            <a:chOff x="2808688" y="1516618"/>
            <a:chExt cx="2152651" cy="5137314"/>
          </a:xfrm>
        </p:grpSpPr>
        <p:sp>
          <p:nvSpPr>
            <p:cNvPr id="8" name="TextBox 7">
              <a:extLst>
                <a:ext uri="{FF2B5EF4-FFF2-40B4-BE49-F238E27FC236}">
                  <a16:creationId xmlns:a16="http://schemas.microsoft.com/office/drawing/2014/main" id="{8C48EB59-5258-2308-955B-66A3879FB519}"/>
                </a:ext>
              </a:extLst>
            </p:cNvPr>
            <p:cNvSpPr txBox="1"/>
            <p:nvPr/>
          </p:nvSpPr>
          <p:spPr>
            <a:xfrm>
              <a:off x="2840831" y="1516618"/>
              <a:ext cx="1952625" cy="369332"/>
            </a:xfrm>
            <a:prstGeom prst="rect">
              <a:avLst/>
            </a:prstGeom>
            <a:solidFill>
              <a:schemeClr val="accent5">
                <a:lumMod val="75000"/>
              </a:schemeClr>
            </a:solidFill>
          </p:spPr>
          <p:txBody>
            <a:bodyPr wrap="square">
              <a:spAutoFit/>
            </a:bodyPr>
            <a:lstStyle/>
            <a:p>
              <a:pPr algn="ctr"/>
              <a:r>
                <a:rPr lang="en-US" dirty="0">
                  <a:solidFill>
                    <a:schemeClr val="bg1"/>
                  </a:solidFill>
                </a:rPr>
                <a:t>Galatian 5:22-23 </a:t>
              </a:r>
            </a:p>
          </p:txBody>
        </p:sp>
        <p:sp>
          <p:nvSpPr>
            <p:cNvPr id="14" name="TextBox 13">
              <a:extLst>
                <a:ext uri="{FF2B5EF4-FFF2-40B4-BE49-F238E27FC236}">
                  <a16:creationId xmlns:a16="http://schemas.microsoft.com/office/drawing/2014/main" id="{DD33F56A-366E-01F3-0A6D-0DDC613D7B44}"/>
                </a:ext>
              </a:extLst>
            </p:cNvPr>
            <p:cNvSpPr txBox="1"/>
            <p:nvPr/>
          </p:nvSpPr>
          <p:spPr>
            <a:xfrm>
              <a:off x="2808688" y="2492141"/>
              <a:ext cx="2152651" cy="1754326"/>
            </a:xfrm>
            <a:prstGeom prst="rect">
              <a:avLst/>
            </a:prstGeom>
            <a:noFill/>
          </p:spPr>
          <p:txBody>
            <a:bodyPr wrap="square">
              <a:spAutoFit/>
            </a:bodyPr>
            <a:lstStyle/>
            <a:p>
              <a:pPr algn="ctr"/>
              <a:r>
                <a:rPr lang="en-US" b="0" i="0" dirty="0">
                  <a:solidFill>
                    <a:schemeClr val="bg1"/>
                  </a:solidFill>
                  <a:effectLst/>
                </a:rPr>
                <a:t>The Spirit is love, joy, peace, longsuffering, gentleness, goodness, faith, meekness, and temperance</a:t>
              </a:r>
              <a:endParaRPr lang="en-US" dirty="0">
                <a:solidFill>
                  <a:schemeClr val="bg1"/>
                </a:solidFill>
              </a:endParaRPr>
            </a:p>
          </p:txBody>
        </p:sp>
        <p:pic>
          <p:nvPicPr>
            <p:cNvPr id="22" name="Picture 21">
              <a:extLst>
                <a:ext uri="{FF2B5EF4-FFF2-40B4-BE49-F238E27FC236}">
                  <a16:creationId xmlns:a16="http://schemas.microsoft.com/office/drawing/2014/main" id="{F1E1B179-83C6-F20D-5BFE-F80B78BFE781}"/>
                </a:ext>
              </a:extLst>
            </p:cNvPr>
            <p:cNvPicPr>
              <a:picLocks noChangeAspect="1"/>
            </p:cNvPicPr>
            <p:nvPr/>
          </p:nvPicPr>
          <p:blipFill>
            <a:blip r:embed="rId7"/>
            <a:stretch>
              <a:fillRect/>
            </a:stretch>
          </p:blipFill>
          <p:spPr>
            <a:xfrm>
              <a:off x="2991284" y="4358039"/>
              <a:ext cx="1882875" cy="2295893"/>
            </a:xfrm>
            <a:prstGeom prst="rect">
              <a:avLst/>
            </a:prstGeom>
          </p:spPr>
        </p:pic>
      </p:grpSp>
    </p:spTree>
    <p:extLst>
      <p:ext uri="{BB962C8B-B14F-4D97-AF65-F5344CB8AC3E}">
        <p14:creationId xmlns:p14="http://schemas.microsoft.com/office/powerpoint/2010/main" val="2775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6457890"/>
            <a:ext cx="5088812"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1 Samuel 3:11-14</a:t>
            </a:r>
          </a:p>
        </p:txBody>
      </p:sp>
      <p:grpSp>
        <p:nvGrpSpPr>
          <p:cNvPr id="8" name="Group 7"/>
          <p:cNvGrpSpPr/>
          <p:nvPr/>
        </p:nvGrpSpPr>
        <p:grpSpPr>
          <a:xfrm>
            <a:off x="624210" y="392505"/>
            <a:ext cx="3505068" cy="2501531"/>
            <a:chOff x="228600" y="381000"/>
            <a:chExt cx="3505068" cy="2501531"/>
          </a:xfrm>
        </p:grpSpPr>
        <p:grpSp>
          <p:nvGrpSpPr>
            <p:cNvPr id="9" name="Group 8"/>
            <p:cNvGrpSpPr/>
            <p:nvPr/>
          </p:nvGrpSpPr>
          <p:grpSpPr>
            <a:xfrm>
              <a:off x="228600" y="381000"/>
              <a:ext cx="3505068" cy="2501531"/>
              <a:chOff x="534986" y="381000"/>
              <a:chExt cx="2637111" cy="2501531"/>
            </a:xfrm>
          </p:grpSpPr>
          <p:sp>
            <p:nvSpPr>
              <p:cNvPr id="12" name="Rectangle 11"/>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34986" y="384805"/>
                <a:ext cx="457200" cy="2497726"/>
                <a:chOff x="533400" y="381000"/>
                <a:chExt cx="457200" cy="2497726"/>
              </a:xfrm>
            </p:grpSpPr>
            <p:sp>
              <p:nvSpPr>
                <p:cNvPr id="19" name="Oval 18"/>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714897" y="381000"/>
                <a:ext cx="457200" cy="2497726"/>
                <a:chOff x="2714897" y="457200"/>
                <a:chExt cx="457200" cy="2497726"/>
              </a:xfrm>
            </p:grpSpPr>
            <p:sp>
              <p:nvSpPr>
                <p:cNvPr id="15" name="Oval 14"/>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p:cNvSpPr/>
            <p:nvPr/>
          </p:nvSpPr>
          <p:spPr>
            <a:xfrm>
              <a:off x="795992" y="1076542"/>
              <a:ext cx="2293346" cy="1323439"/>
            </a:xfrm>
            <a:prstGeom prst="rect">
              <a:avLst/>
            </a:prstGeom>
          </p:spPr>
          <p:txBody>
            <a:bodyPr wrap="square">
              <a:spAutoFit/>
            </a:bodyPr>
            <a:lstStyle/>
            <a:p>
              <a:pPr algn="ctr" fontAlgn="base"/>
              <a:r>
                <a:rPr lang="en-US" sz="1600" b="1" dirty="0"/>
                <a:t>If we are willing and receptive, we can grow in our ability to recognize the voice of the Lord</a:t>
              </a:r>
              <a:endParaRPr lang="en-US" sz="1600" dirty="0"/>
            </a:p>
          </p:txBody>
        </p:sp>
      </p:grpSp>
      <p:grpSp>
        <p:nvGrpSpPr>
          <p:cNvPr id="23" name="Group 22"/>
          <p:cNvGrpSpPr/>
          <p:nvPr/>
        </p:nvGrpSpPr>
        <p:grpSpPr>
          <a:xfrm>
            <a:off x="7919195" y="396309"/>
            <a:ext cx="3505068" cy="2501531"/>
            <a:chOff x="228600" y="381000"/>
            <a:chExt cx="3505068" cy="2501531"/>
          </a:xfrm>
        </p:grpSpPr>
        <p:grpSp>
          <p:nvGrpSpPr>
            <p:cNvPr id="24" name="Group 23"/>
            <p:cNvGrpSpPr/>
            <p:nvPr/>
          </p:nvGrpSpPr>
          <p:grpSpPr>
            <a:xfrm>
              <a:off x="228600" y="381000"/>
              <a:ext cx="3505068" cy="2501531"/>
              <a:chOff x="534986" y="381000"/>
              <a:chExt cx="2637111" cy="2501531"/>
            </a:xfrm>
          </p:grpSpPr>
          <p:sp>
            <p:nvSpPr>
              <p:cNvPr id="26" name="Rectangle 25"/>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4986" y="384805"/>
                <a:ext cx="457200" cy="2497726"/>
                <a:chOff x="533400" y="381000"/>
                <a:chExt cx="457200" cy="2497726"/>
              </a:xfrm>
            </p:grpSpPr>
            <p:sp>
              <p:nvSpPr>
                <p:cNvPr id="33" name="Oval 32"/>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2714897" y="381000"/>
                <a:ext cx="457200" cy="2497726"/>
                <a:chOff x="2714897" y="457200"/>
                <a:chExt cx="457200" cy="2497726"/>
              </a:xfrm>
            </p:grpSpPr>
            <p:sp>
              <p:nvSpPr>
                <p:cNvPr id="29" name="Oval 28"/>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p:cNvSpPr/>
            <p:nvPr/>
          </p:nvSpPr>
          <p:spPr>
            <a:xfrm>
              <a:off x="769344" y="1121729"/>
              <a:ext cx="2293346" cy="1077218"/>
            </a:xfrm>
            <a:prstGeom prst="rect">
              <a:avLst/>
            </a:prstGeom>
          </p:spPr>
          <p:txBody>
            <a:bodyPr wrap="square">
              <a:spAutoFit/>
            </a:bodyPr>
            <a:lstStyle/>
            <a:p>
              <a:pPr algn="ctr" fontAlgn="base"/>
              <a:r>
                <a:rPr lang="en-US" sz="1600" b="1" dirty="0"/>
                <a:t>Trusted leaders and parents can help us learn to recognize the voice of the Lord.</a:t>
              </a:r>
              <a:endParaRPr lang="en-US" sz="1600" dirty="0"/>
            </a:p>
          </p:txBody>
        </p:sp>
      </p:grpSp>
      <p:grpSp>
        <p:nvGrpSpPr>
          <p:cNvPr id="37" name="Group 36"/>
          <p:cNvGrpSpPr/>
          <p:nvPr/>
        </p:nvGrpSpPr>
        <p:grpSpPr>
          <a:xfrm>
            <a:off x="3944245" y="3407686"/>
            <a:ext cx="4085168" cy="3051332"/>
            <a:chOff x="228600" y="381000"/>
            <a:chExt cx="3505068" cy="2501531"/>
          </a:xfrm>
        </p:grpSpPr>
        <p:grpSp>
          <p:nvGrpSpPr>
            <p:cNvPr id="38" name="Group 37"/>
            <p:cNvGrpSpPr/>
            <p:nvPr/>
          </p:nvGrpSpPr>
          <p:grpSpPr>
            <a:xfrm>
              <a:off x="228600" y="381000"/>
              <a:ext cx="3505068" cy="2501531"/>
              <a:chOff x="534986" y="381000"/>
              <a:chExt cx="2637111" cy="2501531"/>
            </a:xfrm>
          </p:grpSpPr>
          <p:sp>
            <p:nvSpPr>
              <p:cNvPr id="40" name="Rectangle 39"/>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534986" y="384805"/>
                <a:ext cx="457200" cy="2497726"/>
                <a:chOff x="533400" y="381000"/>
                <a:chExt cx="457200" cy="2497726"/>
              </a:xfrm>
            </p:grpSpPr>
            <p:sp>
              <p:nvSpPr>
                <p:cNvPr id="47" name="Oval 46"/>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47"/>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2714897" y="381000"/>
                <a:ext cx="457200" cy="2497726"/>
                <a:chOff x="2714897" y="457200"/>
                <a:chExt cx="457200" cy="2497726"/>
              </a:xfrm>
            </p:grpSpPr>
            <p:sp>
              <p:nvSpPr>
                <p:cNvPr id="43" name="Oval 42"/>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Rectangle 38"/>
            <p:cNvSpPr/>
            <p:nvPr/>
          </p:nvSpPr>
          <p:spPr>
            <a:xfrm>
              <a:off x="812392" y="983930"/>
              <a:ext cx="2293346" cy="1488689"/>
            </a:xfrm>
            <a:prstGeom prst="rect">
              <a:avLst/>
            </a:prstGeom>
          </p:spPr>
          <p:txBody>
            <a:bodyPr wrap="square">
              <a:spAutoFit/>
            </a:bodyPr>
            <a:lstStyle/>
            <a:p>
              <a:pPr algn="ctr" fontAlgn="base"/>
              <a:r>
                <a:rPr lang="en-US" sz="1600" b="1" dirty="0"/>
                <a:t>As we increase our ability to receive and understand personal revelation, we will be able to recognize the voice of the Lord more easily and receive His guidance and instruction</a:t>
              </a:r>
              <a:endParaRPr lang="en-US" sz="1600" dirty="0"/>
            </a:p>
          </p:txBody>
        </p:sp>
      </p:grpSp>
      <p:pic>
        <p:nvPicPr>
          <p:cNvPr id="10246" name="Picture 6" descr="https://d3ewd3ysu1dfsj.cloudfront.net/images/stories/large/168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956" y="3886179"/>
            <a:ext cx="3373649" cy="224347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AAFD510C-FD9F-8633-AECF-7753FEE08063}"/>
              </a:ext>
            </a:extLst>
          </p:cNvPr>
          <p:cNvPicPr>
            <a:picLocks noChangeAspect="1"/>
          </p:cNvPicPr>
          <p:nvPr/>
        </p:nvPicPr>
        <p:blipFill>
          <a:blip r:embed="rId4"/>
          <a:stretch>
            <a:fillRect/>
          </a:stretch>
        </p:blipFill>
        <p:spPr>
          <a:xfrm>
            <a:off x="4970261" y="746807"/>
            <a:ext cx="2038388" cy="2492593"/>
          </a:xfrm>
          <a:prstGeom prst="rect">
            <a:avLst/>
          </a:prstGeom>
        </p:spPr>
      </p:pic>
      <p:pic>
        <p:nvPicPr>
          <p:cNvPr id="54" name="Picture 53">
            <a:extLst>
              <a:ext uri="{FF2B5EF4-FFF2-40B4-BE49-F238E27FC236}">
                <a16:creationId xmlns:a16="http://schemas.microsoft.com/office/drawing/2014/main" id="{135E9505-04B3-2AB9-4DC3-79D594885739}"/>
              </a:ext>
            </a:extLst>
          </p:cNvPr>
          <p:cNvPicPr>
            <a:picLocks noChangeAspect="1"/>
          </p:cNvPicPr>
          <p:nvPr/>
        </p:nvPicPr>
        <p:blipFill>
          <a:blip r:embed="rId5"/>
          <a:stretch>
            <a:fillRect/>
          </a:stretch>
        </p:blipFill>
        <p:spPr>
          <a:xfrm>
            <a:off x="524477" y="3774153"/>
            <a:ext cx="3143743" cy="2199547"/>
          </a:xfrm>
          <a:prstGeom prst="rect">
            <a:avLst/>
          </a:prstGeom>
        </p:spPr>
      </p:pic>
    </p:spTree>
    <p:extLst>
      <p:ext uri="{BB962C8B-B14F-4D97-AF65-F5344CB8AC3E}">
        <p14:creationId xmlns:p14="http://schemas.microsoft.com/office/powerpoint/2010/main" val="72020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fade">
                                      <p:cBhvr>
                                        <p:cTn id="10" dur="1000"/>
                                        <p:tgtEl>
                                          <p:spTgt spid="10246"/>
                                        </p:tgtEl>
                                      </p:cBhvr>
                                    </p:animEffect>
                                    <p:anim calcmode="lin" valueType="num">
                                      <p:cBhvr>
                                        <p:cTn id="11" dur="1000" fill="hold"/>
                                        <p:tgtEl>
                                          <p:spTgt spid="10246"/>
                                        </p:tgtEl>
                                        <p:attrNameLst>
                                          <p:attrName>ppt_x</p:attrName>
                                        </p:attrNameLst>
                                      </p:cBhvr>
                                      <p:tavLst>
                                        <p:tav tm="0">
                                          <p:val>
                                            <p:strVal val="#ppt_x"/>
                                          </p:val>
                                        </p:tav>
                                        <p:tav tm="100000">
                                          <p:val>
                                            <p:strVal val="#ppt_x"/>
                                          </p:val>
                                        </p:tav>
                                      </p:tavLst>
                                    </p:anim>
                                    <p:anim calcmode="lin" valueType="num">
                                      <p:cBhvr>
                                        <p:cTn id="12" dur="1000" fill="hold"/>
                                        <p:tgtEl>
                                          <p:spTgt spid="1024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outVertical)">
                                      <p:cBhvr>
                                        <p:cTn id="17" dur="500"/>
                                        <p:tgtEl>
                                          <p:spTgt spid="37"/>
                                        </p:tgtEl>
                                      </p:cBhvr>
                                    </p:animEffect>
                                  </p:childTnLst>
                                </p:cTn>
                              </p:par>
                              <p:par>
                                <p:cTn id="18" presetID="1"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9194"/>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Recognizing</a:t>
            </a:r>
          </a:p>
        </p:txBody>
      </p:sp>
      <p:sp>
        <p:nvSpPr>
          <p:cNvPr id="3" name="Rectangle 2"/>
          <p:cNvSpPr/>
          <p:nvPr/>
        </p:nvSpPr>
        <p:spPr>
          <a:xfrm>
            <a:off x="129818" y="1187180"/>
            <a:ext cx="9490572" cy="523220"/>
          </a:xfrm>
          <a:prstGeom prst="rect">
            <a:avLst/>
          </a:prstGeom>
        </p:spPr>
        <p:txBody>
          <a:bodyPr wrap="square">
            <a:spAutoFit/>
          </a:bodyPr>
          <a:lstStyle/>
          <a:p>
            <a:pPr fontAlgn="base"/>
            <a:r>
              <a:rPr lang="en-US" sz="2800" dirty="0">
                <a:solidFill>
                  <a:schemeClr val="bg1"/>
                </a:solidFill>
              </a:rPr>
              <a:t>What can prevent us from recognizing the Lord’s voice?</a:t>
            </a:r>
          </a:p>
        </p:txBody>
      </p:sp>
      <p:sp>
        <p:nvSpPr>
          <p:cNvPr id="4" name="Rectangle 3"/>
          <p:cNvSpPr/>
          <p:nvPr/>
        </p:nvSpPr>
        <p:spPr>
          <a:xfrm>
            <a:off x="5921509" y="1580865"/>
            <a:ext cx="6096000" cy="2308324"/>
          </a:xfrm>
          <a:prstGeom prst="rect">
            <a:avLst/>
          </a:prstGeom>
        </p:spPr>
        <p:txBody>
          <a:bodyPr>
            <a:spAutoFit/>
          </a:bodyPr>
          <a:lstStyle/>
          <a:p>
            <a:r>
              <a:rPr lang="en-US" b="0" i="1" dirty="0">
                <a:solidFill>
                  <a:srgbClr val="FFFF00"/>
                </a:solidFill>
                <a:effectLst/>
                <a:latin typeface="Calibri" panose="020F0502020204030204" pitchFamily="34" charset="0"/>
              </a:rPr>
              <a:t>Ye are swift to do iniquity but slow to remember the Lord your God. Ye have seen an angel, and he </a:t>
            </a:r>
            <a:r>
              <a:rPr lang="en-US" b="0" i="1" dirty="0" err="1">
                <a:solidFill>
                  <a:srgbClr val="FFFF00"/>
                </a:solidFill>
                <a:effectLst/>
                <a:latin typeface="Calibri" panose="020F0502020204030204" pitchFamily="34" charset="0"/>
              </a:rPr>
              <a:t>spake</a:t>
            </a:r>
            <a:r>
              <a:rPr lang="en-US" b="0" i="1" dirty="0">
                <a:solidFill>
                  <a:srgbClr val="FFFF00"/>
                </a:solidFill>
                <a:effectLst/>
                <a:latin typeface="Calibri" panose="020F0502020204030204" pitchFamily="34" charset="0"/>
              </a:rPr>
              <a:t> unto you; yea,… </a:t>
            </a:r>
          </a:p>
          <a:p>
            <a:endParaRPr lang="en-US" i="1" dirty="0">
              <a:solidFill>
                <a:srgbClr val="FFFF00"/>
              </a:solidFill>
              <a:latin typeface="Calibri" panose="020F0502020204030204" pitchFamily="34" charset="0"/>
            </a:endParaRPr>
          </a:p>
          <a:p>
            <a:r>
              <a:rPr lang="en-US" b="0" i="1" dirty="0">
                <a:solidFill>
                  <a:srgbClr val="FFFF00"/>
                </a:solidFill>
                <a:effectLst/>
                <a:latin typeface="Calibri" panose="020F0502020204030204" pitchFamily="34" charset="0"/>
              </a:rPr>
              <a:t>…ye have heard his voice from time to time; and he hath spoken unto you in a still small voice, but ye were past feeling, that ye could not feel his words; wherefore, he has spoken unto you like unto the voice of thunder, which did cause the earth to shake as if it were to divide asunder. 1 Nephi 17:45</a:t>
            </a:r>
            <a:endParaRPr lang="en-US" i="1" dirty="0">
              <a:solidFill>
                <a:srgbClr val="FFFF00"/>
              </a:solidFill>
            </a:endParaRPr>
          </a:p>
        </p:txBody>
      </p:sp>
      <p:sp>
        <p:nvSpPr>
          <p:cNvPr id="2" name="Rectangle 1"/>
          <p:cNvSpPr/>
          <p:nvPr/>
        </p:nvSpPr>
        <p:spPr>
          <a:xfrm>
            <a:off x="3965967" y="5432730"/>
            <a:ext cx="6096000" cy="923330"/>
          </a:xfrm>
          <a:prstGeom prst="rect">
            <a:avLst/>
          </a:prstGeom>
        </p:spPr>
        <p:txBody>
          <a:bodyPr>
            <a:spAutoFit/>
          </a:bodyPr>
          <a:lstStyle/>
          <a:p>
            <a:r>
              <a:rPr lang="en-US" i="1" dirty="0">
                <a:solidFill>
                  <a:srgbClr val="FFFF00"/>
                </a:solidFill>
                <a:latin typeface="Calibri" panose="020F0502020204030204" pitchFamily="34" charset="0"/>
              </a:rPr>
              <a:t>And now I say unto you, all you that are desirous to follow the voice of the good shepherd, come ye out from the wicked, and be ye separate, and touch not their unclean things… Alma 5:57</a:t>
            </a:r>
            <a:endParaRPr lang="en-US" i="1" dirty="0">
              <a:solidFill>
                <a:srgbClr val="FFFF00"/>
              </a:solidFill>
            </a:endParaRPr>
          </a:p>
        </p:txBody>
      </p:sp>
      <p:sp>
        <p:nvSpPr>
          <p:cNvPr id="8" name="Rectangle 7"/>
          <p:cNvSpPr/>
          <p:nvPr/>
        </p:nvSpPr>
        <p:spPr>
          <a:xfrm>
            <a:off x="787146" y="4478623"/>
            <a:ext cx="9490572" cy="954107"/>
          </a:xfrm>
          <a:prstGeom prst="rect">
            <a:avLst/>
          </a:prstGeom>
        </p:spPr>
        <p:txBody>
          <a:bodyPr wrap="square">
            <a:spAutoFit/>
          </a:bodyPr>
          <a:lstStyle/>
          <a:p>
            <a:pPr fontAlgn="base"/>
            <a:r>
              <a:rPr lang="en-US" sz="2800" dirty="0">
                <a:solidFill>
                  <a:schemeClr val="bg1"/>
                </a:solidFill>
              </a:rPr>
              <a:t>What is one thing we need to do if we want to learn to recognize the Lord’s voice?</a:t>
            </a:r>
          </a:p>
        </p:txBody>
      </p:sp>
      <p:grpSp>
        <p:nvGrpSpPr>
          <p:cNvPr id="10" name="Group 9"/>
          <p:cNvGrpSpPr/>
          <p:nvPr/>
        </p:nvGrpSpPr>
        <p:grpSpPr>
          <a:xfrm>
            <a:off x="2118564" y="1911207"/>
            <a:ext cx="2756540" cy="2126388"/>
            <a:chOff x="438059" y="353937"/>
            <a:chExt cx="3468271" cy="2904599"/>
          </a:xfrm>
        </p:grpSpPr>
        <p:sp>
          <p:nvSpPr>
            <p:cNvPr id="12" name="Oval 11"/>
            <p:cNvSpPr/>
            <p:nvPr/>
          </p:nvSpPr>
          <p:spPr>
            <a:xfrm>
              <a:off x="438059" y="353937"/>
              <a:ext cx="2667000" cy="2667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p:cNvSpPr/>
            <p:nvPr/>
          </p:nvSpPr>
          <p:spPr>
            <a:xfrm rot="5124408">
              <a:off x="1145333" y="47593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Moon 13"/>
            <p:cNvSpPr/>
            <p:nvPr/>
          </p:nvSpPr>
          <p:spPr>
            <a:xfrm rot="5578965">
              <a:off x="2143924" y="473531"/>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p:cNvGrpSpPr/>
            <p:nvPr/>
          </p:nvGrpSpPr>
          <p:grpSpPr>
            <a:xfrm>
              <a:off x="977328" y="969447"/>
              <a:ext cx="545295" cy="745914"/>
              <a:chOff x="977328" y="969447"/>
              <a:chExt cx="545295" cy="745914"/>
            </a:xfrm>
          </p:grpSpPr>
          <p:sp>
            <p:nvSpPr>
              <p:cNvPr id="32" name="Flowchart: Delay 31"/>
              <p:cNvSpPr/>
              <p:nvPr/>
            </p:nvSpPr>
            <p:spPr>
              <a:xfrm rot="16200000">
                <a:off x="890981" y="1105622"/>
                <a:ext cx="717990" cy="445639"/>
              </a:xfrm>
              <a:prstGeom prst="flowChartDelay">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16200000">
                <a:off x="1227116" y="1419854"/>
                <a:ext cx="45719" cy="545295"/>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Moon 15"/>
            <p:cNvSpPr/>
            <p:nvPr/>
          </p:nvSpPr>
          <p:spPr>
            <a:xfrm rot="16200000" flipH="1" flipV="1">
              <a:off x="1394656" y="1705536"/>
              <a:ext cx="68417" cy="1132544"/>
            </a:xfrm>
            <a:prstGeom prst="moon">
              <a:avLst>
                <a:gd name="adj" fmla="val 86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rot="309822">
              <a:off x="2133599" y="1328441"/>
              <a:ext cx="1772731" cy="1930095"/>
              <a:chOff x="1332328" y="3099105"/>
              <a:chExt cx="1964569" cy="2141353"/>
            </a:xfrm>
          </p:grpSpPr>
          <p:sp>
            <p:nvSpPr>
              <p:cNvPr id="21" name="Rounded Rectangle 20"/>
              <p:cNvSpPr/>
              <p:nvPr/>
            </p:nvSpPr>
            <p:spPr>
              <a:xfrm rot="1521895">
                <a:off x="1332328" y="4447905"/>
                <a:ext cx="1124387" cy="457200"/>
              </a:xfrm>
              <a:prstGeom prst="roundRect">
                <a:avLst>
                  <a:gd name="adj" fmla="val 50000"/>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p:cNvSpPr/>
              <p:nvPr/>
            </p:nvSpPr>
            <p:spPr>
              <a:xfrm rot="14390927">
                <a:off x="1476522" y="3706213"/>
                <a:ext cx="994321"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lay 22"/>
              <p:cNvSpPr/>
              <p:nvPr/>
            </p:nvSpPr>
            <p:spPr>
              <a:xfrm rot="15788879">
                <a:off x="1916742" y="3426031"/>
                <a:ext cx="1099492"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lay 23"/>
              <p:cNvSpPr/>
              <p:nvPr/>
            </p:nvSpPr>
            <p:spPr>
              <a:xfrm rot="17032419">
                <a:off x="2576917" y="3523701"/>
                <a:ext cx="994321"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955152" y="3920002"/>
                <a:ext cx="1320456" cy="132045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847152" y="4423090"/>
                <a:ext cx="630996" cy="63403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630533" y="4486184"/>
                <a:ext cx="523955"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821852" y="4484091"/>
                <a:ext cx="738844" cy="532679"/>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954710" y="4027960"/>
                <a:ext cx="461361"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701485" y="3948106"/>
                <a:ext cx="461361"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124090" y="4645305"/>
                <a:ext cx="708116" cy="50065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1895696" y="955484"/>
              <a:ext cx="545295" cy="745914"/>
              <a:chOff x="977328" y="969447"/>
              <a:chExt cx="545295" cy="745914"/>
            </a:xfrm>
          </p:grpSpPr>
          <p:sp>
            <p:nvSpPr>
              <p:cNvPr id="19" name="Flowchart: Delay 18"/>
              <p:cNvSpPr/>
              <p:nvPr/>
            </p:nvSpPr>
            <p:spPr>
              <a:xfrm rot="16200000">
                <a:off x="890981" y="1105622"/>
                <a:ext cx="717990" cy="445639"/>
              </a:xfrm>
              <a:prstGeom prst="flowChartDelay">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p:cNvSpPr/>
              <p:nvPr/>
            </p:nvSpPr>
            <p:spPr>
              <a:xfrm rot="16200000">
                <a:off x="1227116" y="1419854"/>
                <a:ext cx="45719" cy="545295"/>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10016533" y="5070306"/>
            <a:ext cx="1843778" cy="1296784"/>
            <a:chOff x="4002828" y="2961151"/>
            <a:chExt cx="3775719" cy="2655576"/>
          </a:xfrm>
        </p:grpSpPr>
        <p:sp>
          <p:nvSpPr>
            <p:cNvPr id="35" name="Oval 34"/>
            <p:cNvSpPr/>
            <p:nvPr/>
          </p:nvSpPr>
          <p:spPr>
            <a:xfrm>
              <a:off x="4002828" y="2961151"/>
              <a:ext cx="2741358" cy="2655576"/>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4400808" y="3844103"/>
              <a:ext cx="554639" cy="587584"/>
              <a:chOff x="4391971" y="3701355"/>
              <a:chExt cx="554639" cy="587584"/>
            </a:xfrm>
          </p:grpSpPr>
          <p:sp>
            <p:nvSpPr>
              <p:cNvPr id="57" name="Moon 56"/>
              <p:cNvSpPr/>
              <p:nvPr/>
            </p:nvSpPr>
            <p:spPr>
              <a:xfrm rot="7469620">
                <a:off x="4526542" y="3566784"/>
                <a:ext cx="285497" cy="55463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560205" y="3886200"/>
                <a:ext cx="342866" cy="4027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Parallelogram 36"/>
            <p:cNvSpPr/>
            <p:nvPr/>
          </p:nvSpPr>
          <p:spPr>
            <a:xfrm rot="20113428">
              <a:off x="4165087" y="3636126"/>
              <a:ext cx="535130" cy="56745"/>
            </a:xfrm>
            <a:prstGeom prst="parallelogram">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alf Frame 37"/>
            <p:cNvSpPr/>
            <p:nvPr/>
          </p:nvSpPr>
          <p:spPr>
            <a:xfrm rot="2869625">
              <a:off x="5268564" y="3104857"/>
              <a:ext cx="352391" cy="335662"/>
            </a:xfrm>
            <a:prstGeom prst="halfFrame">
              <a:avLst>
                <a:gd name="adj1" fmla="val 16208"/>
                <a:gd name="adj2" fmla="val 16823"/>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p:cNvSpPr/>
            <p:nvPr/>
          </p:nvSpPr>
          <p:spPr>
            <a:xfrm>
              <a:off x="5486400" y="4973365"/>
              <a:ext cx="251466" cy="3061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7469620">
              <a:off x="5399844" y="3281604"/>
              <a:ext cx="285497" cy="55463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433507" y="3601020"/>
              <a:ext cx="342866" cy="4027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299736" y="3844103"/>
              <a:ext cx="630996" cy="8108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141559" y="3765712"/>
              <a:ext cx="630996" cy="103488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rot="21003988">
              <a:off x="6486231" y="3291303"/>
              <a:ext cx="1292316" cy="1616804"/>
              <a:chOff x="7080996" y="3833626"/>
              <a:chExt cx="1285457" cy="1753448"/>
            </a:xfrm>
          </p:grpSpPr>
          <p:sp>
            <p:nvSpPr>
              <p:cNvPr id="45" name="Rounded Rectangle 44"/>
              <p:cNvSpPr/>
              <p:nvPr/>
            </p:nvSpPr>
            <p:spPr>
              <a:xfrm rot="5105104">
                <a:off x="7268635" y="4224641"/>
                <a:ext cx="1071721" cy="396466"/>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5400000">
                <a:off x="7383795" y="4241612"/>
                <a:ext cx="1089298" cy="273326"/>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5400000">
                <a:off x="7694957" y="4250201"/>
                <a:ext cx="1011258" cy="283256"/>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5647680">
                <a:off x="7487614" y="4696780"/>
                <a:ext cx="960837" cy="768826"/>
              </a:xfrm>
              <a:prstGeom prst="roundRect">
                <a:avLst>
                  <a:gd name="adj" fmla="val 12543"/>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rot="631761">
                <a:off x="7080996" y="4728124"/>
                <a:ext cx="836620" cy="806808"/>
                <a:chOff x="7061448" y="4671209"/>
                <a:chExt cx="836620" cy="806808"/>
              </a:xfrm>
            </p:grpSpPr>
            <p:sp>
              <p:nvSpPr>
                <p:cNvPr id="53" name="Oval 52"/>
                <p:cNvSpPr/>
                <p:nvPr/>
              </p:nvSpPr>
              <p:spPr>
                <a:xfrm rot="2584961">
                  <a:off x="7226509" y="4785924"/>
                  <a:ext cx="630996" cy="41064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061448" y="4694890"/>
                  <a:ext cx="552927" cy="33028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2829098">
                  <a:off x="7230238" y="4847811"/>
                  <a:ext cx="665011" cy="31180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2829098">
                  <a:off x="7394067" y="4974017"/>
                  <a:ext cx="665011" cy="34299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Oval 49"/>
              <p:cNvSpPr/>
              <p:nvPr/>
            </p:nvSpPr>
            <p:spPr>
              <a:xfrm rot="21350361">
                <a:off x="7650625" y="4518109"/>
                <a:ext cx="703778" cy="39094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20776511">
                <a:off x="7923915" y="5036314"/>
                <a:ext cx="442538" cy="55076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672556" y="4679933"/>
                <a:ext cx="659621" cy="82035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660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3526" y="917248"/>
            <a:ext cx="9490572" cy="523220"/>
          </a:xfrm>
          <a:prstGeom prst="rect">
            <a:avLst/>
          </a:prstGeom>
        </p:spPr>
        <p:txBody>
          <a:bodyPr wrap="square">
            <a:spAutoFit/>
          </a:bodyPr>
          <a:lstStyle/>
          <a:p>
            <a:pPr fontAlgn="base"/>
            <a:r>
              <a:rPr lang="en-US" sz="2800" dirty="0">
                <a:solidFill>
                  <a:schemeClr val="bg1"/>
                </a:solidFill>
              </a:rPr>
              <a:t> Who may speak for the Lord?</a:t>
            </a:r>
          </a:p>
        </p:txBody>
      </p:sp>
      <p:sp>
        <p:nvSpPr>
          <p:cNvPr id="2" name="Rectangle 1"/>
          <p:cNvSpPr/>
          <p:nvPr/>
        </p:nvSpPr>
        <p:spPr>
          <a:xfrm>
            <a:off x="267315" y="1509909"/>
            <a:ext cx="6096000" cy="1477328"/>
          </a:xfrm>
          <a:prstGeom prst="rect">
            <a:avLst/>
          </a:prstGeom>
        </p:spPr>
        <p:txBody>
          <a:bodyPr>
            <a:spAutoFit/>
          </a:bodyPr>
          <a:lstStyle/>
          <a:p>
            <a:r>
              <a:rPr lang="en-US" i="1" dirty="0">
                <a:solidFill>
                  <a:srgbClr val="FFFF00"/>
                </a:solidFill>
                <a:latin typeface="Calibri" panose="020F0502020204030204" pitchFamily="34" charset="0"/>
              </a:rPr>
              <a:t>What I the Lord have spoken, I have spoken, and I excuse not myself; and though the heavens and the earth pass away, my word shall not pass away, but shall all be fulfilled, whether by mine own voice or by the voice of my servants, it is the same. D&amp;C 1:38</a:t>
            </a:r>
            <a:endParaRPr lang="en-US" i="1" dirty="0">
              <a:solidFill>
                <a:srgbClr val="FFFF00"/>
              </a:solidFill>
            </a:endParaRPr>
          </a:p>
        </p:txBody>
      </p:sp>
      <p:sp>
        <p:nvSpPr>
          <p:cNvPr id="5" name="Rectangle 4"/>
          <p:cNvSpPr/>
          <p:nvPr/>
        </p:nvSpPr>
        <p:spPr>
          <a:xfrm>
            <a:off x="6822421" y="1440468"/>
            <a:ext cx="6096000" cy="923330"/>
          </a:xfrm>
          <a:prstGeom prst="rect">
            <a:avLst/>
          </a:prstGeom>
        </p:spPr>
        <p:txBody>
          <a:bodyPr>
            <a:spAutoFit/>
          </a:bodyPr>
          <a:lstStyle/>
          <a:p>
            <a:r>
              <a:rPr lang="en-US" i="1" dirty="0">
                <a:solidFill>
                  <a:srgbClr val="FFFF00"/>
                </a:solidFill>
                <a:latin typeface="Calibri" panose="020F0502020204030204" pitchFamily="34" charset="0"/>
              </a:rPr>
              <a:t> …I will impart unto you of my Spirit, which shall enlighten your mind, which shall fill your soul with joy; D&amp;C 11:13</a:t>
            </a:r>
            <a:endParaRPr lang="en-US" i="1" dirty="0">
              <a:solidFill>
                <a:srgbClr val="FFFF00"/>
              </a:solidFill>
            </a:endParaRPr>
          </a:p>
        </p:txBody>
      </p:sp>
      <p:sp>
        <p:nvSpPr>
          <p:cNvPr id="7" name="Rectangle 6"/>
          <p:cNvSpPr/>
          <p:nvPr/>
        </p:nvSpPr>
        <p:spPr>
          <a:xfrm>
            <a:off x="4130639" y="4827988"/>
            <a:ext cx="4789441" cy="1815882"/>
          </a:xfrm>
          <a:prstGeom prst="rect">
            <a:avLst/>
          </a:prstGeom>
        </p:spPr>
        <p:txBody>
          <a:bodyPr wrap="square">
            <a:spAutoFit/>
          </a:bodyPr>
          <a:lstStyle/>
          <a:p>
            <a:pPr fontAlgn="base"/>
            <a:r>
              <a:rPr lang="en-US" sz="1400" i="1" dirty="0">
                <a:solidFill>
                  <a:srgbClr val="FFFF00"/>
                </a:solidFill>
                <a:latin typeface="Calibri" panose="020F0502020204030204" pitchFamily="34" charset="0"/>
              </a:rPr>
              <a:t>These words are not of men nor of man, but of me; wherefore, you shall testify they are of me and not of man;</a:t>
            </a:r>
          </a:p>
          <a:p>
            <a:pPr fontAlgn="base"/>
            <a:r>
              <a:rPr lang="en-US" sz="1400" i="1" dirty="0">
                <a:solidFill>
                  <a:srgbClr val="FFFF00"/>
                </a:solidFill>
                <a:latin typeface="Calibri" panose="020F0502020204030204" pitchFamily="34" charset="0"/>
              </a:rPr>
              <a:t>For it is my voice which </a:t>
            </a:r>
            <a:r>
              <a:rPr lang="en-US" sz="1400" i="1" dirty="0" err="1">
                <a:solidFill>
                  <a:srgbClr val="FFFF00"/>
                </a:solidFill>
                <a:latin typeface="Calibri" panose="020F0502020204030204" pitchFamily="34" charset="0"/>
              </a:rPr>
              <a:t>speaketh</a:t>
            </a:r>
            <a:r>
              <a:rPr lang="en-US" sz="1400" i="1" dirty="0">
                <a:solidFill>
                  <a:srgbClr val="FFFF00"/>
                </a:solidFill>
                <a:latin typeface="Calibri" panose="020F0502020204030204" pitchFamily="34" charset="0"/>
              </a:rPr>
              <a:t> them unto you; for they are given by my Spirit unto you, and by my power you can read them one to another; and save it were by my power you could not have them;</a:t>
            </a:r>
          </a:p>
          <a:p>
            <a:pPr fontAlgn="base"/>
            <a:r>
              <a:rPr lang="en-US" sz="1400" i="1" dirty="0">
                <a:solidFill>
                  <a:srgbClr val="FFFF00"/>
                </a:solidFill>
                <a:latin typeface="Calibri" panose="020F0502020204030204" pitchFamily="34" charset="0"/>
              </a:rPr>
              <a:t>Wherefore, you can testify that you have heard my voice, and know my words. D&amp;C 18:34-36</a:t>
            </a:r>
            <a:endParaRPr lang="en-US" sz="1400" b="0" i="1" dirty="0">
              <a:solidFill>
                <a:srgbClr val="FFFF00"/>
              </a:solidFill>
              <a:effectLst/>
              <a:latin typeface="Calibri" panose="020F0502020204030204" pitchFamily="34" charset="0"/>
            </a:endParaRPr>
          </a:p>
        </p:txBody>
      </p:sp>
      <p:sp>
        <p:nvSpPr>
          <p:cNvPr id="10" name="Rectangle 9"/>
          <p:cNvSpPr/>
          <p:nvPr/>
        </p:nvSpPr>
        <p:spPr>
          <a:xfrm>
            <a:off x="6460365" y="163640"/>
            <a:ext cx="4278793" cy="1384995"/>
          </a:xfrm>
          <a:prstGeom prst="rect">
            <a:avLst/>
          </a:prstGeom>
        </p:spPr>
        <p:txBody>
          <a:bodyPr wrap="square">
            <a:spAutoFit/>
          </a:bodyPr>
          <a:lstStyle/>
          <a:p>
            <a:pPr fontAlgn="base"/>
            <a:r>
              <a:rPr lang="en-US" sz="2800" dirty="0">
                <a:solidFill>
                  <a:schemeClr val="bg1"/>
                </a:solidFill>
              </a:rPr>
              <a:t> How can you recognize when the Lord speaks to us through the Spirit?</a:t>
            </a:r>
          </a:p>
        </p:txBody>
      </p:sp>
      <p:sp>
        <p:nvSpPr>
          <p:cNvPr id="12" name="Rectangle 11"/>
          <p:cNvSpPr/>
          <p:nvPr/>
        </p:nvSpPr>
        <p:spPr>
          <a:xfrm>
            <a:off x="863218" y="4827988"/>
            <a:ext cx="3290697" cy="1384995"/>
          </a:xfrm>
          <a:prstGeom prst="rect">
            <a:avLst/>
          </a:prstGeom>
        </p:spPr>
        <p:txBody>
          <a:bodyPr wrap="square">
            <a:spAutoFit/>
          </a:bodyPr>
          <a:lstStyle/>
          <a:p>
            <a:pPr fontAlgn="base"/>
            <a:r>
              <a:rPr lang="en-US" sz="2800" dirty="0">
                <a:solidFill>
                  <a:schemeClr val="bg1"/>
                </a:solidFill>
              </a:rPr>
              <a:t>What is one way you can hear the voice of the Lord daily?</a:t>
            </a:r>
          </a:p>
        </p:txBody>
      </p:sp>
      <p:pic>
        <p:nvPicPr>
          <p:cNvPr id="2050" name="Picture 2" descr="https://www.lds.org/youth/bc/youth/content/images/prophe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8" y="3021539"/>
            <a:ext cx="1726838" cy="1726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lds-memes.org/Images/Life-in-General/Gordon-B-Hinckley-happy2.jpg"/>
          <p:cNvPicPr>
            <a:picLocks noChangeAspect="1" noChangeArrowheads="1"/>
          </p:cNvPicPr>
          <p:nvPr/>
        </p:nvPicPr>
        <p:blipFill rotWithShape="1">
          <a:blip r:embed="rId4">
            <a:extLst>
              <a:ext uri="{28A0092B-C50C-407E-A947-70E740481C1C}">
                <a14:useLocalDpi xmlns:a14="http://schemas.microsoft.com/office/drawing/2010/main" val="0"/>
              </a:ext>
            </a:extLst>
          </a:blip>
          <a:srcRect r="5134" b="32464"/>
          <a:stretch/>
        </p:blipFill>
        <p:spPr bwMode="auto">
          <a:xfrm>
            <a:off x="7294983" y="2669376"/>
            <a:ext cx="3250194" cy="149474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046828" y="5043431"/>
            <a:ext cx="2779114" cy="954107"/>
          </a:xfrm>
          <a:prstGeom prst="rect">
            <a:avLst/>
          </a:prstGeom>
          <a:solidFill>
            <a:schemeClr val="accent4">
              <a:lumMod val="50000"/>
            </a:schemeClr>
          </a:solidFill>
        </p:spPr>
        <p:txBody>
          <a:bodyPr wrap="square">
            <a:spAutoFit/>
          </a:bodyPr>
          <a:lstStyle/>
          <a:p>
            <a:pPr fontAlgn="base"/>
            <a:r>
              <a:rPr lang="en-US" sz="2800" dirty="0">
                <a:solidFill>
                  <a:schemeClr val="bg1"/>
                </a:solidFill>
              </a:rPr>
              <a:t>Read, study, have faith, and testify</a:t>
            </a:r>
          </a:p>
        </p:txBody>
      </p:sp>
    </p:spTree>
    <p:extLst>
      <p:ext uri="{BB962C8B-B14F-4D97-AF65-F5344CB8AC3E}">
        <p14:creationId xmlns:p14="http://schemas.microsoft.com/office/powerpoint/2010/main" val="67261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1000"/>
                                        <p:tgtEl>
                                          <p:spTgt spid="2052"/>
                                        </p:tgtEl>
                                      </p:cBhvr>
                                    </p:animEffect>
                                    <p:anim calcmode="lin" valueType="num">
                                      <p:cBhvr>
                                        <p:cTn id="29" dur="1000" fill="hold"/>
                                        <p:tgtEl>
                                          <p:spTgt spid="2052"/>
                                        </p:tgtEl>
                                        <p:attrNameLst>
                                          <p:attrName>ppt_x</p:attrName>
                                        </p:attrNameLst>
                                      </p:cBhvr>
                                      <p:tavLst>
                                        <p:tav tm="0">
                                          <p:val>
                                            <p:strVal val="#ppt_x"/>
                                          </p:val>
                                        </p:tav>
                                        <p:tav tm="100000">
                                          <p:val>
                                            <p:strVal val="#ppt_x"/>
                                          </p:val>
                                        </p:tav>
                                      </p:tavLst>
                                    </p:anim>
                                    <p:anim calcmode="lin" valueType="num">
                                      <p:cBhvr>
                                        <p:cTn id="30"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P spid="1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9194"/>
            <a:ext cx="12192000" cy="1107996"/>
          </a:xfrm>
          <a:prstGeom prst="rect">
            <a:avLst/>
          </a:prstGeom>
          <a:noFill/>
        </p:spPr>
        <p:txBody>
          <a:bodyPr wrap="square" rtlCol="0">
            <a:spAutoFit/>
          </a:bodyPr>
          <a:lstStyle/>
          <a:p>
            <a:pPr algn="ctr"/>
            <a:r>
              <a:rPr lang="en-US" sz="6600" dirty="0">
                <a:solidFill>
                  <a:schemeClr val="bg1"/>
                </a:solidFill>
                <a:latin typeface="Arial Narrow" panose="020B0606020202030204" pitchFamily="34" charset="0"/>
              </a:rPr>
              <a:t>Revelation</a:t>
            </a:r>
          </a:p>
        </p:txBody>
      </p:sp>
      <p:sp>
        <p:nvSpPr>
          <p:cNvPr id="3" name="Rectangle 2"/>
          <p:cNvSpPr/>
          <p:nvPr/>
        </p:nvSpPr>
        <p:spPr>
          <a:xfrm>
            <a:off x="129818" y="1187180"/>
            <a:ext cx="9490572" cy="2677656"/>
          </a:xfrm>
          <a:prstGeom prst="rect">
            <a:avLst/>
          </a:prstGeom>
        </p:spPr>
        <p:txBody>
          <a:bodyPr wrap="square">
            <a:spAutoFit/>
          </a:bodyPr>
          <a:lstStyle/>
          <a:p>
            <a:pPr fontAlgn="base"/>
            <a:r>
              <a:rPr lang="en-US" sz="2800" dirty="0">
                <a:solidFill>
                  <a:schemeClr val="bg1"/>
                </a:solidFill>
              </a:rPr>
              <a:t>The Lord can communicate with us through visions, speech, dreams, and sometimes appearances. </a:t>
            </a:r>
          </a:p>
          <a:p>
            <a:pPr fontAlgn="base"/>
            <a:endParaRPr lang="en-US" sz="2800" dirty="0">
              <a:solidFill>
                <a:schemeClr val="bg1"/>
              </a:solidFill>
            </a:endParaRPr>
          </a:p>
          <a:p>
            <a:pPr fontAlgn="base"/>
            <a:r>
              <a:rPr lang="en-US" sz="2800" dirty="0">
                <a:solidFill>
                  <a:schemeClr val="bg1"/>
                </a:solidFill>
              </a:rPr>
              <a:t>Most often we hear His voice through His prophets, the scriptures, and the Holy Ghost as impressions, thoughts, and ideas</a:t>
            </a:r>
          </a:p>
        </p:txBody>
      </p:sp>
      <p:sp>
        <p:nvSpPr>
          <p:cNvPr id="5" name="Rectangle 4"/>
          <p:cNvSpPr/>
          <p:nvPr/>
        </p:nvSpPr>
        <p:spPr>
          <a:xfrm>
            <a:off x="5483383" y="3568580"/>
            <a:ext cx="6096000" cy="3139321"/>
          </a:xfrm>
          <a:prstGeom prst="rect">
            <a:avLst/>
          </a:prstGeom>
        </p:spPr>
        <p:txBody>
          <a:bodyPr>
            <a:spAutoFit/>
          </a:bodyPr>
          <a:lstStyle/>
          <a:p>
            <a:pPr fontAlgn="base"/>
            <a:r>
              <a:rPr lang="en-US" i="1" dirty="0">
                <a:solidFill>
                  <a:srgbClr val="FFFF00"/>
                </a:solidFill>
                <a:latin typeface="Calibri" panose="020F0502020204030204" pitchFamily="34" charset="0"/>
              </a:rPr>
              <a:t>Howbeit when he, the Spirit of truth, is come, he will guide you into all truth: for he shall not speak of himself; but whatsoever he shall hear, that shall he speak: and he will shew you things to come.</a:t>
            </a:r>
          </a:p>
          <a:p>
            <a:pPr fontAlgn="base"/>
            <a:endParaRPr lang="en-US" i="1" dirty="0">
              <a:solidFill>
                <a:srgbClr val="FFFF00"/>
              </a:solidFill>
              <a:latin typeface="Calibri" panose="020F0502020204030204" pitchFamily="34" charset="0"/>
            </a:endParaRPr>
          </a:p>
          <a:p>
            <a:pPr fontAlgn="base"/>
            <a:r>
              <a:rPr lang="en-US" i="1" dirty="0">
                <a:solidFill>
                  <a:srgbClr val="FFFF00"/>
                </a:solidFill>
                <a:latin typeface="Calibri" panose="020F0502020204030204" pitchFamily="34" charset="0"/>
              </a:rPr>
              <a:t>He shall glorify me: for he shall receive of mine, and shall shew it unto you.</a:t>
            </a:r>
          </a:p>
          <a:p>
            <a:pPr fontAlgn="base"/>
            <a:endParaRPr lang="en-US" i="1" dirty="0">
              <a:solidFill>
                <a:srgbClr val="FFFF00"/>
              </a:solidFill>
              <a:latin typeface="Calibri" panose="020F0502020204030204" pitchFamily="34" charset="0"/>
            </a:endParaRPr>
          </a:p>
          <a:p>
            <a:pPr fontAlgn="base"/>
            <a:r>
              <a:rPr lang="en-US" i="1" dirty="0">
                <a:solidFill>
                  <a:srgbClr val="FFFF00"/>
                </a:solidFill>
                <a:latin typeface="Calibri" panose="020F0502020204030204" pitchFamily="34" charset="0"/>
              </a:rPr>
              <a:t>All things that the Father hath are mine: therefore said I, that he shall take of mine, and shall shew it unto you.</a:t>
            </a:r>
          </a:p>
          <a:p>
            <a:pPr fontAlgn="base"/>
            <a:r>
              <a:rPr lang="en-US" b="0" i="1" dirty="0">
                <a:solidFill>
                  <a:srgbClr val="FFFF00"/>
                </a:solidFill>
                <a:effectLst/>
                <a:latin typeface="Calibri" panose="020F0502020204030204" pitchFamily="34" charset="0"/>
              </a:rPr>
              <a:t>John 16:13-15</a:t>
            </a:r>
          </a:p>
        </p:txBody>
      </p:sp>
      <p:grpSp>
        <p:nvGrpSpPr>
          <p:cNvPr id="9" name="Group 8"/>
          <p:cNvGrpSpPr/>
          <p:nvPr/>
        </p:nvGrpSpPr>
        <p:grpSpPr>
          <a:xfrm>
            <a:off x="848569" y="4054057"/>
            <a:ext cx="4022197" cy="2640360"/>
            <a:chOff x="848569" y="4054057"/>
            <a:chExt cx="4022197" cy="2640360"/>
          </a:xfrm>
        </p:grpSpPr>
        <p:sp>
          <p:nvSpPr>
            <p:cNvPr id="65" name="Rounded Rectangle 64"/>
            <p:cNvSpPr/>
            <p:nvPr/>
          </p:nvSpPr>
          <p:spPr>
            <a:xfrm>
              <a:off x="848569" y="4054057"/>
              <a:ext cx="4022197" cy="21795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1103294" y="6422874"/>
              <a:ext cx="3512746" cy="27154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2483834" y="6074876"/>
              <a:ext cx="645534" cy="42258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img.deseretnews.com/images/article/midres/1219599/12195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05" y="4201607"/>
              <a:ext cx="3345123" cy="1873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71" name="Picture 8" descr="http://www.mainlesson.com/books/steedman/nurserybible/zpage0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923" y="575416"/>
            <a:ext cx="1943655" cy="274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91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animEffect transition="in" filter="fade">
                                      <p:cBhvr>
                                        <p:cTn id="9" dur="500"/>
                                        <p:tgtEl>
                                          <p:spTgt spid="7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5168" y="914121"/>
            <a:ext cx="6096000" cy="4154984"/>
          </a:xfrm>
          <a:prstGeom prst="rect">
            <a:avLst/>
          </a:prstGeom>
        </p:spPr>
        <p:txBody>
          <a:bodyPr>
            <a:spAutoFit/>
          </a:bodyPr>
          <a:lstStyle/>
          <a:p>
            <a:pPr fontAlgn="base"/>
            <a:r>
              <a:rPr lang="en-US" sz="2400" dirty="0">
                <a:solidFill>
                  <a:schemeClr val="bg1"/>
                </a:solidFill>
                <a:latin typeface="Calibri" panose="020F0502020204030204" pitchFamily="34" charset="0"/>
              </a:rPr>
              <a:t>“The Spirit does not get our attention by shouting or shaking us with a heavy hand. Rather it whispers. It caresses so gently that if we are preoccupied we may not feel it at all. …</a:t>
            </a:r>
          </a:p>
          <a:p>
            <a:pPr fontAlgn="base"/>
            <a:endParaRPr lang="en-US" sz="2400" dirty="0">
              <a:solidFill>
                <a:schemeClr val="bg1"/>
              </a:solidFill>
              <a:latin typeface="Calibri" panose="020F0502020204030204" pitchFamily="34" charset="0"/>
            </a:endParaRPr>
          </a:p>
          <a:p>
            <a:pPr fontAlgn="base"/>
            <a:endParaRPr lang="en-US" sz="2400"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“Occasionally it will press just firmly enough for us to pay heed. But most of the time, if we do not heed the gentle feeling, the Spirit will withdraw and wait until we come seeking and listening.”</a:t>
            </a:r>
            <a:endParaRPr lang="en-US" sz="2400" b="0" i="0" dirty="0">
              <a:solidFill>
                <a:schemeClr val="bg1"/>
              </a:solidFill>
              <a:effectLst/>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610" y="1296975"/>
            <a:ext cx="3172605" cy="3954035"/>
          </a:xfrm>
          <a:prstGeom prst="rect">
            <a:avLst/>
          </a:prstGeom>
        </p:spPr>
      </p:pic>
      <p:sp>
        <p:nvSpPr>
          <p:cNvPr id="5" name="Rectangle 4"/>
          <p:cNvSpPr/>
          <p:nvPr/>
        </p:nvSpPr>
        <p:spPr>
          <a:xfrm>
            <a:off x="5975287" y="6366079"/>
            <a:ext cx="6096000" cy="369332"/>
          </a:xfrm>
          <a:prstGeom prst="rect">
            <a:avLst/>
          </a:prstGeom>
        </p:spPr>
        <p:txBody>
          <a:bodyPr>
            <a:spAutoFit/>
          </a:bodyPr>
          <a:lstStyle/>
          <a:p>
            <a:pPr algn="r" fontAlgn="base"/>
            <a:r>
              <a:rPr lang="en-US" dirty="0">
                <a:solidFill>
                  <a:schemeClr val="bg1"/>
                </a:solidFill>
                <a:latin typeface="Calibri" panose="020F0502020204030204" pitchFamily="34" charset="0"/>
              </a:rPr>
              <a:t>(2)</a:t>
            </a:r>
          </a:p>
        </p:txBody>
      </p:sp>
    </p:spTree>
    <p:extLst>
      <p:ext uri="{BB962C8B-B14F-4D97-AF65-F5344CB8AC3E}">
        <p14:creationId xmlns:p14="http://schemas.microsoft.com/office/powerpoint/2010/main" val="118266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9194"/>
            <a:ext cx="12192000" cy="1107996"/>
          </a:xfrm>
          <a:prstGeom prst="rect">
            <a:avLst/>
          </a:prstGeom>
          <a:noFill/>
        </p:spPr>
        <p:txBody>
          <a:bodyPr wrap="square" rtlCol="0">
            <a:spAutoFit/>
          </a:bodyPr>
          <a:lstStyle/>
          <a:p>
            <a:pPr algn="ctr"/>
            <a:r>
              <a:rPr lang="en-US" sz="6600" dirty="0">
                <a:solidFill>
                  <a:schemeClr val="bg1"/>
                </a:solidFill>
                <a:latin typeface="Arial Narrow" panose="020B0606020202030204" pitchFamily="34" charset="0"/>
              </a:rPr>
              <a:t>Quiet Spiritual Promptings</a:t>
            </a:r>
          </a:p>
        </p:txBody>
      </p:sp>
      <p:sp>
        <p:nvSpPr>
          <p:cNvPr id="3" name="Rectangle 2"/>
          <p:cNvSpPr/>
          <p:nvPr/>
        </p:nvSpPr>
        <p:spPr>
          <a:xfrm>
            <a:off x="428582" y="1443841"/>
            <a:ext cx="5981271" cy="1815882"/>
          </a:xfrm>
          <a:prstGeom prst="rect">
            <a:avLst/>
          </a:prstGeom>
        </p:spPr>
        <p:txBody>
          <a:bodyPr wrap="square">
            <a:spAutoFit/>
          </a:bodyPr>
          <a:lstStyle/>
          <a:p>
            <a:pPr fontAlgn="base"/>
            <a:r>
              <a:rPr lang="en-US" sz="2800" dirty="0">
                <a:solidFill>
                  <a:schemeClr val="bg1"/>
                </a:solidFill>
              </a:rPr>
              <a:t>Quiet spiritual promptings may not seem as spectacular as visions or angelic visitations, but they can be just as powerful and life-changing. </a:t>
            </a:r>
          </a:p>
        </p:txBody>
      </p:sp>
      <p:sp>
        <p:nvSpPr>
          <p:cNvPr id="12" name="Rectangle 11"/>
          <p:cNvSpPr/>
          <p:nvPr/>
        </p:nvSpPr>
        <p:spPr>
          <a:xfrm>
            <a:off x="5223850" y="4754764"/>
            <a:ext cx="6853421" cy="1384995"/>
          </a:xfrm>
          <a:prstGeom prst="rect">
            <a:avLst/>
          </a:prstGeom>
        </p:spPr>
        <p:txBody>
          <a:bodyPr wrap="square">
            <a:spAutoFit/>
          </a:bodyPr>
          <a:lstStyle/>
          <a:p>
            <a:pPr fontAlgn="base"/>
            <a:r>
              <a:rPr lang="en-US" sz="2800" dirty="0">
                <a:solidFill>
                  <a:schemeClr val="bg1"/>
                </a:solidFill>
              </a:rPr>
              <a:t>The witness of the Holy Ghost can make an impression on the soul that is more meaningful than anything we can see or hear.</a:t>
            </a:r>
          </a:p>
        </p:txBody>
      </p:sp>
      <p:pic>
        <p:nvPicPr>
          <p:cNvPr id="6150" name="Picture 6" descr="http://2.bp.blogspot.com/-q7AWD913CJg/TgPyKpDV3iI/AAAAAAAAAbI/UgH9TT2heCQ/s1600/Christ+Pray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3728" t="2067"/>
          <a:stretch/>
        </p:blipFill>
        <p:spPr bwMode="auto">
          <a:xfrm>
            <a:off x="1132114" y="3581399"/>
            <a:ext cx="3292022" cy="23973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9C5573C-254E-5458-1CE8-6BD4C27585F0}"/>
              </a:ext>
            </a:extLst>
          </p:cNvPr>
          <p:cNvPicPr>
            <a:picLocks noChangeAspect="1"/>
          </p:cNvPicPr>
          <p:nvPr/>
        </p:nvPicPr>
        <p:blipFill>
          <a:blip r:embed="rId4"/>
          <a:stretch>
            <a:fillRect/>
          </a:stretch>
        </p:blipFill>
        <p:spPr>
          <a:xfrm>
            <a:off x="6616688" y="1326384"/>
            <a:ext cx="4067743" cy="3096057"/>
          </a:xfrm>
          <a:prstGeom prst="rect">
            <a:avLst/>
          </a:prstGeom>
        </p:spPr>
      </p:pic>
    </p:spTree>
    <p:extLst>
      <p:ext uri="{BB962C8B-B14F-4D97-AF65-F5344CB8AC3E}">
        <p14:creationId xmlns:p14="http://schemas.microsoft.com/office/powerpoint/2010/main" val="223690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387"/>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The Sound</a:t>
            </a:r>
          </a:p>
        </p:txBody>
      </p:sp>
      <p:grpSp>
        <p:nvGrpSpPr>
          <p:cNvPr id="2" name="Group 1">
            <a:extLst>
              <a:ext uri="{FF2B5EF4-FFF2-40B4-BE49-F238E27FC236}">
                <a16:creationId xmlns:a16="http://schemas.microsoft.com/office/drawing/2014/main" id="{E2279432-3A68-76AF-DA6F-B84AEE3A12E0}"/>
              </a:ext>
            </a:extLst>
          </p:cNvPr>
          <p:cNvGrpSpPr/>
          <p:nvPr/>
        </p:nvGrpSpPr>
        <p:grpSpPr>
          <a:xfrm>
            <a:off x="632635" y="1039426"/>
            <a:ext cx="2223707" cy="2573416"/>
            <a:chOff x="632635" y="1039426"/>
            <a:chExt cx="2223707" cy="2573416"/>
          </a:xfrm>
        </p:grpSpPr>
        <p:pic>
          <p:nvPicPr>
            <p:cNvPr id="2066" name="Picture 18" descr="https://d2d00szk9na1qq.cloudfront.net/Product/d7fdb75f-381f-43f1-887d-805ec9447b06/Images/Large_02693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635" y="1039426"/>
              <a:ext cx="2223707" cy="257341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f0.pepst.com/c/CBB16C/654066/ssc3/home/013/fiabe/albums/chime8.gif_480_480_0_64000_0_1_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1989" y="1136341"/>
              <a:ext cx="1905000" cy="2476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A2AAD2B2-47EB-80DD-8130-7C5A15ABA6C4}"/>
              </a:ext>
            </a:extLst>
          </p:cNvPr>
          <p:cNvGrpSpPr/>
          <p:nvPr/>
        </p:nvGrpSpPr>
        <p:grpSpPr>
          <a:xfrm>
            <a:off x="4353250" y="1053961"/>
            <a:ext cx="2256630" cy="2573416"/>
            <a:chOff x="4353250" y="1053961"/>
            <a:chExt cx="2256630" cy="2573416"/>
          </a:xfrm>
        </p:grpSpPr>
        <p:pic>
          <p:nvPicPr>
            <p:cNvPr id="19" name="Picture 18" descr="https://d2d00szk9na1qq.cloudfront.net/Product/d7fdb75f-381f-43f1-887d-805ec9447b06/Images/Large_02693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3250" y="1053961"/>
              <a:ext cx="2223707" cy="25734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rs970.pbsrc.com/albums/ae190/Miss_Nelly/Parade/snare_drum/G.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04880" y="1524000"/>
              <a:ext cx="1905000" cy="1905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F0F3462E-2E3E-85F4-763F-A4BD9C456C6A}"/>
              </a:ext>
            </a:extLst>
          </p:cNvPr>
          <p:cNvGrpSpPr/>
          <p:nvPr/>
        </p:nvGrpSpPr>
        <p:grpSpPr>
          <a:xfrm>
            <a:off x="6810608" y="1270880"/>
            <a:ext cx="4870530" cy="2573416"/>
            <a:chOff x="6810608" y="1270880"/>
            <a:chExt cx="4870530" cy="2573416"/>
          </a:xfrm>
        </p:grpSpPr>
        <p:pic>
          <p:nvPicPr>
            <p:cNvPr id="20" name="Picture 18"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382" y="1270880"/>
              <a:ext cx="4748756" cy="25734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orig06.deviantart.net/3829/f/2010/243/f/9/storm_cloud_by_glitergloom-d2xqwlb.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10608" y="1337872"/>
              <a:ext cx="4748757" cy="23743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03FF2A4A-75EB-B490-F529-26738D378ADC}"/>
              </a:ext>
            </a:extLst>
          </p:cNvPr>
          <p:cNvGrpSpPr/>
          <p:nvPr/>
        </p:nvGrpSpPr>
        <p:grpSpPr>
          <a:xfrm>
            <a:off x="8917097" y="3779243"/>
            <a:ext cx="2223707" cy="2573416"/>
            <a:chOff x="3627344" y="4114082"/>
            <a:chExt cx="2223707" cy="2573416"/>
          </a:xfrm>
        </p:grpSpPr>
        <p:pic>
          <p:nvPicPr>
            <p:cNvPr id="21" name="Picture 18" descr="https://d2d00szk9na1qq.cloudfront.net/Product/d7fdb75f-381f-43f1-887d-805ec9447b06/Images/Large_02693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7344" y="4114082"/>
              <a:ext cx="2223707" cy="257341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animatedimages.org/data/media/515/animated-hammer-image-0025.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20053" y="4194864"/>
              <a:ext cx="1905000" cy="144780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2AC19B52-1594-2A85-61B4-F4FDA8E8EE24}"/>
              </a:ext>
            </a:extLst>
          </p:cNvPr>
          <p:cNvSpPr txBox="1"/>
          <p:nvPr/>
        </p:nvSpPr>
        <p:spPr>
          <a:xfrm>
            <a:off x="4518808" y="4125327"/>
            <a:ext cx="3539802" cy="2308324"/>
          </a:xfrm>
          <a:prstGeom prst="rect">
            <a:avLst/>
          </a:prstGeom>
          <a:noFill/>
        </p:spPr>
        <p:txBody>
          <a:bodyPr wrap="square" rtlCol="0">
            <a:spAutoFit/>
          </a:bodyPr>
          <a:lstStyle/>
          <a:p>
            <a:pPr algn="ctr"/>
            <a:r>
              <a:rPr lang="en-US" sz="3600" dirty="0">
                <a:solidFill>
                  <a:schemeClr val="bg1"/>
                </a:solidFill>
                <a:latin typeface="Arial Narrow" panose="020B0606020202030204" pitchFamily="34" charset="0"/>
              </a:rPr>
              <a:t>Why are some sounds easier to recognize than other sounds?</a:t>
            </a:r>
          </a:p>
        </p:txBody>
      </p:sp>
      <p:sp>
        <p:nvSpPr>
          <p:cNvPr id="10" name="AutoShape 2" descr="Monkey Eating Banana (in Animated GIFs)">
            <a:extLst>
              <a:ext uri="{FF2B5EF4-FFF2-40B4-BE49-F238E27FC236}">
                <a16:creationId xmlns:a16="http://schemas.microsoft.com/office/drawing/2014/main" id="{F110BF44-27CA-C37A-2769-B9E1AEE8C1E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20625686-C75F-576F-F4B2-53B6D2304727}"/>
              </a:ext>
            </a:extLst>
          </p:cNvPr>
          <p:cNvGrpSpPr/>
          <p:nvPr/>
        </p:nvGrpSpPr>
        <p:grpSpPr>
          <a:xfrm>
            <a:off x="207690" y="4214176"/>
            <a:ext cx="4379302" cy="2347835"/>
            <a:chOff x="6932382" y="4004823"/>
            <a:chExt cx="4379302" cy="2347835"/>
          </a:xfrm>
        </p:grpSpPr>
        <p:pic>
          <p:nvPicPr>
            <p:cNvPr id="11" name="Picture 18" descr="https://d2d00szk9na1qq.cloudfront.net/Product/d7fdb75f-381f-43f1-887d-805ec9447b06/Images/Large_0269376.jpg">
              <a:extLst>
                <a:ext uri="{FF2B5EF4-FFF2-40B4-BE49-F238E27FC236}">
                  <a16:creationId xmlns:a16="http://schemas.microsoft.com/office/drawing/2014/main" id="{07AA8F66-D4E0-1C63-FDD1-9B30A94DB7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2382" y="4004823"/>
              <a:ext cx="4379302" cy="23478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me Pics &amp; Gifs Of Women Eating Bananas | tbanarchy | Commaful">
              <a:extLst>
                <a:ext uri="{FF2B5EF4-FFF2-40B4-BE49-F238E27FC236}">
                  <a16:creationId xmlns:a16="http://schemas.microsoft.com/office/drawing/2014/main" id="{050677F0-A37A-0F8E-3C0C-81956A153A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9751" y="4332480"/>
              <a:ext cx="3095763" cy="17405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949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8582" y="398813"/>
            <a:ext cx="5981271" cy="5509200"/>
          </a:xfrm>
          <a:prstGeom prst="rect">
            <a:avLst/>
          </a:prstGeom>
        </p:spPr>
        <p:txBody>
          <a:bodyPr wrap="square">
            <a:spAutoFit/>
          </a:bodyPr>
          <a:lstStyle/>
          <a:p>
            <a:pPr fontAlgn="base"/>
            <a:r>
              <a:rPr lang="en-US" sz="3200" dirty="0">
                <a:solidFill>
                  <a:schemeClr val="bg1"/>
                </a:solidFill>
                <a:latin typeface="Calibri" panose="020F0502020204030204" pitchFamily="34" charset="0"/>
              </a:rPr>
              <a:t>“When I was a young man in high school, one of my passions was American football. I played middle linebacker. </a:t>
            </a:r>
          </a:p>
          <a:p>
            <a:pPr fontAlgn="base"/>
            <a:endParaRPr lang="en-US" sz="3200" dirty="0">
              <a:solidFill>
                <a:schemeClr val="bg1"/>
              </a:solidFill>
              <a:latin typeface="Calibri" panose="020F0502020204030204" pitchFamily="34" charset="0"/>
            </a:endParaRPr>
          </a:p>
          <a:p>
            <a:pPr fontAlgn="base"/>
            <a:endParaRPr lang="en-US" sz="3200" dirty="0">
              <a:solidFill>
                <a:schemeClr val="bg1"/>
              </a:solidFill>
              <a:latin typeface="Calibri" panose="020F0502020204030204" pitchFamily="34" charset="0"/>
            </a:endParaRPr>
          </a:p>
          <a:p>
            <a:pPr fontAlgn="base"/>
            <a:endParaRPr lang="en-US" sz="3200" dirty="0">
              <a:solidFill>
                <a:schemeClr val="bg1"/>
              </a:solidFill>
              <a:latin typeface="Calibri" panose="020F0502020204030204" pitchFamily="34" charset="0"/>
            </a:endParaRPr>
          </a:p>
          <a:p>
            <a:pPr fontAlgn="base"/>
            <a:r>
              <a:rPr lang="en-US" sz="3200" dirty="0">
                <a:solidFill>
                  <a:schemeClr val="bg1"/>
                </a:solidFill>
                <a:latin typeface="Calibri" panose="020F0502020204030204" pitchFamily="34" charset="0"/>
              </a:rPr>
              <a:t>The coach worked the team hard, teaching us the basics. We practiced until the skills became natural and automatic. </a:t>
            </a:r>
          </a:p>
        </p:txBody>
      </p:sp>
      <p:pic>
        <p:nvPicPr>
          <p:cNvPr id="5122" name="Picture 2" descr="http://maxpreps.cbsistatic.com/includes/images/sport_icons/Foot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435" y="631149"/>
            <a:ext cx="4302050" cy="23499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edia.oregonlive.com/oregon-photos/photo/2013/08/-94e8f500e2064db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1" y="3251134"/>
            <a:ext cx="3696882" cy="24651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E12ABE0-A86D-8256-408E-CACEF0521933}"/>
              </a:ext>
            </a:extLst>
          </p:cNvPr>
          <p:cNvSpPr/>
          <p:nvPr/>
        </p:nvSpPr>
        <p:spPr>
          <a:xfrm>
            <a:off x="5905877" y="6365083"/>
            <a:ext cx="6096000" cy="369332"/>
          </a:xfrm>
          <a:prstGeom prst="rect">
            <a:avLst/>
          </a:prstGeom>
        </p:spPr>
        <p:txBody>
          <a:bodyPr>
            <a:spAutoFit/>
          </a:bodyPr>
          <a:lstStyle/>
          <a:p>
            <a:pPr algn="r" fontAlgn="base"/>
            <a:r>
              <a:rPr lang="en-US" dirty="0">
                <a:solidFill>
                  <a:schemeClr val="bg1"/>
                </a:solidFill>
              </a:rPr>
              <a:t>(3)</a:t>
            </a:r>
          </a:p>
        </p:txBody>
      </p:sp>
    </p:spTree>
    <p:extLst>
      <p:ext uri="{BB962C8B-B14F-4D97-AF65-F5344CB8AC3E}">
        <p14:creationId xmlns:p14="http://schemas.microsoft.com/office/powerpoint/2010/main" val="69299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animEffect transition="in" filter="fade">
                                      <p:cBhvr>
                                        <p:cTn id="9"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4729" y="333499"/>
            <a:ext cx="7178700" cy="5632311"/>
          </a:xfrm>
          <a:prstGeom prst="rect">
            <a:avLst/>
          </a:prstGeom>
        </p:spPr>
        <p:txBody>
          <a:bodyPr wrap="square">
            <a:spAutoFit/>
          </a:bodyPr>
          <a:lstStyle/>
          <a:p>
            <a:pPr fontAlgn="base"/>
            <a:r>
              <a:rPr lang="en-US" sz="2400" dirty="0">
                <a:solidFill>
                  <a:schemeClr val="bg1"/>
                </a:solidFill>
                <a:latin typeface="Calibri" panose="020F0502020204030204" pitchFamily="34" charset="0"/>
              </a:rPr>
              <a:t>During one play against our biggest rival, I had an experience that has helped me over the years. We were on defense. I knew my assigned opponent, and as the play unfolded, he moved to my right into the line of scrimmage. </a:t>
            </a:r>
          </a:p>
          <a:p>
            <a:pPr fontAlgn="base"/>
            <a:endParaRPr lang="en-US" sz="2400"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There was a lot of noise from players and fans. I reacted as the coach had taught us and followed my man into the line, not knowing if he had the ball. </a:t>
            </a:r>
          </a:p>
          <a:p>
            <a:pPr fontAlgn="base"/>
            <a:endParaRPr lang="en-US" sz="2400"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To my surprise, I felt the ball partially in my hands. I gave it a tug, but my opponent didn’t let go. As we tugged back and forth, amid all the noise I heard a voice yelling, ‘Packer, tackle him!’ That was enough to bring me to my senses, so I dropped him on the spot.</a:t>
            </a:r>
          </a:p>
        </p:txBody>
      </p:sp>
      <p:pic>
        <p:nvPicPr>
          <p:cNvPr id="7170" name="Picture 2" descr="http://www.thecoreinstitute.com/images/football%2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3429" y="333499"/>
            <a:ext cx="4460734" cy="298347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bloximages.chicago2.vip.townnews.com/wacotrib.com/content/tncms/assets/v3/editorial/3/38/338763e6-038a-5598-b037-e7142704cc0e/512ef614c6559.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1200" y="3583559"/>
            <a:ext cx="3583029" cy="30078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FD71091-82C2-56FB-F7CF-F90C1FCF6156}"/>
              </a:ext>
            </a:extLst>
          </p:cNvPr>
          <p:cNvSpPr/>
          <p:nvPr/>
        </p:nvSpPr>
        <p:spPr>
          <a:xfrm>
            <a:off x="5905877" y="6365083"/>
            <a:ext cx="6096000" cy="369332"/>
          </a:xfrm>
          <a:prstGeom prst="rect">
            <a:avLst/>
          </a:prstGeom>
        </p:spPr>
        <p:txBody>
          <a:bodyPr>
            <a:spAutoFit/>
          </a:bodyPr>
          <a:lstStyle/>
          <a:p>
            <a:pPr algn="r" fontAlgn="base"/>
            <a:r>
              <a:rPr lang="en-US" dirty="0">
                <a:solidFill>
                  <a:schemeClr val="bg1"/>
                </a:solidFill>
              </a:rPr>
              <a:t>(3)</a:t>
            </a:r>
          </a:p>
        </p:txBody>
      </p:sp>
    </p:spTree>
    <p:extLst>
      <p:ext uri="{BB962C8B-B14F-4D97-AF65-F5344CB8AC3E}">
        <p14:creationId xmlns:p14="http://schemas.microsoft.com/office/powerpoint/2010/main" val="41122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fade">
                                      <p:cBhvr>
                                        <p:cTn id="13"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62582" y="471934"/>
            <a:ext cx="5981271" cy="4524315"/>
          </a:xfrm>
          <a:prstGeom prst="rect">
            <a:avLst/>
          </a:prstGeom>
        </p:spPr>
        <p:txBody>
          <a:bodyPr wrap="square">
            <a:spAutoFit/>
          </a:bodyPr>
          <a:lstStyle/>
          <a:p>
            <a:pPr fontAlgn="base"/>
            <a:r>
              <a:rPr lang="en-US" sz="2400" dirty="0">
                <a:solidFill>
                  <a:schemeClr val="bg1"/>
                </a:solidFill>
                <a:latin typeface="Calibri" panose="020F0502020204030204" pitchFamily="34" charset="0"/>
              </a:rPr>
              <a:t>“I have wondered how I heard that voice above all the other noise. I had become acquainted with the voice of the coach during the practices, and I had learned to trust it. </a:t>
            </a:r>
          </a:p>
          <a:p>
            <a:pPr fontAlgn="base"/>
            <a:endParaRPr lang="en-US" sz="2400"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I knew that what he taught worked.</a:t>
            </a:r>
          </a:p>
          <a:p>
            <a:pPr fontAlgn="base"/>
            <a:r>
              <a:rPr lang="en-US" sz="2400" dirty="0">
                <a:solidFill>
                  <a:schemeClr val="bg1"/>
                </a:solidFill>
                <a:latin typeface="Calibri" panose="020F0502020204030204" pitchFamily="34" charset="0"/>
              </a:rPr>
              <a:t>“We need to be acquainted with the promptings of the Holy Ghost, and we need to practice and apply gospel teachings until they become natural and automatic. These promptings become the foundation of our testimonies.”</a:t>
            </a:r>
          </a:p>
        </p:txBody>
      </p:sp>
      <p:pic>
        <p:nvPicPr>
          <p:cNvPr id="4098" name="Picture 2" descr="Elder Allan F. Pac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1478" y="5120999"/>
            <a:ext cx="1076325"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05877" y="6365083"/>
            <a:ext cx="6096000" cy="369332"/>
          </a:xfrm>
          <a:prstGeom prst="rect">
            <a:avLst/>
          </a:prstGeom>
        </p:spPr>
        <p:txBody>
          <a:bodyPr>
            <a:spAutoFit/>
          </a:bodyPr>
          <a:lstStyle/>
          <a:p>
            <a:pPr algn="r" fontAlgn="base"/>
            <a:r>
              <a:rPr lang="en-US" dirty="0">
                <a:solidFill>
                  <a:schemeClr val="bg1"/>
                </a:solidFill>
              </a:rPr>
              <a:t>(3)</a:t>
            </a:r>
          </a:p>
        </p:txBody>
      </p:sp>
      <p:pic>
        <p:nvPicPr>
          <p:cNvPr id="4" name="Picture 6" descr="http://pickyourtrail.com/blog/wp-content/uploads/2015/06/stadium_fans.jpg">
            <a:extLst>
              <a:ext uri="{FF2B5EF4-FFF2-40B4-BE49-F238E27FC236}">
                <a16:creationId xmlns:a16="http://schemas.microsoft.com/office/drawing/2014/main" id="{65E95F30-DF91-40F5-8358-20C0776F9E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185" y="1527194"/>
            <a:ext cx="5358212" cy="321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91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9194"/>
            <a:ext cx="12192000" cy="1107996"/>
          </a:xfrm>
          <a:prstGeom prst="rect">
            <a:avLst/>
          </a:prstGeom>
          <a:noFill/>
        </p:spPr>
        <p:txBody>
          <a:bodyPr wrap="square" rtlCol="0">
            <a:spAutoFit/>
          </a:bodyPr>
          <a:lstStyle/>
          <a:p>
            <a:pPr algn="ctr"/>
            <a:r>
              <a:rPr lang="en-US" sz="6600" dirty="0">
                <a:solidFill>
                  <a:schemeClr val="bg1"/>
                </a:solidFill>
                <a:latin typeface="Arial Narrow" panose="020B0606020202030204" pitchFamily="34" charset="0"/>
              </a:rPr>
              <a:t>Samuel Tells Eli </a:t>
            </a:r>
          </a:p>
        </p:txBody>
      </p:sp>
      <p:sp>
        <p:nvSpPr>
          <p:cNvPr id="12" name="Rectangle 11"/>
          <p:cNvSpPr/>
          <p:nvPr/>
        </p:nvSpPr>
        <p:spPr>
          <a:xfrm>
            <a:off x="521223" y="1144496"/>
            <a:ext cx="6853421" cy="3046988"/>
          </a:xfrm>
          <a:prstGeom prst="rect">
            <a:avLst/>
          </a:prstGeom>
        </p:spPr>
        <p:txBody>
          <a:bodyPr wrap="square">
            <a:spAutoFit/>
          </a:bodyPr>
          <a:lstStyle/>
          <a:p>
            <a:pPr fontAlgn="base"/>
            <a:r>
              <a:rPr lang="en-US" sz="2400" i="1" dirty="0">
                <a:solidFill>
                  <a:srgbClr val="FFFF00"/>
                </a:solidFill>
              </a:rPr>
              <a:t>For I have told him that I will judge his house for ever for the iniquity which he </a:t>
            </a:r>
            <a:r>
              <a:rPr lang="en-US" sz="2400" i="1" dirty="0" err="1">
                <a:solidFill>
                  <a:srgbClr val="FFFF00"/>
                </a:solidFill>
              </a:rPr>
              <a:t>knoweth</a:t>
            </a:r>
            <a:r>
              <a:rPr lang="en-US" sz="2400" i="1" dirty="0">
                <a:solidFill>
                  <a:srgbClr val="FFFF00"/>
                </a:solidFill>
              </a:rPr>
              <a:t>; because his sons made themselves vile, and he restrained them not.</a:t>
            </a:r>
          </a:p>
          <a:p>
            <a:pPr fontAlgn="base"/>
            <a:endParaRPr lang="en-US" sz="2400" i="1" dirty="0">
              <a:solidFill>
                <a:srgbClr val="FFFF00"/>
              </a:solidFill>
            </a:endParaRPr>
          </a:p>
          <a:p>
            <a:pPr fontAlgn="base"/>
            <a:r>
              <a:rPr lang="en-US" sz="2400" i="1" dirty="0">
                <a:solidFill>
                  <a:srgbClr val="FFFF00"/>
                </a:solidFill>
              </a:rPr>
              <a:t>And therefore I have sworn unto the house of Eli, that the iniquity of Eli’s house shall not be purged with sacrifice nor offering for ever.</a:t>
            </a:r>
          </a:p>
        </p:txBody>
      </p:sp>
      <p:sp>
        <p:nvSpPr>
          <p:cNvPr id="7" name="TextBox 6"/>
          <p:cNvSpPr txBox="1"/>
          <p:nvPr/>
        </p:nvSpPr>
        <p:spPr>
          <a:xfrm>
            <a:off x="0" y="6457890"/>
            <a:ext cx="5088812"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1 Samuel 3:11-18, 20</a:t>
            </a:r>
          </a:p>
        </p:txBody>
      </p:sp>
      <p:pic>
        <p:nvPicPr>
          <p:cNvPr id="8194" name="Picture 2" descr="http://bibleencyclopedia.com/gs400px/stdas07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100" y="1260241"/>
            <a:ext cx="2411640" cy="2888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280DC2-DD15-F512-6E20-F4886A3A6C71}"/>
              </a:ext>
            </a:extLst>
          </p:cNvPr>
          <p:cNvSpPr txBox="1"/>
          <p:nvPr/>
        </p:nvSpPr>
        <p:spPr>
          <a:xfrm>
            <a:off x="5782582" y="4836341"/>
            <a:ext cx="6162675" cy="1754326"/>
          </a:xfrm>
          <a:prstGeom prst="rect">
            <a:avLst/>
          </a:prstGeom>
          <a:noFill/>
        </p:spPr>
        <p:txBody>
          <a:bodyPr wrap="square" rtlCol="0">
            <a:spAutoFit/>
          </a:bodyPr>
          <a:lstStyle/>
          <a:p>
            <a:pPr algn="ctr"/>
            <a:r>
              <a:rPr lang="en-US" sz="3600" dirty="0">
                <a:ln>
                  <a:solidFill>
                    <a:srgbClr val="FFFF00"/>
                  </a:solidFill>
                </a:ln>
                <a:solidFill>
                  <a:srgbClr val="FF0000"/>
                </a:solidFill>
                <a:latin typeface="Calibri" panose="020F0502020204030204" pitchFamily="34" charset="0"/>
              </a:rPr>
              <a:t>As Samuel grew older, Israel recognized him as a prophet of the Lord</a:t>
            </a:r>
          </a:p>
        </p:txBody>
      </p:sp>
      <p:pic>
        <p:nvPicPr>
          <p:cNvPr id="4" name="Picture 3">
            <a:extLst>
              <a:ext uri="{FF2B5EF4-FFF2-40B4-BE49-F238E27FC236}">
                <a16:creationId xmlns:a16="http://schemas.microsoft.com/office/drawing/2014/main" id="{31FC8FD3-9850-AC49-FA31-8E6BBE7EECD6}"/>
              </a:ext>
            </a:extLst>
          </p:cNvPr>
          <p:cNvPicPr>
            <a:picLocks noChangeAspect="1"/>
          </p:cNvPicPr>
          <p:nvPr/>
        </p:nvPicPr>
        <p:blipFill>
          <a:blip r:embed="rId4"/>
          <a:srcRect t="1708"/>
          <a:stretch>
            <a:fillRect/>
          </a:stretch>
        </p:blipFill>
        <p:spPr>
          <a:xfrm>
            <a:off x="3428866" y="4470087"/>
            <a:ext cx="2248163" cy="2109310"/>
          </a:xfrm>
          <a:prstGeom prst="rect">
            <a:avLst/>
          </a:prstGeom>
        </p:spPr>
      </p:pic>
    </p:spTree>
    <p:extLst>
      <p:ext uri="{BB962C8B-B14F-4D97-AF65-F5344CB8AC3E}">
        <p14:creationId xmlns:p14="http://schemas.microsoft.com/office/powerpoint/2010/main" val="413041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9194"/>
            <a:ext cx="12192000" cy="1107996"/>
          </a:xfrm>
          <a:prstGeom prst="rect">
            <a:avLst/>
          </a:prstGeom>
          <a:noFill/>
        </p:spPr>
        <p:txBody>
          <a:bodyPr wrap="square" rtlCol="0">
            <a:spAutoFit/>
          </a:bodyPr>
          <a:lstStyle/>
          <a:p>
            <a:pPr algn="ctr"/>
            <a:r>
              <a:rPr lang="en-US" sz="6600" dirty="0">
                <a:solidFill>
                  <a:schemeClr val="bg1"/>
                </a:solidFill>
                <a:latin typeface="Arial Narrow" panose="020B0606020202030204" pitchFamily="34" charset="0"/>
              </a:rPr>
              <a:t>From Dan to Beer-</a:t>
            </a:r>
            <a:r>
              <a:rPr lang="en-US" sz="6600" dirty="0" err="1">
                <a:solidFill>
                  <a:schemeClr val="bg1"/>
                </a:solidFill>
                <a:latin typeface="Arial Narrow" panose="020B0606020202030204" pitchFamily="34" charset="0"/>
              </a:rPr>
              <a:t>sheba</a:t>
            </a:r>
            <a:endParaRPr lang="en-US" sz="6600" dirty="0">
              <a:solidFill>
                <a:schemeClr val="bg1"/>
              </a:solidFill>
              <a:latin typeface="Arial Narrow" panose="020B0606020202030204" pitchFamily="34" charset="0"/>
            </a:endParaRPr>
          </a:p>
        </p:txBody>
      </p:sp>
      <p:sp>
        <p:nvSpPr>
          <p:cNvPr id="7" name="TextBox 6"/>
          <p:cNvSpPr txBox="1"/>
          <p:nvPr/>
        </p:nvSpPr>
        <p:spPr>
          <a:xfrm>
            <a:off x="0" y="6457890"/>
            <a:ext cx="5088812"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1 Samuel 3:18-21</a:t>
            </a:r>
          </a:p>
        </p:txBody>
      </p:sp>
      <p:pic>
        <p:nvPicPr>
          <p:cNvPr id="9218" name="Picture 2" descr="http://www.accordancebible.com/files/images/103693-cust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318" y="1121318"/>
            <a:ext cx="3552825" cy="47529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9496" y="1673637"/>
            <a:ext cx="4201886" cy="1754326"/>
          </a:xfrm>
          <a:prstGeom prst="rect">
            <a:avLst/>
          </a:prstGeom>
        </p:spPr>
        <p:txBody>
          <a:bodyPr wrap="square">
            <a:spAutoFit/>
          </a:bodyPr>
          <a:lstStyle/>
          <a:p>
            <a:r>
              <a:rPr lang="en-US" dirty="0">
                <a:solidFill>
                  <a:schemeClr val="bg1"/>
                </a:solidFill>
                <a:latin typeface="Calibri" panose="020F0502020204030204" pitchFamily="34" charset="0"/>
              </a:rPr>
              <a:t>Dan was a location at the northern extreme of Israel’s boundaries, and Beersheba was located at the furthest south. Thus, the phrase “from Dan even to Beer-</a:t>
            </a:r>
            <a:r>
              <a:rPr lang="en-US" dirty="0" err="1">
                <a:solidFill>
                  <a:schemeClr val="bg1"/>
                </a:solidFill>
                <a:latin typeface="Calibri" panose="020F0502020204030204" pitchFamily="34" charset="0"/>
              </a:rPr>
              <a:t>sheba</a:t>
            </a:r>
            <a:r>
              <a:rPr lang="en-US" dirty="0">
                <a:solidFill>
                  <a:schemeClr val="bg1"/>
                </a:solidFill>
                <a:latin typeface="Calibri" panose="020F0502020204030204" pitchFamily="34" charset="0"/>
              </a:rPr>
              <a:t>” was a way of saying “the whole country.”</a:t>
            </a:r>
            <a:endParaRPr lang="en-US" dirty="0">
              <a:solidFill>
                <a:schemeClr val="bg1"/>
              </a:solidFill>
            </a:endParaRPr>
          </a:p>
        </p:txBody>
      </p:sp>
      <p:sp>
        <p:nvSpPr>
          <p:cNvPr id="3" name="Rectangle 2"/>
          <p:cNvSpPr/>
          <p:nvPr/>
        </p:nvSpPr>
        <p:spPr>
          <a:xfrm>
            <a:off x="3559628" y="6062955"/>
            <a:ext cx="6096000" cy="646331"/>
          </a:xfrm>
          <a:prstGeom prst="rect">
            <a:avLst/>
          </a:prstGeom>
        </p:spPr>
        <p:txBody>
          <a:bodyPr>
            <a:spAutoFit/>
          </a:bodyPr>
          <a:lstStyle/>
          <a:p>
            <a:r>
              <a:rPr lang="en-US" dirty="0">
                <a:solidFill>
                  <a:schemeClr val="bg1"/>
                </a:solidFill>
                <a:latin typeface="Calibri" panose="020F0502020204030204" pitchFamily="34" charset="0"/>
              </a:rPr>
              <a:t>All of Samuel’s prophecies were fulfilled, which showed the people that his words came from the Lord</a:t>
            </a:r>
            <a:endParaRPr lang="en-US" dirty="0">
              <a:solidFill>
                <a:schemeClr val="bg1"/>
              </a:solidFill>
            </a:endParaRPr>
          </a:p>
        </p:txBody>
      </p:sp>
      <p:sp>
        <p:nvSpPr>
          <p:cNvPr id="10" name="Rectangle 9"/>
          <p:cNvSpPr/>
          <p:nvPr/>
        </p:nvSpPr>
        <p:spPr>
          <a:xfrm>
            <a:off x="8381999" y="2020478"/>
            <a:ext cx="3233057" cy="1477328"/>
          </a:xfrm>
          <a:prstGeom prst="rect">
            <a:avLst/>
          </a:prstGeom>
        </p:spPr>
        <p:txBody>
          <a:bodyPr wrap="square">
            <a:spAutoFit/>
          </a:bodyPr>
          <a:lstStyle/>
          <a:p>
            <a:r>
              <a:rPr lang="en-US" dirty="0">
                <a:solidFill>
                  <a:schemeClr val="bg1"/>
                </a:solidFill>
                <a:latin typeface="Calibri" panose="020F0502020204030204" pitchFamily="34" charset="0"/>
              </a:rPr>
              <a:t>The Lord was letting Samuel know that he was the prophet and that He was going to support him throughout the Israelite Nation</a:t>
            </a:r>
            <a:endParaRPr lang="en-US" dirty="0">
              <a:solidFill>
                <a:schemeClr val="bg1"/>
              </a:solidFill>
            </a:endParaRPr>
          </a:p>
        </p:txBody>
      </p:sp>
      <p:grpSp>
        <p:nvGrpSpPr>
          <p:cNvPr id="11" name="Group 10"/>
          <p:cNvGrpSpPr/>
          <p:nvPr/>
        </p:nvGrpSpPr>
        <p:grpSpPr>
          <a:xfrm>
            <a:off x="9970455" y="3313243"/>
            <a:ext cx="1644601" cy="3344702"/>
            <a:chOff x="5334000" y="548928"/>
            <a:chExt cx="2445026" cy="4972565"/>
          </a:xfrm>
        </p:grpSpPr>
        <p:grpSp>
          <p:nvGrpSpPr>
            <p:cNvPr id="13" name="Group 12"/>
            <p:cNvGrpSpPr/>
            <p:nvPr/>
          </p:nvGrpSpPr>
          <p:grpSpPr>
            <a:xfrm flipH="1">
              <a:off x="6794531" y="1192982"/>
              <a:ext cx="664589" cy="1652378"/>
              <a:chOff x="4580952" y="1323647"/>
              <a:chExt cx="664589" cy="792389"/>
            </a:xfrm>
            <a:solidFill>
              <a:schemeClr val="bg1">
                <a:lumMod val="50000"/>
              </a:schemeClr>
            </a:solidFill>
          </p:grpSpPr>
          <p:sp>
            <p:nvSpPr>
              <p:cNvPr id="83" name="Moon 82"/>
              <p:cNvSpPr/>
              <p:nvPr/>
            </p:nvSpPr>
            <p:spPr>
              <a:xfrm rot="266471">
                <a:off x="4580952" y="1323647"/>
                <a:ext cx="664589" cy="792389"/>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p:cNvSpPr/>
              <p:nvPr/>
            </p:nvSpPr>
            <p:spPr>
              <a:xfrm rot="20998437">
                <a:off x="4661745" y="1342474"/>
                <a:ext cx="374533" cy="635058"/>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613025" y="1195518"/>
              <a:ext cx="664589" cy="1681250"/>
              <a:chOff x="4580952" y="1323647"/>
              <a:chExt cx="664589" cy="792389"/>
            </a:xfrm>
            <a:solidFill>
              <a:schemeClr val="bg1">
                <a:lumMod val="50000"/>
              </a:schemeClr>
            </a:solidFill>
          </p:grpSpPr>
          <p:sp>
            <p:nvSpPr>
              <p:cNvPr id="81" name="Moon 80"/>
              <p:cNvSpPr/>
              <p:nvPr/>
            </p:nvSpPr>
            <p:spPr>
              <a:xfrm rot="266471">
                <a:off x="4580952" y="1323647"/>
                <a:ext cx="664589" cy="792389"/>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rot="20998437">
                <a:off x="4661745" y="1342474"/>
                <a:ext cx="374533" cy="635058"/>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p:cNvSpPr/>
            <p:nvPr/>
          </p:nvSpPr>
          <p:spPr>
            <a:xfrm rot="20403615">
              <a:off x="5664259" y="1791112"/>
              <a:ext cx="313380" cy="65496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466315">
              <a:off x="7102637" y="1814253"/>
              <a:ext cx="313380" cy="6088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9907266">
              <a:off x="7357410" y="3307793"/>
              <a:ext cx="42161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645044">
              <a:off x="5334000" y="3322769"/>
              <a:ext cx="46312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442075">
              <a:off x="6074115" y="4821641"/>
              <a:ext cx="414834"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8928376">
              <a:off x="6740444" y="4835693"/>
              <a:ext cx="39682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1440561">
              <a:off x="5349583" y="2404840"/>
              <a:ext cx="1009860" cy="1443356"/>
            </a:xfrm>
            <a:prstGeom prst="trapezoid">
              <a:avLst>
                <a:gd name="adj" fmla="val 3007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1585184">
              <a:off x="5490388" y="2158735"/>
              <a:ext cx="1003899" cy="1436005"/>
            </a:xfrm>
            <a:prstGeom prst="trapezoid">
              <a:avLst>
                <a:gd name="adj" fmla="val 3100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19870960">
              <a:off x="6768767" y="2408608"/>
              <a:ext cx="948562" cy="14433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20036208">
              <a:off x="6565171" y="2171914"/>
              <a:ext cx="972511" cy="1397052"/>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a:off x="5827516" y="2202250"/>
              <a:ext cx="1447800" cy="2895600"/>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21186724">
              <a:off x="6580812" y="2061227"/>
              <a:ext cx="699099" cy="2898914"/>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353417">
              <a:off x="5804862" y="2124884"/>
              <a:ext cx="699099" cy="2879911"/>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0800000">
              <a:off x="6389409" y="2108529"/>
              <a:ext cx="287339" cy="6858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8"/>
            <p:cNvGrpSpPr/>
            <p:nvPr/>
          </p:nvGrpSpPr>
          <p:grpSpPr>
            <a:xfrm>
              <a:off x="5835099" y="653357"/>
              <a:ext cx="1371600" cy="1676400"/>
              <a:chOff x="2819400" y="1066800"/>
              <a:chExt cx="1828800" cy="1676400"/>
            </a:xfrm>
            <a:solidFill>
              <a:schemeClr val="bg1">
                <a:lumMod val="50000"/>
              </a:schemeClr>
            </a:solidFill>
          </p:grpSpPr>
          <p:sp>
            <p:nvSpPr>
              <p:cNvPr id="75" name="Oval 74"/>
              <p:cNvSpPr/>
              <p:nvPr/>
            </p:nvSpPr>
            <p:spPr>
              <a:xfrm>
                <a:off x="2819400" y="1199148"/>
                <a:ext cx="182880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6174437">
                <a:off x="3123439" y="969223"/>
                <a:ext cx="566425" cy="1056518"/>
              </a:xfrm>
              <a:prstGeom prst="moon">
                <a:avLst>
                  <a:gd name="adj" fmla="val 702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p:cNvSpPr/>
              <p:nvPr/>
            </p:nvSpPr>
            <p:spPr>
              <a:xfrm rot="4898057">
                <a:off x="3836728" y="1005297"/>
                <a:ext cx="566425" cy="1056518"/>
              </a:xfrm>
              <a:prstGeom prst="moon">
                <a:avLst>
                  <a:gd name="adj" fmla="val 702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rot="6938956">
                <a:off x="3469398" y="943473"/>
                <a:ext cx="657417" cy="904071"/>
              </a:xfrm>
              <a:prstGeom prst="moon">
                <a:avLst>
                  <a:gd name="adj" fmla="val 702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13713858" flipH="1">
                <a:off x="3288094" y="978820"/>
                <a:ext cx="657417" cy="904071"/>
              </a:xfrm>
              <a:prstGeom prst="moon">
                <a:avLst>
                  <a:gd name="adj" fmla="val 702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266913" y="1226742"/>
                <a:ext cx="954298" cy="4108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5820039" y="548928"/>
              <a:ext cx="1423008" cy="1136740"/>
              <a:chOff x="5209995" y="2728815"/>
              <a:chExt cx="1114604" cy="1136740"/>
            </a:xfrm>
            <a:solidFill>
              <a:schemeClr val="bg2">
                <a:lumMod val="90000"/>
              </a:schemeClr>
            </a:solidFill>
          </p:grpSpPr>
          <p:sp>
            <p:nvSpPr>
              <p:cNvPr id="73" name="Chord 72"/>
              <p:cNvSpPr/>
              <p:nvPr/>
            </p:nvSpPr>
            <p:spPr>
              <a:xfrm rot="4451877">
                <a:off x="5187117" y="2751693"/>
                <a:ext cx="1136740" cy="1090983"/>
              </a:xfrm>
              <a:prstGeom prst="chord">
                <a:avLst>
                  <a:gd name="adj1" fmla="val 7288814"/>
                  <a:gd name="adj2" fmla="val 1620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Stored Data 73"/>
              <p:cNvSpPr/>
              <p:nvPr/>
            </p:nvSpPr>
            <p:spPr>
              <a:xfrm rot="5400000">
                <a:off x="5632864" y="2651992"/>
                <a:ext cx="290693" cy="1092777"/>
              </a:xfrm>
              <a:prstGeom prst="flowChartOnlineStorag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6108548" y="2937183"/>
              <a:ext cx="883164" cy="180706"/>
              <a:chOff x="4876800" y="2662262"/>
              <a:chExt cx="2595154" cy="678668"/>
            </a:xfrm>
          </p:grpSpPr>
          <p:grpSp>
            <p:nvGrpSpPr>
              <p:cNvPr id="62" name="Group 61"/>
              <p:cNvGrpSpPr/>
              <p:nvPr/>
            </p:nvGrpSpPr>
            <p:grpSpPr>
              <a:xfrm>
                <a:off x="4876800" y="2662262"/>
                <a:ext cx="914400" cy="656897"/>
                <a:chOff x="4876800" y="2662262"/>
                <a:chExt cx="914400" cy="656897"/>
              </a:xfrm>
            </p:grpSpPr>
            <p:sp>
              <p:nvSpPr>
                <p:cNvPr id="70" name="Hexagon 69"/>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70"/>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5786846" y="2666616"/>
                <a:ext cx="914400" cy="656897"/>
                <a:chOff x="4876800" y="2662262"/>
                <a:chExt cx="914400" cy="656897"/>
              </a:xfrm>
            </p:grpSpPr>
            <p:sp>
              <p:nvSpPr>
                <p:cNvPr id="67" name="Hexagon 66"/>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Quad Arrow 67"/>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6709954" y="2684033"/>
                <a:ext cx="762000" cy="656897"/>
                <a:chOff x="4876800" y="2662262"/>
                <a:chExt cx="762000" cy="656897"/>
              </a:xfrm>
            </p:grpSpPr>
            <p:sp>
              <p:nvSpPr>
                <p:cNvPr id="65" name="Hexagon 64"/>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65"/>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p:cNvGrpSpPr/>
            <p:nvPr/>
          </p:nvGrpSpPr>
          <p:grpSpPr>
            <a:xfrm>
              <a:off x="6113073" y="3132824"/>
              <a:ext cx="883164" cy="180706"/>
              <a:chOff x="4876800" y="2662262"/>
              <a:chExt cx="2595154" cy="678668"/>
            </a:xfrm>
          </p:grpSpPr>
          <p:grpSp>
            <p:nvGrpSpPr>
              <p:cNvPr id="51" name="Group 50"/>
              <p:cNvGrpSpPr/>
              <p:nvPr/>
            </p:nvGrpSpPr>
            <p:grpSpPr>
              <a:xfrm>
                <a:off x="4876800" y="2662262"/>
                <a:ext cx="914400" cy="656897"/>
                <a:chOff x="4876800" y="2662262"/>
                <a:chExt cx="914400" cy="656897"/>
              </a:xfrm>
            </p:grpSpPr>
            <p:sp>
              <p:nvSpPr>
                <p:cNvPr id="59" name="Hexagon 58"/>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Quad Arrow 59"/>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5786846" y="2666616"/>
                <a:ext cx="914400" cy="656897"/>
                <a:chOff x="4876800" y="2662262"/>
                <a:chExt cx="914400" cy="656897"/>
              </a:xfrm>
            </p:grpSpPr>
            <p:sp>
              <p:nvSpPr>
                <p:cNvPr id="56" name="Hexagon 55"/>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56"/>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6709954" y="2684033"/>
                <a:ext cx="762000" cy="656897"/>
                <a:chOff x="4876800" y="2662262"/>
                <a:chExt cx="762000" cy="656897"/>
              </a:xfrm>
            </p:grpSpPr>
            <p:sp>
              <p:nvSpPr>
                <p:cNvPr id="54" name="Hexagon 53"/>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54"/>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p:cNvGrpSpPr/>
            <p:nvPr/>
          </p:nvGrpSpPr>
          <p:grpSpPr>
            <a:xfrm>
              <a:off x="6114707" y="3335837"/>
              <a:ext cx="883164" cy="180706"/>
              <a:chOff x="4876800" y="2662262"/>
              <a:chExt cx="2595154" cy="678668"/>
            </a:xfrm>
          </p:grpSpPr>
          <p:grpSp>
            <p:nvGrpSpPr>
              <p:cNvPr id="40" name="Group 39"/>
              <p:cNvGrpSpPr/>
              <p:nvPr/>
            </p:nvGrpSpPr>
            <p:grpSpPr>
              <a:xfrm>
                <a:off x="4876800" y="2662262"/>
                <a:ext cx="914400" cy="656897"/>
                <a:chOff x="4876800" y="2662262"/>
                <a:chExt cx="914400" cy="656897"/>
              </a:xfrm>
            </p:grpSpPr>
            <p:sp>
              <p:nvSpPr>
                <p:cNvPr id="48" name="Hexagon 47"/>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Quad Arrow 48"/>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5786846" y="2666616"/>
                <a:ext cx="914400" cy="656897"/>
                <a:chOff x="4876800" y="2662262"/>
                <a:chExt cx="914400" cy="656897"/>
              </a:xfrm>
            </p:grpSpPr>
            <p:sp>
              <p:nvSpPr>
                <p:cNvPr id="45" name="Hexagon 44"/>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45"/>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6709954" y="2684033"/>
                <a:ext cx="762000" cy="656897"/>
                <a:chOff x="4876800" y="2662262"/>
                <a:chExt cx="762000" cy="656897"/>
              </a:xfrm>
            </p:grpSpPr>
            <p:sp>
              <p:nvSpPr>
                <p:cNvPr id="43" name="Hexagon 42"/>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43"/>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Oval 33"/>
            <p:cNvSpPr/>
            <p:nvPr/>
          </p:nvSpPr>
          <p:spPr>
            <a:xfrm>
              <a:off x="6228782" y="1898575"/>
              <a:ext cx="591144" cy="934251"/>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370462" y="2006879"/>
              <a:ext cx="275276" cy="1590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5847905" y="3637398"/>
              <a:ext cx="1395143" cy="18779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7002111" y="3657810"/>
              <a:ext cx="140481" cy="75797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20860497">
              <a:off x="7133002" y="3673462"/>
              <a:ext cx="138038" cy="706383"/>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6989182" y="3637175"/>
              <a:ext cx="235545" cy="22523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71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7283" y="90535"/>
            <a:ext cx="11778559" cy="3970318"/>
          </a:xfrm>
          <a:prstGeom prst="rect">
            <a:avLst/>
          </a:prstGeom>
          <a:noFill/>
        </p:spPr>
        <p:txBody>
          <a:bodyPr wrap="square" rtlCol="0">
            <a:spAutoFit/>
          </a:bodyPr>
          <a:lstStyle/>
          <a:p>
            <a:r>
              <a:rPr lang="en-US" dirty="0">
                <a:solidFill>
                  <a:schemeClr val="bg1"/>
                </a:solidFill>
                <a:latin typeface="Calibri" panose="020F0502020204030204" pitchFamily="34" charset="0"/>
              </a:rPr>
              <a:t>Sources:</a:t>
            </a:r>
          </a:p>
          <a:p>
            <a:endParaRPr lang="en-US" dirty="0">
              <a:solidFill>
                <a:schemeClr val="bg1"/>
              </a:solidFill>
              <a:latin typeface="Calibri" panose="020F0502020204030204" pitchFamily="34" charset="0"/>
            </a:endParaRP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Video:  Samuel and Eli (1:38)</a:t>
            </a:r>
          </a:p>
          <a:p>
            <a:endParaRPr lang="en-US" dirty="0">
              <a:solidFill>
                <a:schemeClr val="bg1"/>
              </a:solidFill>
              <a:latin typeface="Calibri" panose="020F0502020204030204" pitchFamily="34" charset="0"/>
            </a:endParaRPr>
          </a:p>
          <a:p>
            <a:pPr marL="342900" indent="-342900">
              <a:buAutoNum type="arabicPeriod"/>
            </a:pPr>
            <a:r>
              <a:rPr lang="en-US" dirty="0">
                <a:solidFill>
                  <a:schemeClr val="bg1"/>
                </a:solidFill>
                <a:latin typeface="Calibri" panose="020F0502020204030204" pitchFamily="34" charset="0"/>
              </a:rPr>
              <a:t>Elder Harold B. Lee  (“But Arise and Stand upon Thy Feet”—and I Will Speak with Thee, Brigham Young University Speeches of the Year, Provo, 7 Feb. 1956, p. 2.)</a:t>
            </a:r>
          </a:p>
          <a:p>
            <a:pPr marL="342900" indent="-342900">
              <a:buFontTx/>
              <a:buAutoNum type="arabicPeriod"/>
            </a:pPr>
            <a:r>
              <a:rPr lang="en-US" dirty="0">
                <a:solidFill>
                  <a:schemeClr val="bg1"/>
                </a:solidFill>
                <a:latin typeface="Calibri" panose="020F0502020204030204" pitchFamily="34" charset="0"/>
              </a:rPr>
              <a:t>President Boyd K. Packer (“The Candle of the Lord,”</a:t>
            </a:r>
            <a:r>
              <a:rPr lang="en-US" i="1" dirty="0">
                <a:solidFill>
                  <a:schemeClr val="bg1"/>
                </a:solidFill>
                <a:latin typeface="Calibri" panose="020F0502020204030204" pitchFamily="34" charset="0"/>
              </a:rPr>
              <a:t> Ensign,</a:t>
            </a:r>
            <a:r>
              <a:rPr lang="en-US" dirty="0">
                <a:solidFill>
                  <a:schemeClr val="bg1"/>
                </a:solidFill>
                <a:latin typeface="Calibri" panose="020F0502020204030204" pitchFamily="34" charset="0"/>
              </a:rPr>
              <a:t> Jan. 1983, 53).</a:t>
            </a:r>
          </a:p>
          <a:p>
            <a:r>
              <a:rPr lang="en-US" dirty="0">
                <a:solidFill>
                  <a:schemeClr val="bg1"/>
                </a:solidFill>
              </a:rPr>
              <a:t>Presentation by ©http://fashionsbylynda.com/blog/</a:t>
            </a:r>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3. Elder Allan F. Packer (“Finding Strength in Challenging Times!”</a:t>
            </a:r>
            <a:r>
              <a:rPr lang="en-US" i="1" dirty="0">
                <a:solidFill>
                  <a:schemeClr val="bg1"/>
                </a:solidFill>
                <a:latin typeface="Calibri" panose="020F0502020204030204" pitchFamily="34" charset="0"/>
              </a:rPr>
              <a:t> Ensign</a:t>
            </a:r>
            <a:r>
              <a:rPr lang="en-US" dirty="0">
                <a:solidFill>
                  <a:schemeClr val="bg1"/>
                </a:solidFill>
                <a:latin typeface="Calibri" panose="020F0502020204030204" pitchFamily="34" charset="0"/>
              </a:rPr>
              <a:t> or </a:t>
            </a:r>
            <a:r>
              <a:rPr lang="en-US" i="1" dirty="0">
                <a:solidFill>
                  <a:schemeClr val="bg1"/>
                </a:solidFill>
                <a:latin typeface="Calibri" panose="020F0502020204030204" pitchFamily="34" charset="0"/>
              </a:rPr>
              <a:t>Liahona,</a:t>
            </a:r>
            <a:r>
              <a:rPr lang="en-US" dirty="0">
                <a:solidFill>
                  <a:schemeClr val="bg1"/>
                </a:solidFill>
                <a:latin typeface="Calibri" panose="020F0502020204030204" pitchFamily="34" charset="0"/>
              </a:rPr>
              <a:t> May 2009, 17).</a:t>
            </a:r>
          </a:p>
          <a:p>
            <a:r>
              <a:rPr lang="en-US" dirty="0">
                <a:solidFill>
                  <a:schemeClr val="bg1"/>
                </a:solidFill>
              </a:rPr>
              <a:t>4. President Russell M. Nelson (“Revelation for the Church, Revelation for Our Lives,”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2018, 94–95)</a:t>
            </a:r>
          </a:p>
          <a:p>
            <a:r>
              <a:rPr lang="en-US" dirty="0">
                <a:solidFill>
                  <a:schemeClr val="bg1"/>
                </a:solidFill>
                <a:latin typeface="Calibri" panose="020F0502020204030204" pitchFamily="34" charset="0"/>
              </a:rPr>
              <a:t>5. Elder Dallin H. Oaks “Eight Ways God Can Speak to You” September 2004 (Ensign) BYU Devotional 29 Sept. 1981</a:t>
            </a:r>
          </a:p>
          <a:p>
            <a:pPr marL="342900" indent="-342900">
              <a:buFontTx/>
              <a:buAutoNum type="arabicPeriod"/>
            </a:pPr>
            <a:endParaRPr lang="en-US" dirty="0">
              <a:solidFill>
                <a:schemeClr val="bg1"/>
              </a:solidFill>
              <a:latin typeface="Calibri" panose="020F0502020204030204" pitchFamily="34" charset="0"/>
            </a:endParaRPr>
          </a:p>
          <a:p>
            <a:pPr marL="342900" indent="-342900">
              <a:buAutoNum type="arabicPeriod"/>
            </a:pPr>
            <a:endParaRPr lang="en-US" dirty="0">
              <a:solidFill>
                <a:schemeClr val="bg1"/>
              </a:solidFill>
              <a:latin typeface="Calibri" panose="020F0502020204030204" pitchFamily="34" charset="0"/>
            </a:endParaRPr>
          </a:p>
        </p:txBody>
      </p:sp>
      <p:grpSp>
        <p:nvGrpSpPr>
          <p:cNvPr id="5" name="Group 4"/>
          <p:cNvGrpSpPr/>
          <p:nvPr/>
        </p:nvGrpSpPr>
        <p:grpSpPr>
          <a:xfrm>
            <a:off x="3099997" y="551797"/>
            <a:ext cx="622555" cy="788570"/>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102036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905795" cy="3785652"/>
          </a:xfrm>
          <a:prstGeom prst="rect">
            <a:avLst/>
          </a:prstGeom>
          <a:noFill/>
          <a:ln>
            <a:solidFill>
              <a:schemeClr val="tx1"/>
            </a:solidFill>
          </a:ln>
        </p:spPr>
        <p:txBody>
          <a:bodyPr wrap="square" rtlCol="0">
            <a:spAutoFit/>
          </a:bodyPr>
          <a:lstStyle/>
          <a:p>
            <a:r>
              <a:rPr lang="en-US" sz="1200" b="1" dirty="0"/>
              <a:t>Samuel’s encounter with the Lord:</a:t>
            </a:r>
          </a:p>
          <a:p>
            <a:r>
              <a:rPr lang="en-US" sz="1200" dirty="0"/>
              <a:t>“‘And the child Samuel ministered unto the Lord before Eli. And the word of the Lord was precious in those days; there was no open vision.’ (I Samuel 3:1) … That means that there was no prophet upon the earth through whom the Lord could reveal his will, either by personal experience, or by revelation. And it came to pass that Eli was laid down in his place and his eyes were dim, and Samuel the boy also lay down to his sleep, and you remember through that night there came a call, ‘Samuel,’ and thinking that Eli had called him he went to Eli’s room to be told that Eli had not called him. And he lay down the second time again to be called, and yet the third time. And by this time Eli, sensing the fact that he was being spoken to by an unseen speaker, said, ‘The next time that you hear, then you shall answer, “Here I am Lord, speak to me.”’ And so the next time when the call came, Samuel answered as he had been directed. Now it says, ‘Samuel (up to this time) did not yet know the Lord, neither was the word of the Lord revealed unto him.’ And after he had recognized the Lord and said, ‘Thy servant </a:t>
            </a:r>
            <a:r>
              <a:rPr lang="en-US" sz="1200" dirty="0" err="1"/>
              <a:t>heareth</a:t>
            </a:r>
            <a:r>
              <a:rPr lang="en-US" sz="1200" dirty="0"/>
              <a:t>,’ then he was told that the Lord was to proceed to ‘do a thing in Israel, at which both the ears of everyone that </a:t>
            </a:r>
            <a:r>
              <a:rPr lang="en-US" sz="1200" dirty="0" err="1"/>
              <a:t>heareth</a:t>
            </a:r>
            <a:r>
              <a:rPr lang="en-US" sz="1200" dirty="0"/>
              <a:t> it, shall tingle.’ And then he explained the reason why Eli could not receive further messages from the Lord. ‘His sons make themselves vile, and he restrained them not,’ or in other words he allowed his sons to curse God and therefore were leading the people of Israel astray.”  Elder Harold B. Lee (“But Arise and Stand upon Thy Feet”—and I Will Speak with Thee, Brigham Young University Speeches of the Year, Provo, 7 Feb. 1956, p. 2.)</a:t>
            </a:r>
            <a:endParaRPr lang="en-US" sz="1200" dirty="0">
              <a:latin typeface="Calibri" panose="020F0502020204030204" pitchFamily="34" charset="0"/>
            </a:endParaRPr>
          </a:p>
        </p:txBody>
      </p:sp>
      <p:sp>
        <p:nvSpPr>
          <p:cNvPr id="3" name="Rectangle 2"/>
          <p:cNvSpPr/>
          <p:nvPr/>
        </p:nvSpPr>
        <p:spPr>
          <a:xfrm>
            <a:off x="0" y="3785652"/>
            <a:ext cx="5905795" cy="2308324"/>
          </a:xfrm>
          <a:prstGeom prst="rect">
            <a:avLst/>
          </a:prstGeom>
          <a:ln>
            <a:solidFill>
              <a:schemeClr val="tx1"/>
            </a:solidFill>
          </a:ln>
        </p:spPr>
        <p:txBody>
          <a:bodyPr wrap="square">
            <a:spAutoFit/>
          </a:bodyPr>
          <a:lstStyle/>
          <a:p>
            <a:pPr fontAlgn="base"/>
            <a:r>
              <a:rPr lang="en-US" sz="1200" b="1" dirty="0">
                <a:latin typeface="Calibri" panose="020F0502020204030204" pitchFamily="34" charset="0"/>
              </a:rPr>
              <a:t>Samuel listens to all the words of the Lord:</a:t>
            </a:r>
          </a:p>
          <a:p>
            <a:pPr fontAlgn="base"/>
            <a:r>
              <a:rPr lang="en-US" sz="1200" dirty="0">
                <a:latin typeface="Calibri" panose="020F0502020204030204" pitchFamily="34" charset="0"/>
              </a:rPr>
              <a:t>“Samuel paid attention to all of the words of the Lord. Samuel as a prophet was now speaking for God. The surrounding verses indicate that the Lord does not let Samuel’s words fall to the ground, because they are His words. Soon all Israel knows that God has established Samuel as His prophet (1 Samuel 3:20).</a:t>
            </a:r>
          </a:p>
          <a:p>
            <a:pPr fontAlgn="base"/>
            <a:r>
              <a:rPr lang="en-US" sz="1200" dirty="0">
                <a:latin typeface="Calibri" panose="020F0502020204030204" pitchFamily="34" charset="0"/>
              </a:rPr>
              <a:t>“As youth of Zion, you have been given wise counsel by prophets, parents, and local priesthood leaders. Do you pay careful attention to that counsel, or do you let it fall to the ground because you don’t understand it or think it isn’t important or doesn’t apply to you? What the Lord said in 1831 applies to the youth today when it comes to </a:t>
            </a:r>
            <a:r>
              <a:rPr lang="en-US" sz="1200" i="1" dirty="0">
                <a:latin typeface="Calibri" panose="020F0502020204030204" pitchFamily="34" charset="0"/>
              </a:rPr>
              <a:t>For the Strength of Youth</a:t>
            </a:r>
            <a:r>
              <a:rPr lang="en-US" sz="1200" dirty="0">
                <a:latin typeface="Calibri" panose="020F0502020204030204" pitchFamily="34" charset="0"/>
              </a:rPr>
              <a:t> and other prophetic counsel you have been given: ‘These words are given unto you, and they are pure before me; wherefore, beware how you hold them’ (D&amp;C 41:12)” Elder Robert D. Hales (</a:t>
            </a:r>
            <a:r>
              <a:rPr lang="en-US" sz="1200" i="1" dirty="0">
                <a:latin typeface="Calibri" panose="020F0502020204030204" pitchFamily="34" charset="0"/>
              </a:rPr>
              <a:t>Return: Four Phases of Our Mortal Journey Home</a:t>
            </a:r>
            <a:r>
              <a:rPr lang="en-US" sz="1200" dirty="0">
                <a:latin typeface="Calibri" panose="020F0502020204030204" pitchFamily="34" charset="0"/>
              </a:rPr>
              <a:t> [2010], 128).</a:t>
            </a:r>
            <a:endParaRPr lang="en-US" sz="1200" b="0" i="0" dirty="0">
              <a:effectLst/>
              <a:latin typeface="Calibri" panose="020F0502020204030204" pitchFamily="34" charset="0"/>
            </a:endParaRPr>
          </a:p>
        </p:txBody>
      </p:sp>
      <p:sp>
        <p:nvSpPr>
          <p:cNvPr id="5" name="TextBox 4">
            <a:extLst>
              <a:ext uri="{FF2B5EF4-FFF2-40B4-BE49-F238E27FC236}">
                <a16:creationId xmlns:a16="http://schemas.microsoft.com/office/drawing/2014/main" id="{B41B437C-AED5-BAA2-1EB1-6BAE2991ED77}"/>
              </a:ext>
            </a:extLst>
          </p:cNvPr>
          <p:cNvSpPr txBox="1"/>
          <p:nvPr/>
        </p:nvSpPr>
        <p:spPr>
          <a:xfrm>
            <a:off x="5905795" y="0"/>
            <a:ext cx="6096000" cy="1384995"/>
          </a:xfrm>
          <a:prstGeom prst="rect">
            <a:avLst/>
          </a:prstGeom>
          <a:noFill/>
          <a:ln>
            <a:solidFill>
              <a:schemeClr val="tx1"/>
            </a:solidFill>
          </a:ln>
        </p:spPr>
        <p:txBody>
          <a:bodyPr wrap="square">
            <a:spAutoFit/>
          </a:bodyPr>
          <a:lstStyle/>
          <a:p>
            <a:r>
              <a:rPr lang="en-US" sz="1200" b="1" i="0" dirty="0">
                <a:effectLst/>
              </a:rPr>
              <a:t>Increase in ability to Hear the Lord’s Voice:</a:t>
            </a:r>
          </a:p>
          <a:p>
            <a:r>
              <a:rPr lang="en-US" sz="1200" b="0" i="0" dirty="0">
                <a:effectLst/>
              </a:rPr>
              <a:t>Pray in the name of Jesus Christ about your concerns, your fears, your weaknesses—yes, the very longings of your heart. And then listen! Write the thoughts that come to your mind. Record your feelings and follow through with actions that you are prompted to take. As you repeat this process day after day, month after month, year after year, you will “grow into the principle of revelation.” President Russel M. Nelson(“</a:t>
            </a:r>
            <a:r>
              <a:rPr lang="en-US" sz="1200" b="0" i="0" u="none" strike="noStrike" dirty="0">
                <a:effectLst/>
              </a:rPr>
              <a:t>Revelation for the Church, Revelation for our Lives</a:t>
            </a:r>
            <a:r>
              <a:rPr lang="en-US" sz="1200" b="0" i="0" dirty="0">
                <a:effectLst/>
              </a:rPr>
              <a:t>,” </a:t>
            </a:r>
            <a:r>
              <a:rPr lang="en-US" sz="1200" b="0" i="1" dirty="0">
                <a:effectLst/>
              </a:rPr>
              <a:t>Ensign</a:t>
            </a:r>
            <a:r>
              <a:rPr lang="en-US" sz="1200" b="0" i="0" dirty="0">
                <a:effectLst/>
              </a:rPr>
              <a:t> or </a:t>
            </a:r>
            <a:r>
              <a:rPr lang="en-US" sz="1200" b="0" i="1" dirty="0">
                <a:effectLst/>
              </a:rPr>
              <a:t>Liahona</a:t>
            </a:r>
            <a:r>
              <a:rPr lang="en-US" sz="1200" b="0" i="0" dirty="0">
                <a:effectLst/>
              </a:rPr>
              <a:t>, May 2018, 95)</a:t>
            </a:r>
            <a:endParaRPr lang="en-US" sz="1200" dirty="0"/>
          </a:p>
        </p:txBody>
      </p:sp>
      <p:sp>
        <p:nvSpPr>
          <p:cNvPr id="7" name="TextBox 6">
            <a:extLst>
              <a:ext uri="{FF2B5EF4-FFF2-40B4-BE49-F238E27FC236}">
                <a16:creationId xmlns:a16="http://schemas.microsoft.com/office/drawing/2014/main" id="{777FC57B-4FE5-A099-8454-02615F91B4E2}"/>
              </a:ext>
            </a:extLst>
          </p:cNvPr>
          <p:cNvSpPr txBox="1"/>
          <p:nvPr/>
        </p:nvSpPr>
        <p:spPr>
          <a:xfrm>
            <a:off x="5905795" y="1384995"/>
            <a:ext cx="6096000" cy="1384995"/>
          </a:xfrm>
          <a:prstGeom prst="rect">
            <a:avLst/>
          </a:prstGeom>
          <a:noFill/>
          <a:ln>
            <a:solidFill>
              <a:schemeClr val="tx1"/>
            </a:solidFill>
          </a:ln>
        </p:spPr>
        <p:txBody>
          <a:bodyPr wrap="square">
            <a:spAutoFit/>
          </a:bodyPr>
          <a:lstStyle/>
          <a:p>
            <a:r>
              <a:rPr lang="en-US" sz="1200" b="1" i="0" dirty="0">
                <a:solidFill>
                  <a:srgbClr val="212225"/>
                </a:solidFill>
                <a:effectLst/>
              </a:rPr>
              <a:t>Spirit of Revelation:</a:t>
            </a:r>
          </a:p>
          <a:p>
            <a:r>
              <a:rPr lang="en-US" sz="1200" b="0" i="0" dirty="0">
                <a:solidFill>
                  <a:srgbClr val="212225"/>
                </a:solidFill>
                <a:effectLst/>
              </a:rPr>
              <a:t>“God uses a variety of patterns to convey revelations to His sons and daughters, such as thoughts to the mind and feelings to the heart, dreams, … and inspiration. Some revelations are received immediately and intensely; some are recognized gradually and subtly. Receiving, recognizing, and responding to revelations from God are spiritual gifts for which we all should yearn and appropriately seek” (David A. Bednar, “The Spirit of Revelation in the Work,” 2018 mission leadership seminar).</a:t>
            </a:r>
            <a:endParaRPr lang="en-US" sz="1200" dirty="0"/>
          </a:p>
        </p:txBody>
      </p:sp>
    </p:spTree>
    <p:extLst>
      <p:ext uri="{BB962C8B-B14F-4D97-AF65-F5344CB8AC3E}">
        <p14:creationId xmlns:p14="http://schemas.microsoft.com/office/powerpoint/2010/main" val="358848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9194"/>
            <a:ext cx="12192000" cy="769441"/>
          </a:xfrm>
          <a:prstGeom prst="rect">
            <a:avLst/>
          </a:prstGeom>
          <a:noFill/>
        </p:spPr>
        <p:txBody>
          <a:bodyPr wrap="square" rtlCol="0">
            <a:spAutoFit/>
          </a:bodyPr>
          <a:lstStyle/>
          <a:p>
            <a:pPr algn="ctr"/>
            <a:r>
              <a:rPr lang="en-US" sz="4400" dirty="0">
                <a:solidFill>
                  <a:schemeClr val="bg1"/>
                </a:solidFill>
                <a:latin typeface="Arial Narrow" panose="020B0606020202030204" pitchFamily="34" charset="0"/>
              </a:rPr>
              <a:t>Recognize His Voice-A Personal Revelation</a:t>
            </a:r>
          </a:p>
        </p:txBody>
      </p:sp>
      <p:sp>
        <p:nvSpPr>
          <p:cNvPr id="3" name="Rectangle 2"/>
          <p:cNvSpPr/>
          <p:nvPr/>
        </p:nvSpPr>
        <p:spPr>
          <a:xfrm>
            <a:off x="3390718" y="1124857"/>
            <a:ext cx="6096000" cy="369332"/>
          </a:xfrm>
          <a:prstGeom prst="rect">
            <a:avLst/>
          </a:prstGeom>
        </p:spPr>
        <p:txBody>
          <a:bodyPr>
            <a:spAutoFit/>
          </a:bodyPr>
          <a:lstStyle/>
          <a:p>
            <a:r>
              <a:rPr lang="en-US" b="1" dirty="0">
                <a:solidFill>
                  <a:schemeClr val="bg1"/>
                </a:solidFill>
              </a:rPr>
              <a:t>God speaks to us and wants us to recognize His voice</a:t>
            </a:r>
            <a:endParaRPr lang="en-US" dirty="0">
              <a:solidFill>
                <a:schemeClr val="bg1"/>
              </a:solidFill>
            </a:endParaRPr>
          </a:p>
        </p:txBody>
      </p:sp>
      <p:sp>
        <p:nvSpPr>
          <p:cNvPr id="5" name="TextBox 4">
            <a:extLst>
              <a:ext uri="{FF2B5EF4-FFF2-40B4-BE49-F238E27FC236}">
                <a16:creationId xmlns:a16="http://schemas.microsoft.com/office/drawing/2014/main" id="{61EDFB65-5E8B-0D4E-837A-14DDC63D1A45}"/>
              </a:ext>
            </a:extLst>
          </p:cNvPr>
          <p:cNvSpPr txBox="1"/>
          <p:nvPr/>
        </p:nvSpPr>
        <p:spPr>
          <a:xfrm>
            <a:off x="535709" y="2742815"/>
            <a:ext cx="3879273" cy="1200329"/>
          </a:xfrm>
          <a:prstGeom prst="rect">
            <a:avLst/>
          </a:prstGeom>
          <a:noFill/>
        </p:spPr>
        <p:txBody>
          <a:bodyPr wrap="square">
            <a:spAutoFit/>
          </a:bodyPr>
          <a:lstStyle/>
          <a:p>
            <a:r>
              <a:rPr lang="en-US" b="0" i="1" dirty="0">
                <a:solidFill>
                  <a:srgbClr val="FFFF00"/>
                </a:solidFill>
                <a:effectLst/>
              </a:rPr>
              <a:t>Yea, behold, I will tell you in your mind and in your heart, by the Holy Ghost, which shall come upon you and which shall dwell in your heart. D&amp;C 8:2</a:t>
            </a:r>
            <a:endParaRPr lang="en-US" i="1" dirty="0">
              <a:solidFill>
                <a:srgbClr val="FFFF00"/>
              </a:solidFill>
            </a:endParaRPr>
          </a:p>
        </p:txBody>
      </p:sp>
      <p:sp>
        <p:nvSpPr>
          <p:cNvPr id="10" name="TextBox 9">
            <a:extLst>
              <a:ext uri="{FF2B5EF4-FFF2-40B4-BE49-F238E27FC236}">
                <a16:creationId xmlns:a16="http://schemas.microsoft.com/office/drawing/2014/main" id="{DE2B8F28-AABE-026A-3B73-3B538D3D9A27}"/>
              </a:ext>
            </a:extLst>
          </p:cNvPr>
          <p:cNvSpPr txBox="1"/>
          <p:nvPr/>
        </p:nvSpPr>
        <p:spPr>
          <a:xfrm>
            <a:off x="5289261" y="4799284"/>
            <a:ext cx="6096000" cy="1631216"/>
          </a:xfrm>
          <a:prstGeom prst="rect">
            <a:avLst/>
          </a:prstGeom>
          <a:noFill/>
        </p:spPr>
        <p:txBody>
          <a:bodyPr wrap="square">
            <a:spAutoFit/>
          </a:bodyPr>
          <a:lstStyle/>
          <a:p>
            <a:pPr algn="l" fontAlgn="base">
              <a:spcAft>
                <a:spcPts val="1200"/>
              </a:spcAft>
              <a:buNone/>
            </a:pPr>
            <a:r>
              <a:rPr lang="en-US" b="0" i="0" dirty="0">
                <a:solidFill>
                  <a:schemeClr val="bg1"/>
                </a:solidFill>
                <a:effectLst/>
              </a:rPr>
              <a:t>One of the things the Spirit has repeatedly impressed upon my mind … is how willing the Lord is to reveal His mind and will. The privilege of receiving revelation is one of the greatest gifts of God to His children. …</a:t>
            </a:r>
          </a:p>
          <a:p>
            <a:pPr algn="l" fontAlgn="base">
              <a:spcAft>
                <a:spcPts val="1200"/>
              </a:spcAft>
              <a:buNone/>
            </a:pPr>
            <a:r>
              <a:rPr lang="en-US" b="0" i="0" dirty="0">
                <a:solidFill>
                  <a:schemeClr val="bg1"/>
                </a:solidFill>
                <a:effectLst/>
              </a:rPr>
              <a:t>Does God really </a:t>
            </a:r>
            <a:r>
              <a:rPr lang="en-US" b="0" i="1" dirty="0">
                <a:solidFill>
                  <a:schemeClr val="bg1"/>
                </a:solidFill>
                <a:effectLst/>
              </a:rPr>
              <a:t>want</a:t>
            </a:r>
            <a:r>
              <a:rPr lang="en-US" b="0" i="0" dirty="0">
                <a:solidFill>
                  <a:schemeClr val="bg1"/>
                </a:solidFill>
                <a:effectLst/>
              </a:rPr>
              <a:t> to speak to you? Yes! (4)</a:t>
            </a:r>
          </a:p>
        </p:txBody>
      </p:sp>
      <p:pic>
        <p:nvPicPr>
          <p:cNvPr id="12" name="Picture 11">
            <a:extLst>
              <a:ext uri="{FF2B5EF4-FFF2-40B4-BE49-F238E27FC236}">
                <a16:creationId xmlns:a16="http://schemas.microsoft.com/office/drawing/2014/main" id="{7368AE28-F43F-6934-2E5F-83FC09497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818" y="4931783"/>
            <a:ext cx="1091334" cy="1366219"/>
          </a:xfrm>
          <a:prstGeom prst="rect">
            <a:avLst/>
          </a:prstGeom>
        </p:spPr>
      </p:pic>
      <p:pic>
        <p:nvPicPr>
          <p:cNvPr id="16" name="Picture 15">
            <a:extLst>
              <a:ext uri="{FF2B5EF4-FFF2-40B4-BE49-F238E27FC236}">
                <a16:creationId xmlns:a16="http://schemas.microsoft.com/office/drawing/2014/main" id="{DDE0AC23-4C15-C68F-8221-70FAAEBE81F8}"/>
              </a:ext>
            </a:extLst>
          </p:cNvPr>
          <p:cNvPicPr>
            <a:picLocks noChangeAspect="1"/>
          </p:cNvPicPr>
          <p:nvPr/>
        </p:nvPicPr>
        <p:blipFill>
          <a:blip r:embed="rId4"/>
          <a:stretch>
            <a:fillRect/>
          </a:stretch>
        </p:blipFill>
        <p:spPr>
          <a:xfrm>
            <a:off x="5959811" y="1740411"/>
            <a:ext cx="3209006" cy="2907691"/>
          </a:xfrm>
          <a:prstGeom prst="rect">
            <a:avLst/>
          </a:prstGeom>
        </p:spPr>
      </p:pic>
    </p:spTree>
    <p:extLst>
      <p:ext uri="{BB962C8B-B14F-4D97-AF65-F5344CB8AC3E}">
        <p14:creationId xmlns:p14="http://schemas.microsoft.com/office/powerpoint/2010/main" val="68768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A27C8-9A5F-4507-1DE0-D7C9E8E8EBF4}"/>
            </a:ext>
          </a:extLst>
        </p:cNvPr>
        <p:cNvGrpSpPr/>
        <p:nvPr/>
      </p:nvGrpSpPr>
      <p:grpSpPr>
        <a:xfrm>
          <a:off x="0" y="0"/>
          <a:ext cx="0" cy="0"/>
          <a:chOff x="0" y="0"/>
          <a:chExt cx="0" cy="0"/>
        </a:xfrm>
      </p:grpSpPr>
      <p:pic>
        <p:nvPicPr>
          <p:cNvPr id="1026" name="Picture 2" descr="https://d2d00szk9na1qq.cloudfront.net/Product/d7fdb75f-381f-43f1-887d-805ec9447b06/Images/Large_0269376.jpg">
            <a:extLst>
              <a:ext uri="{FF2B5EF4-FFF2-40B4-BE49-F238E27FC236}">
                <a16:creationId xmlns:a16="http://schemas.microsoft.com/office/drawing/2014/main" id="{40F56C8D-AA79-823B-BFA4-15FB4DA4D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D9094D-0358-97B9-0EC1-E671E58BA9C4}"/>
              </a:ext>
            </a:extLst>
          </p:cNvPr>
          <p:cNvSpPr txBox="1"/>
          <p:nvPr/>
        </p:nvSpPr>
        <p:spPr>
          <a:xfrm>
            <a:off x="0" y="109194"/>
            <a:ext cx="12192000" cy="769441"/>
          </a:xfrm>
          <a:prstGeom prst="rect">
            <a:avLst/>
          </a:prstGeom>
          <a:noFill/>
        </p:spPr>
        <p:txBody>
          <a:bodyPr wrap="square" rtlCol="0">
            <a:spAutoFit/>
          </a:bodyPr>
          <a:lstStyle/>
          <a:p>
            <a:pPr algn="ctr"/>
            <a:r>
              <a:rPr lang="en-US" sz="4400" dirty="0">
                <a:solidFill>
                  <a:schemeClr val="bg1"/>
                </a:solidFill>
                <a:latin typeface="Arial Narrow" panose="020B0606020202030204" pitchFamily="34" charset="0"/>
              </a:rPr>
              <a:t>8 Purposes for Revelation</a:t>
            </a:r>
          </a:p>
        </p:txBody>
      </p:sp>
      <p:sp>
        <p:nvSpPr>
          <p:cNvPr id="3" name="Rectangle 2">
            <a:extLst>
              <a:ext uri="{FF2B5EF4-FFF2-40B4-BE49-F238E27FC236}">
                <a16:creationId xmlns:a16="http://schemas.microsoft.com/office/drawing/2014/main" id="{4D6038CD-6CF0-3C9A-F77D-8F8A7F2F3B12}"/>
              </a:ext>
            </a:extLst>
          </p:cNvPr>
          <p:cNvSpPr/>
          <p:nvPr/>
        </p:nvSpPr>
        <p:spPr>
          <a:xfrm>
            <a:off x="135229" y="1017019"/>
            <a:ext cx="6096000" cy="646331"/>
          </a:xfrm>
          <a:prstGeom prst="rect">
            <a:avLst/>
          </a:prstGeom>
        </p:spPr>
        <p:txBody>
          <a:bodyPr>
            <a:spAutoFit/>
          </a:bodyPr>
          <a:lstStyle/>
          <a:p>
            <a:r>
              <a:rPr lang="en-US" i="1" dirty="0">
                <a:solidFill>
                  <a:schemeClr val="bg1"/>
                </a:solidFill>
              </a:rPr>
              <a:t>1. The </a:t>
            </a:r>
            <a:r>
              <a:rPr lang="en-US" b="1" i="1" dirty="0">
                <a:solidFill>
                  <a:schemeClr val="bg1"/>
                </a:solidFill>
              </a:rPr>
              <a:t>testimony</a:t>
            </a:r>
            <a:r>
              <a:rPr lang="en-US" i="1" dirty="0">
                <a:solidFill>
                  <a:schemeClr val="bg1"/>
                </a:solidFill>
              </a:rPr>
              <a:t> or witness of the Holy Ghost that Jesus is the Christ and that the gospel is true is a revelation from God.</a:t>
            </a:r>
            <a:endParaRPr lang="en-US" dirty="0">
              <a:solidFill>
                <a:schemeClr val="bg1"/>
              </a:solidFill>
            </a:endParaRPr>
          </a:p>
        </p:txBody>
      </p:sp>
      <p:sp>
        <p:nvSpPr>
          <p:cNvPr id="2" name="Rectangle 1">
            <a:extLst>
              <a:ext uri="{FF2B5EF4-FFF2-40B4-BE49-F238E27FC236}">
                <a16:creationId xmlns:a16="http://schemas.microsoft.com/office/drawing/2014/main" id="{F27931E9-D1CE-F166-693C-7310A1CEEA1A}"/>
              </a:ext>
            </a:extLst>
          </p:cNvPr>
          <p:cNvSpPr/>
          <p:nvPr/>
        </p:nvSpPr>
        <p:spPr>
          <a:xfrm>
            <a:off x="794657" y="1772862"/>
            <a:ext cx="6096000" cy="369332"/>
          </a:xfrm>
          <a:prstGeom prst="rect">
            <a:avLst/>
          </a:prstGeom>
        </p:spPr>
        <p:txBody>
          <a:bodyPr>
            <a:spAutoFit/>
          </a:bodyPr>
          <a:lstStyle/>
          <a:p>
            <a:r>
              <a:rPr lang="en-US" i="1" dirty="0">
                <a:solidFill>
                  <a:schemeClr val="bg1"/>
                </a:solidFill>
              </a:rPr>
              <a:t>2. </a:t>
            </a:r>
            <a:r>
              <a:rPr lang="en-US" b="1" i="1" dirty="0">
                <a:solidFill>
                  <a:schemeClr val="bg1"/>
                </a:solidFill>
              </a:rPr>
              <a:t>Prophecy</a:t>
            </a:r>
            <a:r>
              <a:rPr lang="en-US" i="1" dirty="0">
                <a:solidFill>
                  <a:schemeClr val="bg1"/>
                </a:solidFill>
              </a:rPr>
              <a:t> for personal revelation</a:t>
            </a:r>
            <a:endParaRPr lang="en-US" dirty="0">
              <a:solidFill>
                <a:schemeClr val="bg1"/>
              </a:solidFill>
            </a:endParaRPr>
          </a:p>
        </p:txBody>
      </p:sp>
      <p:sp>
        <p:nvSpPr>
          <p:cNvPr id="7" name="TextBox 6">
            <a:extLst>
              <a:ext uri="{FF2B5EF4-FFF2-40B4-BE49-F238E27FC236}">
                <a16:creationId xmlns:a16="http://schemas.microsoft.com/office/drawing/2014/main" id="{E240E14F-4BE7-4FDC-AAAC-DAEEB08355EA}"/>
              </a:ext>
            </a:extLst>
          </p:cNvPr>
          <p:cNvSpPr txBox="1"/>
          <p:nvPr/>
        </p:nvSpPr>
        <p:spPr>
          <a:xfrm>
            <a:off x="1752601" y="2229769"/>
            <a:ext cx="6096000" cy="369332"/>
          </a:xfrm>
          <a:prstGeom prst="rect">
            <a:avLst/>
          </a:prstGeom>
          <a:noFill/>
        </p:spPr>
        <p:txBody>
          <a:bodyPr wrap="square">
            <a:spAutoFit/>
          </a:bodyPr>
          <a:lstStyle/>
          <a:p>
            <a:r>
              <a:rPr lang="en-US" i="1" dirty="0">
                <a:solidFill>
                  <a:schemeClr val="bg1"/>
                </a:solidFill>
              </a:rPr>
              <a:t>3. To give </a:t>
            </a:r>
            <a:r>
              <a:rPr lang="en-US" b="1" i="1" dirty="0">
                <a:solidFill>
                  <a:schemeClr val="bg1"/>
                </a:solidFill>
              </a:rPr>
              <a:t>comfort.</a:t>
            </a:r>
            <a:endParaRPr lang="en-US" dirty="0">
              <a:solidFill>
                <a:schemeClr val="bg1"/>
              </a:solidFill>
            </a:endParaRPr>
          </a:p>
        </p:txBody>
      </p:sp>
      <p:sp>
        <p:nvSpPr>
          <p:cNvPr id="8" name="TextBox 7">
            <a:extLst>
              <a:ext uri="{FF2B5EF4-FFF2-40B4-BE49-F238E27FC236}">
                <a16:creationId xmlns:a16="http://schemas.microsoft.com/office/drawing/2014/main" id="{EDAF4F5F-A45C-208D-57D7-53D0F6204C59}"/>
              </a:ext>
            </a:extLst>
          </p:cNvPr>
          <p:cNvSpPr txBox="1"/>
          <p:nvPr/>
        </p:nvSpPr>
        <p:spPr>
          <a:xfrm>
            <a:off x="2525486" y="2703166"/>
            <a:ext cx="6096000" cy="369332"/>
          </a:xfrm>
          <a:prstGeom prst="rect">
            <a:avLst/>
          </a:prstGeom>
          <a:noFill/>
        </p:spPr>
        <p:txBody>
          <a:bodyPr wrap="square">
            <a:spAutoFit/>
          </a:bodyPr>
          <a:lstStyle/>
          <a:p>
            <a:r>
              <a:rPr lang="en-US" i="1" dirty="0">
                <a:solidFill>
                  <a:schemeClr val="bg1"/>
                </a:solidFill>
              </a:rPr>
              <a:t>4. To </a:t>
            </a:r>
            <a:r>
              <a:rPr lang="en-US" b="1" i="1" dirty="0">
                <a:solidFill>
                  <a:schemeClr val="bg1"/>
                </a:solidFill>
              </a:rPr>
              <a:t>uplift.</a:t>
            </a:r>
            <a:endParaRPr lang="en-US" dirty="0">
              <a:solidFill>
                <a:schemeClr val="bg1"/>
              </a:solidFill>
            </a:endParaRPr>
          </a:p>
        </p:txBody>
      </p:sp>
      <p:sp>
        <p:nvSpPr>
          <p:cNvPr id="9" name="TextBox 8">
            <a:extLst>
              <a:ext uri="{FF2B5EF4-FFF2-40B4-BE49-F238E27FC236}">
                <a16:creationId xmlns:a16="http://schemas.microsoft.com/office/drawing/2014/main" id="{DDBB70DD-1112-5254-CF51-9D94F6AF84BB}"/>
              </a:ext>
            </a:extLst>
          </p:cNvPr>
          <p:cNvSpPr txBox="1"/>
          <p:nvPr/>
        </p:nvSpPr>
        <p:spPr>
          <a:xfrm>
            <a:off x="3298371" y="3105834"/>
            <a:ext cx="6096000" cy="646331"/>
          </a:xfrm>
          <a:prstGeom prst="rect">
            <a:avLst/>
          </a:prstGeom>
          <a:noFill/>
        </p:spPr>
        <p:txBody>
          <a:bodyPr wrap="square">
            <a:spAutoFit/>
          </a:bodyPr>
          <a:lstStyle/>
          <a:p>
            <a:r>
              <a:rPr lang="en-US" i="1" dirty="0">
                <a:solidFill>
                  <a:schemeClr val="bg1"/>
                </a:solidFill>
              </a:rPr>
              <a:t>5. To inform...such as a talk, a blessing, giving a lesson, or communication</a:t>
            </a:r>
            <a:endParaRPr lang="en-US" dirty="0">
              <a:solidFill>
                <a:schemeClr val="bg1"/>
              </a:solidFill>
            </a:endParaRPr>
          </a:p>
        </p:txBody>
      </p:sp>
      <p:sp>
        <p:nvSpPr>
          <p:cNvPr id="11" name="TextBox 10">
            <a:extLst>
              <a:ext uri="{FF2B5EF4-FFF2-40B4-BE49-F238E27FC236}">
                <a16:creationId xmlns:a16="http://schemas.microsoft.com/office/drawing/2014/main" id="{8F1C4F3B-9B11-EA6A-38BD-423C863B8615}"/>
              </a:ext>
            </a:extLst>
          </p:cNvPr>
          <p:cNvSpPr txBox="1"/>
          <p:nvPr/>
        </p:nvSpPr>
        <p:spPr>
          <a:xfrm>
            <a:off x="4196919" y="3828853"/>
            <a:ext cx="6096000" cy="646331"/>
          </a:xfrm>
          <a:prstGeom prst="rect">
            <a:avLst/>
          </a:prstGeom>
          <a:noFill/>
        </p:spPr>
        <p:txBody>
          <a:bodyPr wrap="square">
            <a:spAutoFit/>
          </a:bodyPr>
          <a:lstStyle/>
          <a:p>
            <a:r>
              <a:rPr lang="en-US" i="1" dirty="0">
                <a:solidFill>
                  <a:schemeClr val="bg1"/>
                </a:solidFill>
              </a:rPr>
              <a:t>6. To </a:t>
            </a:r>
            <a:r>
              <a:rPr lang="en-US" b="1" i="1" dirty="0">
                <a:solidFill>
                  <a:schemeClr val="bg1"/>
                </a:solidFill>
              </a:rPr>
              <a:t>restrain</a:t>
            </a:r>
            <a:r>
              <a:rPr lang="en-US" i="1" dirty="0">
                <a:solidFill>
                  <a:schemeClr val="bg1"/>
                </a:solidFill>
              </a:rPr>
              <a:t> us from doing something or saying something wrong.</a:t>
            </a:r>
            <a:endParaRPr lang="en-US" dirty="0">
              <a:solidFill>
                <a:schemeClr val="bg1"/>
              </a:solidFill>
            </a:endParaRPr>
          </a:p>
        </p:txBody>
      </p:sp>
      <p:sp>
        <p:nvSpPr>
          <p:cNvPr id="13" name="TextBox 12">
            <a:extLst>
              <a:ext uri="{FF2B5EF4-FFF2-40B4-BE49-F238E27FC236}">
                <a16:creationId xmlns:a16="http://schemas.microsoft.com/office/drawing/2014/main" id="{F783E976-BFC8-3935-11C3-2337EBB06A6D}"/>
              </a:ext>
            </a:extLst>
          </p:cNvPr>
          <p:cNvSpPr txBox="1"/>
          <p:nvPr/>
        </p:nvSpPr>
        <p:spPr>
          <a:xfrm>
            <a:off x="5181601" y="4487225"/>
            <a:ext cx="6096000" cy="646331"/>
          </a:xfrm>
          <a:prstGeom prst="rect">
            <a:avLst/>
          </a:prstGeom>
          <a:noFill/>
        </p:spPr>
        <p:txBody>
          <a:bodyPr wrap="square">
            <a:spAutoFit/>
          </a:bodyPr>
          <a:lstStyle/>
          <a:p>
            <a:r>
              <a:rPr lang="en-US" i="1" dirty="0">
                <a:solidFill>
                  <a:schemeClr val="bg1"/>
                </a:solidFill>
              </a:rPr>
              <a:t>7. To propose a particular course of action and then to pray for inspiration to </a:t>
            </a:r>
            <a:r>
              <a:rPr lang="en-US" b="1" i="1" dirty="0">
                <a:solidFill>
                  <a:schemeClr val="bg1"/>
                </a:solidFill>
              </a:rPr>
              <a:t>confirm</a:t>
            </a:r>
            <a:r>
              <a:rPr lang="en-US" i="1" dirty="0">
                <a:solidFill>
                  <a:schemeClr val="bg1"/>
                </a:solidFill>
              </a:rPr>
              <a:t> it.</a:t>
            </a:r>
            <a:endParaRPr lang="en-US" dirty="0">
              <a:solidFill>
                <a:schemeClr val="bg1"/>
              </a:solidFill>
            </a:endParaRPr>
          </a:p>
        </p:txBody>
      </p:sp>
      <p:sp>
        <p:nvSpPr>
          <p:cNvPr id="14" name="TextBox 13">
            <a:extLst>
              <a:ext uri="{FF2B5EF4-FFF2-40B4-BE49-F238E27FC236}">
                <a16:creationId xmlns:a16="http://schemas.microsoft.com/office/drawing/2014/main" id="{E0A0C665-C8D6-EBB7-617C-C9029706E7A9}"/>
              </a:ext>
            </a:extLst>
          </p:cNvPr>
          <p:cNvSpPr txBox="1"/>
          <p:nvPr/>
        </p:nvSpPr>
        <p:spPr>
          <a:xfrm>
            <a:off x="6509657" y="5179987"/>
            <a:ext cx="6096000" cy="369332"/>
          </a:xfrm>
          <a:prstGeom prst="rect">
            <a:avLst/>
          </a:prstGeom>
          <a:noFill/>
        </p:spPr>
        <p:txBody>
          <a:bodyPr wrap="square">
            <a:spAutoFit/>
          </a:bodyPr>
          <a:lstStyle/>
          <a:p>
            <a:r>
              <a:rPr lang="en-US" i="1" dirty="0">
                <a:solidFill>
                  <a:schemeClr val="bg1"/>
                </a:solidFill>
              </a:rPr>
              <a:t>8. To </a:t>
            </a:r>
            <a:r>
              <a:rPr lang="en-US" b="1" i="1" dirty="0">
                <a:solidFill>
                  <a:schemeClr val="bg1"/>
                </a:solidFill>
              </a:rPr>
              <a:t>impel </a:t>
            </a:r>
            <a:r>
              <a:rPr lang="en-US" i="1" dirty="0">
                <a:solidFill>
                  <a:schemeClr val="bg1"/>
                </a:solidFill>
              </a:rPr>
              <a:t>a person to action.</a:t>
            </a:r>
            <a:endParaRPr lang="en-US" dirty="0">
              <a:solidFill>
                <a:schemeClr val="bg1"/>
              </a:solidFill>
            </a:endParaRPr>
          </a:p>
        </p:txBody>
      </p:sp>
      <p:sp>
        <p:nvSpPr>
          <p:cNvPr id="15" name="TextBox 14">
            <a:extLst>
              <a:ext uri="{FF2B5EF4-FFF2-40B4-BE49-F238E27FC236}">
                <a16:creationId xmlns:a16="http://schemas.microsoft.com/office/drawing/2014/main" id="{3184D110-D804-C54F-0AC3-4C5E9502BFB1}"/>
              </a:ext>
            </a:extLst>
          </p:cNvPr>
          <p:cNvSpPr txBox="1"/>
          <p:nvPr/>
        </p:nvSpPr>
        <p:spPr>
          <a:xfrm>
            <a:off x="135229" y="6389398"/>
            <a:ext cx="6096000" cy="369332"/>
          </a:xfrm>
          <a:prstGeom prst="rect">
            <a:avLst/>
          </a:prstGeom>
          <a:noFill/>
        </p:spPr>
        <p:txBody>
          <a:bodyPr wrap="square">
            <a:spAutoFit/>
          </a:bodyPr>
          <a:lstStyle/>
          <a:p>
            <a:r>
              <a:rPr lang="en-US" i="1" dirty="0">
                <a:solidFill>
                  <a:schemeClr val="bg1"/>
                </a:solidFill>
              </a:rPr>
              <a:t>(5)</a:t>
            </a:r>
            <a:endParaRPr lang="en-US" dirty="0">
              <a:solidFill>
                <a:schemeClr val="bg1"/>
              </a:solidFill>
            </a:endParaRPr>
          </a:p>
        </p:txBody>
      </p:sp>
      <p:pic>
        <p:nvPicPr>
          <p:cNvPr id="20" name="Picture 19">
            <a:extLst>
              <a:ext uri="{FF2B5EF4-FFF2-40B4-BE49-F238E27FC236}">
                <a16:creationId xmlns:a16="http://schemas.microsoft.com/office/drawing/2014/main" id="{DAEAC950-A986-867A-AC4D-CE0E446B43B6}"/>
              </a:ext>
            </a:extLst>
          </p:cNvPr>
          <p:cNvPicPr>
            <a:picLocks noChangeAspect="1"/>
          </p:cNvPicPr>
          <p:nvPr/>
        </p:nvPicPr>
        <p:blipFill>
          <a:blip r:embed="rId3"/>
          <a:stretch>
            <a:fillRect/>
          </a:stretch>
        </p:blipFill>
        <p:spPr>
          <a:xfrm>
            <a:off x="10879715" y="5097686"/>
            <a:ext cx="1111491" cy="1500513"/>
          </a:xfrm>
          <a:prstGeom prst="rect">
            <a:avLst/>
          </a:prstGeom>
        </p:spPr>
      </p:pic>
      <p:sp>
        <p:nvSpPr>
          <p:cNvPr id="22" name="TextBox 21">
            <a:extLst>
              <a:ext uri="{FF2B5EF4-FFF2-40B4-BE49-F238E27FC236}">
                <a16:creationId xmlns:a16="http://schemas.microsoft.com/office/drawing/2014/main" id="{BC9DF2C5-6ED8-0330-ECEF-CAA7423A29A0}"/>
              </a:ext>
            </a:extLst>
          </p:cNvPr>
          <p:cNvSpPr txBox="1"/>
          <p:nvPr/>
        </p:nvSpPr>
        <p:spPr>
          <a:xfrm>
            <a:off x="1045505" y="5674869"/>
            <a:ext cx="6302828" cy="923330"/>
          </a:xfrm>
          <a:prstGeom prst="rect">
            <a:avLst/>
          </a:prstGeom>
          <a:noFill/>
        </p:spPr>
        <p:txBody>
          <a:bodyPr wrap="square">
            <a:spAutoFit/>
          </a:bodyPr>
          <a:lstStyle/>
          <a:p>
            <a:r>
              <a:rPr lang="en-US" b="0" i="1" dirty="0">
                <a:solidFill>
                  <a:srgbClr val="FFFF00"/>
                </a:solidFill>
                <a:effectLst/>
              </a:rPr>
              <a:t>…revelation or inspiration comes by means of words or thoughts communicated to the mind (see </a:t>
            </a:r>
            <a:r>
              <a:rPr lang="en-US" b="0" i="1" u="none" strike="noStrike" dirty="0">
                <a:solidFill>
                  <a:srgbClr val="FFFF00"/>
                </a:solidFill>
                <a:effectLst/>
              </a:rPr>
              <a:t>Enos 1:10</a:t>
            </a:r>
            <a:r>
              <a:rPr lang="en-US" b="0" i="1" dirty="0">
                <a:solidFill>
                  <a:srgbClr val="FFFF00"/>
                </a:solidFill>
                <a:effectLst/>
              </a:rPr>
              <a:t>; </a:t>
            </a:r>
            <a:r>
              <a:rPr lang="en-US" b="0" i="1" u="none" strike="noStrike" dirty="0">
                <a:solidFill>
                  <a:srgbClr val="FFFF00"/>
                </a:solidFill>
                <a:effectLst/>
              </a:rPr>
              <a:t>D&amp;C 8:2–3</a:t>
            </a:r>
            <a:r>
              <a:rPr lang="en-US" b="0" i="1" dirty="0">
                <a:solidFill>
                  <a:srgbClr val="FFFF00"/>
                </a:solidFill>
                <a:effectLst/>
              </a:rPr>
              <a:t>), by sudden enlightenment (see </a:t>
            </a:r>
            <a:r>
              <a:rPr lang="en-US" b="0" i="1" u="none" strike="noStrike" dirty="0">
                <a:solidFill>
                  <a:srgbClr val="FFFF00"/>
                </a:solidFill>
                <a:effectLst/>
              </a:rPr>
              <a:t>D&amp;C 6:14–15</a:t>
            </a:r>
            <a:r>
              <a:rPr lang="en-US" b="0" i="1" dirty="0">
                <a:solidFill>
                  <a:srgbClr val="FFFF00"/>
                </a:solidFill>
                <a:effectLst/>
              </a:rPr>
              <a:t>),</a:t>
            </a:r>
            <a:endParaRPr lang="en-US" i="1" dirty="0">
              <a:solidFill>
                <a:srgbClr val="FFFF00"/>
              </a:solidFill>
            </a:endParaRPr>
          </a:p>
        </p:txBody>
      </p:sp>
      <p:pic>
        <p:nvPicPr>
          <p:cNvPr id="30" name="Picture 29">
            <a:extLst>
              <a:ext uri="{FF2B5EF4-FFF2-40B4-BE49-F238E27FC236}">
                <a16:creationId xmlns:a16="http://schemas.microsoft.com/office/drawing/2014/main" id="{B9070B54-2F54-8A77-E4EF-C2BD0BC8A0EF}"/>
              </a:ext>
            </a:extLst>
          </p:cNvPr>
          <p:cNvPicPr>
            <a:picLocks noChangeAspect="1"/>
          </p:cNvPicPr>
          <p:nvPr/>
        </p:nvPicPr>
        <p:blipFill>
          <a:blip r:embed="rId4"/>
          <a:stretch>
            <a:fillRect/>
          </a:stretch>
        </p:blipFill>
        <p:spPr>
          <a:xfrm>
            <a:off x="500742" y="3169723"/>
            <a:ext cx="2610171" cy="2356704"/>
          </a:xfrm>
          <a:prstGeom prst="rect">
            <a:avLst/>
          </a:prstGeom>
        </p:spPr>
      </p:pic>
      <p:pic>
        <p:nvPicPr>
          <p:cNvPr id="34" name="Picture 33">
            <a:extLst>
              <a:ext uri="{FF2B5EF4-FFF2-40B4-BE49-F238E27FC236}">
                <a16:creationId xmlns:a16="http://schemas.microsoft.com/office/drawing/2014/main" id="{B4D59FB5-AF25-B4E4-B487-CA3DBB8D4ACE}"/>
              </a:ext>
            </a:extLst>
          </p:cNvPr>
          <p:cNvPicPr>
            <a:picLocks noChangeAspect="1"/>
          </p:cNvPicPr>
          <p:nvPr/>
        </p:nvPicPr>
        <p:blipFill>
          <a:blip r:embed="rId5"/>
          <a:stretch>
            <a:fillRect/>
          </a:stretch>
        </p:blipFill>
        <p:spPr>
          <a:xfrm>
            <a:off x="6818184" y="866292"/>
            <a:ext cx="2543530" cy="2176767"/>
          </a:xfrm>
          <a:prstGeom prst="rect">
            <a:avLst/>
          </a:prstGeom>
        </p:spPr>
      </p:pic>
    </p:spTree>
    <p:extLst>
      <p:ext uri="{BB962C8B-B14F-4D97-AF65-F5344CB8AC3E}">
        <p14:creationId xmlns:p14="http://schemas.microsoft.com/office/powerpoint/2010/main" val="387973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1" grpId="0"/>
      <p:bldP spid="13" grpId="0"/>
      <p:bldP spid="14"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2D6FC-1244-1B67-F83A-AC85C66963C5}"/>
            </a:ext>
          </a:extLst>
        </p:cNvPr>
        <p:cNvGrpSpPr/>
        <p:nvPr/>
      </p:nvGrpSpPr>
      <p:grpSpPr>
        <a:xfrm>
          <a:off x="0" y="0"/>
          <a:ext cx="0" cy="0"/>
          <a:chOff x="0" y="0"/>
          <a:chExt cx="0" cy="0"/>
        </a:xfrm>
      </p:grpSpPr>
      <p:pic>
        <p:nvPicPr>
          <p:cNvPr id="1026" name="Picture 2" descr="https://d2d00szk9na1qq.cloudfront.net/Product/d7fdb75f-381f-43f1-887d-805ec9447b06/Images/Large_0269376.jpg">
            <a:extLst>
              <a:ext uri="{FF2B5EF4-FFF2-40B4-BE49-F238E27FC236}">
                <a16:creationId xmlns:a16="http://schemas.microsoft.com/office/drawing/2014/main" id="{1F879DDA-A284-FA73-076F-CB5A8F8AA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724489E-4EF1-F20A-5D70-82BA2CCAF5BF}"/>
              </a:ext>
            </a:extLst>
          </p:cNvPr>
          <p:cNvSpPr txBox="1"/>
          <p:nvPr/>
        </p:nvSpPr>
        <p:spPr>
          <a:xfrm>
            <a:off x="0" y="109194"/>
            <a:ext cx="12192000" cy="923330"/>
          </a:xfrm>
          <a:prstGeom prst="rect">
            <a:avLst/>
          </a:prstGeom>
          <a:noFill/>
        </p:spPr>
        <p:txBody>
          <a:bodyPr wrap="square" rtlCol="0">
            <a:spAutoFit/>
          </a:bodyPr>
          <a:lstStyle/>
          <a:p>
            <a:pPr algn="ctr"/>
            <a:r>
              <a:rPr lang="en-US" sz="5400" dirty="0">
                <a:solidFill>
                  <a:schemeClr val="bg1"/>
                </a:solidFill>
                <a:latin typeface="Arial Narrow" panose="020B0606020202030204" pitchFamily="34" charset="0"/>
              </a:rPr>
              <a:t>The Word of the Lord Was Precious</a:t>
            </a:r>
          </a:p>
        </p:txBody>
      </p:sp>
      <p:sp>
        <p:nvSpPr>
          <p:cNvPr id="2" name="Rectangle 1">
            <a:extLst>
              <a:ext uri="{FF2B5EF4-FFF2-40B4-BE49-F238E27FC236}">
                <a16:creationId xmlns:a16="http://schemas.microsoft.com/office/drawing/2014/main" id="{EB6C8F34-B550-C1E4-BE7D-FC06D0B331B5}"/>
              </a:ext>
            </a:extLst>
          </p:cNvPr>
          <p:cNvSpPr/>
          <p:nvPr/>
        </p:nvSpPr>
        <p:spPr>
          <a:xfrm>
            <a:off x="897228" y="3776721"/>
            <a:ext cx="6096000" cy="830997"/>
          </a:xfrm>
          <a:prstGeom prst="rect">
            <a:avLst/>
          </a:prstGeom>
        </p:spPr>
        <p:txBody>
          <a:bodyPr>
            <a:spAutoFit/>
          </a:bodyPr>
          <a:lstStyle/>
          <a:p>
            <a:r>
              <a:rPr lang="en-US" sz="2400" b="0" i="0" dirty="0">
                <a:solidFill>
                  <a:srgbClr val="FFFF00"/>
                </a:solidFill>
                <a:effectLst/>
                <a:latin typeface="Calibri" panose="020F0502020204030204" pitchFamily="34" charset="0"/>
              </a:rPr>
              <a:t>What might this tell us about the spiritual condition of the people at this time?</a:t>
            </a:r>
            <a:endParaRPr lang="en-US" sz="2400" dirty="0">
              <a:solidFill>
                <a:srgbClr val="FFFF00"/>
              </a:solidFill>
            </a:endParaRPr>
          </a:p>
        </p:txBody>
      </p:sp>
      <p:sp>
        <p:nvSpPr>
          <p:cNvPr id="7" name="TextBox 6">
            <a:extLst>
              <a:ext uri="{FF2B5EF4-FFF2-40B4-BE49-F238E27FC236}">
                <a16:creationId xmlns:a16="http://schemas.microsoft.com/office/drawing/2014/main" id="{A776A9EA-4556-A4F3-90B0-3BCE29B5E9C6}"/>
              </a:ext>
            </a:extLst>
          </p:cNvPr>
          <p:cNvSpPr txBox="1"/>
          <p:nvPr/>
        </p:nvSpPr>
        <p:spPr>
          <a:xfrm>
            <a:off x="2708547" y="898504"/>
            <a:ext cx="7415168"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At this time: No open visions—Revelations from the Lord were rare</a:t>
            </a:r>
          </a:p>
        </p:txBody>
      </p:sp>
      <p:sp>
        <p:nvSpPr>
          <p:cNvPr id="8" name="TextBox 7">
            <a:extLst>
              <a:ext uri="{FF2B5EF4-FFF2-40B4-BE49-F238E27FC236}">
                <a16:creationId xmlns:a16="http://schemas.microsoft.com/office/drawing/2014/main" id="{F5CF5EA6-3C41-51D8-BAD6-321A8CC772C4}"/>
              </a:ext>
            </a:extLst>
          </p:cNvPr>
          <p:cNvSpPr txBox="1"/>
          <p:nvPr/>
        </p:nvSpPr>
        <p:spPr>
          <a:xfrm>
            <a:off x="0" y="6457890"/>
            <a:ext cx="5088812"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1 Samuel 3:1</a:t>
            </a:r>
          </a:p>
        </p:txBody>
      </p:sp>
      <p:pic>
        <p:nvPicPr>
          <p:cNvPr id="4100" name="Picture 4" descr="http://christianimagesource.com/prophets_of_baal__image_7_sjpg2139.jpg">
            <a:extLst>
              <a:ext uri="{FF2B5EF4-FFF2-40B4-BE49-F238E27FC236}">
                <a16:creationId xmlns:a16="http://schemas.microsoft.com/office/drawing/2014/main" id="{A6FA07FF-89C0-6F96-FF27-11B73E4D1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008" y="2058619"/>
            <a:ext cx="4762500" cy="426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7F0C768-5C6E-5B15-B800-75143DF93E0D}"/>
              </a:ext>
            </a:extLst>
          </p:cNvPr>
          <p:cNvSpPr/>
          <p:nvPr/>
        </p:nvSpPr>
        <p:spPr>
          <a:xfrm>
            <a:off x="732492" y="2157949"/>
            <a:ext cx="6096000" cy="923330"/>
          </a:xfrm>
          <a:prstGeom prst="rect">
            <a:avLst/>
          </a:prstGeom>
        </p:spPr>
        <p:txBody>
          <a:bodyPr>
            <a:spAutoFit/>
          </a:bodyPr>
          <a:lstStyle/>
          <a:p>
            <a:r>
              <a:rPr lang="en-US" dirty="0">
                <a:solidFill>
                  <a:schemeClr val="bg1"/>
                </a:solidFill>
                <a:latin typeface="Calibri" panose="020F0502020204030204" pitchFamily="34" charset="0"/>
              </a:rPr>
              <a:t>“…there was no prophet upon the earth through whom the Lord could reveal his will, either by personal experience, or by revelation.” (1)</a:t>
            </a:r>
            <a:endParaRPr lang="en-US" dirty="0"/>
          </a:p>
        </p:txBody>
      </p:sp>
      <p:pic>
        <p:nvPicPr>
          <p:cNvPr id="5" name="Picture 4">
            <a:extLst>
              <a:ext uri="{FF2B5EF4-FFF2-40B4-BE49-F238E27FC236}">
                <a16:creationId xmlns:a16="http://schemas.microsoft.com/office/drawing/2014/main" id="{EE80956E-5352-064A-6537-911B924C8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94" y="372142"/>
            <a:ext cx="1097280" cy="1383792"/>
          </a:xfrm>
          <a:prstGeom prst="rect">
            <a:avLst/>
          </a:prstGeom>
        </p:spPr>
      </p:pic>
    </p:spTree>
    <p:extLst>
      <p:ext uri="{BB962C8B-B14F-4D97-AF65-F5344CB8AC3E}">
        <p14:creationId xmlns:p14="http://schemas.microsoft.com/office/powerpoint/2010/main" val="1867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724D9-8AA3-4FC9-4A22-B59A20C828F9}"/>
            </a:ext>
          </a:extLst>
        </p:cNvPr>
        <p:cNvGrpSpPr/>
        <p:nvPr/>
      </p:nvGrpSpPr>
      <p:grpSpPr>
        <a:xfrm>
          <a:off x="0" y="0"/>
          <a:ext cx="0" cy="0"/>
          <a:chOff x="0" y="0"/>
          <a:chExt cx="0" cy="0"/>
        </a:xfrm>
      </p:grpSpPr>
      <p:pic>
        <p:nvPicPr>
          <p:cNvPr id="1026" name="Picture 2" descr="https://d2d00szk9na1qq.cloudfront.net/Product/d7fdb75f-381f-43f1-887d-805ec9447b06/Images/Large_0269376.jpg">
            <a:extLst>
              <a:ext uri="{FF2B5EF4-FFF2-40B4-BE49-F238E27FC236}">
                <a16:creationId xmlns:a16="http://schemas.microsoft.com/office/drawing/2014/main" id="{E48ED078-445A-E0A7-C489-67EB6BEBA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DA20B0-C011-37A8-AF20-53880671103C}"/>
              </a:ext>
            </a:extLst>
          </p:cNvPr>
          <p:cNvSpPr txBox="1"/>
          <p:nvPr/>
        </p:nvSpPr>
        <p:spPr>
          <a:xfrm>
            <a:off x="0" y="109194"/>
            <a:ext cx="12192000" cy="923330"/>
          </a:xfrm>
          <a:prstGeom prst="rect">
            <a:avLst/>
          </a:prstGeom>
          <a:noFill/>
        </p:spPr>
        <p:txBody>
          <a:bodyPr wrap="square" rtlCol="0">
            <a:spAutoFit/>
          </a:bodyPr>
          <a:lstStyle/>
          <a:p>
            <a:pPr algn="ctr"/>
            <a:r>
              <a:rPr lang="en-US" sz="5400" dirty="0">
                <a:solidFill>
                  <a:schemeClr val="bg1"/>
                </a:solidFill>
                <a:latin typeface="Arial Narrow" panose="020B0606020202030204" pitchFamily="34" charset="0"/>
              </a:rPr>
              <a:t>Samuel and the Voice of the Lord</a:t>
            </a:r>
          </a:p>
        </p:txBody>
      </p:sp>
      <p:sp>
        <p:nvSpPr>
          <p:cNvPr id="8" name="TextBox 7">
            <a:extLst>
              <a:ext uri="{FF2B5EF4-FFF2-40B4-BE49-F238E27FC236}">
                <a16:creationId xmlns:a16="http://schemas.microsoft.com/office/drawing/2014/main" id="{586FD188-B6BE-C7A6-56A7-8E08693032EC}"/>
              </a:ext>
            </a:extLst>
          </p:cNvPr>
          <p:cNvSpPr txBox="1"/>
          <p:nvPr/>
        </p:nvSpPr>
        <p:spPr>
          <a:xfrm>
            <a:off x="391884" y="2127499"/>
            <a:ext cx="4484915" cy="2862322"/>
          </a:xfrm>
          <a:prstGeom prst="rect">
            <a:avLst/>
          </a:prstGeom>
          <a:noFill/>
        </p:spPr>
        <p:txBody>
          <a:bodyPr wrap="square" rtlCol="0">
            <a:spAutoFit/>
          </a:bodyPr>
          <a:lstStyle/>
          <a:p>
            <a:r>
              <a:rPr lang="en-US" sz="2000" dirty="0">
                <a:solidFill>
                  <a:schemeClr val="bg1"/>
                </a:solidFill>
              </a:rPr>
              <a:t>Samuel was born to Hannah as an answer to her prayers. </a:t>
            </a:r>
          </a:p>
          <a:p>
            <a:endParaRPr lang="en-US" sz="2000" dirty="0">
              <a:solidFill>
                <a:schemeClr val="bg1"/>
              </a:solidFill>
            </a:endParaRPr>
          </a:p>
          <a:p>
            <a:r>
              <a:rPr lang="en-US" sz="2000" dirty="0">
                <a:solidFill>
                  <a:schemeClr val="bg1"/>
                </a:solidFill>
              </a:rPr>
              <a:t>When Samuel was young, Hannah brought him to the tabernacle where Eli could care for him.</a:t>
            </a:r>
          </a:p>
          <a:p>
            <a:endParaRPr lang="en-US" sz="2000" dirty="0">
              <a:solidFill>
                <a:schemeClr val="bg1"/>
              </a:solidFill>
            </a:endParaRPr>
          </a:p>
          <a:p>
            <a:r>
              <a:rPr lang="en-US" sz="2000" dirty="0">
                <a:solidFill>
                  <a:schemeClr val="bg1"/>
                </a:solidFill>
              </a:rPr>
              <a:t>One night, the boy Samuel had an experience hearing the voice of the Lord.</a:t>
            </a:r>
          </a:p>
        </p:txBody>
      </p:sp>
      <p:pic>
        <p:nvPicPr>
          <p:cNvPr id="9" name="Picture 8">
            <a:extLst>
              <a:ext uri="{FF2B5EF4-FFF2-40B4-BE49-F238E27FC236}">
                <a16:creationId xmlns:a16="http://schemas.microsoft.com/office/drawing/2014/main" id="{F7736C86-005B-0352-1087-82A231B06A90}"/>
              </a:ext>
            </a:extLst>
          </p:cNvPr>
          <p:cNvPicPr>
            <a:picLocks noChangeAspect="1"/>
          </p:cNvPicPr>
          <p:nvPr/>
        </p:nvPicPr>
        <p:blipFill>
          <a:blip r:embed="rId3"/>
          <a:stretch>
            <a:fillRect/>
          </a:stretch>
        </p:blipFill>
        <p:spPr>
          <a:xfrm>
            <a:off x="5088812" y="1832616"/>
            <a:ext cx="6013460" cy="3825181"/>
          </a:xfrm>
          <a:prstGeom prst="rect">
            <a:avLst/>
          </a:prstGeom>
        </p:spPr>
      </p:pic>
      <p:sp>
        <p:nvSpPr>
          <p:cNvPr id="10" name="TextBox 9">
            <a:extLst>
              <a:ext uri="{FF2B5EF4-FFF2-40B4-BE49-F238E27FC236}">
                <a16:creationId xmlns:a16="http://schemas.microsoft.com/office/drawing/2014/main" id="{73342220-E0C8-7931-37A2-59989B18B269}"/>
              </a:ext>
            </a:extLst>
          </p:cNvPr>
          <p:cNvSpPr txBox="1"/>
          <p:nvPr/>
        </p:nvSpPr>
        <p:spPr>
          <a:xfrm>
            <a:off x="0" y="6457890"/>
            <a:ext cx="5088812"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1 Samuel 3:1</a:t>
            </a:r>
          </a:p>
        </p:txBody>
      </p:sp>
    </p:spTree>
    <p:extLst>
      <p:ext uri="{BB962C8B-B14F-4D97-AF65-F5344CB8AC3E}">
        <p14:creationId xmlns:p14="http://schemas.microsoft.com/office/powerpoint/2010/main" val="178084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9194"/>
            <a:ext cx="12192000" cy="1107996"/>
          </a:xfrm>
          <a:prstGeom prst="rect">
            <a:avLst/>
          </a:prstGeom>
          <a:noFill/>
        </p:spPr>
        <p:txBody>
          <a:bodyPr wrap="square" rtlCol="0">
            <a:spAutoFit/>
          </a:bodyPr>
          <a:lstStyle/>
          <a:p>
            <a:pPr algn="ctr"/>
            <a:r>
              <a:rPr lang="en-US" sz="6600" dirty="0">
                <a:solidFill>
                  <a:schemeClr val="bg1"/>
                </a:solidFill>
                <a:latin typeface="Arial Narrow" panose="020B0606020202030204" pitchFamily="34" charset="0"/>
              </a:rPr>
              <a:t>1</a:t>
            </a:r>
            <a:r>
              <a:rPr lang="en-US" sz="6600" baseline="30000" dirty="0">
                <a:solidFill>
                  <a:schemeClr val="bg1"/>
                </a:solidFill>
                <a:latin typeface="Arial Narrow" panose="020B0606020202030204" pitchFamily="34" charset="0"/>
              </a:rPr>
              <a:t>st</a:t>
            </a:r>
            <a:r>
              <a:rPr lang="en-US" sz="6600" dirty="0">
                <a:solidFill>
                  <a:schemeClr val="bg1"/>
                </a:solidFill>
                <a:latin typeface="Arial Narrow" panose="020B0606020202030204" pitchFamily="34" charset="0"/>
              </a:rPr>
              <a:t> Vision— “Samuel”</a:t>
            </a:r>
          </a:p>
        </p:txBody>
      </p:sp>
      <p:sp>
        <p:nvSpPr>
          <p:cNvPr id="7" name="TextBox 6"/>
          <p:cNvSpPr txBox="1"/>
          <p:nvPr/>
        </p:nvSpPr>
        <p:spPr>
          <a:xfrm>
            <a:off x="2416276" y="1218864"/>
            <a:ext cx="7359448" cy="954107"/>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rPr>
              <a:t>Why do you think Samuel did not hear the voice as the Lord’s?</a:t>
            </a:r>
          </a:p>
        </p:txBody>
      </p:sp>
      <p:sp>
        <p:nvSpPr>
          <p:cNvPr id="3" name="Rectangle 2"/>
          <p:cNvSpPr/>
          <p:nvPr/>
        </p:nvSpPr>
        <p:spPr>
          <a:xfrm>
            <a:off x="528313" y="3011791"/>
            <a:ext cx="2927797" cy="2246769"/>
          </a:xfrm>
          <a:prstGeom prst="rect">
            <a:avLst/>
          </a:prstGeom>
        </p:spPr>
        <p:txBody>
          <a:bodyPr wrap="square">
            <a:spAutoFit/>
          </a:bodyPr>
          <a:lstStyle/>
          <a:p>
            <a:r>
              <a:rPr lang="en-US" sz="2800" b="0" i="0" dirty="0">
                <a:solidFill>
                  <a:schemeClr val="bg1"/>
                </a:solidFill>
                <a:effectLst/>
                <a:latin typeface="Calibri" panose="020F0502020204030204" pitchFamily="34" charset="0"/>
              </a:rPr>
              <a:t>And he ran unto Eli, and said, Here </a:t>
            </a:r>
            <a:r>
              <a:rPr lang="en-US" sz="2800" b="0" i="1" dirty="0">
                <a:solidFill>
                  <a:schemeClr val="bg1"/>
                </a:solidFill>
                <a:effectLst/>
                <a:latin typeface="Calibri" panose="020F0502020204030204" pitchFamily="34" charset="0"/>
              </a:rPr>
              <a:t>am</a:t>
            </a:r>
            <a:r>
              <a:rPr lang="en-US" sz="2800" b="0" i="0" dirty="0">
                <a:solidFill>
                  <a:schemeClr val="bg1"/>
                </a:solidFill>
                <a:effectLst/>
                <a:latin typeface="Calibri" panose="020F0502020204030204" pitchFamily="34" charset="0"/>
              </a:rPr>
              <a:t> I; for thou </a:t>
            </a:r>
            <a:r>
              <a:rPr lang="en-US" sz="2800" b="0" i="0" dirty="0" err="1">
                <a:solidFill>
                  <a:schemeClr val="bg1"/>
                </a:solidFill>
                <a:effectLst/>
                <a:latin typeface="Calibri" panose="020F0502020204030204" pitchFamily="34" charset="0"/>
              </a:rPr>
              <a:t>calledst</a:t>
            </a:r>
            <a:r>
              <a:rPr lang="en-US" sz="2800" b="0" i="0" dirty="0">
                <a:solidFill>
                  <a:schemeClr val="bg1"/>
                </a:solidFill>
                <a:effectLst/>
                <a:latin typeface="Calibri" panose="020F0502020204030204" pitchFamily="34" charset="0"/>
              </a:rPr>
              <a:t> me. </a:t>
            </a:r>
          </a:p>
          <a:p>
            <a:endParaRPr lang="en-US" sz="2800" dirty="0">
              <a:solidFill>
                <a:schemeClr val="bg1"/>
              </a:solidFill>
              <a:latin typeface="Calibri" panose="020F0502020204030204" pitchFamily="34" charset="0"/>
            </a:endParaRPr>
          </a:p>
        </p:txBody>
      </p:sp>
      <p:sp>
        <p:nvSpPr>
          <p:cNvPr id="11" name="TextBox 10"/>
          <p:cNvSpPr txBox="1"/>
          <p:nvPr/>
        </p:nvSpPr>
        <p:spPr>
          <a:xfrm>
            <a:off x="0" y="6457890"/>
            <a:ext cx="5088812"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1 Samuel 3:2-5</a:t>
            </a:r>
          </a:p>
        </p:txBody>
      </p:sp>
      <p:sp>
        <p:nvSpPr>
          <p:cNvPr id="4" name="Rectangle 3"/>
          <p:cNvSpPr/>
          <p:nvPr/>
        </p:nvSpPr>
        <p:spPr>
          <a:xfrm>
            <a:off x="8944884" y="3011790"/>
            <a:ext cx="2859110" cy="2677656"/>
          </a:xfrm>
          <a:prstGeom prst="rect">
            <a:avLst/>
          </a:prstGeom>
        </p:spPr>
        <p:txBody>
          <a:bodyPr wrap="square">
            <a:spAutoFit/>
          </a:bodyPr>
          <a:lstStyle/>
          <a:p>
            <a:r>
              <a:rPr lang="en-US" sz="2800" b="0" i="0" dirty="0">
                <a:solidFill>
                  <a:schemeClr val="bg1"/>
                </a:solidFill>
                <a:effectLst/>
                <a:latin typeface="Calibri" panose="020F0502020204030204" pitchFamily="34" charset="0"/>
              </a:rPr>
              <a:t>And he said, I called not; lie down again. </a:t>
            </a:r>
          </a:p>
          <a:p>
            <a:endParaRPr lang="en-US" sz="2800" dirty="0">
              <a:solidFill>
                <a:schemeClr val="bg1"/>
              </a:solidFill>
              <a:latin typeface="Calibri" panose="020F0502020204030204" pitchFamily="34" charset="0"/>
            </a:endParaRPr>
          </a:p>
          <a:p>
            <a:r>
              <a:rPr lang="en-US" sz="2800" b="0" i="0" dirty="0">
                <a:solidFill>
                  <a:schemeClr val="bg1"/>
                </a:solidFill>
                <a:effectLst/>
                <a:latin typeface="Calibri" panose="020F0502020204030204" pitchFamily="34" charset="0"/>
              </a:rPr>
              <a:t>And he went and lay down.</a:t>
            </a:r>
            <a:endParaRPr lang="en-US" sz="2800" dirty="0">
              <a:solidFill>
                <a:schemeClr val="bg1"/>
              </a:solidFill>
            </a:endParaRPr>
          </a:p>
        </p:txBody>
      </p:sp>
      <p:pic>
        <p:nvPicPr>
          <p:cNvPr id="9" name="Picture 8">
            <a:extLst>
              <a:ext uri="{FF2B5EF4-FFF2-40B4-BE49-F238E27FC236}">
                <a16:creationId xmlns:a16="http://schemas.microsoft.com/office/drawing/2014/main" id="{5AE44AAD-34E2-A07E-3621-8296CF53A6BF}"/>
              </a:ext>
            </a:extLst>
          </p:cNvPr>
          <p:cNvPicPr>
            <a:picLocks noChangeAspect="1"/>
          </p:cNvPicPr>
          <p:nvPr/>
        </p:nvPicPr>
        <p:blipFill>
          <a:blip r:embed="rId3"/>
          <a:stretch>
            <a:fillRect/>
          </a:stretch>
        </p:blipFill>
        <p:spPr>
          <a:xfrm>
            <a:off x="3712028" y="2449112"/>
            <a:ext cx="4373079" cy="3240334"/>
          </a:xfrm>
          <a:prstGeom prst="rect">
            <a:avLst/>
          </a:prstGeom>
        </p:spPr>
      </p:pic>
    </p:spTree>
    <p:extLst>
      <p:ext uri="{BB962C8B-B14F-4D97-AF65-F5344CB8AC3E}">
        <p14:creationId xmlns:p14="http://schemas.microsoft.com/office/powerpoint/2010/main" val="410737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9194"/>
            <a:ext cx="12192000" cy="1107996"/>
          </a:xfrm>
          <a:prstGeom prst="rect">
            <a:avLst/>
          </a:prstGeom>
          <a:noFill/>
        </p:spPr>
        <p:txBody>
          <a:bodyPr wrap="square" rtlCol="0">
            <a:spAutoFit/>
          </a:bodyPr>
          <a:lstStyle/>
          <a:p>
            <a:pPr algn="ctr"/>
            <a:r>
              <a:rPr lang="en-US" sz="6600" dirty="0">
                <a:solidFill>
                  <a:schemeClr val="bg1"/>
                </a:solidFill>
                <a:latin typeface="Arial Narrow" panose="020B0606020202030204" pitchFamily="34" charset="0"/>
              </a:rPr>
              <a:t>2nd Vision— “Samuel”</a:t>
            </a:r>
          </a:p>
        </p:txBody>
      </p:sp>
      <p:sp>
        <p:nvSpPr>
          <p:cNvPr id="3" name="Rectangle 2"/>
          <p:cNvSpPr/>
          <p:nvPr/>
        </p:nvSpPr>
        <p:spPr>
          <a:xfrm>
            <a:off x="528313" y="2551517"/>
            <a:ext cx="2927797" cy="2246769"/>
          </a:xfrm>
          <a:prstGeom prst="rect">
            <a:avLst/>
          </a:prstGeom>
        </p:spPr>
        <p:txBody>
          <a:bodyPr wrap="square">
            <a:spAutoFit/>
          </a:bodyPr>
          <a:lstStyle/>
          <a:p>
            <a:r>
              <a:rPr lang="en-US" sz="2800" dirty="0">
                <a:solidFill>
                  <a:schemeClr val="bg1"/>
                </a:solidFill>
              </a:rPr>
              <a:t>And Samuel arose and went to Eli, and said, Here </a:t>
            </a:r>
            <a:r>
              <a:rPr lang="en-US" sz="2800" i="1" dirty="0">
                <a:solidFill>
                  <a:schemeClr val="bg1"/>
                </a:solidFill>
              </a:rPr>
              <a:t>am</a:t>
            </a:r>
            <a:r>
              <a:rPr lang="en-US" sz="2800" dirty="0">
                <a:solidFill>
                  <a:schemeClr val="bg1"/>
                </a:solidFill>
              </a:rPr>
              <a:t> I; for thou didst call me.</a:t>
            </a:r>
            <a:endParaRPr lang="en-US" sz="2800" dirty="0">
              <a:solidFill>
                <a:schemeClr val="bg1"/>
              </a:solidFill>
              <a:latin typeface="Calibri" panose="020F0502020204030204" pitchFamily="34" charset="0"/>
            </a:endParaRPr>
          </a:p>
        </p:txBody>
      </p:sp>
      <p:sp>
        <p:nvSpPr>
          <p:cNvPr id="11" name="TextBox 10"/>
          <p:cNvSpPr txBox="1"/>
          <p:nvPr/>
        </p:nvSpPr>
        <p:spPr>
          <a:xfrm>
            <a:off x="0" y="6457890"/>
            <a:ext cx="5088812"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1 Samuel 3:6</a:t>
            </a:r>
          </a:p>
        </p:txBody>
      </p:sp>
      <p:sp>
        <p:nvSpPr>
          <p:cNvPr id="4" name="Rectangle 3"/>
          <p:cNvSpPr/>
          <p:nvPr/>
        </p:nvSpPr>
        <p:spPr>
          <a:xfrm>
            <a:off x="8149872" y="2766960"/>
            <a:ext cx="2859110" cy="1815882"/>
          </a:xfrm>
          <a:prstGeom prst="rect">
            <a:avLst/>
          </a:prstGeom>
        </p:spPr>
        <p:txBody>
          <a:bodyPr wrap="square">
            <a:spAutoFit/>
          </a:bodyPr>
          <a:lstStyle/>
          <a:p>
            <a:r>
              <a:rPr lang="en-US" sz="2800" dirty="0">
                <a:solidFill>
                  <a:schemeClr val="bg1"/>
                </a:solidFill>
              </a:rPr>
              <a:t>And he answered, I called not, my son; lie down again.</a:t>
            </a:r>
            <a:r>
              <a:rPr lang="en-US" sz="2800" b="0" i="0" dirty="0">
                <a:solidFill>
                  <a:schemeClr val="bg1"/>
                </a:solidFill>
                <a:effectLst/>
                <a:latin typeface="Calibri" panose="020F0502020204030204" pitchFamily="34" charset="0"/>
              </a:rPr>
              <a:t>. </a:t>
            </a:r>
          </a:p>
        </p:txBody>
      </p:sp>
      <p:sp>
        <p:nvSpPr>
          <p:cNvPr id="2" name="Rectangle 1"/>
          <p:cNvSpPr/>
          <p:nvPr/>
        </p:nvSpPr>
        <p:spPr>
          <a:xfrm>
            <a:off x="3048000" y="5756917"/>
            <a:ext cx="6096000" cy="646331"/>
          </a:xfrm>
          <a:prstGeom prst="rect">
            <a:avLst/>
          </a:prstGeom>
        </p:spPr>
        <p:txBody>
          <a:bodyPr>
            <a:spAutoFit/>
          </a:bodyPr>
          <a:lstStyle/>
          <a:p>
            <a:pPr algn="ctr"/>
            <a:r>
              <a:rPr lang="en-US" b="0" i="1" dirty="0">
                <a:solidFill>
                  <a:srgbClr val="FFFF00"/>
                </a:solidFill>
                <a:effectLst/>
                <a:latin typeface="Calibri" panose="020F0502020204030204" pitchFamily="34" charset="0"/>
              </a:rPr>
              <a:t>Samuel did not yet know the </a:t>
            </a:r>
            <a:r>
              <a:rPr lang="en-US" b="0" i="1" cap="small" dirty="0">
                <a:solidFill>
                  <a:srgbClr val="FFFF00"/>
                </a:solidFill>
                <a:effectLst/>
                <a:latin typeface="Calibri" panose="020F0502020204030204" pitchFamily="34" charset="0"/>
              </a:rPr>
              <a:t>Lord</a:t>
            </a:r>
            <a:r>
              <a:rPr lang="en-US" b="0" i="1" dirty="0">
                <a:solidFill>
                  <a:srgbClr val="FFFF00"/>
                </a:solidFill>
                <a:effectLst/>
                <a:latin typeface="Calibri" panose="020F0502020204030204" pitchFamily="34" charset="0"/>
              </a:rPr>
              <a:t>, neither was the word of the </a:t>
            </a:r>
            <a:r>
              <a:rPr lang="en-US" b="0" i="1" cap="small" dirty="0">
                <a:solidFill>
                  <a:srgbClr val="FFFF00"/>
                </a:solidFill>
                <a:effectLst/>
                <a:latin typeface="Calibri" panose="020F0502020204030204" pitchFamily="34" charset="0"/>
              </a:rPr>
              <a:t>Lord</a:t>
            </a:r>
            <a:r>
              <a:rPr lang="en-US" b="0" i="1" dirty="0">
                <a:solidFill>
                  <a:srgbClr val="FFFF00"/>
                </a:solidFill>
                <a:effectLst/>
                <a:latin typeface="Calibri" panose="020F0502020204030204" pitchFamily="34" charset="0"/>
              </a:rPr>
              <a:t> yet revealed unto him.</a:t>
            </a:r>
            <a:endParaRPr lang="en-US" i="1" dirty="0">
              <a:solidFill>
                <a:srgbClr val="FFFF00"/>
              </a:solidFill>
            </a:endParaRPr>
          </a:p>
        </p:txBody>
      </p:sp>
      <p:pic>
        <p:nvPicPr>
          <p:cNvPr id="8" name="Picture 7">
            <a:extLst>
              <a:ext uri="{FF2B5EF4-FFF2-40B4-BE49-F238E27FC236}">
                <a16:creationId xmlns:a16="http://schemas.microsoft.com/office/drawing/2014/main" id="{97C18136-35BE-5851-6E7F-F6E549E85643}"/>
              </a:ext>
            </a:extLst>
          </p:cNvPr>
          <p:cNvPicPr>
            <a:picLocks noChangeAspect="1"/>
          </p:cNvPicPr>
          <p:nvPr/>
        </p:nvPicPr>
        <p:blipFill>
          <a:blip r:embed="rId3"/>
          <a:stretch>
            <a:fillRect/>
          </a:stretch>
        </p:blipFill>
        <p:spPr>
          <a:xfrm>
            <a:off x="4224589" y="1903786"/>
            <a:ext cx="3599465" cy="3542230"/>
          </a:xfrm>
          <a:prstGeom prst="rect">
            <a:avLst/>
          </a:prstGeom>
        </p:spPr>
      </p:pic>
    </p:spTree>
    <p:extLst>
      <p:ext uri="{BB962C8B-B14F-4D97-AF65-F5344CB8AC3E}">
        <p14:creationId xmlns:p14="http://schemas.microsoft.com/office/powerpoint/2010/main" val="201142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d00szk9na1qq.cloudfront.net/Product/d7fdb75f-381f-43f1-887d-805ec9447b06/Images/Large_02693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9194"/>
            <a:ext cx="12192000" cy="1107996"/>
          </a:xfrm>
          <a:prstGeom prst="rect">
            <a:avLst/>
          </a:prstGeom>
          <a:noFill/>
        </p:spPr>
        <p:txBody>
          <a:bodyPr wrap="square" rtlCol="0">
            <a:spAutoFit/>
          </a:bodyPr>
          <a:lstStyle/>
          <a:p>
            <a:pPr algn="ctr"/>
            <a:r>
              <a:rPr lang="en-US" sz="6600" dirty="0">
                <a:solidFill>
                  <a:schemeClr val="bg1"/>
                </a:solidFill>
                <a:latin typeface="Arial Narrow" panose="020B0606020202030204" pitchFamily="34" charset="0"/>
              </a:rPr>
              <a:t>3rd Vision— “Samuel”</a:t>
            </a:r>
          </a:p>
        </p:txBody>
      </p:sp>
      <p:sp>
        <p:nvSpPr>
          <p:cNvPr id="7" name="TextBox 6"/>
          <p:cNvSpPr txBox="1"/>
          <p:nvPr/>
        </p:nvSpPr>
        <p:spPr>
          <a:xfrm>
            <a:off x="2416276" y="1243337"/>
            <a:ext cx="7359448" cy="523220"/>
          </a:xfrm>
          <a:prstGeom prst="rect">
            <a:avLst/>
          </a:prstGeom>
          <a:noFill/>
        </p:spPr>
        <p:txBody>
          <a:bodyPr wrap="square" rtlCol="0">
            <a:spAutoFit/>
          </a:bodyPr>
          <a:lstStyle/>
          <a:p>
            <a:pPr algn="ctr"/>
            <a:r>
              <a:rPr lang="en-US" sz="2800" dirty="0">
                <a:solidFill>
                  <a:schemeClr val="bg1"/>
                </a:solidFill>
              </a:rPr>
              <a:t>Why did Samuel initially not recognize the voice?</a:t>
            </a:r>
            <a:endParaRPr lang="en-US" sz="2800" dirty="0">
              <a:solidFill>
                <a:schemeClr val="bg1"/>
              </a:solidFill>
              <a:latin typeface="Calibri" panose="020F0502020204030204" pitchFamily="34" charset="0"/>
            </a:endParaRPr>
          </a:p>
        </p:txBody>
      </p:sp>
      <p:sp>
        <p:nvSpPr>
          <p:cNvPr id="3" name="Rectangle 2"/>
          <p:cNvSpPr/>
          <p:nvPr/>
        </p:nvSpPr>
        <p:spPr>
          <a:xfrm>
            <a:off x="528313" y="2551517"/>
            <a:ext cx="3270093" cy="1815882"/>
          </a:xfrm>
          <a:prstGeom prst="rect">
            <a:avLst/>
          </a:prstGeom>
        </p:spPr>
        <p:txBody>
          <a:bodyPr wrap="square">
            <a:spAutoFit/>
          </a:bodyPr>
          <a:lstStyle/>
          <a:p>
            <a:r>
              <a:rPr lang="en-US" sz="2800" dirty="0">
                <a:solidFill>
                  <a:schemeClr val="bg1"/>
                </a:solidFill>
                <a:latin typeface="Calibri" panose="020F0502020204030204" pitchFamily="34" charset="0"/>
              </a:rPr>
              <a:t> And he arose and went to Eli, and said, Here </a:t>
            </a:r>
            <a:r>
              <a:rPr lang="en-US" sz="2800" i="1" dirty="0">
                <a:solidFill>
                  <a:schemeClr val="bg1"/>
                </a:solidFill>
                <a:latin typeface="Calibri" panose="020F0502020204030204" pitchFamily="34" charset="0"/>
              </a:rPr>
              <a:t>am</a:t>
            </a:r>
            <a:r>
              <a:rPr lang="en-US" sz="2800" dirty="0">
                <a:solidFill>
                  <a:schemeClr val="bg1"/>
                </a:solidFill>
                <a:latin typeface="Calibri" panose="020F0502020204030204" pitchFamily="34" charset="0"/>
              </a:rPr>
              <a:t> I; for thou didst call me. </a:t>
            </a:r>
          </a:p>
        </p:txBody>
      </p:sp>
      <p:sp>
        <p:nvSpPr>
          <p:cNvPr id="11" name="TextBox 10"/>
          <p:cNvSpPr txBox="1"/>
          <p:nvPr/>
        </p:nvSpPr>
        <p:spPr>
          <a:xfrm>
            <a:off x="0" y="6457890"/>
            <a:ext cx="5088812"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1 Samuel 3:8-9</a:t>
            </a:r>
          </a:p>
        </p:txBody>
      </p:sp>
      <p:sp>
        <p:nvSpPr>
          <p:cNvPr id="4" name="Rectangle 3"/>
          <p:cNvSpPr/>
          <p:nvPr/>
        </p:nvSpPr>
        <p:spPr>
          <a:xfrm>
            <a:off x="7773147" y="2267880"/>
            <a:ext cx="4189666" cy="3539430"/>
          </a:xfrm>
          <a:prstGeom prst="rect">
            <a:avLst/>
          </a:prstGeom>
        </p:spPr>
        <p:txBody>
          <a:bodyPr wrap="square">
            <a:spAutoFit/>
          </a:bodyPr>
          <a:lstStyle/>
          <a:p>
            <a:r>
              <a:rPr lang="en-US" sz="2800" dirty="0">
                <a:solidFill>
                  <a:schemeClr val="bg1"/>
                </a:solidFill>
                <a:latin typeface="Calibri" panose="020F0502020204030204" pitchFamily="34" charset="0"/>
              </a:rPr>
              <a:t>And Eli perceived that the </a:t>
            </a:r>
            <a:r>
              <a:rPr lang="en-US" sz="2800" cap="small" dirty="0">
                <a:solidFill>
                  <a:schemeClr val="bg1"/>
                </a:solidFill>
                <a:latin typeface="Calibri" panose="020F0502020204030204" pitchFamily="34" charset="0"/>
              </a:rPr>
              <a:t>Lord</a:t>
            </a:r>
            <a:r>
              <a:rPr lang="en-US" sz="2800" dirty="0">
                <a:solidFill>
                  <a:schemeClr val="bg1"/>
                </a:solidFill>
                <a:latin typeface="Calibri" panose="020F0502020204030204" pitchFamily="34" charset="0"/>
              </a:rPr>
              <a:t> had called the child.</a:t>
            </a:r>
          </a:p>
          <a:p>
            <a:endParaRPr lang="en-US" sz="2800" dirty="0">
              <a:solidFill>
                <a:schemeClr val="bg1"/>
              </a:solidFill>
              <a:latin typeface="Calibri" panose="020F0502020204030204" pitchFamily="34" charset="0"/>
            </a:endParaRPr>
          </a:p>
          <a:p>
            <a:r>
              <a:rPr lang="en-US" sz="2800" dirty="0">
                <a:solidFill>
                  <a:schemeClr val="bg1"/>
                </a:solidFill>
                <a:latin typeface="Calibri" panose="020F0502020204030204" pitchFamily="34" charset="0"/>
              </a:rPr>
              <a:t>Go, lie down: and it shall be, if he call thee, that thou shalt say, Speak, </a:t>
            </a:r>
            <a:r>
              <a:rPr lang="en-US" sz="2800" cap="small" dirty="0">
                <a:solidFill>
                  <a:schemeClr val="bg1"/>
                </a:solidFill>
                <a:latin typeface="Calibri" panose="020F0502020204030204" pitchFamily="34" charset="0"/>
              </a:rPr>
              <a:t>Lord</a:t>
            </a:r>
            <a:r>
              <a:rPr lang="en-US" sz="2800" dirty="0">
                <a:solidFill>
                  <a:schemeClr val="bg1"/>
                </a:solidFill>
                <a:latin typeface="Calibri" panose="020F0502020204030204" pitchFamily="34" charset="0"/>
              </a:rPr>
              <a:t>; for thy servant </a:t>
            </a:r>
            <a:r>
              <a:rPr lang="en-US" sz="2800" dirty="0" err="1">
                <a:solidFill>
                  <a:schemeClr val="bg1"/>
                </a:solidFill>
                <a:latin typeface="Calibri" panose="020F0502020204030204" pitchFamily="34" charset="0"/>
              </a:rPr>
              <a:t>heareth</a:t>
            </a:r>
            <a:r>
              <a:rPr lang="en-US" sz="2800" dirty="0">
                <a:solidFill>
                  <a:schemeClr val="bg1"/>
                </a:solidFill>
                <a:latin typeface="Calibri" panose="020F0502020204030204" pitchFamily="34" charset="0"/>
              </a:rPr>
              <a:t>.</a:t>
            </a:r>
          </a:p>
        </p:txBody>
      </p:sp>
      <p:pic>
        <p:nvPicPr>
          <p:cNvPr id="9" name="Picture 8">
            <a:extLst>
              <a:ext uri="{FF2B5EF4-FFF2-40B4-BE49-F238E27FC236}">
                <a16:creationId xmlns:a16="http://schemas.microsoft.com/office/drawing/2014/main" id="{59F4BBBF-4EF1-DDCE-6990-11E629980DCE}"/>
              </a:ext>
            </a:extLst>
          </p:cNvPr>
          <p:cNvPicPr>
            <a:picLocks noChangeAspect="1"/>
          </p:cNvPicPr>
          <p:nvPr/>
        </p:nvPicPr>
        <p:blipFill>
          <a:blip r:embed="rId3"/>
          <a:stretch>
            <a:fillRect/>
          </a:stretch>
        </p:blipFill>
        <p:spPr>
          <a:xfrm>
            <a:off x="4273868" y="2588579"/>
            <a:ext cx="3270093" cy="3153304"/>
          </a:xfrm>
          <a:prstGeom prst="rect">
            <a:avLst/>
          </a:prstGeom>
        </p:spPr>
      </p:pic>
    </p:spTree>
    <p:extLst>
      <p:ext uri="{BB962C8B-B14F-4D97-AF65-F5344CB8AC3E}">
        <p14:creationId xmlns:p14="http://schemas.microsoft.com/office/powerpoint/2010/main" val="419317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3066</Words>
  <Application>Microsoft Office PowerPoint</Application>
  <PresentationFormat>Widescreen</PresentationFormat>
  <Paragraphs>172</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 Light</vt:lpstr>
      <vt:lpstr>Arial Narrow</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25</cp:revision>
  <dcterms:created xsi:type="dcterms:W3CDTF">2015-12-16T14:44:42Z</dcterms:created>
  <dcterms:modified xsi:type="dcterms:W3CDTF">2025-10-08T15:46:56Z</dcterms:modified>
</cp:coreProperties>
</file>