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8" r:id="rId4"/>
    <p:sldId id="263" r:id="rId5"/>
    <p:sldId id="266" r:id="rId6"/>
    <p:sldId id="264" r:id="rId7"/>
    <p:sldId id="267" r:id="rId8"/>
    <p:sldId id="268" r:id="rId9"/>
    <p:sldId id="269" r:id="rId10"/>
    <p:sldId id="270" r:id="rId11"/>
    <p:sldId id="271" r:id="rId12"/>
    <p:sldId id="276" r:id="rId13"/>
    <p:sldId id="272" r:id="rId14"/>
    <p:sldId id="275" r:id="rId15"/>
    <p:sldId id="273" r:id="rId16"/>
    <p:sldId id="274" r:id="rId17"/>
    <p:sldId id="277" r:id="rId18"/>
    <p:sldId id="257" r:id="rId19"/>
    <p:sldId id="265" r:id="rId20"/>
    <p:sldId id="259" r:id="rId21"/>
    <p:sldId id="261" r:id="rId22"/>
  </p:sldIdLst>
  <p:sldSz cx="12192000" cy="6858000"/>
  <p:notesSz cx="6858000" cy="9144000"/>
  <p:embeddedFontLst>
    <p:embeddedFont>
      <p:font typeface="Abadi" panose="020B0604020202020204" charset="0"/>
      <p:regular r:id="rId23"/>
    </p:embeddedFont>
    <p:embeddedFont>
      <p:font typeface="comic sans ms" panose="030F0702030302020204" pitchFamily="66" charset="0"/>
      <p:regular r:id="rId24"/>
      <p:bold r:id="rId25"/>
      <p:italic r:id="rId26"/>
      <p:boldItalic r:id="rId27"/>
    </p:embeddedFont>
    <p:embeddedFont>
      <p:font typeface="Franklin Gothic Demi Cond" panose="020B0706030402020204" pitchFamily="34" charset="0"/>
      <p:regular r:id="rId28"/>
    </p:embeddedFont>
    <p:embeddedFont>
      <p:font typeface="Georgia" panose="02040502050405020303" pitchFamily="18"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DA3FDC-739E-4049-ADE9-781AFF425DE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356241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A3FDC-739E-4049-ADE9-781AFF425DE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104434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A3FDC-739E-4049-ADE9-781AFF425DE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226666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A3FDC-739E-4049-ADE9-781AFF425DE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65220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DA3FDC-739E-4049-ADE9-781AFF425DE9}"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212117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DA3FDC-739E-4049-ADE9-781AFF425DE9}"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205880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DA3FDC-739E-4049-ADE9-781AFF425DE9}" type="datetimeFigureOut">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53120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DA3FDC-739E-4049-ADE9-781AFF425DE9}" type="datetimeFigureOut">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250115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A3FDC-739E-4049-ADE9-781AFF425DE9}"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195803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DA3FDC-739E-4049-ADE9-781AFF425DE9}"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73705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DA3FDC-739E-4049-ADE9-781AFF425DE9}"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3A0E7-E77B-47D6-A424-66EA4013F1CE}" type="slidenum">
              <a:rPr lang="en-US" smtClean="0"/>
              <a:t>‹#›</a:t>
            </a:fld>
            <a:endParaRPr lang="en-US"/>
          </a:p>
        </p:txBody>
      </p:sp>
    </p:spTree>
    <p:extLst>
      <p:ext uri="{BB962C8B-B14F-4D97-AF65-F5344CB8AC3E}">
        <p14:creationId xmlns:p14="http://schemas.microsoft.com/office/powerpoint/2010/main" val="254009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A3FDC-739E-4049-ADE9-781AFF425DE9}" type="datetimeFigureOut">
              <a:rPr lang="en-US" smtClean="0"/>
              <a:t>10/9/2025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3A0E7-E77B-47D6-A424-66EA4013F1CE}" type="slidenum">
              <a:rPr lang="en-US" smtClean="0"/>
              <a:t>‹#›</a:t>
            </a:fld>
            <a:endParaRPr lang="en-US"/>
          </a:p>
        </p:txBody>
      </p:sp>
    </p:spTree>
    <p:extLst>
      <p:ext uri="{BB962C8B-B14F-4D97-AF65-F5344CB8AC3E}">
        <p14:creationId xmlns:p14="http://schemas.microsoft.com/office/powerpoint/2010/main" val="978585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326860-3B16-4D4E-ACF9-496993559758}"/>
              </a:ext>
            </a:extLst>
          </p:cNvPr>
          <p:cNvPicPr>
            <a:picLocks noChangeAspect="1"/>
          </p:cNvPicPr>
          <p:nvPr/>
        </p:nvPicPr>
        <p:blipFill>
          <a:blip r:embed="rId2">
            <a:extLst>
              <a:ext uri="{28A0092B-C50C-407E-A947-70E740481C1C}">
                <a14:useLocalDpi xmlns:a14="http://schemas.microsoft.com/office/drawing/2010/main" val="0"/>
              </a:ext>
            </a:extLst>
          </a:blip>
          <a:srcRect b="5578"/>
          <a:stretch>
            <a:fillRect/>
          </a:stretch>
        </p:blipFill>
        <p:spPr>
          <a:xfrm>
            <a:off x="0" y="0"/>
            <a:ext cx="12192000" cy="6858000"/>
          </a:xfrm>
          <a:prstGeom prst="rect">
            <a:avLst/>
          </a:prstGeom>
        </p:spPr>
      </p:pic>
      <p:sp>
        <p:nvSpPr>
          <p:cNvPr id="6" name="TextBox 5"/>
          <p:cNvSpPr txBox="1"/>
          <p:nvPr/>
        </p:nvSpPr>
        <p:spPr>
          <a:xfrm>
            <a:off x="0" y="704662"/>
            <a:ext cx="12192000" cy="2123658"/>
          </a:xfrm>
          <a:prstGeom prst="rect">
            <a:avLst/>
          </a:prstGeom>
          <a:noFill/>
        </p:spPr>
        <p:txBody>
          <a:bodyPr wrap="square" rtlCol="0">
            <a:spAutoFit/>
          </a:bodyPr>
          <a:lstStyle/>
          <a:p>
            <a:pPr algn="ctr"/>
            <a:r>
              <a:rPr lang="en-US" sz="6600" dirty="0">
                <a:solidFill>
                  <a:schemeClr val="bg1"/>
                </a:solidFill>
                <a:latin typeface="Franklin Gothic Demi Cond" panose="020B0706030402020204" pitchFamily="34" charset="0"/>
              </a:rPr>
              <a:t>The Lost Ark of the Covenant</a:t>
            </a:r>
          </a:p>
          <a:p>
            <a:pPr algn="ctr"/>
            <a:r>
              <a:rPr lang="en-US" sz="6600" dirty="0">
                <a:solidFill>
                  <a:schemeClr val="bg1"/>
                </a:solidFill>
                <a:latin typeface="Franklin Gothic Demi Cond" panose="020B0706030402020204" pitchFamily="34" charset="0"/>
              </a:rPr>
              <a:t>1 Samuel 4-8</a:t>
            </a:r>
          </a:p>
        </p:txBody>
      </p:sp>
      <p:grpSp>
        <p:nvGrpSpPr>
          <p:cNvPr id="164" name="Group 163"/>
          <p:cNvGrpSpPr/>
          <p:nvPr/>
        </p:nvGrpSpPr>
        <p:grpSpPr>
          <a:xfrm>
            <a:off x="3969326" y="2828320"/>
            <a:ext cx="3497141" cy="3271960"/>
            <a:chOff x="1226362" y="533400"/>
            <a:chExt cx="6125806" cy="5731366"/>
          </a:xfrm>
        </p:grpSpPr>
        <p:grpSp>
          <p:nvGrpSpPr>
            <p:cNvPr id="165" name="Group 164"/>
            <p:cNvGrpSpPr/>
            <p:nvPr/>
          </p:nvGrpSpPr>
          <p:grpSpPr>
            <a:xfrm>
              <a:off x="1295400" y="533400"/>
              <a:ext cx="6056768" cy="3272157"/>
              <a:chOff x="3255330" y="3319600"/>
              <a:chExt cx="6056768" cy="3272157"/>
            </a:xfrm>
          </p:grpSpPr>
          <p:sp>
            <p:nvSpPr>
              <p:cNvPr id="185" name="Rounded Rectangle 184"/>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p:cNvGrpSpPr/>
              <p:nvPr/>
            </p:nvGrpSpPr>
            <p:grpSpPr>
              <a:xfrm>
                <a:off x="4219996" y="4374494"/>
                <a:ext cx="4137434" cy="301780"/>
                <a:chOff x="5368705" y="2667757"/>
                <a:chExt cx="7629055" cy="700132"/>
              </a:xfrm>
            </p:grpSpPr>
            <p:grpSp>
              <p:nvGrpSpPr>
                <p:cNvPr id="289" name="Group 288"/>
                <p:cNvGrpSpPr/>
                <p:nvPr/>
              </p:nvGrpSpPr>
              <p:grpSpPr>
                <a:xfrm>
                  <a:off x="5368705" y="2743200"/>
                  <a:ext cx="841972" cy="624689"/>
                  <a:chOff x="5368705" y="2743200"/>
                  <a:chExt cx="841972" cy="624689"/>
                </a:xfrm>
              </p:grpSpPr>
              <p:sp>
                <p:nvSpPr>
                  <p:cNvPr id="314" name="Hexagon 31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Hexagon 31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89"/>
                <p:cNvGrpSpPr/>
                <p:nvPr/>
              </p:nvGrpSpPr>
              <p:grpSpPr>
                <a:xfrm>
                  <a:off x="6209169" y="2741691"/>
                  <a:ext cx="841972" cy="624689"/>
                  <a:chOff x="5368705" y="2743200"/>
                  <a:chExt cx="841972" cy="624689"/>
                </a:xfrm>
              </p:grpSpPr>
              <p:sp>
                <p:nvSpPr>
                  <p:cNvPr id="312" name="Hexagon 311"/>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Hexagon 312"/>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90"/>
                <p:cNvGrpSpPr/>
                <p:nvPr/>
              </p:nvGrpSpPr>
              <p:grpSpPr>
                <a:xfrm>
                  <a:off x="7058686" y="2731129"/>
                  <a:ext cx="841972" cy="624689"/>
                  <a:chOff x="5368705" y="2743200"/>
                  <a:chExt cx="841972" cy="624689"/>
                </a:xfrm>
              </p:grpSpPr>
              <p:sp>
                <p:nvSpPr>
                  <p:cNvPr id="310" name="Hexagon 30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Hexagon 31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p:cNvGrpSpPr/>
                <p:nvPr/>
              </p:nvGrpSpPr>
              <p:grpSpPr>
                <a:xfrm>
                  <a:off x="7908203" y="2720567"/>
                  <a:ext cx="841972" cy="624689"/>
                  <a:chOff x="5368705" y="2743200"/>
                  <a:chExt cx="841972" cy="624689"/>
                </a:xfrm>
              </p:grpSpPr>
              <p:sp>
                <p:nvSpPr>
                  <p:cNvPr id="308" name="Hexagon 30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Hexagon 30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92"/>
                <p:cNvGrpSpPr/>
                <p:nvPr/>
              </p:nvGrpSpPr>
              <p:grpSpPr>
                <a:xfrm>
                  <a:off x="8757720" y="2710005"/>
                  <a:ext cx="841972" cy="624689"/>
                  <a:chOff x="5368705" y="2743200"/>
                  <a:chExt cx="841972" cy="624689"/>
                </a:xfrm>
              </p:grpSpPr>
              <p:sp>
                <p:nvSpPr>
                  <p:cNvPr id="306" name="Hexagon 30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Hexagon 30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293"/>
                <p:cNvGrpSpPr/>
                <p:nvPr/>
              </p:nvGrpSpPr>
              <p:grpSpPr>
                <a:xfrm>
                  <a:off x="9607237" y="2699443"/>
                  <a:ext cx="841972" cy="624689"/>
                  <a:chOff x="5368705" y="2743200"/>
                  <a:chExt cx="841972" cy="624689"/>
                </a:xfrm>
              </p:grpSpPr>
              <p:sp>
                <p:nvSpPr>
                  <p:cNvPr id="304" name="Hexagon 30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Hexagon 30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p:cNvGrpSpPr/>
                <p:nvPr/>
              </p:nvGrpSpPr>
              <p:grpSpPr>
                <a:xfrm>
                  <a:off x="10456754" y="2688881"/>
                  <a:ext cx="841972" cy="624689"/>
                  <a:chOff x="5368705" y="2743200"/>
                  <a:chExt cx="841972" cy="624689"/>
                </a:xfrm>
              </p:grpSpPr>
              <p:sp>
                <p:nvSpPr>
                  <p:cNvPr id="302" name="Hexagon 301"/>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Hexagon 302"/>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295"/>
                <p:cNvGrpSpPr/>
                <p:nvPr/>
              </p:nvGrpSpPr>
              <p:grpSpPr>
                <a:xfrm>
                  <a:off x="11306271" y="2678319"/>
                  <a:ext cx="841972" cy="624689"/>
                  <a:chOff x="5368705" y="2743200"/>
                  <a:chExt cx="841972" cy="624689"/>
                </a:xfrm>
              </p:grpSpPr>
              <p:sp>
                <p:nvSpPr>
                  <p:cNvPr id="300" name="Hexagon 29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Hexagon 30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296"/>
                <p:cNvGrpSpPr/>
                <p:nvPr/>
              </p:nvGrpSpPr>
              <p:grpSpPr>
                <a:xfrm>
                  <a:off x="12155788" y="2667757"/>
                  <a:ext cx="841972" cy="624689"/>
                  <a:chOff x="5368705" y="2743200"/>
                  <a:chExt cx="841972" cy="624689"/>
                </a:xfrm>
              </p:grpSpPr>
              <p:sp>
                <p:nvSpPr>
                  <p:cNvPr id="298" name="Hexagon 29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Hexagon 29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0" name="Rounded Rectangle 189"/>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p:cNvGrpSpPr/>
              <p:nvPr/>
            </p:nvGrpSpPr>
            <p:grpSpPr>
              <a:xfrm>
                <a:off x="4907854" y="4897042"/>
                <a:ext cx="2588124" cy="240958"/>
                <a:chOff x="5368705" y="2667757"/>
                <a:chExt cx="7629055" cy="700132"/>
              </a:xfrm>
              <a:solidFill>
                <a:srgbClr val="D3A77B"/>
              </a:solidFill>
            </p:grpSpPr>
            <p:grpSp>
              <p:nvGrpSpPr>
                <p:cNvPr id="262" name="Group 261"/>
                <p:cNvGrpSpPr/>
                <p:nvPr/>
              </p:nvGrpSpPr>
              <p:grpSpPr>
                <a:xfrm>
                  <a:off x="5368705" y="2743200"/>
                  <a:ext cx="841972" cy="624689"/>
                  <a:chOff x="5368705" y="2743200"/>
                  <a:chExt cx="841972" cy="624689"/>
                </a:xfrm>
                <a:grpFill/>
              </p:grpSpPr>
              <p:sp>
                <p:nvSpPr>
                  <p:cNvPr id="287" name="Hexagon 28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Hexagon 28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6209169" y="2741691"/>
                  <a:ext cx="841972" cy="624689"/>
                  <a:chOff x="5368705" y="2743200"/>
                  <a:chExt cx="841972" cy="624689"/>
                </a:xfrm>
                <a:grpFill/>
              </p:grpSpPr>
              <p:sp>
                <p:nvSpPr>
                  <p:cNvPr id="285" name="Hexagon 28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Hexagon 28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63"/>
                <p:cNvGrpSpPr/>
                <p:nvPr/>
              </p:nvGrpSpPr>
              <p:grpSpPr>
                <a:xfrm>
                  <a:off x="7058686" y="2731129"/>
                  <a:ext cx="841972" cy="624689"/>
                  <a:chOff x="5368705" y="2743200"/>
                  <a:chExt cx="841972" cy="624689"/>
                </a:xfrm>
                <a:grpFill/>
              </p:grpSpPr>
              <p:sp>
                <p:nvSpPr>
                  <p:cNvPr id="283" name="Hexagon 28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Hexagon 28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7908203" y="2720567"/>
                  <a:ext cx="841972" cy="624689"/>
                  <a:chOff x="5368705" y="2743200"/>
                  <a:chExt cx="841972" cy="624689"/>
                </a:xfrm>
                <a:grpFill/>
              </p:grpSpPr>
              <p:sp>
                <p:nvSpPr>
                  <p:cNvPr id="281" name="Hexagon 28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Hexagon 28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65"/>
                <p:cNvGrpSpPr/>
                <p:nvPr/>
              </p:nvGrpSpPr>
              <p:grpSpPr>
                <a:xfrm>
                  <a:off x="8757720" y="2710005"/>
                  <a:ext cx="841972" cy="624689"/>
                  <a:chOff x="5368705" y="2743200"/>
                  <a:chExt cx="841972" cy="624689"/>
                </a:xfrm>
                <a:grpFill/>
              </p:grpSpPr>
              <p:sp>
                <p:nvSpPr>
                  <p:cNvPr id="279" name="Hexagon 27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Hexagon 27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p:cNvGrpSpPr/>
                <p:nvPr/>
              </p:nvGrpSpPr>
              <p:grpSpPr>
                <a:xfrm>
                  <a:off x="9607237" y="2699443"/>
                  <a:ext cx="841972" cy="624689"/>
                  <a:chOff x="5368705" y="2743200"/>
                  <a:chExt cx="841972" cy="624689"/>
                </a:xfrm>
                <a:grpFill/>
              </p:grpSpPr>
              <p:sp>
                <p:nvSpPr>
                  <p:cNvPr id="277" name="Hexagon 27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Hexagon 27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10456754" y="2688881"/>
                  <a:ext cx="841972" cy="624689"/>
                  <a:chOff x="5368705" y="2743200"/>
                  <a:chExt cx="841972" cy="624689"/>
                </a:xfrm>
                <a:grpFill/>
              </p:grpSpPr>
              <p:sp>
                <p:nvSpPr>
                  <p:cNvPr id="275" name="Hexagon 27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Hexagon 27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p:cNvGrpSpPr/>
                <p:nvPr/>
              </p:nvGrpSpPr>
              <p:grpSpPr>
                <a:xfrm>
                  <a:off x="11306271" y="2678319"/>
                  <a:ext cx="841972" cy="624689"/>
                  <a:chOff x="5368705" y="2743200"/>
                  <a:chExt cx="841972" cy="624689"/>
                </a:xfrm>
                <a:grpFill/>
              </p:grpSpPr>
              <p:sp>
                <p:nvSpPr>
                  <p:cNvPr id="273" name="Hexagon 27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Hexagon 27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12155788" y="2667757"/>
                  <a:ext cx="841972" cy="624689"/>
                  <a:chOff x="5368705" y="2743200"/>
                  <a:chExt cx="841972" cy="624689"/>
                </a:xfrm>
                <a:grpFill/>
              </p:grpSpPr>
              <p:sp>
                <p:nvSpPr>
                  <p:cNvPr id="271" name="Hexagon 27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Hexagon 27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191"/>
              <p:cNvGrpSpPr/>
              <p:nvPr/>
            </p:nvGrpSpPr>
            <p:grpSpPr>
              <a:xfrm>
                <a:off x="4907854" y="5621719"/>
                <a:ext cx="2616588" cy="240958"/>
                <a:chOff x="5368705" y="2667757"/>
                <a:chExt cx="7629055" cy="700132"/>
              </a:xfrm>
              <a:solidFill>
                <a:srgbClr val="D3A77B"/>
              </a:solidFill>
            </p:grpSpPr>
            <p:grpSp>
              <p:nvGrpSpPr>
                <p:cNvPr id="235" name="Group 234"/>
                <p:cNvGrpSpPr/>
                <p:nvPr/>
              </p:nvGrpSpPr>
              <p:grpSpPr>
                <a:xfrm>
                  <a:off x="5368705" y="2743200"/>
                  <a:ext cx="841972" cy="624689"/>
                  <a:chOff x="5368705" y="2743200"/>
                  <a:chExt cx="841972" cy="624689"/>
                </a:xfrm>
                <a:grpFill/>
              </p:grpSpPr>
              <p:sp>
                <p:nvSpPr>
                  <p:cNvPr id="260" name="Hexagon 25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Hexagon 26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6209169" y="2741691"/>
                  <a:ext cx="841972" cy="624689"/>
                  <a:chOff x="5368705" y="2743200"/>
                  <a:chExt cx="841972" cy="624689"/>
                </a:xfrm>
                <a:grpFill/>
              </p:grpSpPr>
              <p:sp>
                <p:nvSpPr>
                  <p:cNvPr id="258" name="Hexagon 25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Hexagon 25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7058686" y="2731129"/>
                  <a:ext cx="841972" cy="624689"/>
                  <a:chOff x="5368705" y="2743200"/>
                  <a:chExt cx="841972" cy="624689"/>
                </a:xfrm>
                <a:grpFill/>
              </p:grpSpPr>
              <p:sp>
                <p:nvSpPr>
                  <p:cNvPr id="256" name="Hexagon 25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Hexagon 25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7908203" y="2720567"/>
                  <a:ext cx="841972" cy="624689"/>
                  <a:chOff x="5368705" y="2743200"/>
                  <a:chExt cx="841972" cy="624689"/>
                </a:xfrm>
                <a:grpFill/>
              </p:grpSpPr>
              <p:sp>
                <p:nvSpPr>
                  <p:cNvPr id="254" name="Hexagon 25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Hexagon 25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8757720" y="2710005"/>
                  <a:ext cx="841972" cy="624689"/>
                  <a:chOff x="5368705" y="2743200"/>
                  <a:chExt cx="841972" cy="624689"/>
                </a:xfrm>
                <a:grpFill/>
              </p:grpSpPr>
              <p:sp>
                <p:nvSpPr>
                  <p:cNvPr id="252" name="Hexagon 25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Hexagon 25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a:off x="9607237" y="2699443"/>
                  <a:ext cx="841972" cy="624689"/>
                  <a:chOff x="5368705" y="2743200"/>
                  <a:chExt cx="841972" cy="624689"/>
                </a:xfrm>
                <a:grpFill/>
              </p:grpSpPr>
              <p:sp>
                <p:nvSpPr>
                  <p:cNvPr id="250" name="Hexagon 24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Hexagon 25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p:cNvGrpSpPr/>
                <p:nvPr/>
              </p:nvGrpSpPr>
              <p:grpSpPr>
                <a:xfrm>
                  <a:off x="10456754" y="2688881"/>
                  <a:ext cx="841972" cy="624689"/>
                  <a:chOff x="5368705" y="2743200"/>
                  <a:chExt cx="841972" cy="624689"/>
                </a:xfrm>
                <a:grpFill/>
              </p:grpSpPr>
              <p:sp>
                <p:nvSpPr>
                  <p:cNvPr id="248" name="Hexagon 24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Hexagon 24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11306271" y="2678319"/>
                  <a:ext cx="841972" cy="624689"/>
                  <a:chOff x="5368705" y="2743200"/>
                  <a:chExt cx="841972" cy="624689"/>
                </a:xfrm>
                <a:grpFill/>
              </p:grpSpPr>
              <p:sp>
                <p:nvSpPr>
                  <p:cNvPr id="246" name="Hexagon 24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Hexagon 24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12155788" y="2667757"/>
                  <a:ext cx="841972" cy="624689"/>
                  <a:chOff x="5368705" y="2743200"/>
                  <a:chExt cx="841972" cy="624689"/>
                </a:xfrm>
                <a:grpFill/>
              </p:grpSpPr>
              <p:sp>
                <p:nvSpPr>
                  <p:cNvPr id="244" name="Hexagon 24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Hexagon 24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 name="Group 192"/>
              <p:cNvGrpSpPr/>
              <p:nvPr/>
            </p:nvGrpSpPr>
            <p:grpSpPr>
              <a:xfrm rot="5400000">
                <a:off x="7072728" y="5269803"/>
                <a:ext cx="990098" cy="219148"/>
                <a:chOff x="5368705" y="2731129"/>
                <a:chExt cx="2531953" cy="636760"/>
              </a:xfrm>
              <a:solidFill>
                <a:srgbClr val="D3A77B"/>
              </a:solidFill>
            </p:grpSpPr>
            <p:grpSp>
              <p:nvGrpSpPr>
                <p:cNvPr id="226" name="Group 225"/>
                <p:cNvGrpSpPr/>
                <p:nvPr/>
              </p:nvGrpSpPr>
              <p:grpSpPr>
                <a:xfrm>
                  <a:off x="5368705" y="2743200"/>
                  <a:ext cx="841972" cy="624689"/>
                  <a:chOff x="5368705" y="2743200"/>
                  <a:chExt cx="841972" cy="624689"/>
                </a:xfrm>
                <a:grpFill/>
              </p:grpSpPr>
              <p:sp>
                <p:nvSpPr>
                  <p:cNvPr id="233" name="Hexagon 23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Hexagon 23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6209169" y="2741691"/>
                  <a:ext cx="841972" cy="624689"/>
                  <a:chOff x="5368705" y="2743200"/>
                  <a:chExt cx="841972" cy="624689"/>
                </a:xfrm>
                <a:grpFill/>
              </p:grpSpPr>
              <p:sp>
                <p:nvSpPr>
                  <p:cNvPr id="231" name="Hexagon 23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Hexagon 23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7058686" y="2731129"/>
                  <a:ext cx="841972" cy="624689"/>
                  <a:chOff x="5368705" y="2743200"/>
                  <a:chExt cx="841972" cy="624689"/>
                </a:xfrm>
                <a:grpFill/>
              </p:grpSpPr>
              <p:sp>
                <p:nvSpPr>
                  <p:cNvPr id="229" name="Hexagon 22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Hexagon 22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 name="Group 193"/>
              <p:cNvGrpSpPr/>
              <p:nvPr/>
            </p:nvGrpSpPr>
            <p:grpSpPr>
              <a:xfrm rot="5400000">
                <a:off x="4372362" y="5279328"/>
                <a:ext cx="954639" cy="219148"/>
                <a:chOff x="5368705" y="2731129"/>
                <a:chExt cx="2531953" cy="636760"/>
              </a:xfrm>
              <a:solidFill>
                <a:srgbClr val="D3A77B"/>
              </a:solidFill>
            </p:grpSpPr>
            <p:grpSp>
              <p:nvGrpSpPr>
                <p:cNvPr id="217" name="Group 216"/>
                <p:cNvGrpSpPr/>
                <p:nvPr/>
              </p:nvGrpSpPr>
              <p:grpSpPr>
                <a:xfrm>
                  <a:off x="5368705" y="2743200"/>
                  <a:ext cx="841972" cy="624689"/>
                  <a:chOff x="5368705" y="2743200"/>
                  <a:chExt cx="841972" cy="624689"/>
                </a:xfrm>
                <a:grpFill/>
              </p:grpSpPr>
              <p:sp>
                <p:nvSpPr>
                  <p:cNvPr id="224" name="Hexagon 22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Hexagon 22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17"/>
                <p:cNvGrpSpPr/>
                <p:nvPr/>
              </p:nvGrpSpPr>
              <p:grpSpPr>
                <a:xfrm>
                  <a:off x="6209169" y="2741691"/>
                  <a:ext cx="841972" cy="624689"/>
                  <a:chOff x="5368705" y="2743200"/>
                  <a:chExt cx="841972" cy="624689"/>
                </a:xfrm>
                <a:grpFill/>
              </p:grpSpPr>
              <p:sp>
                <p:nvSpPr>
                  <p:cNvPr id="222" name="Hexagon 22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Hexagon 22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7058686" y="2731129"/>
                  <a:ext cx="841972" cy="624689"/>
                  <a:chOff x="5368705" y="2743200"/>
                  <a:chExt cx="841972" cy="624689"/>
                </a:xfrm>
                <a:grpFill/>
              </p:grpSpPr>
              <p:sp>
                <p:nvSpPr>
                  <p:cNvPr id="220" name="Hexagon 21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Hexagon 22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5" name="Block Arc 194"/>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Block Arc 195"/>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7" name="Group 196"/>
              <p:cNvGrpSpPr/>
              <p:nvPr/>
            </p:nvGrpSpPr>
            <p:grpSpPr>
              <a:xfrm>
                <a:off x="6674677" y="3319600"/>
                <a:ext cx="1231541" cy="981076"/>
                <a:chOff x="3961273" y="3116141"/>
                <a:chExt cx="1231541" cy="981076"/>
              </a:xfrm>
            </p:grpSpPr>
            <p:grpSp>
              <p:nvGrpSpPr>
                <p:cNvPr id="209" name="Group 208"/>
                <p:cNvGrpSpPr/>
                <p:nvPr/>
              </p:nvGrpSpPr>
              <p:grpSpPr>
                <a:xfrm flipH="1">
                  <a:off x="3961273" y="3341092"/>
                  <a:ext cx="997785" cy="500555"/>
                  <a:chOff x="8978237" y="1703899"/>
                  <a:chExt cx="997785" cy="500555"/>
                </a:xfrm>
              </p:grpSpPr>
              <p:sp>
                <p:nvSpPr>
                  <p:cNvPr id="214" name="Moon 213"/>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4472237" y="3116141"/>
                  <a:ext cx="720577" cy="981076"/>
                  <a:chOff x="4481465" y="3115879"/>
                  <a:chExt cx="720577" cy="981076"/>
                </a:xfrm>
              </p:grpSpPr>
              <p:sp>
                <p:nvSpPr>
                  <p:cNvPr id="211" name="Isosceles Triangle 210"/>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 name="Group 197"/>
              <p:cNvGrpSpPr/>
              <p:nvPr/>
            </p:nvGrpSpPr>
            <p:grpSpPr>
              <a:xfrm flipH="1">
                <a:off x="4739831" y="3341676"/>
                <a:ext cx="1231541" cy="981076"/>
                <a:chOff x="3961273" y="3116141"/>
                <a:chExt cx="1231541" cy="981076"/>
              </a:xfrm>
            </p:grpSpPr>
            <p:grpSp>
              <p:nvGrpSpPr>
                <p:cNvPr id="201" name="Group 200"/>
                <p:cNvGrpSpPr/>
                <p:nvPr/>
              </p:nvGrpSpPr>
              <p:grpSpPr>
                <a:xfrm flipH="1">
                  <a:off x="3961273" y="3341092"/>
                  <a:ext cx="997785" cy="500555"/>
                  <a:chOff x="8978237" y="1703899"/>
                  <a:chExt cx="997785" cy="500555"/>
                </a:xfrm>
              </p:grpSpPr>
              <p:sp>
                <p:nvSpPr>
                  <p:cNvPr id="206" name="Moon 205"/>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4472237" y="3116141"/>
                  <a:ext cx="720577" cy="981076"/>
                  <a:chOff x="4481465" y="3115879"/>
                  <a:chExt cx="720577" cy="981076"/>
                </a:xfrm>
              </p:grpSpPr>
              <p:sp>
                <p:nvSpPr>
                  <p:cNvPr id="203" name="Isosceles Triangle 202"/>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9" name="Hexagon 198"/>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Hexagon 199"/>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ounded Rectangle 165"/>
            <p:cNvSpPr/>
            <p:nvPr/>
          </p:nvSpPr>
          <p:spPr>
            <a:xfrm>
              <a:off x="1226362" y="3733800"/>
              <a:ext cx="6096000" cy="33559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1253621" y="5321338"/>
              <a:ext cx="6096000" cy="33559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1251076" y="4142057"/>
              <a:ext cx="6096000" cy="105875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rot="5400000">
              <a:off x="651267" y="4422422"/>
              <a:ext cx="2329434" cy="2144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5400000">
              <a:off x="5515293" y="4414162"/>
              <a:ext cx="2329434" cy="2144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5400000">
              <a:off x="3050222" y="4412553"/>
              <a:ext cx="2329434" cy="2144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76"/>
            <p:cNvGrpSpPr/>
            <p:nvPr/>
          </p:nvGrpSpPr>
          <p:grpSpPr>
            <a:xfrm>
              <a:off x="1345147" y="5102496"/>
              <a:ext cx="5907857" cy="263998"/>
              <a:chOff x="5867400" y="1524000"/>
              <a:chExt cx="1828800" cy="152400"/>
            </a:xfrm>
          </p:grpSpPr>
          <p:sp>
            <p:nvSpPr>
              <p:cNvPr id="182" name="Rectangle 181"/>
              <p:cNvSpPr/>
              <p:nvPr/>
            </p:nvSpPr>
            <p:spPr>
              <a:xfrm rot="16200000">
                <a:off x="6705600" y="685800"/>
                <a:ext cx="152400" cy="1828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64770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9342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2863644" y="3514337"/>
              <a:ext cx="2750430" cy="2750429"/>
              <a:chOff x="1102327" y="4311831"/>
              <a:chExt cx="1878823" cy="1878822"/>
            </a:xfrm>
          </p:grpSpPr>
          <p:grpSp>
            <p:nvGrpSpPr>
              <p:cNvPr id="174" name="Group 96"/>
              <p:cNvGrpSpPr/>
              <p:nvPr/>
            </p:nvGrpSpPr>
            <p:grpSpPr>
              <a:xfrm>
                <a:off x="1102327" y="4311831"/>
                <a:ext cx="1878823" cy="1878822"/>
                <a:chOff x="5943600" y="914400"/>
                <a:chExt cx="1066800" cy="1066800"/>
              </a:xfrm>
              <a:solidFill>
                <a:srgbClr val="996600"/>
              </a:solidFill>
            </p:grpSpPr>
            <p:sp>
              <p:nvSpPr>
                <p:cNvPr id="179" name="Rectangle 178"/>
                <p:cNvSpPr/>
                <p:nvPr/>
              </p:nvSpPr>
              <p:spPr>
                <a:xfrm rot="5400000">
                  <a:off x="6425452" y="930090"/>
                  <a:ext cx="62753" cy="990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onut 179"/>
                <p:cNvSpPr/>
                <p:nvPr/>
              </p:nvSpPr>
              <p:spPr>
                <a:xfrm>
                  <a:off x="5943600" y="914400"/>
                  <a:ext cx="1066800" cy="1066800"/>
                </a:xfrm>
                <a:prstGeom prst="donut">
                  <a:avLst>
                    <a:gd name="adj" fmla="val 2075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p:cNvSpPr/>
                <p:nvPr/>
              </p:nvSpPr>
              <p:spPr>
                <a:xfrm>
                  <a:off x="6354947" y="1321123"/>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96"/>
              <p:cNvGrpSpPr/>
              <p:nvPr/>
            </p:nvGrpSpPr>
            <p:grpSpPr>
              <a:xfrm>
                <a:off x="1505387" y="4715584"/>
                <a:ext cx="1069577" cy="1069576"/>
                <a:chOff x="5943600" y="914400"/>
                <a:chExt cx="1066800" cy="1066800"/>
              </a:xfrm>
              <a:solidFill>
                <a:srgbClr val="996600"/>
              </a:solidFill>
            </p:grpSpPr>
            <p:sp>
              <p:nvSpPr>
                <p:cNvPr id="176" name="Rectangle 175"/>
                <p:cNvSpPr/>
                <p:nvPr/>
              </p:nvSpPr>
              <p:spPr>
                <a:xfrm rot="5400000">
                  <a:off x="6425452" y="930090"/>
                  <a:ext cx="62753" cy="990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onut 176"/>
                <p:cNvSpPr/>
                <p:nvPr/>
              </p:nvSpPr>
              <p:spPr>
                <a:xfrm>
                  <a:off x="5943600" y="914400"/>
                  <a:ext cx="1066800" cy="1066800"/>
                </a:xfrm>
                <a:prstGeom prst="donut">
                  <a:avLst>
                    <a:gd name="adj" fmla="val 2075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Oval 177"/>
                <p:cNvSpPr/>
                <p:nvPr/>
              </p:nvSpPr>
              <p:spPr>
                <a:xfrm>
                  <a:off x="6354947" y="1321123"/>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59339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939D66-88C9-C650-2614-AB6CF1D3D17E}"/>
              </a:ext>
            </a:extLst>
          </p:cNvPr>
          <p:cNvPicPr>
            <a:picLocks noChangeAspect="1"/>
          </p:cNvPicPr>
          <p:nvPr/>
        </p:nvPicPr>
        <p:blipFill>
          <a:blip r:embed="rId2">
            <a:extLst>
              <a:ext uri="{28A0092B-C50C-407E-A947-70E740481C1C}">
                <a14:useLocalDpi xmlns:a14="http://schemas.microsoft.com/office/drawing/2010/main" val="0"/>
              </a:ext>
            </a:extLst>
          </a:blip>
          <a:srcRect r="770" b="1515"/>
          <a:stretch>
            <a:fillRect/>
          </a:stretch>
        </p:blipFill>
        <p:spPr>
          <a:xfrm>
            <a:off x="-1" y="0"/>
            <a:ext cx="12192001"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The Stone </a:t>
            </a: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7:3-14</a:t>
            </a:r>
          </a:p>
        </p:txBody>
      </p:sp>
      <p:sp>
        <p:nvSpPr>
          <p:cNvPr id="20" name="TextBox 19"/>
          <p:cNvSpPr txBox="1"/>
          <p:nvPr/>
        </p:nvSpPr>
        <p:spPr>
          <a:xfrm>
            <a:off x="6353540" y="3643647"/>
            <a:ext cx="4873510" cy="2862322"/>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When the Philistines returned the Israelites swept down upon them.</a:t>
            </a:r>
          </a:p>
          <a:p>
            <a:endParaRPr lang="en-US" dirty="0">
              <a:solidFill>
                <a:schemeClr val="bg1"/>
              </a:solidFill>
            </a:endParaRPr>
          </a:p>
          <a:p>
            <a:r>
              <a:rPr lang="en-US" dirty="0">
                <a:solidFill>
                  <a:schemeClr val="bg1"/>
                </a:solidFill>
              </a:rPr>
              <a:t>A battle pursued at Ebenezer and the outcome was reversed.</a:t>
            </a:r>
          </a:p>
          <a:p>
            <a:endParaRPr lang="en-US" dirty="0">
              <a:solidFill>
                <a:schemeClr val="bg1"/>
              </a:solidFill>
            </a:endParaRPr>
          </a:p>
          <a:p>
            <a:r>
              <a:rPr lang="en-US" dirty="0">
                <a:solidFill>
                  <a:schemeClr val="bg1"/>
                </a:solidFill>
              </a:rPr>
              <a:t>The Philistines were so completely beaten that they evacuated their forces and returned back to Israel all of the territory they had previously held.</a:t>
            </a:r>
          </a:p>
        </p:txBody>
      </p:sp>
      <p:sp>
        <p:nvSpPr>
          <p:cNvPr id="3" name="Rectangle 2"/>
          <p:cNvSpPr/>
          <p:nvPr/>
        </p:nvSpPr>
        <p:spPr>
          <a:xfrm>
            <a:off x="5356633" y="1704646"/>
            <a:ext cx="6096000" cy="1200329"/>
          </a:xfrm>
          <a:prstGeom prst="rect">
            <a:avLst/>
          </a:prstGeom>
        </p:spPr>
        <p:txBody>
          <a:bodyPr>
            <a:spAutoFit/>
          </a:bodyPr>
          <a:lstStyle/>
          <a:p>
            <a:r>
              <a:rPr lang="en-US" i="1" dirty="0">
                <a:solidFill>
                  <a:srgbClr val="FFFF00"/>
                </a:solidFill>
                <a:effectLst/>
                <a:latin typeface="Calibri" panose="020F0502020204030204" pitchFamily="34" charset="0"/>
              </a:rPr>
              <a:t>If ye do return unto the </a:t>
            </a:r>
            <a:r>
              <a:rPr lang="en-US" i="1" cap="small" dirty="0">
                <a:solidFill>
                  <a:srgbClr val="FFFF00"/>
                </a:solidFill>
                <a:effectLst/>
                <a:latin typeface="Calibri" panose="020F0502020204030204" pitchFamily="34" charset="0"/>
              </a:rPr>
              <a:t>Lord</a:t>
            </a:r>
            <a:r>
              <a:rPr lang="en-US" i="1" dirty="0">
                <a:solidFill>
                  <a:srgbClr val="FFFF00"/>
                </a:solidFill>
                <a:effectLst/>
                <a:latin typeface="Calibri" panose="020F0502020204030204" pitchFamily="34" charset="0"/>
              </a:rPr>
              <a:t> with all your hearts, then put away the strange gods and </a:t>
            </a:r>
            <a:r>
              <a:rPr lang="en-US" i="1" dirty="0" err="1">
                <a:solidFill>
                  <a:srgbClr val="FFFF00"/>
                </a:solidFill>
                <a:effectLst/>
                <a:latin typeface="Calibri" panose="020F0502020204030204" pitchFamily="34" charset="0"/>
              </a:rPr>
              <a:t>Ashtaroth</a:t>
            </a:r>
            <a:r>
              <a:rPr lang="en-US" i="1" dirty="0">
                <a:solidFill>
                  <a:srgbClr val="FFFF00"/>
                </a:solidFill>
                <a:effectLst/>
                <a:latin typeface="Calibri" panose="020F0502020204030204" pitchFamily="34" charset="0"/>
              </a:rPr>
              <a:t> from among you, and prepare your hearts unto the </a:t>
            </a:r>
            <a:r>
              <a:rPr lang="en-US" i="1" cap="small" dirty="0">
                <a:solidFill>
                  <a:srgbClr val="FFFF00"/>
                </a:solidFill>
                <a:effectLst/>
                <a:latin typeface="Calibri" panose="020F0502020204030204" pitchFamily="34" charset="0"/>
              </a:rPr>
              <a:t>Lord</a:t>
            </a:r>
            <a:r>
              <a:rPr lang="en-US" i="1" dirty="0">
                <a:solidFill>
                  <a:srgbClr val="FFFF00"/>
                </a:solidFill>
                <a:effectLst/>
                <a:latin typeface="Calibri" panose="020F0502020204030204" pitchFamily="34" charset="0"/>
              </a:rPr>
              <a:t>, and serve him only: and he will deliver you out of the hand of the Philistines.</a:t>
            </a:r>
            <a:endParaRPr lang="en-US" i="1" dirty="0">
              <a:solidFill>
                <a:srgbClr val="FFFF00"/>
              </a:solidFill>
            </a:endParaRPr>
          </a:p>
        </p:txBody>
      </p:sp>
      <p:sp>
        <p:nvSpPr>
          <p:cNvPr id="8" name="Rectangle 7"/>
          <p:cNvSpPr/>
          <p:nvPr/>
        </p:nvSpPr>
        <p:spPr>
          <a:xfrm>
            <a:off x="150891" y="924170"/>
            <a:ext cx="6096000" cy="646331"/>
          </a:xfrm>
          <a:prstGeom prst="rect">
            <a:avLst/>
          </a:prstGeom>
        </p:spPr>
        <p:txBody>
          <a:bodyPr>
            <a:spAutoFit/>
          </a:bodyPr>
          <a:lstStyle/>
          <a:p>
            <a:r>
              <a:rPr lang="en-US" dirty="0">
                <a:solidFill>
                  <a:schemeClr val="bg1"/>
                </a:solidFill>
              </a:rPr>
              <a:t>Seeing that the Ark had made its way back to the Israelites a violent storm came, and the Philistines returned to Ebenezer.</a:t>
            </a:r>
          </a:p>
        </p:txBody>
      </p:sp>
      <p:sp>
        <p:nvSpPr>
          <p:cNvPr id="17" name="Rectangle 16"/>
          <p:cNvSpPr/>
          <p:nvPr/>
        </p:nvSpPr>
        <p:spPr>
          <a:xfrm>
            <a:off x="633742" y="3236665"/>
            <a:ext cx="5830432" cy="646331"/>
          </a:xfrm>
          <a:prstGeom prst="rect">
            <a:avLst/>
          </a:prstGeom>
        </p:spPr>
        <p:txBody>
          <a:bodyPr wrap="square">
            <a:spAutoFit/>
          </a:bodyPr>
          <a:lstStyle/>
          <a:p>
            <a:r>
              <a:rPr lang="en-US" dirty="0">
                <a:solidFill>
                  <a:schemeClr val="bg1"/>
                </a:solidFill>
              </a:rPr>
              <a:t>After a sacrifice unto the Lord Samuel placed a stone of remembrance between </a:t>
            </a:r>
            <a:r>
              <a:rPr lang="en-US" dirty="0" err="1">
                <a:solidFill>
                  <a:schemeClr val="bg1"/>
                </a:solidFill>
              </a:rPr>
              <a:t>Aphek</a:t>
            </a:r>
            <a:r>
              <a:rPr lang="en-US" dirty="0">
                <a:solidFill>
                  <a:schemeClr val="bg1"/>
                </a:solidFill>
              </a:rPr>
              <a:t> and Ebenezer</a:t>
            </a:r>
          </a:p>
        </p:txBody>
      </p:sp>
      <p:pic>
        <p:nvPicPr>
          <p:cNvPr id="12292" name="Picture 4" descr="http://mormonnerd.com/wp-content/uploads/2014/01/samuel-with-ebenez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953" y="3937687"/>
            <a:ext cx="2372009" cy="2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53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7EA2D-7FDF-E19D-E7AD-4F4778E66AB1}"/>
              </a:ext>
            </a:extLst>
          </p:cNvPr>
          <p:cNvPicPr>
            <a:picLocks noChangeAspect="1"/>
          </p:cNvPicPr>
          <p:nvPr/>
        </p:nvPicPr>
        <p:blipFill>
          <a:blip r:embed="rId2">
            <a:extLst>
              <a:ext uri="{28A0092B-C50C-407E-A947-70E740481C1C}">
                <a14:useLocalDpi xmlns:a14="http://schemas.microsoft.com/office/drawing/2010/main" val="0"/>
              </a:ext>
            </a:extLst>
          </a:blip>
          <a:srcRect r="770" b="1515"/>
          <a:stretch>
            <a:fillRect/>
          </a:stretch>
        </p:blipFill>
        <p:spPr>
          <a:xfrm>
            <a:off x="-1" y="0"/>
            <a:ext cx="12192001"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With All Your Hearts</a:t>
            </a:r>
          </a:p>
        </p:txBody>
      </p:sp>
      <p:grpSp>
        <p:nvGrpSpPr>
          <p:cNvPr id="10" name="Group 9"/>
          <p:cNvGrpSpPr/>
          <p:nvPr/>
        </p:nvGrpSpPr>
        <p:grpSpPr>
          <a:xfrm>
            <a:off x="486920" y="1055214"/>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32643" y="1140611"/>
              <a:ext cx="2293346" cy="1077218"/>
            </a:xfrm>
            <a:prstGeom prst="rect">
              <a:avLst/>
            </a:prstGeom>
          </p:spPr>
          <p:txBody>
            <a:bodyPr wrap="square">
              <a:spAutoFit/>
            </a:bodyPr>
            <a:lstStyle/>
            <a:p>
              <a:pPr algn="ctr"/>
              <a:r>
                <a:rPr lang="en-US" sz="1600" b="1" dirty="0"/>
                <a:t>To sincerely repent, we must forsake our sins and confess them to the Lord</a:t>
              </a:r>
              <a:endParaRPr lang="en-US" sz="1600" i="1" dirty="0"/>
            </a:p>
          </p:txBody>
        </p:sp>
      </p:grpSp>
      <p:sp>
        <p:nvSpPr>
          <p:cNvPr id="2" name="Rectangle 1"/>
          <p:cNvSpPr/>
          <p:nvPr/>
        </p:nvSpPr>
        <p:spPr>
          <a:xfrm>
            <a:off x="4582267" y="2186892"/>
            <a:ext cx="6096000" cy="3539430"/>
          </a:xfrm>
          <a:prstGeom prst="rect">
            <a:avLst/>
          </a:prstGeom>
        </p:spPr>
        <p:txBody>
          <a:bodyPr>
            <a:spAutoFit/>
          </a:bodyPr>
          <a:lstStyle/>
          <a:p>
            <a:r>
              <a:rPr lang="en-US" sz="3200" b="0" i="0" dirty="0">
                <a:solidFill>
                  <a:schemeClr val="bg1"/>
                </a:solidFill>
                <a:effectLst/>
                <a:latin typeface="Calibri" panose="020F0502020204030204" pitchFamily="34" charset="0"/>
              </a:rPr>
              <a:t>“Confessing and forsaking are powerful concepts. They are much more than a casual ‘I admit it; I’m sorry.’ Confession is a deep, sometimes agonizing acknowledgment of error and offense to God and man” </a:t>
            </a:r>
            <a:r>
              <a:rPr lang="en-US" sz="3200" dirty="0">
                <a:solidFill>
                  <a:schemeClr val="bg1"/>
                </a:solidFill>
              </a:rPr>
              <a:t>(4)</a:t>
            </a:r>
          </a:p>
        </p:txBody>
      </p:sp>
      <p:pic>
        <p:nvPicPr>
          <p:cNvPr id="15362" name="Picture 2" descr="Elder D. Todd Christoff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9653" y="293122"/>
            <a:ext cx="10668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30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56EB-CA2F-5CE7-CAB3-86922C8FB66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9E5EFA8-D655-3ABF-5BD1-ACA9C1887AD9}"/>
              </a:ext>
            </a:extLst>
          </p:cNvPr>
          <p:cNvPicPr>
            <a:picLocks noChangeAspect="1"/>
          </p:cNvPicPr>
          <p:nvPr/>
        </p:nvPicPr>
        <p:blipFill>
          <a:blip r:embed="rId2">
            <a:extLst>
              <a:ext uri="{28A0092B-C50C-407E-A947-70E740481C1C}">
                <a14:useLocalDpi xmlns:a14="http://schemas.microsoft.com/office/drawing/2010/main" val="0"/>
              </a:ext>
            </a:extLst>
          </a:blip>
          <a:srcRect r="573" b="1231"/>
          <a:stretch>
            <a:fillRect/>
          </a:stretch>
        </p:blipFill>
        <p:spPr>
          <a:xfrm>
            <a:off x="-35158" y="-19775"/>
            <a:ext cx="12463533" cy="6877776"/>
          </a:xfrm>
          <a:prstGeom prst="rect">
            <a:avLst/>
          </a:prstGeom>
        </p:spPr>
      </p:pic>
      <p:sp>
        <p:nvSpPr>
          <p:cNvPr id="6" name="TextBox 5">
            <a:extLst>
              <a:ext uri="{FF2B5EF4-FFF2-40B4-BE49-F238E27FC236}">
                <a16:creationId xmlns:a16="http://schemas.microsoft.com/office/drawing/2014/main" id="{82DCDA61-9331-2383-44D4-EE8C9825E3A7}"/>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Where Am I?</a:t>
            </a:r>
          </a:p>
        </p:txBody>
      </p:sp>
      <p:sp>
        <p:nvSpPr>
          <p:cNvPr id="5" name="TextBox 4">
            <a:extLst>
              <a:ext uri="{FF2B5EF4-FFF2-40B4-BE49-F238E27FC236}">
                <a16:creationId xmlns:a16="http://schemas.microsoft.com/office/drawing/2014/main" id="{AC354DE9-E91F-9C19-5263-A9A68C84A8CB}"/>
              </a:ext>
            </a:extLst>
          </p:cNvPr>
          <p:cNvSpPr txBox="1"/>
          <p:nvPr/>
        </p:nvSpPr>
        <p:spPr>
          <a:xfrm>
            <a:off x="788435" y="2154312"/>
            <a:ext cx="1320283" cy="369332"/>
          </a:xfrm>
          <a:prstGeom prst="rect">
            <a:avLst/>
          </a:prstGeom>
          <a:noFill/>
        </p:spPr>
        <p:txBody>
          <a:bodyPr wrap="square">
            <a:spAutoFit/>
          </a:bodyPr>
          <a:lstStyle/>
          <a:p>
            <a:pPr algn="ctr"/>
            <a:r>
              <a:rPr lang="en-US" b="0" i="0" dirty="0">
                <a:solidFill>
                  <a:schemeClr val="bg1"/>
                </a:solidFill>
                <a:effectLst/>
              </a:rPr>
              <a:t>Jesus Christ</a:t>
            </a:r>
            <a:endParaRPr lang="en-US" dirty="0">
              <a:solidFill>
                <a:schemeClr val="bg1"/>
              </a:solidFill>
            </a:endParaRPr>
          </a:p>
        </p:txBody>
      </p:sp>
      <p:sp>
        <p:nvSpPr>
          <p:cNvPr id="2" name="TextBox 1">
            <a:extLst>
              <a:ext uri="{FF2B5EF4-FFF2-40B4-BE49-F238E27FC236}">
                <a16:creationId xmlns:a16="http://schemas.microsoft.com/office/drawing/2014/main" id="{01CCFEEF-20B7-324E-585A-F85031BCB070}"/>
              </a:ext>
            </a:extLst>
          </p:cNvPr>
          <p:cNvSpPr txBox="1"/>
          <p:nvPr/>
        </p:nvSpPr>
        <p:spPr>
          <a:xfrm>
            <a:off x="9963537" y="2154312"/>
            <a:ext cx="1320283" cy="369332"/>
          </a:xfrm>
          <a:prstGeom prst="rect">
            <a:avLst/>
          </a:prstGeom>
          <a:noFill/>
        </p:spPr>
        <p:txBody>
          <a:bodyPr wrap="square">
            <a:spAutoFit/>
          </a:bodyPr>
          <a:lstStyle/>
          <a:p>
            <a:pPr algn="ctr"/>
            <a:r>
              <a:rPr lang="en-US" b="0" i="0" dirty="0">
                <a:solidFill>
                  <a:schemeClr val="bg1"/>
                </a:solidFill>
                <a:effectLst/>
              </a:rPr>
              <a:t>The World</a:t>
            </a:r>
            <a:endParaRPr lang="en-US" dirty="0">
              <a:solidFill>
                <a:schemeClr val="bg1"/>
              </a:solidFill>
            </a:endParaRPr>
          </a:p>
        </p:txBody>
      </p:sp>
      <p:cxnSp>
        <p:nvCxnSpPr>
          <p:cNvPr id="7" name="Straight Connector 6">
            <a:extLst>
              <a:ext uri="{FF2B5EF4-FFF2-40B4-BE49-F238E27FC236}">
                <a16:creationId xmlns:a16="http://schemas.microsoft.com/office/drawing/2014/main" id="{CCAF8A01-7062-119D-FA51-E2083B7E6E92}"/>
              </a:ext>
            </a:extLst>
          </p:cNvPr>
          <p:cNvCxnSpPr/>
          <p:nvPr/>
        </p:nvCxnSpPr>
        <p:spPr>
          <a:xfrm>
            <a:off x="2251787" y="2338978"/>
            <a:ext cx="7688425"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18F9D3B-B3E3-6790-8767-350A025DB884}"/>
              </a:ext>
            </a:extLst>
          </p:cNvPr>
          <p:cNvGrpSpPr/>
          <p:nvPr/>
        </p:nvGrpSpPr>
        <p:grpSpPr>
          <a:xfrm>
            <a:off x="5383537" y="3051445"/>
            <a:ext cx="712461" cy="1881356"/>
            <a:chOff x="306299" y="181327"/>
            <a:chExt cx="2472659" cy="6529411"/>
          </a:xfrm>
          <a:solidFill>
            <a:schemeClr val="accent5">
              <a:lumMod val="60000"/>
              <a:lumOff val="40000"/>
            </a:schemeClr>
          </a:solidFill>
        </p:grpSpPr>
        <p:sp>
          <p:nvSpPr>
            <p:cNvPr id="9" name="Oval 8">
              <a:extLst>
                <a:ext uri="{FF2B5EF4-FFF2-40B4-BE49-F238E27FC236}">
                  <a16:creationId xmlns:a16="http://schemas.microsoft.com/office/drawing/2014/main" id="{23599C8D-C353-4EA8-A7A2-926AE6E7895E}"/>
                </a:ext>
              </a:extLst>
            </p:cNvPr>
            <p:cNvSpPr/>
            <p:nvPr/>
          </p:nvSpPr>
          <p:spPr>
            <a:xfrm>
              <a:off x="838601" y="181327"/>
              <a:ext cx="1408059" cy="140355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03E1BAD-CE00-4A70-9D54-11339D350C36}"/>
                </a:ext>
              </a:extLst>
            </p:cNvPr>
            <p:cNvSpPr/>
            <p:nvPr/>
          </p:nvSpPr>
          <p:spPr>
            <a:xfrm rot="5400000">
              <a:off x="-944787" y="2986992"/>
              <a:ext cx="4974832" cy="2472659"/>
            </a:xfrm>
            <a:custGeom>
              <a:avLst/>
              <a:gdLst>
                <a:gd name="connsiteX0" fmla="*/ 0 w 4974832"/>
                <a:gd name="connsiteY0" fmla="*/ 521941 h 2472659"/>
                <a:gd name="connsiteX1" fmla="*/ 6858 w 4974832"/>
                <a:gd name="connsiteY1" fmla="*/ 445034 h 2472659"/>
                <a:gd name="connsiteX2" fmla="*/ 18560 w 4974832"/>
                <a:gd name="connsiteY2" fmla="*/ 402405 h 2472659"/>
                <a:gd name="connsiteX3" fmla="*/ 13892 w 4974832"/>
                <a:gd name="connsiteY3" fmla="*/ 374565 h 2472659"/>
                <a:gd name="connsiteX4" fmla="*/ 236964 w 4974832"/>
                <a:gd name="connsiteY4" fmla="*/ 120080 h 2472659"/>
                <a:gd name="connsiteX5" fmla="*/ 2054306 w 4974832"/>
                <a:gd name="connsiteY5" fmla="*/ 525 h 2472659"/>
                <a:gd name="connsiteX6" fmla="*/ 2308794 w 4974832"/>
                <a:gd name="connsiteY6" fmla="*/ 223595 h 2472659"/>
                <a:gd name="connsiteX7" fmla="*/ 2085724 w 4974832"/>
                <a:gd name="connsiteY7" fmla="*/ 478083 h 2472659"/>
                <a:gd name="connsiteX8" fmla="*/ 675046 w 4974832"/>
                <a:gd name="connsiteY8" fmla="*/ 570884 h 2472659"/>
                <a:gd name="connsiteX9" fmla="*/ 675046 w 4974832"/>
                <a:gd name="connsiteY9" fmla="*/ 647998 h 2472659"/>
                <a:gd name="connsiteX10" fmla="*/ 2570730 w 4974832"/>
                <a:gd name="connsiteY10" fmla="*/ 522363 h 2472659"/>
                <a:gd name="connsiteX11" fmla="*/ 2570730 w 4974832"/>
                <a:gd name="connsiteY11" fmla="*/ 591434 h 2472659"/>
                <a:gd name="connsiteX12" fmla="*/ 2597178 w 4974832"/>
                <a:gd name="connsiteY12" fmla="*/ 588768 h 2472659"/>
                <a:gd name="connsiteX13" fmla="*/ 2948287 w 4974832"/>
                <a:gd name="connsiteY13" fmla="*/ 588768 h 2472659"/>
                <a:gd name="connsiteX14" fmla="*/ 4592275 w 4974832"/>
                <a:gd name="connsiteY14" fmla="*/ 430818 h 2472659"/>
                <a:gd name="connsiteX15" fmla="*/ 4601746 w 4974832"/>
                <a:gd name="connsiteY15" fmla="*/ 588768 h 2472659"/>
                <a:gd name="connsiteX16" fmla="*/ 4679216 w 4974832"/>
                <a:gd name="connsiteY16" fmla="*/ 588768 h 2472659"/>
                <a:gd name="connsiteX17" fmla="*/ 4974832 w 4974832"/>
                <a:gd name="connsiteY17" fmla="*/ 884384 h 2472659"/>
                <a:gd name="connsiteX18" fmla="*/ 4974831 w 4974832"/>
                <a:gd name="connsiteY18" fmla="*/ 884384 h 2472659"/>
                <a:gd name="connsiteX19" fmla="*/ 4679215 w 4974832"/>
                <a:gd name="connsiteY19" fmla="*/ 1180000 h 2472659"/>
                <a:gd name="connsiteX20" fmla="*/ 4222970 w 4974832"/>
                <a:gd name="connsiteY20" fmla="*/ 1180000 h 2472659"/>
                <a:gd name="connsiteX21" fmla="*/ 2570730 w 4974832"/>
                <a:gd name="connsiteY21" fmla="*/ 1219657 h 2472659"/>
                <a:gd name="connsiteX22" fmla="*/ 2570729 w 4974832"/>
                <a:gd name="connsiteY22" fmla="*/ 1311066 h 2472659"/>
                <a:gd name="connsiteX23" fmla="*/ 2594745 w 4974832"/>
                <a:gd name="connsiteY23" fmla="*/ 1310080 h 2472659"/>
                <a:gd name="connsiteX24" fmla="*/ 2864128 w 4974832"/>
                <a:gd name="connsiteY24" fmla="*/ 1326108 h 2472659"/>
                <a:gd name="connsiteX25" fmla="*/ 4695977 w 4974832"/>
                <a:gd name="connsiteY25" fmla="*/ 1367903 h 2472659"/>
                <a:gd name="connsiteX26" fmla="*/ 4692042 w 4974832"/>
                <a:gd name="connsiteY26" fmla="*/ 1434871 h 2472659"/>
                <a:gd name="connsiteX27" fmla="*/ 4714313 w 4974832"/>
                <a:gd name="connsiteY27" fmla="*/ 1436197 h 2472659"/>
                <a:gd name="connsiteX28" fmla="*/ 4972472 w 4974832"/>
                <a:gd name="connsiteY28" fmla="*/ 1727020 h 2472659"/>
                <a:gd name="connsiteX29" fmla="*/ 4681648 w 4974832"/>
                <a:gd name="connsiteY29" fmla="*/ 1985178 h 2472659"/>
                <a:gd name="connsiteX30" fmla="*/ 4659775 w 4974832"/>
                <a:gd name="connsiteY30" fmla="*/ 1983876 h 2472659"/>
                <a:gd name="connsiteX31" fmla="*/ 4652526 w 4974832"/>
                <a:gd name="connsiteY31" fmla="*/ 2107209 h 2472659"/>
                <a:gd name="connsiteX32" fmla="*/ 2570730 w 4974832"/>
                <a:gd name="connsiteY32" fmla="*/ 1909686 h 2472659"/>
                <a:gd name="connsiteX33" fmla="*/ 2570730 w 4974832"/>
                <a:gd name="connsiteY33" fmla="*/ 1979115 h 2472659"/>
                <a:gd name="connsiteX34" fmla="*/ 675047 w 4974832"/>
                <a:gd name="connsiteY34" fmla="*/ 1853480 h 2472659"/>
                <a:gd name="connsiteX35" fmla="*/ 675047 w 4974832"/>
                <a:gd name="connsiteY35" fmla="*/ 1905663 h 2472659"/>
                <a:gd name="connsiteX36" fmla="*/ 2119933 w 4974832"/>
                <a:gd name="connsiteY36" fmla="*/ 2025036 h 2472659"/>
                <a:gd name="connsiteX37" fmla="*/ 2324897 w 4974832"/>
                <a:gd name="connsiteY37" fmla="*/ 2266919 h 2472659"/>
                <a:gd name="connsiteX38" fmla="*/ 2324896 w 4974832"/>
                <a:gd name="connsiteY38" fmla="*/ 2266919 h 2472659"/>
                <a:gd name="connsiteX39" fmla="*/ 2083014 w 4974832"/>
                <a:gd name="connsiteY39" fmla="*/ 2471886 h 2472659"/>
                <a:gd name="connsiteX40" fmla="*/ 383182 w 4974832"/>
                <a:gd name="connsiteY40" fmla="*/ 2331449 h 2472659"/>
                <a:gd name="connsiteX41" fmla="*/ 297666 w 4974832"/>
                <a:gd name="connsiteY41" fmla="*/ 2306705 h 2472659"/>
                <a:gd name="connsiteX42" fmla="*/ 290861 w 4974832"/>
                <a:gd name="connsiteY42" fmla="*/ 2301252 h 2472659"/>
                <a:gd name="connsiteX43" fmla="*/ 269502 w 4974832"/>
                <a:gd name="connsiteY43" fmla="*/ 2298817 h 2472659"/>
                <a:gd name="connsiteX44" fmla="*/ 1 w 4974832"/>
                <a:gd name="connsiteY44" fmla="*/ 1924956 h 2472659"/>
                <a:gd name="connsiteX45" fmla="*/ 1 w 4974832"/>
                <a:gd name="connsiteY45" fmla="*/ 1492650 h 2472659"/>
                <a:gd name="connsiteX46" fmla="*/ 248038 w 4974832"/>
                <a:gd name="connsiteY46" fmla="*/ 1320531 h 2472659"/>
                <a:gd name="connsiteX47" fmla="*/ 248039 w 4974832"/>
                <a:gd name="connsiteY47" fmla="*/ 1202739 h 2472659"/>
                <a:gd name="connsiteX48" fmla="*/ 1 w 4974832"/>
                <a:gd name="connsiteY48" fmla="*/ 1030622 h 247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74832" h="2472659">
                  <a:moveTo>
                    <a:pt x="0" y="521941"/>
                  </a:moveTo>
                  <a:cubicBezTo>
                    <a:pt x="0" y="495597"/>
                    <a:pt x="2363" y="469876"/>
                    <a:pt x="6858" y="445034"/>
                  </a:cubicBezTo>
                  <a:lnTo>
                    <a:pt x="18560" y="402405"/>
                  </a:lnTo>
                  <a:lnTo>
                    <a:pt x="13892" y="374565"/>
                  </a:lnTo>
                  <a:cubicBezTo>
                    <a:pt x="5218" y="242691"/>
                    <a:pt x="105090" y="128754"/>
                    <a:pt x="236964" y="120080"/>
                  </a:cubicBezTo>
                  <a:lnTo>
                    <a:pt x="2054306" y="525"/>
                  </a:lnTo>
                  <a:cubicBezTo>
                    <a:pt x="2186180" y="-8151"/>
                    <a:pt x="2300117" y="91721"/>
                    <a:pt x="2308794" y="223595"/>
                  </a:cubicBezTo>
                  <a:cubicBezTo>
                    <a:pt x="2317470" y="355468"/>
                    <a:pt x="2217597" y="469406"/>
                    <a:pt x="2085724" y="478083"/>
                  </a:cubicBezTo>
                  <a:lnTo>
                    <a:pt x="675046" y="570884"/>
                  </a:lnTo>
                  <a:lnTo>
                    <a:pt x="675046" y="647998"/>
                  </a:lnTo>
                  <a:lnTo>
                    <a:pt x="2570730" y="522363"/>
                  </a:lnTo>
                  <a:lnTo>
                    <a:pt x="2570730" y="591434"/>
                  </a:lnTo>
                  <a:lnTo>
                    <a:pt x="2597178" y="588768"/>
                  </a:lnTo>
                  <a:lnTo>
                    <a:pt x="2948287" y="588768"/>
                  </a:lnTo>
                  <a:lnTo>
                    <a:pt x="4592275" y="430818"/>
                  </a:lnTo>
                  <a:lnTo>
                    <a:pt x="4601746" y="588768"/>
                  </a:lnTo>
                  <a:lnTo>
                    <a:pt x="4679216" y="588768"/>
                  </a:lnTo>
                  <a:cubicBezTo>
                    <a:pt x="4842480" y="588768"/>
                    <a:pt x="4974832" y="721120"/>
                    <a:pt x="4974832" y="884384"/>
                  </a:cubicBezTo>
                  <a:lnTo>
                    <a:pt x="4974831" y="884384"/>
                  </a:lnTo>
                  <a:cubicBezTo>
                    <a:pt x="4974831" y="1047648"/>
                    <a:pt x="4842479" y="1180000"/>
                    <a:pt x="4679215" y="1180000"/>
                  </a:cubicBezTo>
                  <a:lnTo>
                    <a:pt x="4222970" y="1180000"/>
                  </a:lnTo>
                  <a:lnTo>
                    <a:pt x="2570730" y="1219657"/>
                  </a:lnTo>
                  <a:lnTo>
                    <a:pt x="2570729" y="1311066"/>
                  </a:lnTo>
                  <a:lnTo>
                    <a:pt x="2594745" y="1310080"/>
                  </a:lnTo>
                  <a:lnTo>
                    <a:pt x="2864128" y="1326108"/>
                  </a:lnTo>
                  <a:lnTo>
                    <a:pt x="4695977" y="1367903"/>
                  </a:lnTo>
                  <a:lnTo>
                    <a:pt x="4692042" y="1434871"/>
                  </a:lnTo>
                  <a:lnTo>
                    <a:pt x="4714313" y="1436197"/>
                  </a:lnTo>
                  <a:cubicBezTo>
                    <a:pt x="4865910" y="1445217"/>
                    <a:pt x="4981492" y="1575423"/>
                    <a:pt x="4972472" y="1727020"/>
                  </a:cubicBezTo>
                  <a:cubicBezTo>
                    <a:pt x="4963451" y="1878616"/>
                    <a:pt x="4833245" y="1994198"/>
                    <a:pt x="4681648" y="1985178"/>
                  </a:cubicBezTo>
                  <a:lnTo>
                    <a:pt x="4659775" y="1983876"/>
                  </a:lnTo>
                  <a:lnTo>
                    <a:pt x="4652526" y="2107209"/>
                  </a:lnTo>
                  <a:lnTo>
                    <a:pt x="2570730" y="1909686"/>
                  </a:lnTo>
                  <a:lnTo>
                    <a:pt x="2570730" y="1979115"/>
                  </a:lnTo>
                  <a:lnTo>
                    <a:pt x="675047" y="1853480"/>
                  </a:lnTo>
                  <a:lnTo>
                    <a:pt x="675047" y="1905663"/>
                  </a:lnTo>
                  <a:lnTo>
                    <a:pt x="2119933" y="2025036"/>
                  </a:lnTo>
                  <a:cubicBezTo>
                    <a:pt x="2243327" y="2035231"/>
                    <a:pt x="2335093" y="2143525"/>
                    <a:pt x="2324897" y="2266919"/>
                  </a:cubicBezTo>
                  <a:lnTo>
                    <a:pt x="2324896" y="2266919"/>
                  </a:lnTo>
                  <a:cubicBezTo>
                    <a:pt x="2314703" y="2390314"/>
                    <a:pt x="2206407" y="2482079"/>
                    <a:pt x="2083014" y="2471886"/>
                  </a:cubicBezTo>
                  <a:lnTo>
                    <a:pt x="383182" y="2331449"/>
                  </a:lnTo>
                  <a:cubicBezTo>
                    <a:pt x="352334" y="2328901"/>
                    <a:pt x="323463" y="2320220"/>
                    <a:pt x="297666" y="2306705"/>
                  </a:cubicBezTo>
                  <a:lnTo>
                    <a:pt x="290861" y="2301252"/>
                  </a:lnTo>
                  <a:lnTo>
                    <a:pt x="269502" y="2298817"/>
                  </a:lnTo>
                  <a:cubicBezTo>
                    <a:pt x="115699" y="2263232"/>
                    <a:pt x="0" y="2109370"/>
                    <a:pt x="1" y="1924956"/>
                  </a:cubicBezTo>
                  <a:lnTo>
                    <a:pt x="1" y="1492650"/>
                  </a:lnTo>
                  <a:lnTo>
                    <a:pt x="248038" y="1320531"/>
                  </a:lnTo>
                  <a:lnTo>
                    <a:pt x="248039" y="1202739"/>
                  </a:lnTo>
                  <a:lnTo>
                    <a:pt x="1" y="1030622"/>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398D078B-1225-119E-07C5-7C03FF547342}"/>
              </a:ext>
            </a:extLst>
          </p:cNvPr>
          <p:cNvGrpSpPr/>
          <p:nvPr/>
        </p:nvGrpSpPr>
        <p:grpSpPr>
          <a:xfrm>
            <a:off x="6249378" y="3136132"/>
            <a:ext cx="908180" cy="1796669"/>
            <a:chOff x="9012605" y="533893"/>
            <a:chExt cx="2998290" cy="5931573"/>
          </a:xfrm>
          <a:solidFill>
            <a:srgbClr val="FFCCFF"/>
          </a:solidFill>
        </p:grpSpPr>
        <p:sp>
          <p:nvSpPr>
            <p:cNvPr id="12" name="Oval 11">
              <a:extLst>
                <a:ext uri="{FF2B5EF4-FFF2-40B4-BE49-F238E27FC236}">
                  <a16:creationId xmlns:a16="http://schemas.microsoft.com/office/drawing/2014/main" id="{11433CFC-4EF8-FD9F-4273-DBA943D7ADF8}"/>
                </a:ext>
              </a:extLst>
            </p:cNvPr>
            <p:cNvSpPr/>
            <p:nvPr/>
          </p:nvSpPr>
          <p:spPr>
            <a:xfrm>
              <a:off x="9732472" y="533893"/>
              <a:ext cx="1391755" cy="139175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520E052-1D01-7A6B-9B21-A1995FD5012A}"/>
                </a:ext>
              </a:extLst>
            </p:cNvPr>
            <p:cNvSpPr/>
            <p:nvPr/>
          </p:nvSpPr>
          <p:spPr>
            <a:xfrm rot="5202139">
              <a:off x="8262979" y="2717550"/>
              <a:ext cx="4497542" cy="2998290"/>
            </a:xfrm>
            <a:custGeom>
              <a:avLst/>
              <a:gdLst>
                <a:gd name="connsiteX0" fmla="*/ 465 w 4497542"/>
                <a:gd name="connsiteY0" fmla="*/ 2227623 h 2998290"/>
                <a:gd name="connsiteX1" fmla="*/ 32870 w 4497542"/>
                <a:gd name="connsiteY1" fmla="*/ 1665221 h 2998290"/>
                <a:gd name="connsiteX2" fmla="*/ 240256 w 4497542"/>
                <a:gd name="connsiteY2" fmla="*/ 1522277 h 2998290"/>
                <a:gd name="connsiteX3" fmla="*/ 50661 w 4497542"/>
                <a:gd name="connsiteY3" fmla="*/ 1356460 h 2998290"/>
                <a:gd name="connsiteX4" fmla="*/ 83066 w 4497542"/>
                <a:gd name="connsiteY4" fmla="*/ 794057 h 2998290"/>
                <a:gd name="connsiteX5" fmla="*/ 266077 w 4497542"/>
                <a:gd name="connsiteY5" fmla="*/ 549739 h 2998290"/>
                <a:gd name="connsiteX6" fmla="*/ 372925 w 4497542"/>
                <a:gd name="connsiteY6" fmla="*/ 534501 h 2998290"/>
                <a:gd name="connsiteX7" fmla="*/ 381117 w 4497542"/>
                <a:gd name="connsiteY7" fmla="*/ 524741 h 2998290"/>
                <a:gd name="connsiteX8" fmla="*/ 461224 w 4497542"/>
                <a:gd name="connsiteY8" fmla="*/ 472879 h 2998290"/>
                <a:gd name="connsiteX9" fmla="*/ 1618769 w 4497542"/>
                <a:gd name="connsiteY9" fmla="*/ 16794 h 2998290"/>
                <a:gd name="connsiteX10" fmla="*/ 1930456 w 4497542"/>
                <a:gd name="connsiteY10" fmla="*/ 152287 h 2998290"/>
                <a:gd name="connsiteX11" fmla="*/ 1930455 w 4497542"/>
                <a:gd name="connsiteY11" fmla="*/ 152287 h 2998290"/>
                <a:gd name="connsiteX12" fmla="*/ 1794962 w 4497542"/>
                <a:gd name="connsiteY12" fmla="*/ 463975 h 2998290"/>
                <a:gd name="connsiteX13" fmla="*/ 637419 w 4497542"/>
                <a:gd name="connsiteY13" fmla="*/ 920059 h 2998290"/>
                <a:gd name="connsiteX14" fmla="*/ 628915 w 4497542"/>
                <a:gd name="connsiteY14" fmla="*/ 921572 h 2998290"/>
                <a:gd name="connsiteX15" fmla="*/ 626917 w 4497542"/>
                <a:gd name="connsiteY15" fmla="*/ 956252 h 2998290"/>
                <a:gd name="connsiteX16" fmla="*/ 2906260 w 4497542"/>
                <a:gd name="connsiteY16" fmla="*/ 569487 h 2998290"/>
                <a:gd name="connsiteX17" fmla="*/ 2874091 w 4497542"/>
                <a:gd name="connsiteY17" fmla="*/ 1127795 h 2998290"/>
                <a:gd name="connsiteX18" fmla="*/ 4286481 w 4497542"/>
                <a:gd name="connsiteY18" fmla="*/ 1127795 h 2998290"/>
                <a:gd name="connsiteX19" fmla="*/ 4497542 w 4497542"/>
                <a:gd name="connsiteY19" fmla="*/ 1338856 h 2998290"/>
                <a:gd name="connsiteX20" fmla="*/ 4497541 w 4497542"/>
                <a:gd name="connsiteY20" fmla="*/ 1338856 h 2998290"/>
                <a:gd name="connsiteX21" fmla="*/ 4286480 w 4497542"/>
                <a:gd name="connsiteY21" fmla="*/ 1549917 h 2998290"/>
                <a:gd name="connsiteX22" fmla="*/ 2849768 w 4497542"/>
                <a:gd name="connsiteY22" fmla="*/ 1549916 h 2998290"/>
                <a:gd name="connsiteX23" fmla="*/ 2837426 w 4497542"/>
                <a:gd name="connsiteY23" fmla="*/ 1764125 h 2998290"/>
                <a:gd name="connsiteX24" fmla="*/ 4277154 w 4497542"/>
                <a:gd name="connsiteY24" fmla="*/ 1847081 h 2998290"/>
                <a:gd name="connsiteX25" fmla="*/ 4475724 w 4497542"/>
                <a:gd name="connsiteY25" fmla="*/ 2069935 h 2998290"/>
                <a:gd name="connsiteX26" fmla="*/ 4475723 w 4497542"/>
                <a:gd name="connsiteY26" fmla="*/ 2069935 h 2998290"/>
                <a:gd name="connsiteX27" fmla="*/ 4252871 w 4497542"/>
                <a:gd name="connsiteY27" fmla="*/ 2268504 h 2998290"/>
                <a:gd name="connsiteX28" fmla="*/ 2813144 w 4497542"/>
                <a:gd name="connsiteY28" fmla="*/ 2185549 h 2998290"/>
                <a:gd name="connsiteX29" fmla="*/ 2782994 w 4497542"/>
                <a:gd name="connsiteY29" fmla="*/ 2708803 h 2998290"/>
                <a:gd name="connsiteX30" fmla="*/ 563159 w 4497542"/>
                <a:gd name="connsiteY30" fmla="*/ 2062798 h 2998290"/>
                <a:gd name="connsiteX31" fmla="*/ 560057 w 4497542"/>
                <a:gd name="connsiteY31" fmla="*/ 2116623 h 2998290"/>
                <a:gd name="connsiteX32" fmla="*/ 1715558 w 4497542"/>
                <a:gd name="connsiteY32" fmla="*/ 2531738 h 2998290"/>
                <a:gd name="connsiteX33" fmla="*/ 1860475 w 4497542"/>
                <a:gd name="connsiteY33" fmla="*/ 2839157 h 2998290"/>
                <a:gd name="connsiteX34" fmla="*/ 1860474 w 4497542"/>
                <a:gd name="connsiteY34" fmla="*/ 2839157 h 2998290"/>
                <a:gd name="connsiteX35" fmla="*/ 1553055 w 4497542"/>
                <a:gd name="connsiteY35" fmla="*/ 2984073 h 2998290"/>
                <a:gd name="connsiteX36" fmla="*/ 382167 w 4497542"/>
                <a:gd name="connsiteY36" fmla="*/ 2563430 h 2998290"/>
                <a:gd name="connsiteX37" fmla="*/ 305815 w 4497542"/>
                <a:gd name="connsiteY37" fmla="*/ 2517234 h 2998290"/>
                <a:gd name="connsiteX38" fmla="*/ 260263 w 4497542"/>
                <a:gd name="connsiteY38" fmla="*/ 2519190 h 2998290"/>
                <a:gd name="connsiteX39" fmla="*/ 465 w 4497542"/>
                <a:gd name="connsiteY39" fmla="*/ 2227623 h 299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97542" h="2998290">
                  <a:moveTo>
                    <a:pt x="465" y="2227623"/>
                  </a:moveTo>
                  <a:lnTo>
                    <a:pt x="32870" y="1665221"/>
                  </a:lnTo>
                  <a:lnTo>
                    <a:pt x="240256" y="1522277"/>
                  </a:lnTo>
                  <a:lnTo>
                    <a:pt x="50661" y="1356460"/>
                  </a:lnTo>
                  <a:lnTo>
                    <a:pt x="83066" y="794057"/>
                  </a:lnTo>
                  <a:cubicBezTo>
                    <a:pt x="89646" y="679865"/>
                    <a:pt x="164719" y="585890"/>
                    <a:pt x="266077" y="549739"/>
                  </a:cubicBezTo>
                  <a:lnTo>
                    <a:pt x="372925" y="534501"/>
                  </a:lnTo>
                  <a:lnTo>
                    <a:pt x="381117" y="524741"/>
                  </a:lnTo>
                  <a:cubicBezTo>
                    <a:pt x="403409" y="502887"/>
                    <a:pt x="430354" y="485042"/>
                    <a:pt x="461224" y="472879"/>
                  </a:cubicBezTo>
                  <a:lnTo>
                    <a:pt x="1618769" y="16794"/>
                  </a:lnTo>
                  <a:cubicBezTo>
                    <a:pt x="1742254" y="-31861"/>
                    <a:pt x="1881802" y="28801"/>
                    <a:pt x="1930456" y="152287"/>
                  </a:cubicBezTo>
                  <a:lnTo>
                    <a:pt x="1930455" y="152287"/>
                  </a:lnTo>
                  <a:cubicBezTo>
                    <a:pt x="1979110" y="275773"/>
                    <a:pt x="1918447" y="415319"/>
                    <a:pt x="1794962" y="463975"/>
                  </a:cubicBezTo>
                  <a:lnTo>
                    <a:pt x="637419" y="920059"/>
                  </a:lnTo>
                  <a:lnTo>
                    <a:pt x="628915" y="921572"/>
                  </a:lnTo>
                  <a:lnTo>
                    <a:pt x="626917" y="956252"/>
                  </a:lnTo>
                  <a:lnTo>
                    <a:pt x="2906260" y="569487"/>
                  </a:lnTo>
                  <a:lnTo>
                    <a:pt x="2874091" y="1127795"/>
                  </a:lnTo>
                  <a:lnTo>
                    <a:pt x="4286481" y="1127795"/>
                  </a:lnTo>
                  <a:cubicBezTo>
                    <a:pt x="4403047" y="1127795"/>
                    <a:pt x="4497542" y="1222290"/>
                    <a:pt x="4497542" y="1338856"/>
                  </a:cubicBezTo>
                  <a:lnTo>
                    <a:pt x="4497541" y="1338856"/>
                  </a:lnTo>
                  <a:cubicBezTo>
                    <a:pt x="4497541" y="1455422"/>
                    <a:pt x="4403046" y="1549917"/>
                    <a:pt x="4286480" y="1549917"/>
                  </a:cubicBezTo>
                  <a:lnTo>
                    <a:pt x="2849768" y="1549916"/>
                  </a:lnTo>
                  <a:lnTo>
                    <a:pt x="2837426" y="1764125"/>
                  </a:lnTo>
                  <a:lnTo>
                    <a:pt x="4277154" y="1847081"/>
                  </a:lnTo>
                  <a:cubicBezTo>
                    <a:pt x="4393527" y="1853786"/>
                    <a:pt x="4482430" y="1953562"/>
                    <a:pt x="4475724" y="2069935"/>
                  </a:cubicBezTo>
                  <a:lnTo>
                    <a:pt x="4475723" y="2069935"/>
                  </a:lnTo>
                  <a:cubicBezTo>
                    <a:pt x="4469018" y="2186308"/>
                    <a:pt x="4369244" y="2275210"/>
                    <a:pt x="4252871" y="2268504"/>
                  </a:cubicBezTo>
                  <a:lnTo>
                    <a:pt x="2813144" y="2185549"/>
                  </a:lnTo>
                  <a:lnTo>
                    <a:pt x="2782994" y="2708803"/>
                  </a:lnTo>
                  <a:lnTo>
                    <a:pt x="563159" y="2062798"/>
                  </a:lnTo>
                  <a:lnTo>
                    <a:pt x="560057" y="2116623"/>
                  </a:lnTo>
                  <a:lnTo>
                    <a:pt x="1715558" y="2531738"/>
                  </a:lnTo>
                  <a:cubicBezTo>
                    <a:pt x="1840468" y="2576611"/>
                    <a:pt x="1905349" y="2714248"/>
                    <a:pt x="1860475" y="2839157"/>
                  </a:cubicBezTo>
                  <a:lnTo>
                    <a:pt x="1860474" y="2839157"/>
                  </a:lnTo>
                  <a:cubicBezTo>
                    <a:pt x="1815601" y="2964066"/>
                    <a:pt x="1677965" y="3028947"/>
                    <a:pt x="1553055" y="2984073"/>
                  </a:cubicBezTo>
                  <a:lnTo>
                    <a:pt x="382167" y="2563430"/>
                  </a:lnTo>
                  <a:lnTo>
                    <a:pt x="305815" y="2517234"/>
                  </a:lnTo>
                  <a:lnTo>
                    <a:pt x="260263" y="2519190"/>
                  </a:lnTo>
                  <a:cubicBezTo>
                    <a:pt x="108008" y="2510416"/>
                    <a:pt x="-8306" y="2379878"/>
                    <a:pt x="465" y="2227623"/>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4" name="TextBox 13">
            <a:extLst>
              <a:ext uri="{FF2B5EF4-FFF2-40B4-BE49-F238E27FC236}">
                <a16:creationId xmlns:a16="http://schemas.microsoft.com/office/drawing/2014/main" id="{8D2FD6C9-EC7D-CA42-609E-5C8A6B4AF2C2}"/>
              </a:ext>
            </a:extLst>
          </p:cNvPr>
          <p:cNvSpPr txBox="1"/>
          <p:nvPr/>
        </p:nvSpPr>
        <p:spPr>
          <a:xfrm>
            <a:off x="-153376" y="5409953"/>
            <a:ext cx="12192000" cy="830997"/>
          </a:xfrm>
          <a:prstGeom prst="rect">
            <a:avLst/>
          </a:prstGeom>
          <a:noFill/>
        </p:spPr>
        <p:txBody>
          <a:bodyPr wrap="square" rtlCol="0">
            <a:spAutoFit/>
          </a:bodyPr>
          <a:lstStyle/>
          <a:p>
            <a:pPr algn="ctr"/>
            <a:r>
              <a:rPr lang="en-US" sz="4800" dirty="0">
                <a:solidFill>
                  <a:srgbClr val="FFFF00"/>
                </a:solidFill>
              </a:rPr>
              <a:t>What influences My Decision Making?</a:t>
            </a:r>
          </a:p>
        </p:txBody>
      </p:sp>
    </p:spTree>
    <p:extLst>
      <p:ext uri="{BB962C8B-B14F-4D97-AF65-F5344CB8AC3E}">
        <p14:creationId xmlns:p14="http://schemas.microsoft.com/office/powerpoint/2010/main" val="24644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ABED28-005A-D8C1-E536-1734D6D00F08}"/>
              </a:ext>
            </a:extLst>
          </p:cNvPr>
          <p:cNvPicPr>
            <a:picLocks noChangeAspect="1"/>
          </p:cNvPicPr>
          <p:nvPr/>
        </p:nvPicPr>
        <p:blipFill>
          <a:blip r:embed="rId2">
            <a:extLst>
              <a:ext uri="{28A0092B-C50C-407E-A947-70E740481C1C}">
                <a14:useLocalDpi xmlns:a14="http://schemas.microsoft.com/office/drawing/2010/main" val="0"/>
              </a:ext>
            </a:extLst>
          </a:blip>
          <a:srcRect r="770" b="1515"/>
          <a:stretch>
            <a:fillRect/>
          </a:stretch>
        </p:blipFill>
        <p:spPr>
          <a:xfrm>
            <a:off x="-1" y="0"/>
            <a:ext cx="12192001"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Joel and Abiah: Judges in Beer-</a:t>
            </a:r>
            <a:r>
              <a:rPr lang="en-US" sz="6000" dirty="0" err="1">
                <a:solidFill>
                  <a:schemeClr val="bg1"/>
                </a:solidFill>
                <a:latin typeface="Franklin Gothic Demi Cond" panose="020B0706030402020204" pitchFamily="34" charset="0"/>
              </a:rPr>
              <a:t>sheba</a:t>
            </a:r>
            <a:endParaRPr lang="en-US" sz="6000" dirty="0">
              <a:solidFill>
                <a:schemeClr val="bg1"/>
              </a:solidFill>
              <a:latin typeface="Franklin Gothic Demi Cond" panose="020B0706030402020204" pitchFamily="34" charset="0"/>
            </a:endParaRP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8:1-5</a:t>
            </a:r>
          </a:p>
        </p:txBody>
      </p:sp>
      <p:sp>
        <p:nvSpPr>
          <p:cNvPr id="8" name="Rectangle 7"/>
          <p:cNvSpPr/>
          <p:nvPr/>
        </p:nvSpPr>
        <p:spPr>
          <a:xfrm>
            <a:off x="150891" y="924170"/>
            <a:ext cx="6096000" cy="2308324"/>
          </a:xfrm>
          <a:prstGeom prst="rect">
            <a:avLst/>
          </a:prstGeom>
        </p:spPr>
        <p:txBody>
          <a:bodyPr>
            <a:spAutoFit/>
          </a:bodyPr>
          <a:lstStyle/>
          <a:p>
            <a:r>
              <a:rPr lang="en-US" dirty="0">
                <a:solidFill>
                  <a:schemeClr val="bg1"/>
                </a:solidFill>
              </a:rPr>
              <a:t>Samuel’s sons set a poor example to the people. </a:t>
            </a:r>
          </a:p>
          <a:p>
            <a:endParaRPr lang="en-US" dirty="0">
              <a:solidFill>
                <a:schemeClr val="bg1"/>
              </a:solidFill>
            </a:endParaRPr>
          </a:p>
          <a:p>
            <a:r>
              <a:rPr lang="en-US" dirty="0">
                <a:solidFill>
                  <a:schemeClr val="bg1"/>
                </a:solidFill>
              </a:rPr>
              <a:t>They turned aside from the religious truths they had learned in their youth. </a:t>
            </a:r>
          </a:p>
          <a:p>
            <a:endParaRPr lang="en-US" dirty="0">
              <a:solidFill>
                <a:schemeClr val="bg1"/>
              </a:solidFill>
            </a:endParaRPr>
          </a:p>
          <a:p>
            <a:r>
              <a:rPr lang="en-US" dirty="0">
                <a:solidFill>
                  <a:schemeClr val="bg1"/>
                </a:solidFill>
              </a:rPr>
              <a:t>They used their judgeships to seek monetary gain, betraying their sacred trusts by taking bribes and giving perverted judgments. </a:t>
            </a:r>
          </a:p>
        </p:txBody>
      </p:sp>
      <p:pic>
        <p:nvPicPr>
          <p:cNvPr id="11" name="Picture 4" descr="http://wol.jw.org/en/wol/mp/r1/lp-e/ia/2013/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81132"/>
            <a:ext cx="4639303" cy="23196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260186" y="6488668"/>
            <a:ext cx="2797521" cy="369332"/>
          </a:xfrm>
          <a:prstGeom prst="rect">
            <a:avLst/>
          </a:prstGeom>
          <a:noFill/>
        </p:spPr>
        <p:txBody>
          <a:bodyPr wrap="square" rtlCol="0">
            <a:spAutoFit/>
          </a:bodyPr>
          <a:lstStyle/>
          <a:p>
            <a:pPr algn="r"/>
            <a:r>
              <a:rPr lang="en-US" dirty="0">
                <a:solidFill>
                  <a:schemeClr val="bg1"/>
                </a:solidFill>
              </a:rPr>
              <a:t>(2)</a:t>
            </a:r>
          </a:p>
        </p:txBody>
      </p:sp>
      <p:sp>
        <p:nvSpPr>
          <p:cNvPr id="5" name="Rectangle 4"/>
          <p:cNvSpPr/>
          <p:nvPr/>
        </p:nvSpPr>
        <p:spPr>
          <a:xfrm>
            <a:off x="5232406" y="4525265"/>
            <a:ext cx="6096000" cy="1477328"/>
          </a:xfrm>
          <a:prstGeom prst="rect">
            <a:avLst/>
          </a:prstGeom>
        </p:spPr>
        <p:txBody>
          <a:bodyPr>
            <a:spAutoFit/>
          </a:bodyPr>
          <a:lstStyle/>
          <a:p>
            <a:r>
              <a:rPr lang="en-US" dirty="0">
                <a:solidFill>
                  <a:schemeClr val="bg1"/>
                </a:solidFill>
              </a:rPr>
              <a:t>But, even more than this, the Israelites as a people had become weak and sinful and were envious of surrounding kingdoms, even though their governments were wicked and oppressive. So, they used Samuel’s sons as an excuse to justify their desire to be governed by the same system as the gentile nations.</a:t>
            </a:r>
          </a:p>
        </p:txBody>
      </p:sp>
      <p:pic>
        <p:nvPicPr>
          <p:cNvPr id="16388" name="Picture 4" descr="https://www.lds.org/bc/content/shared/content/images/gospel-library/manual/00001/israelites-prophet-samuel-desire-king_1327706_in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633" y="3309079"/>
            <a:ext cx="2333625"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8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F9F14-0FC4-1E3A-F668-3E4AD77DA203}"/>
            </a:ext>
          </a:extLst>
        </p:cNvPr>
        <p:cNvGrpSpPr/>
        <p:nvPr/>
      </p:nvGrpSpPr>
      <p:grpSpPr>
        <a:xfrm>
          <a:off x="0" y="0"/>
          <a:ext cx="0" cy="0"/>
          <a:chOff x="0" y="0"/>
          <a:chExt cx="0" cy="0"/>
        </a:xfrm>
      </p:grpSpPr>
      <p:pic>
        <p:nvPicPr>
          <p:cNvPr id="27" name="Picture 26">
            <a:extLst>
              <a:ext uri="{FF2B5EF4-FFF2-40B4-BE49-F238E27FC236}">
                <a16:creationId xmlns:a16="http://schemas.microsoft.com/office/drawing/2014/main" id="{C961BF16-669F-C004-DCB4-DE3442131111}"/>
              </a:ext>
            </a:extLst>
          </p:cNvPr>
          <p:cNvPicPr>
            <a:picLocks noChangeAspect="1"/>
          </p:cNvPicPr>
          <p:nvPr/>
        </p:nvPicPr>
        <p:blipFill>
          <a:blip r:embed="rId2">
            <a:extLst>
              <a:ext uri="{28A0092B-C50C-407E-A947-70E740481C1C}">
                <a14:useLocalDpi xmlns:a14="http://schemas.microsoft.com/office/drawing/2010/main" val="0"/>
              </a:ext>
            </a:extLst>
          </a:blip>
          <a:srcRect r="573" b="1231"/>
          <a:stretch>
            <a:fillRect/>
          </a:stretch>
        </p:blipFill>
        <p:spPr>
          <a:xfrm>
            <a:off x="-35158" y="-19775"/>
            <a:ext cx="12463533" cy="6877776"/>
          </a:xfrm>
          <a:prstGeom prst="rect">
            <a:avLst/>
          </a:prstGeom>
        </p:spPr>
      </p:pic>
      <p:sp>
        <p:nvSpPr>
          <p:cNvPr id="6" name="TextBox 5">
            <a:extLst>
              <a:ext uri="{FF2B5EF4-FFF2-40B4-BE49-F238E27FC236}">
                <a16:creationId xmlns:a16="http://schemas.microsoft.com/office/drawing/2014/main" id="{3FA36604-4D7C-8735-D8A7-48B8F289E888}"/>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“Like All Nations”</a:t>
            </a:r>
          </a:p>
        </p:txBody>
      </p:sp>
      <p:sp>
        <p:nvSpPr>
          <p:cNvPr id="5" name="TextBox 4">
            <a:extLst>
              <a:ext uri="{FF2B5EF4-FFF2-40B4-BE49-F238E27FC236}">
                <a16:creationId xmlns:a16="http://schemas.microsoft.com/office/drawing/2014/main" id="{6FD2F9D7-BB57-AF16-0F1D-60F638A82FA2}"/>
              </a:ext>
            </a:extLst>
          </p:cNvPr>
          <p:cNvSpPr txBox="1"/>
          <p:nvPr/>
        </p:nvSpPr>
        <p:spPr>
          <a:xfrm>
            <a:off x="555170" y="1286565"/>
            <a:ext cx="6274837" cy="2308324"/>
          </a:xfrm>
          <a:prstGeom prst="rect">
            <a:avLst/>
          </a:prstGeom>
          <a:noFill/>
        </p:spPr>
        <p:txBody>
          <a:bodyPr wrap="square">
            <a:spAutoFit/>
          </a:bodyPr>
          <a:lstStyle/>
          <a:p>
            <a:r>
              <a:rPr lang="en-US" b="0" i="0" dirty="0">
                <a:solidFill>
                  <a:schemeClr val="bg1"/>
                </a:solidFill>
                <a:effectLst/>
              </a:rPr>
              <a:t>Like many people today, the ancient Israelites struggled with the temptation to fit in with others rather than obeying the Lord. </a:t>
            </a:r>
          </a:p>
          <a:p>
            <a:endParaRPr lang="en-US" dirty="0">
              <a:solidFill>
                <a:schemeClr val="bg1"/>
              </a:solidFill>
            </a:endParaRPr>
          </a:p>
          <a:p>
            <a:r>
              <a:rPr lang="en-US" b="0" i="0" dirty="0">
                <a:solidFill>
                  <a:schemeClr val="bg1"/>
                </a:solidFill>
                <a:effectLst/>
              </a:rPr>
              <a:t>For many years in the promised land, the Lord guided Israel through judges like Samuel. </a:t>
            </a:r>
          </a:p>
          <a:p>
            <a:endParaRPr lang="en-US" dirty="0">
              <a:solidFill>
                <a:schemeClr val="bg1"/>
              </a:solidFill>
            </a:endParaRPr>
          </a:p>
          <a:p>
            <a:r>
              <a:rPr lang="en-US" b="0" i="0" dirty="0">
                <a:solidFill>
                  <a:schemeClr val="bg1"/>
                </a:solidFill>
                <a:effectLst/>
              </a:rPr>
              <a:t>Later in Samuel’s life, the Israelites desired to have a king “like all the nations” instead of the Lord to reign over them.</a:t>
            </a:r>
            <a:endParaRPr lang="en-US" dirty="0">
              <a:solidFill>
                <a:schemeClr val="bg1"/>
              </a:solidFill>
            </a:endParaRPr>
          </a:p>
        </p:txBody>
      </p:sp>
      <p:pic>
        <p:nvPicPr>
          <p:cNvPr id="15" name="Picture 14">
            <a:extLst>
              <a:ext uri="{FF2B5EF4-FFF2-40B4-BE49-F238E27FC236}">
                <a16:creationId xmlns:a16="http://schemas.microsoft.com/office/drawing/2014/main" id="{5353E73F-FF96-726C-8726-050B7699F893}"/>
              </a:ext>
            </a:extLst>
          </p:cNvPr>
          <p:cNvPicPr>
            <a:picLocks noChangeAspect="1"/>
          </p:cNvPicPr>
          <p:nvPr/>
        </p:nvPicPr>
        <p:blipFill>
          <a:blip r:embed="rId3"/>
          <a:stretch>
            <a:fillRect/>
          </a:stretch>
        </p:blipFill>
        <p:spPr>
          <a:xfrm>
            <a:off x="7403840" y="1286565"/>
            <a:ext cx="3162741" cy="3143689"/>
          </a:xfrm>
          <a:prstGeom prst="rect">
            <a:avLst/>
          </a:prstGeom>
        </p:spPr>
      </p:pic>
      <p:pic>
        <p:nvPicPr>
          <p:cNvPr id="20" name="Picture 19">
            <a:extLst>
              <a:ext uri="{FF2B5EF4-FFF2-40B4-BE49-F238E27FC236}">
                <a16:creationId xmlns:a16="http://schemas.microsoft.com/office/drawing/2014/main" id="{188C3EF0-3AAD-0446-DC15-29A6785C8049}"/>
              </a:ext>
            </a:extLst>
          </p:cNvPr>
          <p:cNvPicPr>
            <a:picLocks noChangeAspect="1"/>
          </p:cNvPicPr>
          <p:nvPr/>
        </p:nvPicPr>
        <p:blipFill>
          <a:blip r:embed="rId4"/>
          <a:srcRect t="3001"/>
          <a:stretch>
            <a:fillRect/>
          </a:stretch>
        </p:blipFill>
        <p:spPr>
          <a:xfrm>
            <a:off x="1071181" y="4211180"/>
            <a:ext cx="5477639" cy="2347079"/>
          </a:xfrm>
          <a:prstGeom prst="rect">
            <a:avLst/>
          </a:prstGeom>
        </p:spPr>
      </p:pic>
    </p:spTree>
    <p:extLst>
      <p:ext uri="{BB962C8B-B14F-4D97-AF65-F5344CB8AC3E}">
        <p14:creationId xmlns:p14="http://schemas.microsoft.com/office/powerpoint/2010/main" val="397055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AB1F82-D6F6-95D3-D4BF-FCB325024EC5}"/>
              </a:ext>
            </a:extLst>
          </p:cNvPr>
          <p:cNvPicPr>
            <a:picLocks noChangeAspect="1"/>
          </p:cNvPicPr>
          <p:nvPr/>
        </p:nvPicPr>
        <p:blipFill>
          <a:blip r:embed="rId2">
            <a:extLst>
              <a:ext uri="{28A0092B-C50C-407E-A947-70E740481C1C}">
                <a14:useLocalDpi xmlns:a14="http://schemas.microsoft.com/office/drawing/2010/main" val="0"/>
              </a:ext>
            </a:extLst>
          </a:blip>
          <a:srcRect r="770" b="1515"/>
          <a:stretch>
            <a:fillRect/>
          </a:stretch>
        </p:blipFill>
        <p:spPr>
          <a:xfrm>
            <a:off x="-1" y="0"/>
            <a:ext cx="12192001"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We Want A King</a:t>
            </a: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8:10-22</a:t>
            </a:r>
          </a:p>
        </p:txBody>
      </p:sp>
      <p:sp>
        <p:nvSpPr>
          <p:cNvPr id="13" name="TextBox 12"/>
          <p:cNvSpPr txBox="1"/>
          <p:nvPr/>
        </p:nvSpPr>
        <p:spPr>
          <a:xfrm>
            <a:off x="9260186" y="6488668"/>
            <a:ext cx="2797521" cy="369332"/>
          </a:xfrm>
          <a:prstGeom prst="rect">
            <a:avLst/>
          </a:prstGeom>
          <a:noFill/>
        </p:spPr>
        <p:txBody>
          <a:bodyPr wrap="square" rtlCol="0">
            <a:spAutoFit/>
          </a:bodyPr>
          <a:lstStyle/>
          <a:p>
            <a:pPr algn="r"/>
            <a:r>
              <a:rPr lang="en-US" dirty="0">
                <a:solidFill>
                  <a:schemeClr val="bg1"/>
                </a:solidFill>
              </a:rPr>
              <a:t>(5)</a:t>
            </a:r>
          </a:p>
        </p:txBody>
      </p:sp>
      <p:sp>
        <p:nvSpPr>
          <p:cNvPr id="5" name="Rectangle 4"/>
          <p:cNvSpPr/>
          <p:nvPr/>
        </p:nvSpPr>
        <p:spPr>
          <a:xfrm>
            <a:off x="551764" y="1993552"/>
            <a:ext cx="6096000" cy="923330"/>
          </a:xfrm>
          <a:prstGeom prst="rect">
            <a:avLst/>
          </a:prstGeom>
        </p:spPr>
        <p:txBody>
          <a:bodyPr>
            <a:spAutoFit/>
          </a:bodyPr>
          <a:lstStyle/>
          <a:p>
            <a:r>
              <a:rPr lang="en-US" dirty="0">
                <a:solidFill>
                  <a:schemeClr val="bg1"/>
                </a:solidFill>
              </a:rPr>
              <a:t>Samuel warned the Israelites of three principal evils of a kingly form of government: excessive taxation, conscription of the labor force, and seizure of private lands </a:t>
            </a:r>
          </a:p>
        </p:txBody>
      </p:sp>
      <p:sp>
        <p:nvSpPr>
          <p:cNvPr id="2" name="Rectangle 1"/>
          <p:cNvSpPr/>
          <p:nvPr/>
        </p:nvSpPr>
        <p:spPr>
          <a:xfrm>
            <a:off x="3048000" y="1001477"/>
            <a:ext cx="6096000" cy="923330"/>
          </a:xfrm>
          <a:prstGeom prst="rect">
            <a:avLst/>
          </a:prstGeom>
        </p:spPr>
        <p:txBody>
          <a:bodyPr>
            <a:spAutoFit/>
          </a:bodyPr>
          <a:lstStyle/>
          <a:p>
            <a:r>
              <a:rPr lang="en-US" b="0" i="1" dirty="0">
                <a:solidFill>
                  <a:srgbClr val="FFFF00"/>
                </a:solidFill>
                <a:effectLst/>
                <a:latin typeface="Calibri" panose="020F0502020204030204" pitchFamily="34" charset="0"/>
              </a:rPr>
              <a:t>Hearken unto the </a:t>
            </a:r>
            <a:r>
              <a:rPr lang="en-US" b="0" i="1" dirty="0" err="1">
                <a:solidFill>
                  <a:srgbClr val="FFFF00"/>
                </a:solidFill>
                <a:effectLst/>
                <a:latin typeface="Calibri" panose="020F0502020204030204" pitchFamily="34" charset="0"/>
              </a:rPr>
              <a:t>voiceof</a:t>
            </a:r>
            <a:r>
              <a:rPr lang="en-US" b="0" i="1" dirty="0">
                <a:solidFill>
                  <a:srgbClr val="FFFF00"/>
                </a:solidFill>
                <a:effectLst/>
                <a:latin typeface="Calibri" panose="020F0502020204030204" pitchFamily="34" charset="0"/>
              </a:rPr>
              <a:t> the people in all that they say unto thee: for they have not rejected thee, but they have rejected me, that I should not reign over them.</a:t>
            </a:r>
            <a:endParaRPr lang="en-US" i="1" dirty="0">
              <a:solidFill>
                <a:srgbClr val="FFFF00"/>
              </a:solidFill>
            </a:endParaRPr>
          </a:p>
        </p:txBody>
      </p:sp>
      <p:sp>
        <p:nvSpPr>
          <p:cNvPr id="3" name="Rectangle 2"/>
          <p:cNvSpPr/>
          <p:nvPr/>
        </p:nvSpPr>
        <p:spPr>
          <a:xfrm>
            <a:off x="5338527" y="3734345"/>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“The system of kingly government itself, no matter how talented or noble an individual occupant of the throne may be, does not make the best form of government, one in which the instinctive and automatic concern of government is to look after the best interests of the body of the people. It is inherent in the nature of even the best and most ideal kingly systems that special privilege and questionable adulation be heaped upon those in the ruling class. …</a:t>
            </a:r>
          </a:p>
        </p:txBody>
      </p:sp>
      <p:pic>
        <p:nvPicPr>
          <p:cNvPr id="18434" name="Picture 2" descr="http://maggiesfarm.anotherdotcom.com/uploads/samuel.jp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631" y="3179420"/>
            <a:ext cx="28575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8946" y="309316"/>
            <a:ext cx="1133155" cy="1581695"/>
          </a:xfrm>
          <a:prstGeom prst="rect">
            <a:avLst/>
          </a:prstGeom>
        </p:spPr>
      </p:pic>
    </p:spTree>
    <p:extLst>
      <p:ext uri="{BB962C8B-B14F-4D97-AF65-F5344CB8AC3E}">
        <p14:creationId xmlns:p14="http://schemas.microsoft.com/office/powerpoint/2010/main" val="35470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F63159-5077-9D75-F18D-145BC9E9550D}"/>
              </a:ext>
            </a:extLst>
          </p:cNvPr>
          <p:cNvPicPr>
            <a:picLocks noChangeAspect="1"/>
          </p:cNvPicPr>
          <p:nvPr/>
        </p:nvPicPr>
        <p:blipFill>
          <a:blip r:embed="rId2">
            <a:extLst>
              <a:ext uri="{28A0092B-C50C-407E-A947-70E740481C1C}">
                <a14:useLocalDpi xmlns:a14="http://schemas.microsoft.com/office/drawing/2010/main" val="0"/>
              </a:ext>
            </a:extLst>
          </a:blip>
          <a:srcRect r="770" b="1515"/>
          <a:stretch>
            <a:fillRect/>
          </a:stretch>
        </p:blipFill>
        <p:spPr>
          <a:xfrm>
            <a:off x="-1" y="0"/>
            <a:ext cx="12192001" cy="6858000"/>
          </a:xfrm>
          <a:prstGeom prst="rect">
            <a:avLst/>
          </a:prstGeom>
        </p:spPr>
      </p:pic>
      <p:sp>
        <p:nvSpPr>
          <p:cNvPr id="13" name="TextBox 12"/>
          <p:cNvSpPr txBox="1"/>
          <p:nvPr/>
        </p:nvSpPr>
        <p:spPr>
          <a:xfrm>
            <a:off x="9260186" y="6488668"/>
            <a:ext cx="2797521" cy="369332"/>
          </a:xfrm>
          <a:prstGeom prst="rect">
            <a:avLst/>
          </a:prstGeom>
          <a:noFill/>
        </p:spPr>
        <p:txBody>
          <a:bodyPr wrap="square" rtlCol="0">
            <a:spAutoFit/>
          </a:bodyPr>
          <a:lstStyle/>
          <a:p>
            <a:pPr algn="r"/>
            <a:r>
              <a:rPr lang="en-US" dirty="0">
                <a:solidFill>
                  <a:schemeClr val="bg1"/>
                </a:solidFill>
              </a:rPr>
              <a:t>(6)</a:t>
            </a:r>
          </a:p>
        </p:txBody>
      </p:sp>
      <p:sp>
        <p:nvSpPr>
          <p:cNvPr id="5" name="Rectangle 4"/>
          <p:cNvSpPr/>
          <p:nvPr/>
        </p:nvSpPr>
        <p:spPr>
          <a:xfrm>
            <a:off x="1681756" y="793838"/>
            <a:ext cx="9886882" cy="2031325"/>
          </a:xfrm>
          <a:prstGeom prst="rect">
            <a:avLst/>
          </a:prstGeom>
        </p:spPr>
        <p:txBody>
          <a:bodyPr wrap="square">
            <a:spAutoFit/>
          </a:bodyPr>
          <a:lstStyle/>
          <a:p>
            <a:pPr fontAlgn="base"/>
            <a:r>
              <a:rPr lang="en-US" dirty="0">
                <a:solidFill>
                  <a:schemeClr val="bg1"/>
                </a:solidFill>
              </a:rPr>
              <a:t>“Sometimes [God] temporarily grants to men their unwise requests in order that they might learn from their own sad experiences. </a:t>
            </a:r>
          </a:p>
          <a:p>
            <a:pPr fontAlgn="base"/>
            <a:endParaRPr lang="en-US" dirty="0">
              <a:solidFill>
                <a:schemeClr val="bg1"/>
              </a:solidFill>
            </a:endParaRPr>
          </a:p>
          <a:p>
            <a:pPr fontAlgn="base"/>
            <a:r>
              <a:rPr lang="en-US" dirty="0">
                <a:solidFill>
                  <a:schemeClr val="bg1"/>
                </a:solidFill>
              </a:rPr>
              <a:t>“Sometimes in our attempts to mimic the world, and contrary to the prophet’s counsel, we run after the world’s false educational, political, musical, and dress ideas. New worldly standards take over, a gradual breakdown occurs, and finally, after much suffering, a humble people are ready to be taught once again a higher law.” </a:t>
            </a:r>
          </a:p>
        </p:txBody>
      </p:sp>
      <p:sp>
        <p:nvSpPr>
          <p:cNvPr id="14" name="TextBox 1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Unwise Requests</a:t>
            </a:r>
          </a:p>
        </p:txBody>
      </p:sp>
      <p:grpSp>
        <p:nvGrpSpPr>
          <p:cNvPr id="47" name="Group 46"/>
          <p:cNvGrpSpPr/>
          <p:nvPr/>
        </p:nvGrpSpPr>
        <p:grpSpPr>
          <a:xfrm>
            <a:off x="301524" y="2844042"/>
            <a:ext cx="5794476" cy="881268"/>
            <a:chOff x="230266" y="2772607"/>
            <a:chExt cx="5794476" cy="881268"/>
          </a:xfrm>
        </p:grpSpPr>
        <p:sp>
          <p:nvSpPr>
            <p:cNvPr id="7" name="Rectangle 6"/>
            <p:cNvSpPr/>
            <p:nvPr/>
          </p:nvSpPr>
          <p:spPr>
            <a:xfrm>
              <a:off x="1137383" y="3007544"/>
              <a:ext cx="4887359" cy="646331"/>
            </a:xfrm>
            <a:prstGeom prst="rect">
              <a:avLst/>
            </a:prstGeom>
          </p:spPr>
          <p:txBody>
            <a:bodyPr wrap="square">
              <a:spAutoFit/>
            </a:bodyPr>
            <a:lstStyle/>
            <a:p>
              <a:r>
                <a:rPr lang="en-US" b="0" i="1" dirty="0">
                  <a:solidFill>
                    <a:srgbClr val="FFFF00"/>
                  </a:solidFill>
                  <a:effectLst/>
                  <a:latin typeface="Calibri" panose="020F0502020204030204" pitchFamily="34" charset="0"/>
                </a:rPr>
                <a:t>If a ruler hearken to lies, all his servants are wicked Proverbs 29:12</a:t>
              </a:r>
              <a:endParaRPr lang="en-US" i="1" dirty="0">
                <a:solidFill>
                  <a:srgbClr val="FFFF00"/>
                </a:solidFill>
              </a:endParaRPr>
            </a:p>
          </p:txBody>
        </p:sp>
        <p:grpSp>
          <p:nvGrpSpPr>
            <p:cNvPr id="16" name="Group 15"/>
            <p:cNvGrpSpPr/>
            <p:nvPr/>
          </p:nvGrpSpPr>
          <p:grpSpPr>
            <a:xfrm>
              <a:off x="230266" y="2772607"/>
              <a:ext cx="872150" cy="695944"/>
              <a:chOff x="5181600" y="4484386"/>
              <a:chExt cx="1828800" cy="1459316"/>
            </a:xfrm>
          </p:grpSpPr>
          <p:sp>
            <p:nvSpPr>
              <p:cNvPr id="17" name="Isosceles Triangle 16"/>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reparation 20"/>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reparation 21"/>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eparation 22"/>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239764" y="3827642"/>
            <a:ext cx="5243934" cy="1087084"/>
            <a:chOff x="242445" y="3538097"/>
            <a:chExt cx="5243934" cy="1087084"/>
          </a:xfrm>
        </p:grpSpPr>
        <p:sp>
          <p:nvSpPr>
            <p:cNvPr id="8" name="Rectangle 7"/>
            <p:cNvSpPr/>
            <p:nvPr/>
          </p:nvSpPr>
          <p:spPr>
            <a:xfrm>
              <a:off x="1257685" y="3701851"/>
              <a:ext cx="4228694" cy="923330"/>
            </a:xfrm>
            <a:prstGeom prst="rect">
              <a:avLst/>
            </a:prstGeom>
          </p:spPr>
          <p:txBody>
            <a:bodyPr wrap="square">
              <a:spAutoFit/>
            </a:bodyPr>
            <a:lstStyle/>
            <a:p>
              <a:r>
                <a:rPr lang="en-US" b="0" i="1" dirty="0">
                  <a:solidFill>
                    <a:srgbClr val="FFFF00"/>
                  </a:solidFill>
                  <a:effectLst/>
                  <a:latin typeface="Calibri" panose="020F0502020204030204" pitchFamily="34" charset="0"/>
                </a:rPr>
                <a:t>An angry man </a:t>
              </a:r>
              <a:r>
                <a:rPr lang="en-US" b="0" i="1" dirty="0" err="1">
                  <a:solidFill>
                    <a:srgbClr val="FFFF00"/>
                  </a:solidFill>
                  <a:effectLst/>
                  <a:latin typeface="Calibri" panose="020F0502020204030204" pitchFamily="34" charset="0"/>
                </a:rPr>
                <a:t>stirreth</a:t>
              </a:r>
              <a:r>
                <a:rPr lang="en-US" b="0" i="1" dirty="0">
                  <a:solidFill>
                    <a:srgbClr val="FFFF00"/>
                  </a:solidFill>
                  <a:effectLst/>
                  <a:latin typeface="Calibri" panose="020F0502020204030204" pitchFamily="34" charset="0"/>
                </a:rPr>
                <a:t> up strife, and a furious man </a:t>
              </a:r>
              <a:r>
                <a:rPr lang="en-US" b="0" i="1" dirty="0" err="1">
                  <a:solidFill>
                    <a:srgbClr val="FFFF00"/>
                  </a:solidFill>
                  <a:effectLst/>
                  <a:latin typeface="Calibri" panose="020F0502020204030204" pitchFamily="34" charset="0"/>
                </a:rPr>
                <a:t>aboundeth</a:t>
              </a:r>
              <a:r>
                <a:rPr lang="en-US" b="0" i="1" dirty="0">
                  <a:solidFill>
                    <a:srgbClr val="FFFF00"/>
                  </a:solidFill>
                  <a:effectLst/>
                  <a:latin typeface="Calibri" panose="020F0502020204030204" pitchFamily="34" charset="0"/>
                </a:rPr>
                <a:t> in transgression. Proverbs 29:22</a:t>
              </a:r>
              <a:endParaRPr lang="en-US" i="1" dirty="0">
                <a:solidFill>
                  <a:srgbClr val="FFFF00"/>
                </a:solidFill>
              </a:endParaRPr>
            </a:p>
          </p:txBody>
        </p:sp>
        <p:grpSp>
          <p:nvGrpSpPr>
            <p:cNvPr id="26" name="Group 25"/>
            <p:cNvGrpSpPr/>
            <p:nvPr/>
          </p:nvGrpSpPr>
          <p:grpSpPr>
            <a:xfrm>
              <a:off x="242445" y="3538097"/>
              <a:ext cx="872150" cy="695944"/>
              <a:chOff x="5181600" y="4484386"/>
              <a:chExt cx="1828800" cy="1459316"/>
            </a:xfrm>
          </p:grpSpPr>
          <p:sp>
            <p:nvSpPr>
              <p:cNvPr id="27" name="Isosceles Triangle 26"/>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Preparation 30"/>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Preparation 31"/>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Preparation 32"/>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160422" y="4875475"/>
            <a:ext cx="5325957" cy="1399500"/>
            <a:chOff x="238123" y="4438785"/>
            <a:chExt cx="5325957" cy="1399500"/>
          </a:xfrm>
        </p:grpSpPr>
        <p:sp>
          <p:nvSpPr>
            <p:cNvPr id="9" name="Rectangle 8"/>
            <p:cNvSpPr/>
            <p:nvPr/>
          </p:nvSpPr>
          <p:spPr>
            <a:xfrm>
              <a:off x="1335386" y="4637956"/>
              <a:ext cx="4228694" cy="1200329"/>
            </a:xfrm>
            <a:prstGeom prst="rect">
              <a:avLst/>
            </a:prstGeom>
          </p:spPr>
          <p:txBody>
            <a:bodyPr wrap="square">
              <a:spAutoFit/>
            </a:bodyPr>
            <a:lstStyle/>
            <a:p>
              <a:r>
                <a:rPr lang="en-US" b="0" i="1" dirty="0">
                  <a:solidFill>
                    <a:srgbClr val="FFFF00"/>
                  </a:solidFill>
                  <a:effectLst/>
                  <a:latin typeface="Calibri" panose="020F0502020204030204" pitchFamily="34" charset="0"/>
                </a:rPr>
                <a:t>An unjust man is an abomination to the just: and he that is upright in the way is abomination to the wicked. Proverbs 29:27</a:t>
              </a:r>
              <a:endParaRPr lang="en-US" i="1" dirty="0">
                <a:solidFill>
                  <a:srgbClr val="FFFF00"/>
                </a:solidFill>
              </a:endParaRPr>
            </a:p>
          </p:txBody>
        </p:sp>
        <p:grpSp>
          <p:nvGrpSpPr>
            <p:cNvPr id="36" name="Group 35"/>
            <p:cNvGrpSpPr/>
            <p:nvPr/>
          </p:nvGrpSpPr>
          <p:grpSpPr>
            <a:xfrm>
              <a:off x="238123" y="4438785"/>
              <a:ext cx="872150" cy="695944"/>
              <a:chOff x="5181600" y="4484386"/>
              <a:chExt cx="1828800" cy="1459316"/>
            </a:xfrm>
          </p:grpSpPr>
          <p:sp>
            <p:nvSpPr>
              <p:cNvPr id="37" name="Isosceles Triangle 36"/>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Preparation 40"/>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Preparation 41"/>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Preparation 42"/>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a:off x="6062133" y="2911085"/>
            <a:ext cx="5894941" cy="923330"/>
            <a:chOff x="5684757" y="2905123"/>
            <a:chExt cx="5894941" cy="923330"/>
          </a:xfrm>
        </p:grpSpPr>
        <p:sp>
          <p:nvSpPr>
            <p:cNvPr id="10" name="Rectangle 9"/>
            <p:cNvSpPr/>
            <p:nvPr/>
          </p:nvSpPr>
          <p:spPr>
            <a:xfrm>
              <a:off x="6741383" y="2905123"/>
              <a:ext cx="4838315" cy="923330"/>
            </a:xfrm>
            <a:prstGeom prst="rect">
              <a:avLst/>
            </a:prstGeom>
          </p:spPr>
          <p:txBody>
            <a:bodyPr wrap="square">
              <a:spAutoFit/>
            </a:bodyPr>
            <a:lstStyle/>
            <a:p>
              <a:r>
                <a:rPr lang="en-US" b="0" i="1" dirty="0">
                  <a:solidFill>
                    <a:srgbClr val="FFFF00"/>
                  </a:solidFill>
                  <a:effectLst/>
                  <a:latin typeface="Calibri" panose="020F0502020204030204" pitchFamily="34" charset="0"/>
                </a:rPr>
                <a:t>And he also unfolded unto them all the disadvantages they labored under, by having an unrighteous king to rule over them; Mosiah 29:35</a:t>
              </a:r>
              <a:endParaRPr lang="en-US" i="1" dirty="0">
                <a:solidFill>
                  <a:srgbClr val="FFFF00"/>
                </a:solidFill>
              </a:endParaRPr>
            </a:p>
          </p:txBody>
        </p:sp>
        <p:grpSp>
          <p:nvGrpSpPr>
            <p:cNvPr id="48" name="Group 47"/>
            <p:cNvGrpSpPr/>
            <p:nvPr/>
          </p:nvGrpSpPr>
          <p:grpSpPr>
            <a:xfrm>
              <a:off x="5684757" y="2924301"/>
              <a:ext cx="1021660" cy="815248"/>
              <a:chOff x="5181600" y="4484386"/>
              <a:chExt cx="1828800" cy="1459316"/>
            </a:xfrm>
          </p:grpSpPr>
          <p:sp>
            <p:nvSpPr>
              <p:cNvPr id="49" name="Isosceles Triangle 48"/>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Preparation 52"/>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Preparation 53"/>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Preparation 54"/>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69"/>
          <p:cNvGrpSpPr/>
          <p:nvPr/>
        </p:nvGrpSpPr>
        <p:grpSpPr>
          <a:xfrm>
            <a:off x="6023183" y="4177359"/>
            <a:ext cx="5888964" cy="2433356"/>
            <a:chOff x="5922228" y="4167249"/>
            <a:chExt cx="5888964" cy="2433356"/>
          </a:xfrm>
        </p:grpSpPr>
        <p:sp>
          <p:nvSpPr>
            <p:cNvPr id="11" name="Rectangle 10"/>
            <p:cNvSpPr/>
            <p:nvPr/>
          </p:nvSpPr>
          <p:spPr>
            <a:xfrm>
              <a:off x="7043034" y="4292281"/>
              <a:ext cx="4768158" cy="2308324"/>
            </a:xfrm>
            <a:prstGeom prst="rect">
              <a:avLst/>
            </a:prstGeom>
          </p:spPr>
          <p:txBody>
            <a:bodyPr wrap="square">
              <a:spAutoFit/>
            </a:bodyPr>
            <a:lstStyle/>
            <a:p>
              <a:pPr fontAlgn="base"/>
              <a:r>
                <a:rPr lang="en-US" b="0" i="1" dirty="0">
                  <a:solidFill>
                    <a:srgbClr val="FFFF00"/>
                  </a:solidFill>
                  <a:effectLst/>
                  <a:latin typeface="Calibri" panose="020F0502020204030204" pitchFamily="34" charset="0"/>
                </a:rPr>
                <a:t>Nevertheless, when the wicked rule the people mourn.</a:t>
              </a:r>
            </a:p>
            <a:p>
              <a:pPr fontAlgn="base"/>
              <a:endParaRPr lang="en-US" b="0" i="1" dirty="0">
                <a:solidFill>
                  <a:srgbClr val="FFFF00"/>
                </a:solidFill>
                <a:effectLst/>
                <a:latin typeface="Calibri" panose="020F0502020204030204" pitchFamily="34" charset="0"/>
              </a:endParaRPr>
            </a:p>
            <a:p>
              <a:pPr fontAlgn="base"/>
              <a:r>
                <a:rPr lang="en-US" b="0" i="1" dirty="0">
                  <a:solidFill>
                    <a:srgbClr val="FFFF00"/>
                  </a:solidFill>
                  <a:effectLst/>
                  <a:latin typeface="Calibri" panose="020F0502020204030204" pitchFamily="34" charset="0"/>
                </a:rPr>
                <a:t>Wherefore, honest men and wise men should be sought for diligently, and good men and wise men ye should observe to uphold; otherwise whatsoever is less than these cometh of evil. D&amp;C 98:9-10</a:t>
              </a:r>
            </a:p>
          </p:txBody>
        </p:sp>
        <p:grpSp>
          <p:nvGrpSpPr>
            <p:cNvPr id="58" name="Group 57"/>
            <p:cNvGrpSpPr/>
            <p:nvPr/>
          </p:nvGrpSpPr>
          <p:grpSpPr>
            <a:xfrm>
              <a:off x="5922228" y="4167249"/>
              <a:ext cx="1021660" cy="815248"/>
              <a:chOff x="5181600" y="4484386"/>
              <a:chExt cx="1828800" cy="1459316"/>
            </a:xfrm>
          </p:grpSpPr>
          <p:sp>
            <p:nvSpPr>
              <p:cNvPr id="59" name="Isosceles Triangle 58"/>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Preparation 62"/>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Preparation 63"/>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Preparation 64"/>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132" y="811186"/>
            <a:ext cx="1287804" cy="1821974"/>
          </a:xfrm>
          <a:prstGeom prst="rect">
            <a:avLst/>
          </a:prstGeom>
        </p:spPr>
      </p:pic>
    </p:spTree>
    <p:extLst>
      <p:ext uri="{BB962C8B-B14F-4D97-AF65-F5344CB8AC3E}">
        <p14:creationId xmlns:p14="http://schemas.microsoft.com/office/powerpoint/2010/main" val="180911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0" presetClass="exit" presetSubtype="0" fill="hold" grpId="0" nodeType="withEffect">
                                  <p:stCondLst>
                                    <p:cond delay="0"/>
                                  </p:stCondLst>
                                  <p:childTnLst>
                                    <p:animEffect transition="out" filter="fade">
                                      <p:cBhvr>
                                        <p:cTn id="12" dur="500"/>
                                        <p:tgtEl>
                                          <p:spTgt spid="5">
                                            <p:txEl>
                                              <p:pRg st="0" end="0"/>
                                            </p:txEl>
                                          </p:spTgt>
                                        </p:tgtEl>
                                      </p:cBhvr>
                                    </p:animEffect>
                                    <p:set>
                                      <p:cBhvr>
                                        <p:cTn id="13" dur="1" fill="hold">
                                          <p:stCondLst>
                                            <p:cond delay="499"/>
                                          </p:stCondLst>
                                        </p:cTn>
                                        <p:tgtEl>
                                          <p:spTgt spid="5">
                                            <p:txEl>
                                              <p:pRg st="0" end="0"/>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
                                            <p:txEl>
                                              <p:pRg st="2" end="2"/>
                                            </p:txEl>
                                          </p:spTgt>
                                        </p:tgtEl>
                                      </p:cBhvr>
                                    </p:animEffect>
                                    <p:set>
                                      <p:cBhvr>
                                        <p:cTn id="16" dur="1" fill="hold">
                                          <p:stCondLst>
                                            <p:cond delay="499"/>
                                          </p:stCondLst>
                                        </p:cTn>
                                        <p:tgtEl>
                                          <p:spTgt spid="5">
                                            <p:txEl>
                                              <p:pRg st="2" end="2"/>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1"/>
                                        </p:tgtEl>
                                      </p:cBhvr>
                                    </p:animEffect>
                                    <p:set>
                                      <p:cBhvr>
                                        <p:cTn id="19" dur="1" fill="hold">
                                          <p:stCondLst>
                                            <p:cond delay="499"/>
                                          </p:stCondLst>
                                        </p:cTn>
                                        <p:tgtEl>
                                          <p:spTgt spid="7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par>
                                <p:cTn id="24" presetID="10" presetClass="exit" presetSubtype="0" fill="hold" nodeType="withEffect">
                                  <p:stCondLst>
                                    <p:cond delay="0"/>
                                  </p:stCondLst>
                                  <p:childTnLst>
                                    <p:animEffect transition="out" filter="fade">
                                      <p:cBhvr>
                                        <p:cTn id="25" dur="500"/>
                                        <p:tgtEl>
                                          <p:spTgt spid="47"/>
                                        </p:tgtEl>
                                      </p:cBhvr>
                                    </p:animEffect>
                                    <p:set>
                                      <p:cBhvr>
                                        <p:cTn id="26" dur="1" fill="hold">
                                          <p:stCondLst>
                                            <p:cond delay="499"/>
                                          </p:stCondLst>
                                        </p:cTn>
                                        <p:tgtEl>
                                          <p:spTgt spid="4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500"/>
                                        <p:tgtEl>
                                          <p:spTgt spid="46"/>
                                        </p:tgtEl>
                                      </p:cBhvr>
                                    </p:animEffect>
                                    <p:set>
                                      <p:cBhvr>
                                        <p:cTn id="33" dur="1" fill="hold">
                                          <p:stCondLst>
                                            <p:cond delay="499"/>
                                          </p:stCondLst>
                                        </p:cTn>
                                        <p:tgtEl>
                                          <p:spTgt spid="4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8"/>
                                        </p:tgtEl>
                                        <p:attrNameLst>
                                          <p:attrName>style.visibility</p:attrName>
                                        </p:attrNameLst>
                                      </p:cBhvr>
                                      <p:to>
                                        <p:strVal val="visible"/>
                                      </p:to>
                                    </p:set>
                                  </p:childTnLst>
                                </p:cTn>
                              </p:par>
                              <p:par>
                                <p:cTn id="38" presetID="10" presetClass="exit" presetSubtype="0" fill="hold"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0" presetClass="exit" presetSubtype="0" fill="hold" nodeType="withEffect">
                                  <p:stCondLst>
                                    <p:cond delay="0"/>
                                  </p:stCondLst>
                                  <p:childTnLst>
                                    <p:animEffect transition="out" filter="fade">
                                      <p:cBhvr>
                                        <p:cTn id="46" dur="500"/>
                                        <p:tgtEl>
                                          <p:spTgt spid="68"/>
                                        </p:tgtEl>
                                      </p:cBhvr>
                                    </p:animEffect>
                                    <p:set>
                                      <p:cBhvr>
                                        <p:cTn id="47"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6D14C-3F3A-ED2B-66A7-38DFDD862FA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8234925-1339-BE8D-0AFF-F4F3DBC379CA}"/>
              </a:ext>
            </a:extLst>
          </p:cNvPr>
          <p:cNvPicPr>
            <a:picLocks noChangeAspect="1"/>
          </p:cNvPicPr>
          <p:nvPr/>
        </p:nvPicPr>
        <p:blipFill>
          <a:blip r:embed="rId2">
            <a:extLst>
              <a:ext uri="{28A0092B-C50C-407E-A947-70E740481C1C}">
                <a14:useLocalDpi xmlns:a14="http://schemas.microsoft.com/office/drawing/2010/main" val="0"/>
              </a:ext>
            </a:extLst>
          </a:blip>
          <a:srcRect r="770" b="1515"/>
          <a:stretch>
            <a:fillRect/>
          </a:stretch>
        </p:blipFill>
        <p:spPr>
          <a:xfrm>
            <a:off x="-1" y="0"/>
            <a:ext cx="12192001" cy="6858000"/>
          </a:xfrm>
          <a:prstGeom prst="rect">
            <a:avLst/>
          </a:prstGeom>
        </p:spPr>
      </p:pic>
      <p:sp>
        <p:nvSpPr>
          <p:cNvPr id="6" name="TextBox 5">
            <a:extLst>
              <a:ext uri="{FF2B5EF4-FFF2-40B4-BE49-F238E27FC236}">
                <a16:creationId xmlns:a16="http://schemas.microsoft.com/office/drawing/2014/main" id="{4ABEA232-F3E0-3305-D379-FC1A1E6303B3}"/>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Peer Pressure</a:t>
            </a:r>
          </a:p>
        </p:txBody>
      </p:sp>
      <p:sp>
        <p:nvSpPr>
          <p:cNvPr id="13" name="TextBox 12">
            <a:extLst>
              <a:ext uri="{FF2B5EF4-FFF2-40B4-BE49-F238E27FC236}">
                <a16:creationId xmlns:a16="http://schemas.microsoft.com/office/drawing/2014/main" id="{C401EF8D-FE84-C825-2EA4-7769E6A5A74F}"/>
              </a:ext>
            </a:extLst>
          </p:cNvPr>
          <p:cNvSpPr txBox="1"/>
          <p:nvPr/>
        </p:nvSpPr>
        <p:spPr>
          <a:xfrm>
            <a:off x="9260186" y="6488668"/>
            <a:ext cx="2797521" cy="369332"/>
          </a:xfrm>
          <a:prstGeom prst="rect">
            <a:avLst/>
          </a:prstGeom>
          <a:noFill/>
        </p:spPr>
        <p:txBody>
          <a:bodyPr wrap="square" rtlCol="0">
            <a:spAutoFit/>
          </a:bodyPr>
          <a:lstStyle/>
          <a:p>
            <a:pPr algn="r"/>
            <a:r>
              <a:rPr lang="en-US" dirty="0">
                <a:solidFill>
                  <a:schemeClr val="bg1"/>
                </a:solidFill>
              </a:rPr>
              <a:t>(5)</a:t>
            </a:r>
          </a:p>
        </p:txBody>
      </p:sp>
      <p:sp>
        <p:nvSpPr>
          <p:cNvPr id="3" name="Rectangle 2">
            <a:extLst>
              <a:ext uri="{FF2B5EF4-FFF2-40B4-BE49-F238E27FC236}">
                <a16:creationId xmlns:a16="http://schemas.microsoft.com/office/drawing/2014/main" id="{86B6C577-2950-3929-9AA2-8B035F91BE8D}"/>
              </a:ext>
            </a:extLst>
          </p:cNvPr>
          <p:cNvSpPr/>
          <p:nvPr/>
        </p:nvSpPr>
        <p:spPr>
          <a:xfrm>
            <a:off x="4562475" y="1594259"/>
            <a:ext cx="3895986" cy="3416320"/>
          </a:xfrm>
          <a:prstGeom prst="rect">
            <a:avLst/>
          </a:prstGeom>
        </p:spPr>
        <p:txBody>
          <a:bodyPr wrap="square">
            <a:spAutoFit/>
          </a:bodyPr>
          <a:lstStyle/>
          <a:p>
            <a:r>
              <a:rPr lang="en-US" dirty="0">
                <a:solidFill>
                  <a:schemeClr val="bg1"/>
                </a:solidFill>
              </a:rPr>
              <a:t>The voices and pressures of the world are engaging and numerous. </a:t>
            </a:r>
          </a:p>
          <a:p>
            <a:endParaRPr lang="en-US" dirty="0">
              <a:solidFill>
                <a:schemeClr val="bg1"/>
              </a:solidFill>
            </a:endParaRPr>
          </a:p>
          <a:p>
            <a:r>
              <a:rPr lang="en-US" dirty="0">
                <a:solidFill>
                  <a:schemeClr val="bg1"/>
                </a:solidFill>
              </a:rPr>
              <a:t>But too many voices are deceptive, seductive, and can pull us off the covenant path. </a:t>
            </a:r>
          </a:p>
          <a:p>
            <a:endParaRPr lang="en-US" dirty="0">
              <a:solidFill>
                <a:schemeClr val="bg1"/>
              </a:solidFill>
            </a:endParaRPr>
          </a:p>
          <a:p>
            <a:r>
              <a:rPr lang="en-US" dirty="0">
                <a:solidFill>
                  <a:schemeClr val="bg1"/>
                </a:solidFill>
              </a:rPr>
              <a:t>To avoid the inevitable heartbreak that follows, I plead with you today to counter the lure of the world by making time for the Lord in your life—each and every day. (7)</a:t>
            </a:r>
            <a:endParaRPr lang="en-US" b="0" i="0" dirty="0">
              <a:solidFill>
                <a:schemeClr val="bg1"/>
              </a:solidFill>
              <a:effectLst/>
              <a:latin typeface="Calibri" panose="020F0502020204030204" pitchFamily="34" charset="0"/>
            </a:endParaRPr>
          </a:p>
        </p:txBody>
      </p:sp>
      <p:pic>
        <p:nvPicPr>
          <p:cNvPr id="9" name="Picture 8">
            <a:extLst>
              <a:ext uri="{FF2B5EF4-FFF2-40B4-BE49-F238E27FC236}">
                <a16:creationId xmlns:a16="http://schemas.microsoft.com/office/drawing/2014/main" id="{2416763A-D207-C0FA-55ED-ED4856171D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21" y="185220"/>
            <a:ext cx="934913" cy="1170399"/>
          </a:xfrm>
          <a:prstGeom prst="rect">
            <a:avLst/>
          </a:prstGeom>
        </p:spPr>
      </p:pic>
      <p:pic>
        <p:nvPicPr>
          <p:cNvPr id="19" name="Picture 18">
            <a:extLst>
              <a:ext uri="{FF2B5EF4-FFF2-40B4-BE49-F238E27FC236}">
                <a16:creationId xmlns:a16="http://schemas.microsoft.com/office/drawing/2014/main" id="{33013136-34FC-FDD2-A65F-5049C0E1DEFF}"/>
              </a:ext>
            </a:extLst>
          </p:cNvPr>
          <p:cNvPicPr>
            <a:picLocks noChangeAspect="1"/>
          </p:cNvPicPr>
          <p:nvPr/>
        </p:nvPicPr>
        <p:blipFill>
          <a:blip r:embed="rId4"/>
          <a:stretch>
            <a:fillRect/>
          </a:stretch>
        </p:blipFill>
        <p:spPr>
          <a:xfrm>
            <a:off x="8617259" y="1015663"/>
            <a:ext cx="3053824" cy="2495764"/>
          </a:xfrm>
          <a:prstGeom prst="rect">
            <a:avLst/>
          </a:prstGeom>
        </p:spPr>
      </p:pic>
      <p:pic>
        <p:nvPicPr>
          <p:cNvPr id="23" name="Picture 22">
            <a:extLst>
              <a:ext uri="{FF2B5EF4-FFF2-40B4-BE49-F238E27FC236}">
                <a16:creationId xmlns:a16="http://schemas.microsoft.com/office/drawing/2014/main" id="{E52F19E7-B9C7-BD5D-2438-E640D72416EA}"/>
              </a:ext>
            </a:extLst>
          </p:cNvPr>
          <p:cNvPicPr>
            <a:picLocks noChangeAspect="1"/>
          </p:cNvPicPr>
          <p:nvPr/>
        </p:nvPicPr>
        <p:blipFill>
          <a:blip r:embed="rId5"/>
          <a:stretch>
            <a:fillRect/>
          </a:stretch>
        </p:blipFill>
        <p:spPr>
          <a:xfrm>
            <a:off x="794978" y="3705998"/>
            <a:ext cx="3620005" cy="2381582"/>
          </a:xfrm>
          <a:prstGeom prst="rect">
            <a:avLst/>
          </a:prstGeom>
        </p:spPr>
      </p:pic>
      <p:pic>
        <p:nvPicPr>
          <p:cNvPr id="29" name="Picture 28">
            <a:extLst>
              <a:ext uri="{FF2B5EF4-FFF2-40B4-BE49-F238E27FC236}">
                <a16:creationId xmlns:a16="http://schemas.microsoft.com/office/drawing/2014/main" id="{4C44142F-CEB8-9A59-5341-2690FA74931D}"/>
              </a:ext>
            </a:extLst>
          </p:cNvPr>
          <p:cNvPicPr>
            <a:picLocks noChangeAspect="1"/>
          </p:cNvPicPr>
          <p:nvPr/>
        </p:nvPicPr>
        <p:blipFill>
          <a:blip r:embed="rId6"/>
          <a:stretch>
            <a:fillRect/>
          </a:stretch>
        </p:blipFill>
        <p:spPr>
          <a:xfrm>
            <a:off x="8977459" y="4126138"/>
            <a:ext cx="1562318" cy="2362530"/>
          </a:xfrm>
          <a:prstGeom prst="rect">
            <a:avLst/>
          </a:prstGeom>
        </p:spPr>
      </p:pic>
      <p:pic>
        <p:nvPicPr>
          <p:cNvPr id="35" name="Picture 34">
            <a:extLst>
              <a:ext uri="{FF2B5EF4-FFF2-40B4-BE49-F238E27FC236}">
                <a16:creationId xmlns:a16="http://schemas.microsoft.com/office/drawing/2014/main" id="{AA8657FD-849B-6B26-6B41-442C9E1E83AF}"/>
              </a:ext>
            </a:extLst>
          </p:cNvPr>
          <p:cNvPicPr>
            <a:picLocks noChangeAspect="1"/>
          </p:cNvPicPr>
          <p:nvPr/>
        </p:nvPicPr>
        <p:blipFill>
          <a:blip r:embed="rId7"/>
          <a:stretch>
            <a:fillRect/>
          </a:stretch>
        </p:blipFill>
        <p:spPr>
          <a:xfrm>
            <a:off x="2604981" y="982006"/>
            <a:ext cx="1552791" cy="2167239"/>
          </a:xfrm>
          <a:prstGeom prst="rect">
            <a:avLst/>
          </a:prstGeom>
        </p:spPr>
      </p:pic>
    </p:spTree>
    <p:extLst>
      <p:ext uri="{BB962C8B-B14F-4D97-AF65-F5344CB8AC3E}">
        <p14:creationId xmlns:p14="http://schemas.microsoft.com/office/powerpoint/2010/main" val="304535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6A7DA-24F8-7FDA-ECF2-A2EB3C15F914}"/>
              </a:ext>
            </a:extLst>
          </p:cNvPr>
          <p:cNvPicPr>
            <a:picLocks noChangeAspect="1"/>
          </p:cNvPicPr>
          <p:nvPr/>
        </p:nvPicPr>
        <p:blipFill>
          <a:blip r:embed="rId2">
            <a:extLst>
              <a:ext uri="{28A0092B-C50C-407E-A947-70E740481C1C}">
                <a14:useLocalDpi xmlns:a14="http://schemas.microsoft.com/office/drawing/2010/main" val="0"/>
              </a:ext>
            </a:extLst>
          </a:blip>
          <a:srcRect r="770" b="1515"/>
          <a:stretch>
            <a:fillRect/>
          </a:stretch>
        </p:blipFill>
        <p:spPr>
          <a:xfrm>
            <a:off x="-1" y="0"/>
            <a:ext cx="12192001" cy="6858000"/>
          </a:xfrm>
          <a:prstGeom prst="rect">
            <a:avLst/>
          </a:prstGeom>
        </p:spPr>
      </p:pic>
      <p:sp>
        <p:nvSpPr>
          <p:cNvPr id="5" name="TextBox 4"/>
          <p:cNvSpPr txBox="1"/>
          <p:nvPr/>
        </p:nvSpPr>
        <p:spPr>
          <a:xfrm>
            <a:off x="0" y="0"/>
            <a:ext cx="12192000" cy="341632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“Come, Thou Fount of Every Blessing” (6:04) Tabernacle Choir Singing</a:t>
            </a:r>
          </a:p>
          <a:p>
            <a:endParaRPr lang="en-US" dirty="0">
              <a:solidFill>
                <a:schemeClr val="bg1"/>
              </a:solidFill>
            </a:endParaRPr>
          </a:p>
          <a:p>
            <a:pPr marL="342900" indent="-342900">
              <a:buAutoNum type="arabicPeriod"/>
            </a:pPr>
            <a:r>
              <a:rPr lang="en-US" dirty="0">
                <a:solidFill>
                  <a:schemeClr val="bg1"/>
                </a:solidFill>
              </a:rPr>
              <a:t>Depiction of the Ark of the Covenant by Weldon C. Andersen</a:t>
            </a:r>
          </a:p>
          <a:p>
            <a:pPr marL="342900" indent="-342900">
              <a:buAutoNum type="arabicPeriod"/>
            </a:pPr>
            <a:r>
              <a:rPr lang="en-US" dirty="0">
                <a:solidFill>
                  <a:schemeClr val="bg1"/>
                </a:solidFill>
              </a:rPr>
              <a:t>Old Testament Institute Manual</a:t>
            </a:r>
          </a:p>
          <a:p>
            <a:r>
              <a:rPr lang="en-US" dirty="0">
                <a:solidFill>
                  <a:schemeClr val="bg1"/>
                </a:solidFill>
              </a:rPr>
              <a:t>Presentation by ©http://fashionsbylynda.com/blog/</a:t>
            </a:r>
          </a:p>
          <a:p>
            <a:r>
              <a:rPr lang="en-US" dirty="0">
                <a:solidFill>
                  <a:schemeClr val="bg1"/>
                </a:solidFill>
              </a:rPr>
              <a:t>3. Josephus </a:t>
            </a:r>
            <a:r>
              <a:rPr lang="en-US" i="1" dirty="0">
                <a:solidFill>
                  <a:schemeClr val="bg1"/>
                </a:solidFill>
              </a:rPr>
              <a:t>The Antiquities of the Jews, </a:t>
            </a:r>
            <a:r>
              <a:rPr lang="en-US" dirty="0">
                <a:solidFill>
                  <a:schemeClr val="bg1"/>
                </a:solidFill>
              </a:rPr>
              <a:t>translated by William Whiston A.M. p. 180</a:t>
            </a:r>
          </a:p>
          <a:p>
            <a:r>
              <a:rPr lang="en-US" dirty="0">
                <a:solidFill>
                  <a:schemeClr val="bg1"/>
                </a:solidFill>
              </a:rPr>
              <a:t>4. Elder D. Todd </a:t>
            </a:r>
            <a:r>
              <a:rPr lang="en-US" dirty="0" err="1">
                <a:solidFill>
                  <a:schemeClr val="bg1"/>
                </a:solidFill>
              </a:rPr>
              <a:t>Christofferson</a:t>
            </a:r>
            <a:r>
              <a:rPr lang="en-US" dirty="0">
                <a:solidFill>
                  <a:schemeClr val="bg1"/>
                </a:solidFill>
              </a:rPr>
              <a:t> </a:t>
            </a:r>
            <a:r>
              <a:rPr lang="en-US" b="0" i="0" dirty="0">
                <a:solidFill>
                  <a:schemeClr val="bg1"/>
                </a:solidFill>
                <a:effectLst/>
                <a:latin typeface="Calibri" panose="020F0502020204030204" pitchFamily="34" charset="0"/>
              </a:rPr>
              <a:t>(</a:t>
            </a:r>
            <a:r>
              <a:rPr lang="en-US" b="0" i="0" u="none" strike="noStrike" dirty="0">
                <a:solidFill>
                  <a:schemeClr val="bg1"/>
                </a:solidFill>
                <a:effectLst/>
                <a:latin typeface="Calibri" panose="020F0502020204030204" pitchFamily="34" charset="0"/>
              </a:rPr>
              <a:t>“The Divine Gift of Repentance,”</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or </a:t>
            </a:r>
            <a:r>
              <a:rPr lang="en-US" b="0" i="1" dirty="0">
                <a:solidFill>
                  <a:schemeClr val="bg1"/>
                </a:solidFill>
                <a:effectLst/>
                <a:latin typeface="Calibri" panose="020F0502020204030204" pitchFamily="34" charset="0"/>
              </a:rPr>
              <a:t>Liahona,</a:t>
            </a:r>
            <a:r>
              <a:rPr lang="en-US" b="0" i="0" dirty="0">
                <a:solidFill>
                  <a:schemeClr val="bg1"/>
                </a:solidFill>
                <a:effectLst/>
                <a:latin typeface="Calibri" panose="020F0502020204030204" pitchFamily="34" charset="0"/>
              </a:rPr>
              <a:t> Nov. 2011, 40).</a:t>
            </a:r>
            <a:endParaRPr lang="en-US" dirty="0">
              <a:solidFill>
                <a:schemeClr val="bg1"/>
              </a:solidFill>
              <a:latin typeface="Calibri" panose="020F0502020204030204" pitchFamily="34" charset="0"/>
            </a:endParaRPr>
          </a:p>
          <a:p>
            <a:r>
              <a:rPr lang="en-US" dirty="0">
                <a:solidFill>
                  <a:schemeClr val="bg1"/>
                </a:solidFill>
              </a:rPr>
              <a:t>5. Elder Bruce R. McConkie </a:t>
            </a:r>
            <a:r>
              <a:rPr lang="en-US" i="1" dirty="0">
                <a:solidFill>
                  <a:schemeClr val="bg1"/>
                </a:solidFill>
              </a:rPr>
              <a:t>Mormon Doctrine </a:t>
            </a:r>
            <a:r>
              <a:rPr lang="en-US" dirty="0">
                <a:solidFill>
                  <a:schemeClr val="bg1"/>
                </a:solidFill>
              </a:rPr>
              <a:t> pp. 414-415</a:t>
            </a:r>
          </a:p>
          <a:p>
            <a:r>
              <a:rPr lang="en-US" dirty="0">
                <a:solidFill>
                  <a:schemeClr val="bg1"/>
                </a:solidFill>
              </a:rPr>
              <a:t>6. Ezra T. Benson (“Jesus Christ—Gifts and Expectations,”</a:t>
            </a:r>
            <a:r>
              <a:rPr lang="en-US" i="1" dirty="0">
                <a:solidFill>
                  <a:schemeClr val="bg1"/>
                </a:solidFill>
              </a:rPr>
              <a:t> New Era,</a:t>
            </a:r>
            <a:r>
              <a:rPr lang="en-US" dirty="0">
                <a:solidFill>
                  <a:schemeClr val="bg1"/>
                </a:solidFill>
              </a:rPr>
              <a:t> May 1975, 17, 18).</a:t>
            </a:r>
          </a:p>
          <a:p>
            <a:r>
              <a:rPr lang="en-US" dirty="0">
                <a:solidFill>
                  <a:schemeClr val="bg1"/>
                </a:solidFill>
              </a:rPr>
              <a:t>7. President Russell M. Nelson (“Make Time for the Lord,” </a:t>
            </a:r>
            <a:r>
              <a:rPr lang="en-US" i="1" dirty="0">
                <a:solidFill>
                  <a:schemeClr val="bg1"/>
                </a:solidFill>
              </a:rPr>
              <a:t>Liahona</a:t>
            </a:r>
            <a:r>
              <a:rPr lang="en-US" dirty="0">
                <a:solidFill>
                  <a:schemeClr val="bg1"/>
                </a:solidFill>
              </a:rPr>
              <a:t>, Nov. 2021, 120)</a:t>
            </a:r>
          </a:p>
        </p:txBody>
      </p:sp>
      <p:grpSp>
        <p:nvGrpSpPr>
          <p:cNvPr id="8" name="Group 7">
            <a:extLst>
              <a:ext uri="{FF2B5EF4-FFF2-40B4-BE49-F238E27FC236}">
                <a16:creationId xmlns:a16="http://schemas.microsoft.com/office/drawing/2014/main" id="{11B63723-BDAA-4471-B012-4C15CC863E85}"/>
              </a:ext>
            </a:extLst>
          </p:cNvPr>
          <p:cNvGrpSpPr/>
          <p:nvPr/>
        </p:nvGrpSpPr>
        <p:grpSpPr>
          <a:xfrm>
            <a:off x="7404543" y="284877"/>
            <a:ext cx="724788" cy="918065"/>
            <a:chOff x="7543800" y="3810000"/>
            <a:chExt cx="1143000" cy="1447800"/>
          </a:xfrm>
        </p:grpSpPr>
        <p:sp>
          <p:nvSpPr>
            <p:cNvPr id="9" name="Trapezoid 8">
              <a:extLst>
                <a:ext uri="{FF2B5EF4-FFF2-40B4-BE49-F238E27FC236}">
                  <a16:creationId xmlns:a16="http://schemas.microsoft.com/office/drawing/2014/main" id="{85BA431B-65EE-46EC-A7DA-E45C57F219F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3C35B090-9E32-4894-907D-72EB78342C2B}"/>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6DF701AC-E534-49F2-AD9E-696B9B6B571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B6BA3776-3F1C-435C-9B4B-760B65AB7E5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1F0C14E3-E375-4F9D-9BC5-EED8F31C31E5}"/>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3E192FCA-AB9E-4729-A3DA-99E1865483D4}"/>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F7102787-1D98-4F5F-9DD7-B9334A5C555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EB4F10E8-5E0A-406A-92E0-291CBAAAF2B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DFBFF1B-37FC-4A16-98E1-18EC5092938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A0E734E-8E4E-4FD7-B601-F603E0B3E5D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6AE89938-6832-4EB5-89F6-F24E0EB53D2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C3582DE-2573-49CE-8E57-BCA8A298BF50}"/>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7BAF77A8-3E11-4123-88ED-E23AFDC54813}"/>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CE6EDA5D-CBCC-475C-ACDE-8709B871948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4CA5E3E-B855-4EDF-A960-7024C595F60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2F4C80C-452F-4504-9944-9A957F7068B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F47B39-BD86-419D-8F18-527EA83D671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A612984B-5B8A-4D31-AF97-EBFEAAD0420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53241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77" y="85637"/>
            <a:ext cx="3216998" cy="3600986"/>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The Israelites viewed the ark as the visible symbol of the presence of God</a:t>
            </a:r>
            <a:r>
              <a:rPr lang="en-US" sz="1200" b="0" i="0" dirty="0">
                <a:solidFill>
                  <a:srgbClr val="333333"/>
                </a:solidFill>
                <a:effectLst/>
                <a:latin typeface="Calibri" panose="020F0502020204030204" pitchFamily="34" charset="0"/>
              </a:rPr>
              <a:t>, but bringing the ark from Shiloh on this occasion was a demonstration of Israel’s state of spiritual wickedness rather than a demonstration of their faith.</a:t>
            </a:r>
          </a:p>
          <a:p>
            <a:r>
              <a:rPr lang="en-US" sz="1200" dirty="0"/>
              <a:t>“They vainly supposed that the ark could save them, when the God of it had departed from them because of their wickedness. They knew that in former times their fathers had been beaten by their enemies, when they took not the ark with them to battle; as in the case of their wars with the Canaanites, [see Numbers 14:44–45]; and that they had </a:t>
            </a:r>
            <a:r>
              <a:rPr lang="en-US" sz="1200" i="1" dirty="0"/>
              <a:t>conquered</a:t>
            </a:r>
            <a:r>
              <a:rPr lang="en-US" sz="1200" dirty="0"/>
              <a:t> when they took this with them, as in the case of the destruction of Jericho, [see Joshua 6:4]. From the latter clause they took confidence; but the cause of their miscarriage in the former they laid not to heart.” (Clarke, Bible Commentary, 2:219.)</a:t>
            </a:r>
          </a:p>
        </p:txBody>
      </p:sp>
      <p:sp>
        <p:nvSpPr>
          <p:cNvPr id="3" name="Rectangle 2"/>
          <p:cNvSpPr/>
          <p:nvPr/>
        </p:nvSpPr>
        <p:spPr>
          <a:xfrm>
            <a:off x="3331675" y="85637"/>
            <a:ext cx="4463360" cy="3647152"/>
          </a:xfrm>
          <a:prstGeom prst="rect">
            <a:avLst/>
          </a:prstGeom>
          <a:ln>
            <a:solidFill>
              <a:schemeClr val="tx1"/>
            </a:solidFill>
          </a:ln>
        </p:spPr>
        <p:txBody>
          <a:bodyPr wrap="square">
            <a:spAutoFit/>
          </a:bodyPr>
          <a:lstStyle/>
          <a:p>
            <a:r>
              <a:rPr lang="en-US" sz="1100" b="1" i="0" dirty="0">
                <a:solidFill>
                  <a:srgbClr val="333333"/>
                </a:solidFill>
                <a:effectLst/>
              </a:rPr>
              <a:t>Idol Worship:</a:t>
            </a:r>
          </a:p>
          <a:p>
            <a:r>
              <a:rPr lang="en-US" sz="1100" b="0" i="0" dirty="0">
                <a:solidFill>
                  <a:srgbClr val="333333"/>
                </a:solidFill>
                <a:effectLst/>
              </a:rPr>
              <a:t>It is very important to understand that the worship of a false god that is intangible is just as evil and just as disastrous to the idolater as the worship of a graven image. Some false god may be associated with nature or be the worship of nature itself, meaning the laws or powers seen in nature. Idolatry of nature-related gods has included the worship of various animals, plants, the weather, volcanoes, the sun, the moon, the stars, the planets, and so on. </a:t>
            </a:r>
          </a:p>
          <a:p>
            <a:r>
              <a:rPr lang="en-US" sz="1100" dirty="0"/>
              <a:t>Though in the Old Testament idolatry is associated with the worship of actual images, true idolatry goes far beyond the practice of bowing down to images and appeasing angry idols. The Lord has made it clear in all ages that whenever men place their full trust in such things as other men, nations, treaties, treasuries, precious minerals, armies, or armaments, their actions are a form of idolatry because such actions reveal a lack of trust in Jehovah. To be totally free of idolatry one must put complete trust in the true God.</a:t>
            </a:r>
          </a:p>
          <a:p>
            <a:r>
              <a:rPr lang="en-US" sz="1100" b="1" i="1" dirty="0"/>
              <a:t>Dagon.</a:t>
            </a:r>
            <a:r>
              <a:rPr lang="en-US" sz="1100" dirty="0"/>
              <a:t> “The God of the Philistines (Judg. 16:23; 1 Sam. 5:2; 1 Macc. 10:84; 12:2). There were temples of Dagon at Gaza and Ashdod. … His image was in the form partly of a man and partly of a fish. Some recent writers, however, question whether Dagon was really a fish-god, and connect the name with </a:t>
            </a:r>
            <a:r>
              <a:rPr lang="en-US" sz="1100" i="1" dirty="0" err="1"/>
              <a:t>dagan</a:t>
            </a:r>
            <a:r>
              <a:rPr lang="en-US" sz="1100" i="1" dirty="0"/>
              <a:t>,</a:t>
            </a:r>
            <a:r>
              <a:rPr lang="en-US" sz="1100" dirty="0"/>
              <a:t> ‘grain.’” (Bible Dictionary, </a:t>
            </a:r>
            <a:r>
              <a:rPr lang="en-US" sz="1100" dirty="0" err="1"/>
              <a:t>s.v</a:t>
            </a:r>
            <a:r>
              <a:rPr lang="en-US" sz="1100" dirty="0"/>
              <a:t>. “Dagon”.)</a:t>
            </a:r>
          </a:p>
        </p:txBody>
      </p:sp>
      <p:sp>
        <p:nvSpPr>
          <p:cNvPr id="4" name="Rectangle 3"/>
          <p:cNvSpPr/>
          <p:nvPr/>
        </p:nvSpPr>
        <p:spPr>
          <a:xfrm>
            <a:off x="7795035" y="85637"/>
            <a:ext cx="4396965" cy="6924973"/>
          </a:xfrm>
          <a:prstGeom prst="rect">
            <a:avLst/>
          </a:prstGeom>
          <a:ln>
            <a:solidFill>
              <a:schemeClr val="tx1"/>
            </a:solidFill>
          </a:ln>
        </p:spPr>
        <p:txBody>
          <a:bodyPr wrap="square">
            <a:spAutoFit/>
          </a:bodyPr>
          <a:lstStyle/>
          <a:p>
            <a:r>
              <a:rPr lang="en-US" sz="1200" b="1" i="0" dirty="0" err="1">
                <a:effectLst/>
              </a:rPr>
              <a:t>Emerod</a:t>
            </a:r>
            <a:r>
              <a:rPr lang="en-US" sz="1200" b="1" i="0" dirty="0">
                <a:effectLst/>
              </a:rPr>
              <a:t>:</a:t>
            </a:r>
          </a:p>
          <a:p>
            <a:r>
              <a:rPr lang="en-US" sz="1200" b="0" i="0" dirty="0">
                <a:effectLst/>
              </a:rPr>
              <a:t>Because the word translated </a:t>
            </a:r>
            <a:r>
              <a:rPr lang="en-US" sz="1200" b="0" i="1" dirty="0" err="1">
                <a:effectLst/>
              </a:rPr>
              <a:t>emerod</a:t>
            </a:r>
            <a:r>
              <a:rPr lang="en-US" sz="1200" b="0" i="0" dirty="0">
                <a:effectLst/>
              </a:rPr>
              <a:t> means “an inflamed tumor,” many have assumed that the Philistines were smitten with hemorrhoids and thus were motivated to send the ark back to Israel. The description of the effects of the </a:t>
            </a:r>
            <a:r>
              <a:rPr lang="en-US" sz="1200" b="0" i="0" dirty="0" err="1">
                <a:effectLst/>
              </a:rPr>
              <a:t>emerods</a:t>
            </a:r>
            <a:r>
              <a:rPr lang="en-US" sz="1200" b="0" i="0" dirty="0">
                <a:effectLst/>
              </a:rPr>
              <a:t> on the Philistines suggests something far more serious than hemorrhoids, however, although that ailment can be very painful. Many died, and those who did not seem to have endured great suffering (see </a:t>
            </a:r>
            <a:r>
              <a:rPr lang="en-US" sz="1200" b="0" i="0" u="none" strike="noStrike" dirty="0">
                <a:effectLst/>
              </a:rPr>
              <a:t>1 Samuel 5:10–12</a:t>
            </a:r>
            <a:r>
              <a:rPr lang="en-US" sz="1200" b="0" i="0" dirty="0">
                <a:effectLst/>
              </a:rPr>
              <a:t>).</a:t>
            </a:r>
          </a:p>
          <a:p>
            <a:r>
              <a:rPr lang="en-US" sz="1200" dirty="0"/>
              <a:t>Josephus indicated that it was “a very destructive disease” involving dysentery, bleeding, and severe vomiting (see Antiquities of the Jews, bk. 6, chap. 1, par. 1). Josephus also mentioned a great plague of mice that accompanied the disease. Although no direct mention is made of the plague of rodents, when the Philistines sought to placate Jehovah’s wrath upon them by returning the ark, they sent five golden </a:t>
            </a:r>
            <a:r>
              <a:rPr lang="en-US" sz="1200" dirty="0" err="1"/>
              <a:t>emerods</a:t>
            </a:r>
            <a:r>
              <a:rPr lang="en-US" sz="1200" dirty="0"/>
              <a:t> and five golden mice as well (see 1 Samuel 6:4).</a:t>
            </a:r>
          </a:p>
          <a:p>
            <a:r>
              <a:rPr lang="en-US" sz="1200" dirty="0"/>
              <a:t>The severity of the disease and the fact that rodents were involved lead many scholars to conclude that what smote the Philistines was bubonic plague. Bubonic plague gets its name from the buboes, or tumorous swellings, in the lymph glands. These tumors settle particularly in the area of the groin. This fact would explain the “secret parts” mentioned in 1 Samuel 5:9. It is well known that rats and mice are the main carriers of this disease, for the fleas that transmit the disease to man live on rodents. The disease is accompanied by great suffering and pain, and the fatality rate may run as high as 70 percent in a week’s time. (See Hastings, Dictionary of the Bible, </a:t>
            </a:r>
            <a:r>
              <a:rPr lang="en-US" sz="1200" dirty="0" err="1"/>
              <a:t>s.v</a:t>
            </a:r>
            <a:r>
              <a:rPr lang="en-US" sz="1200" dirty="0"/>
              <a:t>., “medicine,” p. 598; Douglas, New Bible Dictionary, </a:t>
            </a:r>
            <a:r>
              <a:rPr lang="en-US" sz="1200" dirty="0" err="1"/>
              <a:t>s.v</a:t>
            </a:r>
            <a:r>
              <a:rPr lang="en-US" sz="1200" dirty="0"/>
              <a:t>. “</a:t>
            </a:r>
            <a:r>
              <a:rPr lang="en-US" sz="1200" dirty="0" err="1"/>
              <a:t>emerods</a:t>
            </a:r>
            <a:r>
              <a:rPr lang="en-US" sz="1200" dirty="0"/>
              <a:t>,” p. 368.) Small wonder that the Philistines were anxious to return the ark to Israel.</a:t>
            </a:r>
          </a:p>
          <a:p>
            <a:r>
              <a:rPr lang="en-US" sz="1200" dirty="0"/>
              <a:t>The ancient Philistines were very superstitious. They, like many others during the world’s history, believed that an image made to represent an actual object might be used to ward off evil powers. Such appears to have been their thinking in making golden images of the </a:t>
            </a:r>
            <a:r>
              <a:rPr lang="en-US" sz="1200" dirty="0" err="1"/>
              <a:t>emerods</a:t>
            </a:r>
            <a:r>
              <a:rPr lang="en-US" sz="1200" dirty="0"/>
              <a:t> and the mice and sending them as a “trespass offering” (v. 8) with the ark back to Israelite territory.</a:t>
            </a:r>
          </a:p>
        </p:txBody>
      </p:sp>
      <p:sp>
        <p:nvSpPr>
          <p:cNvPr id="5" name="Rectangle 4"/>
          <p:cNvSpPr/>
          <p:nvPr/>
        </p:nvSpPr>
        <p:spPr>
          <a:xfrm>
            <a:off x="114677" y="3732789"/>
            <a:ext cx="7680358" cy="2492990"/>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The men of Beth-</a:t>
            </a:r>
            <a:r>
              <a:rPr lang="en-US" sz="1200" b="1" i="0" dirty="0" err="1">
                <a:solidFill>
                  <a:srgbClr val="333333"/>
                </a:solidFill>
                <a:effectLst/>
                <a:latin typeface="Calibri" panose="020F0502020204030204" pitchFamily="34" charset="0"/>
              </a:rPr>
              <a:t>shemesh</a:t>
            </a:r>
            <a:r>
              <a:rPr lang="en-US" sz="1200" b="1" i="0" dirty="0">
                <a:solidFill>
                  <a:srgbClr val="333333"/>
                </a:solidFill>
                <a:effectLst/>
                <a:latin typeface="Calibri" panose="020F0502020204030204" pitchFamily="34" charset="0"/>
              </a:rPr>
              <a:t>:</a:t>
            </a:r>
          </a:p>
          <a:p>
            <a:r>
              <a:rPr lang="en-US" sz="1200" b="0" i="0" dirty="0">
                <a:solidFill>
                  <a:srgbClr val="333333"/>
                </a:solidFill>
                <a:effectLst/>
                <a:latin typeface="Calibri" panose="020F0502020204030204" pitchFamily="34" charset="0"/>
              </a:rPr>
              <a:t>“Concerning the men of Beth-</a:t>
            </a:r>
            <a:r>
              <a:rPr lang="en-US" sz="1200" b="0" i="0" dirty="0" err="1">
                <a:solidFill>
                  <a:srgbClr val="333333"/>
                </a:solidFill>
                <a:effectLst/>
                <a:latin typeface="Calibri" panose="020F0502020204030204" pitchFamily="34" charset="0"/>
              </a:rPr>
              <a:t>shemesh</a:t>
            </a:r>
            <a:r>
              <a:rPr lang="en-US" sz="1200" b="0" i="0" dirty="0">
                <a:solidFill>
                  <a:srgbClr val="333333"/>
                </a:solidFill>
                <a:effectLst/>
                <a:latin typeface="Calibri" panose="020F0502020204030204" pitchFamily="34" charset="0"/>
              </a:rPr>
              <a:t> who were smitten for sacrilege, the Hebrew account says, ‘And he smote among the people seventy men, fifty thousand men. …’ It is not a proper Hebrew expression for 50,070. The ‘fifty thousand men’ appears to be an added phrase, or gloss. </a:t>
            </a:r>
          </a:p>
          <a:p>
            <a:r>
              <a:rPr lang="en-US" sz="1200" b="0" i="0" dirty="0">
                <a:solidFill>
                  <a:srgbClr val="333333"/>
                </a:solidFill>
                <a:effectLst/>
                <a:latin typeface="Calibri" panose="020F0502020204030204" pitchFamily="34" charset="0"/>
              </a:rPr>
              <a:t>The </a:t>
            </a:r>
            <a:r>
              <a:rPr lang="en-US" sz="1200" b="0" i="0" dirty="0" err="1">
                <a:solidFill>
                  <a:srgbClr val="333333"/>
                </a:solidFill>
                <a:effectLst/>
                <a:latin typeface="Calibri" panose="020F0502020204030204" pitchFamily="34" charset="0"/>
              </a:rPr>
              <a:t>septuagint</a:t>
            </a:r>
            <a:r>
              <a:rPr lang="en-US" sz="1200" b="0" i="0" dirty="0">
                <a:solidFill>
                  <a:srgbClr val="333333"/>
                </a:solidFill>
                <a:effectLst/>
                <a:latin typeface="Calibri" panose="020F0502020204030204" pitchFamily="34" charset="0"/>
              </a:rPr>
              <a:t> and Josephus both have merely </a:t>
            </a:r>
            <a:r>
              <a:rPr lang="en-US" sz="1200" b="1" i="0" dirty="0">
                <a:solidFill>
                  <a:srgbClr val="333333"/>
                </a:solidFill>
                <a:effectLst/>
                <a:latin typeface="Calibri" panose="020F0502020204030204" pitchFamily="34" charset="0"/>
              </a:rPr>
              <a:t>‘seventy men</a:t>
            </a:r>
            <a:r>
              <a:rPr lang="en-US" sz="1200" b="0" i="0" dirty="0">
                <a:solidFill>
                  <a:srgbClr val="333333"/>
                </a:solidFill>
                <a:effectLst/>
                <a:latin typeface="Calibri" panose="020F0502020204030204" pitchFamily="34" charset="0"/>
              </a:rPr>
              <a:t>.’” (Rasmussen, Introduction to the Old Testament, 1:163.)</a:t>
            </a:r>
          </a:p>
          <a:p>
            <a:r>
              <a:rPr lang="en-US" sz="1200" dirty="0"/>
              <a:t>Exactly what they did to bring the curse upon them is not clear. If it was merely looking upon the ark, then one wonders why all were not smitten. Bible scholars have indicated that the Hebrew word translated </a:t>
            </a:r>
            <a:r>
              <a:rPr lang="en-US" sz="1200" i="1" dirty="0" err="1"/>
              <a:t>looked</a:t>
            </a:r>
            <a:r>
              <a:rPr lang="en-US" sz="1200" dirty="0" err="1"/>
              <a:t>actually</a:t>
            </a:r>
            <a:r>
              <a:rPr lang="en-US" sz="1200" dirty="0"/>
              <a:t> means “to look </a:t>
            </a:r>
            <a:r>
              <a:rPr lang="en-US" sz="1200" i="1" dirty="0"/>
              <a:t>upon</a:t>
            </a:r>
            <a:r>
              <a:rPr lang="en-US" sz="1200" dirty="0"/>
              <a:t> or </a:t>
            </a:r>
            <a:r>
              <a:rPr lang="en-US" sz="1200" i="1" dirty="0"/>
              <a:t>at</a:t>
            </a:r>
            <a:r>
              <a:rPr lang="en-US" sz="1200" dirty="0"/>
              <a:t> a thing with lust or malicious pleasure” (</a:t>
            </a:r>
            <a:r>
              <a:rPr lang="en-US" sz="1200" dirty="0" err="1"/>
              <a:t>Keil</a:t>
            </a:r>
            <a:r>
              <a:rPr lang="en-US" sz="1200" dirty="0"/>
              <a:t> and </a:t>
            </a:r>
            <a:r>
              <a:rPr lang="en-US" sz="1200" dirty="0" err="1"/>
              <a:t>Delitzsch</a:t>
            </a:r>
            <a:r>
              <a:rPr lang="en-US" sz="1200" dirty="0"/>
              <a:t>, Commentary, 2:2:69). Remembering that the lid of the ark with the cherubim on it was solid gold and the ark itself was covered with gold plating (see Exodus 25:10–18), it is possible that these residents of Beth-</a:t>
            </a:r>
            <a:r>
              <a:rPr lang="en-US" sz="1200" dirty="0" err="1"/>
              <a:t>shemesh</a:t>
            </a:r>
            <a:r>
              <a:rPr lang="en-US" sz="1200" dirty="0"/>
              <a:t> looked upon the ark with covetous eyes, or at least upon the golden </a:t>
            </a:r>
            <a:r>
              <a:rPr lang="en-US" sz="1200" dirty="0" err="1"/>
              <a:t>emerods</a:t>
            </a:r>
            <a:r>
              <a:rPr lang="en-US" sz="1200" dirty="0"/>
              <a:t> and mice that were sent with it.</a:t>
            </a:r>
          </a:p>
          <a:p>
            <a:r>
              <a:rPr lang="en-US" sz="1200" dirty="0"/>
              <a:t>But whatever the specific reason for the deaths, the lesson was clear. The ark of the covenant was a physical symbol of the living presence of Jehovah. Any </a:t>
            </a:r>
            <a:r>
              <a:rPr lang="en-US" sz="1200" dirty="0" err="1"/>
              <a:t>unholiness</a:t>
            </a:r>
            <a:r>
              <a:rPr lang="en-US" sz="1200" dirty="0"/>
              <a:t>, whether Philistine or Israelite, was not to be tolerated.</a:t>
            </a:r>
          </a:p>
        </p:txBody>
      </p:sp>
    </p:spTree>
    <p:extLst>
      <p:ext uri="{BB962C8B-B14F-4D97-AF65-F5344CB8AC3E}">
        <p14:creationId xmlns:p14="http://schemas.microsoft.com/office/powerpoint/2010/main" val="23379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 r="740" b="2156"/>
          <a:stretch>
            <a:fillRect/>
          </a:stretch>
        </p:blipFill>
        <p:spPr>
          <a:xfrm>
            <a:off x="-1" y="0"/>
            <a:ext cx="12191999" cy="6858000"/>
          </a:xfrm>
          <a:prstGeom prst="rect">
            <a:avLst/>
          </a:prstGeom>
        </p:spPr>
      </p:pic>
      <p:sp>
        <p:nvSpPr>
          <p:cNvPr id="5" name="TextBox 4"/>
          <p:cNvSpPr txBox="1"/>
          <p:nvPr/>
        </p:nvSpPr>
        <p:spPr>
          <a:xfrm>
            <a:off x="0" y="6488668"/>
            <a:ext cx="2797521" cy="369332"/>
          </a:xfrm>
          <a:prstGeom prst="rect">
            <a:avLst/>
          </a:prstGeom>
          <a:noFill/>
        </p:spPr>
        <p:txBody>
          <a:bodyPr wrap="square" rtlCol="0">
            <a:spAutoFit/>
          </a:bodyPr>
          <a:lstStyle/>
          <a:p>
            <a:r>
              <a:rPr lang="en-US" dirty="0">
                <a:solidFill>
                  <a:schemeClr val="bg1"/>
                </a:solidFill>
              </a:rPr>
              <a:t>1 Samuel 4:1-2</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err="1">
                <a:solidFill>
                  <a:schemeClr val="bg1"/>
                </a:solidFill>
                <a:latin typeface="Franklin Gothic Demi Cond" panose="020B0706030402020204" pitchFamily="34" charset="0"/>
              </a:rPr>
              <a:t>Aphek</a:t>
            </a:r>
            <a:r>
              <a:rPr lang="en-US" sz="6600" dirty="0">
                <a:solidFill>
                  <a:schemeClr val="bg1"/>
                </a:solidFill>
                <a:latin typeface="Franklin Gothic Demi Cond" panose="020B0706030402020204" pitchFamily="34" charset="0"/>
              </a:rPr>
              <a:t> and Ebenezer</a:t>
            </a:r>
          </a:p>
        </p:txBody>
      </p:sp>
      <p:grpSp>
        <p:nvGrpSpPr>
          <p:cNvPr id="11" name="Group 10"/>
          <p:cNvGrpSpPr/>
          <p:nvPr/>
        </p:nvGrpSpPr>
        <p:grpSpPr>
          <a:xfrm>
            <a:off x="1158845" y="996876"/>
            <a:ext cx="4105086" cy="5491792"/>
            <a:chOff x="1140738" y="683028"/>
            <a:chExt cx="4105086" cy="5491792"/>
          </a:xfrm>
        </p:grpSpPr>
        <p:pic>
          <p:nvPicPr>
            <p:cNvPr id="8" name="Picture 2" descr="http://www.accordancebible.com/files/images/103693-cust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738" y="683028"/>
              <a:ext cx="4105086" cy="54917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18533" y="3333631"/>
              <a:ext cx="2189681" cy="307777"/>
            </a:xfrm>
            <a:prstGeom prst="rect">
              <a:avLst/>
            </a:prstGeom>
            <a:noFill/>
          </p:spPr>
          <p:txBody>
            <a:bodyPr wrap="square" rtlCol="0">
              <a:spAutoFit/>
            </a:bodyPr>
            <a:lstStyle/>
            <a:p>
              <a:r>
                <a:rPr lang="en-US" sz="1400" b="1" dirty="0" err="1">
                  <a:solidFill>
                    <a:srgbClr val="FF0000"/>
                  </a:solidFill>
                </a:rPr>
                <a:t>Aphek</a:t>
              </a:r>
              <a:r>
                <a:rPr lang="en-US" sz="1400" b="1" dirty="0">
                  <a:solidFill>
                    <a:srgbClr val="FF0000"/>
                  </a:solidFill>
                </a:rPr>
                <a:t> and Ebenezer</a:t>
              </a:r>
            </a:p>
          </p:txBody>
        </p:sp>
        <p:sp>
          <p:nvSpPr>
            <p:cNvPr id="7" name="5-Point Star 6"/>
            <p:cNvSpPr/>
            <p:nvPr/>
          </p:nvSpPr>
          <p:spPr>
            <a:xfrm>
              <a:off x="2957890" y="3541820"/>
              <a:ext cx="235391" cy="199176"/>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836892" y="1543081"/>
            <a:ext cx="5782147" cy="646331"/>
          </a:xfrm>
          <a:prstGeom prst="rect">
            <a:avLst/>
          </a:prstGeom>
          <a:noFill/>
        </p:spPr>
        <p:txBody>
          <a:bodyPr wrap="square" rtlCol="0">
            <a:spAutoFit/>
          </a:bodyPr>
          <a:lstStyle/>
          <a:p>
            <a:r>
              <a:rPr lang="en-US" dirty="0">
                <a:solidFill>
                  <a:schemeClr val="bg1"/>
                </a:solidFill>
              </a:rPr>
              <a:t>During Samuel’s pursuit of the Philistines the Israelites camped at Ebenezer while the Philistines camped at </a:t>
            </a:r>
            <a:r>
              <a:rPr lang="en-US" dirty="0" err="1">
                <a:solidFill>
                  <a:schemeClr val="bg1"/>
                </a:solidFill>
              </a:rPr>
              <a:t>Aphek</a:t>
            </a:r>
            <a:endParaRPr lang="en-US" dirty="0">
              <a:solidFill>
                <a:schemeClr val="bg1"/>
              </a:solidFill>
            </a:endParaRPr>
          </a:p>
        </p:txBody>
      </p:sp>
      <p:pic>
        <p:nvPicPr>
          <p:cNvPr id="4100" name="Picture 4" descr="https://www.lds.org/bc/content/shared/content/images/gospel-library/manual/31118/31118_000_027_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609" y="2253554"/>
            <a:ext cx="3400425" cy="30956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962132" y="5734257"/>
            <a:ext cx="5782147" cy="369332"/>
          </a:xfrm>
          <a:prstGeom prst="rect">
            <a:avLst/>
          </a:prstGeom>
          <a:noFill/>
        </p:spPr>
        <p:txBody>
          <a:bodyPr wrap="square" rtlCol="0">
            <a:spAutoFit/>
          </a:bodyPr>
          <a:lstStyle/>
          <a:p>
            <a:r>
              <a:rPr lang="en-US" dirty="0">
                <a:solidFill>
                  <a:schemeClr val="bg1"/>
                </a:solidFill>
              </a:rPr>
              <a:t>The Philistines overtook the Israelites killing about 4,000</a:t>
            </a:r>
          </a:p>
        </p:txBody>
      </p:sp>
    </p:spTree>
    <p:extLst>
      <p:ext uri="{BB962C8B-B14F-4D97-AF65-F5344CB8AC3E}">
        <p14:creationId xmlns:p14="http://schemas.microsoft.com/office/powerpoint/2010/main" val="290589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5841" y="2228924"/>
            <a:ext cx="5501827" cy="369332"/>
          </a:xfrm>
          <a:prstGeom prst="rect">
            <a:avLst/>
          </a:prstGeom>
        </p:spPr>
        <p:txBody>
          <a:bodyPr wrap="none">
            <a:spAutoFit/>
          </a:bodyPr>
          <a:lstStyle/>
          <a:p>
            <a:r>
              <a:rPr lang="en-US" b="0" i="0" dirty="0" err="1">
                <a:solidFill>
                  <a:srgbClr val="413732"/>
                </a:solidFill>
                <a:effectLst/>
                <a:latin typeface="Calibri" panose="020F0502020204030204" pitchFamily="34" charset="0"/>
              </a:rPr>
              <a:t>Eb·en·e·zer</a:t>
            </a:r>
            <a:r>
              <a:rPr lang="en-US" b="0" i="0" dirty="0">
                <a:solidFill>
                  <a:srgbClr val="413732"/>
                </a:solidFill>
                <a:effectLst/>
                <a:latin typeface="Calibri" panose="020F0502020204030204" pitchFamily="34" charset="0"/>
              </a:rPr>
              <a:t> </a:t>
            </a:r>
            <a:r>
              <a:rPr lang="en-US" b="0" i="1" dirty="0">
                <a:solidFill>
                  <a:srgbClr val="5D534B"/>
                </a:solidFill>
                <a:effectLst/>
                <a:latin typeface="Georgia" panose="02040502050405020303" pitchFamily="18" charset="0"/>
              </a:rPr>
              <a:t>–</a:t>
            </a:r>
            <a:r>
              <a:rPr lang="en-US" b="0" i="0" dirty="0">
                <a:solidFill>
                  <a:srgbClr val="5D534B"/>
                </a:solidFill>
                <a:effectLst/>
                <a:latin typeface="Georgia" panose="02040502050405020303" pitchFamily="18" charset="0"/>
              </a:rPr>
              <a:t>Hebrew word meaning “stone of help”</a:t>
            </a:r>
            <a:endParaRPr lang="en-US" dirty="0"/>
          </a:p>
        </p:txBody>
      </p:sp>
      <p:pic>
        <p:nvPicPr>
          <p:cNvPr id="3074" name="Picture 2" descr="http://ohmin.org/wp-content/uploads/2014/04/Ebenez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249" y="64829"/>
            <a:ext cx="5117013" cy="21674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2.bp.blogspot.com/_ARzD3FAaVGc/R3cfJpW2m3I/AAAAAAAAAOs/GQLhR2m0-Nk/s400/ebenez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486" y="362189"/>
            <a:ext cx="225742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75278" y="2598256"/>
            <a:ext cx="3567065" cy="2739211"/>
          </a:xfrm>
          <a:prstGeom prst="rect">
            <a:avLst/>
          </a:prstGeom>
        </p:spPr>
        <p:txBody>
          <a:bodyPr wrap="square">
            <a:spAutoFit/>
          </a:bodyPr>
          <a:lstStyle/>
          <a:p>
            <a:pPr fontAlgn="base"/>
            <a:r>
              <a:rPr lang="en-US" sz="1400" dirty="0"/>
              <a:t>Ebenezer was located near </a:t>
            </a:r>
            <a:r>
              <a:rPr lang="en-US" sz="1400" dirty="0" err="1"/>
              <a:t>Aphek</a:t>
            </a:r>
            <a:r>
              <a:rPr lang="en-US" sz="1400" dirty="0"/>
              <a:t>, which is in close proximity to Shiloh where the Tabernacle was. For generations to come, as Israelites </a:t>
            </a:r>
            <a:r>
              <a:rPr lang="en-US" sz="1400" b="0" i="0" dirty="0">
                <a:effectLst/>
                <a:latin typeface="Abadi" panose="020B0604020104020204" pitchFamily="34" charset="0"/>
              </a:rPr>
              <a:t>would be making their regular pilgrimage to </a:t>
            </a:r>
            <a:r>
              <a:rPr lang="en-US" sz="1400" b="0" i="0" dirty="0" err="1">
                <a:effectLst/>
                <a:latin typeface="Abadi" panose="020B0604020104020204" pitchFamily="34" charset="0"/>
              </a:rPr>
              <a:t>Shiloah</a:t>
            </a:r>
            <a:r>
              <a:rPr lang="en-US" sz="1400" b="0" i="0" dirty="0">
                <a:effectLst/>
                <a:latin typeface="Abadi" panose="020B0604020104020204" pitchFamily="34" charset="0"/>
              </a:rPr>
              <a:t>, they would walk past this giant stone and remember that in that very spot, the Lord helped them. It served as a timeless memorial of what the Lord had done for them. Hitherto, hath the Lord helped us. </a:t>
            </a:r>
            <a:r>
              <a:rPr lang="en-US" sz="1400" b="1" dirty="0"/>
              <a:t>Ebenezer: A New Years Carol</a:t>
            </a:r>
          </a:p>
          <a:p>
            <a:pPr fontAlgn="base"/>
            <a:r>
              <a:rPr lang="en-US" sz="1400" dirty="0"/>
              <a:t>By Daniel </a:t>
            </a:r>
            <a:r>
              <a:rPr lang="en-US" sz="1400" dirty="0" err="1"/>
              <a:t>Kolenda</a:t>
            </a:r>
            <a:endParaRPr lang="en-US" sz="1400" dirty="0"/>
          </a:p>
          <a:p>
            <a:endParaRPr lang="en-US" sz="1400" dirty="0"/>
          </a:p>
        </p:txBody>
      </p:sp>
      <p:sp>
        <p:nvSpPr>
          <p:cNvPr id="5" name="Rectangle 4"/>
          <p:cNvSpPr/>
          <p:nvPr/>
        </p:nvSpPr>
        <p:spPr>
          <a:xfrm>
            <a:off x="196204" y="269266"/>
            <a:ext cx="6096000" cy="6924973"/>
          </a:xfrm>
          <a:prstGeom prst="rect">
            <a:avLst/>
          </a:prstGeom>
        </p:spPr>
        <p:txBody>
          <a:bodyPr>
            <a:spAutoFit/>
          </a:bodyPr>
          <a:lstStyle/>
          <a:p>
            <a:pPr fontAlgn="base"/>
            <a:r>
              <a:rPr lang="en-US" sz="1200" b="0" i="0" dirty="0">
                <a:solidFill>
                  <a:srgbClr val="403027"/>
                </a:solidFill>
                <a:effectLst/>
                <a:latin typeface="comic sans ms" panose="030F0702030302020204" pitchFamily="66" charset="0"/>
              </a:rPr>
              <a:t>Come Thou Fount of every blessing</a:t>
            </a:r>
          </a:p>
          <a:p>
            <a:pPr fontAlgn="base"/>
            <a:r>
              <a:rPr lang="en-US" sz="1200" b="0" i="0" dirty="0">
                <a:solidFill>
                  <a:srgbClr val="403027"/>
                </a:solidFill>
                <a:effectLst/>
                <a:latin typeface="comic sans ms" panose="030F0702030302020204" pitchFamily="66" charset="0"/>
              </a:rPr>
              <a:t>Tune my heart to sing Thy grace;</a:t>
            </a:r>
          </a:p>
          <a:p>
            <a:pPr fontAlgn="base"/>
            <a:r>
              <a:rPr lang="en-US" sz="1200" b="0" i="0" dirty="0">
                <a:solidFill>
                  <a:srgbClr val="403027"/>
                </a:solidFill>
                <a:effectLst/>
                <a:latin typeface="comic sans ms" panose="030F0702030302020204" pitchFamily="66" charset="0"/>
              </a:rPr>
              <a:t>Streams of mercy, never ceasing,</a:t>
            </a:r>
          </a:p>
          <a:p>
            <a:pPr fontAlgn="base"/>
            <a:r>
              <a:rPr lang="en-US" sz="1200" b="0" i="0" dirty="0">
                <a:solidFill>
                  <a:srgbClr val="403027"/>
                </a:solidFill>
                <a:effectLst/>
                <a:latin typeface="comic sans ms" panose="030F0702030302020204" pitchFamily="66" charset="0"/>
              </a:rPr>
              <a:t>Call for songs of loudest praise</a:t>
            </a:r>
          </a:p>
          <a:p>
            <a:pPr fontAlgn="base"/>
            <a:r>
              <a:rPr lang="en-US" sz="1200" b="0" i="0" dirty="0">
                <a:solidFill>
                  <a:srgbClr val="403027"/>
                </a:solidFill>
                <a:effectLst/>
                <a:latin typeface="comic sans ms" panose="030F0702030302020204" pitchFamily="66" charset="0"/>
              </a:rPr>
              <a:t>each me some melodious measure,</a:t>
            </a:r>
          </a:p>
          <a:p>
            <a:pPr fontAlgn="base"/>
            <a:r>
              <a:rPr lang="en-US" sz="1200" b="0" i="0" dirty="0">
                <a:solidFill>
                  <a:srgbClr val="403027"/>
                </a:solidFill>
                <a:effectLst/>
                <a:latin typeface="comic sans ms" panose="030F0702030302020204" pitchFamily="66" charset="0"/>
              </a:rPr>
              <a:t>Sung by flaming tongues above.</a:t>
            </a:r>
          </a:p>
          <a:p>
            <a:pPr fontAlgn="base"/>
            <a:r>
              <a:rPr lang="en-US" sz="1200" b="0" i="0" dirty="0">
                <a:solidFill>
                  <a:srgbClr val="403027"/>
                </a:solidFill>
                <a:effectLst/>
                <a:latin typeface="comic sans ms" panose="030F0702030302020204" pitchFamily="66" charset="0"/>
              </a:rPr>
              <a:t>O the vast, the boundless treasure</a:t>
            </a:r>
          </a:p>
          <a:p>
            <a:pPr fontAlgn="base"/>
            <a:r>
              <a:rPr lang="en-US" sz="1200" b="0" i="0" dirty="0">
                <a:solidFill>
                  <a:srgbClr val="403027"/>
                </a:solidFill>
                <a:effectLst/>
                <a:latin typeface="comic sans ms" panose="030F0702030302020204" pitchFamily="66" charset="0"/>
              </a:rPr>
              <a:t>Of my Lord’s unchanging love.</a:t>
            </a:r>
          </a:p>
          <a:p>
            <a:pPr fontAlgn="base"/>
            <a:r>
              <a:rPr lang="en-US" sz="1200" b="0" i="0" dirty="0">
                <a:solidFill>
                  <a:srgbClr val="403027"/>
                </a:solidFill>
                <a:effectLst/>
                <a:latin typeface="comic sans ms" panose="030F0702030302020204" pitchFamily="66" charset="0"/>
              </a:rPr>
              <a:t> </a:t>
            </a:r>
          </a:p>
          <a:p>
            <a:pPr fontAlgn="base"/>
            <a:r>
              <a:rPr lang="en-US" sz="1200" b="0" i="0" dirty="0">
                <a:solidFill>
                  <a:srgbClr val="403027"/>
                </a:solidFill>
                <a:effectLst/>
                <a:latin typeface="comic sans ms" panose="030F0702030302020204" pitchFamily="66" charset="0"/>
              </a:rPr>
              <a:t>Here I raise my Ebenezer;</a:t>
            </a:r>
          </a:p>
          <a:p>
            <a:pPr fontAlgn="base"/>
            <a:r>
              <a:rPr lang="en-US" sz="1200" b="0" i="0" dirty="0">
                <a:solidFill>
                  <a:srgbClr val="403027"/>
                </a:solidFill>
                <a:effectLst/>
                <a:latin typeface="comic sans ms" panose="030F0702030302020204" pitchFamily="66" charset="0"/>
              </a:rPr>
              <a:t>Hither by Thy help I'm come;</a:t>
            </a:r>
          </a:p>
          <a:p>
            <a:pPr fontAlgn="base"/>
            <a:r>
              <a:rPr lang="en-US" sz="1200" b="0" i="0" dirty="0">
                <a:solidFill>
                  <a:srgbClr val="403027"/>
                </a:solidFill>
                <a:effectLst/>
                <a:latin typeface="comic sans ms" panose="030F0702030302020204" pitchFamily="66" charset="0"/>
              </a:rPr>
              <a:t>And I hope, by Thy good pleasure,</a:t>
            </a:r>
          </a:p>
          <a:p>
            <a:pPr fontAlgn="base"/>
            <a:r>
              <a:rPr lang="en-US" sz="1200" b="0" i="0" dirty="0">
                <a:solidFill>
                  <a:srgbClr val="403027"/>
                </a:solidFill>
                <a:effectLst/>
                <a:latin typeface="comic sans ms" panose="030F0702030302020204" pitchFamily="66" charset="0"/>
              </a:rPr>
              <a:t>Safely to arrive at home.</a:t>
            </a:r>
          </a:p>
          <a:p>
            <a:pPr fontAlgn="base"/>
            <a:r>
              <a:rPr lang="en-US" sz="1200" b="0" i="0" dirty="0">
                <a:solidFill>
                  <a:srgbClr val="403027"/>
                </a:solidFill>
                <a:effectLst/>
                <a:latin typeface="comic sans ms" panose="030F0702030302020204" pitchFamily="66" charset="0"/>
              </a:rPr>
              <a:t>Jesus sought me when a stranger,</a:t>
            </a:r>
          </a:p>
          <a:p>
            <a:pPr fontAlgn="base"/>
            <a:r>
              <a:rPr lang="en-US" sz="1200" b="0" i="0" dirty="0">
                <a:solidFill>
                  <a:srgbClr val="403027"/>
                </a:solidFill>
                <a:effectLst/>
                <a:latin typeface="comic sans ms" panose="030F0702030302020204" pitchFamily="66" charset="0"/>
              </a:rPr>
              <a:t>Wandering from the fold of God;</a:t>
            </a:r>
          </a:p>
          <a:p>
            <a:pPr fontAlgn="base"/>
            <a:r>
              <a:rPr lang="en-US" sz="1200" b="0" i="0" dirty="0">
                <a:solidFill>
                  <a:srgbClr val="403027"/>
                </a:solidFill>
                <a:effectLst/>
                <a:latin typeface="comic sans ms" panose="030F0702030302020204" pitchFamily="66" charset="0"/>
              </a:rPr>
              <a:t>He, to rescue me from danger,</a:t>
            </a:r>
          </a:p>
          <a:p>
            <a:pPr fontAlgn="base"/>
            <a:r>
              <a:rPr lang="en-US" sz="1200" b="0" i="0" dirty="0">
                <a:solidFill>
                  <a:srgbClr val="403027"/>
                </a:solidFill>
                <a:effectLst/>
                <a:latin typeface="comic sans ms" panose="030F0702030302020204" pitchFamily="66" charset="0"/>
              </a:rPr>
              <a:t>Interposed His precious blood.</a:t>
            </a:r>
          </a:p>
          <a:p>
            <a:pPr fontAlgn="base"/>
            <a:r>
              <a:rPr lang="en-US" sz="1200" b="0" i="0" dirty="0">
                <a:solidFill>
                  <a:srgbClr val="403027"/>
                </a:solidFill>
                <a:effectLst/>
                <a:latin typeface="comic sans ms" panose="030F0702030302020204" pitchFamily="66" charset="0"/>
              </a:rPr>
              <a:t> </a:t>
            </a:r>
          </a:p>
          <a:p>
            <a:pPr fontAlgn="base"/>
            <a:r>
              <a:rPr lang="en-US" sz="1200" b="0" i="0" dirty="0">
                <a:solidFill>
                  <a:srgbClr val="403027"/>
                </a:solidFill>
                <a:effectLst/>
                <a:latin typeface="comic sans ms" panose="030F0702030302020204" pitchFamily="66" charset="0"/>
              </a:rPr>
              <a:t>O to grace how great a debtor</a:t>
            </a:r>
          </a:p>
          <a:p>
            <a:pPr fontAlgn="base"/>
            <a:r>
              <a:rPr lang="en-US" sz="1200" b="0" i="0" dirty="0">
                <a:solidFill>
                  <a:srgbClr val="403027"/>
                </a:solidFill>
                <a:effectLst/>
                <a:latin typeface="comic sans ms" panose="030F0702030302020204" pitchFamily="66" charset="0"/>
              </a:rPr>
              <a:t>Daily I'm constrained to be!</a:t>
            </a:r>
          </a:p>
          <a:p>
            <a:pPr fontAlgn="base"/>
            <a:r>
              <a:rPr lang="en-US" sz="1200" b="0" i="0" dirty="0">
                <a:solidFill>
                  <a:srgbClr val="403027"/>
                </a:solidFill>
                <a:effectLst/>
                <a:latin typeface="comic sans ms" panose="030F0702030302020204" pitchFamily="66" charset="0"/>
              </a:rPr>
              <a:t>Let that grace now like a fetter,</a:t>
            </a:r>
          </a:p>
          <a:p>
            <a:pPr fontAlgn="base"/>
            <a:r>
              <a:rPr lang="en-US" sz="1200" b="0" i="0" dirty="0">
                <a:solidFill>
                  <a:srgbClr val="403027"/>
                </a:solidFill>
                <a:effectLst/>
                <a:latin typeface="comic sans ms" panose="030F0702030302020204" pitchFamily="66" charset="0"/>
              </a:rPr>
              <a:t>Bind my wandering heart to Thee.</a:t>
            </a:r>
          </a:p>
          <a:p>
            <a:pPr fontAlgn="base"/>
            <a:r>
              <a:rPr lang="en-US" sz="1200" b="0" i="0" dirty="0">
                <a:solidFill>
                  <a:srgbClr val="403027"/>
                </a:solidFill>
                <a:effectLst/>
                <a:latin typeface="comic sans ms" panose="030F0702030302020204" pitchFamily="66" charset="0"/>
              </a:rPr>
              <a:t>Prone to wander, Lord, I feel it,</a:t>
            </a:r>
          </a:p>
          <a:p>
            <a:pPr fontAlgn="base"/>
            <a:r>
              <a:rPr lang="en-US" sz="1200" b="0" i="0" dirty="0">
                <a:solidFill>
                  <a:srgbClr val="403027"/>
                </a:solidFill>
                <a:effectLst/>
                <a:latin typeface="comic sans ms" panose="030F0702030302020204" pitchFamily="66" charset="0"/>
              </a:rPr>
              <a:t>Prone to leave the God I love;</a:t>
            </a:r>
          </a:p>
          <a:p>
            <a:pPr fontAlgn="base"/>
            <a:r>
              <a:rPr lang="en-US" sz="1200" b="0" i="0" dirty="0">
                <a:solidFill>
                  <a:srgbClr val="403027"/>
                </a:solidFill>
                <a:effectLst/>
                <a:latin typeface="comic sans ms" panose="030F0702030302020204" pitchFamily="66" charset="0"/>
              </a:rPr>
              <a:t>Here's my heart, O take and seal it,</a:t>
            </a:r>
          </a:p>
          <a:p>
            <a:pPr fontAlgn="base"/>
            <a:r>
              <a:rPr lang="en-US" sz="1200" b="0" i="0" dirty="0">
                <a:solidFill>
                  <a:srgbClr val="403027"/>
                </a:solidFill>
                <a:effectLst/>
                <a:latin typeface="comic sans ms" panose="030F0702030302020204" pitchFamily="66" charset="0"/>
              </a:rPr>
              <a:t>Seal it for Thy courts above.</a:t>
            </a:r>
          </a:p>
          <a:p>
            <a:pPr fontAlgn="base"/>
            <a:endParaRPr lang="en-US" sz="1200" dirty="0">
              <a:solidFill>
                <a:srgbClr val="403027"/>
              </a:solidFill>
              <a:latin typeface="comic sans ms" panose="030F0702030302020204" pitchFamily="66" charset="0"/>
            </a:endParaRPr>
          </a:p>
          <a:p>
            <a:pPr fontAlgn="base"/>
            <a:endParaRPr lang="en-US" sz="1200" b="0" i="0" dirty="0">
              <a:effectLst/>
            </a:endParaRPr>
          </a:p>
          <a:p>
            <a:pPr fontAlgn="base"/>
            <a:r>
              <a:rPr lang="en-US" sz="1200" dirty="0"/>
              <a:t>It was written by the 18th century pastor and hymnist Robert Robinson, who was then a Methodist preacher after being converted following a sermon by George Whitfield.  He penned the words at age 22 in the year 1757. Later he became a Baptist pastor with a church of over a thousand in Cambridge. </a:t>
            </a:r>
          </a:p>
          <a:p>
            <a:pPr fontAlgn="base"/>
            <a:r>
              <a:rPr lang="en-US" sz="1200" dirty="0"/>
              <a:t>What is Ebenezer &amp; where is it in the Bible?</a:t>
            </a:r>
          </a:p>
          <a:p>
            <a:pPr fontAlgn="base"/>
            <a:r>
              <a:rPr lang="en-US" sz="1200" dirty="0"/>
              <a:t>By Alan Thomas (with input from Irene Tanner)</a:t>
            </a:r>
          </a:p>
          <a:p>
            <a:pPr fontAlgn="base"/>
            <a:endParaRPr lang="en-US" sz="1200" b="0" i="0" dirty="0">
              <a:effectLst/>
            </a:endParaRPr>
          </a:p>
          <a:p>
            <a:pPr fontAlgn="base"/>
            <a:endParaRPr lang="en-US" sz="1200" b="0" i="0" dirty="0">
              <a:solidFill>
                <a:srgbClr val="403027"/>
              </a:solidFill>
              <a:effectLst/>
              <a:latin typeface="comic sans ms" panose="030F0702030302020204" pitchFamily="66" charset="0"/>
            </a:endParaRPr>
          </a:p>
        </p:txBody>
      </p:sp>
    </p:spTree>
    <p:extLst>
      <p:ext uri="{BB962C8B-B14F-4D97-AF65-F5344CB8AC3E}">
        <p14:creationId xmlns:p14="http://schemas.microsoft.com/office/powerpoint/2010/main" val="3450237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1" y="121260"/>
            <a:ext cx="6096000" cy="2677656"/>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The People Want a King:</a:t>
            </a:r>
          </a:p>
          <a:p>
            <a:r>
              <a:rPr lang="en-US" sz="1200" b="0" i="0" dirty="0">
                <a:solidFill>
                  <a:srgbClr val="333333"/>
                </a:solidFill>
                <a:effectLst/>
                <a:latin typeface="Calibri" panose="020F0502020204030204" pitchFamily="34" charset="0"/>
              </a:rPr>
              <a:t>“The people of Israel traced the cause of the oppression and distress, from which they had suffered more and more in the time of the judges, to the defects of their own political constitution. They wished to have a king, like all the heathen nations, to conduct their wars and conquer their enemies. Now, although the desire to be ruled by a king, which had existed in the nation even from the time of Gideon, was not in itself at variance with the appointment of Israel as a kingdom of God, yet the motive which led the people to desire it was both wrong and hostile to God, since the source of all the evils and misfortunes from which Israel suffered was to be found in the apostasy of the nation from its God, and its coquetting with the gods of the heathen. Consequently their self-willed obstinacy in demanding a king, notwithstanding the warnings of Samuel, was an actual rejection of the sovereignty of Jehovah, since He had always manifested himself to His people as their king by delivering them out of the power of their foes, as soon as they returned to Him with simple penitence of heart.” (</a:t>
            </a:r>
            <a:r>
              <a:rPr lang="en-US" sz="1200" b="0" i="0" dirty="0" err="1">
                <a:solidFill>
                  <a:srgbClr val="333333"/>
                </a:solidFill>
                <a:effectLst/>
                <a:latin typeface="Calibri" panose="020F0502020204030204" pitchFamily="34" charset="0"/>
              </a:rPr>
              <a:t>Keil</a:t>
            </a:r>
            <a:r>
              <a:rPr lang="en-US" sz="1200" b="0" i="0" dirty="0">
                <a:solidFill>
                  <a:srgbClr val="333333"/>
                </a:solidFill>
                <a:effectLst/>
                <a:latin typeface="Calibri" panose="020F0502020204030204" pitchFamily="34" charset="0"/>
              </a:rPr>
              <a:t> and </a:t>
            </a:r>
            <a:r>
              <a:rPr lang="en-US" sz="1200" b="0" i="0" dirty="0" err="1">
                <a:solidFill>
                  <a:srgbClr val="333333"/>
                </a:solidFill>
                <a:effectLst/>
                <a:latin typeface="Calibri" panose="020F0502020204030204" pitchFamily="34" charset="0"/>
              </a:rPr>
              <a:t>Delitzsch</a:t>
            </a:r>
            <a:r>
              <a:rPr lang="en-US" sz="1200" b="0" i="0" dirty="0">
                <a:solidFill>
                  <a:srgbClr val="333333"/>
                </a:solidFill>
                <a:effectLst/>
                <a:latin typeface="Calibri" panose="020F0502020204030204" pitchFamily="34" charset="0"/>
              </a:rPr>
              <a:t>, Commentary, 2:2:78.)</a:t>
            </a:r>
            <a:endParaRPr lang="en-US" sz="1200" dirty="0"/>
          </a:p>
        </p:txBody>
      </p:sp>
      <p:sp>
        <p:nvSpPr>
          <p:cNvPr id="3" name="Rectangle 2"/>
          <p:cNvSpPr/>
          <p:nvPr/>
        </p:nvSpPr>
        <p:spPr>
          <a:xfrm>
            <a:off x="6246891" y="121260"/>
            <a:ext cx="5151422" cy="2492990"/>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Monarchy:</a:t>
            </a:r>
          </a:p>
          <a:p>
            <a:r>
              <a:rPr lang="en-US" sz="1200" dirty="0"/>
              <a:t>“It is true that the Lord on occasions, in the pre-Christian Era, administered righteous and theocratic government through kings, but no such approved kingly government has existed among men for some 2000 years. Such a system, in which the king is the Lord’s representative, is patterned after the true kingdom of God and is proper government, but even then the moment an unrighteous king gains the throne, the blessings and freedoms of such a system die out. As King Mosiah said, ‘Because all men are not just it is not expedient that ye should have a king or kings to rule over you. For behold, </a:t>
            </a:r>
            <a:r>
              <a:rPr lang="en-US" sz="1200" i="1" dirty="0"/>
              <a:t>how much iniquity doth one wicked king cause to be committed, yea, and what great destruction!’</a:t>
            </a:r>
            <a:r>
              <a:rPr lang="en-US" sz="1200" dirty="0"/>
              <a:t> (Mosiah 29.) Pending the day in which He shall again reign, whose right it is, the saints are obliged to be subject to the powers that be.” Elder Bruce R. McConkie (Mormon Doctrine, pp. 414–15.)</a:t>
            </a:r>
          </a:p>
        </p:txBody>
      </p:sp>
      <p:sp>
        <p:nvSpPr>
          <p:cNvPr id="4" name="Rectangle 3"/>
          <p:cNvSpPr/>
          <p:nvPr/>
        </p:nvSpPr>
        <p:spPr>
          <a:xfrm>
            <a:off x="150891" y="2798916"/>
            <a:ext cx="6096000" cy="2492990"/>
          </a:xfrm>
          <a:prstGeom prst="rect">
            <a:avLst/>
          </a:prstGeom>
          <a:ln>
            <a:solidFill>
              <a:schemeClr val="tx1"/>
            </a:solidFill>
          </a:ln>
        </p:spPr>
        <p:txBody>
          <a:bodyPr wrap="square">
            <a:spAutoFit/>
          </a:bodyPr>
          <a:lstStyle/>
          <a:p>
            <a:pPr fontAlgn="base"/>
            <a:r>
              <a:rPr lang="en-US" sz="1200" b="0" i="0" dirty="0">
                <a:effectLst/>
                <a:latin typeface="Calibri" panose="020F0502020204030204" pitchFamily="34" charset="0"/>
              </a:rPr>
              <a:t>“Samuel’s sons set a poor example to the people. They turned aside from the religious truths they had learned in their youth. They used their judgeships to seek monetary gain, betraying their sacred trusts by taking bribes and giving perverted judgments. But, even more than this, the Israelites as a people had become weak and sinful and were envious of surrounding kingdoms, even though their governments were wicked and oppressive. So they used Samuel’s sons as an excuse to justify their desire to be governed by the same system as the gentile nations.</a:t>
            </a:r>
          </a:p>
          <a:p>
            <a:pPr fontAlgn="base"/>
            <a:r>
              <a:rPr lang="en-US" sz="1200" b="0" i="0" dirty="0">
                <a:effectLst/>
                <a:latin typeface="Calibri" panose="020F0502020204030204" pitchFamily="34" charset="0"/>
              </a:rPr>
              <a:t>“‘The people of Israel traced the cause of the oppression and distress, from which they had suffered more and more in the time of the judges, to the defects of their own political constitution. They wished to have a king, like all the heathen nations, to conduct their wars and conquer their enemies’ [C. F. </a:t>
            </a:r>
            <a:r>
              <a:rPr lang="en-US" sz="1200" b="0" i="0" dirty="0" err="1">
                <a:effectLst/>
                <a:latin typeface="Calibri" panose="020F0502020204030204" pitchFamily="34" charset="0"/>
              </a:rPr>
              <a:t>Keil</a:t>
            </a:r>
            <a:r>
              <a:rPr lang="en-US" sz="1200" b="0" i="0" dirty="0">
                <a:effectLst/>
                <a:latin typeface="Calibri" panose="020F0502020204030204" pitchFamily="34" charset="0"/>
              </a:rPr>
              <a:t> and F. </a:t>
            </a:r>
            <a:r>
              <a:rPr lang="en-US" sz="1200" b="0" i="0" dirty="0" err="1">
                <a:effectLst/>
                <a:latin typeface="Calibri" panose="020F0502020204030204" pitchFamily="34" charset="0"/>
              </a:rPr>
              <a:t>Delitzsch</a:t>
            </a:r>
            <a:r>
              <a:rPr lang="en-US" sz="1200" b="0" i="0" dirty="0">
                <a:effectLst/>
                <a:latin typeface="Calibri" panose="020F0502020204030204" pitchFamily="34" charset="0"/>
              </a:rPr>
              <a:t>, </a:t>
            </a:r>
            <a:r>
              <a:rPr lang="en-US" sz="1200" b="0" i="1" dirty="0">
                <a:effectLst/>
                <a:latin typeface="Calibri" panose="020F0502020204030204" pitchFamily="34" charset="0"/>
              </a:rPr>
              <a:t>Commentary on the Old Testament,</a:t>
            </a:r>
            <a:r>
              <a:rPr lang="en-US" sz="1200" b="0" i="0" dirty="0">
                <a:effectLst/>
                <a:latin typeface="Calibri" panose="020F0502020204030204" pitchFamily="34" charset="0"/>
              </a:rPr>
              <a:t> 10 vols. (</a:t>
            </a:r>
            <a:r>
              <a:rPr lang="en-US" sz="1200" b="0" i="0" dirty="0" err="1">
                <a:effectLst/>
                <a:latin typeface="Calibri" panose="020F0502020204030204" pitchFamily="34" charset="0"/>
              </a:rPr>
              <a:t>n.d.</a:t>
            </a:r>
            <a:r>
              <a:rPr lang="en-US" sz="1200" b="0" i="0" dirty="0">
                <a:effectLst/>
                <a:latin typeface="Calibri" panose="020F0502020204030204" pitchFamily="34" charset="0"/>
              </a:rPr>
              <a:t>; </a:t>
            </a:r>
            <a:r>
              <a:rPr lang="en-US" sz="1200" b="0" i="0" dirty="0" err="1">
                <a:effectLst/>
                <a:latin typeface="Calibri" panose="020F0502020204030204" pitchFamily="34" charset="0"/>
              </a:rPr>
              <a:t>repr</a:t>
            </a:r>
            <a:r>
              <a:rPr lang="en-US" sz="1200" b="0" i="0" dirty="0">
                <a:effectLst/>
                <a:latin typeface="Calibri" panose="020F0502020204030204" pitchFamily="34" charset="0"/>
              </a:rPr>
              <a:t>., 1975), 2:2:78]” (</a:t>
            </a:r>
            <a:r>
              <a:rPr lang="en-US" sz="1200" b="0" i="1" dirty="0">
                <a:effectLst/>
                <a:latin typeface="Calibri" panose="020F0502020204030204" pitchFamily="34" charset="0"/>
              </a:rPr>
              <a:t>Old Testament Student Manual: Genesis–2 Samuel,</a:t>
            </a:r>
            <a:r>
              <a:rPr lang="en-US" sz="1200" b="0" i="0" dirty="0">
                <a:effectLst/>
                <a:latin typeface="Calibri" panose="020F0502020204030204" pitchFamily="34" charset="0"/>
              </a:rPr>
              <a:t> 3rd ed. [Church Educational System manual], </a:t>
            </a:r>
            <a:r>
              <a:rPr lang="en-US" sz="1200" b="0" i="0" u="none" strike="noStrike" dirty="0">
                <a:effectLst/>
                <a:latin typeface="Calibri" panose="020F0502020204030204" pitchFamily="34" charset="0"/>
              </a:rPr>
              <a:t>271</a:t>
            </a:r>
            <a:r>
              <a:rPr lang="en-US" sz="1200" b="0" i="0" dirty="0">
                <a:effectLst/>
                <a:latin typeface="Calibri" panose="020F0502020204030204" pitchFamily="34" charset="0"/>
              </a:rPr>
              <a:t>).</a:t>
            </a:r>
          </a:p>
        </p:txBody>
      </p:sp>
    </p:spTree>
    <p:extLst>
      <p:ext uri="{BB962C8B-B14F-4D97-AF65-F5344CB8AC3E}">
        <p14:creationId xmlns:p14="http://schemas.microsoft.com/office/powerpoint/2010/main" val="172307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r="779" b="2416"/>
          <a:stretch>
            <a:fillRect/>
          </a:stretch>
        </p:blipFill>
        <p:spPr>
          <a:xfrm>
            <a:off x="0" y="0"/>
            <a:ext cx="12279086" cy="6858000"/>
          </a:xfrm>
          <a:prstGeom prst="rect">
            <a:avLst/>
          </a:prstGeom>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Franklin Gothic Demi Cond" panose="020B0706030402020204" pitchFamily="34" charset="0"/>
              </a:rPr>
              <a:t>It May Save Us</a:t>
            </a:r>
          </a:p>
        </p:txBody>
      </p:sp>
      <p:grpSp>
        <p:nvGrpSpPr>
          <p:cNvPr id="3" name="Group 2"/>
          <p:cNvGrpSpPr/>
          <p:nvPr/>
        </p:nvGrpSpPr>
        <p:grpSpPr>
          <a:xfrm>
            <a:off x="6859620" y="2715219"/>
            <a:ext cx="4286250" cy="3219451"/>
            <a:chOff x="5949793" y="3048768"/>
            <a:chExt cx="4286250" cy="3219451"/>
          </a:xfrm>
        </p:grpSpPr>
        <p:pic>
          <p:nvPicPr>
            <p:cNvPr id="1026" name="Picture 2" descr="ark of the 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793" y="3048768"/>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48262" y="5950710"/>
              <a:ext cx="2552237" cy="276999"/>
            </a:xfrm>
            <a:prstGeom prst="rect">
              <a:avLst/>
            </a:prstGeom>
          </p:spPr>
          <p:txBody>
            <a:bodyPr wrap="none">
              <a:spAutoFit/>
            </a:bodyPr>
            <a:lstStyle/>
            <a:p>
              <a:r>
                <a:rPr lang="en-US" sz="1200" b="0" i="0" dirty="0">
                  <a:effectLst/>
                  <a:latin typeface="Calibri" panose="020F0502020204030204" pitchFamily="34" charset="0"/>
                </a:rPr>
                <a:t>A depiction of the ark of the covenant</a:t>
              </a:r>
              <a:endParaRPr lang="en-US" sz="1200" dirty="0"/>
            </a:p>
          </p:txBody>
        </p:sp>
      </p:grpSp>
      <p:pic>
        <p:nvPicPr>
          <p:cNvPr id="13" name="Picture 2" descr="http://www.accordancebible.com/files/images/103693-cust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582" y="1327589"/>
            <a:ext cx="3552825" cy="47529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53924" y="1107996"/>
            <a:ext cx="5782147" cy="1754326"/>
          </a:xfrm>
          <a:prstGeom prst="rect">
            <a:avLst/>
          </a:prstGeom>
          <a:noFill/>
        </p:spPr>
        <p:txBody>
          <a:bodyPr wrap="square" rtlCol="0">
            <a:spAutoFit/>
          </a:bodyPr>
          <a:lstStyle/>
          <a:p>
            <a:r>
              <a:rPr lang="en-US" dirty="0">
                <a:solidFill>
                  <a:schemeClr val="bg1"/>
                </a:solidFill>
              </a:rPr>
              <a:t>Without Eli’s permission the Israelites along with </a:t>
            </a:r>
            <a:r>
              <a:rPr lang="en-US" dirty="0" err="1">
                <a:solidFill>
                  <a:schemeClr val="bg1"/>
                </a:solidFill>
              </a:rPr>
              <a:t>Hophni</a:t>
            </a:r>
            <a:r>
              <a:rPr lang="en-US" dirty="0">
                <a:solidFill>
                  <a:schemeClr val="bg1"/>
                </a:solidFill>
              </a:rPr>
              <a:t> and Phineas (sons of Eli) took the ark from nearby Shiloh to the battlefield. </a:t>
            </a:r>
          </a:p>
          <a:p>
            <a:endParaRPr lang="en-US" dirty="0">
              <a:solidFill>
                <a:schemeClr val="bg1"/>
              </a:solidFill>
            </a:endParaRPr>
          </a:p>
          <a:p>
            <a:r>
              <a:rPr lang="en-US" dirty="0">
                <a:solidFill>
                  <a:schemeClr val="bg1"/>
                </a:solidFill>
              </a:rPr>
              <a:t>They were placing their faith in an object [the ark] rather than in the Lord.</a:t>
            </a: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4:3-10</a:t>
            </a:r>
          </a:p>
        </p:txBody>
      </p:sp>
      <p:sp>
        <p:nvSpPr>
          <p:cNvPr id="16" name="TextBox 15"/>
          <p:cNvSpPr txBox="1"/>
          <p:nvPr/>
        </p:nvSpPr>
        <p:spPr>
          <a:xfrm>
            <a:off x="5181930" y="6037910"/>
            <a:ext cx="6384547" cy="923330"/>
          </a:xfrm>
          <a:prstGeom prst="rect">
            <a:avLst/>
          </a:prstGeom>
          <a:noFill/>
        </p:spPr>
        <p:txBody>
          <a:bodyPr wrap="square" rtlCol="0">
            <a:spAutoFit/>
          </a:bodyPr>
          <a:lstStyle/>
          <a:p>
            <a:r>
              <a:rPr lang="en-US" dirty="0">
                <a:solidFill>
                  <a:schemeClr val="bg1"/>
                </a:solidFill>
              </a:rPr>
              <a:t>Their idea was foiled, for the Philistines went into battle and captured the ark killing many including </a:t>
            </a:r>
            <a:r>
              <a:rPr lang="en-US" dirty="0" err="1">
                <a:solidFill>
                  <a:schemeClr val="bg1"/>
                </a:solidFill>
              </a:rPr>
              <a:t>Hophni</a:t>
            </a:r>
            <a:r>
              <a:rPr lang="en-US" dirty="0">
                <a:solidFill>
                  <a:schemeClr val="bg1"/>
                </a:solidFill>
              </a:rPr>
              <a:t> and Phineas</a:t>
            </a:r>
          </a:p>
          <a:p>
            <a:endParaRPr lang="en-US" dirty="0">
              <a:solidFill>
                <a:schemeClr val="bg1"/>
              </a:solidFill>
            </a:endParaRPr>
          </a:p>
        </p:txBody>
      </p:sp>
    </p:spTree>
    <p:extLst>
      <p:ext uri="{BB962C8B-B14F-4D97-AF65-F5344CB8AC3E}">
        <p14:creationId xmlns:p14="http://schemas.microsoft.com/office/powerpoint/2010/main" val="19256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r="901" b="2572"/>
          <a:stretch>
            <a:fillRect/>
          </a:stretch>
        </p:blipFill>
        <p:spPr>
          <a:xfrm>
            <a:off x="0" y="-213756"/>
            <a:ext cx="12192000" cy="7071756"/>
          </a:xfrm>
          <a:prstGeom prst="rect">
            <a:avLst/>
          </a:prstGeom>
        </p:spPr>
      </p:pic>
      <p:sp>
        <p:nvSpPr>
          <p:cNvPr id="14" name="TextBox 13"/>
          <p:cNvSpPr txBox="1"/>
          <p:nvPr/>
        </p:nvSpPr>
        <p:spPr>
          <a:xfrm>
            <a:off x="4994920" y="590881"/>
            <a:ext cx="6566355" cy="5262979"/>
          </a:xfrm>
          <a:prstGeom prst="rect">
            <a:avLst/>
          </a:prstGeom>
          <a:noFill/>
        </p:spPr>
        <p:txBody>
          <a:bodyPr wrap="square" rtlCol="0">
            <a:spAutoFit/>
          </a:bodyPr>
          <a:lstStyle/>
          <a:p>
            <a:pPr fontAlgn="base"/>
            <a:r>
              <a:rPr lang="en-US" sz="2400" dirty="0">
                <a:solidFill>
                  <a:schemeClr val="bg1"/>
                </a:solidFill>
              </a:rPr>
              <a:t>There is a golden thread that runs through every account of faith from the beginning of the world to the present time. Abraham, Noah, the brother of Jared, the Prophet Joseph Smith, and countless others wanted to be obedient to the will of God. </a:t>
            </a:r>
          </a:p>
          <a:p>
            <a:pPr fontAlgn="base"/>
            <a:endParaRPr lang="en-US" sz="2400" dirty="0">
              <a:solidFill>
                <a:schemeClr val="bg1"/>
              </a:solidFill>
            </a:endParaRPr>
          </a:p>
          <a:p>
            <a:pPr fontAlgn="base"/>
            <a:r>
              <a:rPr lang="en-US" sz="2400" dirty="0">
                <a:solidFill>
                  <a:schemeClr val="bg1"/>
                </a:solidFill>
              </a:rPr>
              <a:t>They had ears that could hear, eyes that could see, and hearts that could know and feel.</a:t>
            </a:r>
          </a:p>
          <a:p>
            <a:pPr fontAlgn="base"/>
            <a:r>
              <a:rPr lang="en-US" sz="2400" dirty="0">
                <a:solidFill>
                  <a:schemeClr val="bg1"/>
                </a:solidFill>
              </a:rPr>
              <a:t>They never doubted. They trusted.</a:t>
            </a:r>
          </a:p>
          <a:p>
            <a:pPr fontAlgn="base"/>
            <a:endParaRPr lang="en-US" sz="2400" dirty="0">
              <a:solidFill>
                <a:schemeClr val="bg1"/>
              </a:solidFill>
            </a:endParaRPr>
          </a:p>
          <a:p>
            <a:pPr fontAlgn="base"/>
            <a:r>
              <a:rPr lang="en-US" sz="2400" dirty="0">
                <a:solidFill>
                  <a:schemeClr val="bg1"/>
                </a:solidFill>
              </a:rPr>
              <a:t>Through personal prayer, through family prayer, by trusting in God with faith, nothing wavering, we can call down to our rescue His mighty power. His call to us is as it has ever been: “Come unto me.”</a:t>
            </a:r>
            <a:r>
              <a:rPr lang="en-US" sz="2400" baseline="30000" dirty="0">
                <a:solidFill>
                  <a:schemeClr val="bg1"/>
                </a:solidFill>
              </a:rPr>
              <a:t> </a:t>
            </a:r>
            <a:endParaRPr lang="en-US" sz="2400" dirty="0">
              <a:solidFill>
                <a:schemeClr val="bg1"/>
              </a:solidFill>
            </a:endParaRPr>
          </a:p>
        </p:txBody>
      </p:sp>
      <p:grpSp>
        <p:nvGrpSpPr>
          <p:cNvPr id="11" name="Group 10"/>
          <p:cNvGrpSpPr/>
          <p:nvPr/>
        </p:nvGrpSpPr>
        <p:grpSpPr>
          <a:xfrm>
            <a:off x="550294" y="400984"/>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5" name="Oval 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14897" y="381000"/>
                <a:ext cx="457200" cy="2497726"/>
                <a:chOff x="2714897" y="457200"/>
                <a:chExt cx="457200" cy="2497726"/>
              </a:xfrm>
            </p:grpSpPr>
            <p:sp>
              <p:nvSpPr>
                <p:cNvPr id="21" name="Oval 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34461" y="1015665"/>
              <a:ext cx="2293346" cy="1323439"/>
            </a:xfrm>
            <a:prstGeom prst="rect">
              <a:avLst/>
            </a:prstGeom>
          </p:spPr>
          <p:txBody>
            <a:bodyPr wrap="square">
              <a:spAutoFit/>
            </a:bodyPr>
            <a:lstStyle/>
            <a:p>
              <a:pPr algn="ctr"/>
              <a:r>
                <a:rPr lang="en-US" sz="1600" b="1" dirty="0"/>
                <a:t>In order to receive the Lord’s help, we must place our faith in Him and obey His commandments</a:t>
              </a:r>
              <a:endParaRPr lang="en-US" sz="1600" i="1" dirty="0"/>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353" y="3655118"/>
            <a:ext cx="1876425" cy="2486025"/>
          </a:xfrm>
          <a:prstGeom prst="rect">
            <a:avLst/>
          </a:prstGeom>
        </p:spPr>
      </p:pic>
    </p:spTree>
    <p:extLst>
      <p:ext uri="{BB962C8B-B14F-4D97-AF65-F5344CB8AC3E}">
        <p14:creationId xmlns:p14="http://schemas.microsoft.com/office/powerpoint/2010/main" val="324459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r="817" b="1791"/>
          <a:stretch>
            <a:fillRect/>
          </a:stretch>
        </p:blipFill>
        <p:spPr>
          <a:xfrm>
            <a:off x="-1" y="0"/>
            <a:ext cx="12192001" cy="6923313"/>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Eli’s Death</a:t>
            </a:r>
          </a:p>
        </p:txBody>
      </p:sp>
      <p:sp>
        <p:nvSpPr>
          <p:cNvPr id="14" name="TextBox 13"/>
          <p:cNvSpPr txBox="1"/>
          <p:nvPr/>
        </p:nvSpPr>
        <p:spPr>
          <a:xfrm>
            <a:off x="531561" y="1427524"/>
            <a:ext cx="5782147" cy="1631216"/>
          </a:xfrm>
          <a:prstGeom prst="rect">
            <a:avLst/>
          </a:prstGeom>
          <a:noFill/>
        </p:spPr>
        <p:txBody>
          <a:bodyPr wrap="square" rtlCol="0">
            <a:spAutoFit/>
          </a:bodyPr>
          <a:lstStyle/>
          <a:p>
            <a:pPr fontAlgn="base"/>
            <a:r>
              <a:rPr lang="en-US" sz="2000" dirty="0">
                <a:solidFill>
                  <a:schemeClr val="bg1"/>
                </a:solidFill>
              </a:rPr>
              <a:t>News of the capture of the ark and of the death of his sons caused Eli such consternation that he lost his balance on his seat, fell over backwards, and died, thus fulfilling the prophecy that his house would come to a tragic end.</a:t>
            </a:r>
          </a:p>
        </p:txBody>
      </p:sp>
      <p:sp>
        <p:nvSpPr>
          <p:cNvPr id="15" name="TextBox 14"/>
          <p:cNvSpPr txBox="1"/>
          <p:nvPr/>
        </p:nvSpPr>
        <p:spPr>
          <a:xfrm>
            <a:off x="0" y="6488668"/>
            <a:ext cx="2797521" cy="369332"/>
          </a:xfrm>
          <a:prstGeom prst="rect">
            <a:avLst/>
          </a:prstGeom>
          <a:noFill/>
        </p:spPr>
        <p:txBody>
          <a:bodyPr wrap="square" rtlCol="0">
            <a:spAutoFit/>
          </a:bodyPr>
          <a:lstStyle/>
          <a:p>
            <a:r>
              <a:rPr lang="en-US" dirty="0">
                <a:solidFill>
                  <a:schemeClr val="bg1"/>
                </a:solidFill>
              </a:rPr>
              <a:t>1 Samuel 4:12-22</a:t>
            </a:r>
          </a:p>
        </p:txBody>
      </p:sp>
      <p:pic>
        <p:nvPicPr>
          <p:cNvPr id="10" name="Picture 12" descr="http://bible.somd.com/images/1sam4-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269" y="2002700"/>
            <a:ext cx="4000500" cy="32766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01244" y="4162537"/>
            <a:ext cx="5782147" cy="707886"/>
          </a:xfrm>
          <a:prstGeom prst="rect">
            <a:avLst/>
          </a:prstGeom>
          <a:noFill/>
        </p:spPr>
        <p:txBody>
          <a:bodyPr wrap="square" rtlCol="0">
            <a:spAutoFit/>
          </a:bodyPr>
          <a:lstStyle/>
          <a:p>
            <a:pPr fontAlgn="base"/>
            <a:r>
              <a:rPr lang="en-US" sz="2000" dirty="0" err="1">
                <a:solidFill>
                  <a:schemeClr val="bg1"/>
                </a:solidFill>
              </a:rPr>
              <a:t>Hophni’s</a:t>
            </a:r>
            <a:r>
              <a:rPr lang="en-US" sz="2000" dirty="0">
                <a:solidFill>
                  <a:schemeClr val="bg1"/>
                </a:solidFill>
              </a:rPr>
              <a:t> wife also lost her life with the news. A son was born and she named him Ichabod</a:t>
            </a:r>
          </a:p>
        </p:txBody>
      </p:sp>
      <p:sp>
        <p:nvSpPr>
          <p:cNvPr id="2" name="Rectangle 1"/>
          <p:cNvSpPr/>
          <p:nvPr/>
        </p:nvSpPr>
        <p:spPr>
          <a:xfrm>
            <a:off x="2131007" y="5165093"/>
            <a:ext cx="4798336" cy="923330"/>
          </a:xfrm>
          <a:prstGeom prst="rect">
            <a:avLst/>
          </a:prstGeom>
        </p:spPr>
        <p:txBody>
          <a:bodyPr wrap="square">
            <a:spAutoFit/>
          </a:bodyPr>
          <a:lstStyle/>
          <a:p>
            <a:r>
              <a:rPr lang="en-US" b="0" i="1" dirty="0">
                <a:solidFill>
                  <a:srgbClr val="FFFF00"/>
                </a:solidFill>
                <a:effectLst/>
                <a:latin typeface="Calibri" panose="020F0502020204030204" pitchFamily="34" charset="0"/>
              </a:rPr>
              <a:t>She said: The glory is departed from Israel: because the ark of God was taken, and because of her father in law and her husband.</a:t>
            </a:r>
            <a:endParaRPr lang="en-US" i="1" dirty="0">
              <a:solidFill>
                <a:srgbClr val="FFFF00"/>
              </a:solidFill>
            </a:endParaRPr>
          </a:p>
        </p:txBody>
      </p:sp>
      <p:sp>
        <p:nvSpPr>
          <p:cNvPr id="13" name="TextBox 12"/>
          <p:cNvSpPr txBox="1"/>
          <p:nvPr/>
        </p:nvSpPr>
        <p:spPr>
          <a:xfrm>
            <a:off x="9260186" y="6488668"/>
            <a:ext cx="2797521"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8396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r="817" b="1497"/>
          <a:stretch>
            <a:fillRect/>
          </a:stretch>
        </p:blipFill>
        <p:spPr>
          <a:xfrm>
            <a:off x="-1" y="-83126"/>
            <a:ext cx="12192001" cy="6941126"/>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The Ark in the Hands of the Philistines</a:t>
            </a:r>
          </a:p>
        </p:txBody>
      </p:sp>
      <p:sp>
        <p:nvSpPr>
          <p:cNvPr id="14" name="TextBox 13"/>
          <p:cNvSpPr txBox="1"/>
          <p:nvPr/>
        </p:nvSpPr>
        <p:spPr>
          <a:xfrm>
            <a:off x="5194096" y="1499951"/>
            <a:ext cx="5782147" cy="1200329"/>
          </a:xfrm>
          <a:prstGeom prst="rect">
            <a:avLst/>
          </a:prstGeom>
          <a:noFill/>
        </p:spPr>
        <p:txBody>
          <a:bodyPr wrap="square" rtlCol="0">
            <a:spAutoFit/>
          </a:bodyPr>
          <a:lstStyle/>
          <a:p>
            <a:pPr fontAlgn="base"/>
            <a:r>
              <a:rPr lang="en-US" dirty="0">
                <a:solidFill>
                  <a:schemeClr val="bg1"/>
                </a:solidFill>
              </a:rPr>
              <a:t>The House of Dagan--Dagon was one of the gods of the Philistines. Since the Philistines believed that Dagon had given them victory over Israel, the ark was brought into Dagon’s temple and deposited at his feet as a war trophy.</a:t>
            </a:r>
            <a:r>
              <a:rPr lang="en-US" baseline="30000" dirty="0">
                <a:solidFill>
                  <a:schemeClr val="bg1"/>
                </a:solidFill>
              </a:rPr>
              <a:t> </a:t>
            </a:r>
            <a:endParaRPr lang="en-US" dirty="0">
              <a:solidFill>
                <a:schemeClr val="bg1"/>
              </a:solidFill>
            </a:endParaRP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5:1-5</a:t>
            </a:r>
          </a:p>
        </p:txBody>
      </p:sp>
      <p:sp>
        <p:nvSpPr>
          <p:cNvPr id="29" name="TextBox 28"/>
          <p:cNvSpPr txBox="1"/>
          <p:nvPr/>
        </p:nvSpPr>
        <p:spPr>
          <a:xfrm>
            <a:off x="9260186" y="6488668"/>
            <a:ext cx="2797521" cy="369332"/>
          </a:xfrm>
          <a:prstGeom prst="rect">
            <a:avLst/>
          </a:prstGeom>
          <a:noFill/>
        </p:spPr>
        <p:txBody>
          <a:bodyPr wrap="square" rtlCol="0">
            <a:spAutoFit/>
          </a:bodyPr>
          <a:lstStyle/>
          <a:p>
            <a:pPr algn="r"/>
            <a:r>
              <a:rPr lang="en-US" dirty="0">
                <a:solidFill>
                  <a:schemeClr val="bg1"/>
                </a:solidFill>
              </a:rPr>
              <a:t>(2, 3)</a:t>
            </a:r>
          </a:p>
        </p:txBody>
      </p:sp>
      <p:pic>
        <p:nvPicPr>
          <p:cNvPr id="9218" name="Picture 2" descr="Da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7454" y="2700280"/>
            <a:ext cx="1520478" cy="17252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carpescriptura.com/wp-content/uploads/2014/07/1-Samuel-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143" y="3571306"/>
            <a:ext cx="4281348" cy="285244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540313" y="3113957"/>
            <a:ext cx="3381470" cy="369332"/>
          </a:xfrm>
          <a:prstGeom prst="rect">
            <a:avLst/>
          </a:prstGeom>
          <a:noFill/>
        </p:spPr>
        <p:txBody>
          <a:bodyPr wrap="square" rtlCol="0">
            <a:spAutoFit/>
          </a:bodyPr>
          <a:lstStyle/>
          <a:p>
            <a:pPr fontAlgn="base"/>
            <a:r>
              <a:rPr lang="en-US" dirty="0">
                <a:solidFill>
                  <a:schemeClr val="bg1"/>
                </a:solidFill>
              </a:rPr>
              <a:t>The Ark was taken to Ashdod</a:t>
            </a:r>
          </a:p>
        </p:txBody>
      </p:sp>
      <p:grpSp>
        <p:nvGrpSpPr>
          <p:cNvPr id="7171" name="Group 7170"/>
          <p:cNvGrpSpPr/>
          <p:nvPr/>
        </p:nvGrpSpPr>
        <p:grpSpPr>
          <a:xfrm>
            <a:off x="287634" y="1083035"/>
            <a:ext cx="3127358" cy="3841523"/>
            <a:chOff x="287634" y="1083035"/>
            <a:chExt cx="3127358" cy="3841523"/>
          </a:xfrm>
        </p:grpSpPr>
        <p:grpSp>
          <p:nvGrpSpPr>
            <p:cNvPr id="7" name="Group 6"/>
            <p:cNvGrpSpPr/>
            <p:nvPr/>
          </p:nvGrpSpPr>
          <p:grpSpPr>
            <a:xfrm>
              <a:off x="287634" y="1083035"/>
              <a:ext cx="3127358" cy="3841523"/>
              <a:chOff x="5661028" y="2977279"/>
              <a:chExt cx="2562225" cy="2873873"/>
            </a:xfrm>
          </p:grpSpPr>
          <p:sp>
            <p:nvSpPr>
              <p:cNvPr id="5" name="Rectangle 4"/>
              <p:cNvSpPr/>
              <p:nvPr/>
            </p:nvSpPr>
            <p:spPr>
              <a:xfrm>
                <a:off x="5677367" y="2977279"/>
                <a:ext cx="2529548" cy="28738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oss and return of the ark of the coven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1028" y="2990652"/>
                <a:ext cx="2562225" cy="2857500"/>
              </a:xfrm>
              <a:prstGeom prst="rect">
                <a:avLst/>
              </a:prstGeom>
              <a:noFill/>
              <a:extLst>
                <a:ext uri="{909E8E84-426E-40DD-AFC4-6F175D3DCCD1}">
                  <a14:hiddenFill xmlns:a14="http://schemas.microsoft.com/office/drawing/2010/main">
                    <a:solidFill>
                      <a:srgbClr val="FFFFFF"/>
                    </a:solidFill>
                  </a14:hiddenFill>
                </a:ext>
              </a:extLst>
            </p:spPr>
          </p:pic>
        </p:grpSp>
        <p:sp>
          <p:nvSpPr>
            <p:cNvPr id="7169" name="5-Point Star 7168"/>
            <p:cNvSpPr/>
            <p:nvPr/>
          </p:nvSpPr>
          <p:spPr>
            <a:xfrm>
              <a:off x="887240" y="3772845"/>
              <a:ext cx="117696" cy="12250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8595510" y="4579950"/>
            <a:ext cx="3381470" cy="1754326"/>
          </a:xfrm>
          <a:prstGeom prst="rect">
            <a:avLst/>
          </a:prstGeom>
          <a:noFill/>
        </p:spPr>
        <p:txBody>
          <a:bodyPr wrap="square" rtlCol="0">
            <a:spAutoFit/>
          </a:bodyPr>
          <a:lstStyle/>
          <a:p>
            <a:pPr fontAlgn="base"/>
            <a:r>
              <a:rPr lang="en-US" dirty="0">
                <a:solidFill>
                  <a:schemeClr val="bg1"/>
                </a:solidFill>
              </a:rPr>
              <a:t>Ashdod was plagued with “</a:t>
            </a:r>
            <a:r>
              <a:rPr lang="en-US" dirty="0" err="1">
                <a:solidFill>
                  <a:schemeClr val="bg1"/>
                </a:solidFill>
              </a:rPr>
              <a:t>Emerods</a:t>
            </a:r>
            <a:r>
              <a:rPr lang="en-US" dirty="0">
                <a:solidFill>
                  <a:schemeClr val="bg1"/>
                </a:solidFill>
              </a:rPr>
              <a:t>”—</a:t>
            </a:r>
          </a:p>
          <a:p>
            <a:pPr fontAlgn="base"/>
            <a:r>
              <a:rPr lang="en-US" dirty="0">
                <a:solidFill>
                  <a:schemeClr val="bg1"/>
                </a:solidFill>
              </a:rPr>
              <a:t>Josephus indicated that it was “a very destructive disease” involving dysentery, bleeding, and severe vomiting</a:t>
            </a:r>
          </a:p>
        </p:txBody>
      </p:sp>
      <p:sp>
        <p:nvSpPr>
          <p:cNvPr id="38" name="Rectangle 37"/>
          <p:cNvSpPr/>
          <p:nvPr/>
        </p:nvSpPr>
        <p:spPr>
          <a:xfrm>
            <a:off x="215020" y="5149290"/>
            <a:ext cx="3884123" cy="923330"/>
          </a:xfrm>
          <a:prstGeom prst="rect">
            <a:avLst/>
          </a:prstGeom>
        </p:spPr>
        <p:txBody>
          <a:bodyPr wrap="square">
            <a:spAutoFit/>
          </a:bodyPr>
          <a:lstStyle/>
          <a:p>
            <a:r>
              <a:rPr lang="en-US" dirty="0">
                <a:solidFill>
                  <a:schemeClr val="bg1"/>
                </a:solidFill>
                <a:latin typeface="Calibri" panose="020F0502020204030204" pitchFamily="34" charset="0"/>
              </a:rPr>
              <a:t>W</a:t>
            </a:r>
            <a:r>
              <a:rPr lang="en-US" b="0" i="0" dirty="0">
                <a:solidFill>
                  <a:schemeClr val="bg1"/>
                </a:solidFill>
                <a:effectLst/>
                <a:latin typeface="Calibri" panose="020F0502020204030204" pitchFamily="34" charset="0"/>
              </a:rPr>
              <a:t>e do not know exactly what </a:t>
            </a:r>
            <a:r>
              <a:rPr lang="en-US" b="0" i="0" dirty="0" err="1">
                <a:solidFill>
                  <a:schemeClr val="bg1"/>
                </a:solidFill>
                <a:effectLst/>
                <a:latin typeface="Calibri" panose="020F0502020204030204" pitchFamily="34" charset="0"/>
              </a:rPr>
              <a:t>emerods</a:t>
            </a:r>
            <a:r>
              <a:rPr lang="en-US" b="0" i="0" dirty="0">
                <a:solidFill>
                  <a:schemeClr val="bg1"/>
                </a:solidFill>
                <a:effectLst/>
                <a:latin typeface="Calibri" panose="020F0502020204030204" pitchFamily="34" charset="0"/>
              </a:rPr>
              <a:t> were, but we do know they were a very destructive disease like tumors or boils</a:t>
            </a:r>
            <a:endParaRPr lang="en-US" dirty="0">
              <a:solidFill>
                <a:schemeClr val="bg1"/>
              </a:solidFill>
            </a:endParaRPr>
          </a:p>
        </p:txBody>
      </p:sp>
    </p:spTree>
    <p:extLst>
      <p:ext uri="{BB962C8B-B14F-4D97-AF65-F5344CB8AC3E}">
        <p14:creationId xmlns:p14="http://schemas.microsoft.com/office/powerpoint/2010/main" val="17037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r="454" b="1515"/>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The Curse of the Ark</a:t>
            </a:r>
          </a:p>
        </p:txBody>
      </p:sp>
      <p:sp>
        <p:nvSpPr>
          <p:cNvPr id="14" name="TextBox 13"/>
          <p:cNvSpPr txBox="1"/>
          <p:nvPr/>
        </p:nvSpPr>
        <p:spPr>
          <a:xfrm>
            <a:off x="3832634" y="1688383"/>
            <a:ext cx="5782147" cy="2031325"/>
          </a:xfrm>
          <a:prstGeom prst="rect">
            <a:avLst/>
          </a:prstGeom>
          <a:noFill/>
        </p:spPr>
        <p:txBody>
          <a:bodyPr wrap="square" rtlCol="0">
            <a:spAutoFit/>
          </a:bodyPr>
          <a:lstStyle/>
          <a:p>
            <a:pPr fontAlgn="base"/>
            <a:r>
              <a:rPr lang="en-US" dirty="0">
                <a:solidFill>
                  <a:schemeClr val="bg1"/>
                </a:solidFill>
              </a:rPr>
              <a:t>Other cities who received the ark had the same plague as Ashdod</a:t>
            </a:r>
          </a:p>
          <a:p>
            <a:pPr fontAlgn="base"/>
            <a:r>
              <a:rPr lang="en-US" dirty="0">
                <a:solidFill>
                  <a:schemeClr val="bg1"/>
                </a:solidFill>
              </a:rPr>
              <a:t>In Gath the disease immediately broke out, and in </a:t>
            </a:r>
            <a:r>
              <a:rPr lang="en-US" dirty="0" err="1">
                <a:solidFill>
                  <a:schemeClr val="bg1"/>
                </a:solidFill>
              </a:rPr>
              <a:t>Ekron</a:t>
            </a:r>
            <a:r>
              <a:rPr lang="en-US" dirty="0">
                <a:solidFill>
                  <a:schemeClr val="bg1"/>
                </a:solidFill>
              </a:rPr>
              <a:t>.</a:t>
            </a:r>
          </a:p>
          <a:p>
            <a:pPr fontAlgn="base"/>
            <a:endParaRPr lang="en-US" dirty="0">
              <a:solidFill>
                <a:schemeClr val="bg1"/>
              </a:solidFill>
            </a:endParaRPr>
          </a:p>
          <a:p>
            <a:pPr fontAlgn="base"/>
            <a:r>
              <a:rPr lang="en-US" dirty="0">
                <a:solidFill>
                  <a:schemeClr val="bg1"/>
                </a:solidFill>
              </a:rPr>
              <a:t>The people in </a:t>
            </a:r>
            <a:r>
              <a:rPr lang="en-US" dirty="0" err="1">
                <a:solidFill>
                  <a:schemeClr val="bg1"/>
                </a:solidFill>
              </a:rPr>
              <a:t>Ekron</a:t>
            </a:r>
            <a:r>
              <a:rPr lang="en-US" dirty="0">
                <a:solidFill>
                  <a:schemeClr val="bg1"/>
                </a:solidFill>
              </a:rPr>
              <a:t> urged the Philistines to take the ark back to the Israelites.</a:t>
            </a:r>
          </a:p>
          <a:p>
            <a:pPr fontAlgn="base"/>
            <a:endParaRPr lang="en-US" dirty="0">
              <a:solidFill>
                <a:schemeClr val="bg1"/>
              </a:solidFill>
            </a:endParaRP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5:8-12</a:t>
            </a:r>
          </a:p>
        </p:txBody>
      </p:sp>
      <p:sp>
        <p:nvSpPr>
          <p:cNvPr id="29" name="TextBox 28"/>
          <p:cNvSpPr txBox="1"/>
          <p:nvPr/>
        </p:nvSpPr>
        <p:spPr>
          <a:xfrm>
            <a:off x="9260186" y="6488668"/>
            <a:ext cx="2797521" cy="369332"/>
          </a:xfrm>
          <a:prstGeom prst="rect">
            <a:avLst/>
          </a:prstGeom>
          <a:noFill/>
        </p:spPr>
        <p:txBody>
          <a:bodyPr wrap="square" rtlCol="0">
            <a:spAutoFit/>
          </a:bodyPr>
          <a:lstStyle/>
          <a:p>
            <a:pPr algn="r"/>
            <a:r>
              <a:rPr lang="en-US" dirty="0">
                <a:solidFill>
                  <a:schemeClr val="bg1"/>
                </a:solidFill>
              </a:rPr>
              <a:t>(2, 3)</a:t>
            </a:r>
          </a:p>
        </p:txBody>
      </p:sp>
      <p:grpSp>
        <p:nvGrpSpPr>
          <p:cNvPr id="7" name="Group 6"/>
          <p:cNvGrpSpPr/>
          <p:nvPr/>
        </p:nvGrpSpPr>
        <p:grpSpPr>
          <a:xfrm>
            <a:off x="287634" y="1083035"/>
            <a:ext cx="3127358" cy="3841523"/>
            <a:chOff x="5661028" y="2977279"/>
            <a:chExt cx="2562225" cy="2873873"/>
          </a:xfrm>
        </p:grpSpPr>
        <p:sp>
          <p:nvSpPr>
            <p:cNvPr id="5" name="Rectangle 4"/>
            <p:cNvSpPr/>
            <p:nvPr/>
          </p:nvSpPr>
          <p:spPr>
            <a:xfrm>
              <a:off x="5677367" y="2977279"/>
              <a:ext cx="2529548" cy="28738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oss and return of the ark of the 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8" y="2990652"/>
              <a:ext cx="2562225" cy="285750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http://www.keyway.ca/jpg/carryark.jpg"/>
          <p:cNvPicPr>
            <a:picLocks noChangeAspect="1" noChangeArrowheads="1"/>
          </p:cNvPicPr>
          <p:nvPr/>
        </p:nvPicPr>
        <p:blipFill rotWithShape="1">
          <a:blip r:embed="rId4">
            <a:extLst>
              <a:ext uri="{28A0092B-C50C-407E-A947-70E740481C1C}">
                <a14:useLocalDpi xmlns:a14="http://schemas.microsoft.com/office/drawing/2010/main" val="0"/>
              </a:ext>
            </a:extLst>
          </a:blip>
          <a:srcRect r="64" b="10394"/>
          <a:stretch/>
        </p:blipFill>
        <p:spPr bwMode="auto">
          <a:xfrm>
            <a:off x="6534579" y="3246795"/>
            <a:ext cx="3338552" cy="324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2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r="770" b="1515"/>
          <a:stretch>
            <a:fillRect/>
          </a:stretch>
        </p:blipFill>
        <p:spPr>
          <a:xfrm>
            <a:off x="-1" y="0"/>
            <a:ext cx="12192001"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Returning the Ark</a:t>
            </a:r>
          </a:p>
        </p:txBody>
      </p:sp>
      <p:sp>
        <p:nvSpPr>
          <p:cNvPr id="14" name="TextBox 13"/>
          <p:cNvSpPr txBox="1"/>
          <p:nvPr/>
        </p:nvSpPr>
        <p:spPr>
          <a:xfrm>
            <a:off x="3348546" y="1319295"/>
            <a:ext cx="5247992" cy="4801314"/>
          </a:xfrm>
          <a:prstGeom prst="rect">
            <a:avLst/>
          </a:prstGeom>
          <a:noFill/>
        </p:spPr>
        <p:txBody>
          <a:bodyPr wrap="square" rtlCol="0">
            <a:spAutoFit/>
          </a:bodyPr>
          <a:lstStyle/>
          <a:p>
            <a:pPr fontAlgn="base"/>
            <a:r>
              <a:rPr lang="en-US" dirty="0">
                <a:solidFill>
                  <a:schemeClr val="bg1"/>
                </a:solidFill>
              </a:rPr>
              <a:t>The priests of the Philistines instructed that a new cart should be constructed to carry the Ark and they said it should be drawn by two milk cows which had never before been under the yoke.</a:t>
            </a:r>
          </a:p>
          <a:p>
            <a:pPr fontAlgn="base"/>
            <a:endParaRPr lang="en-US" dirty="0">
              <a:solidFill>
                <a:schemeClr val="bg1"/>
              </a:solidFill>
            </a:endParaRPr>
          </a:p>
          <a:p>
            <a:pPr fontAlgn="base"/>
            <a:r>
              <a:rPr lang="en-US" dirty="0">
                <a:solidFill>
                  <a:schemeClr val="bg1"/>
                </a:solidFill>
              </a:rPr>
              <a:t>They made “five golden </a:t>
            </a:r>
            <a:r>
              <a:rPr lang="en-US" dirty="0" err="1">
                <a:solidFill>
                  <a:schemeClr val="bg1"/>
                </a:solidFill>
              </a:rPr>
              <a:t>emerods</a:t>
            </a:r>
            <a:r>
              <a:rPr lang="en-US" dirty="0">
                <a:solidFill>
                  <a:schemeClr val="bg1"/>
                </a:solidFill>
              </a:rPr>
              <a:t>, and five golden mice, according to the number of the lords of the Philistines.” </a:t>
            </a:r>
          </a:p>
          <a:p>
            <a:pPr fontAlgn="base"/>
            <a:endParaRPr lang="en-US" dirty="0">
              <a:solidFill>
                <a:schemeClr val="bg1"/>
              </a:solidFill>
            </a:endParaRPr>
          </a:p>
          <a:p>
            <a:pPr fontAlgn="base"/>
            <a:r>
              <a:rPr lang="en-US" dirty="0">
                <a:solidFill>
                  <a:schemeClr val="bg1"/>
                </a:solidFill>
              </a:rPr>
              <a:t>This was for a trespass offering.</a:t>
            </a:r>
          </a:p>
          <a:p>
            <a:pPr fontAlgn="base"/>
            <a:endParaRPr lang="en-US" dirty="0">
              <a:solidFill>
                <a:schemeClr val="bg1"/>
              </a:solidFill>
            </a:endParaRPr>
          </a:p>
          <a:p>
            <a:pPr fontAlgn="base"/>
            <a:r>
              <a:rPr lang="en-US" dirty="0">
                <a:solidFill>
                  <a:schemeClr val="bg1"/>
                </a:solidFill>
              </a:rPr>
              <a:t>They sent two </a:t>
            </a:r>
            <a:r>
              <a:rPr lang="en-US" dirty="0" err="1">
                <a:solidFill>
                  <a:schemeClr val="bg1"/>
                </a:solidFill>
              </a:rPr>
              <a:t>milch</a:t>
            </a:r>
            <a:r>
              <a:rPr lang="en-US" dirty="0">
                <a:solidFill>
                  <a:schemeClr val="bg1"/>
                </a:solidFill>
              </a:rPr>
              <a:t> </a:t>
            </a:r>
            <a:r>
              <a:rPr lang="en-US" dirty="0" err="1">
                <a:solidFill>
                  <a:schemeClr val="bg1"/>
                </a:solidFill>
              </a:rPr>
              <a:t>kine</a:t>
            </a:r>
            <a:r>
              <a:rPr lang="en-US" dirty="0">
                <a:solidFill>
                  <a:schemeClr val="bg1"/>
                </a:solidFill>
              </a:rPr>
              <a:t> cows (taking away their calves) on their way without any guidance.</a:t>
            </a:r>
          </a:p>
          <a:p>
            <a:pPr fontAlgn="base"/>
            <a:endParaRPr lang="en-US" dirty="0">
              <a:solidFill>
                <a:schemeClr val="bg1"/>
              </a:solidFill>
            </a:endParaRPr>
          </a:p>
          <a:p>
            <a:pPr fontAlgn="base"/>
            <a:r>
              <a:rPr lang="en-US" dirty="0">
                <a:solidFill>
                  <a:schemeClr val="bg1"/>
                </a:solidFill>
              </a:rPr>
              <a:t>The cows, watched by the Philistines, made their own way to Beth-</a:t>
            </a:r>
            <a:r>
              <a:rPr lang="en-US" dirty="0" err="1">
                <a:solidFill>
                  <a:schemeClr val="bg1"/>
                </a:solidFill>
              </a:rPr>
              <a:t>shemesh</a:t>
            </a:r>
            <a:r>
              <a:rPr lang="en-US" dirty="0">
                <a:solidFill>
                  <a:schemeClr val="bg1"/>
                </a:solidFill>
              </a:rPr>
              <a:t> into the field of Joshua</a:t>
            </a:r>
          </a:p>
          <a:p>
            <a:pPr fontAlgn="base"/>
            <a:endParaRPr lang="en-US" dirty="0">
              <a:solidFill>
                <a:schemeClr val="bg1"/>
              </a:solidFill>
            </a:endParaRPr>
          </a:p>
        </p:txBody>
      </p:sp>
      <p:grpSp>
        <p:nvGrpSpPr>
          <p:cNvPr id="7" name="Group 6"/>
          <p:cNvGrpSpPr/>
          <p:nvPr/>
        </p:nvGrpSpPr>
        <p:grpSpPr>
          <a:xfrm>
            <a:off x="177520" y="1336161"/>
            <a:ext cx="3127358" cy="3841523"/>
            <a:chOff x="5661028" y="2977279"/>
            <a:chExt cx="2562225" cy="2873873"/>
          </a:xfrm>
        </p:grpSpPr>
        <p:sp>
          <p:nvSpPr>
            <p:cNvPr id="5" name="Rectangle 4"/>
            <p:cNvSpPr/>
            <p:nvPr/>
          </p:nvSpPr>
          <p:spPr>
            <a:xfrm>
              <a:off x="5677367" y="2977279"/>
              <a:ext cx="2529548" cy="28738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oss and return of the ark of the 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8" y="2990652"/>
              <a:ext cx="2562225" cy="2857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9260186" y="507831"/>
            <a:ext cx="1904624" cy="3459175"/>
            <a:chOff x="9426324" y="1770964"/>
            <a:chExt cx="2413007" cy="4382499"/>
          </a:xfrm>
        </p:grpSpPr>
        <p:pic>
          <p:nvPicPr>
            <p:cNvPr id="11266" name="Picture 2" descr="https://whyevolutionistrue.files.wordpress.com/2012/06/6_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6324" y="1770964"/>
              <a:ext cx="2314575"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eepineapple.files.wordpress.com/2013/07/goldr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6324" y="3746488"/>
              <a:ext cx="2413007" cy="240697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4102729" y="864195"/>
            <a:ext cx="5782147" cy="646331"/>
          </a:xfrm>
          <a:prstGeom prst="rect">
            <a:avLst/>
          </a:prstGeom>
          <a:noFill/>
        </p:spPr>
        <p:txBody>
          <a:bodyPr wrap="square" rtlCol="0">
            <a:spAutoFit/>
          </a:bodyPr>
          <a:lstStyle/>
          <a:p>
            <a:pPr fontAlgn="base"/>
            <a:r>
              <a:rPr lang="en-US" dirty="0">
                <a:solidFill>
                  <a:schemeClr val="bg1"/>
                </a:solidFill>
              </a:rPr>
              <a:t>The Ark was with the Philistines 7 months</a:t>
            </a:r>
          </a:p>
          <a:p>
            <a:pPr fontAlgn="base"/>
            <a:endParaRPr lang="en-US" dirty="0">
              <a:solidFill>
                <a:schemeClr val="bg1"/>
              </a:solidFill>
            </a:endParaRPr>
          </a:p>
        </p:txBody>
      </p:sp>
      <p:pic>
        <p:nvPicPr>
          <p:cNvPr id="18" name="Picture 10" descr="https://www.gci.org/files/Cowspullingcar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0206" y="4227211"/>
            <a:ext cx="3417501" cy="222190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6:1-14</a:t>
            </a:r>
          </a:p>
        </p:txBody>
      </p:sp>
    </p:spTree>
    <p:extLst>
      <p:ext uri="{BB962C8B-B14F-4D97-AF65-F5344CB8AC3E}">
        <p14:creationId xmlns:p14="http://schemas.microsoft.com/office/powerpoint/2010/main" val="152478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92FF0-9866-F0F9-34F4-EC185FAFC601}"/>
              </a:ext>
            </a:extLst>
          </p:cNvPr>
          <p:cNvPicPr>
            <a:picLocks noChangeAspect="1"/>
          </p:cNvPicPr>
          <p:nvPr/>
        </p:nvPicPr>
        <p:blipFill>
          <a:blip r:embed="rId2">
            <a:extLst>
              <a:ext uri="{28A0092B-C50C-407E-A947-70E740481C1C}">
                <a14:useLocalDpi xmlns:a14="http://schemas.microsoft.com/office/drawing/2010/main" val="0"/>
              </a:ext>
            </a:extLst>
          </a:blip>
          <a:srcRect r="770" b="1515"/>
          <a:stretch>
            <a:fillRect/>
          </a:stretch>
        </p:blipFill>
        <p:spPr>
          <a:xfrm>
            <a:off x="-1" y="0"/>
            <a:ext cx="12192001"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lin Gothic Demi Cond" panose="020B0706030402020204" pitchFamily="34" charset="0"/>
              </a:rPr>
              <a:t>Men of Beth-</a:t>
            </a:r>
            <a:r>
              <a:rPr lang="en-US" sz="6000" dirty="0" err="1">
                <a:solidFill>
                  <a:schemeClr val="bg1"/>
                </a:solidFill>
                <a:latin typeface="Franklin Gothic Demi Cond" panose="020B0706030402020204" pitchFamily="34" charset="0"/>
              </a:rPr>
              <a:t>shemesh</a:t>
            </a:r>
            <a:endParaRPr lang="en-US" sz="6000" dirty="0">
              <a:solidFill>
                <a:schemeClr val="bg1"/>
              </a:solidFill>
              <a:latin typeface="Franklin Gothic Demi Cond" panose="020B0706030402020204" pitchFamily="34" charset="0"/>
            </a:endParaRPr>
          </a:p>
        </p:txBody>
      </p:sp>
      <p:sp>
        <p:nvSpPr>
          <p:cNvPr id="14" name="TextBox 13"/>
          <p:cNvSpPr txBox="1"/>
          <p:nvPr/>
        </p:nvSpPr>
        <p:spPr>
          <a:xfrm>
            <a:off x="3348546" y="1319295"/>
            <a:ext cx="5247992" cy="923330"/>
          </a:xfrm>
          <a:prstGeom prst="rect">
            <a:avLst/>
          </a:prstGeom>
          <a:noFill/>
        </p:spPr>
        <p:txBody>
          <a:bodyPr wrap="square" rtlCol="0">
            <a:spAutoFit/>
          </a:bodyPr>
          <a:lstStyle/>
          <a:p>
            <a:pPr fontAlgn="base"/>
            <a:r>
              <a:rPr lang="en-US" i="1" dirty="0">
                <a:solidFill>
                  <a:srgbClr val="FFFF00"/>
                </a:solidFill>
              </a:rPr>
              <a:t>And they of Beth-</a:t>
            </a:r>
            <a:r>
              <a:rPr lang="en-US" i="1" dirty="0" err="1">
                <a:solidFill>
                  <a:srgbClr val="FFFF00"/>
                </a:solidFill>
              </a:rPr>
              <a:t>shemesh</a:t>
            </a:r>
            <a:r>
              <a:rPr lang="en-US" i="1" dirty="0">
                <a:solidFill>
                  <a:srgbClr val="FFFF00"/>
                </a:solidFill>
              </a:rPr>
              <a:t> were reaping their wheat harvest in the valley: and they lifted up their eyes, and saw the ark, and rejoiced to see it.</a:t>
            </a:r>
          </a:p>
        </p:txBody>
      </p:sp>
      <p:sp>
        <p:nvSpPr>
          <p:cNvPr id="15" name="TextBox 14"/>
          <p:cNvSpPr txBox="1"/>
          <p:nvPr/>
        </p:nvSpPr>
        <p:spPr>
          <a:xfrm>
            <a:off x="4526" y="6423755"/>
            <a:ext cx="2797521" cy="369332"/>
          </a:xfrm>
          <a:prstGeom prst="rect">
            <a:avLst/>
          </a:prstGeom>
          <a:noFill/>
        </p:spPr>
        <p:txBody>
          <a:bodyPr wrap="square" rtlCol="0">
            <a:spAutoFit/>
          </a:bodyPr>
          <a:lstStyle/>
          <a:p>
            <a:r>
              <a:rPr lang="en-US" dirty="0">
                <a:solidFill>
                  <a:schemeClr val="bg1"/>
                </a:solidFill>
              </a:rPr>
              <a:t>1 Samuel 6:10-21, 7:1-2</a:t>
            </a:r>
          </a:p>
        </p:txBody>
      </p:sp>
      <p:grpSp>
        <p:nvGrpSpPr>
          <p:cNvPr id="7" name="Group 6"/>
          <p:cNvGrpSpPr/>
          <p:nvPr/>
        </p:nvGrpSpPr>
        <p:grpSpPr>
          <a:xfrm>
            <a:off x="177520" y="1336161"/>
            <a:ext cx="3127358" cy="3841523"/>
            <a:chOff x="5661028" y="2977279"/>
            <a:chExt cx="2562225" cy="2873873"/>
          </a:xfrm>
        </p:grpSpPr>
        <p:sp>
          <p:nvSpPr>
            <p:cNvPr id="5" name="Rectangle 4"/>
            <p:cNvSpPr/>
            <p:nvPr/>
          </p:nvSpPr>
          <p:spPr>
            <a:xfrm>
              <a:off x="5677367" y="2977279"/>
              <a:ext cx="2529548" cy="28738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oss and return of the ark of the 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8" y="2990652"/>
              <a:ext cx="2562225" cy="28575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737087" y="3819745"/>
            <a:ext cx="6096000" cy="1477328"/>
          </a:xfrm>
          <a:prstGeom prst="rect">
            <a:avLst/>
          </a:prstGeom>
        </p:spPr>
        <p:txBody>
          <a:bodyPr>
            <a:spAutoFit/>
          </a:bodyPr>
          <a:lstStyle/>
          <a:p>
            <a:r>
              <a:rPr lang="en-US" i="1" dirty="0">
                <a:solidFill>
                  <a:srgbClr val="FFFF00"/>
                </a:solidFill>
                <a:effectLst/>
                <a:latin typeface="Calibri" panose="020F0502020204030204" pitchFamily="34" charset="0"/>
              </a:rPr>
              <a:t>And he smote the men of Beth-</a:t>
            </a:r>
            <a:r>
              <a:rPr lang="en-US" i="1" dirty="0" err="1">
                <a:solidFill>
                  <a:srgbClr val="FFFF00"/>
                </a:solidFill>
                <a:effectLst/>
                <a:latin typeface="Calibri" panose="020F0502020204030204" pitchFamily="34" charset="0"/>
              </a:rPr>
              <a:t>shemesh</a:t>
            </a:r>
            <a:r>
              <a:rPr lang="en-US" i="1" dirty="0">
                <a:solidFill>
                  <a:srgbClr val="FFFF00"/>
                </a:solidFill>
                <a:effectLst/>
                <a:latin typeface="Calibri" panose="020F0502020204030204" pitchFamily="34" charset="0"/>
              </a:rPr>
              <a:t>, because they had looked into the ark of the </a:t>
            </a:r>
            <a:r>
              <a:rPr lang="en-US" i="1" cap="small" dirty="0">
                <a:solidFill>
                  <a:srgbClr val="FFFF00"/>
                </a:solidFill>
                <a:effectLst/>
                <a:latin typeface="Calibri" panose="020F0502020204030204" pitchFamily="34" charset="0"/>
              </a:rPr>
              <a:t>Lord</a:t>
            </a:r>
            <a:r>
              <a:rPr lang="en-US" i="1" dirty="0">
                <a:solidFill>
                  <a:srgbClr val="FFFF00"/>
                </a:solidFill>
                <a:effectLst/>
                <a:latin typeface="Calibri" panose="020F0502020204030204" pitchFamily="34" charset="0"/>
              </a:rPr>
              <a:t>, even he smote of the people fifty thousand and threescore and ten men: and the people lamented, because the </a:t>
            </a:r>
            <a:r>
              <a:rPr lang="en-US" i="1" cap="small" dirty="0">
                <a:solidFill>
                  <a:srgbClr val="FFFF00"/>
                </a:solidFill>
                <a:effectLst/>
                <a:latin typeface="Calibri" panose="020F0502020204030204" pitchFamily="34" charset="0"/>
              </a:rPr>
              <a:t>Lord</a:t>
            </a:r>
            <a:r>
              <a:rPr lang="en-US" i="1" dirty="0">
                <a:solidFill>
                  <a:srgbClr val="FFFF00"/>
                </a:solidFill>
                <a:effectLst/>
                <a:latin typeface="Calibri" panose="020F0502020204030204" pitchFamily="34" charset="0"/>
              </a:rPr>
              <a:t> had smitten many of the people with a great slaughter.</a:t>
            </a:r>
            <a:endParaRPr lang="en-US" i="1" dirty="0">
              <a:solidFill>
                <a:srgbClr val="FFFF00"/>
              </a:solidFill>
            </a:endParaRPr>
          </a:p>
        </p:txBody>
      </p:sp>
      <p:sp>
        <p:nvSpPr>
          <p:cNvPr id="16" name="TextBox 15"/>
          <p:cNvSpPr txBox="1"/>
          <p:nvPr/>
        </p:nvSpPr>
        <p:spPr>
          <a:xfrm>
            <a:off x="3820563" y="5685091"/>
            <a:ext cx="6210677" cy="923330"/>
          </a:xfrm>
          <a:prstGeom prst="rect">
            <a:avLst/>
          </a:prstGeom>
          <a:noFill/>
        </p:spPr>
        <p:txBody>
          <a:bodyPr wrap="square" rtlCol="0">
            <a:spAutoFit/>
          </a:bodyPr>
          <a:lstStyle/>
          <a:p>
            <a:r>
              <a:rPr lang="en-US" dirty="0">
                <a:solidFill>
                  <a:schemeClr val="bg1"/>
                </a:solidFill>
              </a:rPr>
              <a:t>The Ark was taken to </a:t>
            </a:r>
            <a:r>
              <a:rPr lang="en-US" dirty="0" err="1">
                <a:solidFill>
                  <a:schemeClr val="bg1"/>
                </a:solidFill>
              </a:rPr>
              <a:t>Kiriath-jearim</a:t>
            </a:r>
            <a:r>
              <a:rPr lang="en-US" dirty="0">
                <a:solidFill>
                  <a:schemeClr val="bg1"/>
                </a:solidFill>
              </a:rPr>
              <a:t>, and placed in a house of a man named </a:t>
            </a:r>
            <a:r>
              <a:rPr lang="en-US" dirty="0" err="1">
                <a:solidFill>
                  <a:schemeClr val="bg1"/>
                </a:solidFill>
              </a:rPr>
              <a:t>Abinadab</a:t>
            </a:r>
            <a:r>
              <a:rPr lang="en-US" dirty="0">
                <a:solidFill>
                  <a:schemeClr val="bg1"/>
                </a:solidFill>
              </a:rPr>
              <a:t>, and his son, </a:t>
            </a:r>
            <a:r>
              <a:rPr lang="en-US" dirty="0" err="1">
                <a:solidFill>
                  <a:schemeClr val="bg1"/>
                </a:solidFill>
              </a:rPr>
              <a:t>Eleazar</a:t>
            </a:r>
            <a:r>
              <a:rPr lang="en-US" dirty="0">
                <a:solidFill>
                  <a:schemeClr val="bg1"/>
                </a:solidFill>
              </a:rPr>
              <a:t>, was assigned the task of safeguarding it…  and the Ark rested there for 20 years</a:t>
            </a:r>
          </a:p>
        </p:txBody>
      </p:sp>
      <p:pic>
        <p:nvPicPr>
          <p:cNvPr id="19" name="Picture 10" descr="http://biblestudyoutlines.org/wp-content/uploads/2012/07/Sa111_500_3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8365" y="1669001"/>
            <a:ext cx="2701940" cy="215074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809245" y="2493330"/>
            <a:ext cx="4573510" cy="923330"/>
          </a:xfrm>
          <a:prstGeom prst="rect">
            <a:avLst/>
          </a:prstGeom>
          <a:noFill/>
        </p:spPr>
        <p:txBody>
          <a:bodyPr wrap="square" rtlCol="0">
            <a:spAutoFit/>
          </a:bodyPr>
          <a:lstStyle/>
          <a:p>
            <a:r>
              <a:rPr lang="en-US" dirty="0">
                <a:solidFill>
                  <a:schemeClr val="bg1"/>
                </a:solidFill>
              </a:rPr>
              <a:t>The Levites sacrificed the cows for a burnt offering, but somehow desecrated the Ark for the Lord was angry with them…</a:t>
            </a:r>
          </a:p>
        </p:txBody>
      </p:sp>
    </p:spTree>
    <p:extLst>
      <p:ext uri="{BB962C8B-B14F-4D97-AF65-F5344CB8AC3E}">
        <p14:creationId xmlns:p14="http://schemas.microsoft.com/office/powerpoint/2010/main" val="307415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3947</Words>
  <Application>Microsoft Office PowerPoint</Application>
  <PresentationFormat>Widescreen</PresentationFormat>
  <Paragraphs>186</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comic sans ms</vt:lpstr>
      <vt:lpstr>Calibri</vt:lpstr>
      <vt:lpstr>Georgia</vt:lpstr>
      <vt:lpstr>Franklin Gothic Demi Cond</vt:lpstr>
      <vt:lpstr>Calibri Light</vt:lpstr>
      <vt:lpstr>Abadi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29</cp:revision>
  <dcterms:created xsi:type="dcterms:W3CDTF">2015-12-19T15:13:02Z</dcterms:created>
  <dcterms:modified xsi:type="dcterms:W3CDTF">2025-10-09T15:20:22Z</dcterms:modified>
</cp:coreProperties>
</file>