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74" r:id="rId15"/>
    <p:sldId id="280" r:id="rId16"/>
    <p:sldId id="275" r:id="rId17"/>
    <p:sldId id="276" r:id="rId18"/>
    <p:sldId id="273" r:id="rId19"/>
    <p:sldId id="277" r:id="rId20"/>
    <p:sldId id="278" r:id="rId21"/>
    <p:sldId id="257" r:id="rId22"/>
    <p:sldId id="264" r:id="rId23"/>
    <p:sldId id="271" r:id="rId24"/>
    <p:sldId id="281" r:id="rId25"/>
    <p:sldId id="279" r:id="rId26"/>
  </p:sldIdLst>
  <p:sldSz cx="12192000" cy="6858000"/>
  <p:notesSz cx="6858000" cy="9144000"/>
  <p:embeddedFontLst>
    <p:embeddedFont>
      <p:font typeface="AR BLANCA"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4D6A1E-4F9D-4D54-A4E9-81E970E3DF30}"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202672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4D6A1E-4F9D-4D54-A4E9-81E970E3DF30}"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53439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4D6A1E-4F9D-4D54-A4E9-81E970E3DF30}"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144389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4D6A1E-4F9D-4D54-A4E9-81E970E3DF30}"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158121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D6A1E-4F9D-4D54-A4E9-81E970E3DF30}"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221512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4D6A1E-4F9D-4D54-A4E9-81E970E3DF30}"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375176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4D6A1E-4F9D-4D54-A4E9-81E970E3DF30}"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343441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4D6A1E-4F9D-4D54-A4E9-81E970E3DF30}"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126886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D6A1E-4F9D-4D54-A4E9-81E970E3DF30}"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81627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4D6A1E-4F9D-4D54-A4E9-81E970E3DF30}"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55899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4D6A1E-4F9D-4D54-A4E9-81E970E3DF30}"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B573B-6F05-4DFE-8BDB-3B6B01DEE03D}" type="slidenum">
              <a:rPr lang="en-US" smtClean="0"/>
              <a:t>‹#›</a:t>
            </a:fld>
            <a:endParaRPr lang="en-US"/>
          </a:p>
        </p:txBody>
      </p:sp>
    </p:spTree>
    <p:extLst>
      <p:ext uri="{BB962C8B-B14F-4D97-AF65-F5344CB8AC3E}">
        <p14:creationId xmlns:p14="http://schemas.microsoft.com/office/powerpoint/2010/main" val="27731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D6A1E-4F9D-4D54-A4E9-81E970E3DF30}" type="datetimeFigureOut">
              <a:rPr lang="en-US" smtClean="0"/>
              <a:t>10/10/2025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B573B-6F05-4DFE-8BDB-3B6B01DEE03D}" type="slidenum">
              <a:rPr lang="en-US" smtClean="0"/>
              <a:t>‹#›</a:t>
            </a:fld>
            <a:endParaRPr lang="en-US"/>
          </a:p>
        </p:txBody>
      </p:sp>
    </p:spTree>
    <p:extLst>
      <p:ext uri="{BB962C8B-B14F-4D97-AF65-F5344CB8AC3E}">
        <p14:creationId xmlns:p14="http://schemas.microsoft.com/office/powerpoint/2010/main" val="994786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F5415-6E65-4971-BBDD-4ADACFB50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81481" y="1175442"/>
            <a:ext cx="12267446" cy="2123658"/>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Justifying Disobedience</a:t>
            </a:r>
          </a:p>
          <a:p>
            <a:pPr algn="ctr"/>
            <a:r>
              <a:rPr lang="en-US" sz="6600" dirty="0">
                <a:solidFill>
                  <a:schemeClr val="bg1"/>
                </a:solidFill>
                <a:latin typeface="AR BLANCA" panose="02000000000000000000" pitchFamily="2" charset="0"/>
              </a:rPr>
              <a:t>1 Samuel 12-15</a:t>
            </a:r>
          </a:p>
        </p:txBody>
      </p:sp>
      <p:grpSp>
        <p:nvGrpSpPr>
          <p:cNvPr id="7" name="Group 6"/>
          <p:cNvGrpSpPr/>
          <p:nvPr/>
        </p:nvGrpSpPr>
        <p:grpSpPr>
          <a:xfrm>
            <a:off x="1747319" y="2653111"/>
            <a:ext cx="1750575" cy="3642862"/>
            <a:chOff x="5562600" y="473774"/>
            <a:chExt cx="2445026" cy="5087982"/>
          </a:xfrm>
        </p:grpSpPr>
        <p:sp>
          <p:nvSpPr>
            <p:cNvPr id="8" name="Moon 7"/>
            <p:cNvSpPr/>
            <p:nvPr/>
          </p:nvSpPr>
          <p:spPr>
            <a:xfrm rot="601563" flipH="1">
              <a:off x="6896141" y="178204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on 8"/>
            <p:cNvSpPr/>
            <p:nvPr/>
          </p:nvSpPr>
          <p:spPr>
            <a:xfrm rot="20998437">
              <a:off x="5936091" y="179750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on 9"/>
            <p:cNvSpPr/>
            <p:nvPr/>
          </p:nvSpPr>
          <p:spPr>
            <a:xfrm rot="601563" flipH="1">
              <a:off x="7232395" y="1259910"/>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p:cNvSpPr/>
            <p:nvPr/>
          </p:nvSpPr>
          <p:spPr>
            <a:xfrm rot="20998437">
              <a:off x="5922418" y="1262446"/>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907266">
              <a:off x="7586010" y="3348056"/>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45044">
              <a:off x="5562600" y="3363032"/>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442075">
              <a:off x="6302715" y="4861904"/>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928376">
              <a:off x="6969044" y="4875956"/>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440561">
              <a:off x="5578183" y="2445103"/>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585184">
              <a:off x="5718988" y="2198998"/>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870960">
              <a:off x="7147428" y="2428130"/>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036208">
              <a:off x="6793771" y="2212177"/>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6056116" y="2242513"/>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186724">
              <a:off x="6809412" y="2101490"/>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353417">
              <a:off x="6033462" y="2165147"/>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6617688" y="2061648"/>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8"/>
            <p:cNvGrpSpPr/>
            <p:nvPr/>
          </p:nvGrpSpPr>
          <p:grpSpPr>
            <a:xfrm>
              <a:off x="6061647" y="825968"/>
              <a:ext cx="1400061" cy="1544052"/>
              <a:chOff x="2816664" y="1199148"/>
              <a:chExt cx="1866748" cy="1544052"/>
            </a:xfrm>
          </p:grpSpPr>
          <p:sp>
            <p:nvSpPr>
              <p:cNvPr id="98" name="Oval 97"/>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969732" y="744959"/>
              <a:ext cx="1534771" cy="1160209"/>
              <a:chOff x="5148189" y="2884583"/>
              <a:chExt cx="1202145" cy="1160209"/>
            </a:xfrm>
            <a:solidFill>
              <a:schemeClr val="bg2">
                <a:lumMod val="75000"/>
              </a:schemeClr>
            </a:solidFill>
          </p:grpSpPr>
          <p:sp>
            <p:nvSpPr>
              <p:cNvPr id="96" name="Chord 95"/>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Stored Data 96"/>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rot="20659949">
              <a:off x="6080524" y="1906276"/>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487189">
              <a:off x="7361764" y="1652413"/>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16543144">
              <a:off x="5754358" y="2906394"/>
              <a:ext cx="1362267" cy="393777"/>
              <a:chOff x="4953000" y="1968708"/>
              <a:chExt cx="5056682" cy="1751350"/>
            </a:xfrm>
          </p:grpSpPr>
          <p:grpSp>
            <p:nvGrpSpPr>
              <p:cNvPr id="83" name="Group 82"/>
              <p:cNvGrpSpPr/>
              <p:nvPr/>
            </p:nvGrpSpPr>
            <p:grpSpPr>
              <a:xfrm>
                <a:off x="4953000" y="1981200"/>
                <a:ext cx="1681397" cy="1721370"/>
                <a:chOff x="4953000" y="1981200"/>
                <a:chExt cx="1681397" cy="1721370"/>
              </a:xfrm>
            </p:grpSpPr>
            <p:sp>
              <p:nvSpPr>
                <p:cNvPr id="94" name="Quad Arrow 93"/>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6634397" y="1968708"/>
                <a:ext cx="1681397" cy="1721370"/>
                <a:chOff x="4953000" y="1981200"/>
                <a:chExt cx="1681397" cy="1721370"/>
              </a:xfrm>
            </p:grpSpPr>
            <p:sp>
              <p:nvSpPr>
                <p:cNvPr id="92" name="Quad Arrow 91"/>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8328285" y="1998688"/>
                <a:ext cx="1681397" cy="1721370"/>
                <a:chOff x="4953000" y="1981200"/>
                <a:chExt cx="1681397" cy="1721370"/>
              </a:xfrm>
            </p:grpSpPr>
            <p:sp>
              <p:nvSpPr>
                <p:cNvPr id="90" name="Quad Arrow 89"/>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Isosceles Triangle 85"/>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15820934">
              <a:off x="6412556" y="2920619"/>
              <a:ext cx="1362267" cy="393777"/>
              <a:chOff x="4953000" y="1968708"/>
              <a:chExt cx="5056682" cy="1751350"/>
            </a:xfrm>
          </p:grpSpPr>
          <p:grpSp>
            <p:nvGrpSpPr>
              <p:cNvPr id="70" name="Group 69"/>
              <p:cNvGrpSpPr/>
              <p:nvPr/>
            </p:nvGrpSpPr>
            <p:grpSpPr>
              <a:xfrm>
                <a:off x="4953000" y="1981200"/>
                <a:ext cx="1681397" cy="1721370"/>
                <a:chOff x="4953000" y="1981200"/>
                <a:chExt cx="1681397" cy="1721370"/>
              </a:xfrm>
            </p:grpSpPr>
            <p:sp>
              <p:nvSpPr>
                <p:cNvPr id="81" name="Quad Arrow 80"/>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634397" y="1968708"/>
                <a:ext cx="1681397" cy="1721370"/>
                <a:chOff x="4953000" y="1981200"/>
                <a:chExt cx="1681397" cy="1721370"/>
              </a:xfrm>
            </p:grpSpPr>
            <p:sp>
              <p:nvSpPr>
                <p:cNvPr id="79" name="Quad Arrow 78"/>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8328285" y="1998688"/>
                <a:ext cx="1681397" cy="1721370"/>
                <a:chOff x="4953000" y="1981200"/>
                <a:chExt cx="1681397" cy="1721370"/>
              </a:xfrm>
            </p:grpSpPr>
            <p:sp>
              <p:nvSpPr>
                <p:cNvPr id="77" name="Quad Arrow 76"/>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Isosceles Triangle 72"/>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197390" y="1131623"/>
              <a:ext cx="1127934" cy="240085"/>
              <a:chOff x="4953000" y="1968708"/>
              <a:chExt cx="5056682" cy="1751350"/>
            </a:xfrm>
            <a:solidFill>
              <a:srgbClr val="FFC000"/>
            </a:solidFill>
          </p:grpSpPr>
          <p:grpSp>
            <p:nvGrpSpPr>
              <p:cNvPr id="61" name="Group 60"/>
              <p:cNvGrpSpPr/>
              <p:nvPr/>
            </p:nvGrpSpPr>
            <p:grpSpPr>
              <a:xfrm>
                <a:off x="4953000" y="1981200"/>
                <a:ext cx="1681397" cy="1721370"/>
                <a:chOff x="4953000" y="1981200"/>
                <a:chExt cx="1681397" cy="1721370"/>
              </a:xfrm>
              <a:grpFill/>
            </p:grpSpPr>
            <p:sp>
              <p:nvSpPr>
                <p:cNvPr id="68" name="Quad Arrow 6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634397" y="1968708"/>
                <a:ext cx="1681397" cy="1721370"/>
                <a:chOff x="4953000" y="1981200"/>
                <a:chExt cx="1681397" cy="1721370"/>
              </a:xfrm>
              <a:grpFill/>
            </p:grpSpPr>
            <p:sp>
              <p:nvSpPr>
                <p:cNvPr id="66" name="Quad Arrow 6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328285" y="1998688"/>
                <a:ext cx="1681397" cy="1721370"/>
                <a:chOff x="4953000" y="1981200"/>
                <a:chExt cx="1681397" cy="1721370"/>
              </a:xfrm>
              <a:grpFill/>
            </p:grpSpPr>
            <p:sp>
              <p:nvSpPr>
                <p:cNvPr id="64" name="Quad Arrow 6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Oval 30"/>
            <p:cNvSpPr/>
            <p:nvPr/>
          </p:nvSpPr>
          <p:spPr>
            <a:xfrm>
              <a:off x="6397755" y="2120753"/>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595765" y="2177064"/>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rot="5400000">
              <a:off x="6485035" y="560062"/>
              <a:ext cx="653109" cy="480533"/>
              <a:chOff x="4953000" y="1981200"/>
              <a:chExt cx="1681397" cy="1721370"/>
            </a:xfrm>
            <a:solidFill>
              <a:srgbClr val="FFC000"/>
            </a:solidFill>
          </p:grpSpPr>
          <p:sp>
            <p:nvSpPr>
              <p:cNvPr id="59" name="Quad Arrow 5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5400000">
              <a:off x="7021344" y="756312"/>
              <a:ext cx="452877" cy="333210"/>
              <a:chOff x="4953000" y="1981200"/>
              <a:chExt cx="1681397" cy="1721370"/>
            </a:xfrm>
            <a:solidFill>
              <a:srgbClr val="FFC000"/>
            </a:solidFill>
          </p:grpSpPr>
          <p:sp>
            <p:nvSpPr>
              <p:cNvPr id="57" name="Quad Arrow 5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rot="5400000">
              <a:off x="6102639" y="743449"/>
              <a:ext cx="452877" cy="333210"/>
              <a:chOff x="4953000" y="1981200"/>
              <a:chExt cx="1681397" cy="1721370"/>
            </a:xfrm>
            <a:solidFill>
              <a:srgbClr val="FFC000"/>
            </a:solidFill>
          </p:grpSpPr>
          <p:sp>
            <p:nvSpPr>
              <p:cNvPr id="55" name="Quad Arrow 5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7543737">
              <a:off x="6107754" y="3595139"/>
              <a:ext cx="2267111" cy="383339"/>
              <a:chOff x="2586167" y="5289078"/>
              <a:chExt cx="2267111" cy="691254"/>
            </a:xfrm>
          </p:grpSpPr>
          <p:sp>
            <p:nvSpPr>
              <p:cNvPr id="53" name="Pentagon 52"/>
              <p:cNvSpPr/>
              <p:nvPr/>
            </p:nvSpPr>
            <p:spPr>
              <a:xfrm>
                <a:off x="3318906" y="5482966"/>
                <a:ext cx="1534372" cy="282495"/>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067372" y="3648119"/>
              <a:ext cx="1402758" cy="268099"/>
              <a:chOff x="6067372" y="3648119"/>
              <a:chExt cx="1402758" cy="268099"/>
            </a:xfrm>
          </p:grpSpPr>
          <p:sp>
            <p:nvSpPr>
              <p:cNvPr id="38" name="Rounded Rectangle 37"/>
              <p:cNvSpPr/>
              <p:nvPr/>
            </p:nvSpPr>
            <p:spPr>
              <a:xfrm>
                <a:off x="6067372" y="3648119"/>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6172351" y="3669442"/>
                <a:ext cx="1127934" cy="240085"/>
                <a:chOff x="4953000" y="1968708"/>
                <a:chExt cx="5056682" cy="1751350"/>
              </a:xfrm>
              <a:solidFill>
                <a:srgbClr val="BA7816"/>
              </a:solidFill>
            </p:grpSpPr>
            <p:grpSp>
              <p:nvGrpSpPr>
                <p:cNvPr id="40" name="Group 39"/>
                <p:cNvGrpSpPr/>
                <p:nvPr/>
              </p:nvGrpSpPr>
              <p:grpSpPr>
                <a:xfrm>
                  <a:off x="4953000" y="1981200"/>
                  <a:ext cx="1681397" cy="1721370"/>
                  <a:chOff x="4953000" y="1981200"/>
                  <a:chExt cx="1681397" cy="1721370"/>
                </a:xfrm>
                <a:grpFill/>
              </p:grpSpPr>
              <p:sp>
                <p:nvSpPr>
                  <p:cNvPr id="51" name="Quad Arrow 5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634397" y="1968708"/>
                  <a:ext cx="1681397" cy="1721370"/>
                  <a:chOff x="4953000" y="1981200"/>
                  <a:chExt cx="1681397" cy="1721370"/>
                </a:xfrm>
                <a:grpFill/>
              </p:grpSpPr>
              <p:sp>
                <p:nvSpPr>
                  <p:cNvPr id="49" name="Quad Arrow 4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8328285" y="1998688"/>
                  <a:ext cx="1681397" cy="1721370"/>
                  <a:chOff x="4953000" y="1981200"/>
                  <a:chExt cx="1681397" cy="1721370"/>
                </a:xfrm>
                <a:grpFill/>
              </p:grpSpPr>
              <p:sp>
                <p:nvSpPr>
                  <p:cNvPr id="47" name="Quad Arrow 4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Isosceles Triangle 42"/>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0" name="Group 99"/>
          <p:cNvGrpSpPr/>
          <p:nvPr/>
        </p:nvGrpSpPr>
        <p:grpSpPr>
          <a:xfrm>
            <a:off x="8902283" y="2653111"/>
            <a:ext cx="1773851" cy="3607565"/>
            <a:chOff x="5334000" y="548928"/>
            <a:chExt cx="2445026" cy="4972565"/>
          </a:xfrm>
        </p:grpSpPr>
        <p:grpSp>
          <p:nvGrpSpPr>
            <p:cNvPr id="101" name="Group 100"/>
            <p:cNvGrpSpPr/>
            <p:nvPr/>
          </p:nvGrpSpPr>
          <p:grpSpPr>
            <a:xfrm flipH="1">
              <a:off x="6794531" y="1192982"/>
              <a:ext cx="664589" cy="1652378"/>
              <a:chOff x="4580952" y="1323647"/>
              <a:chExt cx="664589" cy="792389"/>
            </a:xfrm>
            <a:solidFill>
              <a:schemeClr val="bg1">
                <a:lumMod val="50000"/>
              </a:schemeClr>
            </a:solidFill>
          </p:grpSpPr>
          <p:sp>
            <p:nvSpPr>
              <p:cNvPr id="171" name="Moon 170"/>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5613025" y="1195518"/>
              <a:ext cx="664589" cy="1681250"/>
              <a:chOff x="4580952" y="1323647"/>
              <a:chExt cx="664589" cy="792389"/>
            </a:xfrm>
            <a:solidFill>
              <a:schemeClr val="bg1">
                <a:lumMod val="50000"/>
              </a:schemeClr>
            </a:solidFill>
          </p:grpSpPr>
          <p:sp>
            <p:nvSpPr>
              <p:cNvPr id="169" name="Moon 168"/>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02"/>
            <p:cNvSpPr/>
            <p:nvPr/>
          </p:nvSpPr>
          <p:spPr>
            <a:xfrm rot="20403615">
              <a:off x="5664259" y="1791112"/>
              <a:ext cx="313380" cy="6549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466315">
              <a:off x="7102637" y="1814253"/>
              <a:ext cx="313380" cy="6088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9907266">
              <a:off x="7357410" y="3307793"/>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645044">
              <a:off x="5334000" y="3322769"/>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442075">
              <a:off x="6074115" y="4821641"/>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928376">
              <a:off x="6740444" y="4835693"/>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440561">
              <a:off x="5349583" y="2404840"/>
              <a:ext cx="1009860" cy="1443356"/>
            </a:xfrm>
            <a:prstGeom prst="trapezoid">
              <a:avLst>
                <a:gd name="adj" fmla="val 3007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585184">
              <a:off x="5490388" y="2158735"/>
              <a:ext cx="1003899" cy="1436005"/>
            </a:xfrm>
            <a:prstGeom prst="trapezoid">
              <a:avLst>
                <a:gd name="adj" fmla="val 310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9870960">
              <a:off x="6768767" y="2408608"/>
              <a:ext cx="948562" cy="14433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036208">
              <a:off x="6565171" y="2171914"/>
              <a:ext cx="972511" cy="139705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5827516" y="2202250"/>
              <a:ext cx="1447800" cy="28956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21186724">
              <a:off x="6580812" y="2061227"/>
              <a:ext cx="699099" cy="2898914"/>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353417">
              <a:off x="5804862" y="2124884"/>
              <a:ext cx="699099" cy="28799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p:cNvSpPr/>
            <p:nvPr/>
          </p:nvSpPr>
          <p:spPr>
            <a:xfrm rot="10800000">
              <a:off x="6389409" y="2108529"/>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8"/>
            <p:cNvGrpSpPr/>
            <p:nvPr/>
          </p:nvGrpSpPr>
          <p:grpSpPr>
            <a:xfrm>
              <a:off x="5835099" y="653357"/>
              <a:ext cx="1371600" cy="1676400"/>
              <a:chOff x="2819400" y="1066800"/>
              <a:chExt cx="1828800" cy="1676400"/>
            </a:xfrm>
            <a:solidFill>
              <a:schemeClr val="bg1">
                <a:lumMod val="50000"/>
              </a:schemeClr>
            </a:solidFill>
          </p:grpSpPr>
          <p:sp>
            <p:nvSpPr>
              <p:cNvPr id="163" name="Oval 162"/>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5820039" y="548928"/>
              <a:ext cx="1423008" cy="1136740"/>
              <a:chOff x="5209995" y="2728815"/>
              <a:chExt cx="1114604" cy="1136740"/>
            </a:xfrm>
            <a:solidFill>
              <a:schemeClr val="bg2">
                <a:lumMod val="90000"/>
              </a:schemeClr>
            </a:solidFill>
          </p:grpSpPr>
          <p:sp>
            <p:nvSpPr>
              <p:cNvPr id="161" name="Chord 160"/>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Stored Data 161"/>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6108548" y="2937183"/>
              <a:ext cx="883164" cy="180706"/>
              <a:chOff x="4876800" y="2662262"/>
              <a:chExt cx="2595154" cy="678668"/>
            </a:xfrm>
          </p:grpSpPr>
          <p:grpSp>
            <p:nvGrpSpPr>
              <p:cNvPr id="150" name="Group 149"/>
              <p:cNvGrpSpPr/>
              <p:nvPr/>
            </p:nvGrpSpPr>
            <p:grpSpPr>
              <a:xfrm>
                <a:off x="4876800" y="2662262"/>
                <a:ext cx="914400" cy="656897"/>
                <a:chOff x="4876800" y="2662262"/>
                <a:chExt cx="914400" cy="656897"/>
              </a:xfrm>
            </p:grpSpPr>
            <p:sp>
              <p:nvSpPr>
                <p:cNvPr id="158" name="Hexagon 157"/>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5786846" y="2666616"/>
                <a:ext cx="914400" cy="656897"/>
                <a:chOff x="4876800" y="2662262"/>
                <a:chExt cx="914400" cy="656897"/>
              </a:xfrm>
            </p:grpSpPr>
            <p:sp>
              <p:nvSpPr>
                <p:cNvPr id="155" name="Hexagon 15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6709954" y="2684033"/>
                <a:ext cx="762000" cy="656897"/>
                <a:chOff x="4876800" y="2662262"/>
                <a:chExt cx="762000" cy="656897"/>
              </a:xfrm>
            </p:grpSpPr>
            <p:sp>
              <p:nvSpPr>
                <p:cNvPr id="153" name="Hexagon 15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p:cNvGrpSpPr/>
            <p:nvPr/>
          </p:nvGrpSpPr>
          <p:grpSpPr>
            <a:xfrm>
              <a:off x="6113073" y="3132824"/>
              <a:ext cx="883164" cy="180706"/>
              <a:chOff x="4876800" y="2662262"/>
              <a:chExt cx="2595154" cy="678668"/>
            </a:xfrm>
          </p:grpSpPr>
          <p:grpSp>
            <p:nvGrpSpPr>
              <p:cNvPr id="139" name="Group 138"/>
              <p:cNvGrpSpPr/>
              <p:nvPr/>
            </p:nvGrpSpPr>
            <p:grpSpPr>
              <a:xfrm>
                <a:off x="4876800" y="2662262"/>
                <a:ext cx="914400" cy="656897"/>
                <a:chOff x="4876800" y="2662262"/>
                <a:chExt cx="914400" cy="656897"/>
              </a:xfrm>
            </p:grpSpPr>
            <p:sp>
              <p:nvSpPr>
                <p:cNvPr id="147" name="Hexagon 14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5786846" y="2666616"/>
                <a:ext cx="914400" cy="656897"/>
                <a:chOff x="4876800" y="2662262"/>
                <a:chExt cx="914400" cy="656897"/>
              </a:xfrm>
            </p:grpSpPr>
            <p:sp>
              <p:nvSpPr>
                <p:cNvPr id="144" name="Hexagon 14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6709954" y="2684033"/>
                <a:ext cx="762000" cy="656897"/>
                <a:chOff x="4876800" y="2662262"/>
                <a:chExt cx="762000" cy="656897"/>
              </a:xfrm>
            </p:grpSpPr>
            <p:sp>
              <p:nvSpPr>
                <p:cNvPr id="142" name="Hexagon 14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14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a:off x="6114707" y="3335837"/>
              <a:ext cx="883164" cy="180706"/>
              <a:chOff x="4876800" y="2662262"/>
              <a:chExt cx="2595154" cy="678668"/>
            </a:xfrm>
          </p:grpSpPr>
          <p:grpSp>
            <p:nvGrpSpPr>
              <p:cNvPr id="128" name="Group 127"/>
              <p:cNvGrpSpPr/>
              <p:nvPr/>
            </p:nvGrpSpPr>
            <p:grpSpPr>
              <a:xfrm>
                <a:off x="4876800" y="2662262"/>
                <a:ext cx="914400" cy="656897"/>
                <a:chOff x="4876800" y="2662262"/>
                <a:chExt cx="914400" cy="656897"/>
              </a:xfrm>
            </p:grpSpPr>
            <p:sp>
              <p:nvSpPr>
                <p:cNvPr id="136" name="Hexagon 13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3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786846" y="2666616"/>
                <a:ext cx="914400" cy="656897"/>
                <a:chOff x="4876800" y="2662262"/>
                <a:chExt cx="914400" cy="656897"/>
              </a:xfrm>
            </p:grpSpPr>
            <p:sp>
              <p:nvSpPr>
                <p:cNvPr id="133" name="Hexagon 13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3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6709954" y="2684033"/>
                <a:ext cx="762000" cy="656897"/>
                <a:chOff x="4876800" y="2662262"/>
                <a:chExt cx="762000" cy="656897"/>
              </a:xfrm>
            </p:grpSpPr>
            <p:sp>
              <p:nvSpPr>
                <p:cNvPr id="131" name="Hexagon 13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2" name="Oval 121"/>
            <p:cNvSpPr/>
            <p:nvPr/>
          </p:nvSpPr>
          <p:spPr>
            <a:xfrm>
              <a:off x="6228782" y="1898575"/>
              <a:ext cx="591144" cy="934251"/>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70462" y="2006879"/>
              <a:ext cx="275276" cy="1590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5847905" y="3637398"/>
              <a:ext cx="1395143" cy="1877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7002111" y="3657810"/>
              <a:ext cx="140481" cy="75797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20860497">
              <a:off x="7133002" y="3673462"/>
              <a:ext cx="138038" cy="70638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6989182" y="3637175"/>
              <a:ext cx="235545" cy="2252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Rectangle 172"/>
          <p:cNvSpPr/>
          <p:nvPr/>
        </p:nvSpPr>
        <p:spPr>
          <a:xfrm>
            <a:off x="4590629" y="3660287"/>
            <a:ext cx="3802455" cy="861774"/>
          </a:xfrm>
          <a:prstGeom prst="rect">
            <a:avLst/>
          </a:prstGeom>
        </p:spPr>
        <p:txBody>
          <a:bodyPr wrap="square">
            <a:spAutoFit/>
          </a:bodyPr>
          <a:lstStyle/>
          <a:p>
            <a:pPr algn="ctr"/>
            <a:r>
              <a:rPr lang="en-US" b="0" i="1" dirty="0">
                <a:solidFill>
                  <a:schemeClr val="bg1"/>
                </a:solidFill>
                <a:effectLst/>
                <a:latin typeface="Calibri" panose="020F0502020204030204" pitchFamily="34" charset="0"/>
              </a:rPr>
              <a:t>For if ye will not abide in my covenant ye are not worthy of me.</a:t>
            </a:r>
          </a:p>
          <a:p>
            <a:pPr algn="ctr"/>
            <a:r>
              <a:rPr lang="en-US" sz="1400" i="1" dirty="0">
                <a:solidFill>
                  <a:schemeClr val="bg1"/>
                </a:solidFill>
                <a:latin typeface="Calibri" panose="020F0502020204030204" pitchFamily="34" charset="0"/>
              </a:rPr>
              <a:t>Doctrine and Covenants 98:15</a:t>
            </a:r>
            <a:endParaRPr lang="en-US" sz="1400" i="1" dirty="0">
              <a:solidFill>
                <a:schemeClr val="bg1"/>
              </a:solidFill>
            </a:endParaRPr>
          </a:p>
        </p:txBody>
      </p:sp>
    </p:spTree>
    <p:extLst>
      <p:ext uri="{BB962C8B-B14F-4D97-AF65-F5344CB8AC3E}">
        <p14:creationId xmlns:p14="http://schemas.microsoft.com/office/powerpoint/2010/main" val="30690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14:24-32</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Required Fast</a:t>
            </a:r>
          </a:p>
        </p:txBody>
      </p:sp>
      <p:sp>
        <p:nvSpPr>
          <p:cNvPr id="14" name="Rectangle 13"/>
          <p:cNvSpPr/>
          <p:nvPr/>
        </p:nvSpPr>
        <p:spPr>
          <a:xfrm>
            <a:off x="875949" y="1536174"/>
            <a:ext cx="4213470" cy="3785652"/>
          </a:xfrm>
          <a:prstGeom prst="rect">
            <a:avLst/>
          </a:prstGeom>
        </p:spPr>
        <p:txBody>
          <a:bodyPr wrap="square">
            <a:spAutoFit/>
          </a:bodyPr>
          <a:lstStyle/>
          <a:p>
            <a:r>
              <a:rPr lang="en-US" sz="2400" dirty="0">
                <a:solidFill>
                  <a:schemeClr val="bg1"/>
                </a:solidFill>
              </a:rPr>
              <a:t>During this battle, Saul demanded a fast and forbade his soldiers from eating in a misguided effort to get help from the Lord and prevail over his enemies. </a:t>
            </a:r>
          </a:p>
          <a:p>
            <a:endParaRPr lang="en-US" sz="2400" dirty="0">
              <a:solidFill>
                <a:schemeClr val="bg1"/>
              </a:solidFill>
            </a:endParaRPr>
          </a:p>
          <a:p>
            <a:r>
              <a:rPr lang="en-US" sz="2400" dirty="0">
                <a:solidFill>
                  <a:schemeClr val="bg1"/>
                </a:solidFill>
              </a:rPr>
              <a:t>Jonathan was unaware of this command and ate some honey while pursuing the Philistines. </a:t>
            </a:r>
            <a:endParaRPr lang="en-US" sz="2400" dirty="0">
              <a:solidFill>
                <a:schemeClr val="bg1"/>
              </a:solidFill>
              <a:latin typeface="Calibri" panose="020F0502020204030204" pitchFamily="34" charset="0"/>
            </a:endParaRPr>
          </a:p>
        </p:txBody>
      </p:sp>
      <p:pic>
        <p:nvPicPr>
          <p:cNvPr id="4106" name="Picture 10" descr="https://lh6.googleusercontent.com/-pxmP1fcd4iI/TXGA5-LpLrI/AAAAAAAAA4M/plNeyDhj9N0/s1600/021LR+Bee+T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059" y="1563003"/>
            <a:ext cx="5462139" cy="436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02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6"/>
                                        </p:tgtEl>
                                        <p:attrNameLst>
                                          <p:attrName>style.visibility</p:attrName>
                                        </p:attrNameLst>
                                      </p:cBhvr>
                                      <p:to>
                                        <p:strVal val="visible"/>
                                      </p:to>
                                    </p:set>
                                    <p:animEffect transition="in" filter="fade">
                                      <p:cBhvr>
                                        <p:cTn id="9"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14:24-32</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Saul Seeks a Sign from the Lord</a:t>
            </a:r>
          </a:p>
        </p:txBody>
      </p:sp>
      <p:sp>
        <p:nvSpPr>
          <p:cNvPr id="14" name="Rectangle 13"/>
          <p:cNvSpPr/>
          <p:nvPr/>
        </p:nvSpPr>
        <p:spPr>
          <a:xfrm>
            <a:off x="219691" y="1113752"/>
            <a:ext cx="4213470" cy="1938992"/>
          </a:xfrm>
          <a:prstGeom prst="rect">
            <a:avLst/>
          </a:prstGeom>
        </p:spPr>
        <p:txBody>
          <a:bodyPr wrap="square">
            <a:spAutoFit/>
          </a:bodyPr>
          <a:lstStyle/>
          <a:p>
            <a:r>
              <a:rPr lang="en-US" sz="2400" dirty="0">
                <a:solidFill>
                  <a:schemeClr val="bg1"/>
                </a:solidFill>
              </a:rPr>
              <a:t>Later in the day, when Saul sought revelation from the Lord about whether to attack the Philistines during the night, no answer came.</a:t>
            </a:r>
          </a:p>
        </p:txBody>
      </p:sp>
      <p:pic>
        <p:nvPicPr>
          <p:cNvPr id="4098" name="Picture 2" descr="http://propheticverses.com/images/img01/img0101/img0101j/09sam11322saul-and-jonath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91" y="3127329"/>
            <a:ext cx="2825959" cy="21335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49506" y="1113752"/>
            <a:ext cx="5876120" cy="2677656"/>
          </a:xfrm>
          <a:prstGeom prst="rect">
            <a:avLst/>
          </a:prstGeom>
        </p:spPr>
        <p:txBody>
          <a:bodyPr wrap="square">
            <a:spAutoFit/>
          </a:bodyPr>
          <a:lstStyle/>
          <a:p>
            <a:r>
              <a:rPr lang="en-US" sz="2400" dirty="0">
                <a:solidFill>
                  <a:schemeClr val="bg1"/>
                </a:solidFill>
              </a:rPr>
              <a:t>He gathered the people together and swore an oath that whoever had eaten earlier in the day would be put to death, even if it had been his own son Jonathan. </a:t>
            </a:r>
          </a:p>
          <a:p>
            <a:endParaRPr lang="en-US" sz="2400" dirty="0">
              <a:solidFill>
                <a:schemeClr val="bg1"/>
              </a:solidFill>
            </a:endParaRPr>
          </a:p>
          <a:p>
            <a:r>
              <a:rPr lang="en-US" sz="2400" dirty="0">
                <a:solidFill>
                  <a:schemeClr val="bg1"/>
                </a:solidFill>
              </a:rPr>
              <a:t>When he learned that Jonathan had eaten some honey, Saul said Jonathan must die. </a:t>
            </a:r>
            <a:endParaRPr lang="en-US" sz="2400" dirty="0">
              <a:solidFill>
                <a:schemeClr val="bg1"/>
              </a:solidFill>
              <a:latin typeface="Calibri" panose="020F0502020204030204" pitchFamily="34" charset="0"/>
            </a:endParaRPr>
          </a:p>
        </p:txBody>
      </p:sp>
      <p:sp>
        <p:nvSpPr>
          <p:cNvPr id="2" name="Rectangle 1"/>
          <p:cNvSpPr/>
          <p:nvPr/>
        </p:nvSpPr>
        <p:spPr>
          <a:xfrm>
            <a:off x="600691" y="5335513"/>
            <a:ext cx="3864429" cy="923330"/>
          </a:xfrm>
          <a:prstGeom prst="rect">
            <a:avLst/>
          </a:prstGeom>
        </p:spPr>
        <p:txBody>
          <a:bodyPr wrap="square">
            <a:spAutoFit/>
          </a:bodyPr>
          <a:lstStyle/>
          <a:p>
            <a:r>
              <a:rPr lang="en-US" dirty="0">
                <a:solidFill>
                  <a:schemeClr val="bg1"/>
                </a:solidFill>
                <a:latin typeface="Calibri" panose="020F0502020204030204" pitchFamily="34" charset="0"/>
              </a:rPr>
              <a:t>Saul concluded that the Lord did not answer because someone in the army had sinned. </a:t>
            </a:r>
          </a:p>
        </p:txBody>
      </p:sp>
      <p:pic>
        <p:nvPicPr>
          <p:cNvPr id="7" name="Picture 6">
            <a:extLst>
              <a:ext uri="{FF2B5EF4-FFF2-40B4-BE49-F238E27FC236}">
                <a16:creationId xmlns:a16="http://schemas.microsoft.com/office/drawing/2014/main" id="{4B676B6E-73B0-1860-B2CF-7883791A1822}"/>
              </a:ext>
            </a:extLst>
          </p:cNvPr>
          <p:cNvPicPr>
            <a:picLocks noChangeAspect="1"/>
          </p:cNvPicPr>
          <p:nvPr/>
        </p:nvPicPr>
        <p:blipFill>
          <a:blip r:embed="rId4"/>
          <a:stretch>
            <a:fillRect/>
          </a:stretch>
        </p:blipFill>
        <p:spPr>
          <a:xfrm>
            <a:off x="6810895" y="3866810"/>
            <a:ext cx="2806523" cy="2806523"/>
          </a:xfrm>
          <a:prstGeom prst="rect">
            <a:avLst/>
          </a:prstGeom>
        </p:spPr>
      </p:pic>
    </p:spTree>
    <p:extLst>
      <p:ext uri="{BB962C8B-B14F-4D97-AF65-F5344CB8AC3E}">
        <p14:creationId xmlns:p14="http://schemas.microsoft.com/office/powerpoint/2010/main" val="43039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14:28-45</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People’s Response</a:t>
            </a:r>
          </a:p>
        </p:txBody>
      </p:sp>
      <p:sp>
        <p:nvSpPr>
          <p:cNvPr id="14" name="Rectangle 13"/>
          <p:cNvSpPr/>
          <p:nvPr/>
        </p:nvSpPr>
        <p:spPr>
          <a:xfrm>
            <a:off x="3992651" y="3903345"/>
            <a:ext cx="5636823" cy="2677656"/>
          </a:xfrm>
          <a:prstGeom prst="rect">
            <a:avLst/>
          </a:prstGeom>
        </p:spPr>
        <p:txBody>
          <a:bodyPr wrap="square">
            <a:spAutoFit/>
          </a:bodyPr>
          <a:lstStyle/>
          <a:p>
            <a:r>
              <a:rPr lang="en-US" sz="2400" i="1" dirty="0">
                <a:solidFill>
                  <a:srgbClr val="FFFF00"/>
                </a:solidFill>
              </a:rPr>
              <a:t>And the people said unto Saul, Shall Jonathan die, who hath wrought this great salvation in Israel? God forbid: as the </a:t>
            </a:r>
            <a:r>
              <a:rPr lang="en-US" sz="2400" i="1" cap="small" dirty="0">
                <a:solidFill>
                  <a:srgbClr val="FFFF00"/>
                </a:solidFill>
              </a:rPr>
              <a:t>Lord</a:t>
            </a:r>
            <a:r>
              <a:rPr lang="en-US" sz="2400" i="1" dirty="0">
                <a:solidFill>
                  <a:srgbClr val="FFFF00"/>
                </a:solidFill>
              </a:rPr>
              <a:t> </a:t>
            </a:r>
            <a:r>
              <a:rPr lang="en-US" sz="2400" i="1" dirty="0" err="1">
                <a:solidFill>
                  <a:srgbClr val="FFFF00"/>
                </a:solidFill>
              </a:rPr>
              <a:t>liveth</a:t>
            </a:r>
            <a:r>
              <a:rPr lang="en-US" sz="2400" i="1" dirty="0">
                <a:solidFill>
                  <a:srgbClr val="FFFF00"/>
                </a:solidFill>
              </a:rPr>
              <a:t>, there shall not one hair of his head fall to the ground; for he hath wrought with God this day. So the people rescued Jonathan, that he died not.</a:t>
            </a:r>
          </a:p>
        </p:txBody>
      </p:sp>
      <p:sp>
        <p:nvSpPr>
          <p:cNvPr id="7" name="Rectangle 6"/>
          <p:cNvSpPr/>
          <p:nvPr/>
        </p:nvSpPr>
        <p:spPr>
          <a:xfrm>
            <a:off x="539475" y="1207371"/>
            <a:ext cx="6949896" cy="2308324"/>
          </a:xfrm>
          <a:prstGeom prst="rect">
            <a:avLst/>
          </a:prstGeom>
        </p:spPr>
        <p:txBody>
          <a:bodyPr wrap="square">
            <a:spAutoFit/>
          </a:bodyPr>
          <a:lstStyle/>
          <a:p>
            <a:r>
              <a:rPr lang="en-US" sz="2400" dirty="0">
                <a:solidFill>
                  <a:schemeClr val="bg1"/>
                </a:solidFill>
                <a:latin typeface="Calibri" panose="020F0502020204030204" pitchFamily="34" charset="0"/>
              </a:rPr>
              <a:t>When told about the oath, Jonathan frankly said that his father had done a foolish thing. Since his own strength had been revived by the food, he wondered aloud how much greater the victory would have been if the people had been allowed to eat instead of fighting in a state of physical exhaustion. (2)</a:t>
            </a:r>
            <a:endParaRPr lang="en-US" sz="2400" dirty="0">
              <a:solidFill>
                <a:schemeClr val="bg1"/>
              </a:solidFill>
            </a:endParaRPr>
          </a:p>
        </p:txBody>
      </p:sp>
      <p:pic>
        <p:nvPicPr>
          <p:cNvPr id="7170" name="Picture 2" descr="http://www.glorybooks.org/wp-content/uploads/2015/01/David-and-Jonathan-DLS.jpg"/>
          <p:cNvPicPr>
            <a:picLocks noChangeAspect="1" noChangeArrowheads="1"/>
          </p:cNvPicPr>
          <p:nvPr/>
        </p:nvPicPr>
        <p:blipFill rotWithShape="1">
          <a:blip r:embed="rId3">
            <a:extLst>
              <a:ext uri="{28A0092B-C50C-407E-A947-70E740481C1C}">
                <a14:useLocalDpi xmlns:a14="http://schemas.microsoft.com/office/drawing/2010/main" val="0"/>
              </a:ext>
            </a:extLst>
          </a:blip>
          <a:srcRect t="1351" r="56009"/>
          <a:stretch/>
        </p:blipFill>
        <p:spPr bwMode="auto">
          <a:xfrm>
            <a:off x="9677036" y="1189053"/>
            <a:ext cx="164410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14:28-45</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Recognizing One Had Sinned</a:t>
            </a:r>
          </a:p>
        </p:txBody>
      </p:sp>
      <p:sp>
        <p:nvSpPr>
          <p:cNvPr id="7" name="Rectangle 6"/>
          <p:cNvSpPr/>
          <p:nvPr/>
        </p:nvSpPr>
        <p:spPr>
          <a:xfrm>
            <a:off x="539475" y="1207371"/>
            <a:ext cx="6949896" cy="1938992"/>
          </a:xfrm>
          <a:prstGeom prst="rect">
            <a:avLst/>
          </a:prstGeom>
        </p:spPr>
        <p:txBody>
          <a:bodyPr wrap="square">
            <a:spAutoFit/>
          </a:bodyPr>
          <a:lstStyle/>
          <a:p>
            <a:r>
              <a:rPr lang="en-US" sz="2400" dirty="0">
                <a:solidFill>
                  <a:schemeClr val="bg1"/>
                </a:solidFill>
              </a:rPr>
              <a:t>And Saul could not fail to recognize now, that it was not Jonathan, but he himself, who had sinned, and through his arbitrary and despotic command had brought guilt upon Israel, on account of which God had given him no reply.” (3)</a:t>
            </a:r>
          </a:p>
        </p:txBody>
      </p:sp>
      <p:sp>
        <p:nvSpPr>
          <p:cNvPr id="2" name="Rectangle 1"/>
          <p:cNvSpPr/>
          <p:nvPr/>
        </p:nvSpPr>
        <p:spPr>
          <a:xfrm>
            <a:off x="5461518" y="3882286"/>
            <a:ext cx="6096000" cy="2585323"/>
          </a:xfrm>
          <a:prstGeom prst="rect">
            <a:avLst/>
          </a:prstGeom>
        </p:spPr>
        <p:txBody>
          <a:bodyPr>
            <a:spAutoFit/>
          </a:bodyPr>
          <a:lstStyle/>
          <a:p>
            <a:r>
              <a:rPr lang="en-US" dirty="0">
                <a:solidFill>
                  <a:schemeClr val="bg1"/>
                </a:solidFill>
                <a:latin typeface="Calibri" panose="020F0502020204030204" pitchFamily="34" charset="0"/>
              </a:rPr>
              <a:t>Most of the time it is not total disobedience that gets us into trouble.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is, rather, that we are selectively obedient. Selective obedience is when we push the limits of what we know to be right.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We may recognize what we must do to be obedient, yet we selectively do only part of what we are commanded to do. (4)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501" y="4338527"/>
            <a:ext cx="1409700" cy="1771650"/>
          </a:xfrm>
          <a:prstGeom prst="rect">
            <a:avLst/>
          </a:prstGeom>
        </p:spPr>
      </p:pic>
      <p:pic>
        <p:nvPicPr>
          <p:cNvPr id="9" name="Picture 8">
            <a:extLst>
              <a:ext uri="{FF2B5EF4-FFF2-40B4-BE49-F238E27FC236}">
                <a16:creationId xmlns:a16="http://schemas.microsoft.com/office/drawing/2014/main" id="{1E44516D-2BC5-16D2-D9AA-769BF87FEAC0}"/>
              </a:ext>
            </a:extLst>
          </p:cNvPr>
          <p:cNvPicPr>
            <a:picLocks noChangeAspect="1"/>
          </p:cNvPicPr>
          <p:nvPr/>
        </p:nvPicPr>
        <p:blipFill>
          <a:blip r:embed="rId4"/>
          <a:stretch>
            <a:fillRect/>
          </a:stretch>
        </p:blipFill>
        <p:spPr>
          <a:xfrm>
            <a:off x="7541617" y="1132507"/>
            <a:ext cx="2420994" cy="2403945"/>
          </a:xfrm>
          <a:prstGeom prst="rect">
            <a:avLst/>
          </a:prstGeom>
        </p:spPr>
      </p:pic>
    </p:spTree>
    <p:extLst>
      <p:ext uri="{BB962C8B-B14F-4D97-AF65-F5344CB8AC3E}">
        <p14:creationId xmlns:p14="http://schemas.microsoft.com/office/powerpoint/2010/main" val="52874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Justifying Disobedience</a:t>
            </a:r>
          </a:p>
        </p:txBody>
      </p:sp>
      <p:sp>
        <p:nvSpPr>
          <p:cNvPr id="7" name="Rectangle 6"/>
          <p:cNvSpPr/>
          <p:nvPr/>
        </p:nvSpPr>
        <p:spPr>
          <a:xfrm>
            <a:off x="430618" y="1270110"/>
            <a:ext cx="6949896" cy="1200329"/>
          </a:xfrm>
          <a:prstGeom prst="rect">
            <a:avLst/>
          </a:prstGeom>
        </p:spPr>
        <p:txBody>
          <a:bodyPr wrap="square">
            <a:spAutoFit/>
          </a:bodyPr>
          <a:lstStyle/>
          <a:p>
            <a:r>
              <a:rPr lang="en-US" sz="2400" dirty="0">
                <a:solidFill>
                  <a:schemeClr val="bg1"/>
                </a:solidFill>
              </a:rPr>
              <a:t>Sometimes we might be tempted to try to justify our disobedience to some commandments because we are obedient to others.</a:t>
            </a:r>
          </a:p>
        </p:txBody>
      </p:sp>
      <p:sp>
        <p:nvSpPr>
          <p:cNvPr id="8" name="Rectangle 7"/>
          <p:cNvSpPr/>
          <p:nvPr/>
        </p:nvSpPr>
        <p:spPr>
          <a:xfrm>
            <a:off x="4819966" y="3905102"/>
            <a:ext cx="6096000" cy="2062103"/>
          </a:xfrm>
          <a:prstGeom prst="rect">
            <a:avLst/>
          </a:prstGeom>
        </p:spPr>
        <p:txBody>
          <a:bodyPr>
            <a:spAutoFit/>
          </a:bodyPr>
          <a:lstStyle/>
          <a:p>
            <a:pPr algn="ctr"/>
            <a:r>
              <a:rPr lang="en-US" sz="3200" dirty="0">
                <a:solidFill>
                  <a:srgbClr val="FFFF00"/>
                </a:solidFill>
                <a:latin typeface="Calibri" panose="020F0502020204030204" pitchFamily="34" charset="0"/>
              </a:rPr>
              <a:t>Example:</a:t>
            </a:r>
          </a:p>
          <a:p>
            <a:pPr algn="ctr"/>
            <a:r>
              <a:rPr lang="en-US" sz="3200" dirty="0">
                <a:solidFill>
                  <a:srgbClr val="FFFF00"/>
                </a:solidFill>
                <a:latin typeface="Calibri" panose="020F0502020204030204" pitchFamily="34" charset="0"/>
              </a:rPr>
              <a:t> “Because I pray and read my scriptures daily, it is okay if I do not attend my church meetings.”</a:t>
            </a:r>
            <a:endParaRPr lang="en-US" sz="3200" dirty="0">
              <a:solidFill>
                <a:srgbClr val="FFFF00"/>
              </a:solidFill>
            </a:endParaRPr>
          </a:p>
        </p:txBody>
      </p:sp>
      <p:pic>
        <p:nvPicPr>
          <p:cNvPr id="9" name="Picture 8">
            <a:extLst>
              <a:ext uri="{FF2B5EF4-FFF2-40B4-BE49-F238E27FC236}">
                <a16:creationId xmlns:a16="http://schemas.microsoft.com/office/drawing/2014/main" id="{AA499ECD-2FE6-BC6E-28FC-ACB6E4A0B9E5}"/>
              </a:ext>
            </a:extLst>
          </p:cNvPr>
          <p:cNvPicPr>
            <a:picLocks noChangeAspect="1"/>
          </p:cNvPicPr>
          <p:nvPr/>
        </p:nvPicPr>
        <p:blipFill>
          <a:blip r:embed="rId3"/>
          <a:stretch>
            <a:fillRect/>
          </a:stretch>
        </p:blipFill>
        <p:spPr>
          <a:xfrm>
            <a:off x="1345157" y="2787085"/>
            <a:ext cx="2876951" cy="3448531"/>
          </a:xfrm>
          <a:prstGeom prst="rect">
            <a:avLst/>
          </a:prstGeom>
        </p:spPr>
      </p:pic>
    </p:spTree>
    <p:extLst>
      <p:ext uri="{BB962C8B-B14F-4D97-AF65-F5344CB8AC3E}">
        <p14:creationId xmlns:p14="http://schemas.microsoft.com/office/powerpoint/2010/main" val="14777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1BCDE-5EE3-A089-5A0A-81757C86F0D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023E2B2-E338-4278-E92F-D71BDFD67E2B}"/>
              </a:ext>
            </a:extLst>
          </p:cNvPr>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6" name="TextBox 5">
            <a:extLst>
              <a:ext uri="{FF2B5EF4-FFF2-40B4-BE49-F238E27FC236}">
                <a16:creationId xmlns:a16="http://schemas.microsoft.com/office/drawing/2014/main" id="{9FE1FA3C-A82E-CA14-189F-E3A4266E8B49}"/>
              </a:ext>
            </a:extLst>
          </p:cNvPr>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Pick and Choose</a:t>
            </a:r>
          </a:p>
        </p:txBody>
      </p:sp>
      <p:sp>
        <p:nvSpPr>
          <p:cNvPr id="7" name="Rectangle 6">
            <a:extLst>
              <a:ext uri="{FF2B5EF4-FFF2-40B4-BE49-F238E27FC236}">
                <a16:creationId xmlns:a16="http://schemas.microsoft.com/office/drawing/2014/main" id="{C683CA39-A179-E37D-71F4-92DFB4F4CDA2}"/>
              </a:ext>
            </a:extLst>
          </p:cNvPr>
          <p:cNvSpPr/>
          <p:nvPr/>
        </p:nvSpPr>
        <p:spPr>
          <a:xfrm>
            <a:off x="321068" y="1818014"/>
            <a:ext cx="5071008" cy="4524315"/>
          </a:xfrm>
          <a:prstGeom prst="rect">
            <a:avLst/>
          </a:prstGeom>
        </p:spPr>
        <p:txBody>
          <a:bodyPr wrap="square">
            <a:spAutoFit/>
          </a:bodyPr>
          <a:lstStyle/>
          <a:p>
            <a:r>
              <a:rPr lang="en-US" dirty="0">
                <a:solidFill>
                  <a:schemeClr val="bg1"/>
                </a:solidFill>
              </a:rPr>
              <a:t>[Have] faith to keep </a:t>
            </a:r>
            <a:r>
              <a:rPr lang="en-US" i="1" dirty="0">
                <a:solidFill>
                  <a:schemeClr val="bg1"/>
                </a:solidFill>
              </a:rPr>
              <a:t>all</a:t>
            </a:r>
            <a:r>
              <a:rPr lang="en-US" dirty="0">
                <a:solidFill>
                  <a:schemeClr val="bg1"/>
                </a:solidFill>
              </a:rPr>
              <a:t> the commandments of God, knowing that they are given to bless His children and bring them joy. </a:t>
            </a:r>
          </a:p>
          <a:p>
            <a:endParaRPr lang="en-US" dirty="0">
              <a:solidFill>
                <a:schemeClr val="bg1"/>
              </a:solidFill>
            </a:endParaRPr>
          </a:p>
          <a:p>
            <a:r>
              <a:rPr lang="en-US" dirty="0">
                <a:solidFill>
                  <a:schemeClr val="bg1"/>
                </a:solidFill>
              </a:rPr>
              <a:t>[You] will encounter people who pick which commandments they will keep and ignore others that they choose to break. </a:t>
            </a:r>
          </a:p>
          <a:p>
            <a:endParaRPr lang="en-US" dirty="0">
              <a:solidFill>
                <a:schemeClr val="bg1"/>
              </a:solidFill>
            </a:endParaRPr>
          </a:p>
          <a:p>
            <a:r>
              <a:rPr lang="en-US" dirty="0">
                <a:solidFill>
                  <a:schemeClr val="bg1"/>
                </a:solidFill>
              </a:rPr>
              <a:t>I call this the cafeteria approach to obedience. This practice of picking and choosing will not work.</a:t>
            </a:r>
          </a:p>
          <a:p>
            <a:endParaRPr lang="en-US" dirty="0">
              <a:solidFill>
                <a:schemeClr val="bg1"/>
              </a:solidFill>
            </a:endParaRPr>
          </a:p>
          <a:p>
            <a:r>
              <a:rPr lang="en-US" dirty="0">
                <a:solidFill>
                  <a:schemeClr val="bg1"/>
                </a:solidFill>
              </a:rPr>
              <a:t>It will lead to misery. To prepare to meet God, one keeps </a:t>
            </a:r>
            <a:r>
              <a:rPr lang="en-US" i="1" dirty="0">
                <a:solidFill>
                  <a:schemeClr val="bg1"/>
                </a:solidFill>
              </a:rPr>
              <a:t>all</a:t>
            </a:r>
            <a:r>
              <a:rPr lang="en-US" dirty="0">
                <a:solidFill>
                  <a:schemeClr val="bg1"/>
                </a:solidFill>
              </a:rPr>
              <a:t> of His commandments.</a:t>
            </a:r>
          </a:p>
          <a:p>
            <a:endParaRPr lang="en-US" dirty="0">
              <a:solidFill>
                <a:schemeClr val="bg1"/>
              </a:solidFill>
            </a:endParaRPr>
          </a:p>
          <a:p>
            <a:r>
              <a:rPr lang="en-US" dirty="0">
                <a:solidFill>
                  <a:schemeClr val="bg1"/>
                </a:solidFill>
              </a:rPr>
              <a:t> It takes faith to obey them, and keeping His commandments will strengthen that faith. (7)</a:t>
            </a:r>
            <a:endParaRPr lang="en-US" sz="2400" dirty="0">
              <a:solidFill>
                <a:schemeClr val="bg1"/>
              </a:solidFill>
            </a:endParaRPr>
          </a:p>
        </p:txBody>
      </p:sp>
      <p:pic>
        <p:nvPicPr>
          <p:cNvPr id="3" name="Picture 2">
            <a:extLst>
              <a:ext uri="{FF2B5EF4-FFF2-40B4-BE49-F238E27FC236}">
                <a16:creationId xmlns:a16="http://schemas.microsoft.com/office/drawing/2014/main" id="{919FBCEB-E448-F0AB-0CA9-40C9BA039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80" y="210230"/>
            <a:ext cx="1181113" cy="1478611"/>
          </a:xfrm>
          <a:prstGeom prst="rect">
            <a:avLst/>
          </a:prstGeom>
        </p:spPr>
      </p:pic>
      <p:pic>
        <p:nvPicPr>
          <p:cNvPr id="10" name="Picture 9">
            <a:extLst>
              <a:ext uri="{FF2B5EF4-FFF2-40B4-BE49-F238E27FC236}">
                <a16:creationId xmlns:a16="http://schemas.microsoft.com/office/drawing/2014/main" id="{B13FBA84-16A3-C960-1C1A-2CBCAA02CE22}"/>
              </a:ext>
            </a:extLst>
          </p:cNvPr>
          <p:cNvPicPr>
            <a:picLocks noChangeAspect="1"/>
          </p:cNvPicPr>
          <p:nvPr/>
        </p:nvPicPr>
        <p:blipFill>
          <a:blip r:embed="rId4"/>
          <a:srcRect l="1103" r="1103"/>
          <a:stretch>
            <a:fillRect/>
          </a:stretch>
        </p:blipFill>
        <p:spPr>
          <a:xfrm>
            <a:off x="5827123" y="1440980"/>
            <a:ext cx="6043809" cy="4299574"/>
          </a:xfrm>
          <a:prstGeom prst="rect">
            <a:avLst/>
          </a:prstGeom>
        </p:spPr>
      </p:pic>
      <p:sp>
        <p:nvSpPr>
          <p:cNvPr id="12" name="TextBox 11">
            <a:extLst>
              <a:ext uri="{FF2B5EF4-FFF2-40B4-BE49-F238E27FC236}">
                <a16:creationId xmlns:a16="http://schemas.microsoft.com/office/drawing/2014/main" id="{75D658A1-C2B1-C1C2-3D3E-DA4E3214392E}"/>
              </a:ext>
            </a:extLst>
          </p:cNvPr>
          <p:cNvSpPr txBox="1"/>
          <p:nvPr/>
        </p:nvSpPr>
        <p:spPr>
          <a:xfrm>
            <a:off x="5799527" y="5821043"/>
            <a:ext cx="6209522" cy="830997"/>
          </a:xfrm>
          <a:prstGeom prst="rect">
            <a:avLst/>
          </a:prstGeom>
          <a:noFill/>
        </p:spPr>
        <p:txBody>
          <a:bodyPr wrap="square">
            <a:spAutoFit/>
          </a:bodyPr>
          <a:lstStyle/>
          <a:p>
            <a:pPr algn="ctr"/>
            <a:r>
              <a:rPr lang="en-US" sz="2400" b="1" i="0" dirty="0">
                <a:solidFill>
                  <a:srgbClr val="FFFF00"/>
                </a:solidFill>
                <a:effectLst/>
              </a:rPr>
              <a:t>Obedience to some commandments does not justify disobedience to other commandments</a:t>
            </a:r>
            <a:endParaRPr lang="en-US" sz="2400" dirty="0">
              <a:solidFill>
                <a:srgbClr val="FFFF00"/>
              </a:solidFill>
            </a:endParaRPr>
          </a:p>
        </p:txBody>
      </p:sp>
    </p:spTree>
    <p:extLst>
      <p:ext uri="{BB962C8B-B14F-4D97-AF65-F5344CB8AC3E}">
        <p14:creationId xmlns:p14="http://schemas.microsoft.com/office/powerpoint/2010/main" val="180934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15:1-5</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A Second Chance</a:t>
            </a:r>
          </a:p>
        </p:txBody>
      </p:sp>
      <p:sp>
        <p:nvSpPr>
          <p:cNvPr id="7" name="Rectangle 6"/>
          <p:cNvSpPr/>
          <p:nvPr/>
        </p:nvSpPr>
        <p:spPr>
          <a:xfrm>
            <a:off x="387075" y="1446857"/>
            <a:ext cx="5708925" cy="3046988"/>
          </a:xfrm>
          <a:prstGeom prst="rect">
            <a:avLst/>
          </a:prstGeom>
        </p:spPr>
        <p:txBody>
          <a:bodyPr wrap="square">
            <a:spAutoFit/>
          </a:bodyPr>
          <a:lstStyle/>
          <a:p>
            <a:r>
              <a:rPr lang="en-US" sz="2400" dirty="0">
                <a:solidFill>
                  <a:schemeClr val="bg1"/>
                </a:solidFill>
              </a:rPr>
              <a:t>The Lord gave Saul a second chance to prove his obedience.</a:t>
            </a:r>
          </a:p>
          <a:p>
            <a:endParaRPr lang="en-US" sz="2400" dirty="0">
              <a:solidFill>
                <a:schemeClr val="bg1"/>
              </a:solidFill>
            </a:endParaRPr>
          </a:p>
          <a:p>
            <a:r>
              <a:rPr lang="en-US" sz="2400" dirty="0">
                <a:solidFill>
                  <a:schemeClr val="bg1"/>
                </a:solidFill>
              </a:rPr>
              <a:t>He commanded Saul to destroy </a:t>
            </a:r>
            <a:r>
              <a:rPr lang="en-US" sz="2400" b="1" dirty="0">
                <a:solidFill>
                  <a:srgbClr val="FFFF00"/>
                </a:solidFill>
              </a:rPr>
              <a:t>all</a:t>
            </a:r>
            <a:r>
              <a:rPr lang="en-US" sz="2400" dirty="0">
                <a:solidFill>
                  <a:schemeClr val="bg1"/>
                </a:solidFill>
              </a:rPr>
              <a:t> the Amalekites and their livestock.</a:t>
            </a:r>
          </a:p>
          <a:p>
            <a:endParaRPr lang="en-US" sz="2400" dirty="0">
              <a:solidFill>
                <a:schemeClr val="bg1"/>
              </a:solidFill>
            </a:endParaRPr>
          </a:p>
          <a:p>
            <a:r>
              <a:rPr lang="en-US" sz="2400" dirty="0">
                <a:solidFill>
                  <a:schemeClr val="bg1"/>
                </a:solidFill>
              </a:rPr>
              <a:t>The Amalekites were a murderous people and were enemies of the Lord</a:t>
            </a:r>
          </a:p>
        </p:txBody>
      </p:sp>
      <p:sp>
        <p:nvSpPr>
          <p:cNvPr id="2" name="Rectangle 1"/>
          <p:cNvSpPr/>
          <p:nvPr/>
        </p:nvSpPr>
        <p:spPr>
          <a:xfrm>
            <a:off x="5416275" y="5855411"/>
            <a:ext cx="6096000" cy="646331"/>
          </a:xfrm>
          <a:prstGeom prst="rect">
            <a:avLst/>
          </a:prstGeom>
        </p:spPr>
        <p:txBody>
          <a:bodyPr>
            <a:spAutoFit/>
          </a:bodyPr>
          <a:lstStyle/>
          <a:p>
            <a:r>
              <a:rPr lang="en-US" i="1" dirty="0">
                <a:solidFill>
                  <a:srgbClr val="FFFF00"/>
                </a:solidFill>
                <a:latin typeface="Calibri" panose="020F0502020204030204" pitchFamily="34" charset="0"/>
              </a:rPr>
              <a:t>Remember what Amalek did unto thee by the way, when ye were come forth out of Egypt; Det. 25:17</a:t>
            </a:r>
            <a:endParaRPr lang="en-US" i="1" dirty="0">
              <a:solidFill>
                <a:srgbClr val="FFFF00"/>
              </a:solidFill>
            </a:endParaRPr>
          </a:p>
        </p:txBody>
      </p:sp>
      <p:pic>
        <p:nvPicPr>
          <p:cNvPr id="8" name="Picture 7">
            <a:extLst>
              <a:ext uri="{FF2B5EF4-FFF2-40B4-BE49-F238E27FC236}">
                <a16:creationId xmlns:a16="http://schemas.microsoft.com/office/drawing/2014/main" id="{5DF8F2C6-CAF1-88B9-A1D9-51ABF9E99A42}"/>
              </a:ext>
            </a:extLst>
          </p:cNvPr>
          <p:cNvPicPr>
            <a:picLocks noChangeAspect="1"/>
          </p:cNvPicPr>
          <p:nvPr/>
        </p:nvPicPr>
        <p:blipFill>
          <a:blip r:embed="rId3"/>
          <a:stretch>
            <a:fillRect/>
          </a:stretch>
        </p:blipFill>
        <p:spPr>
          <a:xfrm>
            <a:off x="6344816" y="1486584"/>
            <a:ext cx="4607622" cy="3465910"/>
          </a:xfrm>
          <a:prstGeom prst="rect">
            <a:avLst/>
          </a:prstGeom>
        </p:spPr>
      </p:pic>
    </p:spTree>
    <p:extLst>
      <p:ext uri="{BB962C8B-B14F-4D97-AF65-F5344CB8AC3E}">
        <p14:creationId xmlns:p14="http://schemas.microsoft.com/office/powerpoint/2010/main" val="61949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15:12-22</a:t>
            </a:r>
          </a:p>
        </p:txBody>
      </p:sp>
      <p:sp>
        <p:nvSpPr>
          <p:cNvPr id="6" name="TextBox 5"/>
          <p:cNvSpPr txBox="1"/>
          <p:nvPr/>
        </p:nvSpPr>
        <p:spPr>
          <a:xfrm>
            <a:off x="74526" y="81057"/>
            <a:ext cx="12267446"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Saul Disobeys the Lord Again</a:t>
            </a:r>
          </a:p>
        </p:txBody>
      </p:sp>
      <p:sp>
        <p:nvSpPr>
          <p:cNvPr id="7" name="Rectangle 6"/>
          <p:cNvSpPr/>
          <p:nvPr/>
        </p:nvSpPr>
        <p:spPr>
          <a:xfrm>
            <a:off x="290638" y="1161258"/>
            <a:ext cx="5447104" cy="1200329"/>
          </a:xfrm>
          <a:prstGeom prst="rect">
            <a:avLst/>
          </a:prstGeom>
        </p:spPr>
        <p:txBody>
          <a:bodyPr wrap="square">
            <a:spAutoFit/>
          </a:bodyPr>
          <a:lstStyle/>
          <a:p>
            <a:r>
              <a:rPr lang="en-US" sz="2400" dirty="0">
                <a:solidFill>
                  <a:schemeClr val="bg1"/>
                </a:solidFill>
                <a:latin typeface="Calibri" panose="020F0502020204030204" pitchFamily="34" charset="0"/>
              </a:rPr>
              <a:t>The Lord told Samuel that Saul had turned back from following Him and had disobeyed His commandments. </a:t>
            </a:r>
          </a:p>
        </p:txBody>
      </p:sp>
      <p:grpSp>
        <p:nvGrpSpPr>
          <p:cNvPr id="8" name="Group 7"/>
          <p:cNvGrpSpPr/>
          <p:nvPr/>
        </p:nvGrpSpPr>
        <p:grpSpPr>
          <a:xfrm>
            <a:off x="537473" y="2713233"/>
            <a:ext cx="4321629" cy="1005310"/>
            <a:chOff x="348343" y="567638"/>
            <a:chExt cx="4321629" cy="1005310"/>
          </a:xfrm>
        </p:grpSpPr>
        <p:sp>
          <p:nvSpPr>
            <p:cNvPr id="9" name="Rectangle 8"/>
            <p:cNvSpPr/>
            <p:nvPr/>
          </p:nvSpPr>
          <p:spPr>
            <a:xfrm>
              <a:off x="1646874" y="771982"/>
              <a:ext cx="3023098" cy="461665"/>
            </a:xfrm>
            <a:prstGeom prst="rect">
              <a:avLst/>
            </a:prstGeom>
            <a:solidFill>
              <a:schemeClr val="accent2">
                <a:lumMod val="50000"/>
              </a:schemeClr>
            </a:solidFill>
          </p:spPr>
          <p:txBody>
            <a:bodyPr wrap="square">
              <a:spAutoFit/>
            </a:bodyPr>
            <a:lstStyle/>
            <a:p>
              <a:r>
                <a:rPr lang="en-US" sz="2400" dirty="0">
                  <a:solidFill>
                    <a:schemeClr val="bg1"/>
                  </a:solidFill>
                </a:rPr>
                <a:t>Come to Carmel</a:t>
              </a:r>
              <a:endParaRPr lang="en-US" sz="2400" dirty="0">
                <a:solidFill>
                  <a:schemeClr val="bg1"/>
                </a:solidFill>
                <a:latin typeface="Calibri" panose="020F0502020204030204" pitchFamily="34" charset="0"/>
              </a:endParaRPr>
            </a:p>
          </p:txBody>
        </p:sp>
        <p:grpSp>
          <p:nvGrpSpPr>
            <p:cNvPr id="10" name="Group 9"/>
            <p:cNvGrpSpPr/>
            <p:nvPr/>
          </p:nvGrpSpPr>
          <p:grpSpPr>
            <a:xfrm>
              <a:off x="348343" y="567638"/>
              <a:ext cx="1024713" cy="1005310"/>
              <a:chOff x="457200" y="4673303"/>
              <a:chExt cx="1024713" cy="1005310"/>
            </a:xfrm>
          </p:grpSpPr>
          <p:sp>
            <p:nvSpPr>
              <p:cNvPr id="11" name="Rectangle 10"/>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21475" y="4720818"/>
                <a:ext cx="675610" cy="925762"/>
                <a:chOff x="4116891" y="4369459"/>
                <a:chExt cx="885618" cy="1213528"/>
              </a:xfrm>
            </p:grpSpPr>
            <p:grpSp>
              <p:nvGrpSpPr>
                <p:cNvPr id="13" name="Group 12"/>
                <p:cNvGrpSpPr/>
                <p:nvPr/>
              </p:nvGrpSpPr>
              <p:grpSpPr>
                <a:xfrm flipH="1">
                  <a:off x="4683689" y="4678427"/>
                  <a:ext cx="318820" cy="792686"/>
                  <a:chOff x="4580952" y="1323647"/>
                  <a:chExt cx="664589" cy="792389"/>
                </a:xfrm>
                <a:solidFill>
                  <a:schemeClr val="bg1">
                    <a:lumMod val="50000"/>
                  </a:schemeClr>
                </a:solidFill>
              </p:grpSpPr>
              <p:sp>
                <p:nvSpPr>
                  <p:cNvPr id="33" name="Moon 32"/>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116891" y="4679644"/>
                  <a:ext cx="318820" cy="806537"/>
                  <a:chOff x="4580952" y="1323647"/>
                  <a:chExt cx="664589" cy="792389"/>
                </a:xfrm>
                <a:solidFill>
                  <a:schemeClr val="bg1">
                    <a:lumMod val="50000"/>
                  </a:schemeClr>
                </a:solidFill>
              </p:grpSpPr>
              <p:sp>
                <p:nvSpPr>
                  <p:cNvPr id="31" name="Moon 30"/>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223425" y="4419556"/>
                  <a:ext cx="657990" cy="804210"/>
                  <a:chOff x="2819400" y="1066800"/>
                  <a:chExt cx="1828800" cy="1676400"/>
                </a:xfrm>
                <a:solidFill>
                  <a:schemeClr val="bg1">
                    <a:lumMod val="50000"/>
                  </a:schemeClr>
                </a:solidFill>
              </p:grpSpPr>
              <p:sp>
                <p:nvSpPr>
                  <p:cNvPr id="25" name="Oval 24"/>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216201" y="4369459"/>
                  <a:ext cx="682652" cy="545322"/>
                  <a:chOff x="5209995" y="2728815"/>
                  <a:chExt cx="1114604" cy="1136740"/>
                </a:xfrm>
                <a:solidFill>
                  <a:schemeClr val="bg2">
                    <a:lumMod val="90000"/>
                  </a:schemeClr>
                </a:solidFill>
              </p:grpSpPr>
              <p:sp>
                <p:nvSpPr>
                  <p:cNvPr id="23" name="Chord 22"/>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tored Data 23"/>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 name="Group 34"/>
          <p:cNvGrpSpPr/>
          <p:nvPr/>
        </p:nvGrpSpPr>
        <p:grpSpPr>
          <a:xfrm>
            <a:off x="537473" y="3796895"/>
            <a:ext cx="4268214" cy="1212261"/>
            <a:chOff x="333777" y="1687195"/>
            <a:chExt cx="4268214" cy="1212261"/>
          </a:xfrm>
        </p:grpSpPr>
        <p:grpSp>
          <p:nvGrpSpPr>
            <p:cNvPr id="36" name="Group 35"/>
            <p:cNvGrpSpPr/>
            <p:nvPr/>
          </p:nvGrpSpPr>
          <p:grpSpPr>
            <a:xfrm>
              <a:off x="333777" y="1894146"/>
              <a:ext cx="1024713" cy="1005310"/>
              <a:chOff x="457200" y="4673303"/>
              <a:chExt cx="1024713" cy="1005310"/>
            </a:xfrm>
          </p:grpSpPr>
          <p:sp>
            <p:nvSpPr>
              <p:cNvPr id="38" name="Rectangle 37"/>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630132" y="4675947"/>
                <a:ext cx="635176" cy="966421"/>
                <a:chOff x="4455142" y="3963881"/>
                <a:chExt cx="903700" cy="1374980"/>
              </a:xfrm>
            </p:grpSpPr>
            <p:sp>
              <p:nvSpPr>
                <p:cNvPr id="40" name="Moon 39"/>
                <p:cNvSpPr/>
                <p:nvPr/>
              </p:nvSpPr>
              <p:spPr>
                <a:xfrm rot="601563" flipH="1">
                  <a:off x="4977521" y="4665735"/>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998437">
                  <a:off x="4462477" y="4674029"/>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601563" flipH="1">
                  <a:off x="5157914" y="4385624"/>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998437">
                  <a:off x="4455142" y="4386985"/>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4526868" y="4912769"/>
                  <a:ext cx="776711" cy="426092"/>
                </a:xfrm>
                <a:prstGeom prst="trapezoid">
                  <a:avLst>
                    <a:gd name="adj" fmla="val 44334"/>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10800000">
                  <a:off x="4828138" y="4815738"/>
                  <a:ext cx="154151" cy="36791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18"/>
                <p:cNvGrpSpPr/>
                <p:nvPr/>
              </p:nvGrpSpPr>
              <p:grpSpPr>
                <a:xfrm>
                  <a:off x="4529835" y="4152825"/>
                  <a:ext cx="751100" cy="828347"/>
                  <a:chOff x="2816664" y="1199148"/>
                  <a:chExt cx="1866748" cy="1544052"/>
                </a:xfrm>
              </p:grpSpPr>
              <p:sp>
                <p:nvSpPr>
                  <p:cNvPr id="73" name="Oval 72"/>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480525" y="4109365"/>
                  <a:ext cx="823369" cy="622425"/>
                  <a:chOff x="5148189" y="2884583"/>
                  <a:chExt cx="1202145" cy="1160209"/>
                </a:xfrm>
                <a:solidFill>
                  <a:schemeClr val="bg2">
                    <a:lumMod val="75000"/>
                  </a:schemeClr>
                </a:solidFill>
              </p:grpSpPr>
              <p:sp>
                <p:nvSpPr>
                  <p:cNvPr id="71" name="Chord 70"/>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tored Data 71"/>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rot="20659949">
                  <a:off x="4539962" y="4732384"/>
                  <a:ext cx="74901" cy="25059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487189">
                  <a:off x="5227317" y="4596193"/>
                  <a:ext cx="82430" cy="37221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602658" y="4316801"/>
                  <a:ext cx="605110" cy="128800"/>
                  <a:chOff x="4953000" y="1968708"/>
                  <a:chExt cx="5056682" cy="1751350"/>
                </a:xfrm>
                <a:solidFill>
                  <a:srgbClr val="FFC000"/>
                </a:solidFill>
              </p:grpSpPr>
              <p:grpSp>
                <p:nvGrpSpPr>
                  <p:cNvPr id="62" name="Group 61"/>
                  <p:cNvGrpSpPr/>
                  <p:nvPr/>
                </p:nvGrpSpPr>
                <p:grpSpPr>
                  <a:xfrm>
                    <a:off x="4953000" y="1981200"/>
                    <a:ext cx="1681397" cy="1721370"/>
                    <a:chOff x="4953000" y="1981200"/>
                    <a:chExt cx="1681397" cy="1721370"/>
                  </a:xfrm>
                  <a:grpFill/>
                </p:grpSpPr>
                <p:sp>
                  <p:nvSpPr>
                    <p:cNvPr id="69" name="Quad Arrow 6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634397" y="1968708"/>
                    <a:ext cx="1681397" cy="1721370"/>
                    <a:chOff x="4953000" y="1981200"/>
                    <a:chExt cx="1681397" cy="1721370"/>
                  </a:xfrm>
                  <a:grpFill/>
                </p:grpSpPr>
                <p:sp>
                  <p:nvSpPr>
                    <p:cNvPr id="67" name="Quad Arrow 6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8328285" y="1998688"/>
                    <a:ext cx="1681397" cy="1721370"/>
                    <a:chOff x="4953000" y="1981200"/>
                    <a:chExt cx="1681397" cy="1721370"/>
                  </a:xfrm>
                  <a:grpFill/>
                </p:grpSpPr>
                <p:sp>
                  <p:nvSpPr>
                    <p:cNvPr id="65" name="Quad Arrow 6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Oval 50"/>
                <p:cNvSpPr/>
                <p:nvPr/>
              </p:nvSpPr>
              <p:spPr>
                <a:xfrm>
                  <a:off x="4710149" y="4847446"/>
                  <a:ext cx="367778" cy="2264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16377" y="4877656"/>
                  <a:ext cx="150338" cy="49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rot="5400000">
                  <a:off x="4756973" y="4010172"/>
                  <a:ext cx="350378" cy="257795"/>
                  <a:chOff x="4953000" y="1981200"/>
                  <a:chExt cx="1681397" cy="1721370"/>
                </a:xfrm>
                <a:solidFill>
                  <a:srgbClr val="FFC000"/>
                </a:solidFill>
              </p:grpSpPr>
              <p:sp>
                <p:nvSpPr>
                  <p:cNvPr id="60" name="Quad Arrow 5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5044690" y="4115456"/>
                  <a:ext cx="242958" cy="178759"/>
                  <a:chOff x="4953000" y="1981200"/>
                  <a:chExt cx="1681397" cy="1721370"/>
                </a:xfrm>
                <a:solidFill>
                  <a:srgbClr val="FFC000"/>
                </a:solidFill>
              </p:grpSpPr>
              <p:sp>
                <p:nvSpPr>
                  <p:cNvPr id="58" name="Quad Arrow 5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rot="5400000">
                  <a:off x="4551826" y="4108555"/>
                  <a:ext cx="242958" cy="178759"/>
                  <a:chOff x="4953000" y="1981200"/>
                  <a:chExt cx="1681397" cy="1721370"/>
                </a:xfrm>
                <a:solidFill>
                  <a:srgbClr val="FFC000"/>
                </a:solidFill>
              </p:grpSpPr>
              <p:sp>
                <p:nvSpPr>
                  <p:cNvPr id="56" name="Quad Arrow 5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7" name="Rectangle 36"/>
            <p:cNvSpPr/>
            <p:nvPr/>
          </p:nvSpPr>
          <p:spPr>
            <a:xfrm>
              <a:off x="1578893" y="1687195"/>
              <a:ext cx="3023098" cy="830997"/>
            </a:xfrm>
            <a:prstGeom prst="rect">
              <a:avLst/>
            </a:prstGeom>
            <a:solidFill>
              <a:schemeClr val="accent5">
                <a:lumMod val="75000"/>
              </a:schemeClr>
            </a:solidFill>
          </p:spPr>
          <p:txBody>
            <a:bodyPr wrap="square">
              <a:spAutoFit/>
            </a:bodyPr>
            <a:lstStyle/>
            <a:p>
              <a:r>
                <a:rPr lang="en-US" sz="2400" dirty="0">
                  <a:solidFill>
                    <a:schemeClr val="bg1"/>
                  </a:solidFill>
                </a:rPr>
                <a:t>I have done what the Lord wanted me to do</a:t>
              </a:r>
              <a:endParaRPr lang="en-US" sz="2400" dirty="0">
                <a:solidFill>
                  <a:schemeClr val="bg1"/>
                </a:solidFill>
                <a:latin typeface="Calibri" panose="020F0502020204030204" pitchFamily="34" charset="0"/>
              </a:endParaRPr>
            </a:p>
          </p:txBody>
        </p:sp>
      </p:grpSp>
      <p:grpSp>
        <p:nvGrpSpPr>
          <p:cNvPr id="75" name="Group 74"/>
          <p:cNvGrpSpPr/>
          <p:nvPr/>
        </p:nvGrpSpPr>
        <p:grpSpPr>
          <a:xfrm>
            <a:off x="537473" y="5214598"/>
            <a:ext cx="4321629" cy="1035341"/>
            <a:chOff x="348343" y="567638"/>
            <a:chExt cx="4321629" cy="1035341"/>
          </a:xfrm>
        </p:grpSpPr>
        <p:sp>
          <p:nvSpPr>
            <p:cNvPr id="76" name="Rectangle 75"/>
            <p:cNvSpPr/>
            <p:nvPr/>
          </p:nvSpPr>
          <p:spPr>
            <a:xfrm>
              <a:off x="1646874" y="771982"/>
              <a:ext cx="3023098" cy="830997"/>
            </a:xfrm>
            <a:prstGeom prst="rect">
              <a:avLst/>
            </a:prstGeom>
            <a:solidFill>
              <a:schemeClr val="accent2">
                <a:lumMod val="50000"/>
              </a:schemeClr>
            </a:solidFill>
          </p:spPr>
          <p:txBody>
            <a:bodyPr wrap="square">
              <a:spAutoFit/>
            </a:bodyPr>
            <a:lstStyle/>
            <a:p>
              <a:r>
                <a:rPr lang="en-US" sz="2400" dirty="0">
                  <a:solidFill>
                    <a:schemeClr val="bg1"/>
                  </a:solidFill>
                </a:rPr>
                <a:t>Why do you have the Amalekites flocks?</a:t>
              </a:r>
              <a:endParaRPr lang="en-US" sz="2400" dirty="0">
                <a:solidFill>
                  <a:schemeClr val="bg1"/>
                </a:solidFill>
                <a:latin typeface="Calibri" panose="020F0502020204030204" pitchFamily="34" charset="0"/>
              </a:endParaRPr>
            </a:p>
          </p:txBody>
        </p:sp>
        <p:grpSp>
          <p:nvGrpSpPr>
            <p:cNvPr id="77" name="Group 76"/>
            <p:cNvGrpSpPr/>
            <p:nvPr/>
          </p:nvGrpSpPr>
          <p:grpSpPr>
            <a:xfrm>
              <a:off x="348343" y="567638"/>
              <a:ext cx="1024713" cy="1005310"/>
              <a:chOff x="457200" y="4673303"/>
              <a:chExt cx="1024713" cy="1005310"/>
            </a:xfrm>
          </p:grpSpPr>
          <p:sp>
            <p:nvSpPr>
              <p:cNvPr id="78" name="Rectangle 77"/>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21475" y="4720818"/>
                <a:ext cx="675610" cy="925762"/>
                <a:chOff x="4116891" y="4369459"/>
                <a:chExt cx="885618" cy="1213528"/>
              </a:xfrm>
            </p:grpSpPr>
            <p:grpSp>
              <p:nvGrpSpPr>
                <p:cNvPr id="80" name="Group 79"/>
                <p:cNvGrpSpPr/>
                <p:nvPr/>
              </p:nvGrpSpPr>
              <p:grpSpPr>
                <a:xfrm flipH="1">
                  <a:off x="4683689" y="4678427"/>
                  <a:ext cx="318820" cy="792686"/>
                  <a:chOff x="4580952" y="1323647"/>
                  <a:chExt cx="664589" cy="792389"/>
                </a:xfrm>
                <a:solidFill>
                  <a:schemeClr val="bg1">
                    <a:lumMod val="50000"/>
                  </a:schemeClr>
                </a:solidFill>
              </p:grpSpPr>
              <p:sp>
                <p:nvSpPr>
                  <p:cNvPr id="100" name="Moon 99"/>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4116891" y="4679644"/>
                  <a:ext cx="318820" cy="806537"/>
                  <a:chOff x="4580952" y="1323647"/>
                  <a:chExt cx="664589" cy="792389"/>
                </a:xfrm>
                <a:solidFill>
                  <a:schemeClr val="bg1">
                    <a:lumMod val="50000"/>
                  </a:schemeClr>
                </a:solidFill>
              </p:grpSpPr>
              <p:sp>
                <p:nvSpPr>
                  <p:cNvPr id="98" name="Moon 97"/>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223425" y="4419556"/>
                  <a:ext cx="657990" cy="804210"/>
                  <a:chOff x="2819400" y="1066800"/>
                  <a:chExt cx="1828800" cy="1676400"/>
                </a:xfrm>
                <a:solidFill>
                  <a:schemeClr val="bg1">
                    <a:lumMod val="50000"/>
                  </a:schemeClr>
                </a:solidFill>
              </p:grpSpPr>
              <p:sp>
                <p:nvSpPr>
                  <p:cNvPr id="92" name="Oval 9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216201" y="4369459"/>
                  <a:ext cx="682652" cy="545322"/>
                  <a:chOff x="5209995" y="2728815"/>
                  <a:chExt cx="1114604" cy="1136740"/>
                </a:xfrm>
                <a:solidFill>
                  <a:schemeClr val="bg2">
                    <a:lumMod val="90000"/>
                  </a:schemeClr>
                </a:solidFill>
              </p:grpSpPr>
              <p:sp>
                <p:nvSpPr>
                  <p:cNvPr id="90" name="Chord 89"/>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Stored Data 90"/>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Oval 87"/>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2" name="Group 101"/>
          <p:cNvGrpSpPr/>
          <p:nvPr/>
        </p:nvGrpSpPr>
        <p:grpSpPr>
          <a:xfrm>
            <a:off x="5925901" y="1229560"/>
            <a:ext cx="5286385" cy="1251182"/>
            <a:chOff x="333777" y="1648274"/>
            <a:chExt cx="5286385" cy="1251182"/>
          </a:xfrm>
        </p:grpSpPr>
        <p:grpSp>
          <p:nvGrpSpPr>
            <p:cNvPr id="103" name="Group 102"/>
            <p:cNvGrpSpPr/>
            <p:nvPr/>
          </p:nvGrpSpPr>
          <p:grpSpPr>
            <a:xfrm>
              <a:off x="333777" y="1894146"/>
              <a:ext cx="1024713" cy="1005310"/>
              <a:chOff x="457200" y="4673303"/>
              <a:chExt cx="1024713" cy="1005310"/>
            </a:xfrm>
          </p:grpSpPr>
          <p:sp>
            <p:nvSpPr>
              <p:cNvPr id="105" name="Rectangle 104"/>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630132" y="4675947"/>
                <a:ext cx="635176" cy="966421"/>
                <a:chOff x="4455142" y="3963881"/>
                <a:chExt cx="903700" cy="1374980"/>
              </a:xfrm>
            </p:grpSpPr>
            <p:sp>
              <p:nvSpPr>
                <p:cNvPr id="107" name="Moon 106"/>
                <p:cNvSpPr/>
                <p:nvPr/>
              </p:nvSpPr>
              <p:spPr>
                <a:xfrm rot="601563" flipH="1">
                  <a:off x="4977521" y="4665735"/>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998437">
                  <a:off x="4462477" y="4674029"/>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601563" flipH="1">
                  <a:off x="5157914" y="4385624"/>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0998437">
                  <a:off x="4455142" y="4386985"/>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4526868" y="4912769"/>
                  <a:ext cx="776711" cy="426092"/>
                </a:xfrm>
                <a:prstGeom prst="trapezoid">
                  <a:avLst>
                    <a:gd name="adj" fmla="val 44334"/>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a:off x="4828138" y="4815738"/>
                  <a:ext cx="154151" cy="36791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8"/>
                <p:cNvGrpSpPr/>
                <p:nvPr/>
              </p:nvGrpSpPr>
              <p:grpSpPr>
                <a:xfrm>
                  <a:off x="4529835" y="4152825"/>
                  <a:ext cx="751100" cy="828347"/>
                  <a:chOff x="2816664" y="1199148"/>
                  <a:chExt cx="1866748" cy="1544052"/>
                </a:xfrm>
              </p:grpSpPr>
              <p:sp>
                <p:nvSpPr>
                  <p:cNvPr id="140" name="Oval 139"/>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4480525" y="4109365"/>
                  <a:ext cx="823369" cy="622425"/>
                  <a:chOff x="5148189" y="2884583"/>
                  <a:chExt cx="1202145" cy="1160209"/>
                </a:xfrm>
                <a:solidFill>
                  <a:schemeClr val="bg2">
                    <a:lumMod val="75000"/>
                  </a:schemeClr>
                </a:solidFill>
              </p:grpSpPr>
              <p:sp>
                <p:nvSpPr>
                  <p:cNvPr id="138" name="Chord 137"/>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Stored Data 138"/>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Oval 114"/>
                <p:cNvSpPr/>
                <p:nvPr/>
              </p:nvSpPr>
              <p:spPr>
                <a:xfrm rot="20659949">
                  <a:off x="4539962" y="4732384"/>
                  <a:ext cx="74901" cy="25059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487189">
                  <a:off x="5227317" y="4596193"/>
                  <a:ext cx="82430" cy="37221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602658" y="4316801"/>
                  <a:ext cx="605110" cy="128800"/>
                  <a:chOff x="4953000" y="1968708"/>
                  <a:chExt cx="5056682" cy="1751350"/>
                </a:xfrm>
                <a:solidFill>
                  <a:srgbClr val="FFC000"/>
                </a:solidFill>
              </p:grpSpPr>
              <p:grpSp>
                <p:nvGrpSpPr>
                  <p:cNvPr id="129" name="Group 128"/>
                  <p:cNvGrpSpPr/>
                  <p:nvPr/>
                </p:nvGrpSpPr>
                <p:grpSpPr>
                  <a:xfrm>
                    <a:off x="4953000" y="1981200"/>
                    <a:ext cx="1681397" cy="1721370"/>
                    <a:chOff x="4953000" y="1981200"/>
                    <a:chExt cx="1681397" cy="1721370"/>
                  </a:xfrm>
                  <a:grpFill/>
                </p:grpSpPr>
                <p:sp>
                  <p:nvSpPr>
                    <p:cNvPr id="136" name="Quad Arrow 13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6634397" y="1968708"/>
                    <a:ext cx="1681397" cy="1721370"/>
                    <a:chOff x="4953000" y="1981200"/>
                    <a:chExt cx="1681397" cy="1721370"/>
                  </a:xfrm>
                  <a:grpFill/>
                </p:grpSpPr>
                <p:sp>
                  <p:nvSpPr>
                    <p:cNvPr id="134" name="Quad Arrow 13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8328285" y="1998688"/>
                    <a:ext cx="1681397" cy="1721370"/>
                    <a:chOff x="4953000" y="1981200"/>
                    <a:chExt cx="1681397" cy="1721370"/>
                  </a:xfrm>
                  <a:grpFill/>
                </p:grpSpPr>
                <p:sp>
                  <p:nvSpPr>
                    <p:cNvPr id="132" name="Quad Arrow 13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8" name="Oval 117"/>
                <p:cNvSpPr/>
                <p:nvPr/>
              </p:nvSpPr>
              <p:spPr>
                <a:xfrm>
                  <a:off x="4710149" y="4847446"/>
                  <a:ext cx="367778" cy="2264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816377" y="4877656"/>
                  <a:ext cx="150338" cy="49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rot="5400000">
                  <a:off x="4756973" y="4010172"/>
                  <a:ext cx="350378" cy="257795"/>
                  <a:chOff x="4953000" y="1981200"/>
                  <a:chExt cx="1681397" cy="1721370"/>
                </a:xfrm>
                <a:solidFill>
                  <a:srgbClr val="FFC000"/>
                </a:solidFill>
              </p:grpSpPr>
              <p:sp>
                <p:nvSpPr>
                  <p:cNvPr id="127" name="Quad Arrow 12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rot="5400000">
                  <a:off x="5044690" y="4115456"/>
                  <a:ext cx="242958" cy="178759"/>
                  <a:chOff x="4953000" y="1981200"/>
                  <a:chExt cx="1681397" cy="1721370"/>
                </a:xfrm>
                <a:solidFill>
                  <a:srgbClr val="FFC000"/>
                </a:solidFill>
              </p:grpSpPr>
              <p:sp>
                <p:nvSpPr>
                  <p:cNvPr id="125" name="Quad Arrow 12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rot="5400000">
                  <a:off x="4551826" y="4108555"/>
                  <a:ext cx="242958" cy="178759"/>
                  <a:chOff x="4953000" y="1981200"/>
                  <a:chExt cx="1681397" cy="1721370"/>
                </a:xfrm>
                <a:solidFill>
                  <a:srgbClr val="FFC000"/>
                </a:solidFill>
              </p:grpSpPr>
              <p:sp>
                <p:nvSpPr>
                  <p:cNvPr id="123" name="Quad Arrow 12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4" name="Rectangle 103"/>
            <p:cNvSpPr/>
            <p:nvPr/>
          </p:nvSpPr>
          <p:spPr>
            <a:xfrm>
              <a:off x="1654324" y="1648274"/>
              <a:ext cx="3965838" cy="1200329"/>
            </a:xfrm>
            <a:prstGeom prst="rect">
              <a:avLst/>
            </a:prstGeom>
            <a:solidFill>
              <a:schemeClr val="accent5">
                <a:lumMod val="75000"/>
              </a:schemeClr>
            </a:solidFill>
          </p:spPr>
          <p:txBody>
            <a:bodyPr wrap="square">
              <a:spAutoFit/>
            </a:bodyPr>
            <a:lstStyle/>
            <a:p>
              <a:r>
                <a:rPr lang="en-US" sz="2400" dirty="0">
                  <a:solidFill>
                    <a:schemeClr val="bg1"/>
                  </a:solidFill>
                </a:rPr>
                <a:t>We have brought the best of the animals and we have destroyed all the rest</a:t>
              </a:r>
              <a:endParaRPr lang="en-US" sz="2400" dirty="0">
                <a:solidFill>
                  <a:schemeClr val="bg1"/>
                </a:solidFill>
                <a:latin typeface="Calibri" panose="020F0502020204030204" pitchFamily="34" charset="0"/>
              </a:endParaRPr>
            </a:p>
          </p:txBody>
        </p:sp>
      </p:grpSp>
      <p:grpSp>
        <p:nvGrpSpPr>
          <p:cNvPr id="142" name="Group 141"/>
          <p:cNvGrpSpPr/>
          <p:nvPr/>
        </p:nvGrpSpPr>
        <p:grpSpPr>
          <a:xfrm>
            <a:off x="5925901" y="2638137"/>
            <a:ext cx="5271785" cy="1200329"/>
            <a:chOff x="348343" y="473627"/>
            <a:chExt cx="5271785" cy="1200329"/>
          </a:xfrm>
        </p:grpSpPr>
        <p:sp>
          <p:nvSpPr>
            <p:cNvPr id="143" name="Rectangle 142"/>
            <p:cNvSpPr/>
            <p:nvPr/>
          </p:nvSpPr>
          <p:spPr>
            <a:xfrm>
              <a:off x="1632274" y="473627"/>
              <a:ext cx="3987854" cy="1200329"/>
            </a:xfrm>
            <a:prstGeom prst="rect">
              <a:avLst/>
            </a:prstGeom>
            <a:solidFill>
              <a:schemeClr val="accent2">
                <a:lumMod val="50000"/>
              </a:schemeClr>
            </a:solidFill>
          </p:spPr>
          <p:txBody>
            <a:bodyPr wrap="square">
              <a:spAutoFit/>
            </a:bodyPr>
            <a:lstStyle/>
            <a:p>
              <a:r>
                <a:rPr lang="en-US" sz="2400" dirty="0">
                  <a:solidFill>
                    <a:schemeClr val="bg1"/>
                  </a:solidFill>
                </a:rPr>
                <a:t>You have been anointed King and you have not done what the Lord has asked</a:t>
              </a:r>
              <a:endParaRPr lang="en-US" sz="2400" dirty="0">
                <a:solidFill>
                  <a:schemeClr val="bg1"/>
                </a:solidFill>
                <a:latin typeface="Calibri" panose="020F0502020204030204" pitchFamily="34" charset="0"/>
              </a:endParaRPr>
            </a:p>
          </p:txBody>
        </p:sp>
        <p:grpSp>
          <p:nvGrpSpPr>
            <p:cNvPr id="144" name="Group 143"/>
            <p:cNvGrpSpPr/>
            <p:nvPr/>
          </p:nvGrpSpPr>
          <p:grpSpPr>
            <a:xfrm>
              <a:off x="348343" y="567638"/>
              <a:ext cx="1024713" cy="1005310"/>
              <a:chOff x="457200" y="4673303"/>
              <a:chExt cx="1024713" cy="1005310"/>
            </a:xfrm>
          </p:grpSpPr>
          <p:sp>
            <p:nvSpPr>
              <p:cNvPr id="145" name="Rectangle 144"/>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a:off x="621475" y="4720818"/>
                <a:ext cx="675610" cy="925762"/>
                <a:chOff x="4116891" y="4369459"/>
                <a:chExt cx="885618" cy="1213528"/>
              </a:xfrm>
            </p:grpSpPr>
            <p:grpSp>
              <p:nvGrpSpPr>
                <p:cNvPr id="147" name="Group 146"/>
                <p:cNvGrpSpPr/>
                <p:nvPr/>
              </p:nvGrpSpPr>
              <p:grpSpPr>
                <a:xfrm flipH="1">
                  <a:off x="4683689" y="4678427"/>
                  <a:ext cx="318820" cy="792686"/>
                  <a:chOff x="4580952" y="1323647"/>
                  <a:chExt cx="664589" cy="792389"/>
                </a:xfrm>
                <a:solidFill>
                  <a:schemeClr val="bg1">
                    <a:lumMod val="50000"/>
                  </a:schemeClr>
                </a:solidFill>
              </p:grpSpPr>
              <p:sp>
                <p:nvSpPr>
                  <p:cNvPr id="167" name="Moon 166"/>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4116891" y="4679644"/>
                  <a:ext cx="318820" cy="806537"/>
                  <a:chOff x="4580952" y="1323647"/>
                  <a:chExt cx="664589" cy="792389"/>
                </a:xfrm>
                <a:solidFill>
                  <a:schemeClr val="bg1">
                    <a:lumMod val="50000"/>
                  </a:schemeClr>
                </a:solidFill>
              </p:grpSpPr>
              <p:sp>
                <p:nvSpPr>
                  <p:cNvPr id="165" name="Moon 164"/>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Oval 148"/>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Isosceles Triangle 151"/>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4223425" y="4419556"/>
                  <a:ext cx="657990" cy="804210"/>
                  <a:chOff x="2819400" y="1066800"/>
                  <a:chExt cx="1828800" cy="1676400"/>
                </a:xfrm>
                <a:solidFill>
                  <a:schemeClr val="bg1">
                    <a:lumMod val="50000"/>
                  </a:schemeClr>
                </a:solidFill>
              </p:grpSpPr>
              <p:sp>
                <p:nvSpPr>
                  <p:cNvPr id="159" name="Oval 158"/>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4216201" y="4369459"/>
                  <a:ext cx="682652" cy="545322"/>
                  <a:chOff x="5209995" y="2728815"/>
                  <a:chExt cx="1114604" cy="1136740"/>
                </a:xfrm>
                <a:solidFill>
                  <a:schemeClr val="bg2">
                    <a:lumMod val="90000"/>
                  </a:schemeClr>
                </a:solidFill>
              </p:grpSpPr>
              <p:sp>
                <p:nvSpPr>
                  <p:cNvPr id="157" name="Chord 156"/>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Stored Data 157"/>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Oval 154"/>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9" name="Group 168"/>
          <p:cNvGrpSpPr/>
          <p:nvPr/>
        </p:nvGrpSpPr>
        <p:grpSpPr>
          <a:xfrm>
            <a:off x="5953258" y="4197965"/>
            <a:ext cx="6238742" cy="1044489"/>
            <a:chOff x="333777" y="1854967"/>
            <a:chExt cx="6238742" cy="1044489"/>
          </a:xfrm>
        </p:grpSpPr>
        <p:grpSp>
          <p:nvGrpSpPr>
            <p:cNvPr id="170" name="Group 169"/>
            <p:cNvGrpSpPr/>
            <p:nvPr/>
          </p:nvGrpSpPr>
          <p:grpSpPr>
            <a:xfrm>
              <a:off x="333777" y="1894146"/>
              <a:ext cx="1024713" cy="1005310"/>
              <a:chOff x="457200" y="4673303"/>
              <a:chExt cx="1024713" cy="1005310"/>
            </a:xfrm>
          </p:grpSpPr>
          <p:sp>
            <p:nvSpPr>
              <p:cNvPr id="172" name="Rectangle 171"/>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630132" y="4675947"/>
                <a:ext cx="635176" cy="966421"/>
                <a:chOff x="4455142" y="3963881"/>
                <a:chExt cx="903700" cy="1374980"/>
              </a:xfrm>
            </p:grpSpPr>
            <p:sp>
              <p:nvSpPr>
                <p:cNvPr id="174" name="Moon 173"/>
                <p:cNvSpPr/>
                <p:nvPr/>
              </p:nvSpPr>
              <p:spPr>
                <a:xfrm rot="601563" flipH="1">
                  <a:off x="4977521" y="4665735"/>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20998437">
                  <a:off x="4462477" y="4674029"/>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601563" flipH="1">
                  <a:off x="5157914" y="4385624"/>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0998437">
                  <a:off x="4455142" y="4386985"/>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a:off x="4526868" y="4912769"/>
                  <a:ext cx="776711" cy="426092"/>
                </a:xfrm>
                <a:prstGeom prst="trapezoid">
                  <a:avLst>
                    <a:gd name="adj" fmla="val 44334"/>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rot="10800000">
                  <a:off x="4828138" y="4815738"/>
                  <a:ext cx="154151" cy="36791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8"/>
                <p:cNvGrpSpPr/>
                <p:nvPr/>
              </p:nvGrpSpPr>
              <p:grpSpPr>
                <a:xfrm>
                  <a:off x="4529835" y="4152825"/>
                  <a:ext cx="751100" cy="828347"/>
                  <a:chOff x="2816664" y="1199148"/>
                  <a:chExt cx="1866748" cy="1544052"/>
                </a:xfrm>
              </p:grpSpPr>
              <p:sp>
                <p:nvSpPr>
                  <p:cNvPr id="207" name="Oval 206"/>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4480525" y="4109365"/>
                  <a:ext cx="823369" cy="622425"/>
                  <a:chOff x="5148189" y="2884583"/>
                  <a:chExt cx="1202145" cy="1160209"/>
                </a:xfrm>
                <a:solidFill>
                  <a:schemeClr val="bg2">
                    <a:lumMod val="75000"/>
                  </a:schemeClr>
                </a:solidFill>
              </p:grpSpPr>
              <p:sp>
                <p:nvSpPr>
                  <p:cNvPr id="205" name="Chord 204"/>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Stored Data 205"/>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Oval 181"/>
                <p:cNvSpPr/>
                <p:nvPr/>
              </p:nvSpPr>
              <p:spPr>
                <a:xfrm rot="20659949">
                  <a:off x="4539962" y="4732384"/>
                  <a:ext cx="74901" cy="25059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487189">
                  <a:off x="5227317" y="4596193"/>
                  <a:ext cx="82430" cy="37221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4602658" y="4316801"/>
                  <a:ext cx="605110" cy="128800"/>
                  <a:chOff x="4953000" y="1968708"/>
                  <a:chExt cx="5056682" cy="1751350"/>
                </a:xfrm>
                <a:solidFill>
                  <a:srgbClr val="FFC000"/>
                </a:solidFill>
              </p:grpSpPr>
              <p:grpSp>
                <p:nvGrpSpPr>
                  <p:cNvPr id="196" name="Group 195"/>
                  <p:cNvGrpSpPr/>
                  <p:nvPr/>
                </p:nvGrpSpPr>
                <p:grpSpPr>
                  <a:xfrm>
                    <a:off x="4953000" y="1981200"/>
                    <a:ext cx="1681397" cy="1721370"/>
                    <a:chOff x="4953000" y="1981200"/>
                    <a:chExt cx="1681397" cy="1721370"/>
                  </a:xfrm>
                  <a:grpFill/>
                </p:grpSpPr>
                <p:sp>
                  <p:nvSpPr>
                    <p:cNvPr id="203" name="Quad Arrow 20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634397" y="1968708"/>
                    <a:ext cx="1681397" cy="1721370"/>
                    <a:chOff x="4953000" y="1981200"/>
                    <a:chExt cx="1681397" cy="1721370"/>
                  </a:xfrm>
                  <a:grpFill/>
                </p:grpSpPr>
                <p:sp>
                  <p:nvSpPr>
                    <p:cNvPr id="201" name="Quad Arrow 20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a:off x="8328285" y="1998688"/>
                    <a:ext cx="1681397" cy="1721370"/>
                    <a:chOff x="4953000" y="1981200"/>
                    <a:chExt cx="1681397" cy="1721370"/>
                  </a:xfrm>
                  <a:grpFill/>
                </p:grpSpPr>
                <p:sp>
                  <p:nvSpPr>
                    <p:cNvPr id="199" name="Quad Arrow 19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Oval 184"/>
                <p:cNvSpPr/>
                <p:nvPr/>
              </p:nvSpPr>
              <p:spPr>
                <a:xfrm>
                  <a:off x="4710149" y="4847446"/>
                  <a:ext cx="367778" cy="2264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816377" y="4877656"/>
                  <a:ext cx="150338" cy="49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rot="5400000">
                  <a:off x="4756973" y="4010172"/>
                  <a:ext cx="350378" cy="257795"/>
                  <a:chOff x="4953000" y="1981200"/>
                  <a:chExt cx="1681397" cy="1721370"/>
                </a:xfrm>
                <a:solidFill>
                  <a:srgbClr val="FFC000"/>
                </a:solidFill>
              </p:grpSpPr>
              <p:sp>
                <p:nvSpPr>
                  <p:cNvPr id="194" name="Quad Arrow 19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5400000">
                  <a:off x="5044690" y="4115456"/>
                  <a:ext cx="242958" cy="178759"/>
                  <a:chOff x="4953000" y="1981200"/>
                  <a:chExt cx="1681397" cy="1721370"/>
                </a:xfrm>
                <a:solidFill>
                  <a:srgbClr val="FFC000"/>
                </a:solidFill>
              </p:grpSpPr>
              <p:sp>
                <p:nvSpPr>
                  <p:cNvPr id="192" name="Quad Arrow 19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rot="5400000">
                  <a:off x="4551826" y="4108555"/>
                  <a:ext cx="242958" cy="178759"/>
                  <a:chOff x="4953000" y="1981200"/>
                  <a:chExt cx="1681397" cy="1721370"/>
                </a:xfrm>
                <a:solidFill>
                  <a:srgbClr val="FFC000"/>
                </a:solidFill>
              </p:grpSpPr>
              <p:sp>
                <p:nvSpPr>
                  <p:cNvPr id="190" name="Quad Arrow 18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1" name="Rectangle 170"/>
            <p:cNvSpPr/>
            <p:nvPr/>
          </p:nvSpPr>
          <p:spPr>
            <a:xfrm>
              <a:off x="1513504" y="1854967"/>
              <a:ext cx="5059015" cy="1015663"/>
            </a:xfrm>
            <a:prstGeom prst="rect">
              <a:avLst/>
            </a:prstGeom>
            <a:solidFill>
              <a:schemeClr val="accent5">
                <a:lumMod val="75000"/>
              </a:schemeClr>
            </a:solidFill>
          </p:spPr>
          <p:txBody>
            <a:bodyPr wrap="square">
              <a:spAutoFit/>
            </a:bodyPr>
            <a:lstStyle/>
            <a:p>
              <a:r>
                <a:rPr lang="en-US" sz="2000" dirty="0">
                  <a:solidFill>
                    <a:schemeClr val="bg1"/>
                  </a:solidFill>
                </a:rPr>
                <a:t>I have brought the king, </a:t>
              </a:r>
              <a:r>
                <a:rPr lang="en-US" sz="2000" dirty="0" err="1">
                  <a:solidFill>
                    <a:schemeClr val="bg1"/>
                  </a:solidFill>
                </a:rPr>
                <a:t>Agag</a:t>
              </a:r>
              <a:r>
                <a:rPr lang="en-US" sz="2000" dirty="0">
                  <a:solidFill>
                    <a:schemeClr val="bg1"/>
                  </a:solidFill>
                </a:rPr>
                <a:t> with me as a prisoner, and I have destroyed the Amalekites and I have sacrificed the animals unto the Lord</a:t>
              </a:r>
              <a:endParaRPr lang="en-US" sz="2000" dirty="0">
                <a:solidFill>
                  <a:schemeClr val="bg1"/>
                </a:solidFill>
                <a:latin typeface="Calibri" panose="020F0502020204030204" pitchFamily="34" charset="0"/>
              </a:endParaRPr>
            </a:p>
          </p:txBody>
        </p:sp>
      </p:grpSp>
      <p:grpSp>
        <p:nvGrpSpPr>
          <p:cNvPr id="209" name="Group 208"/>
          <p:cNvGrpSpPr/>
          <p:nvPr/>
        </p:nvGrpSpPr>
        <p:grpSpPr>
          <a:xfrm>
            <a:off x="5948478" y="5430947"/>
            <a:ext cx="5805428" cy="1200329"/>
            <a:chOff x="348343" y="467120"/>
            <a:chExt cx="5805428" cy="1200329"/>
          </a:xfrm>
        </p:grpSpPr>
        <p:sp>
          <p:nvSpPr>
            <p:cNvPr id="210" name="Rectangle 209"/>
            <p:cNvSpPr/>
            <p:nvPr/>
          </p:nvSpPr>
          <p:spPr>
            <a:xfrm>
              <a:off x="1633323" y="467120"/>
              <a:ext cx="4520448" cy="1200329"/>
            </a:xfrm>
            <a:prstGeom prst="rect">
              <a:avLst/>
            </a:prstGeom>
            <a:solidFill>
              <a:schemeClr val="accent2">
                <a:lumMod val="50000"/>
              </a:schemeClr>
            </a:solidFill>
          </p:spPr>
          <p:txBody>
            <a:bodyPr wrap="square">
              <a:spAutoFit/>
            </a:bodyPr>
            <a:lstStyle/>
            <a:p>
              <a:r>
                <a:rPr lang="en-US" sz="2400" dirty="0">
                  <a:solidFill>
                    <a:schemeClr val="bg1"/>
                  </a:solidFill>
                </a:rPr>
                <a:t>Behold, to obey </a:t>
              </a:r>
              <a:r>
                <a:rPr lang="en-US" sz="2400" i="1" dirty="0">
                  <a:solidFill>
                    <a:schemeClr val="bg1"/>
                  </a:solidFill>
                </a:rPr>
                <a:t>is</a:t>
              </a:r>
              <a:r>
                <a:rPr lang="en-US" sz="2400" dirty="0">
                  <a:solidFill>
                    <a:schemeClr val="bg1"/>
                  </a:solidFill>
                </a:rPr>
                <a:t> better than sacrifice, </a:t>
              </a:r>
              <a:r>
                <a:rPr lang="en-US" sz="2400" i="1" dirty="0">
                  <a:solidFill>
                    <a:schemeClr val="bg1"/>
                  </a:solidFill>
                </a:rPr>
                <a:t>and</a:t>
              </a:r>
              <a:r>
                <a:rPr lang="en-US" sz="2400" dirty="0">
                  <a:solidFill>
                    <a:schemeClr val="bg1"/>
                  </a:solidFill>
                </a:rPr>
                <a:t> to hearken than the fat of rams.</a:t>
              </a:r>
              <a:endParaRPr lang="en-US" sz="2400" dirty="0">
                <a:solidFill>
                  <a:schemeClr val="bg1"/>
                </a:solidFill>
                <a:latin typeface="Calibri" panose="020F0502020204030204" pitchFamily="34" charset="0"/>
              </a:endParaRPr>
            </a:p>
          </p:txBody>
        </p:sp>
        <p:grpSp>
          <p:nvGrpSpPr>
            <p:cNvPr id="211" name="Group 210"/>
            <p:cNvGrpSpPr/>
            <p:nvPr/>
          </p:nvGrpSpPr>
          <p:grpSpPr>
            <a:xfrm>
              <a:off x="348343" y="567638"/>
              <a:ext cx="1024713" cy="1005310"/>
              <a:chOff x="457200" y="4673303"/>
              <a:chExt cx="1024713" cy="1005310"/>
            </a:xfrm>
          </p:grpSpPr>
          <p:sp>
            <p:nvSpPr>
              <p:cNvPr id="212" name="Rectangle 211"/>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621475" y="4720818"/>
                <a:ext cx="675610" cy="925762"/>
                <a:chOff x="4116891" y="4369459"/>
                <a:chExt cx="885618" cy="1213528"/>
              </a:xfrm>
            </p:grpSpPr>
            <p:grpSp>
              <p:nvGrpSpPr>
                <p:cNvPr id="214" name="Group 213"/>
                <p:cNvGrpSpPr/>
                <p:nvPr/>
              </p:nvGrpSpPr>
              <p:grpSpPr>
                <a:xfrm flipH="1">
                  <a:off x="4683689" y="4678427"/>
                  <a:ext cx="318820" cy="792686"/>
                  <a:chOff x="4580952" y="1323647"/>
                  <a:chExt cx="664589" cy="792389"/>
                </a:xfrm>
                <a:solidFill>
                  <a:schemeClr val="bg1">
                    <a:lumMod val="50000"/>
                  </a:schemeClr>
                </a:solidFill>
              </p:grpSpPr>
              <p:sp>
                <p:nvSpPr>
                  <p:cNvPr id="234" name="Moon 233"/>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4116891" y="4679644"/>
                  <a:ext cx="318820" cy="806537"/>
                  <a:chOff x="4580952" y="1323647"/>
                  <a:chExt cx="664589" cy="792389"/>
                </a:xfrm>
                <a:solidFill>
                  <a:schemeClr val="bg1">
                    <a:lumMod val="50000"/>
                  </a:schemeClr>
                </a:solidFill>
              </p:grpSpPr>
              <p:sp>
                <p:nvSpPr>
                  <p:cNvPr id="232" name="Moon 231"/>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Oval 215"/>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p:cNvGrpSpPr/>
                <p:nvPr/>
              </p:nvGrpSpPr>
              <p:grpSpPr>
                <a:xfrm>
                  <a:off x="4223425" y="4419556"/>
                  <a:ext cx="657990" cy="804210"/>
                  <a:chOff x="2819400" y="1066800"/>
                  <a:chExt cx="1828800" cy="1676400"/>
                </a:xfrm>
                <a:solidFill>
                  <a:schemeClr val="bg1">
                    <a:lumMod val="50000"/>
                  </a:schemeClr>
                </a:solidFill>
              </p:grpSpPr>
              <p:sp>
                <p:nvSpPr>
                  <p:cNvPr id="226" name="Oval 225"/>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4216201" y="4369459"/>
                  <a:ext cx="682652" cy="545322"/>
                  <a:chOff x="5209995" y="2728815"/>
                  <a:chExt cx="1114604" cy="1136740"/>
                </a:xfrm>
                <a:solidFill>
                  <a:schemeClr val="bg2">
                    <a:lumMod val="90000"/>
                  </a:schemeClr>
                </a:solidFill>
              </p:grpSpPr>
              <p:sp>
                <p:nvSpPr>
                  <p:cNvPr id="224" name="Chord 223"/>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lowchart: Stored Data 224"/>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Oval 221"/>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0629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75"/>
                                        </p:tgtEl>
                                      </p:cBhvr>
                                    </p:animEffect>
                                    <p:set>
                                      <p:cBhvr>
                                        <p:cTn id="27" dur="1" fill="hold">
                                          <p:stCondLst>
                                            <p:cond delay="499"/>
                                          </p:stCondLst>
                                        </p:cTn>
                                        <p:tgtEl>
                                          <p:spTgt spid="7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2"/>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102"/>
                                        </p:tgtEl>
                                      </p:cBhvr>
                                    </p:animEffect>
                                    <p:set>
                                      <p:cBhvr>
                                        <p:cTn id="34" dur="1" fill="hold">
                                          <p:stCondLst>
                                            <p:cond delay="499"/>
                                          </p:stCondLst>
                                        </p:cTn>
                                        <p:tgtEl>
                                          <p:spTgt spid="10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142"/>
                                        </p:tgtEl>
                                      </p:cBhvr>
                                    </p:animEffect>
                                    <p:set>
                                      <p:cBhvr>
                                        <p:cTn id="41" dur="1" fill="hold">
                                          <p:stCondLst>
                                            <p:cond delay="499"/>
                                          </p:stCondLst>
                                        </p:cTn>
                                        <p:tgtEl>
                                          <p:spTgt spid="14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9"/>
                                        </p:tgtEl>
                                        <p:attrNameLst>
                                          <p:attrName>style.visibility</p:attrName>
                                        </p:attrNameLst>
                                      </p:cBhvr>
                                      <p:to>
                                        <p:strVal val="visible"/>
                                      </p:to>
                                    </p:set>
                                  </p:childTnLst>
                                </p:cTn>
                              </p:par>
                              <p:par>
                                <p:cTn id="46" presetID="10" presetClass="exit" presetSubtype="0" fill="hold" nodeType="withEffect">
                                  <p:stCondLst>
                                    <p:cond delay="0"/>
                                  </p:stCondLst>
                                  <p:childTnLst>
                                    <p:animEffect transition="out" filter="fade">
                                      <p:cBhvr>
                                        <p:cTn id="47" dur="500"/>
                                        <p:tgtEl>
                                          <p:spTgt spid="169"/>
                                        </p:tgtEl>
                                      </p:cBhvr>
                                    </p:animEffect>
                                    <p:set>
                                      <p:cBhvr>
                                        <p:cTn id="48" dur="1" fill="hold">
                                          <p:stCondLst>
                                            <p:cond delay="499"/>
                                          </p:stCondLst>
                                        </p:cTn>
                                        <p:tgtEl>
                                          <p:spTgt spid="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15:23</a:t>
            </a:r>
          </a:p>
        </p:txBody>
      </p:sp>
      <p:sp>
        <p:nvSpPr>
          <p:cNvPr id="7" name="Rectangle 6"/>
          <p:cNvSpPr/>
          <p:nvPr/>
        </p:nvSpPr>
        <p:spPr>
          <a:xfrm>
            <a:off x="4306061" y="3046769"/>
            <a:ext cx="7621473" cy="3139321"/>
          </a:xfrm>
          <a:prstGeom prst="rect">
            <a:avLst/>
          </a:prstGeom>
        </p:spPr>
        <p:txBody>
          <a:bodyPr wrap="square">
            <a:spAutoFit/>
          </a:bodyPr>
          <a:lstStyle/>
          <a:p>
            <a:pPr fontAlgn="base"/>
            <a:r>
              <a:rPr lang="en-US" dirty="0">
                <a:solidFill>
                  <a:schemeClr val="bg1"/>
                </a:solidFill>
              </a:rPr>
              <a:t>God sees things in their true perspective, and He shares that perspective with us through His commandments, effectively guiding us around the pitfalls and potholes of mortality toward eternal joy. …</a:t>
            </a:r>
          </a:p>
          <a:p>
            <a:pPr fontAlgn="base"/>
            <a:endParaRPr lang="en-US" dirty="0">
              <a:solidFill>
                <a:schemeClr val="bg1"/>
              </a:solidFill>
            </a:endParaRPr>
          </a:p>
          <a:p>
            <a:pPr fontAlgn="base"/>
            <a:r>
              <a:rPr lang="en-US" dirty="0">
                <a:solidFill>
                  <a:schemeClr val="bg1"/>
                </a:solidFill>
              </a:rPr>
              <a:t>I haven’t met anyone who found the gospel later in life who didn’t wish it could have been earlier. “Oh, the poor choices and mistakes I could have avoided,” they will say.</a:t>
            </a:r>
          </a:p>
          <a:p>
            <a:pPr fontAlgn="base"/>
            <a:endParaRPr lang="en-US" dirty="0">
              <a:solidFill>
                <a:schemeClr val="bg1"/>
              </a:solidFill>
            </a:endParaRPr>
          </a:p>
          <a:p>
            <a:pPr fontAlgn="base"/>
            <a:r>
              <a:rPr lang="en-US" dirty="0">
                <a:solidFill>
                  <a:schemeClr val="bg1"/>
                </a:solidFill>
              </a:rPr>
              <a:t>The Lord’s commandments are our guide to better choices and happier outcomes. How we ought to rejoice and thank Him for showing us this more excellent way. (5)</a:t>
            </a:r>
          </a:p>
        </p:txBody>
      </p:sp>
      <p:sp>
        <p:nvSpPr>
          <p:cNvPr id="3" name="TextBox 2">
            <a:extLst>
              <a:ext uri="{FF2B5EF4-FFF2-40B4-BE49-F238E27FC236}">
                <a16:creationId xmlns:a16="http://schemas.microsoft.com/office/drawing/2014/main" id="{D6F51B6C-826C-D84F-44CE-E7F01B840A1A}"/>
              </a:ext>
            </a:extLst>
          </p:cNvPr>
          <p:cNvSpPr txBox="1"/>
          <p:nvPr/>
        </p:nvSpPr>
        <p:spPr>
          <a:xfrm>
            <a:off x="405882" y="354478"/>
            <a:ext cx="6242178" cy="2031325"/>
          </a:xfrm>
          <a:prstGeom prst="rect">
            <a:avLst/>
          </a:prstGeom>
          <a:noFill/>
        </p:spPr>
        <p:txBody>
          <a:bodyPr wrap="square">
            <a:spAutoFit/>
          </a:bodyPr>
          <a:lstStyle/>
          <a:p>
            <a:r>
              <a:rPr lang="en-US" b="0" i="0" dirty="0">
                <a:solidFill>
                  <a:schemeClr val="bg1"/>
                </a:solidFill>
                <a:effectLst/>
              </a:rPr>
              <a:t>“At times we may rationalize that the Lord will understand our disobedience because our special circumstances make adherence to His laws difficult, embarrassing, or even painful.</a:t>
            </a:r>
          </a:p>
          <a:p>
            <a:endParaRPr lang="en-US" dirty="0">
              <a:solidFill>
                <a:schemeClr val="bg1"/>
              </a:solidFill>
            </a:endParaRPr>
          </a:p>
          <a:p>
            <a:r>
              <a:rPr lang="en-US" b="0" i="0" dirty="0">
                <a:solidFill>
                  <a:schemeClr val="bg1"/>
                </a:solidFill>
                <a:effectLst/>
              </a:rPr>
              <a:t>However, faithful obedience, regardless of the apparent size of the task, will bring the Lord’s guidance, assistance, and peace” </a:t>
            </a:r>
            <a:r>
              <a:rPr lang="en-US" dirty="0">
                <a:solidFill>
                  <a:schemeClr val="bg1"/>
                </a:solidFill>
              </a:rPr>
              <a:t>(8)</a:t>
            </a:r>
          </a:p>
        </p:txBody>
      </p:sp>
      <p:pic>
        <p:nvPicPr>
          <p:cNvPr id="9" name="Picture 8">
            <a:extLst>
              <a:ext uri="{FF2B5EF4-FFF2-40B4-BE49-F238E27FC236}">
                <a16:creationId xmlns:a16="http://schemas.microsoft.com/office/drawing/2014/main" id="{233321ED-79CA-97E9-95E0-4C53DEE41316}"/>
              </a:ext>
            </a:extLst>
          </p:cNvPr>
          <p:cNvPicPr>
            <a:picLocks noChangeAspect="1"/>
          </p:cNvPicPr>
          <p:nvPr/>
        </p:nvPicPr>
        <p:blipFill>
          <a:blip r:embed="rId3"/>
          <a:stretch>
            <a:fillRect/>
          </a:stretch>
        </p:blipFill>
        <p:spPr>
          <a:xfrm>
            <a:off x="7836392" y="354478"/>
            <a:ext cx="1538742" cy="2020381"/>
          </a:xfrm>
          <a:prstGeom prst="rect">
            <a:avLst/>
          </a:prstGeom>
        </p:spPr>
      </p:pic>
      <p:pic>
        <p:nvPicPr>
          <p:cNvPr id="11" name="Picture 10">
            <a:extLst>
              <a:ext uri="{FF2B5EF4-FFF2-40B4-BE49-F238E27FC236}">
                <a16:creationId xmlns:a16="http://schemas.microsoft.com/office/drawing/2014/main" id="{21AD3BA5-E98F-3A24-802B-895679D2D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160" y="3385256"/>
            <a:ext cx="1625935" cy="2186960"/>
          </a:xfrm>
          <a:prstGeom prst="rect">
            <a:avLst/>
          </a:prstGeom>
        </p:spPr>
      </p:pic>
    </p:spTree>
    <p:extLst>
      <p:ext uri="{BB962C8B-B14F-4D97-AF65-F5344CB8AC3E}">
        <p14:creationId xmlns:p14="http://schemas.microsoft.com/office/powerpoint/2010/main" val="354498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15:26-35</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Too Late</a:t>
            </a:r>
          </a:p>
        </p:txBody>
      </p:sp>
      <p:sp>
        <p:nvSpPr>
          <p:cNvPr id="7" name="Rectangle 6"/>
          <p:cNvSpPr/>
          <p:nvPr/>
        </p:nvSpPr>
        <p:spPr>
          <a:xfrm>
            <a:off x="321761" y="1720840"/>
            <a:ext cx="6949896" cy="3416320"/>
          </a:xfrm>
          <a:prstGeom prst="rect">
            <a:avLst/>
          </a:prstGeom>
        </p:spPr>
        <p:txBody>
          <a:bodyPr wrap="square">
            <a:spAutoFit/>
          </a:bodyPr>
          <a:lstStyle/>
          <a:p>
            <a:r>
              <a:rPr lang="en-US" sz="2400" dirty="0">
                <a:solidFill>
                  <a:schemeClr val="bg1"/>
                </a:solidFill>
              </a:rPr>
              <a:t>Saul’s repentance was too late and very short-lived. This second violation was essentially the same sin of disobedience he had been guilty of before.</a:t>
            </a:r>
          </a:p>
          <a:p>
            <a:endParaRPr lang="en-US" sz="2400" dirty="0">
              <a:solidFill>
                <a:schemeClr val="bg1"/>
              </a:solidFill>
            </a:endParaRPr>
          </a:p>
          <a:p>
            <a:r>
              <a:rPr lang="en-US" sz="2400" dirty="0">
                <a:solidFill>
                  <a:schemeClr val="bg1"/>
                </a:solidFill>
              </a:rPr>
              <a:t>Had Saul’s repentance been deep and sincere, the second incident would never have happened. As the Lord warned in modern times, “But unto that soul who </a:t>
            </a:r>
            <a:r>
              <a:rPr lang="en-US" sz="2400" dirty="0" err="1">
                <a:solidFill>
                  <a:schemeClr val="bg1"/>
                </a:solidFill>
              </a:rPr>
              <a:t>sinneth</a:t>
            </a:r>
            <a:r>
              <a:rPr lang="en-US" sz="2400" dirty="0">
                <a:solidFill>
                  <a:schemeClr val="bg1"/>
                </a:solidFill>
              </a:rPr>
              <a:t> [after the Lord has forgiven him] shall the former sins return.” (2)</a:t>
            </a:r>
          </a:p>
        </p:txBody>
      </p:sp>
      <p:sp>
        <p:nvSpPr>
          <p:cNvPr id="3" name="Rectangle 2"/>
          <p:cNvSpPr/>
          <p:nvPr/>
        </p:nvSpPr>
        <p:spPr>
          <a:xfrm>
            <a:off x="1796143" y="1074509"/>
            <a:ext cx="9699171" cy="369332"/>
          </a:xfrm>
          <a:prstGeom prst="rect">
            <a:avLst/>
          </a:prstGeom>
        </p:spPr>
        <p:txBody>
          <a:bodyPr wrap="square">
            <a:spAutoFit/>
          </a:bodyPr>
          <a:lstStyle/>
          <a:p>
            <a:r>
              <a:rPr lang="en-US" dirty="0">
                <a:solidFill>
                  <a:schemeClr val="bg1"/>
                </a:solidFill>
                <a:latin typeface="Calibri" panose="020F0502020204030204" pitchFamily="34" charset="0"/>
              </a:rPr>
              <a:t>Samuel told Saul that the kingdom would be taken from him and given to someone else. </a:t>
            </a:r>
            <a:endParaRPr lang="en-US" dirty="0">
              <a:solidFill>
                <a:schemeClr val="bg1"/>
              </a:solidFill>
            </a:endParaRPr>
          </a:p>
        </p:txBody>
      </p:sp>
      <p:sp>
        <p:nvSpPr>
          <p:cNvPr id="8" name="Rectangle 7"/>
          <p:cNvSpPr/>
          <p:nvPr/>
        </p:nvSpPr>
        <p:spPr>
          <a:xfrm>
            <a:off x="4942115" y="5576683"/>
            <a:ext cx="6096000" cy="923330"/>
          </a:xfrm>
          <a:prstGeom prst="rect">
            <a:avLst/>
          </a:prstGeom>
        </p:spPr>
        <p:txBody>
          <a:bodyPr>
            <a:spAutoFit/>
          </a:bodyPr>
          <a:lstStyle/>
          <a:p>
            <a:r>
              <a:rPr lang="en-US" b="1" i="1" dirty="0">
                <a:solidFill>
                  <a:srgbClr val="FFFF00"/>
                </a:solidFill>
                <a:latin typeface="Calibri" panose="020F0502020204030204" pitchFamily="34" charset="0"/>
              </a:rPr>
              <a:t>And Samuel came no more to see Saul until the day of his death: nevertheless Samuel mourned for Saul: and the </a:t>
            </a:r>
            <a:r>
              <a:rPr lang="en-US" b="1" i="1" cap="small" dirty="0">
                <a:solidFill>
                  <a:srgbClr val="FFFF00"/>
                </a:solidFill>
                <a:latin typeface="Calibri" panose="020F0502020204030204" pitchFamily="34" charset="0"/>
              </a:rPr>
              <a:t>Lord</a:t>
            </a:r>
            <a:r>
              <a:rPr lang="en-US" b="1" i="1" dirty="0">
                <a:solidFill>
                  <a:srgbClr val="FFFF00"/>
                </a:solidFill>
                <a:latin typeface="Calibri" panose="020F0502020204030204" pitchFamily="34" charset="0"/>
              </a:rPr>
              <a:t> repented that he had made Saul king over Israel.</a:t>
            </a:r>
            <a:endParaRPr lang="en-US" b="1" i="1" dirty="0">
              <a:solidFill>
                <a:srgbClr val="FFFF00"/>
              </a:solidFill>
            </a:endParaRPr>
          </a:p>
        </p:txBody>
      </p:sp>
      <p:pic>
        <p:nvPicPr>
          <p:cNvPr id="9" name="Picture 8">
            <a:extLst>
              <a:ext uri="{FF2B5EF4-FFF2-40B4-BE49-F238E27FC236}">
                <a16:creationId xmlns:a16="http://schemas.microsoft.com/office/drawing/2014/main" id="{BFB78464-38EF-9845-731A-62D175F77059}"/>
              </a:ext>
            </a:extLst>
          </p:cNvPr>
          <p:cNvPicPr>
            <a:picLocks noChangeAspect="1"/>
          </p:cNvPicPr>
          <p:nvPr/>
        </p:nvPicPr>
        <p:blipFill>
          <a:blip r:embed="rId3"/>
          <a:stretch>
            <a:fillRect/>
          </a:stretch>
        </p:blipFill>
        <p:spPr>
          <a:xfrm>
            <a:off x="7593419" y="1764956"/>
            <a:ext cx="2769528" cy="3328088"/>
          </a:xfrm>
          <a:prstGeom prst="rect">
            <a:avLst/>
          </a:prstGeom>
        </p:spPr>
      </p:pic>
    </p:spTree>
    <p:extLst>
      <p:ext uri="{BB962C8B-B14F-4D97-AF65-F5344CB8AC3E}">
        <p14:creationId xmlns:p14="http://schemas.microsoft.com/office/powerpoint/2010/main" val="22750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pic>
        <p:nvPicPr>
          <p:cNvPr id="1030" name="Picture 6" descr="https://media.giphy.com/media/W9qCmeTuUoaFG/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83254" y="205473"/>
            <a:ext cx="7145249" cy="6310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Samuel’s Conference</a:t>
            </a:r>
          </a:p>
        </p:txBody>
      </p:sp>
      <p:grpSp>
        <p:nvGrpSpPr>
          <p:cNvPr id="3" name="Group 2"/>
          <p:cNvGrpSpPr/>
          <p:nvPr/>
        </p:nvGrpSpPr>
        <p:grpSpPr>
          <a:xfrm>
            <a:off x="331795" y="1538146"/>
            <a:ext cx="2077473" cy="3096562"/>
            <a:chOff x="331795" y="1538146"/>
            <a:chExt cx="2077473" cy="3096562"/>
          </a:xfrm>
        </p:grpSpPr>
        <p:sp>
          <p:nvSpPr>
            <p:cNvPr id="2" name="Rectangle 1"/>
            <p:cNvSpPr/>
            <p:nvPr/>
          </p:nvSpPr>
          <p:spPr>
            <a:xfrm>
              <a:off x="331795" y="1538146"/>
              <a:ext cx="2077473" cy="646331"/>
            </a:xfrm>
            <a:prstGeom prst="rect">
              <a:avLst/>
            </a:prstGeom>
          </p:spPr>
          <p:txBody>
            <a:bodyPr wrap="square">
              <a:spAutoFit/>
            </a:bodyPr>
            <a:lstStyle/>
            <a:p>
              <a:r>
                <a:rPr lang="en-US" b="0" i="0" dirty="0">
                  <a:solidFill>
                    <a:schemeClr val="bg1"/>
                  </a:solidFill>
                  <a:effectLst/>
                  <a:latin typeface="Calibri" panose="020F0502020204030204" pitchFamily="34" charset="0"/>
                </a:rPr>
                <a:t>Samuel introduces Saul as their King</a:t>
              </a:r>
              <a:endParaRPr lang="en-US" dirty="0">
                <a:solidFill>
                  <a:schemeClr val="bg1"/>
                </a:solidFill>
              </a:endParaRPr>
            </a:p>
          </p:txBody>
        </p:sp>
        <p:grpSp>
          <p:nvGrpSpPr>
            <p:cNvPr id="181" name="Group 180"/>
            <p:cNvGrpSpPr/>
            <p:nvPr/>
          </p:nvGrpSpPr>
          <p:grpSpPr>
            <a:xfrm>
              <a:off x="626034" y="2274378"/>
              <a:ext cx="1134255" cy="2360330"/>
              <a:chOff x="5562600" y="473774"/>
              <a:chExt cx="2445026" cy="5087982"/>
            </a:xfrm>
          </p:grpSpPr>
          <p:sp>
            <p:nvSpPr>
              <p:cNvPr id="182" name="Moon 181"/>
              <p:cNvSpPr/>
              <p:nvPr/>
            </p:nvSpPr>
            <p:spPr>
              <a:xfrm rot="601563" flipH="1">
                <a:off x="6896141" y="178204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20998437">
                <a:off x="5936091" y="179750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601563" flipH="1">
                <a:off x="7232395" y="1259910"/>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0998437">
                <a:off x="5922418" y="1262446"/>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9907266">
                <a:off x="7586010" y="3348056"/>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645044">
                <a:off x="5562600" y="3363032"/>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442075">
                <a:off x="6302715" y="4861904"/>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928376">
                <a:off x="6969044" y="4875956"/>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1440561">
                <a:off x="5578183" y="2445103"/>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585184">
                <a:off x="5718988" y="2198998"/>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19870960">
                <a:off x="7147428" y="2428130"/>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20036208">
                <a:off x="6793771" y="2212177"/>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a:off x="6056116" y="2242513"/>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21186724">
                <a:off x="6809412" y="2101490"/>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353417">
                <a:off x="6033462" y="2165147"/>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rot="10800000">
                <a:off x="6617688" y="2061648"/>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8"/>
              <p:cNvGrpSpPr/>
              <p:nvPr/>
            </p:nvGrpSpPr>
            <p:grpSpPr>
              <a:xfrm>
                <a:off x="6061647" y="825968"/>
                <a:ext cx="1400061" cy="1544052"/>
                <a:chOff x="2816664" y="1199148"/>
                <a:chExt cx="1866748" cy="1544052"/>
              </a:xfrm>
            </p:grpSpPr>
            <p:sp>
              <p:nvSpPr>
                <p:cNvPr id="272" name="Oval 27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5969732" y="744959"/>
                <a:ext cx="1534771" cy="1160209"/>
                <a:chOff x="5148189" y="2884583"/>
                <a:chExt cx="1202145" cy="1160209"/>
              </a:xfrm>
              <a:solidFill>
                <a:schemeClr val="bg2">
                  <a:lumMod val="75000"/>
                </a:schemeClr>
              </a:solidFill>
            </p:grpSpPr>
            <p:sp>
              <p:nvSpPr>
                <p:cNvPr id="270" name="Chord 269"/>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Stored Data 270"/>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Oval 199"/>
              <p:cNvSpPr/>
              <p:nvPr/>
            </p:nvSpPr>
            <p:spPr>
              <a:xfrm rot="20659949">
                <a:off x="6080524" y="1906276"/>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487189">
                <a:off x="7361764" y="1652413"/>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rot="16543144">
                <a:off x="5754358" y="2906394"/>
                <a:ext cx="1362267" cy="393777"/>
                <a:chOff x="4953000" y="1968708"/>
                <a:chExt cx="5056682" cy="1751350"/>
              </a:xfrm>
            </p:grpSpPr>
            <p:grpSp>
              <p:nvGrpSpPr>
                <p:cNvPr id="257" name="Group 256"/>
                <p:cNvGrpSpPr/>
                <p:nvPr/>
              </p:nvGrpSpPr>
              <p:grpSpPr>
                <a:xfrm>
                  <a:off x="4953000" y="1981200"/>
                  <a:ext cx="1681397" cy="1721370"/>
                  <a:chOff x="4953000" y="1981200"/>
                  <a:chExt cx="1681397" cy="1721370"/>
                </a:xfrm>
              </p:grpSpPr>
              <p:sp>
                <p:nvSpPr>
                  <p:cNvPr id="268" name="Quad Arrow 267"/>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6634397" y="1968708"/>
                  <a:ext cx="1681397" cy="1721370"/>
                  <a:chOff x="4953000" y="1981200"/>
                  <a:chExt cx="1681397" cy="1721370"/>
                </a:xfrm>
              </p:grpSpPr>
              <p:sp>
                <p:nvSpPr>
                  <p:cNvPr id="266" name="Quad Arrow 265"/>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8328285" y="1998688"/>
                  <a:ext cx="1681397" cy="1721370"/>
                  <a:chOff x="4953000" y="1981200"/>
                  <a:chExt cx="1681397" cy="1721370"/>
                </a:xfrm>
              </p:grpSpPr>
              <p:sp>
                <p:nvSpPr>
                  <p:cNvPr id="264" name="Quad Arrow 263"/>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Isosceles Triangle 259"/>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Isosceles Triangle 261"/>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rot="15820934">
                <a:off x="6412556" y="2920619"/>
                <a:ext cx="1362267" cy="393777"/>
                <a:chOff x="4953000" y="1968708"/>
                <a:chExt cx="5056682" cy="1751350"/>
              </a:xfrm>
            </p:grpSpPr>
            <p:grpSp>
              <p:nvGrpSpPr>
                <p:cNvPr id="244" name="Group 243"/>
                <p:cNvGrpSpPr/>
                <p:nvPr/>
              </p:nvGrpSpPr>
              <p:grpSpPr>
                <a:xfrm>
                  <a:off x="4953000" y="1981200"/>
                  <a:ext cx="1681397" cy="1721370"/>
                  <a:chOff x="4953000" y="1981200"/>
                  <a:chExt cx="1681397" cy="1721370"/>
                </a:xfrm>
              </p:grpSpPr>
              <p:sp>
                <p:nvSpPr>
                  <p:cNvPr id="255" name="Quad Arrow 254"/>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a:off x="6634397" y="1968708"/>
                  <a:ext cx="1681397" cy="1721370"/>
                  <a:chOff x="4953000" y="1981200"/>
                  <a:chExt cx="1681397" cy="1721370"/>
                </a:xfrm>
              </p:grpSpPr>
              <p:sp>
                <p:nvSpPr>
                  <p:cNvPr id="253" name="Quad Arrow 252"/>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8328285" y="1998688"/>
                  <a:ext cx="1681397" cy="1721370"/>
                  <a:chOff x="4953000" y="1981200"/>
                  <a:chExt cx="1681397" cy="1721370"/>
                </a:xfrm>
              </p:grpSpPr>
              <p:sp>
                <p:nvSpPr>
                  <p:cNvPr id="251" name="Quad Arrow 250"/>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Isosceles Triangle 246"/>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Isosceles Triangle 247"/>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Isosceles Triangle 248"/>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49"/>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6197390" y="1131623"/>
                <a:ext cx="1127934" cy="240085"/>
                <a:chOff x="4953000" y="1968708"/>
                <a:chExt cx="5056682" cy="1751350"/>
              </a:xfrm>
              <a:solidFill>
                <a:srgbClr val="FFC000"/>
              </a:solidFill>
            </p:grpSpPr>
            <p:grpSp>
              <p:nvGrpSpPr>
                <p:cNvPr id="235" name="Group 234"/>
                <p:cNvGrpSpPr/>
                <p:nvPr/>
              </p:nvGrpSpPr>
              <p:grpSpPr>
                <a:xfrm>
                  <a:off x="4953000" y="1981200"/>
                  <a:ext cx="1681397" cy="1721370"/>
                  <a:chOff x="4953000" y="1981200"/>
                  <a:chExt cx="1681397" cy="1721370"/>
                </a:xfrm>
                <a:grpFill/>
              </p:grpSpPr>
              <p:sp>
                <p:nvSpPr>
                  <p:cNvPr id="242" name="Quad Arrow 24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6634397" y="1968708"/>
                  <a:ext cx="1681397" cy="1721370"/>
                  <a:chOff x="4953000" y="1981200"/>
                  <a:chExt cx="1681397" cy="1721370"/>
                </a:xfrm>
                <a:grpFill/>
              </p:grpSpPr>
              <p:sp>
                <p:nvSpPr>
                  <p:cNvPr id="240" name="Quad Arrow 23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8328285" y="1998688"/>
                  <a:ext cx="1681397" cy="1721370"/>
                  <a:chOff x="4953000" y="1981200"/>
                  <a:chExt cx="1681397" cy="1721370"/>
                </a:xfrm>
                <a:grpFill/>
              </p:grpSpPr>
              <p:sp>
                <p:nvSpPr>
                  <p:cNvPr id="238" name="Quad Arrow 23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 name="Oval 204"/>
              <p:cNvSpPr/>
              <p:nvPr/>
            </p:nvSpPr>
            <p:spPr>
              <a:xfrm>
                <a:off x="6397755" y="2120753"/>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6595765" y="2177064"/>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p:cNvGrpSpPr/>
              <p:nvPr/>
            </p:nvGrpSpPr>
            <p:grpSpPr>
              <a:xfrm rot="5400000">
                <a:off x="6485035" y="560062"/>
                <a:ext cx="653109" cy="480533"/>
                <a:chOff x="4953000" y="1981200"/>
                <a:chExt cx="1681397" cy="1721370"/>
              </a:xfrm>
              <a:solidFill>
                <a:srgbClr val="FFC000"/>
              </a:solidFill>
            </p:grpSpPr>
            <p:sp>
              <p:nvSpPr>
                <p:cNvPr id="233" name="Quad Arrow 23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rot="5400000">
                <a:off x="7021344" y="756312"/>
                <a:ext cx="452877" cy="333210"/>
                <a:chOff x="4953000" y="1981200"/>
                <a:chExt cx="1681397" cy="1721370"/>
              </a:xfrm>
              <a:solidFill>
                <a:srgbClr val="FFC000"/>
              </a:solidFill>
            </p:grpSpPr>
            <p:sp>
              <p:nvSpPr>
                <p:cNvPr id="231" name="Quad Arrow 23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rot="5400000">
                <a:off x="6102639" y="743449"/>
                <a:ext cx="452877" cy="333210"/>
                <a:chOff x="4953000" y="1981200"/>
                <a:chExt cx="1681397" cy="1721370"/>
              </a:xfrm>
              <a:solidFill>
                <a:srgbClr val="FFC000"/>
              </a:solidFill>
            </p:grpSpPr>
            <p:sp>
              <p:nvSpPr>
                <p:cNvPr id="229" name="Quad Arrow 22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rot="7543737">
                <a:off x="6107754" y="3595139"/>
                <a:ext cx="2267111" cy="383339"/>
                <a:chOff x="2586167" y="5289078"/>
                <a:chExt cx="2267111" cy="691254"/>
              </a:xfrm>
            </p:grpSpPr>
            <p:sp>
              <p:nvSpPr>
                <p:cNvPr id="227" name="Pentagon 226"/>
                <p:cNvSpPr/>
                <p:nvPr/>
              </p:nvSpPr>
              <p:spPr>
                <a:xfrm>
                  <a:off x="3318906" y="5482966"/>
                  <a:ext cx="1534372" cy="282495"/>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eft-Right-Up Arrow 227"/>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6067372" y="3648119"/>
                <a:ext cx="1402758" cy="268099"/>
                <a:chOff x="6067372" y="3648119"/>
                <a:chExt cx="1402758" cy="268099"/>
              </a:xfrm>
            </p:grpSpPr>
            <p:sp>
              <p:nvSpPr>
                <p:cNvPr id="212" name="Rounded Rectangle 211"/>
                <p:cNvSpPr/>
                <p:nvPr/>
              </p:nvSpPr>
              <p:spPr>
                <a:xfrm>
                  <a:off x="6067372" y="3648119"/>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6172351" y="3669442"/>
                  <a:ext cx="1127934" cy="240085"/>
                  <a:chOff x="4953000" y="1968708"/>
                  <a:chExt cx="5056682" cy="1751350"/>
                </a:xfrm>
                <a:solidFill>
                  <a:srgbClr val="BA7816"/>
                </a:solidFill>
              </p:grpSpPr>
              <p:grpSp>
                <p:nvGrpSpPr>
                  <p:cNvPr id="214" name="Group 213"/>
                  <p:cNvGrpSpPr/>
                  <p:nvPr/>
                </p:nvGrpSpPr>
                <p:grpSpPr>
                  <a:xfrm>
                    <a:off x="4953000" y="1981200"/>
                    <a:ext cx="1681397" cy="1721370"/>
                    <a:chOff x="4953000" y="1981200"/>
                    <a:chExt cx="1681397" cy="1721370"/>
                  </a:xfrm>
                  <a:grpFill/>
                </p:grpSpPr>
                <p:sp>
                  <p:nvSpPr>
                    <p:cNvPr id="225" name="Quad Arrow 22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6634397" y="1968708"/>
                    <a:ext cx="1681397" cy="1721370"/>
                    <a:chOff x="4953000" y="1981200"/>
                    <a:chExt cx="1681397" cy="1721370"/>
                  </a:xfrm>
                  <a:grpFill/>
                </p:grpSpPr>
                <p:sp>
                  <p:nvSpPr>
                    <p:cNvPr id="223" name="Quad Arrow 22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8328285" y="1998688"/>
                    <a:ext cx="1681397" cy="1721370"/>
                    <a:chOff x="4953000" y="1981200"/>
                    <a:chExt cx="1681397" cy="1721370"/>
                  </a:xfrm>
                  <a:grpFill/>
                </p:grpSpPr>
                <p:sp>
                  <p:nvSpPr>
                    <p:cNvPr id="221" name="Quad Arrow 22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Isosceles Triangle 216"/>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Isosceles Triangle 217"/>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74" name="Rectangle 273"/>
          <p:cNvSpPr/>
          <p:nvPr/>
        </p:nvSpPr>
        <p:spPr>
          <a:xfrm>
            <a:off x="74526" y="6421702"/>
            <a:ext cx="1332416" cy="369332"/>
          </a:xfrm>
          <a:prstGeom prst="rect">
            <a:avLst/>
          </a:prstGeom>
        </p:spPr>
        <p:txBody>
          <a:bodyPr wrap="none">
            <a:spAutoFit/>
          </a:bodyPr>
          <a:lstStyle/>
          <a:p>
            <a:r>
              <a:rPr lang="en-US" b="0" i="0" dirty="0">
                <a:solidFill>
                  <a:schemeClr val="bg1"/>
                </a:solidFill>
                <a:effectLst/>
                <a:latin typeface="Calibri" panose="020F0502020204030204" pitchFamily="34" charset="0"/>
              </a:rPr>
              <a:t>1 Samuel 12</a:t>
            </a:r>
            <a:endParaRPr lang="en-US" dirty="0">
              <a:solidFill>
                <a:schemeClr val="bg1"/>
              </a:solidFill>
            </a:endParaRPr>
          </a:p>
        </p:txBody>
      </p:sp>
      <p:sp>
        <p:nvSpPr>
          <p:cNvPr id="275" name="Rectangle 274"/>
          <p:cNvSpPr/>
          <p:nvPr/>
        </p:nvSpPr>
        <p:spPr>
          <a:xfrm>
            <a:off x="9798143" y="1333237"/>
            <a:ext cx="2390787" cy="923330"/>
          </a:xfrm>
          <a:prstGeom prst="rect">
            <a:avLst/>
          </a:prstGeom>
        </p:spPr>
        <p:txBody>
          <a:bodyPr wrap="square">
            <a:spAutoFit/>
          </a:bodyPr>
          <a:lstStyle/>
          <a:p>
            <a:r>
              <a:rPr lang="en-US" b="0" i="0" dirty="0">
                <a:solidFill>
                  <a:schemeClr val="bg1"/>
                </a:solidFill>
                <a:effectLst/>
                <a:latin typeface="Calibri" panose="020F0502020204030204" pitchFamily="34" charset="0"/>
              </a:rPr>
              <a:t>Samuel witnesses of his just dealing with the Israelites.</a:t>
            </a:r>
            <a:endParaRPr lang="en-US" dirty="0">
              <a:solidFill>
                <a:schemeClr val="bg1"/>
              </a:solidFill>
            </a:endParaRPr>
          </a:p>
        </p:txBody>
      </p:sp>
      <p:grpSp>
        <p:nvGrpSpPr>
          <p:cNvPr id="276" name="Group 275"/>
          <p:cNvGrpSpPr/>
          <p:nvPr/>
        </p:nvGrpSpPr>
        <p:grpSpPr>
          <a:xfrm>
            <a:off x="2825041" y="3136344"/>
            <a:ext cx="1130492" cy="2299135"/>
            <a:chOff x="5334000" y="548928"/>
            <a:chExt cx="2445026" cy="4972565"/>
          </a:xfrm>
        </p:grpSpPr>
        <p:grpSp>
          <p:nvGrpSpPr>
            <p:cNvPr id="277" name="Group 276"/>
            <p:cNvGrpSpPr/>
            <p:nvPr/>
          </p:nvGrpSpPr>
          <p:grpSpPr>
            <a:xfrm flipH="1">
              <a:off x="6794531" y="1192982"/>
              <a:ext cx="664589" cy="1652378"/>
              <a:chOff x="4580952" y="1323647"/>
              <a:chExt cx="664589" cy="792389"/>
            </a:xfrm>
            <a:solidFill>
              <a:schemeClr val="bg1">
                <a:lumMod val="50000"/>
              </a:schemeClr>
            </a:solidFill>
          </p:grpSpPr>
          <p:sp>
            <p:nvSpPr>
              <p:cNvPr id="347" name="Moon 346"/>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5613025" y="1195518"/>
              <a:ext cx="664589" cy="1681250"/>
              <a:chOff x="4580952" y="1323647"/>
              <a:chExt cx="664589" cy="792389"/>
            </a:xfrm>
            <a:solidFill>
              <a:schemeClr val="bg1">
                <a:lumMod val="50000"/>
              </a:schemeClr>
            </a:solidFill>
          </p:grpSpPr>
          <p:sp>
            <p:nvSpPr>
              <p:cNvPr id="345" name="Moon 344"/>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Oval 278"/>
            <p:cNvSpPr/>
            <p:nvPr/>
          </p:nvSpPr>
          <p:spPr>
            <a:xfrm rot="20403615">
              <a:off x="5664259" y="1791112"/>
              <a:ext cx="313380" cy="6549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466315">
              <a:off x="7102637" y="1814253"/>
              <a:ext cx="313380" cy="6088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9907266">
              <a:off x="7357410" y="3307793"/>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645044">
              <a:off x="5334000" y="3322769"/>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442075">
              <a:off x="6074115" y="4821641"/>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8928376">
              <a:off x="6740444" y="4835693"/>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1440561">
              <a:off x="5349583" y="2404840"/>
              <a:ext cx="1009860" cy="1443356"/>
            </a:xfrm>
            <a:prstGeom prst="trapezoid">
              <a:avLst>
                <a:gd name="adj" fmla="val 3007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1585184">
              <a:off x="5490388" y="2158735"/>
              <a:ext cx="1003899" cy="1436005"/>
            </a:xfrm>
            <a:prstGeom prst="trapezoid">
              <a:avLst>
                <a:gd name="adj" fmla="val 310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rot="19870960">
              <a:off x="6768767" y="2408608"/>
              <a:ext cx="948562" cy="14433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20036208">
              <a:off x="6565171" y="2171914"/>
              <a:ext cx="972511" cy="139705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a:off x="5827516" y="2202250"/>
              <a:ext cx="1447800" cy="28956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rot="21186724">
              <a:off x="6580812" y="2061227"/>
              <a:ext cx="699099" cy="2898914"/>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353417">
              <a:off x="5804862" y="2124884"/>
              <a:ext cx="699099" cy="28799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Isosceles Triangle 291"/>
            <p:cNvSpPr/>
            <p:nvPr/>
          </p:nvSpPr>
          <p:spPr>
            <a:xfrm rot="10800000">
              <a:off x="6389409" y="2108529"/>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18"/>
            <p:cNvGrpSpPr/>
            <p:nvPr/>
          </p:nvGrpSpPr>
          <p:grpSpPr>
            <a:xfrm>
              <a:off x="5835099" y="653357"/>
              <a:ext cx="1371600" cy="1676400"/>
              <a:chOff x="2819400" y="1066800"/>
              <a:chExt cx="1828800" cy="1676400"/>
            </a:xfrm>
            <a:solidFill>
              <a:schemeClr val="bg1">
                <a:lumMod val="50000"/>
              </a:schemeClr>
            </a:solidFill>
          </p:grpSpPr>
          <p:sp>
            <p:nvSpPr>
              <p:cNvPr id="339" name="Oval 338"/>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340"/>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293"/>
            <p:cNvGrpSpPr/>
            <p:nvPr/>
          </p:nvGrpSpPr>
          <p:grpSpPr>
            <a:xfrm>
              <a:off x="5820039" y="548928"/>
              <a:ext cx="1423008" cy="1136740"/>
              <a:chOff x="5209995" y="2728815"/>
              <a:chExt cx="1114604" cy="1136740"/>
            </a:xfrm>
            <a:solidFill>
              <a:schemeClr val="bg2">
                <a:lumMod val="90000"/>
              </a:schemeClr>
            </a:solidFill>
          </p:grpSpPr>
          <p:sp>
            <p:nvSpPr>
              <p:cNvPr id="337" name="Chord 336"/>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lowchart: Stored Data 337"/>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p:cNvGrpSpPr/>
            <p:nvPr/>
          </p:nvGrpSpPr>
          <p:grpSpPr>
            <a:xfrm>
              <a:off x="6108548" y="2937183"/>
              <a:ext cx="883164" cy="180706"/>
              <a:chOff x="4876800" y="2662262"/>
              <a:chExt cx="2595154" cy="678668"/>
            </a:xfrm>
          </p:grpSpPr>
          <p:grpSp>
            <p:nvGrpSpPr>
              <p:cNvPr id="326" name="Group 325"/>
              <p:cNvGrpSpPr/>
              <p:nvPr/>
            </p:nvGrpSpPr>
            <p:grpSpPr>
              <a:xfrm>
                <a:off x="4876800" y="2662262"/>
                <a:ext cx="914400" cy="656897"/>
                <a:chOff x="4876800" y="2662262"/>
                <a:chExt cx="914400" cy="656897"/>
              </a:xfrm>
            </p:grpSpPr>
            <p:sp>
              <p:nvSpPr>
                <p:cNvPr id="334" name="Hexagon 33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33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5786846" y="2666616"/>
                <a:ext cx="914400" cy="656897"/>
                <a:chOff x="4876800" y="2662262"/>
                <a:chExt cx="914400" cy="656897"/>
              </a:xfrm>
            </p:grpSpPr>
            <p:sp>
              <p:nvSpPr>
                <p:cNvPr id="331" name="Hexagon 33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p:cNvGrpSpPr/>
              <p:nvPr/>
            </p:nvGrpSpPr>
            <p:grpSpPr>
              <a:xfrm>
                <a:off x="6709954" y="2684033"/>
                <a:ext cx="762000" cy="656897"/>
                <a:chOff x="4876800" y="2662262"/>
                <a:chExt cx="762000" cy="656897"/>
              </a:xfrm>
            </p:grpSpPr>
            <p:sp>
              <p:nvSpPr>
                <p:cNvPr id="329" name="Hexagon 328"/>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329"/>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6" name="Group 295"/>
            <p:cNvGrpSpPr/>
            <p:nvPr/>
          </p:nvGrpSpPr>
          <p:grpSpPr>
            <a:xfrm>
              <a:off x="6113073" y="3132824"/>
              <a:ext cx="883164" cy="180706"/>
              <a:chOff x="4876800" y="2662262"/>
              <a:chExt cx="2595154" cy="678668"/>
            </a:xfrm>
          </p:grpSpPr>
          <p:grpSp>
            <p:nvGrpSpPr>
              <p:cNvPr id="315" name="Group 314"/>
              <p:cNvGrpSpPr/>
              <p:nvPr/>
            </p:nvGrpSpPr>
            <p:grpSpPr>
              <a:xfrm>
                <a:off x="4876800" y="2662262"/>
                <a:ext cx="914400" cy="656897"/>
                <a:chOff x="4876800" y="2662262"/>
                <a:chExt cx="914400" cy="656897"/>
              </a:xfrm>
            </p:grpSpPr>
            <p:sp>
              <p:nvSpPr>
                <p:cNvPr id="323" name="Hexagon 32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Quad Arrow 32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315"/>
              <p:cNvGrpSpPr/>
              <p:nvPr/>
            </p:nvGrpSpPr>
            <p:grpSpPr>
              <a:xfrm>
                <a:off x="5786846" y="2666616"/>
                <a:ext cx="914400" cy="656897"/>
                <a:chOff x="4876800" y="2662262"/>
                <a:chExt cx="914400" cy="656897"/>
              </a:xfrm>
            </p:grpSpPr>
            <p:sp>
              <p:nvSpPr>
                <p:cNvPr id="320" name="Hexagon 319"/>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320"/>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p:cNvGrpSpPr/>
              <p:nvPr/>
            </p:nvGrpSpPr>
            <p:grpSpPr>
              <a:xfrm>
                <a:off x="6709954" y="2684033"/>
                <a:ext cx="762000" cy="656897"/>
                <a:chOff x="4876800" y="2662262"/>
                <a:chExt cx="762000" cy="656897"/>
              </a:xfrm>
            </p:grpSpPr>
            <p:sp>
              <p:nvSpPr>
                <p:cNvPr id="318" name="Hexagon 317"/>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318"/>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 name="Group 296"/>
            <p:cNvGrpSpPr/>
            <p:nvPr/>
          </p:nvGrpSpPr>
          <p:grpSpPr>
            <a:xfrm>
              <a:off x="6114707" y="3335837"/>
              <a:ext cx="883164" cy="180706"/>
              <a:chOff x="4876800" y="2662262"/>
              <a:chExt cx="2595154" cy="678668"/>
            </a:xfrm>
          </p:grpSpPr>
          <p:grpSp>
            <p:nvGrpSpPr>
              <p:cNvPr id="304" name="Group 303"/>
              <p:cNvGrpSpPr/>
              <p:nvPr/>
            </p:nvGrpSpPr>
            <p:grpSpPr>
              <a:xfrm>
                <a:off x="4876800" y="2662262"/>
                <a:ext cx="914400" cy="656897"/>
                <a:chOff x="4876800" y="2662262"/>
                <a:chExt cx="914400" cy="656897"/>
              </a:xfrm>
            </p:grpSpPr>
            <p:sp>
              <p:nvSpPr>
                <p:cNvPr id="312" name="Hexagon 31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Quad Arrow 31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a:off x="5786846" y="2666616"/>
                <a:ext cx="914400" cy="656897"/>
                <a:chOff x="4876800" y="2662262"/>
                <a:chExt cx="914400" cy="656897"/>
              </a:xfrm>
            </p:grpSpPr>
            <p:sp>
              <p:nvSpPr>
                <p:cNvPr id="309" name="Hexagon 308"/>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Quad Arrow 309"/>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305"/>
              <p:cNvGrpSpPr/>
              <p:nvPr/>
            </p:nvGrpSpPr>
            <p:grpSpPr>
              <a:xfrm>
                <a:off x="6709954" y="2684033"/>
                <a:ext cx="762000" cy="656897"/>
                <a:chOff x="4876800" y="2662262"/>
                <a:chExt cx="762000" cy="656897"/>
              </a:xfrm>
            </p:grpSpPr>
            <p:sp>
              <p:nvSpPr>
                <p:cNvPr id="307" name="Hexagon 30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30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8" name="Oval 297"/>
            <p:cNvSpPr/>
            <p:nvPr/>
          </p:nvSpPr>
          <p:spPr>
            <a:xfrm>
              <a:off x="6228782" y="1898575"/>
              <a:ext cx="591144" cy="934251"/>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370462" y="2006879"/>
              <a:ext cx="275276" cy="1590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p:cNvSpPr/>
            <p:nvPr/>
          </p:nvSpPr>
          <p:spPr>
            <a:xfrm>
              <a:off x="5847905" y="3637398"/>
              <a:ext cx="1395143" cy="1877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7002111" y="3657810"/>
              <a:ext cx="140481" cy="75797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rot="20860497">
              <a:off x="7133002" y="3673462"/>
              <a:ext cx="138038" cy="70638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a:off x="6989182" y="3637175"/>
              <a:ext cx="235545" cy="2252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 name="Rectangle 1024"/>
          <p:cNvSpPr/>
          <p:nvPr/>
        </p:nvSpPr>
        <p:spPr>
          <a:xfrm>
            <a:off x="9798143" y="2720111"/>
            <a:ext cx="259367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Samuel reproved them for ingratitude and exhorted them to follow the Lord. </a:t>
            </a:r>
            <a:endParaRPr lang="en-US" dirty="0">
              <a:solidFill>
                <a:schemeClr val="bg1"/>
              </a:solidFill>
            </a:endParaRPr>
          </a:p>
        </p:txBody>
      </p:sp>
      <p:sp>
        <p:nvSpPr>
          <p:cNvPr id="350" name="Rectangle 349"/>
          <p:cNvSpPr/>
          <p:nvPr/>
        </p:nvSpPr>
        <p:spPr>
          <a:xfrm>
            <a:off x="9761539" y="4613210"/>
            <a:ext cx="2427391" cy="1200329"/>
          </a:xfrm>
          <a:prstGeom prst="rect">
            <a:avLst/>
          </a:prstGeom>
        </p:spPr>
        <p:txBody>
          <a:bodyPr wrap="square">
            <a:spAutoFit/>
          </a:bodyPr>
          <a:lstStyle/>
          <a:p>
            <a:r>
              <a:rPr lang="en-US" b="0" i="0" dirty="0">
                <a:solidFill>
                  <a:schemeClr val="bg1"/>
                </a:solidFill>
                <a:effectLst/>
                <a:latin typeface="Calibri" panose="020F0502020204030204" pitchFamily="34" charset="0"/>
              </a:rPr>
              <a:t>Samuel reminds them of their heritage and the flight out of their enemies in Egypt. </a:t>
            </a:r>
            <a:endParaRPr lang="en-US" dirty="0">
              <a:solidFill>
                <a:schemeClr val="bg1"/>
              </a:solidFill>
            </a:endParaRPr>
          </a:p>
        </p:txBody>
      </p:sp>
      <p:sp>
        <p:nvSpPr>
          <p:cNvPr id="1027" name="Rectangle 1026"/>
          <p:cNvSpPr/>
          <p:nvPr/>
        </p:nvSpPr>
        <p:spPr>
          <a:xfrm>
            <a:off x="2656978" y="5555990"/>
            <a:ext cx="7147571" cy="923330"/>
          </a:xfrm>
          <a:prstGeom prst="rect">
            <a:avLst/>
          </a:prstGeom>
        </p:spPr>
        <p:txBody>
          <a:bodyPr wrap="square">
            <a:spAutoFit/>
          </a:bodyPr>
          <a:lstStyle/>
          <a:p>
            <a:r>
              <a:rPr lang="en-US" b="0" i="1" dirty="0">
                <a:solidFill>
                  <a:srgbClr val="FFFF00"/>
                </a:solidFill>
                <a:effectLst/>
                <a:latin typeface="Calibri" panose="020F0502020204030204" pitchFamily="34" charset="0"/>
              </a:rPr>
              <a:t>But if ye will not obey the voice of the </a:t>
            </a:r>
            <a:r>
              <a:rPr lang="en-US" b="0" i="1" cap="small" dirty="0">
                <a:solidFill>
                  <a:srgbClr val="FFFF00"/>
                </a:solidFill>
                <a:effectLst/>
                <a:latin typeface="Calibri" panose="020F0502020204030204" pitchFamily="34" charset="0"/>
              </a:rPr>
              <a:t>Lord</a:t>
            </a:r>
            <a:r>
              <a:rPr lang="en-US" b="0" i="1" dirty="0">
                <a:solidFill>
                  <a:srgbClr val="FFFF00"/>
                </a:solidFill>
                <a:effectLst/>
                <a:latin typeface="Calibri" panose="020F0502020204030204" pitchFamily="34" charset="0"/>
              </a:rPr>
              <a:t>, but rebel against the commandment of the </a:t>
            </a:r>
            <a:r>
              <a:rPr lang="en-US" b="0" i="1" cap="small" dirty="0">
                <a:solidFill>
                  <a:srgbClr val="FFFF00"/>
                </a:solidFill>
                <a:effectLst/>
                <a:latin typeface="Calibri" panose="020F0502020204030204" pitchFamily="34" charset="0"/>
              </a:rPr>
              <a:t>Lord</a:t>
            </a:r>
            <a:r>
              <a:rPr lang="en-US" b="0" i="1" dirty="0">
                <a:solidFill>
                  <a:srgbClr val="FFFF00"/>
                </a:solidFill>
                <a:effectLst/>
                <a:latin typeface="Calibri" panose="020F0502020204030204" pitchFamily="34" charset="0"/>
              </a:rPr>
              <a:t>, then shall the hand of the </a:t>
            </a:r>
            <a:r>
              <a:rPr lang="en-US" b="0" i="1" cap="small" dirty="0">
                <a:solidFill>
                  <a:srgbClr val="FFFF00"/>
                </a:solidFill>
                <a:effectLst/>
                <a:latin typeface="Calibri" panose="020F0502020204030204" pitchFamily="34" charset="0"/>
              </a:rPr>
              <a:t>Lord</a:t>
            </a:r>
            <a:r>
              <a:rPr lang="en-US" b="0" i="1" dirty="0">
                <a:solidFill>
                  <a:srgbClr val="FFFF00"/>
                </a:solidFill>
                <a:effectLst/>
                <a:latin typeface="Calibri" panose="020F0502020204030204" pitchFamily="34" charset="0"/>
              </a:rPr>
              <a:t> be against you, as it was against your fathers.</a:t>
            </a:r>
            <a:endParaRPr lang="en-US" i="1" dirty="0">
              <a:solidFill>
                <a:srgbClr val="FFFF00"/>
              </a:solidFill>
            </a:endParaRPr>
          </a:p>
        </p:txBody>
      </p:sp>
      <p:sp>
        <p:nvSpPr>
          <p:cNvPr id="1029" name="Lightning Bolt 1028"/>
          <p:cNvSpPr/>
          <p:nvPr/>
        </p:nvSpPr>
        <p:spPr>
          <a:xfrm flipH="1">
            <a:off x="8163738" y="930219"/>
            <a:ext cx="1095469" cy="2745831"/>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9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76"/>
                                        </p:tgtEl>
                                        <p:attrNameLst>
                                          <p:attrName>style.visibility</p:attrName>
                                        </p:attrNameLst>
                                      </p:cBhvr>
                                      <p:to>
                                        <p:strVal val="visible"/>
                                      </p:to>
                                    </p:set>
                                    <p:animEffect transition="in" filter="wipe(down)">
                                      <p:cBhvr>
                                        <p:cTn id="25" dur="580">
                                          <p:stCondLst>
                                            <p:cond delay="0"/>
                                          </p:stCondLst>
                                        </p:cTn>
                                        <p:tgtEl>
                                          <p:spTgt spid="276"/>
                                        </p:tgtEl>
                                      </p:cBhvr>
                                    </p:animEffect>
                                    <p:anim calcmode="lin" valueType="num">
                                      <p:cBhvr>
                                        <p:cTn id="26" dur="1822" tmFilter="0,0; 0.14,0.36; 0.43,0.73; 0.71,0.91; 1.0,1.0">
                                          <p:stCondLst>
                                            <p:cond delay="0"/>
                                          </p:stCondLst>
                                        </p:cTn>
                                        <p:tgtEl>
                                          <p:spTgt spid="27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6"/>
                                        </p:tgtEl>
                                        <p:attrNameLst>
                                          <p:attrName>ppt_y</p:attrName>
                                        </p:attrNameLst>
                                      </p:cBhvr>
                                      <p:tavLst>
                                        <p:tav tm="0" fmla="#ppt_y-sin(pi*$)/81">
                                          <p:val>
                                            <p:fltVal val="0"/>
                                          </p:val>
                                        </p:tav>
                                        <p:tav tm="100000">
                                          <p:val>
                                            <p:fltVal val="1"/>
                                          </p:val>
                                        </p:tav>
                                      </p:tavLst>
                                    </p:anim>
                                    <p:animScale>
                                      <p:cBhvr>
                                        <p:cTn id="31" dur="26">
                                          <p:stCondLst>
                                            <p:cond delay="650"/>
                                          </p:stCondLst>
                                        </p:cTn>
                                        <p:tgtEl>
                                          <p:spTgt spid="276"/>
                                        </p:tgtEl>
                                      </p:cBhvr>
                                      <p:to x="100000" y="60000"/>
                                    </p:animScale>
                                    <p:animScale>
                                      <p:cBhvr>
                                        <p:cTn id="32" dur="166" decel="50000">
                                          <p:stCondLst>
                                            <p:cond delay="676"/>
                                          </p:stCondLst>
                                        </p:cTn>
                                        <p:tgtEl>
                                          <p:spTgt spid="276"/>
                                        </p:tgtEl>
                                      </p:cBhvr>
                                      <p:to x="100000" y="100000"/>
                                    </p:animScale>
                                    <p:animScale>
                                      <p:cBhvr>
                                        <p:cTn id="33" dur="26">
                                          <p:stCondLst>
                                            <p:cond delay="1312"/>
                                          </p:stCondLst>
                                        </p:cTn>
                                        <p:tgtEl>
                                          <p:spTgt spid="276"/>
                                        </p:tgtEl>
                                      </p:cBhvr>
                                      <p:to x="100000" y="80000"/>
                                    </p:animScale>
                                    <p:animScale>
                                      <p:cBhvr>
                                        <p:cTn id="34" dur="166" decel="50000">
                                          <p:stCondLst>
                                            <p:cond delay="1338"/>
                                          </p:stCondLst>
                                        </p:cTn>
                                        <p:tgtEl>
                                          <p:spTgt spid="276"/>
                                        </p:tgtEl>
                                      </p:cBhvr>
                                      <p:to x="100000" y="100000"/>
                                    </p:animScale>
                                    <p:animScale>
                                      <p:cBhvr>
                                        <p:cTn id="35" dur="26">
                                          <p:stCondLst>
                                            <p:cond delay="1642"/>
                                          </p:stCondLst>
                                        </p:cTn>
                                        <p:tgtEl>
                                          <p:spTgt spid="276"/>
                                        </p:tgtEl>
                                      </p:cBhvr>
                                      <p:to x="100000" y="90000"/>
                                    </p:animScale>
                                    <p:animScale>
                                      <p:cBhvr>
                                        <p:cTn id="36" dur="166" decel="50000">
                                          <p:stCondLst>
                                            <p:cond delay="1668"/>
                                          </p:stCondLst>
                                        </p:cTn>
                                        <p:tgtEl>
                                          <p:spTgt spid="276"/>
                                        </p:tgtEl>
                                      </p:cBhvr>
                                      <p:to x="100000" y="100000"/>
                                    </p:animScale>
                                    <p:animScale>
                                      <p:cBhvr>
                                        <p:cTn id="37" dur="26">
                                          <p:stCondLst>
                                            <p:cond delay="1808"/>
                                          </p:stCondLst>
                                        </p:cTn>
                                        <p:tgtEl>
                                          <p:spTgt spid="276"/>
                                        </p:tgtEl>
                                      </p:cBhvr>
                                      <p:to x="100000" y="95000"/>
                                    </p:animScale>
                                    <p:animScale>
                                      <p:cBhvr>
                                        <p:cTn id="38" dur="166" decel="50000">
                                          <p:stCondLst>
                                            <p:cond delay="1834"/>
                                          </p:stCondLst>
                                        </p:cTn>
                                        <p:tgtEl>
                                          <p:spTgt spid="276"/>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75"/>
                                        </p:tgtEl>
                                        <p:attrNameLst>
                                          <p:attrName>style.visibility</p:attrName>
                                        </p:attrNameLst>
                                      </p:cBhvr>
                                      <p:to>
                                        <p:strVal val="visible"/>
                                      </p:to>
                                    </p:set>
                                    <p:animEffect transition="in" filter="wipe(down)">
                                      <p:cBhvr>
                                        <p:cTn id="41" dur="580">
                                          <p:stCondLst>
                                            <p:cond delay="0"/>
                                          </p:stCondLst>
                                        </p:cTn>
                                        <p:tgtEl>
                                          <p:spTgt spid="275"/>
                                        </p:tgtEl>
                                      </p:cBhvr>
                                    </p:animEffect>
                                    <p:anim calcmode="lin" valueType="num">
                                      <p:cBhvr>
                                        <p:cTn id="42" dur="1822" tmFilter="0,0; 0.14,0.36; 0.43,0.73; 0.71,0.91; 1.0,1.0">
                                          <p:stCondLst>
                                            <p:cond delay="0"/>
                                          </p:stCondLst>
                                        </p:cTn>
                                        <p:tgtEl>
                                          <p:spTgt spid="27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7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7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7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75"/>
                                        </p:tgtEl>
                                        <p:attrNameLst>
                                          <p:attrName>ppt_y</p:attrName>
                                        </p:attrNameLst>
                                      </p:cBhvr>
                                      <p:tavLst>
                                        <p:tav tm="0" fmla="#ppt_y-sin(pi*$)/81">
                                          <p:val>
                                            <p:fltVal val="0"/>
                                          </p:val>
                                        </p:tav>
                                        <p:tav tm="100000">
                                          <p:val>
                                            <p:fltVal val="1"/>
                                          </p:val>
                                        </p:tav>
                                      </p:tavLst>
                                    </p:anim>
                                    <p:animScale>
                                      <p:cBhvr>
                                        <p:cTn id="47" dur="26">
                                          <p:stCondLst>
                                            <p:cond delay="650"/>
                                          </p:stCondLst>
                                        </p:cTn>
                                        <p:tgtEl>
                                          <p:spTgt spid="275"/>
                                        </p:tgtEl>
                                      </p:cBhvr>
                                      <p:to x="100000" y="60000"/>
                                    </p:animScale>
                                    <p:animScale>
                                      <p:cBhvr>
                                        <p:cTn id="48" dur="166" decel="50000">
                                          <p:stCondLst>
                                            <p:cond delay="676"/>
                                          </p:stCondLst>
                                        </p:cTn>
                                        <p:tgtEl>
                                          <p:spTgt spid="275"/>
                                        </p:tgtEl>
                                      </p:cBhvr>
                                      <p:to x="100000" y="100000"/>
                                    </p:animScale>
                                    <p:animScale>
                                      <p:cBhvr>
                                        <p:cTn id="49" dur="26">
                                          <p:stCondLst>
                                            <p:cond delay="1312"/>
                                          </p:stCondLst>
                                        </p:cTn>
                                        <p:tgtEl>
                                          <p:spTgt spid="275"/>
                                        </p:tgtEl>
                                      </p:cBhvr>
                                      <p:to x="100000" y="80000"/>
                                    </p:animScale>
                                    <p:animScale>
                                      <p:cBhvr>
                                        <p:cTn id="50" dur="166" decel="50000">
                                          <p:stCondLst>
                                            <p:cond delay="1338"/>
                                          </p:stCondLst>
                                        </p:cTn>
                                        <p:tgtEl>
                                          <p:spTgt spid="275"/>
                                        </p:tgtEl>
                                      </p:cBhvr>
                                      <p:to x="100000" y="100000"/>
                                    </p:animScale>
                                    <p:animScale>
                                      <p:cBhvr>
                                        <p:cTn id="51" dur="26">
                                          <p:stCondLst>
                                            <p:cond delay="1642"/>
                                          </p:stCondLst>
                                        </p:cTn>
                                        <p:tgtEl>
                                          <p:spTgt spid="275"/>
                                        </p:tgtEl>
                                      </p:cBhvr>
                                      <p:to x="100000" y="90000"/>
                                    </p:animScale>
                                    <p:animScale>
                                      <p:cBhvr>
                                        <p:cTn id="52" dur="166" decel="50000">
                                          <p:stCondLst>
                                            <p:cond delay="1668"/>
                                          </p:stCondLst>
                                        </p:cTn>
                                        <p:tgtEl>
                                          <p:spTgt spid="275"/>
                                        </p:tgtEl>
                                      </p:cBhvr>
                                      <p:to x="100000" y="100000"/>
                                    </p:animScale>
                                    <p:animScale>
                                      <p:cBhvr>
                                        <p:cTn id="53" dur="26">
                                          <p:stCondLst>
                                            <p:cond delay="1808"/>
                                          </p:stCondLst>
                                        </p:cTn>
                                        <p:tgtEl>
                                          <p:spTgt spid="275"/>
                                        </p:tgtEl>
                                      </p:cBhvr>
                                      <p:to x="100000" y="95000"/>
                                    </p:animScale>
                                    <p:animScale>
                                      <p:cBhvr>
                                        <p:cTn id="54" dur="166" decel="50000">
                                          <p:stCondLst>
                                            <p:cond delay="1834"/>
                                          </p:stCondLst>
                                        </p:cTn>
                                        <p:tgtEl>
                                          <p:spTgt spid="275"/>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1025" grpId="0"/>
      <p:bldP spid="350" grpId="0"/>
      <p:bldP spid="1027" grpId="0"/>
      <p:bldP spid="10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15:24-25</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Next…</a:t>
            </a:r>
          </a:p>
        </p:txBody>
      </p:sp>
      <p:sp>
        <p:nvSpPr>
          <p:cNvPr id="7" name="Rectangle 6"/>
          <p:cNvSpPr/>
          <p:nvPr/>
        </p:nvSpPr>
        <p:spPr>
          <a:xfrm>
            <a:off x="2733301" y="1425085"/>
            <a:ext cx="6949896" cy="3785652"/>
          </a:xfrm>
          <a:prstGeom prst="rect">
            <a:avLst/>
          </a:prstGeom>
        </p:spPr>
        <p:txBody>
          <a:bodyPr wrap="square">
            <a:spAutoFit/>
          </a:bodyPr>
          <a:lstStyle/>
          <a:p>
            <a:pPr fontAlgn="base"/>
            <a:r>
              <a:rPr lang="en-US" sz="2400" dirty="0">
                <a:solidFill>
                  <a:schemeClr val="bg1"/>
                </a:solidFill>
              </a:rPr>
              <a:t>This evil spirit did not depart from Saul during the remainder of his reign. His temper became intolerable, his jealousy unbounded. He was ready to commit murder on the slightest provocation, and at one time he hurled a javelin at his own son, Jonathan.</a:t>
            </a:r>
          </a:p>
          <a:p>
            <a:pPr fontAlgn="base"/>
            <a:r>
              <a:rPr lang="en-US" sz="2400" dirty="0">
                <a:solidFill>
                  <a:schemeClr val="bg1"/>
                </a:solidFill>
              </a:rPr>
              <a:t> </a:t>
            </a:r>
          </a:p>
          <a:p>
            <a:pPr fontAlgn="base"/>
            <a:r>
              <a:rPr lang="en-US" sz="2400" dirty="0">
                <a:solidFill>
                  <a:schemeClr val="bg1"/>
                </a:solidFill>
              </a:rPr>
              <a:t>This was a far cry from the day when God gave Saul a new heart as he commenced his reign, when the spirit of God was his companion, and even when he was given the gift of prophecy. (6)</a:t>
            </a:r>
          </a:p>
        </p:txBody>
      </p:sp>
    </p:spTree>
    <p:extLst>
      <p:ext uri="{BB962C8B-B14F-4D97-AF65-F5344CB8AC3E}">
        <p14:creationId xmlns:p14="http://schemas.microsoft.com/office/powerpoint/2010/main" val="260291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81481" y="63374"/>
            <a:ext cx="12231232" cy="4524315"/>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Video:</a:t>
            </a:r>
          </a:p>
          <a:p>
            <a:r>
              <a:rPr lang="en-US" dirty="0">
                <a:solidFill>
                  <a:schemeClr val="bg1"/>
                </a:solidFill>
              </a:rPr>
              <a:t>“Honesty: You Better Believe It!” (4:46)</a:t>
            </a:r>
          </a:p>
          <a:p>
            <a:r>
              <a:rPr lang="en-US" dirty="0">
                <a:solidFill>
                  <a:schemeClr val="bg1"/>
                </a:solidFill>
              </a:rPr>
              <a:t>“Blessed and Happy Are Those Who Keep the Commandments of God” (5:41)</a:t>
            </a:r>
          </a:p>
          <a:p>
            <a:endParaRPr lang="en-US" dirty="0">
              <a:solidFill>
                <a:schemeClr val="bg1"/>
              </a:solidFill>
            </a:endParaRPr>
          </a:p>
          <a:p>
            <a:pPr marL="342900" indent="-342900">
              <a:buAutoNum type="arabicPeriod"/>
            </a:pPr>
            <a:r>
              <a:rPr lang="en-US" i="1" dirty="0">
                <a:solidFill>
                  <a:schemeClr val="bg1"/>
                </a:solidFill>
              </a:rPr>
              <a:t>Who’s Who in the Old Testament </a:t>
            </a:r>
            <a:r>
              <a:rPr lang="en-US" dirty="0">
                <a:solidFill>
                  <a:schemeClr val="bg1"/>
                </a:solidFill>
              </a:rPr>
              <a:t> by Ed J. </a:t>
            </a:r>
            <a:r>
              <a:rPr lang="en-US" dirty="0" err="1">
                <a:solidFill>
                  <a:schemeClr val="bg1"/>
                </a:solidFill>
              </a:rPr>
              <a:t>Pinegar</a:t>
            </a:r>
            <a:r>
              <a:rPr lang="en-US" dirty="0">
                <a:solidFill>
                  <a:schemeClr val="bg1"/>
                </a:solidFill>
              </a:rPr>
              <a:t> and Richard J. Allen p. 106-107</a:t>
            </a:r>
          </a:p>
          <a:p>
            <a:pPr marL="342900" indent="-342900">
              <a:buAutoNum type="arabicPeriod"/>
            </a:pPr>
            <a:r>
              <a:rPr lang="en-US" dirty="0">
                <a:solidFill>
                  <a:schemeClr val="bg1"/>
                </a:solidFill>
              </a:rPr>
              <a:t>Old Testament Institute Manual</a:t>
            </a:r>
          </a:p>
          <a:p>
            <a:pPr marL="342900" indent="-342900">
              <a:buFontTx/>
              <a:buAutoNum type="arabicPeriod"/>
            </a:pPr>
            <a:r>
              <a:rPr lang="en-US" dirty="0">
                <a:solidFill>
                  <a:schemeClr val="bg1"/>
                </a:solidFill>
              </a:rPr>
              <a:t>(Keil and Delitzsch, Commentary, 2:2:146–47.) Found in Old Testament Institute Manual</a:t>
            </a:r>
          </a:p>
          <a:p>
            <a:pPr marL="342900" indent="-342900">
              <a:buFontTx/>
              <a:buAutoNum type="arabicPeriod"/>
            </a:pPr>
            <a:r>
              <a:rPr lang="en-US" dirty="0">
                <a:solidFill>
                  <a:schemeClr val="bg1"/>
                </a:solidFill>
              </a:rPr>
              <a:t>Elder Robert D. Hales (“Return with Honor,” </a:t>
            </a:r>
            <a:r>
              <a:rPr lang="en-US" i="1" dirty="0">
                <a:solidFill>
                  <a:schemeClr val="bg1"/>
                </a:solidFill>
              </a:rPr>
              <a:t>Ensign</a:t>
            </a:r>
            <a:r>
              <a:rPr lang="en-US" dirty="0">
                <a:solidFill>
                  <a:schemeClr val="bg1"/>
                </a:solidFill>
              </a:rPr>
              <a:t>, June 1999, 10)</a:t>
            </a:r>
          </a:p>
          <a:p>
            <a:r>
              <a:rPr lang="en-US" dirty="0">
                <a:solidFill>
                  <a:schemeClr val="bg1"/>
                </a:solidFill>
              </a:rPr>
              <a:t>Presentation by ©http://fashionsbylynda.com/blog/</a:t>
            </a:r>
          </a:p>
          <a:p>
            <a:pPr fontAlgn="base"/>
            <a:r>
              <a:rPr lang="en-US" dirty="0">
                <a:solidFill>
                  <a:schemeClr val="bg1"/>
                </a:solidFill>
              </a:rPr>
              <a:t>5. Elder D. Todd Christofferson (“The Joy of the Saints,”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2019, 16)</a:t>
            </a:r>
          </a:p>
          <a:p>
            <a:pPr marL="342900" indent="-342900">
              <a:buAutoNum type="arabicPeriod" startAt="6"/>
            </a:pPr>
            <a:r>
              <a:rPr lang="en-US" dirty="0">
                <a:solidFill>
                  <a:schemeClr val="bg1"/>
                </a:solidFill>
              </a:rPr>
              <a:t>Mark E. Peterson (</a:t>
            </a:r>
            <a:r>
              <a:rPr lang="en-US" i="1" dirty="0">
                <a:solidFill>
                  <a:schemeClr val="bg1"/>
                </a:solidFill>
              </a:rPr>
              <a:t>Three Kings of Israel</a:t>
            </a:r>
            <a:r>
              <a:rPr lang="en-US" dirty="0">
                <a:solidFill>
                  <a:schemeClr val="bg1"/>
                </a:solidFill>
              </a:rPr>
              <a:t> [Salt Lake City: Deseret Book Co., 1980], 36)</a:t>
            </a:r>
          </a:p>
          <a:p>
            <a:pPr marL="342900" indent="-342900">
              <a:buAutoNum type="arabicPeriod" startAt="6"/>
            </a:pPr>
            <a:r>
              <a:rPr lang="en-US" dirty="0">
                <a:solidFill>
                  <a:schemeClr val="bg1"/>
                </a:solidFill>
              </a:rPr>
              <a:t>Russell M. Nelson (“Face the Future with Faith,”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2011, 34)</a:t>
            </a:r>
          </a:p>
          <a:p>
            <a:pPr marL="342900" indent="-342900">
              <a:buAutoNum type="arabicPeriod" startAt="6"/>
            </a:pPr>
            <a:r>
              <a:rPr lang="en-US" dirty="0">
                <a:solidFill>
                  <a:schemeClr val="bg1"/>
                </a:solidFill>
              </a:rPr>
              <a:t>Elder Bruce A. Carlson (“When the Lord Commands,”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2010, 39).</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p:txBody>
      </p:sp>
      <p:grpSp>
        <p:nvGrpSpPr>
          <p:cNvPr id="2" name="Group 1">
            <a:extLst>
              <a:ext uri="{FF2B5EF4-FFF2-40B4-BE49-F238E27FC236}">
                <a16:creationId xmlns:a16="http://schemas.microsoft.com/office/drawing/2014/main" id="{F2007A3D-0F19-4711-4599-C397FE06E368}"/>
              </a:ext>
            </a:extLst>
          </p:cNvPr>
          <p:cNvGrpSpPr/>
          <p:nvPr/>
        </p:nvGrpSpPr>
        <p:grpSpPr>
          <a:xfrm>
            <a:off x="7436498" y="455307"/>
            <a:ext cx="714033" cy="899279"/>
            <a:chOff x="990600" y="381000"/>
            <a:chExt cx="2362200" cy="2905035"/>
          </a:xfrm>
        </p:grpSpPr>
        <p:sp>
          <p:nvSpPr>
            <p:cNvPr id="3" name="Trapezoid 2">
              <a:extLst>
                <a:ext uri="{FF2B5EF4-FFF2-40B4-BE49-F238E27FC236}">
                  <a16:creationId xmlns:a16="http://schemas.microsoft.com/office/drawing/2014/main" id="{48503B3B-5D9A-A122-A8C1-BA8F2C3611A0}"/>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99">
              <a:extLst>
                <a:ext uri="{FF2B5EF4-FFF2-40B4-BE49-F238E27FC236}">
                  <a16:creationId xmlns:a16="http://schemas.microsoft.com/office/drawing/2014/main" id="{4787F518-CD6F-6BC6-9B08-B494CB9A3E9B}"/>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00">
              <a:extLst>
                <a:ext uri="{FF2B5EF4-FFF2-40B4-BE49-F238E27FC236}">
                  <a16:creationId xmlns:a16="http://schemas.microsoft.com/office/drawing/2014/main" id="{CADDC631-5EDF-459D-6A5A-1648F7D87C02}"/>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1">
              <a:extLst>
                <a:ext uri="{FF2B5EF4-FFF2-40B4-BE49-F238E27FC236}">
                  <a16:creationId xmlns:a16="http://schemas.microsoft.com/office/drawing/2014/main" id="{A112E0CF-9923-E94C-CB3F-F4081226A2C5}"/>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
              <a:extLst>
                <a:ext uri="{FF2B5EF4-FFF2-40B4-BE49-F238E27FC236}">
                  <a16:creationId xmlns:a16="http://schemas.microsoft.com/office/drawing/2014/main" id="{33E81F24-117F-554A-E123-A657088EB16E}"/>
                </a:ext>
              </a:extLst>
            </p:cNvPr>
            <p:cNvGrpSpPr/>
            <p:nvPr/>
          </p:nvGrpSpPr>
          <p:grpSpPr>
            <a:xfrm>
              <a:off x="1828800" y="381000"/>
              <a:ext cx="1250371" cy="1224010"/>
              <a:chOff x="3037563" y="3121795"/>
              <a:chExt cx="1250371" cy="1224010"/>
            </a:xfrm>
          </p:grpSpPr>
          <p:sp>
            <p:nvSpPr>
              <p:cNvPr id="17" name="Oval 16">
                <a:extLst>
                  <a:ext uri="{FF2B5EF4-FFF2-40B4-BE49-F238E27FC236}">
                    <a16:creationId xmlns:a16="http://schemas.microsoft.com/office/drawing/2014/main" id="{79338723-C62D-FF6C-BE6F-A9D96D9171D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A67B6D7-F44D-6C82-8102-BC6F1B405A48}"/>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CDDB6D-4309-76C5-F26D-47B6853516E5}"/>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20DADE-19E0-DA3C-DFFF-0253588102E2}"/>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8ADB2E1-40BD-BB13-D7F6-3EC0AF98646A}"/>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
              <a:extLst>
                <a:ext uri="{FF2B5EF4-FFF2-40B4-BE49-F238E27FC236}">
                  <a16:creationId xmlns:a16="http://schemas.microsoft.com/office/drawing/2014/main" id="{CA3A1A91-3850-3B6E-2DCD-E5ADFB786CDA}"/>
                </a:ext>
              </a:extLst>
            </p:cNvPr>
            <p:cNvGrpSpPr/>
            <p:nvPr/>
          </p:nvGrpSpPr>
          <p:grpSpPr>
            <a:xfrm>
              <a:off x="990600" y="685800"/>
              <a:ext cx="856252" cy="838200"/>
              <a:chOff x="3037563" y="3121795"/>
              <a:chExt cx="1250371" cy="1224010"/>
            </a:xfrm>
          </p:grpSpPr>
          <p:sp>
            <p:nvSpPr>
              <p:cNvPr id="12" name="Oval 11">
                <a:extLst>
                  <a:ext uri="{FF2B5EF4-FFF2-40B4-BE49-F238E27FC236}">
                    <a16:creationId xmlns:a16="http://schemas.microsoft.com/office/drawing/2014/main" id="{98C32289-C517-410D-F547-35DB1E27A02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81E532-8F7A-A262-9F97-7FAB500EDA06}"/>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C2CEB0-9207-276D-F09D-2FB8DDA3B762}"/>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466E6A9-FD2A-EB2F-7B62-C7DF6B0CC370}"/>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1DC9473-C1CD-BD8E-B8D8-BAA92FF645B7}"/>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39861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200329"/>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Saul’s decision:</a:t>
            </a:r>
          </a:p>
          <a:p>
            <a:r>
              <a:rPr lang="en-US" sz="1200" dirty="0">
                <a:solidFill>
                  <a:srgbClr val="333333"/>
                </a:solidFill>
                <a:latin typeface="Calibri" panose="020F0502020204030204" pitchFamily="34" charset="0"/>
              </a:rPr>
              <a:t>“…growing impatient at Samuel’s delay, Saul prepared the burnt offering himself, forgetting that though he occupied the throne, wore the crown, and bore the scepter, these insignia of kingly power gave him no right to officiate even as a deacon in the Priesthood of God; and for this and other instances of his unrighteous presumption he was rejected of God and another was made king in his place.” (</a:t>
            </a:r>
            <a:r>
              <a:rPr lang="en-US" sz="1200" dirty="0" err="1">
                <a:solidFill>
                  <a:srgbClr val="333333"/>
                </a:solidFill>
                <a:latin typeface="Calibri" panose="020F0502020204030204" pitchFamily="34" charset="0"/>
              </a:rPr>
              <a:t>Talmage</a:t>
            </a:r>
            <a:r>
              <a:rPr lang="en-US" sz="1200" dirty="0">
                <a:solidFill>
                  <a:srgbClr val="333333"/>
                </a:solidFill>
                <a:latin typeface="Calibri" panose="020F0502020204030204" pitchFamily="34" charset="0"/>
              </a:rPr>
              <a:t>, Articles of Faith, pp. 184–85.) Old Testament Institute Manual</a:t>
            </a:r>
            <a:endParaRPr lang="en-US" sz="1200" dirty="0"/>
          </a:p>
        </p:txBody>
      </p:sp>
      <p:sp>
        <p:nvSpPr>
          <p:cNvPr id="3" name="Rectangle 2"/>
          <p:cNvSpPr/>
          <p:nvPr/>
        </p:nvSpPr>
        <p:spPr>
          <a:xfrm>
            <a:off x="0" y="3152301"/>
            <a:ext cx="6096000" cy="1015663"/>
          </a:xfrm>
          <a:prstGeom prst="rect">
            <a:avLst/>
          </a:prstGeom>
          <a:ln>
            <a:solidFill>
              <a:schemeClr val="tx1"/>
            </a:solidFill>
          </a:ln>
        </p:spPr>
        <p:txBody>
          <a:bodyPr>
            <a:spAutoFit/>
          </a:bodyPr>
          <a:lstStyle/>
          <a:p>
            <a:r>
              <a:rPr lang="en-US" sz="1200" b="1" dirty="0"/>
              <a:t>Spoilers:</a:t>
            </a:r>
          </a:p>
          <a:p>
            <a:r>
              <a:rPr lang="en-US" sz="1200" dirty="0"/>
              <a:t>In the armies of ancient times, certain men were assigned to go out and destroy crops, homes, barns, cattle, and so forth. Their prime purpose was not to take human life, but to make living difficult for the civilian population who supported the military (see Clarke, Bible Commentary, 2:249). </a:t>
            </a:r>
            <a:r>
              <a:rPr lang="en-US" sz="1200" dirty="0">
                <a:solidFill>
                  <a:srgbClr val="333333"/>
                </a:solidFill>
                <a:latin typeface="Calibri" panose="020F0502020204030204" pitchFamily="34" charset="0"/>
              </a:rPr>
              <a:t>Old Testament Institute Manual</a:t>
            </a:r>
            <a:endParaRPr lang="en-US" sz="1200" dirty="0"/>
          </a:p>
        </p:txBody>
      </p:sp>
      <p:sp>
        <p:nvSpPr>
          <p:cNvPr id="4" name="Rectangle 3"/>
          <p:cNvSpPr/>
          <p:nvPr/>
        </p:nvSpPr>
        <p:spPr>
          <a:xfrm>
            <a:off x="0" y="1213309"/>
            <a:ext cx="6096000" cy="1938992"/>
          </a:xfrm>
          <a:prstGeom prst="rect">
            <a:avLst/>
          </a:prstGeom>
          <a:ln>
            <a:solidFill>
              <a:schemeClr val="tx1"/>
            </a:solidFill>
          </a:ln>
        </p:spPr>
        <p:txBody>
          <a:bodyPr>
            <a:spAutoFit/>
          </a:bodyPr>
          <a:lstStyle/>
          <a:p>
            <a:r>
              <a:rPr lang="en-US" sz="1200" b="1" dirty="0"/>
              <a:t>No Smith in the Land:</a:t>
            </a:r>
          </a:p>
          <a:p>
            <a:r>
              <a:rPr lang="en-US" sz="1200" dirty="0"/>
              <a:t>Scholars believe that at this time the Israelites did not know how to work with iron. The Philistines guarded the secret carefully to maintain superiority in weapons over the softer brass weapons of the Israelites. As a result, the Israelites did not have the superior chariots of iron, nor could they manufacture swords and spears of iron. The other instruments mentioned, “share,” “coulter,” “axe,” “mattock,” and “goad,” had to be taken to the Philistines for sharpening. A</a:t>
            </a:r>
            <a:r>
              <a:rPr lang="en-US" sz="1200" i="1" dirty="0"/>
              <a:t> share</a:t>
            </a:r>
            <a:r>
              <a:rPr lang="en-US" sz="1200" dirty="0"/>
              <a:t> was a metal instrument used to plough the ground, and a </a:t>
            </a:r>
            <a:r>
              <a:rPr lang="en-US" sz="1200" i="1" dirty="0"/>
              <a:t>coulter </a:t>
            </a:r>
            <a:r>
              <a:rPr lang="en-US" sz="1200" dirty="0"/>
              <a:t>was a small garden hoe used to loosen the earth and weed the soil. A </a:t>
            </a:r>
            <a:r>
              <a:rPr lang="en-US" sz="1200" i="1" dirty="0"/>
              <a:t>mattock</a:t>
            </a:r>
            <a:r>
              <a:rPr lang="en-US" sz="1200" dirty="0"/>
              <a:t> was an Egyptian hoe or grubbing axe, and a </a:t>
            </a:r>
            <a:r>
              <a:rPr lang="en-US" sz="1200" i="1" dirty="0"/>
              <a:t>goad</a:t>
            </a:r>
            <a:r>
              <a:rPr lang="en-US" sz="1200" dirty="0"/>
              <a:t> was a sharp rod about eight feet long used to prod stubborn animals</a:t>
            </a:r>
          </a:p>
        </p:txBody>
      </p:sp>
      <p:sp>
        <p:nvSpPr>
          <p:cNvPr id="5" name="Rectangle 4"/>
          <p:cNvSpPr/>
          <p:nvPr/>
        </p:nvSpPr>
        <p:spPr>
          <a:xfrm>
            <a:off x="0" y="4204877"/>
            <a:ext cx="6096000" cy="1015663"/>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The Fasting Decision:</a:t>
            </a:r>
          </a:p>
          <a:p>
            <a:r>
              <a:rPr lang="en-US" sz="1200" dirty="0"/>
              <a:t>This command of Saul did not proceed from a proper attitude towards the Lord, but was an act of false zeal, in which Saul had more regard to himself and his own kingly power than to the cause of the kingdom of Jehovah, as we may see at once from the expression … ‘till </a:t>
            </a:r>
            <a:r>
              <a:rPr lang="en-US" sz="1200" i="1" dirty="0"/>
              <a:t>I</a:t>
            </a:r>
            <a:r>
              <a:rPr lang="en-US" sz="1200" dirty="0"/>
              <a:t> have avenged </a:t>
            </a:r>
            <a:r>
              <a:rPr lang="en-US" sz="1200" i="1" dirty="0"/>
              <a:t>myself</a:t>
            </a:r>
            <a:r>
              <a:rPr lang="en-US" sz="1200" dirty="0"/>
              <a:t> upon mine enemies.’” (</a:t>
            </a:r>
            <a:r>
              <a:rPr lang="en-US" sz="1200" dirty="0" err="1"/>
              <a:t>Keil</a:t>
            </a:r>
            <a:r>
              <a:rPr lang="en-US" sz="1200" dirty="0"/>
              <a:t> and </a:t>
            </a:r>
            <a:r>
              <a:rPr lang="en-US" sz="1200" dirty="0" err="1"/>
              <a:t>Delitzsch</a:t>
            </a:r>
            <a:r>
              <a:rPr lang="en-US" sz="1200" dirty="0"/>
              <a:t>, Commentary, 2:2:142.)</a:t>
            </a:r>
          </a:p>
        </p:txBody>
      </p:sp>
      <p:sp>
        <p:nvSpPr>
          <p:cNvPr id="6" name="Rectangle 5"/>
          <p:cNvSpPr/>
          <p:nvPr/>
        </p:nvSpPr>
        <p:spPr>
          <a:xfrm>
            <a:off x="6096000" y="0"/>
            <a:ext cx="6096000" cy="1754326"/>
          </a:xfrm>
          <a:prstGeom prst="rect">
            <a:avLst/>
          </a:prstGeom>
          <a:ln>
            <a:solidFill>
              <a:schemeClr val="tx1"/>
            </a:solidFill>
          </a:ln>
        </p:spPr>
        <p:txBody>
          <a:bodyPr>
            <a:spAutoFit/>
          </a:bodyPr>
          <a:lstStyle/>
          <a:p>
            <a:pPr fontAlgn="base"/>
            <a:r>
              <a:rPr lang="en-US" sz="1200" b="1" dirty="0">
                <a:solidFill>
                  <a:srgbClr val="333333"/>
                </a:solidFill>
              </a:rPr>
              <a:t>Saul’s supplication</a:t>
            </a:r>
            <a:r>
              <a:rPr lang="en-US" sz="1200" dirty="0">
                <a:solidFill>
                  <a:srgbClr val="333333"/>
                </a:solidFill>
              </a:rPr>
              <a:t>:</a:t>
            </a:r>
          </a:p>
          <a:p>
            <a:pPr fontAlgn="base"/>
            <a:r>
              <a:rPr lang="en-US" sz="1200" dirty="0">
                <a:solidFill>
                  <a:srgbClr val="333333"/>
                </a:solidFill>
              </a:rPr>
              <a:t>Now to Saul it may have appeared a very simple matter that he should not wait the coming of the prophet. Why could not he, a king, make offering and supplication to the Lord? Why should he wait for the coming of Samuel? Because it was the will and commandment of the Lord, and he did not obey it. In this we have an evidence of the goodness of God in one way and of his strictness in another way. The king was assured by the prophet that if he had obeyed the commandment of God, his kingdom would have been established over Israel forever; but that having departed therefrom, his kingdom should not continue. </a:t>
            </a:r>
            <a:r>
              <a:rPr lang="en-US" sz="1200" b="1" dirty="0" err="1"/>
              <a:t>Rudger</a:t>
            </a:r>
            <a:r>
              <a:rPr lang="en-US" sz="1200" b="1" dirty="0"/>
              <a:t> Clawson</a:t>
            </a:r>
            <a:r>
              <a:rPr lang="en-US" sz="1200" dirty="0">
                <a:solidFill>
                  <a:srgbClr val="333333"/>
                </a:solidFill>
              </a:rPr>
              <a:t>(</a:t>
            </a:r>
            <a:r>
              <a:rPr lang="en-US" sz="1200" i="1" dirty="0">
                <a:solidFill>
                  <a:srgbClr val="333333"/>
                </a:solidFill>
              </a:rPr>
              <a:t>Conference Report</a:t>
            </a:r>
            <a:r>
              <a:rPr lang="en-US" sz="1200" dirty="0">
                <a:solidFill>
                  <a:srgbClr val="333333"/>
                </a:solidFill>
              </a:rPr>
              <a:t>, October 1899, First Day—Morning Session 123-124) </a:t>
            </a:r>
            <a:endParaRPr lang="en-US" sz="1200" b="0" i="0" dirty="0">
              <a:solidFill>
                <a:srgbClr val="333333"/>
              </a:solidFill>
              <a:effectLst/>
            </a:endParaRPr>
          </a:p>
        </p:txBody>
      </p:sp>
      <p:sp>
        <p:nvSpPr>
          <p:cNvPr id="7" name="Rectangle 6"/>
          <p:cNvSpPr/>
          <p:nvPr/>
        </p:nvSpPr>
        <p:spPr>
          <a:xfrm>
            <a:off x="6096000" y="1754326"/>
            <a:ext cx="6096000" cy="2862322"/>
          </a:xfrm>
          <a:prstGeom prst="rect">
            <a:avLst/>
          </a:prstGeom>
          <a:ln>
            <a:solidFill>
              <a:schemeClr val="tx1"/>
            </a:solidFill>
          </a:ln>
        </p:spPr>
        <p:txBody>
          <a:bodyPr>
            <a:spAutoFit/>
          </a:bodyPr>
          <a:lstStyle/>
          <a:p>
            <a:pPr fontAlgn="base"/>
            <a:r>
              <a:rPr lang="en-US" sz="1200" b="1" dirty="0"/>
              <a:t>Saul’s Perception: </a:t>
            </a:r>
            <a:r>
              <a:rPr lang="en-US" sz="1200" dirty="0"/>
              <a:t>(1 Samuel 15)</a:t>
            </a:r>
          </a:p>
          <a:p>
            <a:pPr fontAlgn="base"/>
            <a:r>
              <a:rPr lang="en-US" sz="1200" dirty="0"/>
              <a:t>You have to love Saul’s perception of his own obedience! He is sure he has done what he was supposed to, declaring “Blessed be thou of the Lord: I have performed the commandment of the Lord.” Had he performed the commandment of the Lord? Had he done exactly as commanded? Had he obeyed perfectly? No, he had not.</a:t>
            </a:r>
          </a:p>
          <a:p>
            <a:pPr fontAlgn="base"/>
            <a:r>
              <a:rPr lang="en-US" sz="1200" dirty="0"/>
              <a:t> </a:t>
            </a:r>
          </a:p>
          <a:p>
            <a:pPr fontAlgn="base"/>
            <a:r>
              <a:rPr lang="en-US" sz="1200" dirty="0"/>
              <a:t>Can we make the same mistake? Can we offend God yet convince ourselves that we have honored him with our obedience? It’s a sobering question.</a:t>
            </a:r>
          </a:p>
          <a:p>
            <a:pPr fontAlgn="base"/>
            <a:r>
              <a:rPr lang="en-US" sz="1200" dirty="0"/>
              <a:t> </a:t>
            </a:r>
          </a:p>
          <a:p>
            <a:pPr fontAlgn="base"/>
            <a:r>
              <a:rPr lang="en-US" sz="1200" dirty="0"/>
              <a:t>“The story of King Saul stands as a solemn warning to all of us. If the time ever comes that we think we can better serve God by following our own wisdom than we can by following the direction of the Lord through his Holy Spirit and through his holy prophets, we have apostatized. If we thus reject the Lord, we have broken the slender thread of communication. Our prayers cannot then be effective.” (Chauncey C. Riddle, “Obstacles to Prayer,” </a:t>
            </a:r>
            <a:r>
              <a:rPr lang="en-US" sz="1200" i="1" dirty="0"/>
              <a:t>Ensign</a:t>
            </a:r>
            <a:r>
              <a:rPr lang="en-US" sz="1200" dirty="0"/>
              <a:t>, Jan. 1976, 28)</a:t>
            </a:r>
          </a:p>
        </p:txBody>
      </p:sp>
      <p:sp>
        <p:nvSpPr>
          <p:cNvPr id="8" name="Rectangle 7"/>
          <p:cNvSpPr/>
          <p:nvPr/>
        </p:nvSpPr>
        <p:spPr>
          <a:xfrm>
            <a:off x="0" y="5257453"/>
            <a:ext cx="12192000" cy="1446550"/>
          </a:xfrm>
          <a:prstGeom prst="rect">
            <a:avLst/>
          </a:prstGeom>
          <a:ln>
            <a:solidFill>
              <a:schemeClr val="tx1"/>
            </a:solidFill>
          </a:ln>
        </p:spPr>
        <p:txBody>
          <a:bodyPr wrap="square">
            <a:spAutoFit/>
          </a:bodyPr>
          <a:lstStyle/>
          <a:p>
            <a:r>
              <a:rPr lang="en-US" sz="1100" b="1" dirty="0"/>
              <a:t>To obey is better than sacrifice:</a:t>
            </a:r>
          </a:p>
          <a:p>
            <a:r>
              <a:rPr lang="en-US" sz="1100" dirty="0"/>
              <a:t>When Samuel taught Saul that “to obey is better than sacrifice” (1 Samuel 15:22), the sacrifice Samuel referred to was animal sacrifice and other sacrificial offerings made to the Lord as part of the law of Moses. Samuel was not saying that offering sacrifices was not a correct practice. Offering sacrifices was part of the Israelites’ obedience to the Lord, but these offerings were to be made with a submissive, obedient heart. The Lord requires and delights in complete obedience to Him in heart and action. When an animal was sacrificed to the Lord, the Lord delighted more in the obedience of the person making the offering than in the sacrificed animal. The animals Saul had obtained for the claimed intentions of sacrificing were obtained by his disobedience to the Lord. The Lord would not delight in these offerings if they were to be made. What’s more, the Lord had not required that such a sacrifice be made in this situation. Samuel taught Saul that complete obedience to the Lord is better than performing a singular religious practice and that complying with one religious practice did not justify disobeying the Lord’s other commandments. Saul’s decision to disobey was influenced by his desire to please others rather than the Lord because he feared the judgments of men (see Robert D. Hales, “Agency: Essential to the Plan of Life,”</a:t>
            </a:r>
            <a:r>
              <a:rPr lang="en-US" sz="1100" i="1" dirty="0"/>
              <a:t> Ensign</a:t>
            </a:r>
            <a:r>
              <a:rPr lang="en-US" sz="1100" dirty="0"/>
              <a:t> or </a:t>
            </a:r>
            <a:r>
              <a:rPr lang="en-US" sz="1100" i="1" dirty="0"/>
              <a:t>Liahona,</a:t>
            </a:r>
            <a:r>
              <a:rPr lang="en-US" sz="1100" dirty="0"/>
              <a:t> Nov. 2010, 26). Saul gave in to the temptation to be popular rather than obeying the word of God.</a:t>
            </a:r>
          </a:p>
        </p:txBody>
      </p:sp>
    </p:spTree>
    <p:extLst>
      <p:ext uri="{BB962C8B-B14F-4D97-AF65-F5344CB8AC3E}">
        <p14:creationId xmlns:p14="http://schemas.microsoft.com/office/powerpoint/2010/main" val="16128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ospeldoctrine.com/sites/gospeldoctrine.com/files/1sam11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553" y="467431"/>
            <a:ext cx="8048625" cy="581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81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1C1AA70-D4CA-344D-935C-E6969A984B47}"/>
              </a:ext>
            </a:extLst>
          </p:cNvPr>
          <p:cNvGraphicFramePr>
            <a:graphicFrameLocks noGrp="1"/>
          </p:cNvGraphicFramePr>
          <p:nvPr>
            <p:extLst>
              <p:ext uri="{D42A27DB-BD31-4B8C-83A1-F6EECF244321}">
                <p14:modId xmlns:p14="http://schemas.microsoft.com/office/powerpoint/2010/main" val="3260320536"/>
              </p:ext>
            </p:extLst>
          </p:nvPr>
        </p:nvGraphicFramePr>
        <p:xfrm>
          <a:off x="343162" y="804194"/>
          <a:ext cx="5418666" cy="4216400"/>
        </p:xfrm>
        <a:graphic>
          <a:graphicData uri="http://schemas.openxmlformats.org/drawingml/2006/table">
            <a:tbl>
              <a:tblPr firstRow="1" bandRow="1">
                <a:tableStyleId>{5940675A-B579-460E-94D1-54222C63F5DA}</a:tableStyleId>
              </a:tblPr>
              <a:tblGrid>
                <a:gridCol w="3267786">
                  <a:extLst>
                    <a:ext uri="{9D8B030D-6E8A-4147-A177-3AD203B41FA5}">
                      <a16:colId xmlns:a16="http://schemas.microsoft.com/office/drawing/2014/main" val="588535022"/>
                    </a:ext>
                  </a:extLst>
                </a:gridCol>
                <a:gridCol w="2150880">
                  <a:extLst>
                    <a:ext uri="{9D8B030D-6E8A-4147-A177-3AD203B41FA5}">
                      <a16:colId xmlns:a16="http://schemas.microsoft.com/office/drawing/2014/main" val="546848501"/>
                    </a:ext>
                  </a:extLst>
                </a:gridCol>
              </a:tblGrid>
              <a:tr h="353388">
                <a:tc>
                  <a:txBody>
                    <a:bodyPr/>
                    <a:lstStyle/>
                    <a:p>
                      <a:pPr algn="ctr" fontAlgn="base"/>
                      <a:r>
                        <a:rPr lang="en-US" sz="1800" b="0" i="0" kern="1200" dirty="0">
                          <a:solidFill>
                            <a:schemeClr val="tx1"/>
                          </a:solidFill>
                          <a:effectLst/>
                          <a:latin typeface="+mn-lt"/>
                          <a:ea typeface="+mn-ea"/>
                          <a:cs typeface="+mn-cs"/>
                        </a:rPr>
                        <a:t>What Saul Did</a:t>
                      </a:r>
                    </a:p>
                    <a:p>
                      <a:endParaRPr lang="en-US" dirty="0"/>
                    </a:p>
                  </a:txBody>
                  <a:tcPr/>
                </a:tc>
                <a:tc>
                  <a:txBody>
                    <a:bodyPr/>
                    <a:lstStyle/>
                    <a:p>
                      <a:pPr algn="ctr"/>
                      <a:r>
                        <a:rPr lang="en-US" dirty="0"/>
                        <a:t>Scripture</a:t>
                      </a:r>
                    </a:p>
                  </a:txBody>
                  <a:tcPr/>
                </a:tc>
                <a:extLst>
                  <a:ext uri="{0D108BD9-81ED-4DB2-BD59-A6C34878D82A}">
                    <a16:rowId xmlns:a16="http://schemas.microsoft.com/office/drawing/2014/main" val="2245697074"/>
                  </a:ext>
                </a:extLst>
              </a:tr>
              <a:tr h="370840">
                <a:tc>
                  <a:txBody>
                    <a:bodyPr/>
                    <a:lstStyle/>
                    <a:p>
                      <a:r>
                        <a:rPr lang="en-US" dirty="0"/>
                        <a:t>Saul lied about his obedience</a:t>
                      </a:r>
                    </a:p>
                  </a:txBody>
                  <a:tcPr/>
                </a:tc>
                <a:tc>
                  <a:txBody>
                    <a:bodyPr/>
                    <a:lstStyle/>
                    <a:p>
                      <a:r>
                        <a:rPr lang="en-US" dirty="0"/>
                        <a:t>1 Samuel 15:13, 20</a:t>
                      </a:r>
                    </a:p>
                  </a:txBody>
                  <a:tcPr/>
                </a:tc>
                <a:extLst>
                  <a:ext uri="{0D108BD9-81ED-4DB2-BD59-A6C34878D82A}">
                    <a16:rowId xmlns:a16="http://schemas.microsoft.com/office/drawing/2014/main" val="3076300789"/>
                  </a:ext>
                </a:extLst>
              </a:tr>
              <a:tr h="370840">
                <a:tc>
                  <a:txBody>
                    <a:bodyPr/>
                    <a:lstStyle/>
                    <a:p>
                      <a:r>
                        <a:rPr lang="en-US" dirty="0"/>
                        <a:t>Saul tried to justify his disobedience</a:t>
                      </a:r>
                    </a:p>
                  </a:txBody>
                  <a:tcPr/>
                </a:tc>
                <a:tc>
                  <a:txBody>
                    <a:bodyPr/>
                    <a:lstStyle/>
                    <a:p>
                      <a:r>
                        <a:rPr lang="en-US" dirty="0"/>
                        <a:t>1 Samuel 15:15,21</a:t>
                      </a:r>
                    </a:p>
                  </a:txBody>
                  <a:tcPr/>
                </a:tc>
                <a:extLst>
                  <a:ext uri="{0D108BD9-81ED-4DB2-BD59-A6C34878D82A}">
                    <a16:rowId xmlns:a16="http://schemas.microsoft.com/office/drawing/2014/main" val="3630340287"/>
                  </a:ext>
                </a:extLst>
              </a:tr>
              <a:tr h="370840">
                <a:tc>
                  <a:txBody>
                    <a:bodyPr/>
                    <a:lstStyle/>
                    <a:p>
                      <a:r>
                        <a:rPr lang="en-US" dirty="0"/>
                        <a:t>Saul blamed others for his actions</a:t>
                      </a:r>
                    </a:p>
                  </a:txBody>
                  <a:tcPr/>
                </a:tc>
                <a:tc>
                  <a:txBody>
                    <a:bodyPr/>
                    <a:lstStyle/>
                    <a:p>
                      <a:r>
                        <a:rPr lang="en-US" dirty="0"/>
                        <a:t>1 Samuel 15: 15,21</a:t>
                      </a:r>
                    </a:p>
                  </a:txBody>
                  <a:tcPr/>
                </a:tc>
                <a:extLst>
                  <a:ext uri="{0D108BD9-81ED-4DB2-BD59-A6C34878D82A}">
                    <a16:rowId xmlns:a16="http://schemas.microsoft.com/office/drawing/2014/main" val="2969364214"/>
                  </a:ext>
                </a:extLst>
              </a:tr>
              <a:tr h="370840">
                <a:tc>
                  <a:txBody>
                    <a:bodyPr/>
                    <a:lstStyle/>
                    <a:p>
                      <a:r>
                        <a:rPr lang="en-US" dirty="0"/>
                        <a:t>Saul became prideful</a:t>
                      </a:r>
                    </a:p>
                  </a:txBody>
                  <a:tcPr/>
                </a:tc>
                <a:tc>
                  <a:txBody>
                    <a:bodyPr/>
                    <a:lstStyle/>
                    <a:p>
                      <a:r>
                        <a:rPr lang="en-US" dirty="0"/>
                        <a:t>1 Samuel 15:17</a:t>
                      </a:r>
                    </a:p>
                  </a:txBody>
                  <a:tcPr/>
                </a:tc>
                <a:extLst>
                  <a:ext uri="{0D108BD9-81ED-4DB2-BD59-A6C34878D82A}">
                    <a16:rowId xmlns:a16="http://schemas.microsoft.com/office/drawing/2014/main" val="2751033468"/>
                  </a:ext>
                </a:extLst>
              </a:tr>
              <a:tr h="370840">
                <a:tc>
                  <a:txBody>
                    <a:bodyPr/>
                    <a:lstStyle/>
                    <a:p>
                      <a:r>
                        <a:rPr lang="en-US" dirty="0"/>
                        <a:t>Saul didn’t prioritizes what was most important</a:t>
                      </a:r>
                    </a:p>
                  </a:txBody>
                  <a:tcPr/>
                </a:tc>
                <a:tc>
                  <a:txBody>
                    <a:bodyPr/>
                    <a:lstStyle/>
                    <a:p>
                      <a:r>
                        <a:rPr lang="en-US" dirty="0"/>
                        <a:t>1 Samuel 15:22</a:t>
                      </a:r>
                    </a:p>
                  </a:txBody>
                  <a:tcPr/>
                </a:tc>
                <a:extLst>
                  <a:ext uri="{0D108BD9-81ED-4DB2-BD59-A6C34878D82A}">
                    <a16:rowId xmlns:a16="http://schemas.microsoft.com/office/drawing/2014/main" val="99132066"/>
                  </a:ext>
                </a:extLst>
              </a:tr>
              <a:tr h="370840">
                <a:tc>
                  <a:txBody>
                    <a:bodyPr/>
                    <a:lstStyle/>
                    <a:p>
                      <a:r>
                        <a:rPr lang="en-US" dirty="0"/>
                        <a:t>Saul worried more about the opinions of others than obeying God</a:t>
                      </a:r>
                    </a:p>
                  </a:txBody>
                  <a:tcPr/>
                </a:tc>
                <a:tc>
                  <a:txBody>
                    <a:bodyPr/>
                    <a:lstStyle/>
                    <a:p>
                      <a:r>
                        <a:rPr lang="en-US" dirty="0"/>
                        <a:t>1 Samuel 15:24</a:t>
                      </a:r>
                    </a:p>
                  </a:txBody>
                  <a:tcPr/>
                </a:tc>
                <a:extLst>
                  <a:ext uri="{0D108BD9-81ED-4DB2-BD59-A6C34878D82A}">
                    <a16:rowId xmlns:a16="http://schemas.microsoft.com/office/drawing/2014/main" val="3802053317"/>
                  </a:ext>
                </a:extLst>
              </a:tr>
            </a:tbl>
          </a:graphicData>
        </a:graphic>
      </p:graphicFrame>
      <p:graphicFrame>
        <p:nvGraphicFramePr>
          <p:cNvPr id="3" name="Table 2">
            <a:extLst>
              <a:ext uri="{FF2B5EF4-FFF2-40B4-BE49-F238E27FC236}">
                <a16:creationId xmlns:a16="http://schemas.microsoft.com/office/drawing/2014/main" id="{A5452718-09F4-9019-4A0B-F91F0A3EEE91}"/>
              </a:ext>
            </a:extLst>
          </p:cNvPr>
          <p:cNvGraphicFramePr>
            <a:graphicFrameLocks noGrp="1"/>
          </p:cNvGraphicFramePr>
          <p:nvPr>
            <p:extLst>
              <p:ext uri="{D42A27DB-BD31-4B8C-83A1-F6EECF244321}">
                <p14:modId xmlns:p14="http://schemas.microsoft.com/office/powerpoint/2010/main" val="632579468"/>
              </p:ext>
            </p:extLst>
          </p:nvPr>
        </p:nvGraphicFramePr>
        <p:xfrm>
          <a:off x="6233888" y="804194"/>
          <a:ext cx="5418666" cy="4216400"/>
        </p:xfrm>
        <a:graphic>
          <a:graphicData uri="http://schemas.openxmlformats.org/drawingml/2006/table">
            <a:tbl>
              <a:tblPr firstRow="1" bandRow="1">
                <a:tableStyleId>{5940675A-B579-460E-94D1-54222C63F5DA}</a:tableStyleId>
              </a:tblPr>
              <a:tblGrid>
                <a:gridCol w="3267786">
                  <a:extLst>
                    <a:ext uri="{9D8B030D-6E8A-4147-A177-3AD203B41FA5}">
                      <a16:colId xmlns:a16="http://schemas.microsoft.com/office/drawing/2014/main" val="588535022"/>
                    </a:ext>
                  </a:extLst>
                </a:gridCol>
                <a:gridCol w="2150880">
                  <a:extLst>
                    <a:ext uri="{9D8B030D-6E8A-4147-A177-3AD203B41FA5}">
                      <a16:colId xmlns:a16="http://schemas.microsoft.com/office/drawing/2014/main" val="546848501"/>
                    </a:ext>
                  </a:extLst>
                </a:gridCol>
              </a:tblGrid>
              <a:tr h="353388">
                <a:tc>
                  <a:txBody>
                    <a:bodyPr/>
                    <a:lstStyle/>
                    <a:p>
                      <a:pPr algn="ctr" fontAlgn="base"/>
                      <a:r>
                        <a:rPr lang="en-US" sz="1800" b="0" i="0" kern="1200" dirty="0">
                          <a:solidFill>
                            <a:schemeClr val="tx1"/>
                          </a:solidFill>
                          <a:effectLst/>
                          <a:latin typeface="+mn-lt"/>
                          <a:ea typeface="+mn-ea"/>
                          <a:cs typeface="+mn-cs"/>
                        </a:rPr>
                        <a:t>What Saul Did</a:t>
                      </a:r>
                    </a:p>
                    <a:p>
                      <a:endParaRPr lang="en-US" dirty="0"/>
                    </a:p>
                  </a:txBody>
                  <a:tcPr/>
                </a:tc>
                <a:tc>
                  <a:txBody>
                    <a:bodyPr/>
                    <a:lstStyle/>
                    <a:p>
                      <a:pPr algn="ctr"/>
                      <a:r>
                        <a:rPr lang="en-US" dirty="0"/>
                        <a:t>Scripture</a:t>
                      </a:r>
                    </a:p>
                  </a:txBody>
                  <a:tcPr/>
                </a:tc>
                <a:extLst>
                  <a:ext uri="{0D108BD9-81ED-4DB2-BD59-A6C34878D82A}">
                    <a16:rowId xmlns:a16="http://schemas.microsoft.com/office/drawing/2014/main" val="2245697074"/>
                  </a:ext>
                </a:extLst>
              </a:tr>
              <a:tr h="370840">
                <a:tc>
                  <a:txBody>
                    <a:bodyPr/>
                    <a:lstStyle/>
                    <a:p>
                      <a:r>
                        <a:rPr lang="en-US" dirty="0"/>
                        <a:t>Saul lied about his obedience</a:t>
                      </a:r>
                    </a:p>
                  </a:txBody>
                  <a:tcPr/>
                </a:tc>
                <a:tc>
                  <a:txBody>
                    <a:bodyPr/>
                    <a:lstStyle/>
                    <a:p>
                      <a:r>
                        <a:rPr lang="en-US" dirty="0"/>
                        <a:t>1 Samuel 15:13, 20</a:t>
                      </a:r>
                    </a:p>
                  </a:txBody>
                  <a:tcPr/>
                </a:tc>
                <a:extLst>
                  <a:ext uri="{0D108BD9-81ED-4DB2-BD59-A6C34878D82A}">
                    <a16:rowId xmlns:a16="http://schemas.microsoft.com/office/drawing/2014/main" val="3076300789"/>
                  </a:ext>
                </a:extLst>
              </a:tr>
              <a:tr h="370840">
                <a:tc>
                  <a:txBody>
                    <a:bodyPr/>
                    <a:lstStyle/>
                    <a:p>
                      <a:r>
                        <a:rPr lang="en-US" dirty="0"/>
                        <a:t>Saul tried to justify his disobedience</a:t>
                      </a:r>
                    </a:p>
                  </a:txBody>
                  <a:tcPr/>
                </a:tc>
                <a:tc>
                  <a:txBody>
                    <a:bodyPr/>
                    <a:lstStyle/>
                    <a:p>
                      <a:r>
                        <a:rPr lang="en-US" dirty="0"/>
                        <a:t>1 Samuel 15:15,21</a:t>
                      </a:r>
                    </a:p>
                  </a:txBody>
                  <a:tcPr/>
                </a:tc>
                <a:extLst>
                  <a:ext uri="{0D108BD9-81ED-4DB2-BD59-A6C34878D82A}">
                    <a16:rowId xmlns:a16="http://schemas.microsoft.com/office/drawing/2014/main" val="3630340287"/>
                  </a:ext>
                </a:extLst>
              </a:tr>
              <a:tr h="370840">
                <a:tc>
                  <a:txBody>
                    <a:bodyPr/>
                    <a:lstStyle/>
                    <a:p>
                      <a:r>
                        <a:rPr lang="en-US" dirty="0"/>
                        <a:t>Saul blamed others for his actions</a:t>
                      </a:r>
                    </a:p>
                  </a:txBody>
                  <a:tcPr/>
                </a:tc>
                <a:tc>
                  <a:txBody>
                    <a:bodyPr/>
                    <a:lstStyle/>
                    <a:p>
                      <a:r>
                        <a:rPr lang="en-US" dirty="0"/>
                        <a:t>1 Samuel 15: 15,21</a:t>
                      </a:r>
                    </a:p>
                  </a:txBody>
                  <a:tcPr/>
                </a:tc>
                <a:extLst>
                  <a:ext uri="{0D108BD9-81ED-4DB2-BD59-A6C34878D82A}">
                    <a16:rowId xmlns:a16="http://schemas.microsoft.com/office/drawing/2014/main" val="2969364214"/>
                  </a:ext>
                </a:extLst>
              </a:tr>
              <a:tr h="370840">
                <a:tc>
                  <a:txBody>
                    <a:bodyPr/>
                    <a:lstStyle/>
                    <a:p>
                      <a:r>
                        <a:rPr lang="en-US" dirty="0"/>
                        <a:t>Saul became prideful</a:t>
                      </a:r>
                    </a:p>
                  </a:txBody>
                  <a:tcPr/>
                </a:tc>
                <a:tc>
                  <a:txBody>
                    <a:bodyPr/>
                    <a:lstStyle/>
                    <a:p>
                      <a:r>
                        <a:rPr lang="en-US" dirty="0"/>
                        <a:t>1 Samuel 15:17</a:t>
                      </a:r>
                    </a:p>
                  </a:txBody>
                  <a:tcPr/>
                </a:tc>
                <a:extLst>
                  <a:ext uri="{0D108BD9-81ED-4DB2-BD59-A6C34878D82A}">
                    <a16:rowId xmlns:a16="http://schemas.microsoft.com/office/drawing/2014/main" val="2751033468"/>
                  </a:ext>
                </a:extLst>
              </a:tr>
              <a:tr h="370840">
                <a:tc>
                  <a:txBody>
                    <a:bodyPr/>
                    <a:lstStyle/>
                    <a:p>
                      <a:r>
                        <a:rPr lang="en-US" dirty="0"/>
                        <a:t>Saul didn’t prioritizes what was most important</a:t>
                      </a:r>
                    </a:p>
                  </a:txBody>
                  <a:tcPr/>
                </a:tc>
                <a:tc>
                  <a:txBody>
                    <a:bodyPr/>
                    <a:lstStyle/>
                    <a:p>
                      <a:r>
                        <a:rPr lang="en-US" dirty="0"/>
                        <a:t>1 Samuel 15:22</a:t>
                      </a:r>
                    </a:p>
                  </a:txBody>
                  <a:tcPr/>
                </a:tc>
                <a:extLst>
                  <a:ext uri="{0D108BD9-81ED-4DB2-BD59-A6C34878D82A}">
                    <a16:rowId xmlns:a16="http://schemas.microsoft.com/office/drawing/2014/main" val="99132066"/>
                  </a:ext>
                </a:extLst>
              </a:tr>
              <a:tr h="370840">
                <a:tc>
                  <a:txBody>
                    <a:bodyPr/>
                    <a:lstStyle/>
                    <a:p>
                      <a:r>
                        <a:rPr lang="en-US" dirty="0"/>
                        <a:t>Saul worried more about the opinions of others than obeying God</a:t>
                      </a:r>
                    </a:p>
                  </a:txBody>
                  <a:tcPr/>
                </a:tc>
                <a:tc>
                  <a:txBody>
                    <a:bodyPr/>
                    <a:lstStyle/>
                    <a:p>
                      <a:r>
                        <a:rPr lang="en-US" dirty="0"/>
                        <a:t>1 Samuel 15:24</a:t>
                      </a:r>
                    </a:p>
                  </a:txBody>
                  <a:tcPr/>
                </a:tc>
                <a:extLst>
                  <a:ext uri="{0D108BD9-81ED-4DB2-BD59-A6C34878D82A}">
                    <a16:rowId xmlns:a16="http://schemas.microsoft.com/office/drawing/2014/main" val="3802053317"/>
                  </a:ext>
                </a:extLst>
              </a:tr>
            </a:tbl>
          </a:graphicData>
        </a:graphic>
      </p:graphicFrame>
    </p:spTree>
    <p:extLst>
      <p:ext uri="{BB962C8B-B14F-4D97-AF65-F5344CB8AC3E}">
        <p14:creationId xmlns:p14="http://schemas.microsoft.com/office/powerpoint/2010/main" val="3749997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252317-19C0-41D0-A194-56C13618F3F5}"/>
              </a:ext>
            </a:extLst>
          </p:cNvPr>
          <p:cNvPicPr>
            <a:picLocks noChangeAspect="1"/>
          </p:cNvPicPr>
          <p:nvPr/>
        </p:nvPicPr>
        <p:blipFill rotWithShape="1">
          <a:blip r:embed="rId2"/>
          <a:srcRect l="30710" t="17965" r="33290" b="9192"/>
          <a:stretch/>
        </p:blipFill>
        <p:spPr>
          <a:xfrm>
            <a:off x="115502" y="67377"/>
            <a:ext cx="5818334" cy="6622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6E119EC-31E2-4220-B003-62DDA9473094}"/>
              </a:ext>
            </a:extLst>
          </p:cNvPr>
          <p:cNvPicPr>
            <a:picLocks noChangeAspect="1"/>
          </p:cNvPicPr>
          <p:nvPr/>
        </p:nvPicPr>
        <p:blipFill rotWithShape="1">
          <a:blip r:embed="rId2"/>
          <a:srcRect l="30710" t="17965" r="33290" b="9192"/>
          <a:stretch/>
        </p:blipFill>
        <p:spPr>
          <a:xfrm>
            <a:off x="6197064" y="85023"/>
            <a:ext cx="5818334" cy="6622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362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Justify</a:t>
            </a:r>
          </a:p>
        </p:txBody>
      </p:sp>
      <p:sp>
        <p:nvSpPr>
          <p:cNvPr id="2" name="Rectangle 1"/>
          <p:cNvSpPr/>
          <p:nvPr/>
        </p:nvSpPr>
        <p:spPr>
          <a:xfrm>
            <a:off x="4929694" y="1085444"/>
            <a:ext cx="2365199" cy="369332"/>
          </a:xfrm>
          <a:prstGeom prst="rect">
            <a:avLst/>
          </a:prstGeom>
        </p:spPr>
        <p:txBody>
          <a:bodyPr wrap="none">
            <a:spAutoFit/>
          </a:bodyPr>
          <a:lstStyle/>
          <a:p>
            <a:r>
              <a:rPr lang="en-US" b="0" i="0" dirty="0">
                <a:solidFill>
                  <a:schemeClr val="bg1"/>
                </a:solidFill>
                <a:effectLst/>
                <a:latin typeface="Calibri" panose="020F0502020204030204" pitchFamily="34" charset="0"/>
              </a:rPr>
              <a:t>To rationalize or excuse</a:t>
            </a:r>
            <a:endParaRPr lang="en-US" dirty="0">
              <a:solidFill>
                <a:schemeClr val="bg1"/>
              </a:solidFill>
            </a:endParaRPr>
          </a:p>
        </p:txBody>
      </p:sp>
      <p:pic>
        <p:nvPicPr>
          <p:cNvPr id="1028" name="Picture 4" descr="http://pioneerinstitute.org/wp-content/uploads/excu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318" y="4008531"/>
            <a:ext cx="4314594" cy="2171351"/>
          </a:xfrm>
          <a:prstGeom prst="rect">
            <a:avLst/>
          </a:prstGeom>
          <a:noFill/>
          <a:extLst>
            <a:ext uri="{909E8E84-426E-40DD-AFC4-6F175D3DCCD1}">
              <a14:hiddenFill xmlns:a14="http://schemas.microsoft.com/office/drawing/2010/main">
                <a:solidFill>
                  <a:srgbClr val="FFFFFF"/>
                </a:solidFill>
              </a14:hiddenFill>
            </a:ext>
          </a:extLst>
        </p:spPr>
      </p:pic>
      <p:sp>
        <p:nvSpPr>
          <p:cNvPr id="1024" name="Rounded Rectangular Callout 1023"/>
          <p:cNvSpPr/>
          <p:nvPr/>
        </p:nvSpPr>
        <p:spPr>
          <a:xfrm>
            <a:off x="1850533" y="2710772"/>
            <a:ext cx="1459175" cy="1081096"/>
          </a:xfrm>
          <a:prstGeom prst="wedgeRoundRectCallout">
            <a:avLst>
              <a:gd name="adj1" fmla="val 42568"/>
              <a:gd name="adj2" fmla="val 67671"/>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It wasn’t that big of a deal</a:t>
            </a:r>
          </a:p>
        </p:txBody>
      </p:sp>
      <p:sp>
        <p:nvSpPr>
          <p:cNvPr id="178" name="Rounded Rectangular Callout 177"/>
          <p:cNvSpPr/>
          <p:nvPr/>
        </p:nvSpPr>
        <p:spPr>
          <a:xfrm>
            <a:off x="3684728" y="2187797"/>
            <a:ext cx="1459175" cy="1081096"/>
          </a:xfrm>
          <a:prstGeom prst="wedgeRoundRectCallout">
            <a:avLst>
              <a:gd name="adj1" fmla="val -15846"/>
              <a:gd name="adj2" fmla="val 67671"/>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It was ____’s</a:t>
            </a:r>
          </a:p>
          <a:p>
            <a:pPr algn="ctr"/>
            <a:r>
              <a:rPr lang="en-US" dirty="0">
                <a:latin typeface="Calibri" panose="020F0502020204030204" pitchFamily="34" charset="0"/>
              </a:rPr>
              <a:t>fault</a:t>
            </a:r>
          </a:p>
        </p:txBody>
      </p:sp>
      <p:sp>
        <p:nvSpPr>
          <p:cNvPr id="179" name="Rounded Rectangular Callout 178"/>
          <p:cNvSpPr/>
          <p:nvPr/>
        </p:nvSpPr>
        <p:spPr>
          <a:xfrm>
            <a:off x="5410200" y="2100943"/>
            <a:ext cx="1459175" cy="1081096"/>
          </a:xfrm>
          <a:prstGeom prst="wedgeRoundRectCallout">
            <a:avLst>
              <a:gd name="adj1" fmla="val 22622"/>
              <a:gd name="adj2" fmla="val 65603"/>
              <a:gd name="adj3" fmla="val 166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The others wanted to do it</a:t>
            </a:r>
          </a:p>
        </p:txBody>
      </p:sp>
      <p:sp>
        <p:nvSpPr>
          <p:cNvPr id="180" name="Rounded Rectangular Callout 179"/>
          <p:cNvSpPr/>
          <p:nvPr/>
        </p:nvSpPr>
        <p:spPr>
          <a:xfrm>
            <a:off x="7464698" y="2054617"/>
            <a:ext cx="1997090" cy="1448144"/>
          </a:xfrm>
          <a:prstGeom prst="wedgeRoundRectCallout">
            <a:avLst>
              <a:gd name="adj1" fmla="val -36448"/>
              <a:gd name="adj2" fmla="val 67132"/>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It wasn’t as bad as what ____did</a:t>
            </a:r>
          </a:p>
        </p:txBody>
      </p:sp>
    </p:spTree>
    <p:extLst>
      <p:ext uri="{BB962C8B-B14F-4D97-AF65-F5344CB8AC3E}">
        <p14:creationId xmlns:p14="http://schemas.microsoft.com/office/powerpoint/2010/main" val="18568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animBg="1"/>
      <p:bldP spid="178" grpId="0" animBg="1"/>
      <p:bldP spid="179" grpId="0" animBg="1"/>
      <p:bldP spid="1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13:1-8</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Battle With the Philistines</a:t>
            </a:r>
          </a:p>
        </p:txBody>
      </p:sp>
      <p:sp>
        <p:nvSpPr>
          <p:cNvPr id="3" name="Rectangle 2"/>
          <p:cNvSpPr/>
          <p:nvPr/>
        </p:nvSpPr>
        <p:spPr>
          <a:xfrm>
            <a:off x="261708" y="1152229"/>
            <a:ext cx="6096000" cy="923330"/>
          </a:xfrm>
          <a:prstGeom prst="rect">
            <a:avLst/>
          </a:prstGeom>
        </p:spPr>
        <p:txBody>
          <a:bodyPr>
            <a:spAutoFit/>
          </a:bodyPr>
          <a:lstStyle/>
          <a:p>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 group of Israelite soldiers under the command of Saul’s son Jonathan attacked a group of Philistine soldiers stationed in Israelite territory</a:t>
            </a:r>
            <a:endParaRPr lang="en-US" dirty="0">
              <a:solidFill>
                <a:schemeClr val="bg1"/>
              </a:solidFill>
            </a:endParaRPr>
          </a:p>
        </p:txBody>
      </p:sp>
      <p:sp>
        <p:nvSpPr>
          <p:cNvPr id="7" name="Rectangle 6"/>
          <p:cNvSpPr/>
          <p:nvPr/>
        </p:nvSpPr>
        <p:spPr>
          <a:xfrm>
            <a:off x="7406334" y="1444330"/>
            <a:ext cx="3440317" cy="923330"/>
          </a:xfrm>
          <a:prstGeom prst="rect">
            <a:avLst/>
          </a:prstGeom>
        </p:spPr>
        <p:txBody>
          <a:bodyPr wrap="square">
            <a:spAutoFit/>
          </a:bodyPr>
          <a:lstStyle/>
          <a:p>
            <a:r>
              <a:rPr lang="en-US" b="0" i="0" dirty="0">
                <a:solidFill>
                  <a:schemeClr val="bg1"/>
                </a:solidFill>
                <a:effectLst/>
                <a:latin typeface="Calibri" panose="020F0502020204030204" pitchFamily="34" charset="0"/>
              </a:rPr>
              <a:t>Knowing this attack would lead to war with the Philistines, Saul gathered additional soldiers.</a:t>
            </a:r>
            <a:endParaRPr lang="en-US" dirty="0">
              <a:solidFill>
                <a:schemeClr val="bg1"/>
              </a:solidFill>
            </a:endParaRPr>
          </a:p>
        </p:txBody>
      </p:sp>
      <p:pic>
        <p:nvPicPr>
          <p:cNvPr id="1028" name="Picture 4" descr="https://bleon1.files.wordpress.com/2014/03/michmash-map.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57" b="19527"/>
          <a:stretch/>
        </p:blipFill>
        <p:spPr bwMode="auto">
          <a:xfrm>
            <a:off x="261708" y="2433319"/>
            <a:ext cx="4182702" cy="2390230"/>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4558739" y="2977022"/>
            <a:ext cx="2441076"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Philistines were camped at </a:t>
            </a:r>
            <a:r>
              <a:rPr lang="en-US" b="0" i="0" dirty="0" err="1">
                <a:solidFill>
                  <a:schemeClr val="bg1"/>
                </a:solidFill>
                <a:effectLst/>
                <a:latin typeface="Calibri" panose="020F0502020204030204" pitchFamily="34" charset="0"/>
              </a:rPr>
              <a:t>Michmash</a:t>
            </a:r>
            <a:endParaRPr lang="en-US" dirty="0">
              <a:solidFill>
                <a:schemeClr val="bg1"/>
              </a:solidFill>
            </a:endParaRPr>
          </a:p>
        </p:txBody>
      </p:sp>
      <p:sp>
        <p:nvSpPr>
          <p:cNvPr id="85" name="Rectangle 84"/>
          <p:cNvSpPr/>
          <p:nvPr/>
        </p:nvSpPr>
        <p:spPr>
          <a:xfrm>
            <a:off x="7611423" y="3230581"/>
            <a:ext cx="3235228"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Israelites were afraid because of the large number of Philistines and hid in caves, pits, high places, etc.</a:t>
            </a:r>
            <a:endParaRPr lang="en-US" dirty="0">
              <a:solidFill>
                <a:schemeClr val="bg1"/>
              </a:solidFill>
            </a:endParaRPr>
          </a:p>
        </p:txBody>
      </p:sp>
      <p:pic>
        <p:nvPicPr>
          <p:cNvPr id="1030" name="Picture 6" descr="https://holylandphotos.files.wordpress.com/2015/03/ichbvw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5162" y="4430910"/>
            <a:ext cx="3322400" cy="216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6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4"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10690510" y="6446872"/>
            <a:ext cx="1665838" cy="369332"/>
          </a:xfrm>
          <a:prstGeom prst="rect">
            <a:avLst/>
          </a:prstGeom>
          <a:noFill/>
        </p:spPr>
        <p:txBody>
          <a:bodyPr wrap="square" rtlCol="0">
            <a:spAutoFit/>
          </a:bodyPr>
          <a:lstStyle/>
          <a:p>
            <a:pPr algn="r"/>
            <a:r>
              <a:rPr lang="en-US" dirty="0">
                <a:solidFill>
                  <a:schemeClr val="bg1"/>
                </a:solidFill>
              </a:rPr>
              <a:t>(1)</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Jonathan</a:t>
            </a:r>
          </a:p>
        </p:txBody>
      </p:sp>
      <p:sp>
        <p:nvSpPr>
          <p:cNvPr id="3" name="Rectangle 2"/>
          <p:cNvSpPr/>
          <p:nvPr/>
        </p:nvSpPr>
        <p:spPr>
          <a:xfrm>
            <a:off x="261708" y="1297909"/>
            <a:ext cx="9182288" cy="4524315"/>
          </a:xfrm>
          <a:prstGeom prst="rect">
            <a:avLst/>
          </a:prstGeom>
        </p:spPr>
        <p:txBody>
          <a:bodyPr wrap="square">
            <a:spAutoFit/>
          </a:bodyPr>
          <a:lstStyle/>
          <a:p>
            <a:r>
              <a:rPr lang="en-US" dirty="0">
                <a:solidFill>
                  <a:schemeClr val="bg1"/>
                </a:solidFill>
                <a:latin typeface="Calibri" panose="020F0502020204030204" pitchFamily="34" charset="0"/>
              </a:rPr>
              <a:t>He was the son of Saul, who was of the tribe of Benjamin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known for his military prowess and speed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excelled in archery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Unbeknownst to him, his father had called for a fast and Jonathan ate of honey and Saul sought to kill him, but the people defended him, and Jonathan’s life was preserved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had a great friendship with David and defended David before the murderous ambitions of Saul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fell by the sword along side his father at the battle of </a:t>
            </a:r>
            <a:r>
              <a:rPr lang="en-US" dirty="0" err="1">
                <a:solidFill>
                  <a:schemeClr val="bg1"/>
                </a:solidFill>
                <a:latin typeface="Calibri" panose="020F0502020204030204" pitchFamily="34" charset="0"/>
              </a:rPr>
              <a:t>Gilbon</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David recovered the remains of Saul and Jonathan and buried them “in the country of Benjamin in </a:t>
            </a:r>
            <a:r>
              <a:rPr lang="en-US" dirty="0" err="1">
                <a:solidFill>
                  <a:schemeClr val="bg1"/>
                </a:solidFill>
                <a:latin typeface="Calibri" panose="020F0502020204030204" pitchFamily="34" charset="0"/>
              </a:rPr>
              <a:t>Zelah</a:t>
            </a:r>
            <a:r>
              <a:rPr lang="en-US" dirty="0">
                <a:solidFill>
                  <a:schemeClr val="bg1"/>
                </a:solidFill>
                <a:latin typeface="Calibri" panose="020F0502020204030204" pitchFamily="34" charset="0"/>
              </a:rPr>
              <a:t>, in the sepulcher of Kish</a:t>
            </a:r>
            <a:endParaRPr lang="en-US" dirty="0">
              <a:solidFill>
                <a:schemeClr val="bg1"/>
              </a:solidFill>
            </a:endParaRPr>
          </a:p>
        </p:txBody>
      </p:sp>
      <p:grpSp>
        <p:nvGrpSpPr>
          <p:cNvPr id="82" name="Group 81"/>
          <p:cNvGrpSpPr/>
          <p:nvPr/>
        </p:nvGrpSpPr>
        <p:grpSpPr>
          <a:xfrm>
            <a:off x="9596673" y="1377439"/>
            <a:ext cx="1525900" cy="4253816"/>
            <a:chOff x="2818833" y="621551"/>
            <a:chExt cx="2149133" cy="5752456"/>
          </a:xfrm>
        </p:grpSpPr>
        <p:grpSp>
          <p:nvGrpSpPr>
            <p:cNvPr id="83" name="Group 57"/>
            <p:cNvGrpSpPr/>
            <p:nvPr/>
          </p:nvGrpSpPr>
          <p:grpSpPr>
            <a:xfrm rot="1081236">
              <a:off x="4422564" y="1183919"/>
              <a:ext cx="484703" cy="3402698"/>
              <a:chOff x="4757304" y="1219200"/>
              <a:chExt cx="924791" cy="4114800"/>
            </a:xfrm>
          </p:grpSpPr>
          <p:grpSp>
            <p:nvGrpSpPr>
              <p:cNvPr id="156" name="Group 30"/>
              <p:cNvGrpSpPr/>
              <p:nvPr/>
            </p:nvGrpSpPr>
            <p:grpSpPr>
              <a:xfrm rot="10800000">
                <a:off x="4757304" y="1295400"/>
                <a:ext cx="576695" cy="3179864"/>
                <a:chOff x="4679408" y="1676400"/>
                <a:chExt cx="927343" cy="1987415"/>
              </a:xfrm>
            </p:grpSpPr>
            <p:sp>
              <p:nvSpPr>
                <p:cNvPr id="172" name="Pentagon 171"/>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Lightning Bolt 2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ightning Bolt 2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7" name="Group 31"/>
              <p:cNvGrpSpPr/>
              <p:nvPr/>
            </p:nvGrpSpPr>
            <p:grpSpPr>
              <a:xfrm rot="10800000">
                <a:off x="5029200" y="1219200"/>
                <a:ext cx="576695" cy="3179864"/>
                <a:chOff x="4679408" y="1676400"/>
                <a:chExt cx="927343" cy="1987415"/>
              </a:xfrm>
            </p:grpSpPr>
            <p:sp>
              <p:nvSpPr>
                <p:cNvPr id="168" name="Pentagon 167"/>
                <p:cNvSpPr/>
                <p:nvPr/>
              </p:nvSpPr>
              <p:spPr>
                <a:xfrm rot="16200000">
                  <a:off x="4457700" y="2705100"/>
                  <a:ext cx="1447800" cy="304800"/>
                </a:xfrm>
                <a:prstGeom prst="homePlate">
                  <a:avLst/>
                </a:prstGeom>
                <a:solidFill>
                  <a:srgbClr val="9966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ightning Bolt 168"/>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ightning Bolt 169"/>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8" name="Group 36"/>
              <p:cNvGrpSpPr/>
              <p:nvPr/>
            </p:nvGrpSpPr>
            <p:grpSpPr>
              <a:xfrm rot="10800000">
                <a:off x="5105400" y="1905000"/>
                <a:ext cx="576695" cy="3179864"/>
                <a:chOff x="4679408" y="1676400"/>
                <a:chExt cx="927343" cy="1987415"/>
              </a:xfrm>
            </p:grpSpPr>
            <p:sp>
              <p:nvSpPr>
                <p:cNvPr id="164" name="Pentagon 163"/>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ightning Bolt 164"/>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Lightning Bolt 16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9" name="Rounded Rectangle 51"/>
              <p:cNvSpPr/>
              <p:nvPr/>
            </p:nvSpPr>
            <p:spPr>
              <a:xfrm>
                <a:off x="4876800" y="2971800"/>
                <a:ext cx="685800" cy="2362200"/>
              </a:xfrm>
              <a:prstGeom prst="roundRect">
                <a:avLst>
                  <a:gd name="adj" fmla="val 28096"/>
                </a:avLst>
              </a:prstGeom>
              <a:solidFill>
                <a:srgbClr val="66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52"/>
              <p:cNvGrpSpPr/>
              <p:nvPr/>
            </p:nvGrpSpPr>
            <p:grpSpPr>
              <a:xfrm rot="5400000">
                <a:off x="4114800" y="3886200"/>
                <a:ext cx="2438400" cy="457200"/>
                <a:chOff x="3962400" y="5105400"/>
                <a:chExt cx="2677885" cy="1143001"/>
              </a:xfrm>
            </p:grpSpPr>
            <p:sp>
              <p:nvSpPr>
                <p:cNvPr id="161" name="Multiply 160"/>
                <p:cNvSpPr/>
                <p:nvPr/>
              </p:nvSpPr>
              <p:spPr>
                <a:xfrm>
                  <a:off x="39624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ultiply 161"/>
                <p:cNvSpPr/>
                <p:nvPr/>
              </p:nvSpPr>
              <p:spPr>
                <a:xfrm>
                  <a:off x="46482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ultiply 162"/>
                <p:cNvSpPr/>
                <p:nvPr/>
              </p:nvSpPr>
              <p:spPr>
                <a:xfrm>
                  <a:off x="5344885" y="5105401"/>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2818833" y="621551"/>
              <a:ext cx="2149133" cy="5752456"/>
              <a:chOff x="2818833" y="621551"/>
              <a:chExt cx="2149133" cy="5752456"/>
            </a:xfrm>
          </p:grpSpPr>
          <p:sp>
            <p:nvSpPr>
              <p:cNvPr id="86" name="Cloud 85"/>
              <p:cNvSpPr/>
              <p:nvPr/>
            </p:nvSpPr>
            <p:spPr>
              <a:xfrm rot="18013353">
                <a:off x="2686151" y="1230997"/>
                <a:ext cx="1719366" cy="145400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rot="5400000">
                <a:off x="3370602" y="1078366"/>
                <a:ext cx="1719366" cy="145400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671902">
                <a:off x="4525199" y="3579912"/>
                <a:ext cx="442767"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181314">
                <a:off x="2870608" y="3519011"/>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352409">
                <a:off x="4022377" y="5357475"/>
                <a:ext cx="432965" cy="996834"/>
              </a:xfrm>
              <a:prstGeom prst="ellipse">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3480523" y="5377173"/>
                <a:ext cx="430892" cy="996834"/>
              </a:xfrm>
              <a:prstGeom prst="ellipse">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169292">
                <a:off x="3996040" y="2495789"/>
                <a:ext cx="924659" cy="177808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790291">
                <a:off x="2986796" y="2437531"/>
                <a:ext cx="924659" cy="177808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258815" y="1025504"/>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3281537" y="762000"/>
                <a:ext cx="1032213" cy="87923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3259733" y="2708419"/>
                <a:ext cx="1379447" cy="324878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4234419" y="2759062"/>
                <a:ext cx="190500" cy="450512"/>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3432813" y="2804040"/>
                <a:ext cx="190500" cy="450512"/>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435136">
                <a:off x="3267157" y="4443487"/>
                <a:ext cx="228600"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0974597">
                <a:off x="4419264" y="4445092"/>
                <a:ext cx="228600"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4160400" y="4498974"/>
                <a:ext cx="297455"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3455181" y="4452446"/>
                <a:ext cx="297455"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3656102" y="4485673"/>
                <a:ext cx="369293"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3924252" y="4486797"/>
                <a:ext cx="318558"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2980195" y="1106913"/>
                <a:ext cx="1757451" cy="375245"/>
                <a:chOff x="6019800" y="2804039"/>
                <a:chExt cx="1870573" cy="708583"/>
              </a:xfrm>
            </p:grpSpPr>
            <p:sp>
              <p:nvSpPr>
                <p:cNvPr id="131" name="Rounded Rectangle 130"/>
                <p:cNvSpPr/>
                <p:nvPr/>
              </p:nvSpPr>
              <p:spPr>
                <a:xfrm rot="16200000">
                  <a:off x="6600795" y="2223044"/>
                  <a:ext cx="708583" cy="1870573"/>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6113561" y="2848474"/>
                  <a:ext cx="594622" cy="594622"/>
                  <a:chOff x="5791200" y="2971800"/>
                  <a:chExt cx="1295400" cy="1295400"/>
                </a:xfrm>
              </p:grpSpPr>
              <p:sp>
                <p:nvSpPr>
                  <p:cNvPr id="149" name="Oval 148"/>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ross 149"/>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708182" y="2856126"/>
                  <a:ext cx="594622" cy="594622"/>
                  <a:chOff x="5791200" y="2971800"/>
                  <a:chExt cx="1295400" cy="1295400"/>
                </a:xfrm>
              </p:grpSpPr>
              <p:sp>
                <p:nvSpPr>
                  <p:cNvPr id="142" name="Oval 141"/>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ross 142"/>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295750" y="2870380"/>
                  <a:ext cx="594622" cy="594622"/>
                  <a:chOff x="5791200" y="2971800"/>
                  <a:chExt cx="1295400" cy="1295400"/>
                </a:xfrm>
              </p:grpSpPr>
              <p:sp>
                <p:nvSpPr>
                  <p:cNvPr id="135" name="Oval 134"/>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ross 135"/>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6" name="Chord 105"/>
              <p:cNvSpPr/>
              <p:nvPr/>
            </p:nvSpPr>
            <p:spPr>
              <a:xfrm rot="4402137">
                <a:off x="3254638" y="412826"/>
                <a:ext cx="1152923" cy="1570373"/>
              </a:xfrm>
              <a:prstGeom prst="chord">
                <a:avLst>
                  <a:gd name="adj1" fmla="val 6784580"/>
                  <a:gd name="adj2" fmla="val 1677879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3408329" y="2201211"/>
                <a:ext cx="1032213" cy="87923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731975" y="2384770"/>
                <a:ext cx="399348" cy="1639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rot="4746245">
                <a:off x="2322210" y="4261526"/>
                <a:ext cx="2358633" cy="413832"/>
                <a:chOff x="2586167" y="5289078"/>
                <a:chExt cx="2358633" cy="691254"/>
              </a:xfrm>
            </p:grpSpPr>
            <p:sp>
              <p:nvSpPr>
                <p:cNvPr id="129" name="Pentagon 128"/>
                <p:cNvSpPr/>
                <p:nvPr/>
              </p:nvSpPr>
              <p:spPr>
                <a:xfrm>
                  <a:off x="3318906" y="5486735"/>
                  <a:ext cx="1625894" cy="278727"/>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eft-Right-Up Arrow 129"/>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Rounded Rectangle 109"/>
              <p:cNvSpPr/>
              <p:nvPr/>
            </p:nvSpPr>
            <p:spPr>
              <a:xfrm rot="16200000">
                <a:off x="3832515" y="3827741"/>
                <a:ext cx="228600" cy="1154452"/>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3467203" y="3078950"/>
                <a:ext cx="939425" cy="1697664"/>
                <a:chOff x="3470639" y="3155235"/>
                <a:chExt cx="939425" cy="1697664"/>
              </a:xfrm>
            </p:grpSpPr>
            <p:sp>
              <p:nvSpPr>
                <p:cNvPr id="112" name="Rounded Rectangle 111"/>
                <p:cNvSpPr/>
                <p:nvPr/>
              </p:nvSpPr>
              <p:spPr>
                <a:xfrm>
                  <a:off x="3470639" y="3155235"/>
                  <a:ext cx="939425" cy="1697664"/>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a:off x="3523118" y="3915300"/>
                  <a:ext cx="852676" cy="852676"/>
                  <a:chOff x="5791200" y="2971800"/>
                  <a:chExt cx="1295400" cy="1295400"/>
                </a:xfrm>
              </p:grpSpPr>
              <p:sp>
                <p:nvSpPr>
                  <p:cNvPr id="122" name="Oval 121"/>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3640600" y="3277615"/>
                  <a:ext cx="594622" cy="594622"/>
                  <a:chOff x="5791200" y="2971800"/>
                  <a:chExt cx="1295400" cy="1295400"/>
                </a:xfrm>
              </p:grpSpPr>
              <p:sp>
                <p:nvSpPr>
                  <p:cNvPr id="115" name="Oval 114"/>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5" name="Moon 84"/>
            <p:cNvSpPr/>
            <p:nvPr/>
          </p:nvSpPr>
          <p:spPr>
            <a:xfrm rot="11954811">
              <a:off x="4421042" y="2828654"/>
              <a:ext cx="154919" cy="324187"/>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188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animEffect transition="in" filter="wipe(down)">
                                      <p:cBhvr>
                                        <p:cTn id="9" dur="580">
                                          <p:stCondLst>
                                            <p:cond delay="0"/>
                                          </p:stCondLst>
                                        </p:cTn>
                                        <p:tgtEl>
                                          <p:spTgt spid="82"/>
                                        </p:tgtEl>
                                      </p:cBhvr>
                                    </p:animEffect>
                                    <p:anim calcmode="lin" valueType="num">
                                      <p:cBhvr>
                                        <p:cTn id="10"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5" dur="26">
                                          <p:stCondLst>
                                            <p:cond delay="650"/>
                                          </p:stCondLst>
                                        </p:cTn>
                                        <p:tgtEl>
                                          <p:spTgt spid="82"/>
                                        </p:tgtEl>
                                      </p:cBhvr>
                                      <p:to x="100000" y="60000"/>
                                    </p:animScale>
                                    <p:animScale>
                                      <p:cBhvr>
                                        <p:cTn id="16" dur="166" decel="50000">
                                          <p:stCondLst>
                                            <p:cond delay="676"/>
                                          </p:stCondLst>
                                        </p:cTn>
                                        <p:tgtEl>
                                          <p:spTgt spid="82"/>
                                        </p:tgtEl>
                                      </p:cBhvr>
                                      <p:to x="100000" y="100000"/>
                                    </p:animScale>
                                    <p:animScale>
                                      <p:cBhvr>
                                        <p:cTn id="17" dur="26">
                                          <p:stCondLst>
                                            <p:cond delay="1312"/>
                                          </p:stCondLst>
                                        </p:cTn>
                                        <p:tgtEl>
                                          <p:spTgt spid="82"/>
                                        </p:tgtEl>
                                      </p:cBhvr>
                                      <p:to x="100000" y="80000"/>
                                    </p:animScale>
                                    <p:animScale>
                                      <p:cBhvr>
                                        <p:cTn id="18" dur="166" decel="50000">
                                          <p:stCondLst>
                                            <p:cond delay="1338"/>
                                          </p:stCondLst>
                                        </p:cTn>
                                        <p:tgtEl>
                                          <p:spTgt spid="82"/>
                                        </p:tgtEl>
                                      </p:cBhvr>
                                      <p:to x="100000" y="100000"/>
                                    </p:animScale>
                                    <p:animScale>
                                      <p:cBhvr>
                                        <p:cTn id="19" dur="26">
                                          <p:stCondLst>
                                            <p:cond delay="1642"/>
                                          </p:stCondLst>
                                        </p:cTn>
                                        <p:tgtEl>
                                          <p:spTgt spid="82"/>
                                        </p:tgtEl>
                                      </p:cBhvr>
                                      <p:to x="100000" y="90000"/>
                                    </p:animScale>
                                    <p:animScale>
                                      <p:cBhvr>
                                        <p:cTn id="20" dur="166" decel="50000">
                                          <p:stCondLst>
                                            <p:cond delay="1668"/>
                                          </p:stCondLst>
                                        </p:cTn>
                                        <p:tgtEl>
                                          <p:spTgt spid="82"/>
                                        </p:tgtEl>
                                      </p:cBhvr>
                                      <p:to x="100000" y="100000"/>
                                    </p:animScale>
                                    <p:animScale>
                                      <p:cBhvr>
                                        <p:cTn id="21" dur="26">
                                          <p:stCondLst>
                                            <p:cond delay="1808"/>
                                          </p:stCondLst>
                                        </p:cTn>
                                        <p:tgtEl>
                                          <p:spTgt spid="82"/>
                                        </p:tgtEl>
                                      </p:cBhvr>
                                      <p:to x="100000" y="95000"/>
                                    </p:animScale>
                                    <p:animScale>
                                      <p:cBhvr>
                                        <p:cTn id="22" dur="166" decel="50000">
                                          <p:stCondLst>
                                            <p:cond delay="1834"/>
                                          </p:stCondLst>
                                        </p:cTn>
                                        <p:tgtEl>
                                          <p:spTgt spid="8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13:9-10</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Saul’s Disobedience</a:t>
            </a:r>
          </a:p>
        </p:txBody>
      </p:sp>
      <p:sp>
        <p:nvSpPr>
          <p:cNvPr id="3" name="Rectangle 2"/>
          <p:cNvSpPr/>
          <p:nvPr/>
        </p:nvSpPr>
        <p:spPr>
          <a:xfrm>
            <a:off x="112249" y="1068871"/>
            <a:ext cx="6096000" cy="923330"/>
          </a:xfrm>
          <a:prstGeom prst="rect">
            <a:avLst/>
          </a:prstGeom>
        </p:spPr>
        <p:txBody>
          <a:bodyPr>
            <a:spAutoFit/>
          </a:bodyPr>
          <a:lstStyle/>
          <a:p>
            <a:r>
              <a:rPr lang="en-US" dirty="0">
                <a:solidFill>
                  <a:schemeClr val="bg1"/>
                </a:solidFill>
                <a:latin typeface="Calibri" panose="020F0502020204030204" pitchFamily="34" charset="0"/>
              </a:rPr>
              <a:t>The prophet Samuel had previously told Saul that he was to go to Gilgal and wait seven days for Samuel to come and offer sacrifices to the Lord</a:t>
            </a:r>
          </a:p>
        </p:txBody>
      </p:sp>
      <p:sp>
        <p:nvSpPr>
          <p:cNvPr id="7" name="Rectangle 6"/>
          <p:cNvSpPr/>
          <p:nvPr/>
        </p:nvSpPr>
        <p:spPr>
          <a:xfrm>
            <a:off x="6585857" y="1992201"/>
            <a:ext cx="4963885" cy="1477328"/>
          </a:xfrm>
          <a:prstGeom prst="rect">
            <a:avLst/>
          </a:prstGeom>
        </p:spPr>
        <p:txBody>
          <a:bodyPr wrap="square">
            <a:spAutoFit/>
          </a:bodyPr>
          <a:lstStyle/>
          <a:p>
            <a:r>
              <a:rPr lang="en-US" dirty="0">
                <a:solidFill>
                  <a:schemeClr val="bg1"/>
                </a:solidFill>
                <a:latin typeface="Calibri" panose="020F0502020204030204" pitchFamily="34" charset="0"/>
              </a:rPr>
              <a:t>This sacrifice would be a way to seek the Lord’s blessings before the Israelite army went into battle.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would also help the soldiers dedicate themselves to the Lord and strengthen their faith.</a:t>
            </a:r>
          </a:p>
        </p:txBody>
      </p:sp>
      <p:sp>
        <p:nvSpPr>
          <p:cNvPr id="14" name="Rectangle 13"/>
          <p:cNvSpPr/>
          <p:nvPr/>
        </p:nvSpPr>
        <p:spPr>
          <a:xfrm>
            <a:off x="6400800" y="4471267"/>
            <a:ext cx="5236029" cy="1200329"/>
          </a:xfrm>
          <a:prstGeom prst="rect">
            <a:avLst/>
          </a:prstGeom>
        </p:spPr>
        <p:txBody>
          <a:bodyPr wrap="square">
            <a:spAutoFit/>
          </a:bodyPr>
          <a:lstStyle/>
          <a:p>
            <a:r>
              <a:rPr lang="en-US" sz="2400" dirty="0">
                <a:solidFill>
                  <a:schemeClr val="bg1"/>
                </a:solidFill>
                <a:latin typeface="Calibri" panose="020F0502020204030204" pitchFamily="34" charset="0"/>
              </a:rPr>
              <a:t>Saul did not wait and went a performed the sacrifice for which he did not have the authority to do so</a:t>
            </a:r>
          </a:p>
        </p:txBody>
      </p:sp>
      <p:pic>
        <p:nvPicPr>
          <p:cNvPr id="8" name="Picture 7">
            <a:extLst>
              <a:ext uri="{FF2B5EF4-FFF2-40B4-BE49-F238E27FC236}">
                <a16:creationId xmlns:a16="http://schemas.microsoft.com/office/drawing/2014/main" id="{48D0B6D9-EAA8-B6D9-B405-90FCA419063E}"/>
              </a:ext>
            </a:extLst>
          </p:cNvPr>
          <p:cNvPicPr>
            <a:picLocks noChangeAspect="1"/>
          </p:cNvPicPr>
          <p:nvPr/>
        </p:nvPicPr>
        <p:blipFill>
          <a:blip r:embed="rId3"/>
          <a:stretch>
            <a:fillRect/>
          </a:stretch>
        </p:blipFill>
        <p:spPr>
          <a:xfrm>
            <a:off x="2057701" y="2176867"/>
            <a:ext cx="3965930" cy="3942134"/>
          </a:xfrm>
          <a:prstGeom prst="rect">
            <a:avLst/>
          </a:prstGeom>
        </p:spPr>
      </p:pic>
    </p:spTree>
    <p:extLst>
      <p:ext uri="{BB962C8B-B14F-4D97-AF65-F5344CB8AC3E}">
        <p14:creationId xmlns:p14="http://schemas.microsoft.com/office/powerpoint/2010/main" val="311079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9803002" y="6488668"/>
            <a:ext cx="2806522" cy="369332"/>
          </a:xfrm>
          <a:prstGeom prst="rect">
            <a:avLst/>
          </a:prstGeom>
          <a:noFill/>
        </p:spPr>
        <p:txBody>
          <a:bodyPr wrap="square" rtlCol="0">
            <a:spAutoFit/>
          </a:bodyPr>
          <a:lstStyle/>
          <a:p>
            <a:r>
              <a:rPr lang="en-US" dirty="0">
                <a:solidFill>
                  <a:schemeClr val="bg1"/>
                </a:solidFill>
              </a:rPr>
              <a:t>1 Samuel 13:11-14</a:t>
            </a:r>
          </a:p>
        </p:txBody>
      </p:sp>
      <p:sp>
        <p:nvSpPr>
          <p:cNvPr id="6" name="TextBox 5"/>
          <p:cNvSpPr txBox="1"/>
          <p:nvPr/>
        </p:nvSpPr>
        <p:spPr>
          <a:xfrm>
            <a:off x="74526" y="81057"/>
            <a:ext cx="12267446" cy="830997"/>
          </a:xfrm>
          <a:prstGeom prst="rect">
            <a:avLst/>
          </a:prstGeom>
          <a:noFill/>
        </p:spPr>
        <p:txBody>
          <a:bodyPr wrap="square" rtlCol="0">
            <a:spAutoFit/>
          </a:bodyPr>
          <a:lstStyle/>
          <a:p>
            <a:pPr algn="ctr"/>
            <a:r>
              <a:rPr lang="en-US" sz="4800" dirty="0">
                <a:solidFill>
                  <a:schemeClr val="bg1"/>
                </a:solidFill>
                <a:latin typeface="AR BLANCA" panose="02000000000000000000" pitchFamily="2" charset="0"/>
              </a:rPr>
              <a:t>Justifying</a:t>
            </a:r>
          </a:p>
        </p:txBody>
      </p:sp>
      <p:grpSp>
        <p:nvGrpSpPr>
          <p:cNvPr id="2" name="Group 1"/>
          <p:cNvGrpSpPr/>
          <p:nvPr/>
        </p:nvGrpSpPr>
        <p:grpSpPr>
          <a:xfrm>
            <a:off x="348343" y="567638"/>
            <a:ext cx="4321629" cy="1005310"/>
            <a:chOff x="348343" y="567638"/>
            <a:chExt cx="4321629" cy="1005310"/>
          </a:xfrm>
        </p:grpSpPr>
        <p:sp>
          <p:nvSpPr>
            <p:cNvPr id="14" name="Rectangle 13"/>
            <p:cNvSpPr/>
            <p:nvPr/>
          </p:nvSpPr>
          <p:spPr>
            <a:xfrm>
              <a:off x="1646874" y="771982"/>
              <a:ext cx="3023098" cy="461665"/>
            </a:xfrm>
            <a:prstGeom prst="rect">
              <a:avLst/>
            </a:prstGeom>
            <a:solidFill>
              <a:schemeClr val="accent2">
                <a:lumMod val="50000"/>
              </a:schemeClr>
            </a:solidFill>
          </p:spPr>
          <p:txBody>
            <a:bodyPr wrap="square">
              <a:spAutoFit/>
            </a:bodyPr>
            <a:lstStyle/>
            <a:p>
              <a:r>
                <a:rPr lang="en-US" sz="2400" dirty="0">
                  <a:solidFill>
                    <a:schemeClr val="bg1"/>
                  </a:solidFill>
                </a:rPr>
                <a:t>What hast thou done?</a:t>
              </a:r>
              <a:endParaRPr lang="en-US" sz="2400" dirty="0">
                <a:solidFill>
                  <a:schemeClr val="bg1"/>
                </a:solidFill>
                <a:latin typeface="Calibri" panose="020F0502020204030204" pitchFamily="34" charset="0"/>
              </a:endParaRPr>
            </a:p>
          </p:txBody>
        </p:sp>
        <p:grpSp>
          <p:nvGrpSpPr>
            <p:cNvPr id="10" name="Group 9"/>
            <p:cNvGrpSpPr/>
            <p:nvPr/>
          </p:nvGrpSpPr>
          <p:grpSpPr>
            <a:xfrm>
              <a:off x="348343" y="567638"/>
              <a:ext cx="1024713" cy="1005310"/>
              <a:chOff x="457200" y="4673303"/>
              <a:chExt cx="1024713" cy="1005310"/>
            </a:xfrm>
          </p:grpSpPr>
          <p:sp>
            <p:nvSpPr>
              <p:cNvPr id="11" name="Rectangle 10"/>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21475" y="4720818"/>
                <a:ext cx="675610" cy="925762"/>
                <a:chOff x="4116891" y="4369459"/>
                <a:chExt cx="885618" cy="1213528"/>
              </a:xfrm>
            </p:grpSpPr>
            <p:grpSp>
              <p:nvGrpSpPr>
                <p:cNvPr id="13" name="Group 12"/>
                <p:cNvGrpSpPr/>
                <p:nvPr/>
              </p:nvGrpSpPr>
              <p:grpSpPr>
                <a:xfrm flipH="1">
                  <a:off x="4683689" y="4678427"/>
                  <a:ext cx="318820" cy="792686"/>
                  <a:chOff x="4580952" y="1323647"/>
                  <a:chExt cx="664589" cy="792389"/>
                </a:xfrm>
                <a:solidFill>
                  <a:schemeClr val="bg1">
                    <a:lumMod val="50000"/>
                  </a:schemeClr>
                </a:solidFill>
              </p:grpSpPr>
              <p:sp>
                <p:nvSpPr>
                  <p:cNvPr id="34" name="Moon 33"/>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16891" y="4679644"/>
                  <a:ext cx="318820" cy="806537"/>
                  <a:chOff x="4580952" y="1323647"/>
                  <a:chExt cx="664589" cy="792389"/>
                </a:xfrm>
                <a:solidFill>
                  <a:schemeClr val="bg1">
                    <a:lumMod val="50000"/>
                  </a:schemeClr>
                </a:solidFill>
              </p:grpSpPr>
              <p:sp>
                <p:nvSpPr>
                  <p:cNvPr id="32" name="Moon 31"/>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8"/>
                <p:cNvGrpSpPr/>
                <p:nvPr/>
              </p:nvGrpSpPr>
              <p:grpSpPr>
                <a:xfrm>
                  <a:off x="4223425" y="4419556"/>
                  <a:ext cx="657990" cy="804210"/>
                  <a:chOff x="2819400" y="1066800"/>
                  <a:chExt cx="1828800" cy="1676400"/>
                </a:xfrm>
                <a:solidFill>
                  <a:schemeClr val="bg1">
                    <a:lumMod val="50000"/>
                  </a:schemeClr>
                </a:solidFill>
              </p:grpSpPr>
              <p:sp>
                <p:nvSpPr>
                  <p:cNvPr id="26" name="Oval 25"/>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216201" y="4369459"/>
                  <a:ext cx="682652" cy="545322"/>
                  <a:chOff x="5209995" y="2728815"/>
                  <a:chExt cx="1114604" cy="1136740"/>
                </a:xfrm>
                <a:solidFill>
                  <a:schemeClr val="bg2">
                    <a:lumMod val="90000"/>
                  </a:schemeClr>
                </a:solidFill>
              </p:grpSpPr>
              <p:sp>
                <p:nvSpPr>
                  <p:cNvPr id="24" name="Chord 23"/>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tored Data 24"/>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 name="Group 7"/>
          <p:cNvGrpSpPr/>
          <p:nvPr/>
        </p:nvGrpSpPr>
        <p:grpSpPr>
          <a:xfrm>
            <a:off x="333777" y="1687195"/>
            <a:ext cx="4268214" cy="1569660"/>
            <a:chOff x="333777" y="1687195"/>
            <a:chExt cx="4268214" cy="1569660"/>
          </a:xfrm>
        </p:grpSpPr>
        <p:grpSp>
          <p:nvGrpSpPr>
            <p:cNvPr id="36" name="Group 35"/>
            <p:cNvGrpSpPr/>
            <p:nvPr/>
          </p:nvGrpSpPr>
          <p:grpSpPr>
            <a:xfrm>
              <a:off x="333777" y="1894146"/>
              <a:ext cx="1024713" cy="1005310"/>
              <a:chOff x="457200" y="4673303"/>
              <a:chExt cx="1024713" cy="1005310"/>
            </a:xfrm>
          </p:grpSpPr>
          <p:sp>
            <p:nvSpPr>
              <p:cNvPr id="37" name="Rectangle 36"/>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0132" y="4675947"/>
                <a:ext cx="635176" cy="966421"/>
                <a:chOff x="4455142" y="3963881"/>
                <a:chExt cx="903700" cy="1374980"/>
              </a:xfrm>
            </p:grpSpPr>
            <p:sp>
              <p:nvSpPr>
                <p:cNvPr id="39" name="Moon 38"/>
                <p:cNvSpPr/>
                <p:nvPr/>
              </p:nvSpPr>
              <p:spPr>
                <a:xfrm rot="601563" flipH="1">
                  <a:off x="4977521" y="4665735"/>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998437">
                  <a:off x="4462477" y="4674029"/>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601563" flipH="1">
                  <a:off x="5157914" y="4385624"/>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0998437">
                  <a:off x="4455142" y="4386985"/>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526868" y="4912769"/>
                  <a:ext cx="776711" cy="426092"/>
                </a:xfrm>
                <a:prstGeom prst="trapezoid">
                  <a:avLst>
                    <a:gd name="adj" fmla="val 44334"/>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4828138" y="4815738"/>
                  <a:ext cx="154151" cy="36791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8"/>
                <p:cNvGrpSpPr/>
                <p:nvPr/>
              </p:nvGrpSpPr>
              <p:grpSpPr>
                <a:xfrm>
                  <a:off x="4529835" y="4152825"/>
                  <a:ext cx="751100" cy="828347"/>
                  <a:chOff x="2816664" y="1199148"/>
                  <a:chExt cx="1866748" cy="1544052"/>
                </a:xfrm>
              </p:grpSpPr>
              <p:sp>
                <p:nvSpPr>
                  <p:cNvPr id="72" name="Oval 7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480525" y="4109365"/>
                  <a:ext cx="823369" cy="622425"/>
                  <a:chOff x="5148189" y="2884583"/>
                  <a:chExt cx="1202145" cy="1160209"/>
                </a:xfrm>
                <a:solidFill>
                  <a:schemeClr val="bg2">
                    <a:lumMod val="75000"/>
                  </a:schemeClr>
                </a:solidFill>
              </p:grpSpPr>
              <p:sp>
                <p:nvSpPr>
                  <p:cNvPr id="70" name="Chord 69"/>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tored Data 70"/>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p:cNvSpPr/>
                <p:nvPr/>
              </p:nvSpPr>
              <p:spPr>
                <a:xfrm rot="20659949">
                  <a:off x="4539962" y="4732384"/>
                  <a:ext cx="74901" cy="25059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487189">
                  <a:off x="5227317" y="4596193"/>
                  <a:ext cx="82430" cy="37221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4602658" y="4316801"/>
                  <a:ext cx="605110" cy="128800"/>
                  <a:chOff x="4953000" y="1968708"/>
                  <a:chExt cx="5056682" cy="1751350"/>
                </a:xfrm>
                <a:solidFill>
                  <a:srgbClr val="FFC000"/>
                </a:solidFill>
              </p:grpSpPr>
              <p:grpSp>
                <p:nvGrpSpPr>
                  <p:cNvPr id="61" name="Group 60"/>
                  <p:cNvGrpSpPr/>
                  <p:nvPr/>
                </p:nvGrpSpPr>
                <p:grpSpPr>
                  <a:xfrm>
                    <a:off x="4953000" y="1981200"/>
                    <a:ext cx="1681397" cy="1721370"/>
                    <a:chOff x="4953000" y="1981200"/>
                    <a:chExt cx="1681397" cy="1721370"/>
                  </a:xfrm>
                  <a:grpFill/>
                </p:grpSpPr>
                <p:sp>
                  <p:nvSpPr>
                    <p:cNvPr id="68" name="Quad Arrow 6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634397" y="1968708"/>
                    <a:ext cx="1681397" cy="1721370"/>
                    <a:chOff x="4953000" y="1981200"/>
                    <a:chExt cx="1681397" cy="1721370"/>
                  </a:xfrm>
                  <a:grpFill/>
                </p:grpSpPr>
                <p:sp>
                  <p:nvSpPr>
                    <p:cNvPr id="66" name="Quad Arrow 6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328285" y="1998688"/>
                    <a:ext cx="1681397" cy="1721370"/>
                    <a:chOff x="4953000" y="1981200"/>
                    <a:chExt cx="1681397" cy="1721370"/>
                  </a:xfrm>
                  <a:grpFill/>
                </p:grpSpPr>
                <p:sp>
                  <p:nvSpPr>
                    <p:cNvPr id="64" name="Quad Arrow 6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Oval 49"/>
                <p:cNvSpPr/>
                <p:nvPr/>
              </p:nvSpPr>
              <p:spPr>
                <a:xfrm>
                  <a:off x="4710149" y="4847446"/>
                  <a:ext cx="367778" cy="2264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816377" y="4877656"/>
                  <a:ext cx="150338" cy="49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rot="5400000">
                  <a:off x="4756973" y="4010172"/>
                  <a:ext cx="350378" cy="257795"/>
                  <a:chOff x="4953000" y="1981200"/>
                  <a:chExt cx="1681397" cy="1721370"/>
                </a:xfrm>
                <a:solidFill>
                  <a:srgbClr val="FFC000"/>
                </a:solidFill>
              </p:grpSpPr>
              <p:sp>
                <p:nvSpPr>
                  <p:cNvPr id="59" name="Quad Arrow 5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rot="5400000">
                  <a:off x="5044690" y="4115456"/>
                  <a:ext cx="242958" cy="178759"/>
                  <a:chOff x="4953000" y="1981200"/>
                  <a:chExt cx="1681397" cy="1721370"/>
                </a:xfrm>
                <a:solidFill>
                  <a:srgbClr val="FFC000"/>
                </a:solidFill>
              </p:grpSpPr>
              <p:sp>
                <p:nvSpPr>
                  <p:cNvPr id="57" name="Quad Arrow 5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4551826" y="4108555"/>
                  <a:ext cx="242958" cy="178759"/>
                  <a:chOff x="4953000" y="1981200"/>
                  <a:chExt cx="1681397" cy="1721370"/>
                </a:xfrm>
                <a:solidFill>
                  <a:srgbClr val="FFC000"/>
                </a:solidFill>
              </p:grpSpPr>
              <p:sp>
                <p:nvSpPr>
                  <p:cNvPr id="55" name="Quad Arrow 5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4" name="Rectangle 73"/>
            <p:cNvSpPr/>
            <p:nvPr/>
          </p:nvSpPr>
          <p:spPr>
            <a:xfrm>
              <a:off x="1578893" y="1687195"/>
              <a:ext cx="3023098" cy="1569660"/>
            </a:xfrm>
            <a:prstGeom prst="rect">
              <a:avLst/>
            </a:prstGeom>
            <a:solidFill>
              <a:schemeClr val="accent5">
                <a:lumMod val="75000"/>
              </a:schemeClr>
            </a:solidFill>
          </p:spPr>
          <p:txBody>
            <a:bodyPr wrap="square">
              <a:spAutoFit/>
            </a:bodyPr>
            <a:lstStyle/>
            <a:p>
              <a:r>
                <a:rPr lang="en-US" sz="2400" dirty="0">
                  <a:solidFill>
                    <a:schemeClr val="bg1"/>
                  </a:solidFill>
                </a:rPr>
                <a:t>The people scattered and hid because they were afraid…and you weren’t here…</a:t>
              </a:r>
              <a:endParaRPr lang="en-US" sz="2400" dirty="0">
                <a:solidFill>
                  <a:schemeClr val="bg1"/>
                </a:solidFill>
                <a:latin typeface="Calibri" panose="020F0502020204030204" pitchFamily="34" charset="0"/>
              </a:endParaRPr>
            </a:p>
          </p:txBody>
        </p:sp>
      </p:grpSp>
      <p:grpSp>
        <p:nvGrpSpPr>
          <p:cNvPr id="9" name="Group 8"/>
          <p:cNvGrpSpPr/>
          <p:nvPr/>
        </p:nvGrpSpPr>
        <p:grpSpPr>
          <a:xfrm>
            <a:off x="333777" y="3587451"/>
            <a:ext cx="4235620" cy="1200329"/>
            <a:chOff x="333777" y="3587451"/>
            <a:chExt cx="4235620" cy="1200329"/>
          </a:xfrm>
        </p:grpSpPr>
        <p:grpSp>
          <p:nvGrpSpPr>
            <p:cNvPr id="75" name="Group 74"/>
            <p:cNvGrpSpPr/>
            <p:nvPr/>
          </p:nvGrpSpPr>
          <p:grpSpPr>
            <a:xfrm>
              <a:off x="333777" y="3648658"/>
              <a:ext cx="1024713" cy="1005310"/>
              <a:chOff x="457200" y="4673303"/>
              <a:chExt cx="1024713" cy="1005310"/>
            </a:xfrm>
          </p:grpSpPr>
          <p:sp>
            <p:nvSpPr>
              <p:cNvPr id="76" name="Rectangle 75"/>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630132" y="4675947"/>
                <a:ext cx="635176" cy="966421"/>
                <a:chOff x="4455142" y="3963881"/>
                <a:chExt cx="903700" cy="1374980"/>
              </a:xfrm>
            </p:grpSpPr>
            <p:sp>
              <p:nvSpPr>
                <p:cNvPr id="78" name="Moon 77"/>
                <p:cNvSpPr/>
                <p:nvPr/>
              </p:nvSpPr>
              <p:spPr>
                <a:xfrm rot="601563" flipH="1">
                  <a:off x="4977521" y="4665735"/>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20998437">
                  <a:off x="4462477" y="4674029"/>
                  <a:ext cx="377330"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601563" flipH="1">
                  <a:off x="5157914" y="4385624"/>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0998437">
                  <a:off x="4455142" y="4386985"/>
                  <a:ext cx="200928" cy="482548"/>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4526868" y="4912769"/>
                  <a:ext cx="776711" cy="426092"/>
                </a:xfrm>
                <a:prstGeom prst="trapezoid">
                  <a:avLst>
                    <a:gd name="adj" fmla="val 44334"/>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10800000">
                  <a:off x="4828138" y="4815738"/>
                  <a:ext cx="154151" cy="36791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8"/>
                <p:cNvGrpSpPr/>
                <p:nvPr/>
              </p:nvGrpSpPr>
              <p:grpSpPr>
                <a:xfrm>
                  <a:off x="4529835" y="4152825"/>
                  <a:ext cx="751100" cy="828347"/>
                  <a:chOff x="2816664" y="1199148"/>
                  <a:chExt cx="1866748" cy="1544052"/>
                </a:xfrm>
              </p:grpSpPr>
              <p:sp>
                <p:nvSpPr>
                  <p:cNvPr id="111" name="Oval 110"/>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480525" y="4109365"/>
                  <a:ext cx="823369" cy="622425"/>
                  <a:chOff x="5148189" y="2884583"/>
                  <a:chExt cx="1202145" cy="1160209"/>
                </a:xfrm>
                <a:solidFill>
                  <a:schemeClr val="bg2">
                    <a:lumMod val="75000"/>
                  </a:schemeClr>
                </a:solidFill>
              </p:grpSpPr>
              <p:sp>
                <p:nvSpPr>
                  <p:cNvPr id="109" name="Chord 108"/>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Stored Data 109"/>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rot="20659949">
                  <a:off x="4539962" y="4732384"/>
                  <a:ext cx="74901" cy="25059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487189">
                  <a:off x="5227317" y="4596193"/>
                  <a:ext cx="82430" cy="372213"/>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4602658" y="4316801"/>
                  <a:ext cx="605110" cy="128800"/>
                  <a:chOff x="4953000" y="1968708"/>
                  <a:chExt cx="5056682" cy="1751350"/>
                </a:xfrm>
                <a:solidFill>
                  <a:srgbClr val="FFC000"/>
                </a:solidFill>
              </p:grpSpPr>
              <p:grpSp>
                <p:nvGrpSpPr>
                  <p:cNvPr id="100" name="Group 99"/>
                  <p:cNvGrpSpPr/>
                  <p:nvPr/>
                </p:nvGrpSpPr>
                <p:grpSpPr>
                  <a:xfrm>
                    <a:off x="4953000" y="1981200"/>
                    <a:ext cx="1681397" cy="1721370"/>
                    <a:chOff x="4953000" y="1981200"/>
                    <a:chExt cx="1681397" cy="1721370"/>
                  </a:xfrm>
                  <a:grpFill/>
                </p:grpSpPr>
                <p:sp>
                  <p:nvSpPr>
                    <p:cNvPr id="107" name="Quad Arrow 10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6634397" y="1968708"/>
                    <a:ext cx="1681397" cy="1721370"/>
                    <a:chOff x="4953000" y="1981200"/>
                    <a:chExt cx="1681397" cy="1721370"/>
                  </a:xfrm>
                  <a:grpFill/>
                </p:grpSpPr>
                <p:sp>
                  <p:nvSpPr>
                    <p:cNvPr id="105" name="Quad Arrow 10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8328285" y="1998688"/>
                    <a:ext cx="1681397" cy="1721370"/>
                    <a:chOff x="4953000" y="1981200"/>
                    <a:chExt cx="1681397" cy="1721370"/>
                  </a:xfrm>
                  <a:grpFill/>
                </p:grpSpPr>
                <p:sp>
                  <p:nvSpPr>
                    <p:cNvPr id="103" name="Quad Arrow 10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Oval 88"/>
                <p:cNvSpPr/>
                <p:nvPr/>
              </p:nvSpPr>
              <p:spPr>
                <a:xfrm>
                  <a:off x="4710149" y="4847446"/>
                  <a:ext cx="367778" cy="2264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816377" y="4877656"/>
                  <a:ext cx="150338" cy="49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rot="5400000">
                  <a:off x="4756973" y="4010172"/>
                  <a:ext cx="350378" cy="257795"/>
                  <a:chOff x="4953000" y="1981200"/>
                  <a:chExt cx="1681397" cy="1721370"/>
                </a:xfrm>
                <a:solidFill>
                  <a:srgbClr val="FFC000"/>
                </a:solidFill>
              </p:grpSpPr>
              <p:sp>
                <p:nvSpPr>
                  <p:cNvPr id="98" name="Quad Arrow 9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rot="5400000">
                  <a:off x="5044690" y="4115456"/>
                  <a:ext cx="242958" cy="178759"/>
                  <a:chOff x="4953000" y="1981200"/>
                  <a:chExt cx="1681397" cy="1721370"/>
                </a:xfrm>
                <a:solidFill>
                  <a:srgbClr val="FFC000"/>
                </a:solidFill>
              </p:grpSpPr>
              <p:sp>
                <p:nvSpPr>
                  <p:cNvPr id="96" name="Quad Arrow 9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rot="5400000">
                  <a:off x="4551826" y="4108555"/>
                  <a:ext cx="242958" cy="178759"/>
                  <a:chOff x="4953000" y="1981200"/>
                  <a:chExt cx="1681397" cy="1721370"/>
                </a:xfrm>
                <a:solidFill>
                  <a:srgbClr val="FFC000"/>
                </a:solidFill>
              </p:grpSpPr>
              <p:sp>
                <p:nvSpPr>
                  <p:cNvPr id="94" name="Quad Arrow 9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3" name="Rectangle 112"/>
            <p:cNvSpPr/>
            <p:nvPr/>
          </p:nvSpPr>
          <p:spPr>
            <a:xfrm>
              <a:off x="1546299" y="3587451"/>
              <a:ext cx="3023098" cy="1200329"/>
            </a:xfrm>
            <a:prstGeom prst="rect">
              <a:avLst/>
            </a:prstGeom>
            <a:solidFill>
              <a:schemeClr val="accent5">
                <a:lumMod val="75000"/>
              </a:schemeClr>
            </a:solidFill>
          </p:spPr>
          <p:txBody>
            <a:bodyPr wrap="square">
              <a:spAutoFit/>
            </a:bodyPr>
            <a:lstStyle/>
            <a:p>
              <a:r>
                <a:rPr lang="en-US" sz="2400" dirty="0">
                  <a:solidFill>
                    <a:schemeClr val="bg1"/>
                  </a:solidFill>
                </a:rPr>
                <a:t>So I made a supplication for them in the burnt offering</a:t>
              </a:r>
              <a:endParaRPr lang="en-US" sz="2400" dirty="0">
                <a:solidFill>
                  <a:schemeClr val="bg1"/>
                </a:solidFill>
                <a:latin typeface="Calibri" panose="020F0502020204030204" pitchFamily="34" charset="0"/>
              </a:endParaRPr>
            </a:p>
          </p:txBody>
        </p:sp>
      </p:grpSp>
      <p:grpSp>
        <p:nvGrpSpPr>
          <p:cNvPr id="2048" name="Group 2047"/>
          <p:cNvGrpSpPr/>
          <p:nvPr/>
        </p:nvGrpSpPr>
        <p:grpSpPr>
          <a:xfrm>
            <a:off x="318247" y="5062078"/>
            <a:ext cx="4240835" cy="1569660"/>
            <a:chOff x="318247" y="5062078"/>
            <a:chExt cx="4240835" cy="1569660"/>
          </a:xfrm>
        </p:grpSpPr>
        <p:sp>
          <p:nvSpPr>
            <p:cNvPr id="114" name="Rectangle 113"/>
            <p:cNvSpPr/>
            <p:nvPr/>
          </p:nvSpPr>
          <p:spPr>
            <a:xfrm>
              <a:off x="1535984" y="5062078"/>
              <a:ext cx="3023098" cy="1569660"/>
            </a:xfrm>
            <a:prstGeom prst="rect">
              <a:avLst/>
            </a:prstGeom>
            <a:solidFill>
              <a:schemeClr val="accent2">
                <a:lumMod val="50000"/>
              </a:schemeClr>
            </a:solidFill>
          </p:spPr>
          <p:txBody>
            <a:bodyPr wrap="square">
              <a:spAutoFit/>
            </a:bodyPr>
            <a:lstStyle/>
            <a:p>
              <a:r>
                <a:rPr lang="en-US" sz="2400" dirty="0">
                  <a:solidFill>
                    <a:schemeClr val="bg1"/>
                  </a:solidFill>
                </a:rPr>
                <a:t>Thou has done foolishly and not kept the commandments of the Lord</a:t>
              </a:r>
              <a:endParaRPr lang="en-US" sz="2400" dirty="0">
                <a:solidFill>
                  <a:schemeClr val="bg1"/>
                </a:solidFill>
                <a:latin typeface="Calibri" panose="020F0502020204030204" pitchFamily="34" charset="0"/>
              </a:endParaRPr>
            </a:p>
          </p:txBody>
        </p:sp>
        <p:grpSp>
          <p:nvGrpSpPr>
            <p:cNvPr id="115" name="Group 114"/>
            <p:cNvGrpSpPr/>
            <p:nvPr/>
          </p:nvGrpSpPr>
          <p:grpSpPr>
            <a:xfrm>
              <a:off x="318247" y="5145359"/>
              <a:ext cx="1024713" cy="1005310"/>
              <a:chOff x="457200" y="4673303"/>
              <a:chExt cx="1024713" cy="1005310"/>
            </a:xfrm>
          </p:grpSpPr>
          <p:sp>
            <p:nvSpPr>
              <p:cNvPr id="116" name="Rectangle 115"/>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621475" y="4720818"/>
                <a:ext cx="675610" cy="925762"/>
                <a:chOff x="4116891" y="4369459"/>
                <a:chExt cx="885618" cy="1213528"/>
              </a:xfrm>
            </p:grpSpPr>
            <p:grpSp>
              <p:nvGrpSpPr>
                <p:cNvPr id="118" name="Group 117"/>
                <p:cNvGrpSpPr/>
                <p:nvPr/>
              </p:nvGrpSpPr>
              <p:grpSpPr>
                <a:xfrm flipH="1">
                  <a:off x="4683689" y="4678427"/>
                  <a:ext cx="318820" cy="792686"/>
                  <a:chOff x="4580952" y="1323647"/>
                  <a:chExt cx="664589" cy="792389"/>
                </a:xfrm>
                <a:solidFill>
                  <a:schemeClr val="bg1">
                    <a:lumMod val="50000"/>
                  </a:schemeClr>
                </a:solidFill>
              </p:grpSpPr>
              <p:sp>
                <p:nvSpPr>
                  <p:cNvPr id="138" name="Moon 137"/>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4116891" y="4679644"/>
                  <a:ext cx="318820" cy="806537"/>
                  <a:chOff x="4580952" y="1323647"/>
                  <a:chExt cx="664589" cy="792389"/>
                </a:xfrm>
                <a:solidFill>
                  <a:schemeClr val="bg1">
                    <a:lumMod val="50000"/>
                  </a:schemeClr>
                </a:solidFill>
              </p:grpSpPr>
              <p:sp>
                <p:nvSpPr>
                  <p:cNvPr id="136" name="Moon 135"/>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Oval 119"/>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8"/>
                <p:cNvGrpSpPr/>
                <p:nvPr/>
              </p:nvGrpSpPr>
              <p:grpSpPr>
                <a:xfrm>
                  <a:off x="4223425" y="4419556"/>
                  <a:ext cx="657990" cy="804210"/>
                  <a:chOff x="2819400" y="1066800"/>
                  <a:chExt cx="1828800" cy="1676400"/>
                </a:xfrm>
                <a:solidFill>
                  <a:schemeClr val="bg1">
                    <a:lumMod val="50000"/>
                  </a:schemeClr>
                </a:solidFill>
              </p:grpSpPr>
              <p:sp>
                <p:nvSpPr>
                  <p:cNvPr id="130" name="Oval 129"/>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4216201" y="4369459"/>
                  <a:ext cx="682652" cy="545322"/>
                  <a:chOff x="5209995" y="2728815"/>
                  <a:chExt cx="1114604" cy="1136740"/>
                </a:xfrm>
                <a:solidFill>
                  <a:schemeClr val="bg2">
                    <a:lumMod val="90000"/>
                  </a:schemeClr>
                </a:solidFill>
              </p:grpSpPr>
              <p:sp>
                <p:nvSpPr>
                  <p:cNvPr id="128" name="Chord 127"/>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Stored Data 128"/>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Oval 125"/>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49" name="Group 2048"/>
          <p:cNvGrpSpPr/>
          <p:nvPr/>
        </p:nvGrpSpPr>
        <p:grpSpPr>
          <a:xfrm>
            <a:off x="6055774" y="1134436"/>
            <a:ext cx="4240835" cy="1200329"/>
            <a:chOff x="6055774" y="1134436"/>
            <a:chExt cx="4240835" cy="1200329"/>
          </a:xfrm>
        </p:grpSpPr>
        <p:sp>
          <p:nvSpPr>
            <p:cNvPr id="140" name="Rectangle 139"/>
            <p:cNvSpPr/>
            <p:nvPr/>
          </p:nvSpPr>
          <p:spPr>
            <a:xfrm>
              <a:off x="7273511" y="1134436"/>
              <a:ext cx="3023098" cy="1200329"/>
            </a:xfrm>
            <a:prstGeom prst="rect">
              <a:avLst/>
            </a:prstGeom>
            <a:solidFill>
              <a:schemeClr val="accent2">
                <a:lumMod val="50000"/>
              </a:schemeClr>
            </a:solidFill>
          </p:spPr>
          <p:txBody>
            <a:bodyPr wrap="square">
              <a:spAutoFit/>
            </a:bodyPr>
            <a:lstStyle/>
            <a:p>
              <a:r>
                <a:rPr lang="en-US" sz="2400" dirty="0">
                  <a:solidFill>
                    <a:schemeClr val="bg1"/>
                  </a:solidFill>
                </a:rPr>
                <a:t>The kingdom will not continue with a man after his own heart</a:t>
              </a:r>
              <a:endParaRPr lang="en-US" sz="2400" dirty="0">
                <a:solidFill>
                  <a:schemeClr val="bg1"/>
                </a:solidFill>
                <a:latin typeface="Calibri" panose="020F0502020204030204" pitchFamily="34" charset="0"/>
              </a:endParaRPr>
            </a:p>
          </p:txBody>
        </p:sp>
        <p:grpSp>
          <p:nvGrpSpPr>
            <p:cNvPr id="141" name="Group 140"/>
            <p:cNvGrpSpPr/>
            <p:nvPr/>
          </p:nvGrpSpPr>
          <p:grpSpPr>
            <a:xfrm>
              <a:off x="6055774" y="1217717"/>
              <a:ext cx="1024713" cy="1005310"/>
              <a:chOff x="457200" y="4673303"/>
              <a:chExt cx="1024713" cy="1005310"/>
            </a:xfrm>
          </p:grpSpPr>
          <p:sp>
            <p:nvSpPr>
              <p:cNvPr id="142" name="Rectangle 141"/>
              <p:cNvSpPr/>
              <p:nvPr/>
            </p:nvSpPr>
            <p:spPr>
              <a:xfrm>
                <a:off x="457200" y="4673303"/>
                <a:ext cx="1024713" cy="1005310"/>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621475" y="4720818"/>
                <a:ext cx="675610" cy="925762"/>
                <a:chOff x="4116891" y="4369459"/>
                <a:chExt cx="885618" cy="1213528"/>
              </a:xfrm>
            </p:grpSpPr>
            <p:grpSp>
              <p:nvGrpSpPr>
                <p:cNvPr id="144" name="Group 143"/>
                <p:cNvGrpSpPr/>
                <p:nvPr/>
              </p:nvGrpSpPr>
              <p:grpSpPr>
                <a:xfrm flipH="1">
                  <a:off x="4683689" y="4678427"/>
                  <a:ext cx="318820" cy="792686"/>
                  <a:chOff x="4580952" y="1323647"/>
                  <a:chExt cx="664589" cy="792389"/>
                </a:xfrm>
                <a:solidFill>
                  <a:schemeClr val="bg1">
                    <a:lumMod val="50000"/>
                  </a:schemeClr>
                </a:solidFill>
              </p:grpSpPr>
              <p:sp>
                <p:nvSpPr>
                  <p:cNvPr id="164" name="Moon 163"/>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4116891" y="4679644"/>
                  <a:ext cx="318820" cy="806537"/>
                  <a:chOff x="4580952" y="1323647"/>
                  <a:chExt cx="664589" cy="792389"/>
                </a:xfrm>
                <a:solidFill>
                  <a:schemeClr val="bg1">
                    <a:lumMod val="50000"/>
                  </a:schemeClr>
                </a:solidFill>
              </p:grpSpPr>
              <p:sp>
                <p:nvSpPr>
                  <p:cNvPr id="162" name="Moon 161"/>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Oval 145"/>
                <p:cNvSpPr/>
                <p:nvPr/>
              </p:nvSpPr>
              <p:spPr>
                <a:xfrm rot="20403615">
                  <a:off x="4149328" y="4959089"/>
                  <a:ext cx="178179" cy="3651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466315">
                  <a:off x="4815266" y="4975763"/>
                  <a:ext cx="163321" cy="367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a:off x="4289504" y="5135382"/>
                  <a:ext cx="510936" cy="447605"/>
                </a:xfrm>
                <a:prstGeom prst="trapezoid">
                  <a:avLst>
                    <a:gd name="adj" fmla="val 1027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8"/>
                <p:cNvGrpSpPr/>
                <p:nvPr/>
              </p:nvGrpSpPr>
              <p:grpSpPr>
                <a:xfrm>
                  <a:off x="4223425" y="4419556"/>
                  <a:ext cx="657990" cy="804210"/>
                  <a:chOff x="2819400" y="1066800"/>
                  <a:chExt cx="1828800" cy="1676400"/>
                </a:xfrm>
                <a:solidFill>
                  <a:schemeClr val="bg1">
                    <a:lumMod val="50000"/>
                  </a:schemeClr>
                </a:solidFill>
              </p:grpSpPr>
              <p:sp>
                <p:nvSpPr>
                  <p:cNvPr id="156" name="Oval 155"/>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4216201" y="4369459"/>
                  <a:ext cx="682652" cy="545322"/>
                  <a:chOff x="5209995" y="2728815"/>
                  <a:chExt cx="1114604" cy="1136740"/>
                </a:xfrm>
                <a:solidFill>
                  <a:schemeClr val="bg2">
                    <a:lumMod val="90000"/>
                  </a:schemeClr>
                </a:solidFill>
              </p:grpSpPr>
              <p:sp>
                <p:nvSpPr>
                  <p:cNvPr id="154" name="Chord 153"/>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Stored Data 154"/>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Oval 151"/>
                <p:cNvSpPr/>
                <p:nvPr/>
              </p:nvSpPr>
              <p:spPr>
                <a:xfrm>
                  <a:off x="4412285" y="5016918"/>
                  <a:ext cx="283586" cy="448183"/>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480252" y="5068874"/>
                  <a:ext cx="132057" cy="762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6" name="Group 165"/>
          <p:cNvGrpSpPr/>
          <p:nvPr/>
        </p:nvGrpSpPr>
        <p:grpSpPr>
          <a:xfrm>
            <a:off x="6481354" y="2772188"/>
            <a:ext cx="4175760" cy="2980197"/>
            <a:chOff x="228600" y="381000"/>
            <a:chExt cx="3505068" cy="2501531"/>
          </a:xfrm>
        </p:grpSpPr>
        <p:grpSp>
          <p:nvGrpSpPr>
            <p:cNvPr id="167" name="Group 166"/>
            <p:cNvGrpSpPr/>
            <p:nvPr/>
          </p:nvGrpSpPr>
          <p:grpSpPr>
            <a:xfrm>
              <a:off x="228600" y="381000"/>
              <a:ext cx="3505068" cy="2501531"/>
              <a:chOff x="534986" y="381000"/>
              <a:chExt cx="2637111" cy="2501531"/>
            </a:xfrm>
          </p:grpSpPr>
          <p:sp>
            <p:nvSpPr>
              <p:cNvPr id="169" name="Rectangle 16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p:cNvGrpSpPr/>
              <p:nvPr/>
            </p:nvGrpSpPr>
            <p:grpSpPr>
              <a:xfrm>
                <a:off x="534986" y="384805"/>
                <a:ext cx="457200" cy="2497726"/>
                <a:chOff x="533400" y="381000"/>
                <a:chExt cx="457200" cy="2497726"/>
              </a:xfrm>
            </p:grpSpPr>
            <p:sp>
              <p:nvSpPr>
                <p:cNvPr id="176" name="Oval 17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ounded Rectangle 17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2714897" y="381000"/>
                <a:ext cx="457200" cy="2497726"/>
                <a:chOff x="2714897" y="457200"/>
                <a:chExt cx="457200" cy="2497726"/>
              </a:xfrm>
            </p:grpSpPr>
            <p:sp>
              <p:nvSpPr>
                <p:cNvPr id="172" name="Oval 17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8" name="Rectangle 167"/>
            <p:cNvSpPr/>
            <p:nvPr/>
          </p:nvSpPr>
          <p:spPr>
            <a:xfrm>
              <a:off x="832643" y="1063052"/>
              <a:ext cx="2293346" cy="1240046"/>
            </a:xfrm>
            <a:prstGeom prst="rect">
              <a:avLst/>
            </a:prstGeom>
          </p:spPr>
          <p:txBody>
            <a:bodyPr wrap="square">
              <a:spAutoFit/>
            </a:bodyPr>
            <a:lstStyle/>
            <a:p>
              <a:pPr algn="ctr"/>
              <a:r>
                <a:rPr lang="en-US" dirty="0"/>
                <a:t> </a:t>
              </a:r>
              <a:r>
                <a:rPr lang="en-US" b="1" dirty="0"/>
                <a:t>Even though we may try to justify our disobedience to the Lord’s commandments, He will hold us accountable</a:t>
              </a:r>
              <a:endParaRPr lang="en-US" i="1" dirty="0"/>
            </a:p>
          </p:txBody>
        </p:sp>
      </p:grpSp>
    </p:spTree>
    <p:extLst>
      <p:ext uri="{BB962C8B-B14F-4D97-AF65-F5344CB8AC3E}">
        <p14:creationId xmlns:p14="http://schemas.microsoft.com/office/powerpoint/2010/main" val="30917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49"/>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500"/>
                                        <p:tgtEl>
                                          <p:spTgt spid="2048"/>
                                        </p:tgtEl>
                                      </p:cBhvr>
                                    </p:animEffect>
                                    <p:set>
                                      <p:cBhvr>
                                        <p:cTn id="30" dur="1" fill="hold">
                                          <p:stCondLst>
                                            <p:cond delay="499"/>
                                          </p:stCondLst>
                                        </p:cTn>
                                        <p:tgtEl>
                                          <p:spTgt spid="20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66"/>
                                        </p:tgtEl>
                                        <p:attrNameLst>
                                          <p:attrName>style.visibility</p:attrName>
                                        </p:attrNameLst>
                                      </p:cBhvr>
                                      <p:to>
                                        <p:strVal val="visible"/>
                                      </p:to>
                                    </p:set>
                                    <p:animEffect transition="in" filter="barn(outVertical)">
                                      <p:cBhvr>
                                        <p:cTn id="35" dur="500"/>
                                        <p:tgtEl>
                                          <p:spTgt spid="166"/>
                                        </p:tgtEl>
                                      </p:cBhvr>
                                    </p:animEffect>
                                  </p:childTnLst>
                                </p:cTn>
                              </p:par>
                              <p:par>
                                <p:cTn id="36" presetID="10" presetClass="exit" presetSubtype="0" fill="hold" nodeType="withEffect">
                                  <p:stCondLst>
                                    <p:cond delay="0"/>
                                  </p:stCondLst>
                                  <p:childTnLst>
                                    <p:animEffect transition="out" filter="fade">
                                      <p:cBhvr>
                                        <p:cTn id="37" dur="500"/>
                                        <p:tgtEl>
                                          <p:spTgt spid="2049"/>
                                        </p:tgtEl>
                                      </p:cBhvr>
                                    </p:animEffect>
                                    <p:set>
                                      <p:cBhvr>
                                        <p:cTn id="38" dur="1" fill="hold">
                                          <p:stCondLst>
                                            <p:cond delay="499"/>
                                          </p:stCondLst>
                                        </p:cTn>
                                        <p:tgtEl>
                                          <p:spTgt spid="20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13:15-23</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Under All Circumstances</a:t>
            </a:r>
          </a:p>
        </p:txBody>
      </p:sp>
      <p:sp>
        <p:nvSpPr>
          <p:cNvPr id="14" name="Rectangle 13"/>
          <p:cNvSpPr/>
          <p:nvPr/>
        </p:nvSpPr>
        <p:spPr>
          <a:xfrm>
            <a:off x="6596743" y="1189053"/>
            <a:ext cx="4213470" cy="3785652"/>
          </a:xfrm>
          <a:prstGeom prst="rect">
            <a:avLst/>
          </a:prstGeom>
        </p:spPr>
        <p:txBody>
          <a:bodyPr wrap="square">
            <a:spAutoFit/>
          </a:bodyPr>
          <a:lstStyle/>
          <a:p>
            <a:r>
              <a:rPr lang="en-US" sz="2400" dirty="0">
                <a:solidFill>
                  <a:schemeClr val="bg1"/>
                </a:solidFill>
              </a:rPr>
              <a:t>The circumstances were critical, but one of the purposes of mortality is to demonstrate that one will remain faithful and obedient under all circumstances.</a:t>
            </a:r>
          </a:p>
          <a:p>
            <a:endParaRPr lang="en-US" sz="2400" dirty="0">
              <a:solidFill>
                <a:schemeClr val="bg1"/>
              </a:solidFill>
            </a:endParaRPr>
          </a:p>
          <a:p>
            <a:r>
              <a:rPr lang="en-US" sz="2400" dirty="0">
                <a:solidFill>
                  <a:schemeClr val="bg1"/>
                </a:solidFill>
              </a:rPr>
              <a:t>Saul failed that test and thereby lost his right to be God’s representative of the people. (2)</a:t>
            </a:r>
            <a:endParaRPr lang="en-US" sz="2400" dirty="0">
              <a:solidFill>
                <a:schemeClr val="bg1"/>
              </a:solidFill>
              <a:latin typeface="Calibri" panose="020F0502020204030204" pitchFamily="34" charset="0"/>
            </a:endParaRPr>
          </a:p>
        </p:txBody>
      </p:sp>
      <p:sp>
        <p:nvSpPr>
          <p:cNvPr id="2" name="Rectangle 1"/>
          <p:cNvSpPr/>
          <p:nvPr/>
        </p:nvSpPr>
        <p:spPr>
          <a:xfrm>
            <a:off x="2732312" y="5534561"/>
            <a:ext cx="8523515" cy="954107"/>
          </a:xfrm>
          <a:prstGeom prst="rect">
            <a:avLst/>
          </a:prstGeom>
        </p:spPr>
        <p:txBody>
          <a:bodyPr wrap="square">
            <a:spAutoFit/>
          </a:bodyPr>
          <a:lstStyle/>
          <a:p>
            <a:r>
              <a:rPr lang="en-US" sz="2800" dirty="0">
                <a:solidFill>
                  <a:schemeClr val="bg1"/>
                </a:solidFill>
                <a:latin typeface="Calibri" panose="020F0502020204030204" pitchFamily="34" charset="0"/>
              </a:rPr>
              <a:t>Samuel left Saul, and the Philistines sent raiding troops to destroy the land and torment the Israelites.</a:t>
            </a:r>
            <a:endParaRPr lang="en-US" sz="2800" dirty="0">
              <a:solidFill>
                <a:schemeClr val="bg1"/>
              </a:solidFill>
            </a:endParaRPr>
          </a:p>
        </p:txBody>
      </p:sp>
      <p:pic>
        <p:nvPicPr>
          <p:cNvPr id="7" name="Picture 6">
            <a:extLst>
              <a:ext uri="{FF2B5EF4-FFF2-40B4-BE49-F238E27FC236}">
                <a16:creationId xmlns:a16="http://schemas.microsoft.com/office/drawing/2014/main" id="{97CDEB81-606B-02E8-671A-5FC948249035}"/>
              </a:ext>
            </a:extLst>
          </p:cNvPr>
          <p:cNvPicPr>
            <a:picLocks noChangeAspect="1"/>
          </p:cNvPicPr>
          <p:nvPr/>
        </p:nvPicPr>
        <p:blipFill>
          <a:blip r:embed="rId3"/>
          <a:stretch>
            <a:fillRect/>
          </a:stretch>
        </p:blipFill>
        <p:spPr>
          <a:xfrm>
            <a:off x="1595536" y="1431681"/>
            <a:ext cx="3853970" cy="3822952"/>
          </a:xfrm>
          <a:prstGeom prst="rect">
            <a:avLst/>
          </a:prstGeom>
        </p:spPr>
      </p:pic>
    </p:spTree>
    <p:extLst>
      <p:ext uri="{BB962C8B-B14F-4D97-AF65-F5344CB8AC3E}">
        <p14:creationId xmlns:p14="http://schemas.microsoft.com/office/powerpoint/2010/main" val="231129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238" t="2997"/>
          <a:stretch/>
        </p:blipFill>
        <p:spPr>
          <a:xfrm>
            <a:off x="-1" y="0"/>
            <a:ext cx="12416501" cy="6858000"/>
          </a:xfrm>
          <a:prstGeom prst="rect">
            <a:avLst/>
          </a:prstGeom>
        </p:spPr>
      </p:pic>
      <p:sp>
        <p:nvSpPr>
          <p:cNvPr id="5" name="TextBox 4"/>
          <p:cNvSpPr txBox="1"/>
          <p:nvPr/>
        </p:nvSpPr>
        <p:spPr>
          <a:xfrm>
            <a:off x="74526" y="6488668"/>
            <a:ext cx="2806522" cy="369332"/>
          </a:xfrm>
          <a:prstGeom prst="rect">
            <a:avLst/>
          </a:prstGeom>
          <a:noFill/>
        </p:spPr>
        <p:txBody>
          <a:bodyPr wrap="square" rtlCol="0">
            <a:spAutoFit/>
          </a:bodyPr>
          <a:lstStyle/>
          <a:p>
            <a:r>
              <a:rPr lang="en-US" dirty="0">
                <a:solidFill>
                  <a:schemeClr val="bg1"/>
                </a:solidFill>
              </a:rPr>
              <a:t>1 Samuel 14:1-18</a:t>
            </a:r>
          </a:p>
        </p:txBody>
      </p:sp>
      <p:sp>
        <p:nvSpPr>
          <p:cNvPr id="6" name="TextBox 5"/>
          <p:cNvSpPr txBox="1"/>
          <p:nvPr/>
        </p:nvSpPr>
        <p:spPr>
          <a:xfrm>
            <a:off x="74526" y="81057"/>
            <a:ext cx="12267446"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Attack</a:t>
            </a:r>
          </a:p>
        </p:txBody>
      </p:sp>
      <p:sp>
        <p:nvSpPr>
          <p:cNvPr id="14" name="Rectangle 13"/>
          <p:cNvSpPr/>
          <p:nvPr/>
        </p:nvSpPr>
        <p:spPr>
          <a:xfrm>
            <a:off x="246705" y="934743"/>
            <a:ext cx="5221033" cy="1200329"/>
          </a:xfrm>
          <a:prstGeom prst="rect">
            <a:avLst/>
          </a:prstGeom>
        </p:spPr>
        <p:txBody>
          <a:bodyPr wrap="square">
            <a:spAutoFit/>
          </a:bodyPr>
          <a:lstStyle/>
          <a:p>
            <a:r>
              <a:rPr lang="en-US" sz="2400" dirty="0">
                <a:solidFill>
                  <a:schemeClr val="bg1"/>
                </a:solidFill>
              </a:rPr>
              <a:t>Trusting in the Lord, Jonathan and his servant courageously attacked a group of Philistine soldiers. </a:t>
            </a:r>
            <a:endParaRPr lang="en-US" sz="2400" dirty="0">
              <a:solidFill>
                <a:schemeClr val="bg1"/>
              </a:solidFill>
              <a:latin typeface="Calibri" panose="020F0502020204030204" pitchFamily="34" charset="0"/>
            </a:endParaRPr>
          </a:p>
        </p:txBody>
      </p:sp>
      <p:sp>
        <p:nvSpPr>
          <p:cNvPr id="10" name="Rectangle 9"/>
          <p:cNvSpPr/>
          <p:nvPr/>
        </p:nvSpPr>
        <p:spPr>
          <a:xfrm>
            <a:off x="4689055" y="3751816"/>
            <a:ext cx="3013480" cy="1569660"/>
          </a:xfrm>
          <a:prstGeom prst="rect">
            <a:avLst/>
          </a:prstGeom>
        </p:spPr>
        <p:txBody>
          <a:bodyPr wrap="square">
            <a:spAutoFit/>
          </a:bodyPr>
          <a:lstStyle/>
          <a:p>
            <a:r>
              <a:rPr lang="en-US" sz="2400" dirty="0">
                <a:solidFill>
                  <a:schemeClr val="bg1"/>
                </a:solidFill>
              </a:rPr>
              <a:t>Saul’s army then attacked the panicked Philistines and defeated them.</a:t>
            </a:r>
            <a:endParaRPr lang="en-US" sz="2400" dirty="0">
              <a:solidFill>
                <a:schemeClr val="bg1"/>
              </a:solidFill>
              <a:latin typeface="Calibri" panose="020F0502020204030204" pitchFamily="34" charset="0"/>
            </a:endParaRPr>
          </a:p>
        </p:txBody>
      </p:sp>
      <p:sp>
        <p:nvSpPr>
          <p:cNvPr id="11" name="Rectangle 10"/>
          <p:cNvSpPr/>
          <p:nvPr/>
        </p:nvSpPr>
        <p:spPr>
          <a:xfrm>
            <a:off x="7332173" y="1266591"/>
            <a:ext cx="4213470" cy="1569660"/>
          </a:xfrm>
          <a:prstGeom prst="rect">
            <a:avLst/>
          </a:prstGeom>
        </p:spPr>
        <p:txBody>
          <a:bodyPr wrap="square">
            <a:spAutoFit/>
          </a:bodyPr>
          <a:lstStyle/>
          <a:p>
            <a:r>
              <a:rPr lang="en-US" sz="2400" dirty="0">
                <a:solidFill>
                  <a:schemeClr val="bg1"/>
                </a:solidFill>
              </a:rPr>
              <a:t>This act, combined with an earthquake that followed, caused confusion and panic in the Philistine army. </a:t>
            </a:r>
            <a:endParaRPr lang="en-US" sz="2400"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DBA778A1-B1C0-9515-C94E-B2FD637CA641}"/>
              </a:ext>
            </a:extLst>
          </p:cNvPr>
          <p:cNvPicPr>
            <a:picLocks noChangeAspect="1"/>
          </p:cNvPicPr>
          <p:nvPr/>
        </p:nvPicPr>
        <p:blipFill>
          <a:blip r:embed="rId3"/>
          <a:stretch>
            <a:fillRect/>
          </a:stretch>
        </p:blipFill>
        <p:spPr>
          <a:xfrm>
            <a:off x="7754622" y="2941526"/>
            <a:ext cx="3619394" cy="3311817"/>
          </a:xfrm>
          <a:prstGeom prst="rect">
            <a:avLst/>
          </a:prstGeom>
        </p:spPr>
      </p:pic>
      <p:pic>
        <p:nvPicPr>
          <p:cNvPr id="12" name="Picture 11">
            <a:extLst>
              <a:ext uri="{FF2B5EF4-FFF2-40B4-BE49-F238E27FC236}">
                <a16:creationId xmlns:a16="http://schemas.microsoft.com/office/drawing/2014/main" id="{78D2A83F-4B55-BFCE-3179-31483BDB0B0F}"/>
              </a:ext>
            </a:extLst>
          </p:cNvPr>
          <p:cNvPicPr>
            <a:picLocks noChangeAspect="1"/>
          </p:cNvPicPr>
          <p:nvPr/>
        </p:nvPicPr>
        <p:blipFill>
          <a:blip r:embed="rId4"/>
          <a:stretch>
            <a:fillRect/>
          </a:stretch>
        </p:blipFill>
        <p:spPr>
          <a:xfrm>
            <a:off x="246705" y="2319767"/>
            <a:ext cx="3951842" cy="2609823"/>
          </a:xfrm>
          <a:prstGeom prst="rect">
            <a:avLst/>
          </a:prstGeom>
        </p:spPr>
      </p:pic>
    </p:spTree>
    <p:extLst>
      <p:ext uri="{BB962C8B-B14F-4D97-AF65-F5344CB8AC3E}">
        <p14:creationId xmlns:p14="http://schemas.microsoft.com/office/powerpoint/2010/main" val="2892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3128</Words>
  <Application>Microsoft Office PowerPoint</Application>
  <PresentationFormat>Widescreen</PresentationFormat>
  <Paragraphs>203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 Light</vt:lpstr>
      <vt:lpstr>Arial</vt:lpstr>
      <vt:lpstr>Calibri</vt:lpstr>
      <vt:lpstr>AR BLANCA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31</cp:revision>
  <dcterms:created xsi:type="dcterms:W3CDTF">2015-12-23T17:13:35Z</dcterms:created>
  <dcterms:modified xsi:type="dcterms:W3CDTF">2025-10-10T15:46:07Z</dcterms:modified>
</cp:coreProperties>
</file>