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60" r:id="rId7"/>
    <p:sldId id="265" r:id="rId8"/>
    <p:sldId id="268" r:id="rId9"/>
    <p:sldId id="266" r:id="rId10"/>
    <p:sldId id="267" r:id="rId11"/>
    <p:sldId id="270" r:id="rId12"/>
    <p:sldId id="271" r:id="rId13"/>
    <p:sldId id="272" r:id="rId14"/>
    <p:sldId id="274" r:id="rId15"/>
    <p:sldId id="275" r:id="rId16"/>
    <p:sldId id="276" r:id="rId17"/>
    <p:sldId id="278" r:id="rId18"/>
    <p:sldId id="277" r:id="rId19"/>
    <p:sldId id="279" r:id="rId20"/>
    <p:sldId id="281" r:id="rId21"/>
    <p:sldId id="282" r:id="rId22"/>
    <p:sldId id="283" r:id="rId23"/>
    <p:sldId id="285" r:id="rId24"/>
    <p:sldId id="289" r:id="rId25"/>
    <p:sldId id="287" r:id="rId26"/>
    <p:sldId id="257" r:id="rId27"/>
    <p:sldId id="264" r:id="rId28"/>
    <p:sldId id="273" r:id="rId29"/>
    <p:sldId id="269" r:id="rId30"/>
    <p:sldId id="280" r:id="rId31"/>
    <p:sldId id="284" r:id="rId32"/>
  </p:sldIdLst>
  <p:sldSz cx="12192000" cy="6858000"/>
  <p:notesSz cx="6858000" cy="9144000"/>
  <p:embeddedFontLst>
    <p:embeddedFont>
      <p:font typeface="AR ESSENCE" panose="020B0604020202020204" charset="0"/>
      <p:regular r:id="rId33"/>
    </p:embeddedFont>
    <p:embeddedFont>
      <p:font typeface="Harrington" panose="04040505050A020207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53"/>
    <a:srgbClr val="FF9900"/>
    <a:srgbClr val="4E3012"/>
    <a:srgbClr val="694119"/>
    <a:srgbClr val="F25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5EEF63-65DE-4C1B-B466-8148026723BA}"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50296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51251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49020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11071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EEF63-65DE-4C1B-B466-8148026723BA}"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13329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EEF63-65DE-4C1B-B466-8148026723BA}"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66393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5EEF63-65DE-4C1B-B466-8148026723BA}" type="datetimeFigureOut">
              <a:rPr lang="en-US" smtClean="0"/>
              <a:t>10/19/2025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42141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EEF63-65DE-4C1B-B466-8148026723BA}"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4983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EEF63-65DE-4C1B-B466-8148026723BA}" type="datetimeFigureOut">
              <a:rPr lang="en-US" smtClean="0"/>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57015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EEF63-65DE-4C1B-B466-8148026723BA}"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74545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EEF63-65DE-4C1B-B466-8148026723BA}"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15157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EF63-65DE-4C1B-B466-8148026723BA}" type="datetimeFigureOut">
              <a:rPr lang="en-US" smtClean="0"/>
              <a:t>10/19/2025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5D0E2-A0AF-4C20-9B80-DAEA90B79CF4}" type="slidenum">
              <a:rPr lang="en-US" smtClean="0"/>
              <a:t>‹#›</a:t>
            </a:fld>
            <a:endParaRPr lang="en-US"/>
          </a:p>
        </p:txBody>
      </p:sp>
    </p:spTree>
    <p:extLst>
      <p:ext uri="{BB962C8B-B14F-4D97-AF65-F5344CB8AC3E}">
        <p14:creationId xmlns:p14="http://schemas.microsoft.com/office/powerpoint/2010/main" val="82775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7F4688-EBB9-4DD8-885C-AB345190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16540" y="790726"/>
            <a:ext cx="12075459" cy="2123658"/>
          </a:xfrm>
          <a:prstGeom prst="rect">
            <a:avLst/>
          </a:prstGeom>
        </p:spPr>
        <p:txBody>
          <a:bodyPr wrap="square">
            <a:spAutoFit/>
          </a:bodyPr>
          <a:lstStyle/>
          <a:p>
            <a:pPr algn="ctr"/>
            <a:r>
              <a:rPr lang="en-US" sz="6600">
                <a:solidFill>
                  <a:schemeClr val="bg1"/>
                </a:solidFill>
                <a:effectLst/>
                <a:latin typeface="AR ESSENCE" panose="02000000000000000000" pitchFamily="2" charset="0"/>
              </a:rPr>
              <a:t>David is King</a:t>
            </a:r>
          </a:p>
          <a:p>
            <a:pPr algn="ctr"/>
            <a:r>
              <a:rPr lang="en-US" sz="6600">
                <a:solidFill>
                  <a:schemeClr val="bg1"/>
                </a:solidFill>
                <a:effectLst/>
                <a:latin typeface="AR ESSENCE" panose="02000000000000000000" pitchFamily="2" charset="0"/>
              </a:rPr>
              <a:t>2 </a:t>
            </a:r>
            <a:r>
              <a:rPr lang="en-US" sz="6600" dirty="0">
                <a:solidFill>
                  <a:schemeClr val="bg1"/>
                </a:solidFill>
                <a:effectLst/>
                <a:latin typeface="AR ESSENCE" panose="02000000000000000000" pitchFamily="2" charset="0"/>
              </a:rPr>
              <a:t>Samuel 1-10</a:t>
            </a:r>
          </a:p>
        </p:txBody>
      </p:sp>
      <p:sp>
        <p:nvSpPr>
          <p:cNvPr id="2" name="Rectangle 1"/>
          <p:cNvSpPr/>
          <p:nvPr/>
        </p:nvSpPr>
        <p:spPr>
          <a:xfrm>
            <a:off x="3658530" y="3685862"/>
            <a:ext cx="6096000" cy="1200329"/>
          </a:xfrm>
          <a:prstGeom prst="rect">
            <a:avLst/>
          </a:prstGeom>
        </p:spPr>
        <p:txBody>
          <a:bodyPr>
            <a:spAutoFit/>
          </a:bodyPr>
          <a:lstStyle/>
          <a:p>
            <a:r>
              <a:rPr lang="en-US" i="1" dirty="0">
                <a:solidFill>
                  <a:schemeClr val="bg1"/>
                </a:solidFill>
                <a:latin typeface="Calibri" panose="020F0502020204030204" pitchFamily="34" charset="0"/>
              </a:rPr>
              <a:t>So all the elders of Israel came to the king to Hebron; and king David made a league with them in Hebron before the </a:t>
            </a:r>
            <a:r>
              <a:rPr lang="en-US" i="1" cap="small" dirty="0">
                <a:solidFill>
                  <a:schemeClr val="bg1"/>
                </a:solidFill>
                <a:latin typeface="Calibri" panose="020F0502020204030204" pitchFamily="34" charset="0"/>
              </a:rPr>
              <a:t>Lord</a:t>
            </a:r>
            <a:r>
              <a:rPr lang="en-US" i="1" dirty="0">
                <a:solidFill>
                  <a:schemeClr val="bg1"/>
                </a:solidFill>
                <a:latin typeface="Calibri" panose="020F0502020204030204" pitchFamily="34" charset="0"/>
              </a:rPr>
              <a:t>: and they anointed David king over Israel.</a:t>
            </a:r>
          </a:p>
          <a:p>
            <a:r>
              <a:rPr lang="en-US" i="1" dirty="0">
                <a:solidFill>
                  <a:schemeClr val="bg1"/>
                </a:solidFill>
                <a:latin typeface="Calibri" panose="020F0502020204030204" pitchFamily="34" charset="0"/>
              </a:rPr>
              <a:t>2 Samuel 5:3</a:t>
            </a:r>
            <a:endParaRPr lang="en-US" i="1" dirty="0">
              <a:solidFill>
                <a:schemeClr val="bg1"/>
              </a:solidFill>
            </a:endParaRPr>
          </a:p>
        </p:txBody>
      </p:sp>
      <p:grpSp>
        <p:nvGrpSpPr>
          <p:cNvPr id="7" name="Group 6"/>
          <p:cNvGrpSpPr/>
          <p:nvPr/>
        </p:nvGrpSpPr>
        <p:grpSpPr>
          <a:xfrm>
            <a:off x="1247525" y="1975717"/>
            <a:ext cx="1917016" cy="4239048"/>
            <a:chOff x="6734580" y="318933"/>
            <a:chExt cx="1917016" cy="4239048"/>
          </a:xfrm>
        </p:grpSpPr>
        <p:sp>
          <p:nvSpPr>
            <p:cNvPr id="8" name="Cloud 7"/>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217045" y="3102223"/>
              <a:ext cx="891251" cy="289343"/>
              <a:chOff x="6629400" y="1582164"/>
              <a:chExt cx="2051348" cy="665965"/>
            </a:xfrm>
          </p:grpSpPr>
          <p:grpSp>
            <p:nvGrpSpPr>
              <p:cNvPr id="60" name="Group 59"/>
              <p:cNvGrpSpPr/>
              <p:nvPr/>
            </p:nvGrpSpPr>
            <p:grpSpPr>
              <a:xfrm>
                <a:off x="6629400" y="1582164"/>
                <a:ext cx="2051348" cy="665965"/>
                <a:chOff x="5406518" y="633972"/>
                <a:chExt cx="3662823" cy="743377"/>
              </a:xfrm>
            </p:grpSpPr>
            <p:grpSp>
              <p:nvGrpSpPr>
                <p:cNvPr id="65" name="Group 64"/>
                <p:cNvGrpSpPr/>
                <p:nvPr/>
              </p:nvGrpSpPr>
              <p:grpSpPr>
                <a:xfrm>
                  <a:off x="5406518" y="638327"/>
                  <a:ext cx="915268" cy="739022"/>
                  <a:chOff x="5406518" y="638327"/>
                  <a:chExt cx="915268" cy="739022"/>
                </a:xfrm>
              </p:grpSpPr>
              <p:sp>
                <p:nvSpPr>
                  <p:cNvPr id="78" name="Cross 7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333981" y="633972"/>
                  <a:ext cx="915268" cy="739022"/>
                  <a:chOff x="5406518" y="638327"/>
                  <a:chExt cx="915268" cy="739022"/>
                </a:xfrm>
              </p:grpSpPr>
              <p:sp>
                <p:nvSpPr>
                  <p:cNvPr id="76" name="Cross 7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257090" y="633972"/>
                  <a:ext cx="915268" cy="739022"/>
                  <a:chOff x="5406518" y="638327"/>
                  <a:chExt cx="915268" cy="739022"/>
                </a:xfrm>
              </p:grpSpPr>
              <p:sp>
                <p:nvSpPr>
                  <p:cNvPr id="74" name="Cross 7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8154073" y="633973"/>
                  <a:ext cx="915268" cy="739022"/>
                  <a:chOff x="5406518" y="638327"/>
                  <a:chExt cx="915268" cy="739022"/>
                </a:xfrm>
              </p:grpSpPr>
              <p:sp>
                <p:nvSpPr>
                  <p:cNvPr id="72" name="Cross 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Diamond 6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411542" y="2278506"/>
              <a:ext cx="566132" cy="689618"/>
              <a:chOff x="6085585" y="4872982"/>
              <a:chExt cx="1131460" cy="1378257"/>
            </a:xfrm>
          </p:grpSpPr>
          <p:sp>
            <p:nvSpPr>
              <p:cNvPr id="50" name="Oval 49"/>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flipH="1">
                <a:off x="6684299" y="4872982"/>
                <a:ext cx="532746" cy="1040503"/>
                <a:chOff x="6237985" y="5029200"/>
                <a:chExt cx="532746" cy="1040503"/>
              </a:xfrm>
            </p:grpSpPr>
            <p:sp>
              <p:nvSpPr>
                <p:cNvPr id="57" name="Oval 56"/>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ross 53"/>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996430" y="927907"/>
              <a:ext cx="1371600" cy="445287"/>
              <a:chOff x="6629400" y="1582164"/>
              <a:chExt cx="2051348" cy="665965"/>
            </a:xfrm>
          </p:grpSpPr>
          <p:grpSp>
            <p:nvGrpSpPr>
              <p:cNvPr id="30" name="Group 29"/>
              <p:cNvGrpSpPr/>
              <p:nvPr/>
            </p:nvGrpSpPr>
            <p:grpSpPr>
              <a:xfrm>
                <a:off x="6629400" y="1582164"/>
                <a:ext cx="2051348" cy="665965"/>
                <a:chOff x="5406518" y="633972"/>
                <a:chExt cx="3662823" cy="743377"/>
              </a:xfrm>
            </p:grpSpPr>
            <p:grpSp>
              <p:nvGrpSpPr>
                <p:cNvPr id="35" name="Group 34"/>
                <p:cNvGrpSpPr/>
                <p:nvPr/>
              </p:nvGrpSpPr>
              <p:grpSpPr>
                <a:xfrm>
                  <a:off x="5406518" y="638327"/>
                  <a:ext cx="915268" cy="739022"/>
                  <a:chOff x="5406518" y="638327"/>
                  <a:chExt cx="915268" cy="739022"/>
                </a:xfrm>
              </p:grpSpPr>
              <p:sp>
                <p:nvSpPr>
                  <p:cNvPr id="48" name="Cross 4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333981" y="633972"/>
                  <a:ext cx="915268" cy="739022"/>
                  <a:chOff x="5406518" y="638327"/>
                  <a:chExt cx="915268" cy="739022"/>
                </a:xfrm>
              </p:grpSpPr>
              <p:sp>
                <p:nvSpPr>
                  <p:cNvPr id="46" name="Cross 4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257090" y="633972"/>
                  <a:ext cx="915268" cy="739022"/>
                  <a:chOff x="5406518" y="638327"/>
                  <a:chExt cx="915268" cy="739022"/>
                </a:xfrm>
              </p:grpSpPr>
              <p:sp>
                <p:nvSpPr>
                  <p:cNvPr id="44" name="Cross 4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154073" y="633973"/>
                  <a:ext cx="915268" cy="739022"/>
                  <a:chOff x="5406518" y="638327"/>
                  <a:chExt cx="915268" cy="739022"/>
                </a:xfrm>
              </p:grpSpPr>
              <p:sp>
                <p:nvSpPr>
                  <p:cNvPr id="42" name="Cross 4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6-Point Star 3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6-Point Star 3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482041" y="4886191"/>
            <a:ext cx="2766715" cy="1494713"/>
            <a:chOff x="3255330" y="3319600"/>
            <a:chExt cx="6056768" cy="3272157"/>
          </a:xfrm>
        </p:grpSpPr>
        <p:sp>
          <p:nvSpPr>
            <p:cNvPr id="81" name="Rounded Rectangle 80"/>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4219996" y="4374494"/>
              <a:ext cx="4137434" cy="301780"/>
              <a:chOff x="5368705" y="2667757"/>
              <a:chExt cx="7629055" cy="700132"/>
            </a:xfrm>
          </p:grpSpPr>
          <p:grpSp>
            <p:nvGrpSpPr>
              <p:cNvPr id="185" name="Group 184"/>
              <p:cNvGrpSpPr/>
              <p:nvPr/>
            </p:nvGrpSpPr>
            <p:grpSpPr>
              <a:xfrm>
                <a:off x="5368705" y="2743200"/>
                <a:ext cx="841972" cy="624689"/>
                <a:chOff x="5368705" y="2743200"/>
                <a:chExt cx="841972" cy="624689"/>
              </a:xfrm>
            </p:grpSpPr>
            <p:sp>
              <p:nvSpPr>
                <p:cNvPr id="210" name="Hexagon 20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6209169" y="2741691"/>
                <a:ext cx="841972" cy="624689"/>
                <a:chOff x="5368705" y="2743200"/>
                <a:chExt cx="841972" cy="624689"/>
              </a:xfrm>
            </p:grpSpPr>
            <p:sp>
              <p:nvSpPr>
                <p:cNvPr id="208" name="Hexagon 20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Hexagon 20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058686" y="2731129"/>
                <a:ext cx="841972" cy="624689"/>
                <a:chOff x="5368705" y="2743200"/>
                <a:chExt cx="841972" cy="624689"/>
              </a:xfrm>
            </p:grpSpPr>
            <p:sp>
              <p:nvSpPr>
                <p:cNvPr id="206" name="Hexagon 20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Hexagon 20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7908203" y="2720567"/>
                <a:ext cx="841972" cy="624689"/>
                <a:chOff x="5368705" y="2743200"/>
                <a:chExt cx="841972" cy="624689"/>
              </a:xfrm>
            </p:grpSpPr>
            <p:sp>
              <p:nvSpPr>
                <p:cNvPr id="204" name="Hexagon 20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757720" y="2710005"/>
                <a:ext cx="841972" cy="624689"/>
                <a:chOff x="5368705" y="2743200"/>
                <a:chExt cx="841972" cy="624689"/>
              </a:xfrm>
            </p:grpSpPr>
            <p:sp>
              <p:nvSpPr>
                <p:cNvPr id="202" name="Hexagon 20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exagon 20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607237" y="2699443"/>
                <a:ext cx="841972" cy="624689"/>
                <a:chOff x="5368705" y="2743200"/>
                <a:chExt cx="841972" cy="624689"/>
              </a:xfrm>
            </p:grpSpPr>
            <p:sp>
              <p:nvSpPr>
                <p:cNvPr id="200" name="Hexagon 19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exagon 20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10456754" y="2688881"/>
                <a:ext cx="841972" cy="624689"/>
                <a:chOff x="5368705" y="2743200"/>
                <a:chExt cx="841972" cy="624689"/>
              </a:xfrm>
            </p:grpSpPr>
            <p:sp>
              <p:nvSpPr>
                <p:cNvPr id="198" name="Hexagon 19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11306271" y="2678319"/>
                <a:ext cx="841972" cy="624689"/>
                <a:chOff x="5368705" y="2743200"/>
                <a:chExt cx="841972" cy="624689"/>
              </a:xfrm>
            </p:grpSpPr>
            <p:sp>
              <p:nvSpPr>
                <p:cNvPr id="196" name="Hexagon 19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Hexagon 19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12155788" y="2667757"/>
                <a:ext cx="841972" cy="624689"/>
                <a:chOff x="5368705" y="2743200"/>
                <a:chExt cx="841972" cy="624689"/>
              </a:xfrm>
            </p:grpSpPr>
            <p:sp>
              <p:nvSpPr>
                <p:cNvPr id="194" name="Hexagon 19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Rounded Rectangle 85"/>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907854" y="4897042"/>
              <a:ext cx="2588124" cy="240958"/>
              <a:chOff x="5368705" y="2667757"/>
              <a:chExt cx="7629055" cy="700132"/>
            </a:xfrm>
            <a:solidFill>
              <a:srgbClr val="D3A77B"/>
            </a:solidFill>
          </p:grpSpPr>
          <p:grpSp>
            <p:nvGrpSpPr>
              <p:cNvPr id="158" name="Group 157"/>
              <p:cNvGrpSpPr/>
              <p:nvPr/>
            </p:nvGrpSpPr>
            <p:grpSpPr>
              <a:xfrm>
                <a:off x="5368705" y="2743200"/>
                <a:ext cx="841972" cy="624689"/>
                <a:chOff x="5368705" y="2743200"/>
                <a:chExt cx="841972" cy="624689"/>
              </a:xfrm>
              <a:grpFill/>
            </p:grpSpPr>
            <p:sp>
              <p:nvSpPr>
                <p:cNvPr id="183" name="Hexagon 1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209169" y="2741691"/>
                <a:ext cx="841972" cy="624689"/>
                <a:chOff x="5368705" y="2743200"/>
                <a:chExt cx="841972" cy="624689"/>
              </a:xfrm>
              <a:grpFill/>
            </p:grpSpPr>
            <p:sp>
              <p:nvSpPr>
                <p:cNvPr id="181" name="Hexagon 1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058686" y="2731129"/>
                <a:ext cx="841972" cy="624689"/>
                <a:chOff x="5368705" y="2743200"/>
                <a:chExt cx="841972" cy="624689"/>
              </a:xfrm>
              <a:grpFill/>
            </p:grpSpPr>
            <p:sp>
              <p:nvSpPr>
                <p:cNvPr id="179" name="Hexagon 17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Hexagon 17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7908203" y="2720567"/>
                <a:ext cx="841972" cy="624689"/>
                <a:chOff x="5368705" y="2743200"/>
                <a:chExt cx="841972" cy="624689"/>
              </a:xfrm>
              <a:grpFill/>
            </p:grpSpPr>
            <p:sp>
              <p:nvSpPr>
                <p:cNvPr id="177" name="Hexagon 1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8757720" y="2710005"/>
                <a:ext cx="841972" cy="624689"/>
                <a:chOff x="5368705" y="2743200"/>
                <a:chExt cx="841972" cy="624689"/>
              </a:xfrm>
              <a:grpFill/>
            </p:grpSpPr>
            <p:sp>
              <p:nvSpPr>
                <p:cNvPr id="175" name="Hexagon 1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9607237" y="2699443"/>
                <a:ext cx="841972" cy="624689"/>
                <a:chOff x="5368705" y="2743200"/>
                <a:chExt cx="841972" cy="624689"/>
              </a:xfrm>
              <a:grpFill/>
            </p:grpSpPr>
            <p:sp>
              <p:nvSpPr>
                <p:cNvPr id="173" name="Hexagon 1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10456754" y="2688881"/>
                <a:ext cx="841972" cy="624689"/>
                <a:chOff x="5368705" y="2743200"/>
                <a:chExt cx="841972" cy="624689"/>
              </a:xfrm>
              <a:grpFill/>
            </p:grpSpPr>
            <p:sp>
              <p:nvSpPr>
                <p:cNvPr id="171" name="Hexagon 17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Hexagon 17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11306271" y="2678319"/>
                <a:ext cx="841972" cy="624689"/>
                <a:chOff x="5368705" y="2743200"/>
                <a:chExt cx="841972" cy="624689"/>
              </a:xfrm>
              <a:grpFill/>
            </p:grpSpPr>
            <p:sp>
              <p:nvSpPr>
                <p:cNvPr id="169" name="Hexagon 16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xagon 16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12155788" y="2667757"/>
                <a:ext cx="841972" cy="624689"/>
                <a:chOff x="5368705" y="2743200"/>
                <a:chExt cx="841972" cy="624689"/>
              </a:xfrm>
              <a:grpFill/>
            </p:grpSpPr>
            <p:sp>
              <p:nvSpPr>
                <p:cNvPr id="167" name="Hexagon 16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4907854" y="5621719"/>
              <a:ext cx="2616588" cy="240958"/>
              <a:chOff x="5368705" y="2667757"/>
              <a:chExt cx="7629055" cy="700132"/>
            </a:xfrm>
            <a:solidFill>
              <a:srgbClr val="D3A77B"/>
            </a:solidFill>
          </p:grpSpPr>
          <p:grpSp>
            <p:nvGrpSpPr>
              <p:cNvPr id="131" name="Group 130"/>
              <p:cNvGrpSpPr/>
              <p:nvPr/>
            </p:nvGrpSpPr>
            <p:grpSpPr>
              <a:xfrm>
                <a:off x="5368705" y="2743200"/>
                <a:ext cx="841972" cy="624689"/>
                <a:chOff x="5368705" y="2743200"/>
                <a:chExt cx="841972" cy="624689"/>
              </a:xfrm>
              <a:grpFill/>
            </p:grpSpPr>
            <p:sp>
              <p:nvSpPr>
                <p:cNvPr id="156" name="Hexagon 1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09169" y="2741691"/>
                <a:ext cx="841972" cy="624689"/>
                <a:chOff x="5368705" y="2743200"/>
                <a:chExt cx="841972" cy="624689"/>
              </a:xfrm>
              <a:grpFill/>
            </p:grpSpPr>
            <p:sp>
              <p:nvSpPr>
                <p:cNvPr id="154" name="Hexagon 1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7058686" y="2731129"/>
                <a:ext cx="841972" cy="624689"/>
                <a:chOff x="5368705" y="2743200"/>
                <a:chExt cx="841972" cy="624689"/>
              </a:xfrm>
              <a:grpFill/>
            </p:grpSpPr>
            <p:sp>
              <p:nvSpPr>
                <p:cNvPr id="152" name="Hexagon 15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908203" y="2720567"/>
                <a:ext cx="841972" cy="624689"/>
                <a:chOff x="5368705" y="2743200"/>
                <a:chExt cx="841972" cy="624689"/>
              </a:xfrm>
              <a:grpFill/>
            </p:grpSpPr>
            <p:sp>
              <p:nvSpPr>
                <p:cNvPr id="150" name="Hexagon 14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Hexagon 15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8757720" y="2710005"/>
                <a:ext cx="841972" cy="624689"/>
                <a:chOff x="5368705" y="2743200"/>
                <a:chExt cx="841972" cy="624689"/>
              </a:xfrm>
              <a:grpFill/>
            </p:grpSpPr>
            <p:sp>
              <p:nvSpPr>
                <p:cNvPr id="148" name="Hexagon 14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Hexagon 14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9607237" y="2699443"/>
                <a:ext cx="841972" cy="624689"/>
                <a:chOff x="5368705" y="2743200"/>
                <a:chExt cx="841972" cy="624689"/>
              </a:xfrm>
              <a:grpFill/>
            </p:grpSpPr>
            <p:sp>
              <p:nvSpPr>
                <p:cNvPr id="146" name="Hexagon 14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10456754" y="2688881"/>
                <a:ext cx="841972" cy="624689"/>
                <a:chOff x="5368705" y="2743200"/>
                <a:chExt cx="841972" cy="624689"/>
              </a:xfrm>
              <a:grpFill/>
            </p:grpSpPr>
            <p:sp>
              <p:nvSpPr>
                <p:cNvPr id="144" name="Hexagon 14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1306271" y="2678319"/>
                <a:ext cx="841972" cy="624689"/>
                <a:chOff x="5368705" y="2743200"/>
                <a:chExt cx="841972" cy="624689"/>
              </a:xfrm>
              <a:grpFill/>
            </p:grpSpPr>
            <p:sp>
              <p:nvSpPr>
                <p:cNvPr id="142" name="Hexagon 14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Hexagon 14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2155788" y="2667757"/>
                <a:ext cx="841972" cy="624689"/>
                <a:chOff x="5368705" y="2743200"/>
                <a:chExt cx="841972" cy="624689"/>
              </a:xfrm>
              <a:grpFill/>
            </p:grpSpPr>
            <p:sp>
              <p:nvSpPr>
                <p:cNvPr id="140" name="Hexagon 13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rot="5400000">
              <a:off x="7072728" y="5269803"/>
              <a:ext cx="990098" cy="219148"/>
              <a:chOff x="5368705" y="2731129"/>
              <a:chExt cx="2531953" cy="636760"/>
            </a:xfrm>
            <a:solidFill>
              <a:srgbClr val="D3A77B"/>
            </a:solidFill>
          </p:grpSpPr>
          <p:grpSp>
            <p:nvGrpSpPr>
              <p:cNvPr id="122" name="Group 121"/>
              <p:cNvGrpSpPr/>
              <p:nvPr/>
            </p:nvGrpSpPr>
            <p:grpSpPr>
              <a:xfrm>
                <a:off x="5368705" y="2743200"/>
                <a:ext cx="841972" cy="624689"/>
                <a:chOff x="5368705" y="2743200"/>
                <a:chExt cx="841972" cy="624689"/>
              </a:xfrm>
              <a:grpFill/>
            </p:grpSpPr>
            <p:sp>
              <p:nvSpPr>
                <p:cNvPr id="129" name="Hexagon 1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Hexagon 1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209169" y="2741691"/>
                <a:ext cx="841972" cy="624689"/>
                <a:chOff x="5368705" y="2743200"/>
                <a:chExt cx="841972" cy="624689"/>
              </a:xfrm>
              <a:grpFill/>
            </p:grpSpPr>
            <p:sp>
              <p:nvSpPr>
                <p:cNvPr id="127" name="Hexagon 12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Hexagon 12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058686" y="2731129"/>
                <a:ext cx="841972" cy="624689"/>
                <a:chOff x="5368705" y="2743200"/>
                <a:chExt cx="841972" cy="624689"/>
              </a:xfrm>
              <a:grpFill/>
            </p:grpSpPr>
            <p:sp>
              <p:nvSpPr>
                <p:cNvPr id="125" name="Hexagon 12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rot="5400000">
              <a:off x="4372362" y="5279328"/>
              <a:ext cx="954639" cy="219148"/>
              <a:chOff x="5368705" y="2731129"/>
              <a:chExt cx="2531953" cy="636760"/>
            </a:xfrm>
            <a:solidFill>
              <a:srgbClr val="D3A77B"/>
            </a:solidFill>
          </p:grpSpPr>
          <p:grpSp>
            <p:nvGrpSpPr>
              <p:cNvPr id="113" name="Group 112"/>
              <p:cNvGrpSpPr/>
              <p:nvPr/>
            </p:nvGrpSpPr>
            <p:grpSpPr>
              <a:xfrm>
                <a:off x="5368705" y="2743200"/>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09169" y="2741691"/>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058686" y="2731129"/>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Block Arc 90"/>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3" name="Group 92"/>
            <p:cNvGrpSpPr/>
            <p:nvPr/>
          </p:nvGrpSpPr>
          <p:grpSpPr>
            <a:xfrm>
              <a:off x="6674677" y="3319600"/>
              <a:ext cx="1231541" cy="981076"/>
              <a:chOff x="3961273" y="3116141"/>
              <a:chExt cx="1231541" cy="981076"/>
            </a:xfrm>
          </p:grpSpPr>
          <p:grpSp>
            <p:nvGrpSpPr>
              <p:cNvPr id="105" name="Group 104"/>
              <p:cNvGrpSpPr/>
              <p:nvPr/>
            </p:nvGrpSpPr>
            <p:grpSpPr>
              <a:xfrm flipH="1">
                <a:off x="3961273" y="3341092"/>
                <a:ext cx="997785" cy="500555"/>
                <a:chOff x="8978237" y="1703899"/>
                <a:chExt cx="997785" cy="500555"/>
              </a:xfrm>
            </p:grpSpPr>
            <p:sp>
              <p:nvSpPr>
                <p:cNvPr id="110" name="Moon 10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472237" y="3116141"/>
                <a:ext cx="720577" cy="981076"/>
                <a:chOff x="4481465" y="3115879"/>
                <a:chExt cx="720577" cy="981076"/>
              </a:xfrm>
            </p:grpSpPr>
            <p:sp>
              <p:nvSpPr>
                <p:cNvPr id="107" name="Isosceles Triangle 10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p:cNvGrpSpPr/>
            <p:nvPr/>
          </p:nvGrpSpPr>
          <p:grpSpPr>
            <a:xfrm flipH="1">
              <a:off x="4739831" y="3341676"/>
              <a:ext cx="1231541" cy="981076"/>
              <a:chOff x="3961273" y="3116141"/>
              <a:chExt cx="1231541" cy="981076"/>
            </a:xfrm>
          </p:grpSpPr>
          <p:grpSp>
            <p:nvGrpSpPr>
              <p:cNvPr id="97" name="Group 96"/>
              <p:cNvGrpSpPr/>
              <p:nvPr/>
            </p:nvGrpSpPr>
            <p:grpSpPr>
              <a:xfrm flipH="1">
                <a:off x="3961273" y="3341092"/>
                <a:ext cx="997785" cy="500555"/>
                <a:chOff x="8978237" y="1703899"/>
                <a:chExt cx="997785" cy="500555"/>
              </a:xfrm>
            </p:grpSpPr>
            <p:sp>
              <p:nvSpPr>
                <p:cNvPr id="102" name="Moon 101"/>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2237" y="3116141"/>
                <a:ext cx="720577" cy="981076"/>
                <a:chOff x="4481465" y="3115879"/>
                <a:chExt cx="720577" cy="981076"/>
              </a:xfrm>
            </p:grpSpPr>
            <p:sp>
              <p:nvSpPr>
                <p:cNvPr id="99" name="Isosceles Triangle 98"/>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Hexagon 94"/>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94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latin typeface="AR ESSENCE" panose="02000000000000000000" pitchFamily="2" charset="0"/>
              </a:rPr>
              <a:t>David’s Wives and First Sons</a:t>
            </a:r>
            <a:endParaRPr lang="en-US" sz="6600" dirty="0">
              <a:solidFill>
                <a:schemeClr val="bg1"/>
              </a:solidFill>
              <a:effectLst/>
              <a:latin typeface="AR ESSENCE" panose="02000000000000000000" pitchFamily="2" charset="0"/>
            </a:endParaRPr>
          </a:p>
        </p:txBody>
      </p:sp>
      <p:sp>
        <p:nvSpPr>
          <p:cNvPr id="3" name="Rectangle 2"/>
          <p:cNvSpPr/>
          <p:nvPr/>
        </p:nvSpPr>
        <p:spPr>
          <a:xfrm>
            <a:off x="518081" y="1107996"/>
            <a:ext cx="8679707" cy="646331"/>
          </a:xfrm>
          <a:prstGeom prst="rect">
            <a:avLst/>
          </a:prstGeom>
        </p:spPr>
        <p:txBody>
          <a:bodyPr wrap="square">
            <a:spAutoFit/>
          </a:bodyPr>
          <a:lstStyle/>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cxnSp>
        <p:nvCxnSpPr>
          <p:cNvPr id="5" name="Straight Connector 4"/>
          <p:cNvCxnSpPr>
            <a:stCxn id="2" idx="2"/>
          </p:cNvCxnSpPr>
          <p:nvPr/>
        </p:nvCxnSpPr>
        <p:spPr>
          <a:xfrm>
            <a:off x="921493" y="2222306"/>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59924" y="1579078"/>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Maacha</a:t>
            </a:r>
            <a:endParaRPr lang="en-US" sz="2400" dirty="0"/>
          </a:p>
        </p:txBody>
      </p:sp>
      <p:sp>
        <p:nvSpPr>
          <p:cNvPr id="9" name="Rectangle 8"/>
          <p:cNvSpPr/>
          <p:nvPr/>
        </p:nvSpPr>
        <p:spPr>
          <a:xfrm>
            <a:off x="5278339" y="1565631"/>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Haggith</a:t>
            </a:r>
            <a:endParaRPr lang="en-US" sz="2400" dirty="0"/>
          </a:p>
        </p:txBody>
      </p:sp>
      <p:sp>
        <p:nvSpPr>
          <p:cNvPr id="10" name="Rectangle 9"/>
          <p:cNvSpPr/>
          <p:nvPr/>
        </p:nvSpPr>
        <p:spPr>
          <a:xfrm>
            <a:off x="7023646" y="1562423"/>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Abital</a:t>
            </a:r>
            <a:endParaRPr lang="en-US" sz="2400" dirty="0"/>
          </a:p>
        </p:txBody>
      </p:sp>
      <p:sp>
        <p:nvSpPr>
          <p:cNvPr id="11" name="Rectangle 10"/>
          <p:cNvSpPr/>
          <p:nvPr/>
        </p:nvSpPr>
        <p:spPr>
          <a:xfrm>
            <a:off x="8755509" y="1562423"/>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Eglah</a:t>
            </a:r>
            <a:endParaRPr lang="en-US" sz="2400" dirty="0"/>
          </a:p>
        </p:txBody>
      </p:sp>
      <p:sp>
        <p:nvSpPr>
          <p:cNvPr id="12" name="Rectangle 11"/>
          <p:cNvSpPr/>
          <p:nvPr/>
        </p:nvSpPr>
        <p:spPr>
          <a:xfrm>
            <a:off x="10491853" y="1552081"/>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Michal </a:t>
            </a:r>
          </a:p>
        </p:txBody>
      </p:sp>
      <p:sp>
        <p:nvSpPr>
          <p:cNvPr id="2" name="Rectangle 1"/>
          <p:cNvSpPr/>
          <p:nvPr/>
        </p:nvSpPr>
        <p:spPr>
          <a:xfrm>
            <a:off x="87775" y="1582184"/>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Abinoam</a:t>
            </a:r>
            <a:endParaRPr lang="en-US" sz="2800" dirty="0"/>
          </a:p>
        </p:txBody>
      </p:sp>
      <p:sp>
        <p:nvSpPr>
          <p:cNvPr id="13" name="Rectangle 12"/>
          <p:cNvSpPr/>
          <p:nvPr/>
        </p:nvSpPr>
        <p:spPr>
          <a:xfrm>
            <a:off x="116541" y="243152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Amnon</a:t>
            </a:r>
            <a:endParaRPr lang="en-US" sz="2800" dirty="0"/>
          </a:p>
        </p:txBody>
      </p:sp>
      <p:sp>
        <p:nvSpPr>
          <p:cNvPr id="7" name="Rectangle 6"/>
          <p:cNvSpPr/>
          <p:nvPr/>
        </p:nvSpPr>
        <p:spPr>
          <a:xfrm>
            <a:off x="1813482" y="1579078"/>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Abigail</a:t>
            </a:r>
          </a:p>
        </p:txBody>
      </p:sp>
      <p:cxnSp>
        <p:nvCxnSpPr>
          <p:cNvPr id="16" name="Straight Connector 15"/>
          <p:cNvCxnSpPr/>
          <p:nvPr/>
        </p:nvCxnSpPr>
        <p:spPr>
          <a:xfrm>
            <a:off x="2630010"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65617"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1224"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36831"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572438"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20575" y="243152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Chileab</a:t>
            </a:r>
            <a:endParaRPr lang="en-US" sz="2800" dirty="0"/>
          </a:p>
        </p:txBody>
      </p:sp>
      <p:sp>
        <p:nvSpPr>
          <p:cNvPr id="22" name="Rectangle 21"/>
          <p:cNvSpPr/>
          <p:nvPr/>
        </p:nvSpPr>
        <p:spPr>
          <a:xfrm>
            <a:off x="3573175" y="2422563"/>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Absalom</a:t>
            </a:r>
          </a:p>
        </p:txBody>
      </p:sp>
      <p:sp>
        <p:nvSpPr>
          <p:cNvPr id="23" name="Rectangle 22"/>
          <p:cNvSpPr/>
          <p:nvPr/>
        </p:nvSpPr>
        <p:spPr>
          <a:xfrm>
            <a:off x="5298881" y="241359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Adonijah</a:t>
            </a:r>
            <a:endParaRPr lang="en-US" sz="2800" dirty="0"/>
          </a:p>
        </p:txBody>
      </p:sp>
      <p:sp>
        <p:nvSpPr>
          <p:cNvPr id="24" name="Rectangle 23"/>
          <p:cNvSpPr/>
          <p:nvPr/>
        </p:nvSpPr>
        <p:spPr>
          <a:xfrm>
            <a:off x="7024587" y="2404633"/>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Shephataih</a:t>
            </a:r>
            <a:endParaRPr lang="en-US" sz="2400" dirty="0"/>
          </a:p>
        </p:txBody>
      </p:sp>
      <p:sp>
        <p:nvSpPr>
          <p:cNvPr id="25" name="Rectangle 24"/>
          <p:cNvSpPr/>
          <p:nvPr/>
        </p:nvSpPr>
        <p:spPr>
          <a:xfrm>
            <a:off x="8750293" y="239566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Ithream</a:t>
            </a:r>
            <a:endParaRPr lang="en-US" sz="2800" dirty="0"/>
          </a:p>
        </p:txBody>
      </p:sp>
      <p:sp>
        <p:nvSpPr>
          <p:cNvPr id="15" name="TextBox 14"/>
          <p:cNvSpPr txBox="1"/>
          <p:nvPr/>
        </p:nvSpPr>
        <p:spPr>
          <a:xfrm>
            <a:off x="8552329" y="4182035"/>
            <a:ext cx="3179663" cy="1477328"/>
          </a:xfrm>
          <a:prstGeom prst="rect">
            <a:avLst/>
          </a:prstGeom>
          <a:noFill/>
        </p:spPr>
        <p:txBody>
          <a:bodyPr wrap="square" rtlCol="0">
            <a:spAutoFit/>
          </a:bodyPr>
          <a:lstStyle/>
          <a:p>
            <a:r>
              <a:rPr lang="en-US" dirty="0">
                <a:solidFill>
                  <a:schemeClr val="bg1"/>
                </a:solidFill>
                <a:latin typeface="Calibri" panose="020F0502020204030204" pitchFamily="34" charset="0"/>
              </a:rPr>
              <a:t>Michal was a bargaining chip between Abner and David.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once returned to David she did not have children.</a:t>
            </a:r>
          </a:p>
        </p:txBody>
      </p:sp>
      <p:sp>
        <p:nvSpPr>
          <p:cNvPr id="28" name="TextBox 27"/>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3:2-5</a:t>
            </a:r>
          </a:p>
        </p:txBody>
      </p:sp>
      <p:pic>
        <p:nvPicPr>
          <p:cNvPr id="19458" name="Picture 2" descr="http://www.keyway.ca/jpg/wiv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7" r="-1" b="17833"/>
          <a:stretch/>
        </p:blipFill>
        <p:spPr bwMode="auto">
          <a:xfrm>
            <a:off x="3438901" y="3552122"/>
            <a:ext cx="4199764" cy="30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Long War—7 ½ Years</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3:1, 6</a:t>
            </a:r>
          </a:p>
        </p:txBody>
      </p:sp>
      <p:sp>
        <p:nvSpPr>
          <p:cNvPr id="2" name="Rectangle 1"/>
          <p:cNvSpPr/>
          <p:nvPr/>
        </p:nvSpPr>
        <p:spPr>
          <a:xfrm>
            <a:off x="533400" y="1107996"/>
            <a:ext cx="6096000" cy="1200329"/>
          </a:xfrm>
          <a:prstGeom prst="rect">
            <a:avLst/>
          </a:prstGeom>
        </p:spPr>
        <p:txBody>
          <a:bodyPr>
            <a:spAutoFit/>
          </a:bodyPr>
          <a:lstStyle/>
          <a:p>
            <a:r>
              <a:rPr lang="en-US" sz="2400" dirty="0">
                <a:solidFill>
                  <a:schemeClr val="bg1"/>
                </a:solidFill>
                <a:latin typeface="Calibri" panose="020F0502020204030204" pitchFamily="34" charset="0"/>
              </a:rPr>
              <a:t>Frequent battles and skirmishes took place between the followers of David and the followers of </a:t>
            </a:r>
            <a:r>
              <a:rPr lang="en-US" sz="2400" dirty="0" err="1">
                <a:solidFill>
                  <a:schemeClr val="bg1"/>
                </a:solidFill>
                <a:latin typeface="Calibri" panose="020F0502020204030204" pitchFamily="34" charset="0"/>
              </a:rPr>
              <a:t>Ish-bosheth</a:t>
            </a:r>
            <a:r>
              <a:rPr lang="en-US" sz="2400" dirty="0">
                <a:solidFill>
                  <a:schemeClr val="bg1"/>
                </a:solidFill>
                <a:latin typeface="Calibri" panose="020F0502020204030204" pitchFamily="34" charset="0"/>
              </a:rPr>
              <a:t>, </a:t>
            </a:r>
          </a:p>
        </p:txBody>
      </p:sp>
      <p:sp>
        <p:nvSpPr>
          <p:cNvPr id="3" name="Rectangle 2"/>
          <p:cNvSpPr/>
          <p:nvPr/>
        </p:nvSpPr>
        <p:spPr>
          <a:xfrm>
            <a:off x="5468471" y="3613666"/>
            <a:ext cx="6096000" cy="1569660"/>
          </a:xfrm>
          <a:prstGeom prst="rect">
            <a:avLst/>
          </a:prstGeom>
        </p:spPr>
        <p:txBody>
          <a:bodyPr>
            <a:spAutoFit/>
          </a:bodyPr>
          <a:lstStyle/>
          <a:p>
            <a:r>
              <a:rPr lang="en-US" sz="2400" b="1" dirty="0">
                <a:solidFill>
                  <a:schemeClr val="bg1"/>
                </a:solidFill>
                <a:latin typeface="Calibri" panose="020F0502020204030204" pitchFamily="34" charset="0"/>
              </a:rPr>
              <a:t>Abner</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made</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himself</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strong</a:t>
            </a:r>
            <a:r>
              <a:rPr lang="en-US" sz="2400" dirty="0">
                <a:solidFill>
                  <a:schemeClr val="bg1"/>
                </a:solidFill>
                <a:latin typeface="Calibri" panose="020F0502020204030204" pitchFamily="34" charset="0"/>
              </a:rPr>
              <a:t> - This strengthening of himself, and going in to the late king's concubine, were most evident proofs that he wished to seize upon the government.</a:t>
            </a:r>
          </a:p>
        </p:txBody>
      </p:sp>
      <p:pic>
        <p:nvPicPr>
          <p:cNvPr id="5" name="Picture 4">
            <a:extLst>
              <a:ext uri="{FF2B5EF4-FFF2-40B4-BE49-F238E27FC236}">
                <a16:creationId xmlns:a16="http://schemas.microsoft.com/office/drawing/2014/main" id="{33B4FF13-C205-E6E2-EE4E-E00A8BF53109}"/>
              </a:ext>
            </a:extLst>
          </p:cNvPr>
          <p:cNvPicPr>
            <a:picLocks noChangeAspect="1"/>
          </p:cNvPicPr>
          <p:nvPr/>
        </p:nvPicPr>
        <p:blipFill>
          <a:blip r:embed="rId3"/>
          <a:stretch>
            <a:fillRect/>
          </a:stretch>
        </p:blipFill>
        <p:spPr>
          <a:xfrm>
            <a:off x="1523387" y="2530026"/>
            <a:ext cx="3665532" cy="3736939"/>
          </a:xfrm>
          <a:prstGeom prst="rect">
            <a:avLst/>
          </a:prstGeom>
        </p:spPr>
      </p:pic>
    </p:spTree>
    <p:extLst>
      <p:ext uri="{BB962C8B-B14F-4D97-AF65-F5344CB8AC3E}">
        <p14:creationId xmlns:p14="http://schemas.microsoft.com/office/powerpoint/2010/main" val="11762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Bargain</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3:6-13</a:t>
            </a:r>
          </a:p>
        </p:txBody>
      </p:sp>
      <p:sp>
        <p:nvSpPr>
          <p:cNvPr id="2" name="Rectangle 1"/>
          <p:cNvSpPr/>
          <p:nvPr/>
        </p:nvSpPr>
        <p:spPr>
          <a:xfrm>
            <a:off x="533400" y="1107996"/>
            <a:ext cx="6096000" cy="646331"/>
          </a:xfrm>
          <a:prstGeom prst="rect">
            <a:avLst/>
          </a:prstGeom>
        </p:spPr>
        <p:txBody>
          <a:bodyPr>
            <a:spAutoFit/>
          </a:bodyPr>
          <a:lstStyle/>
          <a:p>
            <a:r>
              <a:rPr lang="en-US" dirty="0">
                <a:solidFill>
                  <a:schemeClr val="bg1"/>
                </a:solidFill>
                <a:latin typeface="Calibri" panose="020F0502020204030204" pitchFamily="34" charset="0"/>
              </a:rPr>
              <a:t>Abner and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had a falling out because Abner married one of Saul’s concubines</a:t>
            </a:r>
          </a:p>
        </p:txBody>
      </p:sp>
      <p:sp>
        <p:nvSpPr>
          <p:cNvPr id="3" name="Rectangle 2"/>
          <p:cNvSpPr/>
          <p:nvPr/>
        </p:nvSpPr>
        <p:spPr>
          <a:xfrm>
            <a:off x="5226424" y="2331295"/>
            <a:ext cx="6096000" cy="1200329"/>
          </a:xfrm>
          <a:prstGeom prst="rect">
            <a:avLst/>
          </a:prstGeom>
        </p:spPr>
        <p:txBody>
          <a:bodyPr>
            <a:spAutoFit/>
          </a:bodyPr>
          <a:lstStyle/>
          <a:p>
            <a:r>
              <a:rPr lang="en-US" dirty="0">
                <a:solidFill>
                  <a:schemeClr val="bg1"/>
                </a:solidFill>
                <a:latin typeface="Calibri" panose="020F0502020204030204" pitchFamily="34" charset="0"/>
              </a:rPr>
              <a:t>Abner sent a message to David to make peace with David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David bargained for the divorcement of Michal to </a:t>
            </a:r>
            <a:r>
              <a:rPr lang="en-US" dirty="0" err="1">
                <a:solidFill>
                  <a:schemeClr val="bg1"/>
                </a:solidFill>
                <a:latin typeface="Calibri" panose="020F0502020204030204" pitchFamily="34" charset="0"/>
              </a:rPr>
              <a:t>Phaltiel</a:t>
            </a:r>
            <a:r>
              <a:rPr lang="en-US" dirty="0">
                <a:solidFill>
                  <a:schemeClr val="bg1"/>
                </a:solidFill>
                <a:latin typeface="Calibri" panose="020F0502020204030204" pitchFamily="34" charset="0"/>
              </a:rPr>
              <a:t> and return her to him, her first husband.</a:t>
            </a:r>
          </a:p>
        </p:txBody>
      </p:sp>
      <p:sp>
        <p:nvSpPr>
          <p:cNvPr id="4" name="Rectangle 3"/>
          <p:cNvSpPr/>
          <p:nvPr/>
        </p:nvSpPr>
        <p:spPr>
          <a:xfrm>
            <a:off x="4909068" y="4654612"/>
            <a:ext cx="7023847" cy="1477328"/>
          </a:xfrm>
          <a:prstGeom prst="rect">
            <a:avLst/>
          </a:prstGeom>
        </p:spPr>
        <p:txBody>
          <a:bodyPr wrap="square">
            <a:spAutoFit/>
          </a:bodyPr>
          <a:lstStyle/>
          <a:p>
            <a:r>
              <a:rPr lang="en-US" dirty="0">
                <a:solidFill>
                  <a:schemeClr val="bg1"/>
                </a:solidFill>
                <a:latin typeface="Calibri" panose="020F0502020204030204" pitchFamily="34" charset="0"/>
              </a:rPr>
              <a:t>“…yet prudence and policy required that he should strengthen his own interest in the kingdom as much as possible; and that he should not leave a princess in the possession of a man who might, in her right, have made pretensions to the throne. Besides, she was his own lawful wife, and he had a right to demand her when he pleased.” </a:t>
            </a:r>
            <a:endParaRPr lang="en-US" dirty="0">
              <a:solidFill>
                <a:schemeClr val="bg1"/>
              </a:solidFill>
            </a:endParaRPr>
          </a:p>
        </p:txBody>
      </p:sp>
      <p:pic>
        <p:nvPicPr>
          <p:cNvPr id="7" name="Picture 6">
            <a:extLst>
              <a:ext uri="{FF2B5EF4-FFF2-40B4-BE49-F238E27FC236}">
                <a16:creationId xmlns:a16="http://schemas.microsoft.com/office/drawing/2014/main" id="{54AC260B-8DF9-B7A5-939D-D73FAA0E16E3}"/>
              </a:ext>
            </a:extLst>
          </p:cNvPr>
          <p:cNvPicPr>
            <a:picLocks noChangeAspect="1"/>
          </p:cNvPicPr>
          <p:nvPr/>
        </p:nvPicPr>
        <p:blipFill>
          <a:blip r:embed="rId3"/>
          <a:stretch>
            <a:fillRect/>
          </a:stretch>
        </p:blipFill>
        <p:spPr>
          <a:xfrm>
            <a:off x="942391" y="1989554"/>
            <a:ext cx="3707593" cy="3760450"/>
          </a:xfrm>
          <a:prstGeom prst="rect">
            <a:avLst/>
          </a:prstGeom>
        </p:spPr>
      </p:pic>
    </p:spTree>
    <p:extLst>
      <p:ext uri="{BB962C8B-B14F-4D97-AF65-F5344CB8AC3E}">
        <p14:creationId xmlns:p14="http://schemas.microsoft.com/office/powerpoint/2010/main" val="38655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Joab’s Fear and Revenge</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3:19-39</a:t>
            </a:r>
          </a:p>
        </p:txBody>
      </p:sp>
      <p:sp>
        <p:nvSpPr>
          <p:cNvPr id="2" name="Rectangle 1"/>
          <p:cNvSpPr/>
          <p:nvPr/>
        </p:nvSpPr>
        <p:spPr>
          <a:xfrm>
            <a:off x="3442447" y="1059380"/>
            <a:ext cx="6096000" cy="369332"/>
          </a:xfrm>
          <a:prstGeom prst="rect">
            <a:avLst/>
          </a:prstGeom>
        </p:spPr>
        <p:txBody>
          <a:bodyPr>
            <a:spAutoFit/>
          </a:bodyPr>
          <a:lstStyle/>
          <a:p>
            <a:r>
              <a:rPr lang="en-US" dirty="0">
                <a:solidFill>
                  <a:schemeClr val="bg1"/>
                </a:solidFill>
                <a:latin typeface="Calibri" panose="020F0502020204030204" pitchFamily="34" charset="0"/>
              </a:rPr>
              <a:t>Abner came with his followers to join with David in Hebron</a:t>
            </a:r>
          </a:p>
        </p:txBody>
      </p:sp>
      <p:sp>
        <p:nvSpPr>
          <p:cNvPr id="3" name="Rectangle 2"/>
          <p:cNvSpPr/>
          <p:nvPr/>
        </p:nvSpPr>
        <p:spPr>
          <a:xfrm>
            <a:off x="4467287" y="1809301"/>
            <a:ext cx="3827781" cy="1477328"/>
          </a:xfrm>
          <a:prstGeom prst="rect">
            <a:avLst/>
          </a:prstGeom>
        </p:spPr>
        <p:txBody>
          <a:bodyPr wrap="square">
            <a:spAutoFit/>
          </a:bodyPr>
          <a:lstStyle/>
          <a:p>
            <a:r>
              <a:rPr lang="en-US" dirty="0">
                <a:solidFill>
                  <a:schemeClr val="bg1"/>
                </a:solidFill>
                <a:latin typeface="Calibri" panose="020F0502020204030204" pitchFamily="34" charset="0"/>
              </a:rPr>
              <a:t>Joab feared he might be replaced as captain…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Joab used this opportunity to avenge the death of his brother (4)</a:t>
            </a:r>
          </a:p>
        </p:txBody>
      </p:sp>
      <p:sp>
        <p:nvSpPr>
          <p:cNvPr id="5" name="Rectangle 4"/>
          <p:cNvSpPr/>
          <p:nvPr/>
        </p:nvSpPr>
        <p:spPr>
          <a:xfrm>
            <a:off x="4083261" y="3562403"/>
            <a:ext cx="4468311" cy="2308324"/>
          </a:xfrm>
          <a:prstGeom prst="rect">
            <a:avLst/>
          </a:prstGeom>
        </p:spPr>
        <p:txBody>
          <a:bodyPr wrap="square">
            <a:spAutoFit/>
          </a:bodyPr>
          <a:lstStyle/>
          <a:p>
            <a:r>
              <a:rPr lang="en-US" dirty="0">
                <a:solidFill>
                  <a:schemeClr val="bg1"/>
                </a:solidFill>
                <a:latin typeface="Calibri" panose="020F0502020204030204" pitchFamily="34" charset="0"/>
              </a:rPr>
              <a:t>David went to great lengths to demonstrate to the people that he had had nothing to do with Abner’s death.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move was important politically, for those whom Abner had persuaded to change their loyalty to David could easily have gone back to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at the news of Abner’s death.</a:t>
            </a:r>
            <a:endParaRPr lang="en-US" dirty="0">
              <a:solidFill>
                <a:schemeClr val="bg1"/>
              </a:solidFill>
            </a:endParaRPr>
          </a:p>
        </p:txBody>
      </p:sp>
      <p:sp>
        <p:nvSpPr>
          <p:cNvPr id="7" name="Rectangle 6"/>
          <p:cNvSpPr/>
          <p:nvPr/>
        </p:nvSpPr>
        <p:spPr>
          <a:xfrm>
            <a:off x="5468471" y="6138778"/>
            <a:ext cx="6096000" cy="646331"/>
          </a:xfrm>
          <a:prstGeom prst="rect">
            <a:avLst/>
          </a:prstGeom>
        </p:spPr>
        <p:txBody>
          <a:bodyPr>
            <a:spAutoFit/>
          </a:bodyPr>
          <a:lstStyle/>
          <a:p>
            <a:r>
              <a:rPr lang="en-US" dirty="0">
                <a:solidFill>
                  <a:schemeClr val="bg1"/>
                </a:solidFill>
                <a:latin typeface="Calibri" panose="020F0502020204030204" pitchFamily="34" charset="0"/>
              </a:rPr>
              <a:t>The people saw that the David's grief was sincere, and that he had no part nor device in the murder of Abner.</a:t>
            </a:r>
          </a:p>
        </p:txBody>
      </p:sp>
      <p:grpSp>
        <p:nvGrpSpPr>
          <p:cNvPr id="11" name="Group 10"/>
          <p:cNvGrpSpPr/>
          <p:nvPr/>
        </p:nvGrpSpPr>
        <p:grpSpPr>
          <a:xfrm>
            <a:off x="253213" y="1380095"/>
            <a:ext cx="3702336" cy="4671821"/>
            <a:chOff x="7505323" y="495847"/>
            <a:chExt cx="3702336" cy="4671821"/>
          </a:xfrm>
        </p:grpSpPr>
        <p:grpSp>
          <p:nvGrpSpPr>
            <p:cNvPr id="12" name="Group 11"/>
            <p:cNvGrpSpPr/>
            <p:nvPr/>
          </p:nvGrpSpPr>
          <p:grpSpPr>
            <a:xfrm>
              <a:off x="7505323" y="495847"/>
              <a:ext cx="3702336" cy="4671821"/>
              <a:chOff x="8455499" y="1694834"/>
              <a:chExt cx="2752160" cy="3472834"/>
            </a:xfrm>
          </p:grpSpPr>
          <p:sp>
            <p:nvSpPr>
              <p:cNvPr id="21" name="Rectangle 20"/>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455499" y="1694834"/>
                <a:ext cx="2043369" cy="3071775"/>
                <a:chOff x="3730028" y="2278823"/>
                <a:chExt cx="2043369" cy="3071775"/>
              </a:xfrm>
            </p:grpSpPr>
            <p:grpSp>
              <p:nvGrpSpPr>
                <p:cNvPr id="23" name="Group 22"/>
                <p:cNvGrpSpPr/>
                <p:nvPr/>
              </p:nvGrpSpPr>
              <p:grpSpPr>
                <a:xfrm>
                  <a:off x="3730028" y="2278823"/>
                  <a:ext cx="1810693" cy="3071775"/>
                  <a:chOff x="3730028" y="2278823"/>
                  <a:chExt cx="1810693" cy="3071775"/>
                </a:xfrm>
              </p:grpSpPr>
              <p:sp>
                <p:nvSpPr>
                  <p:cNvPr id="31" name="Freeform 30"/>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56816" y="3084679"/>
                  <a:ext cx="278939" cy="200368"/>
                  <a:chOff x="6690511" y="2136618"/>
                  <a:chExt cx="524866" cy="377022"/>
                </a:xfrm>
              </p:grpSpPr>
              <p:sp>
                <p:nvSpPr>
                  <p:cNvPr id="28" name="Isosceles Triangle 27"/>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523604" y="4286816"/>
                  <a:ext cx="249793" cy="206354"/>
                  <a:chOff x="8266989" y="4835584"/>
                  <a:chExt cx="396560" cy="327598"/>
                </a:xfrm>
              </p:grpSpPr>
              <p:sp>
                <p:nvSpPr>
                  <p:cNvPr id="26" name="Isosceles Triangle 25"/>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TextBox 1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5" name="TextBox 14"/>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6" name="TextBox 15"/>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7" name="TextBox 16"/>
            <p:cNvSpPr txBox="1"/>
            <p:nvPr/>
          </p:nvSpPr>
          <p:spPr>
            <a:xfrm>
              <a:off x="8690239" y="3555319"/>
              <a:ext cx="1430447" cy="276999"/>
            </a:xfrm>
            <a:prstGeom prst="rect">
              <a:avLst/>
            </a:prstGeom>
            <a:noFill/>
          </p:spPr>
          <p:txBody>
            <a:bodyPr wrap="square" rtlCol="0">
              <a:spAutoFit/>
            </a:bodyPr>
            <a:lstStyle/>
            <a:p>
              <a:r>
                <a:rPr lang="en-US" sz="1200" dirty="0">
                  <a:solidFill>
                    <a:schemeClr val="bg1"/>
                  </a:solidFill>
                </a:rPr>
                <a:t>Hebron</a:t>
              </a:r>
            </a:p>
          </p:txBody>
        </p:sp>
        <p:sp>
          <p:nvSpPr>
            <p:cNvPr id="18" name="5-Point Star 17"/>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046855" y="3708002"/>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a:extLst>
              <a:ext uri="{FF2B5EF4-FFF2-40B4-BE49-F238E27FC236}">
                <a16:creationId xmlns:a16="http://schemas.microsoft.com/office/drawing/2014/main" id="{09A355FD-13AF-0CDE-9B47-01B72A41F74A}"/>
              </a:ext>
            </a:extLst>
          </p:cNvPr>
          <p:cNvPicPr>
            <a:picLocks noChangeAspect="1"/>
          </p:cNvPicPr>
          <p:nvPr/>
        </p:nvPicPr>
        <p:blipFill>
          <a:blip r:embed="rId3"/>
          <a:stretch>
            <a:fillRect/>
          </a:stretch>
        </p:blipFill>
        <p:spPr>
          <a:xfrm>
            <a:off x="8671359" y="1979222"/>
            <a:ext cx="3218779" cy="3272031"/>
          </a:xfrm>
          <a:prstGeom prst="rect">
            <a:avLst/>
          </a:prstGeom>
        </p:spPr>
      </p:pic>
    </p:spTree>
    <p:extLst>
      <p:ext uri="{BB962C8B-B14F-4D97-AF65-F5344CB8AC3E}">
        <p14:creationId xmlns:p14="http://schemas.microsoft.com/office/powerpoint/2010/main" val="29824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Death of </a:t>
            </a:r>
            <a:r>
              <a:rPr lang="en-US" sz="6600" dirty="0" err="1">
                <a:solidFill>
                  <a:schemeClr val="bg1"/>
                </a:solidFill>
                <a:effectLst/>
                <a:latin typeface="AR ESSENCE" panose="02000000000000000000" pitchFamily="2" charset="0"/>
              </a:rPr>
              <a:t>Ishbosheth</a:t>
            </a:r>
            <a:endParaRPr lang="en-US" sz="6600" dirty="0">
              <a:solidFill>
                <a:schemeClr val="bg1"/>
              </a:solidFill>
              <a:effectLst/>
              <a:latin typeface="AR ESSENCE" panose="02000000000000000000" pitchFamily="2"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4</a:t>
            </a:r>
          </a:p>
        </p:txBody>
      </p:sp>
      <p:sp>
        <p:nvSpPr>
          <p:cNvPr id="2" name="Rectangle 1"/>
          <p:cNvSpPr/>
          <p:nvPr/>
        </p:nvSpPr>
        <p:spPr>
          <a:xfrm>
            <a:off x="3435582" y="1506957"/>
            <a:ext cx="8507507" cy="3416320"/>
          </a:xfrm>
          <a:prstGeom prst="rect">
            <a:avLst/>
          </a:prstGeom>
        </p:spPr>
        <p:txBody>
          <a:bodyPr wrap="square">
            <a:spAutoFit/>
          </a:bodyPr>
          <a:lstStyle/>
          <a:p>
            <a:r>
              <a:rPr lang="en-US" sz="3600" dirty="0" err="1">
                <a:solidFill>
                  <a:schemeClr val="bg1"/>
                </a:solidFill>
              </a:rPr>
              <a:t>Rechab</a:t>
            </a:r>
            <a:r>
              <a:rPr lang="en-US" sz="3600" dirty="0">
                <a:solidFill>
                  <a:schemeClr val="bg1"/>
                </a:solidFill>
              </a:rPr>
              <a:t> and </a:t>
            </a:r>
            <a:r>
              <a:rPr lang="en-US" sz="3600" dirty="0" err="1">
                <a:solidFill>
                  <a:schemeClr val="bg1"/>
                </a:solidFill>
              </a:rPr>
              <a:t>Baanah</a:t>
            </a:r>
            <a:r>
              <a:rPr lang="en-US" sz="3600" dirty="0">
                <a:solidFill>
                  <a:schemeClr val="bg1"/>
                </a:solidFill>
              </a:rPr>
              <a:t>, captains of </a:t>
            </a:r>
            <a:r>
              <a:rPr lang="en-US" sz="3600" dirty="0" err="1">
                <a:solidFill>
                  <a:schemeClr val="bg1"/>
                </a:solidFill>
              </a:rPr>
              <a:t>Ishbosheth</a:t>
            </a:r>
            <a:r>
              <a:rPr lang="en-US" sz="3600" dirty="0">
                <a:solidFill>
                  <a:schemeClr val="bg1"/>
                </a:solidFill>
              </a:rPr>
              <a:t>, murdered </a:t>
            </a:r>
            <a:r>
              <a:rPr lang="en-US" sz="3600" dirty="0" err="1">
                <a:solidFill>
                  <a:schemeClr val="bg1"/>
                </a:solidFill>
              </a:rPr>
              <a:t>Ish-bosheth</a:t>
            </a:r>
            <a:r>
              <a:rPr lang="en-US" sz="3600" dirty="0">
                <a:solidFill>
                  <a:schemeClr val="bg1"/>
                </a:solidFill>
              </a:rPr>
              <a:t>, and escape; and brought his head to David.</a:t>
            </a:r>
          </a:p>
          <a:p>
            <a:endParaRPr lang="en-US" sz="3600" dirty="0">
              <a:solidFill>
                <a:schemeClr val="bg1"/>
              </a:solidFill>
            </a:endParaRPr>
          </a:p>
          <a:p>
            <a:r>
              <a:rPr lang="en-US" sz="3600" dirty="0">
                <a:solidFill>
                  <a:schemeClr val="bg1"/>
                </a:solidFill>
              </a:rPr>
              <a:t>David is greatly irritated, and commands them to be slain.</a:t>
            </a:r>
            <a:endParaRPr lang="en-US" sz="3600" dirty="0">
              <a:solidFill>
                <a:schemeClr val="bg1"/>
              </a:solidFill>
              <a:latin typeface="Calibri" panose="020F0502020204030204" pitchFamily="34" charset="0"/>
            </a:endParaRPr>
          </a:p>
        </p:txBody>
      </p:sp>
      <p:sp>
        <p:nvSpPr>
          <p:cNvPr id="4" name="Rectangle 3"/>
          <p:cNvSpPr/>
          <p:nvPr/>
        </p:nvSpPr>
        <p:spPr>
          <a:xfrm>
            <a:off x="4648198" y="5322239"/>
            <a:ext cx="6096000" cy="1200329"/>
          </a:xfrm>
          <a:prstGeom prst="rect">
            <a:avLst/>
          </a:prstGeom>
        </p:spPr>
        <p:txBody>
          <a:bodyPr>
            <a:spAutoFit/>
          </a:bodyPr>
          <a:lstStyle/>
          <a:p>
            <a:r>
              <a:rPr lang="en-US" i="1" dirty="0">
                <a:solidFill>
                  <a:srgbClr val="FFFF00"/>
                </a:solidFill>
                <a:latin typeface="Calibri" panose="020F0502020204030204" pitchFamily="34" charset="0"/>
              </a:rPr>
              <a:t>How much more, when wicked men have slain a righteous person in his own house upon his bed? shall I not therefore now require his blood of your hand, and take you away from the earth?</a:t>
            </a:r>
            <a:endParaRPr lang="en-US" i="1" dirty="0">
              <a:solidFill>
                <a:srgbClr val="FFFF00"/>
              </a:solidFill>
            </a:endParaRPr>
          </a:p>
        </p:txBody>
      </p:sp>
      <p:pic>
        <p:nvPicPr>
          <p:cNvPr id="5" name="Picture 4">
            <a:extLst>
              <a:ext uri="{FF2B5EF4-FFF2-40B4-BE49-F238E27FC236}">
                <a16:creationId xmlns:a16="http://schemas.microsoft.com/office/drawing/2014/main" id="{30C8DFD1-3E60-9FA0-8E80-9A1A444C5090}"/>
              </a:ext>
            </a:extLst>
          </p:cNvPr>
          <p:cNvPicPr>
            <a:picLocks noChangeAspect="1"/>
          </p:cNvPicPr>
          <p:nvPr/>
        </p:nvPicPr>
        <p:blipFill>
          <a:blip r:embed="rId3"/>
          <a:stretch>
            <a:fillRect/>
          </a:stretch>
        </p:blipFill>
        <p:spPr>
          <a:xfrm>
            <a:off x="738404" y="1611819"/>
            <a:ext cx="2448267" cy="3410426"/>
          </a:xfrm>
          <a:prstGeom prst="rect">
            <a:avLst/>
          </a:prstGeom>
        </p:spPr>
      </p:pic>
    </p:spTree>
    <p:extLst>
      <p:ext uri="{BB962C8B-B14F-4D97-AF65-F5344CB8AC3E}">
        <p14:creationId xmlns:p14="http://schemas.microsoft.com/office/powerpoint/2010/main" val="22290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David </a:t>
            </a:r>
            <a:r>
              <a:rPr lang="en-US" sz="6600" dirty="0">
                <a:solidFill>
                  <a:schemeClr val="bg1"/>
                </a:solidFill>
                <a:latin typeface="AR ESSENCE" panose="02000000000000000000" pitchFamily="2" charset="0"/>
              </a:rPr>
              <a:t>Is Made King</a:t>
            </a:r>
            <a:endParaRPr lang="en-US" sz="6600" dirty="0">
              <a:solidFill>
                <a:schemeClr val="bg1"/>
              </a:solidFill>
              <a:effectLst/>
              <a:latin typeface="AR ESSENCE" panose="02000000000000000000" pitchFamily="2"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266699" y="1255582"/>
            <a:ext cx="8507507" cy="2308324"/>
          </a:xfrm>
          <a:prstGeom prst="rect">
            <a:avLst/>
          </a:prstGeom>
        </p:spPr>
        <p:txBody>
          <a:bodyPr wrap="square">
            <a:spAutoFit/>
          </a:bodyPr>
          <a:lstStyle/>
          <a:p>
            <a:r>
              <a:rPr lang="en-US" sz="3600" dirty="0">
                <a:solidFill>
                  <a:schemeClr val="bg1"/>
                </a:solidFill>
              </a:rPr>
              <a:t>David was 30 years old when they anointed him king of all Israel</a:t>
            </a:r>
          </a:p>
          <a:p>
            <a:endParaRPr lang="en-US" sz="3600" dirty="0">
              <a:solidFill>
                <a:schemeClr val="bg1"/>
              </a:solidFill>
              <a:latin typeface="Calibri" panose="020F0502020204030204" pitchFamily="34" charset="0"/>
            </a:endParaRPr>
          </a:p>
          <a:p>
            <a:r>
              <a:rPr lang="en-US" sz="3600" dirty="0">
                <a:solidFill>
                  <a:schemeClr val="bg1"/>
                </a:solidFill>
                <a:latin typeface="Calibri" panose="020F0502020204030204" pitchFamily="34" charset="0"/>
              </a:rPr>
              <a:t>He reigned for 40 years</a:t>
            </a:r>
          </a:p>
        </p:txBody>
      </p:sp>
      <p:sp>
        <p:nvSpPr>
          <p:cNvPr id="7" name="Rectangle 6"/>
          <p:cNvSpPr/>
          <p:nvPr/>
        </p:nvSpPr>
        <p:spPr>
          <a:xfrm>
            <a:off x="1111371" y="3931173"/>
            <a:ext cx="8507507" cy="2308324"/>
          </a:xfrm>
          <a:prstGeom prst="rect">
            <a:avLst/>
          </a:prstGeom>
        </p:spPr>
        <p:txBody>
          <a:bodyPr wrap="square">
            <a:spAutoFit/>
          </a:bodyPr>
          <a:lstStyle/>
          <a:p>
            <a:r>
              <a:rPr lang="en-US" sz="3600" dirty="0">
                <a:solidFill>
                  <a:schemeClr val="bg1"/>
                </a:solidFill>
              </a:rPr>
              <a:t>He was anointed 3 times as king:</a:t>
            </a:r>
          </a:p>
          <a:p>
            <a:r>
              <a:rPr lang="en-US" sz="3600" dirty="0">
                <a:solidFill>
                  <a:schemeClr val="bg1"/>
                </a:solidFill>
                <a:latin typeface="Calibri" panose="020F0502020204030204" pitchFamily="34" charset="0"/>
              </a:rPr>
              <a:t>By Samuel</a:t>
            </a:r>
          </a:p>
          <a:p>
            <a:r>
              <a:rPr lang="en-US" sz="3600" dirty="0">
                <a:solidFill>
                  <a:schemeClr val="bg1"/>
                </a:solidFill>
                <a:latin typeface="Calibri" panose="020F0502020204030204" pitchFamily="34" charset="0"/>
              </a:rPr>
              <a:t>By Judah</a:t>
            </a:r>
          </a:p>
          <a:p>
            <a:r>
              <a:rPr lang="en-US" sz="3600" dirty="0">
                <a:solidFill>
                  <a:schemeClr val="bg1"/>
                </a:solidFill>
                <a:latin typeface="Calibri" panose="020F0502020204030204" pitchFamily="34" charset="0"/>
              </a:rPr>
              <a:t>Now by all of Israel</a:t>
            </a:r>
          </a:p>
        </p:txBody>
      </p:sp>
      <p:pic>
        <p:nvPicPr>
          <p:cNvPr id="4100" name="Picture 4" descr="http://www.afccgh.org/wp-content/uploads/2013/05/kingmakin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12" y="4745778"/>
            <a:ext cx="1708230" cy="17013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D3B7EB-4B05-08C2-5D1F-43AAD4DDF427}"/>
              </a:ext>
            </a:extLst>
          </p:cNvPr>
          <p:cNvPicPr>
            <a:picLocks noChangeAspect="1"/>
          </p:cNvPicPr>
          <p:nvPr/>
        </p:nvPicPr>
        <p:blipFill>
          <a:blip r:embed="rId4"/>
          <a:stretch>
            <a:fillRect/>
          </a:stretch>
        </p:blipFill>
        <p:spPr>
          <a:xfrm>
            <a:off x="8377870" y="1771267"/>
            <a:ext cx="2724530" cy="3715268"/>
          </a:xfrm>
          <a:prstGeom prst="rect">
            <a:avLst/>
          </a:prstGeom>
        </p:spPr>
      </p:pic>
      <p:pic>
        <p:nvPicPr>
          <p:cNvPr id="13" name="Picture 12">
            <a:extLst>
              <a:ext uri="{FF2B5EF4-FFF2-40B4-BE49-F238E27FC236}">
                <a16:creationId xmlns:a16="http://schemas.microsoft.com/office/drawing/2014/main" id="{39F7913B-0227-0BCD-D302-E01BFD8B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635" y="1814375"/>
            <a:ext cx="1678635" cy="2224903"/>
          </a:xfrm>
          <a:prstGeom prst="rect">
            <a:avLst/>
          </a:prstGeom>
        </p:spPr>
      </p:pic>
    </p:spTree>
    <p:extLst>
      <p:ext uri="{BB962C8B-B14F-4D97-AF65-F5344CB8AC3E}">
        <p14:creationId xmlns:p14="http://schemas.microsoft.com/office/powerpoint/2010/main" val="8990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King David Goes to the Lord</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445960" y="1097268"/>
            <a:ext cx="8507507" cy="1200329"/>
          </a:xfrm>
          <a:prstGeom prst="rect">
            <a:avLst/>
          </a:prstGeom>
        </p:spPr>
        <p:txBody>
          <a:bodyPr wrap="square">
            <a:spAutoFit/>
          </a:bodyPr>
          <a:lstStyle/>
          <a:p>
            <a:r>
              <a:rPr lang="en-US" sz="3600" dirty="0">
                <a:solidFill>
                  <a:schemeClr val="bg1"/>
                </a:solidFill>
              </a:rPr>
              <a:t>Turning to the Lord King David asks the Lord what he should do about the Philistines</a:t>
            </a:r>
            <a:endParaRPr lang="en-US" sz="3600" dirty="0">
              <a:solidFill>
                <a:schemeClr val="bg1"/>
              </a:solidFill>
              <a:latin typeface="Calibri" panose="020F0502020204030204" pitchFamily="34" charset="0"/>
            </a:endParaRPr>
          </a:p>
        </p:txBody>
      </p:sp>
      <p:sp>
        <p:nvSpPr>
          <p:cNvPr id="7" name="Rectangle 6"/>
          <p:cNvSpPr/>
          <p:nvPr/>
        </p:nvSpPr>
        <p:spPr>
          <a:xfrm>
            <a:off x="1615574" y="2729039"/>
            <a:ext cx="5768978" cy="646331"/>
          </a:xfrm>
          <a:prstGeom prst="rect">
            <a:avLst/>
          </a:prstGeom>
        </p:spPr>
        <p:txBody>
          <a:bodyPr wrap="square">
            <a:spAutoFit/>
          </a:bodyPr>
          <a:lstStyle/>
          <a:p>
            <a:r>
              <a:rPr lang="en-US" sz="3600" dirty="0">
                <a:solidFill>
                  <a:schemeClr val="bg1"/>
                </a:solidFill>
              </a:rPr>
              <a:t>The Lord replies, “Go Up”</a:t>
            </a:r>
            <a:endParaRPr lang="en-US" sz="3600" dirty="0">
              <a:solidFill>
                <a:schemeClr val="bg1"/>
              </a:solidFill>
              <a:latin typeface="Calibri" panose="020F0502020204030204" pitchFamily="34" charset="0"/>
            </a:endParaRPr>
          </a:p>
        </p:txBody>
      </p:sp>
      <p:sp>
        <p:nvSpPr>
          <p:cNvPr id="3" name="Rectangle 2"/>
          <p:cNvSpPr/>
          <p:nvPr/>
        </p:nvSpPr>
        <p:spPr>
          <a:xfrm>
            <a:off x="6522880" y="5679345"/>
            <a:ext cx="4542650" cy="707886"/>
          </a:xfrm>
          <a:prstGeom prst="rect">
            <a:avLst/>
          </a:prstGeom>
        </p:spPr>
        <p:txBody>
          <a:bodyPr wrap="square">
            <a:spAutoFit/>
          </a:bodyPr>
          <a:lstStyle/>
          <a:p>
            <a:r>
              <a:rPr lang="en-US" sz="2000" dirty="0">
                <a:solidFill>
                  <a:schemeClr val="bg1"/>
                </a:solidFill>
                <a:latin typeface="Calibri" panose="020F0502020204030204" pitchFamily="34" charset="0"/>
              </a:rPr>
              <a:t>They went to a place called Baal-</a:t>
            </a:r>
            <a:r>
              <a:rPr lang="en-US" sz="2000" dirty="0" err="1">
                <a:solidFill>
                  <a:schemeClr val="bg1"/>
                </a:solidFill>
                <a:latin typeface="Calibri" panose="020F0502020204030204" pitchFamily="34" charset="0"/>
              </a:rPr>
              <a:t>perazim</a:t>
            </a:r>
            <a:r>
              <a:rPr lang="en-US" sz="2000" dirty="0">
                <a:solidFill>
                  <a:schemeClr val="bg1"/>
                </a:solidFill>
                <a:latin typeface="Calibri" panose="020F0502020204030204" pitchFamily="34" charset="0"/>
              </a:rPr>
              <a:t> and burned all their idols </a:t>
            </a:r>
          </a:p>
        </p:txBody>
      </p:sp>
      <p:grpSp>
        <p:nvGrpSpPr>
          <p:cNvPr id="11" name="Group 10"/>
          <p:cNvGrpSpPr/>
          <p:nvPr/>
        </p:nvGrpSpPr>
        <p:grpSpPr>
          <a:xfrm>
            <a:off x="757915" y="3803007"/>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2693"/>
              <a:ext cx="2293346" cy="1323439"/>
            </a:xfrm>
            <a:prstGeom prst="rect">
              <a:avLst/>
            </a:prstGeom>
          </p:spPr>
          <p:txBody>
            <a:bodyPr wrap="square">
              <a:spAutoFit/>
            </a:bodyPr>
            <a:lstStyle/>
            <a:p>
              <a:r>
                <a:rPr lang="en-US" sz="1600" b="1" dirty="0"/>
                <a:t>If we inquire of the Lord and follow His direction, then He can guide us and help us succeed in our righteous endeavors</a:t>
              </a:r>
              <a:endParaRPr lang="en-US" sz="1600" dirty="0">
                <a:solidFill>
                  <a:schemeClr val="bg1"/>
                </a:solidFill>
                <a:latin typeface="Calibri" panose="020F0502020204030204" pitchFamily="34" charset="0"/>
              </a:endParaRPr>
            </a:p>
          </p:txBody>
        </p:sp>
      </p:grpSp>
      <p:pic>
        <p:nvPicPr>
          <p:cNvPr id="5" name="Picture 4">
            <a:extLst>
              <a:ext uri="{FF2B5EF4-FFF2-40B4-BE49-F238E27FC236}">
                <a16:creationId xmlns:a16="http://schemas.microsoft.com/office/drawing/2014/main" id="{3412668F-08CE-B865-036E-15625C6813E9}"/>
              </a:ext>
            </a:extLst>
          </p:cNvPr>
          <p:cNvPicPr>
            <a:picLocks noChangeAspect="1"/>
          </p:cNvPicPr>
          <p:nvPr/>
        </p:nvPicPr>
        <p:blipFill>
          <a:blip r:embed="rId3"/>
          <a:stretch>
            <a:fillRect/>
          </a:stretch>
        </p:blipFill>
        <p:spPr>
          <a:xfrm>
            <a:off x="7132746" y="2205263"/>
            <a:ext cx="3289548" cy="3329181"/>
          </a:xfrm>
          <a:prstGeom prst="rect">
            <a:avLst/>
          </a:prstGeom>
        </p:spPr>
      </p:pic>
    </p:spTree>
    <p:extLst>
      <p:ext uri="{BB962C8B-B14F-4D97-AF65-F5344CB8AC3E}">
        <p14:creationId xmlns:p14="http://schemas.microsoft.com/office/powerpoint/2010/main" val="573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A Cedar Palace</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5295109" y="1248944"/>
            <a:ext cx="6349254" cy="1569660"/>
          </a:xfrm>
          <a:prstGeom prst="rect">
            <a:avLst/>
          </a:prstGeom>
        </p:spPr>
        <p:txBody>
          <a:bodyPr wrap="square">
            <a:spAutoFit/>
          </a:bodyPr>
          <a:lstStyle/>
          <a:p>
            <a:r>
              <a:rPr lang="en-US" sz="2400" dirty="0">
                <a:solidFill>
                  <a:schemeClr val="bg1"/>
                </a:solidFill>
                <a:latin typeface="Calibri" panose="020F0502020204030204" pitchFamily="34" charset="0"/>
              </a:rPr>
              <a:t>The beautiful cedar palace was built in the “City of David.” This was an ancient center of Jerusalem located on </a:t>
            </a:r>
            <a:r>
              <a:rPr lang="en-US" sz="2400" dirty="0" err="1">
                <a:solidFill>
                  <a:schemeClr val="bg1"/>
                </a:solidFill>
                <a:latin typeface="Calibri" panose="020F0502020204030204" pitchFamily="34" charset="0"/>
              </a:rPr>
              <a:t>Ophel</a:t>
            </a:r>
            <a:r>
              <a:rPr lang="en-US" sz="2400" dirty="0">
                <a:solidFill>
                  <a:schemeClr val="bg1"/>
                </a:solidFill>
                <a:latin typeface="Calibri" panose="020F0502020204030204" pitchFamily="34" charset="0"/>
              </a:rPr>
              <a:t>, the southern spur of Mount Moriah or Mount Zion. </a:t>
            </a:r>
          </a:p>
        </p:txBody>
      </p:sp>
      <p:pic>
        <p:nvPicPr>
          <p:cNvPr id="4" name="Picture 2" descr="http://destination-yisrael.biblesearchers.com/.a/6a0120a610bec4970c0192ac67f94f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55" y="1784654"/>
            <a:ext cx="4648200" cy="2928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nerationword.com/jerusalem101-photos/ophel/city-david-image-label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109" y="2959553"/>
            <a:ext cx="6521162" cy="350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9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769441"/>
          </a:xfrm>
          <a:prstGeom prst="rect">
            <a:avLst/>
          </a:prstGeom>
        </p:spPr>
        <p:txBody>
          <a:bodyPr wrap="square">
            <a:spAutoFit/>
          </a:bodyPr>
          <a:lstStyle/>
          <a:p>
            <a:pPr algn="ctr"/>
            <a:r>
              <a:rPr lang="en-US" sz="4400" dirty="0">
                <a:solidFill>
                  <a:schemeClr val="bg1"/>
                </a:solidFill>
                <a:effectLst/>
                <a:latin typeface="AR ESSENCE" panose="02000000000000000000" pitchFamily="2" charset="0"/>
              </a:rPr>
              <a:t>Transporting the Ark of the Covenant</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6:1-8</a:t>
            </a:r>
          </a:p>
        </p:txBody>
      </p:sp>
      <p:sp>
        <p:nvSpPr>
          <p:cNvPr id="2" name="Rectangle 1"/>
          <p:cNvSpPr/>
          <p:nvPr/>
        </p:nvSpPr>
        <p:spPr>
          <a:xfrm>
            <a:off x="351865" y="1767866"/>
            <a:ext cx="4728884" cy="830997"/>
          </a:xfrm>
          <a:prstGeom prst="rect">
            <a:avLst/>
          </a:prstGeom>
        </p:spPr>
        <p:txBody>
          <a:bodyPr wrap="square">
            <a:spAutoFit/>
          </a:bodyPr>
          <a:lstStyle/>
          <a:p>
            <a:r>
              <a:rPr lang="en-US" sz="2400" dirty="0">
                <a:solidFill>
                  <a:schemeClr val="bg1"/>
                </a:solidFill>
                <a:latin typeface="Calibri" panose="020F0502020204030204" pitchFamily="34" charset="0"/>
              </a:rPr>
              <a:t>The Ark was located in </a:t>
            </a:r>
            <a:r>
              <a:rPr lang="en-US" sz="2400" dirty="0" err="1">
                <a:solidFill>
                  <a:schemeClr val="bg1"/>
                </a:solidFill>
                <a:latin typeface="Calibri" panose="020F0502020204030204" pitchFamily="34" charset="0"/>
              </a:rPr>
              <a:t>Gibeah</a:t>
            </a:r>
            <a:r>
              <a:rPr lang="en-US" sz="2400" dirty="0">
                <a:solidFill>
                  <a:schemeClr val="bg1"/>
                </a:solidFill>
                <a:latin typeface="Calibri" panose="020F0502020204030204" pitchFamily="34" charset="0"/>
              </a:rPr>
              <a:t> at the house of </a:t>
            </a:r>
            <a:r>
              <a:rPr lang="en-US" sz="2400" dirty="0" err="1">
                <a:solidFill>
                  <a:schemeClr val="bg1"/>
                </a:solidFill>
                <a:latin typeface="Calibri" panose="020F0502020204030204" pitchFamily="34" charset="0"/>
              </a:rPr>
              <a:t>Abinadab</a:t>
            </a:r>
            <a:endParaRPr lang="en-US" sz="2400" dirty="0">
              <a:solidFill>
                <a:schemeClr val="bg1"/>
              </a:solidFill>
              <a:latin typeface="Calibri" panose="020F0502020204030204" pitchFamily="34" charset="0"/>
            </a:endParaRPr>
          </a:p>
        </p:txBody>
      </p:sp>
      <p:sp>
        <p:nvSpPr>
          <p:cNvPr id="4" name="Rectangle 3"/>
          <p:cNvSpPr/>
          <p:nvPr/>
        </p:nvSpPr>
        <p:spPr>
          <a:xfrm>
            <a:off x="2433918" y="1028342"/>
            <a:ext cx="7409329" cy="707886"/>
          </a:xfrm>
          <a:prstGeom prst="rect">
            <a:avLst/>
          </a:prstGeom>
        </p:spPr>
        <p:txBody>
          <a:bodyPr wrap="square">
            <a:spAutoFit/>
          </a:bodyPr>
          <a:lstStyle/>
          <a:p>
            <a:r>
              <a:rPr lang="en-US" sz="2000" b="1" dirty="0">
                <a:solidFill>
                  <a:schemeClr val="bg1"/>
                </a:solidFill>
                <a:latin typeface="Calibri" panose="020F0502020204030204" pitchFamily="34" charset="0"/>
              </a:rPr>
              <a:t>From</a:t>
            </a:r>
            <a:r>
              <a:rPr lang="en-US" sz="2000" dirty="0">
                <a:solidFill>
                  <a:schemeClr val="bg1"/>
                </a:solidFill>
                <a:latin typeface="Calibri" panose="020F0502020204030204" pitchFamily="34" charset="0"/>
              </a:rPr>
              <a:t> </a:t>
            </a:r>
            <a:r>
              <a:rPr lang="en-US" sz="2000" b="1" dirty="0" err="1">
                <a:solidFill>
                  <a:schemeClr val="bg1"/>
                </a:solidFill>
                <a:latin typeface="Calibri" panose="020F0502020204030204" pitchFamily="34" charset="0"/>
              </a:rPr>
              <a:t>Baale</a:t>
            </a:r>
            <a:r>
              <a:rPr lang="en-US" sz="2000" dirty="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of</a:t>
            </a:r>
            <a:r>
              <a:rPr lang="en-US" sz="2000" dirty="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Judah</a:t>
            </a:r>
            <a:r>
              <a:rPr lang="en-US" sz="2000" dirty="0">
                <a:solidFill>
                  <a:schemeClr val="bg1"/>
                </a:solidFill>
                <a:latin typeface="Calibri" panose="020F0502020204030204" pitchFamily="34" charset="0"/>
              </a:rPr>
              <a:t> - This is supposed to be the same city which, in Joshua 15:60, is called </a:t>
            </a:r>
            <a:r>
              <a:rPr lang="en-US" sz="2000" dirty="0" err="1">
                <a:solidFill>
                  <a:schemeClr val="bg1"/>
                </a:solidFill>
                <a:latin typeface="Calibri" panose="020F0502020204030204" pitchFamily="34" charset="0"/>
              </a:rPr>
              <a:t>Kirjah-baal</a:t>
            </a:r>
            <a:r>
              <a:rPr lang="en-US" sz="2000" dirty="0">
                <a:solidFill>
                  <a:schemeClr val="bg1"/>
                </a:solidFill>
                <a:latin typeface="Calibri" panose="020F0502020204030204" pitchFamily="34" charset="0"/>
              </a:rPr>
              <a:t> or </a:t>
            </a:r>
            <a:r>
              <a:rPr lang="en-US" sz="2000" dirty="0" err="1">
                <a:solidFill>
                  <a:schemeClr val="bg1"/>
                </a:solidFill>
                <a:latin typeface="Calibri" panose="020F0502020204030204" pitchFamily="34" charset="0"/>
              </a:rPr>
              <a:t>Kirjath-jearim</a:t>
            </a:r>
            <a:r>
              <a:rPr lang="en-US" sz="2000" dirty="0">
                <a:solidFill>
                  <a:schemeClr val="bg1"/>
                </a:solidFill>
                <a:latin typeface="Calibri" panose="020F0502020204030204" pitchFamily="34" charset="0"/>
              </a:rPr>
              <a:t> (1)</a:t>
            </a:r>
          </a:p>
        </p:txBody>
      </p:sp>
      <p:sp>
        <p:nvSpPr>
          <p:cNvPr id="11" name="Rectangle 10"/>
          <p:cNvSpPr/>
          <p:nvPr/>
        </p:nvSpPr>
        <p:spPr>
          <a:xfrm>
            <a:off x="6095999" y="3429000"/>
            <a:ext cx="5239871" cy="3046988"/>
          </a:xfrm>
          <a:prstGeom prst="rect">
            <a:avLst/>
          </a:prstGeom>
        </p:spPr>
        <p:txBody>
          <a:bodyPr wrap="square">
            <a:spAutoFit/>
          </a:bodyPr>
          <a:lstStyle/>
          <a:p>
            <a:r>
              <a:rPr lang="en-US" sz="2400" dirty="0">
                <a:solidFill>
                  <a:schemeClr val="bg1"/>
                </a:solidFill>
                <a:latin typeface="Calibri" panose="020F0502020204030204" pitchFamily="34" charset="0"/>
              </a:rPr>
              <a:t>This was a sacred occasion. Instead of the priests carrying the ark on their shoulders they made a new cart. </a:t>
            </a:r>
          </a:p>
          <a:p>
            <a:r>
              <a:rPr lang="en-US" sz="2400" dirty="0">
                <a:solidFill>
                  <a:schemeClr val="bg1"/>
                </a:solidFill>
                <a:latin typeface="Calibri" panose="020F0502020204030204" pitchFamily="34" charset="0"/>
              </a:rPr>
              <a:t>King David had not known an error of ritual had occurred.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also danced in jubilee as the cart made its way to Jerusalem.</a:t>
            </a:r>
          </a:p>
        </p:txBody>
      </p:sp>
      <p:pic>
        <p:nvPicPr>
          <p:cNvPr id="5" name="Picture 4">
            <a:extLst>
              <a:ext uri="{FF2B5EF4-FFF2-40B4-BE49-F238E27FC236}">
                <a16:creationId xmlns:a16="http://schemas.microsoft.com/office/drawing/2014/main" id="{C22F47B4-37BF-78A9-712D-E87B6D67F599}"/>
              </a:ext>
            </a:extLst>
          </p:cNvPr>
          <p:cNvPicPr>
            <a:picLocks noChangeAspect="1"/>
          </p:cNvPicPr>
          <p:nvPr/>
        </p:nvPicPr>
        <p:blipFill>
          <a:blip r:embed="rId3"/>
          <a:srcRect r="7363"/>
          <a:stretch>
            <a:fillRect/>
          </a:stretch>
        </p:blipFill>
        <p:spPr>
          <a:xfrm>
            <a:off x="857757" y="3561456"/>
            <a:ext cx="4059476" cy="2333951"/>
          </a:xfrm>
          <a:prstGeom prst="rect">
            <a:avLst/>
          </a:prstGeom>
        </p:spPr>
      </p:pic>
    </p:spTree>
    <p:extLst>
      <p:ext uri="{BB962C8B-B14F-4D97-AF65-F5344CB8AC3E}">
        <p14:creationId xmlns:p14="http://schemas.microsoft.com/office/powerpoint/2010/main" val="39819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err="1">
                <a:solidFill>
                  <a:schemeClr val="bg1"/>
                </a:solidFill>
                <a:effectLst/>
                <a:latin typeface="AR ESSENCE" panose="02000000000000000000" pitchFamily="2" charset="0"/>
              </a:rPr>
              <a:t>Uzzah’s</a:t>
            </a:r>
            <a:r>
              <a:rPr lang="en-US" sz="6600" dirty="0">
                <a:solidFill>
                  <a:schemeClr val="bg1"/>
                </a:solidFill>
                <a:effectLst/>
                <a:latin typeface="AR ESSENCE" panose="02000000000000000000" pitchFamily="2" charset="0"/>
              </a:rPr>
              <a:t> Mistake</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6:7-8</a:t>
            </a:r>
          </a:p>
        </p:txBody>
      </p:sp>
      <p:sp>
        <p:nvSpPr>
          <p:cNvPr id="2" name="Rectangle 1"/>
          <p:cNvSpPr/>
          <p:nvPr/>
        </p:nvSpPr>
        <p:spPr>
          <a:xfrm>
            <a:off x="421339" y="1914399"/>
            <a:ext cx="4728884" cy="2308324"/>
          </a:xfrm>
          <a:prstGeom prst="rect">
            <a:avLst/>
          </a:prstGeom>
        </p:spPr>
        <p:txBody>
          <a:bodyPr wrap="square">
            <a:spAutoFit/>
          </a:bodyPr>
          <a:lstStyle/>
          <a:p>
            <a:r>
              <a:rPr lang="en-US" sz="2400" dirty="0">
                <a:solidFill>
                  <a:schemeClr val="bg1"/>
                </a:solidFill>
                <a:latin typeface="Calibri" panose="020F0502020204030204" pitchFamily="34" charset="0"/>
              </a:rPr>
              <a:t>As the cart was making its way toward Jerusalem, the oxen stumbled and jerk the cart and immediately Uzzah reached forth his hand to steady the Ark and prevent it from falling.</a:t>
            </a:r>
          </a:p>
        </p:txBody>
      </p:sp>
      <p:sp>
        <p:nvSpPr>
          <p:cNvPr id="4" name="Rectangle 3"/>
          <p:cNvSpPr/>
          <p:nvPr/>
        </p:nvSpPr>
        <p:spPr>
          <a:xfrm>
            <a:off x="2433918" y="1028342"/>
            <a:ext cx="7409329" cy="400110"/>
          </a:xfrm>
          <a:prstGeom prst="rect">
            <a:avLst/>
          </a:prstGeom>
        </p:spPr>
        <p:txBody>
          <a:bodyPr wrap="square">
            <a:spAutoFit/>
          </a:bodyPr>
          <a:lstStyle/>
          <a:p>
            <a:pPr algn="ctr"/>
            <a:r>
              <a:rPr lang="en-US" sz="2000" dirty="0" err="1">
                <a:solidFill>
                  <a:schemeClr val="bg1"/>
                </a:solidFill>
                <a:latin typeface="Calibri" panose="020F0502020204030204" pitchFamily="34" charset="0"/>
              </a:rPr>
              <a:t>Uzzah</a:t>
            </a:r>
            <a:r>
              <a:rPr lang="en-US" sz="2000" dirty="0">
                <a:solidFill>
                  <a:schemeClr val="bg1"/>
                </a:solidFill>
                <a:latin typeface="Calibri" panose="020F0502020204030204" pitchFamily="34" charset="0"/>
              </a:rPr>
              <a:t> and </a:t>
            </a:r>
            <a:r>
              <a:rPr lang="en-US" sz="2000" dirty="0" err="1">
                <a:solidFill>
                  <a:schemeClr val="bg1"/>
                </a:solidFill>
                <a:latin typeface="Calibri" panose="020F0502020204030204" pitchFamily="34" charset="0"/>
              </a:rPr>
              <a:t>Ahio</a:t>
            </a:r>
            <a:r>
              <a:rPr lang="en-US" sz="2000" dirty="0">
                <a:solidFill>
                  <a:schemeClr val="bg1"/>
                </a:solidFill>
                <a:latin typeface="Calibri" panose="020F0502020204030204" pitchFamily="34" charset="0"/>
              </a:rPr>
              <a:t>, the sons of </a:t>
            </a:r>
            <a:r>
              <a:rPr lang="en-US" sz="2000" dirty="0" err="1">
                <a:solidFill>
                  <a:schemeClr val="bg1"/>
                </a:solidFill>
                <a:latin typeface="Calibri" panose="020F0502020204030204" pitchFamily="34" charset="0"/>
              </a:rPr>
              <a:t>Abinadab</a:t>
            </a:r>
            <a:r>
              <a:rPr lang="en-US" sz="2000" dirty="0">
                <a:solidFill>
                  <a:schemeClr val="bg1"/>
                </a:solidFill>
                <a:latin typeface="Calibri" panose="020F0502020204030204" pitchFamily="34" charset="0"/>
              </a:rPr>
              <a:t>, drove the new cart</a:t>
            </a:r>
            <a:r>
              <a:rPr lang="en-US" sz="2000" b="1" dirty="0">
                <a:solidFill>
                  <a:schemeClr val="bg1"/>
                </a:solidFill>
                <a:latin typeface="Calibri" panose="020F0502020204030204" pitchFamily="34" charset="0"/>
              </a:rPr>
              <a:t> </a:t>
            </a:r>
            <a:endParaRPr lang="en-US" sz="2000" dirty="0">
              <a:solidFill>
                <a:schemeClr val="bg1"/>
              </a:solidFill>
              <a:latin typeface="Calibri" panose="020F0502020204030204" pitchFamily="34" charset="0"/>
            </a:endParaRPr>
          </a:p>
        </p:txBody>
      </p:sp>
      <p:sp>
        <p:nvSpPr>
          <p:cNvPr id="11" name="Rectangle 10"/>
          <p:cNvSpPr/>
          <p:nvPr/>
        </p:nvSpPr>
        <p:spPr>
          <a:xfrm>
            <a:off x="5150223" y="5771733"/>
            <a:ext cx="6199095" cy="830997"/>
          </a:xfrm>
          <a:prstGeom prst="rect">
            <a:avLst/>
          </a:prstGeom>
        </p:spPr>
        <p:txBody>
          <a:bodyPr wrap="square">
            <a:spAutoFit/>
          </a:bodyPr>
          <a:lstStyle/>
          <a:p>
            <a:r>
              <a:rPr lang="en-US" sz="2400" dirty="0">
                <a:solidFill>
                  <a:schemeClr val="bg1"/>
                </a:solidFill>
                <a:latin typeface="Calibri" panose="020F0502020204030204" pitchFamily="34" charset="0"/>
              </a:rPr>
              <a:t>Uzzah was seized instantly by a paroxysm or convulsion and fell to the ground, and died.</a:t>
            </a:r>
          </a:p>
        </p:txBody>
      </p:sp>
      <p:pic>
        <p:nvPicPr>
          <p:cNvPr id="15362" name="Picture 2" descr="http://40.media.tumblr.com/540e63faf3d82565985099eb54ab9ca3/tumblr_nuhc8u17wF1thadu3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060" y="1604980"/>
            <a:ext cx="2903543" cy="402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0079" y="861558"/>
            <a:ext cx="8178137" cy="40011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000" dirty="0">
                <a:solidFill>
                  <a:schemeClr val="bg1"/>
                </a:solidFill>
                <a:latin typeface="Calibri" panose="020F0502020204030204" pitchFamily="34" charset="0"/>
              </a:rPr>
              <a:t>The books of 1 and 2 Samuel were originally one book of scripture</a:t>
            </a:r>
            <a:endParaRPr lang="en-US" sz="2000" dirty="0">
              <a:solidFill>
                <a:schemeClr val="bg1"/>
              </a:solidFill>
              <a:effectLst/>
              <a:latin typeface="Calibri" panose="020F0502020204030204" pitchFamily="34" charset="0"/>
            </a:endParaRPr>
          </a:p>
        </p:txBody>
      </p:sp>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2 Samuel  </a:t>
            </a:r>
          </a:p>
        </p:txBody>
      </p:sp>
      <p:sp>
        <p:nvSpPr>
          <p:cNvPr id="2" name="Rectangle 1"/>
          <p:cNvSpPr/>
          <p:nvPr/>
        </p:nvSpPr>
        <p:spPr>
          <a:xfrm>
            <a:off x="2899004" y="4251117"/>
            <a:ext cx="6904155" cy="1323439"/>
          </a:xfrm>
          <a:prstGeom prst="rect">
            <a:avLst/>
          </a:prstGeom>
        </p:spPr>
        <p:txBody>
          <a:bodyPr wrap="square">
            <a:spAutoFit/>
          </a:bodyPr>
          <a:lstStyle/>
          <a:p>
            <a:r>
              <a:rPr lang="en-US" sz="2000" b="0" i="0" dirty="0">
                <a:solidFill>
                  <a:schemeClr val="bg1"/>
                </a:solidFill>
                <a:effectLst/>
                <a:latin typeface="Calibri" panose="020F0502020204030204" pitchFamily="34" charset="0"/>
              </a:rPr>
              <a:t>In the Hebrew Bible these books form one. Our division into two books follows the Greek Bible. The books begin with the birth of Samuel (hence the title) and carry us down nearly to the death of David, a period of about 130 years. </a:t>
            </a:r>
            <a:endParaRPr lang="en-US" sz="2000" dirty="0">
              <a:solidFill>
                <a:schemeClr val="bg1"/>
              </a:solidFill>
              <a:latin typeface="Calibri" panose="020F0502020204030204" pitchFamily="34" charset="0"/>
            </a:endParaRPr>
          </a:p>
        </p:txBody>
      </p:sp>
      <p:sp>
        <p:nvSpPr>
          <p:cNvPr id="3" name="Rectangle 2"/>
          <p:cNvSpPr/>
          <p:nvPr/>
        </p:nvSpPr>
        <p:spPr>
          <a:xfrm>
            <a:off x="1550189" y="6223696"/>
            <a:ext cx="5774530" cy="400110"/>
          </a:xfrm>
          <a:prstGeom prst="rect">
            <a:avLst/>
          </a:prstGeom>
        </p:spPr>
        <p:txBody>
          <a:bodyPr wrap="none">
            <a:spAutoFit/>
          </a:bodyPr>
          <a:lstStyle/>
          <a:p>
            <a:r>
              <a:rPr lang="en-US" sz="2000" b="0" i="0" dirty="0">
                <a:solidFill>
                  <a:schemeClr val="bg1"/>
                </a:solidFill>
                <a:effectLst/>
                <a:latin typeface="Calibri" panose="020F0502020204030204" pitchFamily="34" charset="0"/>
              </a:rPr>
              <a:t>It is uncertain when and where 2 Samuel was written.</a:t>
            </a:r>
            <a:endParaRPr lang="en-US" sz="2000" dirty="0">
              <a:solidFill>
                <a:schemeClr val="bg1"/>
              </a:solidFill>
              <a:latin typeface="Calibri" panose="020F0502020204030204" pitchFamily="34" charset="0"/>
            </a:endParaRPr>
          </a:p>
        </p:txBody>
      </p:sp>
      <p:grpSp>
        <p:nvGrpSpPr>
          <p:cNvPr id="7" name="Group 6"/>
          <p:cNvGrpSpPr/>
          <p:nvPr/>
        </p:nvGrpSpPr>
        <p:grpSpPr>
          <a:xfrm>
            <a:off x="2377678" y="1456218"/>
            <a:ext cx="7265575" cy="2526780"/>
            <a:chOff x="627614" y="1034073"/>
            <a:chExt cx="7265575" cy="2526780"/>
          </a:xfrm>
        </p:grpSpPr>
        <p:grpSp>
          <p:nvGrpSpPr>
            <p:cNvPr id="8" name="Group 7"/>
            <p:cNvGrpSpPr/>
            <p:nvPr/>
          </p:nvGrpSpPr>
          <p:grpSpPr>
            <a:xfrm>
              <a:off x="627614" y="1034073"/>
              <a:ext cx="3020978" cy="2521676"/>
              <a:chOff x="457200" y="457200"/>
              <a:chExt cx="3020978" cy="2521676"/>
            </a:xfrm>
          </p:grpSpPr>
          <p:grpSp>
            <p:nvGrpSpPr>
              <p:cNvPr id="55" name="Group 54"/>
              <p:cNvGrpSpPr/>
              <p:nvPr/>
            </p:nvGrpSpPr>
            <p:grpSpPr>
              <a:xfrm>
                <a:off x="457200" y="457200"/>
                <a:ext cx="1215358" cy="2497726"/>
                <a:chOff x="5410200" y="1299205"/>
                <a:chExt cx="1215358" cy="2497726"/>
              </a:xfrm>
            </p:grpSpPr>
            <p:grpSp>
              <p:nvGrpSpPr>
                <p:cNvPr id="77" name="Group 76"/>
                <p:cNvGrpSpPr/>
                <p:nvPr/>
              </p:nvGrpSpPr>
              <p:grpSpPr>
                <a:xfrm>
                  <a:off x="5410200" y="1299205"/>
                  <a:ext cx="607679" cy="2497726"/>
                  <a:chOff x="533400" y="381000"/>
                  <a:chExt cx="457200" cy="2497726"/>
                </a:xfrm>
              </p:grpSpPr>
              <p:sp>
                <p:nvSpPr>
                  <p:cNvPr id="83" name="Oval 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6017879" y="1299205"/>
                  <a:ext cx="607679" cy="2497726"/>
                  <a:chOff x="2714897" y="457200"/>
                  <a:chExt cx="457200" cy="2497726"/>
                </a:xfrm>
              </p:grpSpPr>
              <p:sp>
                <p:nvSpPr>
                  <p:cNvPr id="79" name="Oval 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1655141" y="459377"/>
                <a:ext cx="1215358" cy="2497726"/>
                <a:chOff x="5410200" y="1299205"/>
                <a:chExt cx="1215358" cy="2497726"/>
              </a:xfrm>
            </p:grpSpPr>
            <p:grpSp>
              <p:nvGrpSpPr>
                <p:cNvPr id="67" name="Group 66"/>
                <p:cNvGrpSpPr/>
                <p:nvPr/>
              </p:nvGrpSpPr>
              <p:grpSpPr>
                <a:xfrm>
                  <a:off x="5410200" y="1299205"/>
                  <a:ext cx="607679" cy="2497726"/>
                  <a:chOff x="533400" y="381000"/>
                  <a:chExt cx="457200" cy="2497726"/>
                </a:xfrm>
              </p:grpSpPr>
              <p:sp>
                <p:nvSpPr>
                  <p:cNvPr id="73" name="Oval 7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017879" y="1299205"/>
                  <a:ext cx="607679" cy="2497726"/>
                  <a:chOff x="2714897" y="457200"/>
                  <a:chExt cx="457200" cy="2497726"/>
                </a:xfrm>
              </p:grpSpPr>
              <p:sp>
                <p:nvSpPr>
                  <p:cNvPr id="69" name="Oval 6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2870499" y="481150"/>
                <a:ext cx="607679" cy="2497726"/>
                <a:chOff x="533400" y="381000"/>
                <a:chExt cx="457200" cy="2497726"/>
              </a:xfrm>
            </p:grpSpPr>
            <p:sp>
              <p:nvSpPr>
                <p:cNvPr id="63" name="Oval 62"/>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9" name="TextBox 58"/>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60" name="TextBox 59"/>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61" name="TextBox 60"/>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2" name="TextBox 61"/>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9" name="Group 8"/>
            <p:cNvGrpSpPr/>
            <p:nvPr/>
          </p:nvGrpSpPr>
          <p:grpSpPr>
            <a:xfrm>
              <a:off x="3655956" y="1039177"/>
              <a:ext cx="3020978" cy="2521676"/>
              <a:chOff x="457200" y="457200"/>
              <a:chExt cx="3020978" cy="2521676"/>
            </a:xfrm>
          </p:grpSpPr>
          <p:grpSp>
            <p:nvGrpSpPr>
              <p:cNvPr id="23" name="Group 22"/>
              <p:cNvGrpSpPr/>
              <p:nvPr/>
            </p:nvGrpSpPr>
            <p:grpSpPr>
              <a:xfrm>
                <a:off x="457200" y="457200"/>
                <a:ext cx="1215358" cy="2497726"/>
                <a:chOff x="5410200" y="1299205"/>
                <a:chExt cx="1215358" cy="2497726"/>
              </a:xfrm>
            </p:grpSpPr>
            <p:grpSp>
              <p:nvGrpSpPr>
                <p:cNvPr id="45" name="Group 44"/>
                <p:cNvGrpSpPr/>
                <p:nvPr/>
              </p:nvGrpSpPr>
              <p:grpSpPr>
                <a:xfrm>
                  <a:off x="5410200" y="1299205"/>
                  <a:ext cx="607679" cy="2497726"/>
                  <a:chOff x="533400" y="381000"/>
                  <a:chExt cx="457200" cy="2497726"/>
                </a:xfrm>
              </p:grpSpPr>
              <p:sp>
                <p:nvSpPr>
                  <p:cNvPr id="51" name="Oval 5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017879" y="1299205"/>
                  <a:ext cx="607679" cy="2497726"/>
                  <a:chOff x="2714897" y="457200"/>
                  <a:chExt cx="457200" cy="2497726"/>
                </a:xfrm>
              </p:grpSpPr>
              <p:sp>
                <p:nvSpPr>
                  <p:cNvPr id="47" name="Oval 4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1655141" y="459377"/>
                <a:ext cx="1215358" cy="2497726"/>
                <a:chOff x="5410200" y="1299205"/>
                <a:chExt cx="1215358" cy="2497726"/>
              </a:xfrm>
            </p:grpSpPr>
            <p:grpSp>
              <p:nvGrpSpPr>
                <p:cNvPr id="35" name="Group 34"/>
                <p:cNvGrpSpPr/>
                <p:nvPr/>
              </p:nvGrpSpPr>
              <p:grpSpPr>
                <a:xfrm>
                  <a:off x="5410200" y="1299205"/>
                  <a:ext cx="607679" cy="2497726"/>
                  <a:chOff x="533400" y="381000"/>
                  <a:chExt cx="457200" cy="2497726"/>
                </a:xfrm>
              </p:grpSpPr>
              <p:sp>
                <p:nvSpPr>
                  <p:cNvPr id="41" name="Oval 4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017879" y="1299205"/>
                  <a:ext cx="607679" cy="2497726"/>
                  <a:chOff x="2714897" y="457200"/>
                  <a:chExt cx="457200" cy="2497726"/>
                </a:xfrm>
              </p:grpSpPr>
              <p:sp>
                <p:nvSpPr>
                  <p:cNvPr id="37" name="Oval 3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2870499" y="481150"/>
                <a:ext cx="607679" cy="2497726"/>
                <a:chOff x="533400" y="381000"/>
                <a:chExt cx="457200" cy="2497726"/>
              </a:xfrm>
            </p:grpSpPr>
            <p:sp>
              <p:nvSpPr>
                <p:cNvPr id="31" name="Oval 3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7" name="TextBox 2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8" name="TextBox 27"/>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9" name="TextBox 28"/>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30" name="TextBox 29"/>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0" name="Group 9"/>
            <p:cNvGrpSpPr/>
            <p:nvPr/>
          </p:nvGrpSpPr>
          <p:grpSpPr>
            <a:xfrm>
              <a:off x="6677831" y="1057129"/>
              <a:ext cx="1215358" cy="2497726"/>
              <a:chOff x="5410200" y="1299205"/>
              <a:chExt cx="1215358" cy="2497726"/>
            </a:xfrm>
          </p:grpSpPr>
          <p:grpSp>
            <p:nvGrpSpPr>
              <p:cNvPr id="13" name="Group 12"/>
              <p:cNvGrpSpPr/>
              <p:nvPr/>
            </p:nvGrpSpPr>
            <p:grpSpPr>
              <a:xfrm>
                <a:off x="5410200" y="1299205"/>
                <a:ext cx="607679"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017879" y="1299205"/>
                <a:ext cx="607679"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2" name="TextBox 11"/>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Ester</a:t>
              </a:r>
            </a:p>
          </p:txBody>
        </p:sp>
      </p:grpSp>
      <p:pic>
        <p:nvPicPr>
          <p:cNvPr id="5" name="Picture 2" descr="https://media.olivetree.com/store/images40/21046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7" y="3088301"/>
            <a:ext cx="1850162" cy="2775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cient.eu/uploads/images/983.jpg?v=1431036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4212" y="3949015"/>
            <a:ext cx="2018178" cy="22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(6)</a:t>
            </a:r>
          </a:p>
        </p:txBody>
      </p:sp>
      <p:sp>
        <p:nvSpPr>
          <p:cNvPr id="2" name="Rectangle 1"/>
          <p:cNvSpPr/>
          <p:nvPr/>
        </p:nvSpPr>
        <p:spPr>
          <a:xfrm>
            <a:off x="634253" y="715209"/>
            <a:ext cx="6963336" cy="4524315"/>
          </a:xfrm>
          <a:prstGeom prst="rect">
            <a:avLst/>
          </a:prstGeom>
        </p:spPr>
        <p:txBody>
          <a:bodyPr wrap="square">
            <a:spAutoFit/>
          </a:bodyPr>
          <a:lstStyle/>
          <a:p>
            <a:r>
              <a:rPr lang="en-US" sz="3200" dirty="0">
                <a:solidFill>
                  <a:schemeClr val="bg1"/>
                </a:solidFill>
                <a:latin typeface="Calibri" panose="020F0502020204030204" pitchFamily="34" charset="0"/>
              </a:rPr>
              <a:t>“Some may reason that [</a:t>
            </a:r>
            <a:r>
              <a:rPr lang="en-US" sz="3200" dirty="0" err="1">
                <a:solidFill>
                  <a:schemeClr val="bg1"/>
                </a:solidFill>
                <a:latin typeface="Calibri" panose="020F0502020204030204" pitchFamily="34" charset="0"/>
              </a:rPr>
              <a:t>Uzzah</a:t>
            </a:r>
            <a:r>
              <a:rPr lang="en-US" sz="3200" dirty="0">
                <a:solidFill>
                  <a:schemeClr val="bg1"/>
                </a:solidFill>
                <a:latin typeface="Calibri" panose="020F0502020204030204" pitchFamily="34" charset="0"/>
              </a:rPr>
              <a:t>] was only trying—though mistakenly—to help out.</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But given the numerous times the Lord had saved and spared Israel, including the high dramas of the Red Sea and of the manna from heaven, surely He [the Lord] knew how to keep the ark in balance!”</a:t>
            </a:r>
          </a:p>
        </p:txBody>
      </p:sp>
      <p:pic>
        <p:nvPicPr>
          <p:cNvPr id="2050" name="Picture 2" descr="Elder Neal A. Max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991" y="1458211"/>
            <a:ext cx="2653833" cy="353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7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Steadying the Ark</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266699" y="1403411"/>
            <a:ext cx="6261849" cy="2862322"/>
          </a:xfrm>
          <a:prstGeom prst="rect">
            <a:avLst/>
          </a:prstGeom>
        </p:spPr>
        <p:txBody>
          <a:bodyPr wrap="square">
            <a:spAutoFit/>
          </a:bodyPr>
          <a:lstStyle/>
          <a:p>
            <a:r>
              <a:rPr lang="en-US" sz="3600" dirty="0">
                <a:solidFill>
                  <a:schemeClr val="bg1"/>
                </a:solidFill>
                <a:latin typeface="Calibri" panose="020F0502020204030204" pitchFamily="34" charset="0"/>
              </a:rPr>
              <a:t>Steadying the ark can be compared to trying to correct something in the Church without having received the authority to do so.</a:t>
            </a:r>
          </a:p>
        </p:txBody>
      </p:sp>
      <p:pic>
        <p:nvPicPr>
          <p:cNvPr id="12290" name="Picture 2" descr="http://shamelesspopery.com/media/2011/12/ark_to_mt_moriah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293" y="1573149"/>
            <a:ext cx="4446427" cy="298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789343" y="4115044"/>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323439"/>
            </a:xfrm>
            <a:prstGeom prst="rect">
              <a:avLst/>
            </a:prstGeom>
          </p:spPr>
          <p:txBody>
            <a:bodyPr wrap="square">
              <a:spAutoFit/>
            </a:bodyPr>
            <a:lstStyle/>
            <a:p>
              <a:pPr algn="ctr"/>
              <a:r>
                <a:rPr lang="en-US" sz="1600" i="1" dirty="0">
                  <a:latin typeface="Calibri" panose="020F0502020204030204" pitchFamily="34" charset="0"/>
                </a:rPr>
                <a:t>Those who attempt to direct God’s work without His authority bring spiritual death upon themselves</a:t>
              </a:r>
              <a:endParaRPr lang="en-US" sz="1600" i="1" dirty="0"/>
            </a:p>
          </p:txBody>
        </p:sp>
      </p:grpSp>
    </p:spTree>
    <p:extLst>
      <p:ext uri="{BB962C8B-B14F-4D97-AF65-F5344CB8AC3E}">
        <p14:creationId xmlns:p14="http://schemas.microsoft.com/office/powerpoint/2010/main" val="1826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769441"/>
          </a:xfrm>
          <a:prstGeom prst="rect">
            <a:avLst/>
          </a:prstGeom>
        </p:spPr>
        <p:txBody>
          <a:bodyPr wrap="square">
            <a:spAutoFit/>
          </a:bodyPr>
          <a:lstStyle/>
          <a:p>
            <a:pPr algn="ctr"/>
            <a:r>
              <a:rPr lang="en-US" sz="4400" dirty="0">
                <a:solidFill>
                  <a:schemeClr val="bg1"/>
                </a:solidFill>
                <a:latin typeface="AR ESSENCE" panose="02000000000000000000" pitchFamily="2" charset="0"/>
              </a:rPr>
              <a:t>Obed-</a:t>
            </a:r>
            <a:r>
              <a:rPr lang="en-US" sz="4400" dirty="0" err="1">
                <a:solidFill>
                  <a:schemeClr val="bg1"/>
                </a:solidFill>
                <a:latin typeface="AR ESSENCE" panose="02000000000000000000" pitchFamily="2" charset="0"/>
              </a:rPr>
              <a:t>edom</a:t>
            </a:r>
            <a:r>
              <a:rPr lang="en-US" sz="4400" dirty="0">
                <a:solidFill>
                  <a:schemeClr val="bg1"/>
                </a:solidFill>
                <a:latin typeface="AR ESSENCE" panose="02000000000000000000" pitchFamily="2" charset="0"/>
              </a:rPr>
              <a:t> and His Household are Blessed</a:t>
            </a:r>
            <a:endParaRPr lang="en-US" sz="4400" dirty="0">
              <a:solidFill>
                <a:schemeClr val="bg1"/>
              </a:solidFill>
              <a:effectLst/>
              <a:latin typeface="AR ESSENCE" panose="02000000000000000000" pitchFamily="2" charset="0"/>
            </a:endParaRPr>
          </a:p>
        </p:txBody>
      </p:sp>
      <p:sp>
        <p:nvSpPr>
          <p:cNvPr id="2" name="Rectangle 1"/>
          <p:cNvSpPr/>
          <p:nvPr/>
        </p:nvSpPr>
        <p:spPr>
          <a:xfrm>
            <a:off x="266699" y="1403411"/>
            <a:ext cx="8178054" cy="646331"/>
          </a:xfrm>
          <a:prstGeom prst="rect">
            <a:avLst/>
          </a:prstGeom>
        </p:spPr>
        <p:txBody>
          <a:bodyPr wrap="square">
            <a:spAutoFit/>
          </a:bodyPr>
          <a:lstStyle/>
          <a:p>
            <a:r>
              <a:rPr lang="en-US" sz="3600" dirty="0">
                <a:solidFill>
                  <a:schemeClr val="bg1"/>
                </a:solidFill>
                <a:latin typeface="Calibri" panose="020F0502020204030204" pitchFamily="34" charset="0"/>
              </a:rPr>
              <a:t>David was afraid of the </a:t>
            </a:r>
            <a:r>
              <a:rPr lang="en-US" sz="3600" cap="small" dirty="0">
                <a:solidFill>
                  <a:schemeClr val="bg1"/>
                </a:solidFill>
                <a:latin typeface="Calibri" panose="020F0502020204030204" pitchFamily="34" charset="0"/>
              </a:rPr>
              <a:t>Lord</a:t>
            </a:r>
            <a:r>
              <a:rPr lang="en-US" sz="3600" dirty="0">
                <a:solidFill>
                  <a:schemeClr val="bg1"/>
                </a:solidFill>
                <a:latin typeface="Calibri" panose="020F0502020204030204" pitchFamily="34" charset="0"/>
              </a:rPr>
              <a:t> that day</a:t>
            </a:r>
          </a:p>
        </p:txBody>
      </p:sp>
      <p:sp>
        <p:nvSpPr>
          <p:cNvPr id="7" name="TextBox 6"/>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6:9-23</a:t>
            </a:r>
          </a:p>
        </p:txBody>
      </p:sp>
      <p:sp>
        <p:nvSpPr>
          <p:cNvPr id="4" name="Rectangle 3"/>
          <p:cNvSpPr/>
          <p:nvPr/>
        </p:nvSpPr>
        <p:spPr>
          <a:xfrm>
            <a:off x="1854573" y="2283538"/>
            <a:ext cx="6096000" cy="1477328"/>
          </a:xfrm>
          <a:prstGeom prst="rect">
            <a:avLst/>
          </a:prstGeom>
        </p:spPr>
        <p:txBody>
          <a:bodyPr>
            <a:spAutoFit/>
          </a:bodyPr>
          <a:lstStyle/>
          <a:p>
            <a:pPr fontAlgn="base"/>
            <a:r>
              <a:rPr lang="en-US" b="1" i="1" dirty="0">
                <a:solidFill>
                  <a:srgbClr val="FFFF00"/>
                </a:solidFill>
                <a:latin typeface="Calibri" panose="020F0502020204030204" pitchFamily="34" charset="0"/>
              </a:rPr>
              <a:t> </a:t>
            </a:r>
            <a:r>
              <a:rPr lang="en-US" i="1" dirty="0">
                <a:solidFill>
                  <a:srgbClr val="FFFF00"/>
                </a:solidFill>
                <a:latin typeface="Calibri" panose="020F0502020204030204" pitchFamily="34" charset="0"/>
              </a:rPr>
              <a:t>And the ark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continued in the house of Obed-</a:t>
            </a:r>
            <a:r>
              <a:rPr lang="en-US" i="1" dirty="0" err="1">
                <a:solidFill>
                  <a:srgbClr val="FFFF00"/>
                </a:solidFill>
                <a:latin typeface="Calibri" panose="020F0502020204030204" pitchFamily="34" charset="0"/>
              </a:rPr>
              <a:t>edom</a:t>
            </a:r>
            <a:r>
              <a:rPr lang="en-US" i="1" dirty="0">
                <a:solidFill>
                  <a:srgbClr val="FFFF00"/>
                </a:solidFill>
                <a:latin typeface="Calibri" panose="020F0502020204030204" pitchFamily="34" charset="0"/>
              </a:rPr>
              <a:t> the </a:t>
            </a:r>
            <a:r>
              <a:rPr lang="en-US" i="1" dirty="0" err="1">
                <a:solidFill>
                  <a:srgbClr val="FFFF00"/>
                </a:solidFill>
                <a:latin typeface="Calibri" panose="020F0502020204030204" pitchFamily="34" charset="0"/>
              </a:rPr>
              <a:t>Gittite</a:t>
            </a:r>
            <a:r>
              <a:rPr lang="en-US" i="1" dirty="0">
                <a:solidFill>
                  <a:srgbClr val="FFFF00"/>
                </a:solidFill>
                <a:latin typeface="Calibri" panose="020F0502020204030204" pitchFamily="34" charset="0"/>
              </a:rPr>
              <a:t> three months: and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blessed Obed-</a:t>
            </a:r>
            <a:r>
              <a:rPr lang="en-US" i="1" dirty="0" err="1">
                <a:solidFill>
                  <a:srgbClr val="FFFF00"/>
                </a:solidFill>
                <a:latin typeface="Calibri" panose="020F0502020204030204" pitchFamily="34" charset="0"/>
              </a:rPr>
              <a:t>edom</a:t>
            </a:r>
            <a:r>
              <a:rPr lang="en-US" i="1" dirty="0">
                <a:solidFill>
                  <a:srgbClr val="FFFF00"/>
                </a:solidFill>
                <a:latin typeface="Calibri" panose="020F0502020204030204" pitchFamily="34" charset="0"/>
              </a:rPr>
              <a:t>, and all his household.</a:t>
            </a:r>
          </a:p>
          <a:p>
            <a:br>
              <a:rPr lang="en-US" i="1" dirty="0">
                <a:solidFill>
                  <a:srgbClr val="FFFF00"/>
                </a:solidFill>
              </a:rPr>
            </a:br>
            <a:endParaRPr lang="en-US" i="1" dirty="0">
              <a:solidFill>
                <a:srgbClr val="FFFF00"/>
              </a:solidFill>
            </a:endParaRPr>
          </a:p>
        </p:txBody>
      </p:sp>
      <p:sp>
        <p:nvSpPr>
          <p:cNvPr id="3" name="Rectangle 2"/>
          <p:cNvSpPr/>
          <p:nvPr/>
        </p:nvSpPr>
        <p:spPr>
          <a:xfrm>
            <a:off x="5266764" y="5444626"/>
            <a:ext cx="6620436" cy="923330"/>
          </a:xfrm>
          <a:prstGeom prst="rect">
            <a:avLst/>
          </a:prstGeom>
        </p:spPr>
        <p:txBody>
          <a:bodyPr wrap="square">
            <a:spAutoFit/>
          </a:bodyPr>
          <a:lstStyle/>
          <a:p>
            <a:r>
              <a:rPr lang="en-US" dirty="0">
                <a:solidFill>
                  <a:schemeClr val="bg1"/>
                </a:solidFill>
                <a:latin typeface="Calibri" panose="020F0502020204030204" pitchFamily="34" charset="0"/>
              </a:rPr>
              <a:t>David finally brought the ark into Jerusalem which was a joyous occasion. David’s wife Michal criticized David’s joyous behavior, which had a negative effect on their relationship.</a:t>
            </a:r>
            <a:endParaRPr lang="en-US" dirty="0">
              <a:solidFill>
                <a:schemeClr val="bg1"/>
              </a:solidFill>
            </a:endParaRPr>
          </a:p>
        </p:txBody>
      </p:sp>
      <p:pic>
        <p:nvPicPr>
          <p:cNvPr id="8" name="Picture 7">
            <a:extLst>
              <a:ext uri="{FF2B5EF4-FFF2-40B4-BE49-F238E27FC236}">
                <a16:creationId xmlns:a16="http://schemas.microsoft.com/office/drawing/2014/main" id="{E0AF6EFD-889B-C614-E172-878B12CE099A}"/>
              </a:ext>
            </a:extLst>
          </p:cNvPr>
          <p:cNvPicPr>
            <a:picLocks noChangeAspect="1"/>
          </p:cNvPicPr>
          <p:nvPr/>
        </p:nvPicPr>
        <p:blipFill>
          <a:blip r:embed="rId3"/>
          <a:stretch>
            <a:fillRect/>
          </a:stretch>
        </p:blipFill>
        <p:spPr>
          <a:xfrm>
            <a:off x="8130022" y="1550792"/>
            <a:ext cx="3350247" cy="3374791"/>
          </a:xfrm>
          <a:prstGeom prst="rect">
            <a:avLst/>
          </a:prstGeom>
        </p:spPr>
      </p:pic>
      <p:pic>
        <p:nvPicPr>
          <p:cNvPr id="10" name="Picture 9">
            <a:extLst>
              <a:ext uri="{FF2B5EF4-FFF2-40B4-BE49-F238E27FC236}">
                <a16:creationId xmlns:a16="http://schemas.microsoft.com/office/drawing/2014/main" id="{B23C70B5-07E1-8991-8A82-AAEF6B64A79F}"/>
              </a:ext>
            </a:extLst>
          </p:cNvPr>
          <p:cNvPicPr>
            <a:picLocks noChangeAspect="1"/>
          </p:cNvPicPr>
          <p:nvPr/>
        </p:nvPicPr>
        <p:blipFill>
          <a:blip r:embed="rId4"/>
          <a:stretch>
            <a:fillRect/>
          </a:stretch>
        </p:blipFill>
        <p:spPr>
          <a:xfrm>
            <a:off x="1604865" y="3321875"/>
            <a:ext cx="2950168" cy="3130922"/>
          </a:xfrm>
          <a:prstGeom prst="rect">
            <a:avLst/>
          </a:prstGeom>
        </p:spPr>
      </p:pic>
    </p:spTree>
    <p:extLst>
      <p:ext uri="{BB962C8B-B14F-4D97-AF65-F5344CB8AC3E}">
        <p14:creationId xmlns:p14="http://schemas.microsoft.com/office/powerpoint/2010/main" val="40970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Forbidden to Build a Temple</a:t>
            </a:r>
            <a:endParaRPr lang="en-US" sz="5400" dirty="0">
              <a:solidFill>
                <a:schemeClr val="bg1"/>
              </a:solidFill>
              <a:effectLst/>
              <a:latin typeface="AR ESSENCE" panose="02000000000000000000" pitchFamily="2" charset="0"/>
            </a:endParaRPr>
          </a:p>
        </p:txBody>
      </p:sp>
      <p:sp>
        <p:nvSpPr>
          <p:cNvPr id="3" name="Rectangle 2"/>
          <p:cNvSpPr/>
          <p:nvPr/>
        </p:nvSpPr>
        <p:spPr>
          <a:xfrm>
            <a:off x="3941529" y="1582341"/>
            <a:ext cx="4070908" cy="1754326"/>
          </a:xfrm>
          <a:prstGeom prst="rect">
            <a:avLst/>
          </a:prstGeom>
        </p:spPr>
        <p:txBody>
          <a:bodyPr wrap="square">
            <a:spAutoFit/>
          </a:bodyPr>
          <a:lstStyle/>
          <a:p>
            <a:r>
              <a:rPr lang="en-US" dirty="0">
                <a:solidFill>
                  <a:schemeClr val="bg1"/>
                </a:solidFill>
                <a:latin typeface="Calibri" panose="020F0502020204030204" pitchFamily="34" charset="0"/>
              </a:rPr>
              <a:t>David was concerned that he was living in a nice palace, and the ark was in a tent.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prepared to fulfill his ambition to build a sacred and beautiful structure for the Ark of the Covenant.</a:t>
            </a:r>
            <a:endParaRPr lang="en-US" dirty="0">
              <a:solidFill>
                <a:schemeClr val="bg1"/>
              </a:solidFill>
            </a:endParaRPr>
          </a:p>
        </p:txBody>
      </p:sp>
      <p:grpSp>
        <p:nvGrpSpPr>
          <p:cNvPr id="9" name="Group 8"/>
          <p:cNvGrpSpPr/>
          <p:nvPr/>
        </p:nvGrpSpPr>
        <p:grpSpPr>
          <a:xfrm>
            <a:off x="487269" y="1343216"/>
            <a:ext cx="3226516" cy="3103654"/>
            <a:chOff x="487269" y="1343216"/>
            <a:chExt cx="3226516" cy="3103654"/>
          </a:xfrm>
        </p:grpSpPr>
        <p:sp>
          <p:nvSpPr>
            <p:cNvPr id="8" name="Rectangle 7"/>
            <p:cNvSpPr/>
            <p:nvPr/>
          </p:nvSpPr>
          <p:spPr>
            <a:xfrm>
              <a:off x="487269" y="1343216"/>
              <a:ext cx="3226516" cy="310365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clipartbest.com/cliparts/ncB/B5r/ncBB5rpe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3" y="1466293"/>
              <a:ext cx="2857500" cy="2857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212059" y="1277853"/>
            <a:ext cx="3226516" cy="3103654"/>
            <a:chOff x="4541012" y="1343216"/>
            <a:chExt cx="3226516" cy="3103654"/>
          </a:xfrm>
        </p:grpSpPr>
        <p:sp>
          <p:nvSpPr>
            <p:cNvPr id="12" name="Rectangle 11"/>
            <p:cNvSpPr/>
            <p:nvPr/>
          </p:nvSpPr>
          <p:spPr>
            <a:xfrm>
              <a:off x="4541012" y="1343216"/>
              <a:ext cx="3226516" cy="310365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cdn.flaticon.com/png/256/324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756" y="1509529"/>
              <a:ext cx="2771027" cy="277102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7:1-5, 12-13</a:t>
            </a:r>
            <a:endParaRPr lang="en-US" dirty="0">
              <a:solidFill>
                <a:schemeClr val="bg1"/>
              </a:solidFill>
            </a:endParaRPr>
          </a:p>
        </p:txBody>
      </p:sp>
      <p:sp>
        <p:nvSpPr>
          <p:cNvPr id="11" name="Rectangle 10"/>
          <p:cNvSpPr/>
          <p:nvPr/>
        </p:nvSpPr>
        <p:spPr>
          <a:xfrm>
            <a:off x="2711824" y="5018780"/>
            <a:ext cx="7292788" cy="1200329"/>
          </a:xfrm>
          <a:prstGeom prst="rect">
            <a:avLst/>
          </a:prstGeom>
        </p:spPr>
        <p:txBody>
          <a:bodyPr wrap="square">
            <a:spAutoFit/>
          </a:bodyPr>
          <a:lstStyle/>
          <a:p>
            <a:r>
              <a:rPr lang="en-US" dirty="0">
                <a:solidFill>
                  <a:schemeClr val="bg1"/>
                </a:solidFill>
                <a:latin typeface="Calibri" panose="020F0502020204030204" pitchFamily="34" charset="0"/>
              </a:rPr>
              <a:t>The Lord told the prophet Nathan that David should not build a temple. However, the Lord said He would establish David’s house (his throne and kingdom) forever. He also said that one of David’s descendants would build the temple.</a:t>
            </a:r>
            <a:endParaRPr lang="en-US" dirty="0">
              <a:solidFill>
                <a:schemeClr val="bg1"/>
              </a:solidFill>
            </a:endParaRPr>
          </a:p>
        </p:txBody>
      </p:sp>
    </p:spTree>
    <p:extLst>
      <p:ext uri="{BB962C8B-B14F-4D97-AF65-F5344CB8AC3E}">
        <p14:creationId xmlns:p14="http://schemas.microsoft.com/office/powerpoint/2010/main" val="28121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David Honors Covenant Made with Jonathan</a:t>
            </a:r>
            <a:endParaRPr lang="en-US" sz="5400" dirty="0">
              <a:solidFill>
                <a:schemeClr val="bg1"/>
              </a:solidFill>
              <a:effectLst/>
              <a:latin typeface="AR ESSENCE" panose="02000000000000000000" pitchFamily="2" charset="0"/>
            </a:endParaRPr>
          </a:p>
        </p:txBody>
      </p:sp>
      <p:sp>
        <p:nvSpPr>
          <p:cNvPr id="3" name="Rectangle 2"/>
          <p:cNvSpPr/>
          <p:nvPr/>
        </p:nvSpPr>
        <p:spPr>
          <a:xfrm>
            <a:off x="656663" y="1241086"/>
            <a:ext cx="5260042" cy="1938992"/>
          </a:xfrm>
          <a:prstGeom prst="rect">
            <a:avLst/>
          </a:prstGeom>
        </p:spPr>
        <p:txBody>
          <a:bodyPr wrap="square">
            <a:spAutoFit/>
          </a:bodyPr>
          <a:lstStyle/>
          <a:p>
            <a:r>
              <a:rPr lang="en-US" sz="2400" dirty="0">
                <a:solidFill>
                  <a:schemeClr val="bg1"/>
                </a:solidFill>
                <a:latin typeface="Calibri" panose="020F0502020204030204" pitchFamily="34" charset="0"/>
              </a:rPr>
              <a:t>David honored the covenant he had made with Jonathan—he received Jonathan’s son, Mephibosheth, into his home and gave him all of the inheritance belonging to the house of Saul.</a:t>
            </a:r>
          </a:p>
        </p:txBody>
      </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9</a:t>
            </a:r>
            <a:endParaRPr lang="en-US" dirty="0">
              <a:solidFill>
                <a:schemeClr val="bg1"/>
              </a:solidFill>
            </a:endParaRPr>
          </a:p>
        </p:txBody>
      </p:sp>
      <p:sp>
        <p:nvSpPr>
          <p:cNvPr id="2" name="Rectangle 1"/>
          <p:cNvSpPr/>
          <p:nvPr/>
        </p:nvSpPr>
        <p:spPr>
          <a:xfrm>
            <a:off x="5916705" y="5626877"/>
            <a:ext cx="6096000" cy="923330"/>
          </a:xfrm>
          <a:prstGeom prst="rect">
            <a:avLst/>
          </a:prstGeom>
        </p:spPr>
        <p:txBody>
          <a:bodyPr>
            <a:spAutoFit/>
          </a:bodyPr>
          <a:lstStyle/>
          <a:p>
            <a:r>
              <a:rPr lang="en-US" i="1" dirty="0">
                <a:solidFill>
                  <a:srgbClr val="FFFF00"/>
                </a:solidFill>
                <a:latin typeface="Calibri" panose="020F0502020204030204" pitchFamily="34" charset="0"/>
              </a:rPr>
              <a:t>And Mephibosheth had a young son, whose name was Micha. And all that dwelt in the house of </a:t>
            </a:r>
            <a:r>
              <a:rPr lang="en-US" i="1" dirty="0" err="1">
                <a:solidFill>
                  <a:srgbClr val="FFFF00"/>
                </a:solidFill>
                <a:latin typeface="Calibri" panose="020F0502020204030204" pitchFamily="34" charset="0"/>
              </a:rPr>
              <a:t>Ziba</a:t>
            </a:r>
            <a:r>
              <a:rPr lang="en-US" i="1" dirty="0">
                <a:solidFill>
                  <a:srgbClr val="FFFF00"/>
                </a:solidFill>
                <a:latin typeface="Calibri" panose="020F0502020204030204" pitchFamily="34" charset="0"/>
              </a:rPr>
              <a:t> were servants unto Mephibosheth.</a:t>
            </a:r>
            <a:endParaRPr lang="en-US" i="1" dirty="0">
              <a:solidFill>
                <a:srgbClr val="FFFF00"/>
              </a:solidFill>
            </a:endParaRPr>
          </a:p>
        </p:txBody>
      </p:sp>
      <p:pic>
        <p:nvPicPr>
          <p:cNvPr id="5" name="Picture 4">
            <a:extLst>
              <a:ext uri="{FF2B5EF4-FFF2-40B4-BE49-F238E27FC236}">
                <a16:creationId xmlns:a16="http://schemas.microsoft.com/office/drawing/2014/main" id="{59360D27-B698-3BC8-CAA9-296724123523}"/>
              </a:ext>
            </a:extLst>
          </p:cNvPr>
          <p:cNvPicPr>
            <a:picLocks noChangeAspect="1"/>
          </p:cNvPicPr>
          <p:nvPr/>
        </p:nvPicPr>
        <p:blipFill>
          <a:blip r:embed="rId3"/>
          <a:stretch>
            <a:fillRect/>
          </a:stretch>
        </p:blipFill>
        <p:spPr>
          <a:xfrm>
            <a:off x="6646212" y="1674202"/>
            <a:ext cx="2943636" cy="3353268"/>
          </a:xfrm>
          <a:prstGeom prst="rect">
            <a:avLst/>
          </a:prstGeom>
        </p:spPr>
      </p:pic>
    </p:spTree>
    <p:extLst>
      <p:ext uri="{BB962C8B-B14F-4D97-AF65-F5344CB8AC3E}">
        <p14:creationId xmlns:p14="http://schemas.microsoft.com/office/powerpoint/2010/main" val="39236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David Conquers</a:t>
            </a:r>
            <a:endParaRPr lang="en-US" sz="5400" dirty="0">
              <a:solidFill>
                <a:schemeClr val="bg1"/>
              </a:solidFill>
              <a:effectLst/>
              <a:latin typeface="AR ESSENCE" panose="02000000000000000000" pitchFamily="2" charset="0"/>
            </a:endParaRPr>
          </a:p>
        </p:txBody>
      </p:sp>
      <p:sp>
        <p:nvSpPr>
          <p:cNvPr id="3" name="Rectangle 2"/>
          <p:cNvSpPr/>
          <p:nvPr/>
        </p:nvSpPr>
        <p:spPr>
          <a:xfrm>
            <a:off x="656663" y="1241086"/>
            <a:ext cx="4889127" cy="830997"/>
          </a:xfrm>
          <a:prstGeom prst="rect">
            <a:avLst/>
          </a:prstGeom>
        </p:spPr>
        <p:txBody>
          <a:bodyPr wrap="square">
            <a:spAutoFit/>
          </a:bodyPr>
          <a:lstStyle/>
          <a:p>
            <a:r>
              <a:rPr lang="en-US" sz="2400" dirty="0">
                <a:solidFill>
                  <a:schemeClr val="bg1"/>
                </a:solidFill>
                <a:latin typeface="Calibri" panose="020F0502020204030204" pitchFamily="34" charset="0"/>
              </a:rPr>
              <a:t>The Lord blessed and preserved David as he reigned in righteousness.</a:t>
            </a:r>
          </a:p>
        </p:txBody>
      </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10</a:t>
            </a:r>
            <a:endParaRPr lang="en-US" dirty="0">
              <a:solidFill>
                <a:schemeClr val="bg1"/>
              </a:solidFill>
            </a:endParaRPr>
          </a:p>
        </p:txBody>
      </p:sp>
      <p:pic>
        <p:nvPicPr>
          <p:cNvPr id="4" name="Picture 3">
            <a:extLst>
              <a:ext uri="{FF2B5EF4-FFF2-40B4-BE49-F238E27FC236}">
                <a16:creationId xmlns:a16="http://schemas.microsoft.com/office/drawing/2014/main" id="{861D7946-973F-CABE-7F83-2A30B68B2CC8}"/>
              </a:ext>
            </a:extLst>
          </p:cNvPr>
          <p:cNvPicPr>
            <a:picLocks noChangeAspect="1"/>
          </p:cNvPicPr>
          <p:nvPr/>
        </p:nvPicPr>
        <p:blipFill>
          <a:blip r:embed="rId3"/>
          <a:stretch>
            <a:fillRect/>
          </a:stretch>
        </p:blipFill>
        <p:spPr>
          <a:xfrm>
            <a:off x="4849359" y="1899151"/>
            <a:ext cx="4639322" cy="4639322"/>
          </a:xfrm>
          <a:prstGeom prst="rect">
            <a:avLst/>
          </a:prstGeom>
        </p:spPr>
      </p:pic>
    </p:spTree>
    <p:extLst>
      <p:ext uri="{BB962C8B-B14F-4D97-AF65-F5344CB8AC3E}">
        <p14:creationId xmlns:p14="http://schemas.microsoft.com/office/powerpoint/2010/main" val="188079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541" y="113891"/>
            <a:ext cx="11784106" cy="2585323"/>
          </a:xfrm>
          <a:prstGeom prst="rect">
            <a:avLst/>
          </a:prstGeom>
        </p:spPr>
        <p:txBody>
          <a:bodyPr wrap="square">
            <a:spAutoFit/>
          </a:bodyPr>
          <a:lstStyle/>
          <a:p>
            <a:r>
              <a:rPr lang="en-US" dirty="0">
                <a:solidFill>
                  <a:schemeClr val="bg1"/>
                </a:solidFill>
                <a:effectLst/>
              </a:rPr>
              <a:t>Sources:</a:t>
            </a:r>
          </a:p>
          <a:p>
            <a:endParaRPr lang="en-US" dirty="0">
              <a:solidFill>
                <a:schemeClr val="bg1"/>
              </a:solidFill>
            </a:endParaRPr>
          </a:p>
          <a:p>
            <a:pPr marL="342900" indent="-342900">
              <a:buAutoNum type="arabicPeriod"/>
            </a:pPr>
            <a:r>
              <a:rPr lang="en-US" dirty="0">
                <a:solidFill>
                  <a:schemeClr val="bg1"/>
                </a:solidFill>
              </a:rPr>
              <a:t>Clark, </a:t>
            </a:r>
            <a:r>
              <a:rPr lang="en-US" i="1" dirty="0">
                <a:solidFill>
                  <a:schemeClr val="bg1"/>
                </a:solidFill>
              </a:rPr>
              <a:t>Bible Commentary, </a:t>
            </a:r>
            <a:r>
              <a:rPr lang="en-US" dirty="0">
                <a:solidFill>
                  <a:schemeClr val="bg1"/>
                </a:solidFill>
              </a:rPr>
              <a:t>Vol. 2, p. 220, </a:t>
            </a:r>
            <a:r>
              <a:rPr lang="en-US" b="0" i="0" dirty="0">
                <a:solidFill>
                  <a:schemeClr val="bg1"/>
                </a:solidFill>
                <a:effectLst/>
                <a:latin typeface="Calibri" panose="020F0502020204030204" pitchFamily="34" charset="0"/>
              </a:rPr>
              <a:t>2:308</a:t>
            </a: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effectLst/>
                <a:latin typeface="Calibri" panose="020F0502020204030204" pitchFamily="34" charset="0"/>
              </a:rPr>
              <a:t>W. Cleon Skousen </a:t>
            </a:r>
            <a:r>
              <a:rPr lang="en-US" i="1" dirty="0">
                <a:solidFill>
                  <a:schemeClr val="bg1"/>
                </a:solidFill>
                <a:effectLst/>
                <a:latin typeface="Calibri" panose="020F0502020204030204" pitchFamily="34" charset="0"/>
              </a:rPr>
              <a:t>The Fourth Thousand Years </a:t>
            </a:r>
            <a:r>
              <a:rPr lang="en-US" dirty="0">
                <a:solidFill>
                  <a:schemeClr val="bg1"/>
                </a:solidFill>
                <a:effectLst/>
                <a:latin typeface="Calibri" panose="020F0502020204030204" pitchFamily="34" charset="0"/>
              </a:rPr>
              <a:t>pp. 81-83</a:t>
            </a: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endParaRPr lang="en-US" dirty="0">
              <a:solidFill>
                <a:schemeClr val="bg1"/>
              </a:solidFill>
              <a:effectLst/>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r>
              <a:rPr lang="en-US" dirty="0">
                <a:solidFill>
                  <a:schemeClr val="bg1"/>
                </a:solidFill>
                <a:effectLst/>
              </a:rPr>
              <a:t> </a:t>
            </a:r>
            <a:endParaRPr lang="en-US" dirty="0">
              <a:solidFill>
                <a:schemeClr val="bg1"/>
              </a:solidFill>
            </a:endParaRPr>
          </a:p>
          <a:p>
            <a:pPr marL="342900" indent="-342900">
              <a:buFontTx/>
              <a:buAutoNum type="arabicPeriod"/>
            </a:pPr>
            <a:r>
              <a:rPr lang="en-US" dirty="0">
                <a:solidFill>
                  <a:schemeClr val="bg1"/>
                </a:solidFill>
              </a:rPr>
              <a:t>Arthur R. Bassett </a:t>
            </a:r>
            <a:r>
              <a:rPr lang="en-US" i="1" dirty="0">
                <a:solidFill>
                  <a:schemeClr val="bg1"/>
                </a:solidFill>
              </a:rPr>
              <a:t>The King Called David </a:t>
            </a:r>
            <a:r>
              <a:rPr lang="en-US" dirty="0">
                <a:solidFill>
                  <a:schemeClr val="bg1"/>
                </a:solidFill>
              </a:rPr>
              <a:t>Oct. 1973 Ensign</a:t>
            </a:r>
          </a:p>
          <a:p>
            <a:r>
              <a:rPr lang="en-US" dirty="0">
                <a:solidFill>
                  <a:schemeClr val="bg1"/>
                </a:solidFill>
              </a:rPr>
              <a:t>Presentation by ©http://fashionsbylynda.com/blog/</a:t>
            </a:r>
          </a:p>
          <a:p>
            <a:r>
              <a:rPr lang="en-US" dirty="0">
                <a:solidFill>
                  <a:schemeClr val="bg1"/>
                </a:solidFill>
                <a:latin typeface="Calibri" panose="020F0502020204030204" pitchFamily="34" charset="0"/>
              </a:rPr>
              <a:t>6. Elder Neal A. Maxwell (</a:t>
            </a:r>
            <a:r>
              <a:rPr lang="en-US" i="1" dirty="0">
                <a:solidFill>
                  <a:schemeClr val="bg1"/>
                </a:solidFill>
                <a:latin typeface="Calibri" panose="020F0502020204030204" pitchFamily="34" charset="0"/>
              </a:rPr>
              <a:t>Meek and Lowly</a:t>
            </a:r>
            <a:r>
              <a:rPr lang="en-US" dirty="0">
                <a:solidFill>
                  <a:schemeClr val="bg1"/>
                </a:solidFill>
                <a:latin typeface="Calibri" panose="020F0502020204030204" pitchFamily="34" charset="0"/>
              </a:rPr>
              <a:t> [1987], 15).</a:t>
            </a:r>
            <a:endParaRPr lang="en-US" dirty="0">
              <a:solidFill>
                <a:schemeClr val="bg1"/>
              </a:solidFill>
              <a:effectLst/>
            </a:endParaRPr>
          </a:p>
        </p:txBody>
      </p:sp>
    </p:spTree>
    <p:extLst>
      <p:ext uri="{BB962C8B-B14F-4D97-AF65-F5344CB8AC3E}">
        <p14:creationId xmlns:p14="http://schemas.microsoft.com/office/powerpoint/2010/main" val="26836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2636448" y="-2295406"/>
            <a:ext cx="6096000" cy="11664732"/>
          </a:xfrm>
          <a:prstGeom prst="rect">
            <a:avLst/>
          </a:prstGeom>
        </p:spPr>
        <p:txBody>
          <a:bodyPr>
            <a:spAutoFit/>
          </a:bodyPr>
          <a:lstStyle/>
          <a:p>
            <a:pPr fontAlgn="base"/>
            <a:r>
              <a:rPr lang="en-US" sz="1600" b="0" i="0" dirty="0">
                <a:solidFill>
                  <a:srgbClr val="333333"/>
                </a:solidFill>
                <a:effectLst/>
                <a:latin typeface="Calibri" panose="020F0502020204030204" pitchFamily="34" charset="0"/>
              </a:rPr>
              <a:t>The beauty of Israel is slain </a:t>
            </a:r>
          </a:p>
          <a:p>
            <a:pPr fontAlgn="base"/>
            <a:r>
              <a:rPr lang="en-US" sz="1600" b="0" i="0" dirty="0">
                <a:solidFill>
                  <a:srgbClr val="333333"/>
                </a:solidFill>
                <a:effectLst/>
                <a:latin typeface="Calibri" panose="020F0502020204030204" pitchFamily="34" charset="0"/>
              </a:rPr>
              <a:t>upon thy high places: </a:t>
            </a:r>
          </a:p>
          <a:p>
            <a:pPr fontAlgn="base"/>
            <a:r>
              <a:rPr lang="en-US" sz="1600" b="0" i="0" dirty="0">
                <a:solidFill>
                  <a:srgbClr val="333333"/>
                </a:solidFill>
                <a:effectLst/>
                <a:latin typeface="Calibri" panose="020F0502020204030204" pitchFamily="34" charset="0"/>
              </a:rPr>
              <a:t>How are the mighty fallen!</a:t>
            </a:r>
          </a:p>
          <a:p>
            <a:pPr fontAlgn="base"/>
            <a:r>
              <a:rPr lang="en-US" sz="1600" b="0" i="0" dirty="0">
                <a:solidFill>
                  <a:srgbClr val="333333"/>
                </a:solidFill>
                <a:effectLst/>
                <a:latin typeface="Calibri" panose="020F0502020204030204" pitchFamily="34" charset="0"/>
              </a:rPr>
              <a:t>Tell </a:t>
            </a:r>
            <a:r>
              <a:rPr lang="en-US" sz="1600" b="0" i="1" dirty="0">
                <a:solidFill>
                  <a:srgbClr val="333333"/>
                </a:solidFill>
                <a:effectLst/>
                <a:latin typeface="Calibri" panose="020F0502020204030204" pitchFamily="34" charset="0"/>
              </a:rPr>
              <a:t>it</a:t>
            </a:r>
            <a:r>
              <a:rPr lang="en-US" sz="1600" b="0" i="0" dirty="0">
                <a:solidFill>
                  <a:srgbClr val="333333"/>
                </a:solidFill>
                <a:effectLst/>
                <a:latin typeface="Calibri" panose="020F0502020204030204" pitchFamily="34" charset="0"/>
              </a:rPr>
              <a:t> not in Gath, </a:t>
            </a:r>
          </a:p>
          <a:p>
            <a:pPr fontAlgn="base"/>
            <a:r>
              <a:rPr lang="en-US" sz="1600" b="0" i="0" dirty="0">
                <a:solidFill>
                  <a:srgbClr val="333333"/>
                </a:solidFill>
                <a:effectLst/>
                <a:latin typeface="Calibri" panose="020F0502020204030204" pitchFamily="34" charset="0"/>
              </a:rPr>
              <a:t>publish </a:t>
            </a:r>
            <a:r>
              <a:rPr lang="en-US" sz="1600" b="0" i="1" dirty="0">
                <a:solidFill>
                  <a:srgbClr val="333333"/>
                </a:solidFill>
                <a:effectLst/>
                <a:latin typeface="Calibri" panose="020F0502020204030204" pitchFamily="34" charset="0"/>
              </a:rPr>
              <a:t>it</a:t>
            </a:r>
            <a:r>
              <a:rPr lang="en-US" sz="1600" b="0" i="0" dirty="0">
                <a:solidFill>
                  <a:srgbClr val="333333"/>
                </a:solidFill>
                <a:effectLst/>
                <a:latin typeface="Calibri" panose="020F0502020204030204" pitchFamily="34" charset="0"/>
              </a:rPr>
              <a:t> not in the streets of </a:t>
            </a:r>
            <a:r>
              <a:rPr lang="en-US" sz="1600" b="0" i="0" dirty="0" err="1">
                <a:solidFill>
                  <a:srgbClr val="333333"/>
                </a:solidFill>
                <a:effectLst/>
                <a:latin typeface="Calibri" panose="020F0502020204030204" pitchFamily="34" charset="0"/>
              </a:rPr>
              <a:t>Askelon</a:t>
            </a:r>
            <a:r>
              <a:rPr lang="en-US" sz="1600" b="0" i="0" dirty="0">
                <a:solidFill>
                  <a:srgbClr val="333333"/>
                </a:solidFill>
                <a:effectLst/>
                <a:latin typeface="Calibri" panose="020F0502020204030204" pitchFamily="34" charset="0"/>
              </a:rPr>
              <a:t>; </a:t>
            </a:r>
          </a:p>
          <a:p>
            <a:pPr fontAlgn="base"/>
            <a:r>
              <a:rPr lang="en-US" sz="1600" b="0" i="0" dirty="0">
                <a:solidFill>
                  <a:srgbClr val="333333"/>
                </a:solidFill>
                <a:effectLst/>
                <a:latin typeface="Calibri" panose="020F0502020204030204" pitchFamily="34" charset="0"/>
              </a:rPr>
              <a:t>Lest the daughters of the Philistines rejoice, </a:t>
            </a:r>
          </a:p>
          <a:p>
            <a:pPr fontAlgn="base"/>
            <a:r>
              <a:rPr lang="en-US" sz="1600" b="0" i="0" dirty="0">
                <a:solidFill>
                  <a:srgbClr val="333333"/>
                </a:solidFill>
                <a:effectLst/>
                <a:latin typeface="Calibri" panose="020F0502020204030204" pitchFamily="34" charset="0"/>
              </a:rPr>
              <a:t>Lest the daughters of the uncircumcised triumph.</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Ye mountains of </a:t>
            </a:r>
            <a:r>
              <a:rPr lang="en-US" sz="1600" b="0" i="0" dirty="0" err="1">
                <a:solidFill>
                  <a:srgbClr val="333333"/>
                </a:solidFill>
                <a:effectLst/>
                <a:latin typeface="Calibri" panose="020F0502020204030204" pitchFamily="34" charset="0"/>
              </a:rPr>
              <a:t>Gilboa</a:t>
            </a:r>
            <a:r>
              <a:rPr lang="en-US" sz="1600" b="0" i="0" dirty="0">
                <a:solidFill>
                  <a:srgbClr val="333333"/>
                </a:solidFill>
                <a:effectLst/>
                <a:latin typeface="Calibri" panose="020F0502020204030204" pitchFamily="34" charset="0"/>
              </a:rPr>
              <a:t>,</a:t>
            </a:r>
          </a:p>
          <a:p>
            <a:pPr fontAlgn="base"/>
            <a:r>
              <a:rPr lang="en-US" sz="1600" b="0" i="0" dirty="0">
                <a:solidFill>
                  <a:srgbClr val="333333"/>
                </a:solidFill>
                <a:effectLst/>
                <a:latin typeface="Calibri" panose="020F0502020204030204" pitchFamily="34" charset="0"/>
              </a:rPr>
              <a:t>L</a:t>
            </a:r>
            <a:r>
              <a:rPr lang="en-US" sz="1600" b="0" i="1" dirty="0">
                <a:solidFill>
                  <a:srgbClr val="333333"/>
                </a:solidFill>
                <a:effectLst/>
                <a:latin typeface="Calibri" panose="020F0502020204030204" pitchFamily="34" charset="0"/>
              </a:rPr>
              <a:t>et there be</a:t>
            </a:r>
            <a:r>
              <a:rPr lang="en-US" sz="1600" b="0" i="0" dirty="0">
                <a:solidFill>
                  <a:srgbClr val="333333"/>
                </a:solidFill>
                <a:effectLst/>
                <a:latin typeface="Calibri" panose="020F0502020204030204" pitchFamily="34" charset="0"/>
              </a:rPr>
              <a:t> no dew, </a:t>
            </a:r>
          </a:p>
          <a:p>
            <a:pPr fontAlgn="base"/>
            <a:r>
              <a:rPr lang="en-US" sz="1600" b="0" i="0" dirty="0">
                <a:solidFill>
                  <a:srgbClr val="333333"/>
                </a:solidFill>
                <a:effectLst/>
                <a:latin typeface="Calibri" panose="020F0502020204030204" pitchFamily="34" charset="0"/>
              </a:rPr>
              <a:t>neither </a:t>
            </a:r>
            <a:r>
              <a:rPr lang="en-US" sz="1600" b="0" i="1" dirty="0">
                <a:solidFill>
                  <a:srgbClr val="333333"/>
                </a:solidFill>
                <a:effectLst/>
                <a:latin typeface="Calibri" panose="020F0502020204030204" pitchFamily="34" charset="0"/>
              </a:rPr>
              <a:t>let there be</a:t>
            </a:r>
            <a:r>
              <a:rPr lang="en-US" sz="1600" b="0" i="0" dirty="0">
                <a:solidFill>
                  <a:srgbClr val="333333"/>
                </a:solidFill>
                <a:effectLst/>
                <a:latin typeface="Calibri" panose="020F0502020204030204" pitchFamily="34" charset="0"/>
              </a:rPr>
              <a:t> rain, upon you, </a:t>
            </a:r>
          </a:p>
          <a:p>
            <a:pPr fontAlgn="base"/>
            <a:r>
              <a:rPr lang="en-US" sz="1600" b="0" i="0" dirty="0">
                <a:solidFill>
                  <a:srgbClr val="333333"/>
                </a:solidFill>
                <a:effectLst/>
                <a:latin typeface="Calibri" panose="020F0502020204030204" pitchFamily="34" charset="0"/>
              </a:rPr>
              <a:t>nor fields of offerings: </a:t>
            </a:r>
          </a:p>
          <a:p>
            <a:pPr fontAlgn="base"/>
            <a:r>
              <a:rPr lang="en-US" sz="1600" b="0" i="0" dirty="0">
                <a:solidFill>
                  <a:srgbClr val="333333"/>
                </a:solidFill>
                <a:effectLst/>
                <a:latin typeface="Calibri" panose="020F0502020204030204" pitchFamily="34" charset="0"/>
              </a:rPr>
              <a:t>for there the shield of the mighty </a:t>
            </a:r>
          </a:p>
          <a:p>
            <a:pPr fontAlgn="base"/>
            <a:r>
              <a:rPr lang="en-US" sz="1600" b="0" i="0" dirty="0">
                <a:solidFill>
                  <a:srgbClr val="333333"/>
                </a:solidFill>
                <a:effectLst/>
                <a:latin typeface="Calibri" panose="020F0502020204030204" pitchFamily="34" charset="0"/>
              </a:rPr>
              <a:t>is vilely cast away, the shield of Saul,</a:t>
            </a:r>
          </a:p>
          <a:p>
            <a:pPr fontAlgn="base"/>
            <a:r>
              <a:rPr lang="en-US" sz="1600" b="0" i="1" dirty="0">
                <a:solidFill>
                  <a:srgbClr val="333333"/>
                </a:solidFill>
                <a:effectLst/>
                <a:latin typeface="Calibri" panose="020F0502020204030204" pitchFamily="34" charset="0"/>
              </a:rPr>
              <a:t>as though he had</a:t>
            </a:r>
            <a:r>
              <a:rPr lang="en-US" sz="1600" b="0" i="0" dirty="0">
                <a:solidFill>
                  <a:srgbClr val="333333"/>
                </a:solidFill>
                <a:effectLst/>
                <a:latin typeface="Calibri" panose="020F0502020204030204" pitchFamily="34" charset="0"/>
              </a:rPr>
              <a:t> not </a:t>
            </a:r>
            <a:r>
              <a:rPr lang="en-US" sz="1600" b="0" i="1" dirty="0">
                <a:solidFill>
                  <a:srgbClr val="333333"/>
                </a:solidFill>
                <a:effectLst/>
                <a:latin typeface="Calibri" panose="020F0502020204030204" pitchFamily="34" charset="0"/>
              </a:rPr>
              <a:t>been</a:t>
            </a:r>
            <a:r>
              <a:rPr lang="en-US" sz="1600" b="0" i="0" dirty="0">
                <a:solidFill>
                  <a:srgbClr val="333333"/>
                </a:solidFill>
                <a:effectLst/>
                <a:latin typeface="Calibri" panose="020F0502020204030204" pitchFamily="34" charset="0"/>
              </a:rPr>
              <a:t> anointed with oil.</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From the blood of the slain, </a:t>
            </a:r>
          </a:p>
          <a:p>
            <a:pPr fontAlgn="base"/>
            <a:r>
              <a:rPr lang="en-US" sz="1600" b="0" i="0" dirty="0">
                <a:solidFill>
                  <a:srgbClr val="333333"/>
                </a:solidFill>
                <a:effectLst/>
                <a:latin typeface="Calibri" panose="020F0502020204030204" pitchFamily="34" charset="0"/>
              </a:rPr>
              <a:t>from the fat of the mighty, </a:t>
            </a:r>
          </a:p>
          <a:p>
            <a:pPr fontAlgn="base"/>
            <a:r>
              <a:rPr lang="en-US" sz="1600" b="0" i="0" dirty="0">
                <a:solidFill>
                  <a:srgbClr val="333333"/>
                </a:solidFill>
                <a:effectLst/>
                <a:latin typeface="Calibri" panose="020F0502020204030204" pitchFamily="34" charset="0"/>
              </a:rPr>
              <a:t>the bow of Jonathan turned not back, </a:t>
            </a:r>
          </a:p>
          <a:p>
            <a:pPr fontAlgn="base"/>
            <a:r>
              <a:rPr lang="en-US" sz="1600" b="0" i="0" dirty="0">
                <a:solidFill>
                  <a:srgbClr val="333333"/>
                </a:solidFill>
                <a:effectLst/>
                <a:latin typeface="Calibri" panose="020F0502020204030204" pitchFamily="34" charset="0"/>
              </a:rPr>
              <a:t>and the sword of Saul returned not empty.</a:t>
            </a:r>
          </a:p>
          <a:p>
            <a:pPr fontAlgn="base"/>
            <a:endParaRPr lang="en-US" sz="1600" b="0" i="0" dirty="0">
              <a:solidFill>
                <a:srgbClr val="333333"/>
              </a:solidFill>
              <a:effectLst/>
              <a:latin typeface="Calibri" panose="020F0502020204030204" pitchFamily="34" charset="0"/>
            </a:endParaRPr>
          </a:p>
          <a:p>
            <a:pPr fontAlgn="base"/>
            <a:r>
              <a:rPr lang="en-US" sz="1600" b="0" i="0" dirty="0">
                <a:solidFill>
                  <a:srgbClr val="333333"/>
                </a:solidFill>
                <a:effectLst/>
                <a:latin typeface="Calibri" panose="020F0502020204030204" pitchFamily="34" charset="0"/>
              </a:rPr>
              <a:t>Saul and Jonathan </a:t>
            </a:r>
            <a:r>
              <a:rPr lang="en-US" sz="1600" b="0" i="1" dirty="0">
                <a:solidFill>
                  <a:srgbClr val="333333"/>
                </a:solidFill>
                <a:effectLst/>
                <a:latin typeface="Calibri" panose="020F0502020204030204" pitchFamily="34" charset="0"/>
              </a:rPr>
              <a:t>were</a:t>
            </a:r>
            <a:r>
              <a:rPr lang="en-US" sz="1600" b="0" i="0" dirty="0">
                <a:solidFill>
                  <a:srgbClr val="333333"/>
                </a:solidFill>
                <a:effectLst/>
                <a:latin typeface="Calibri" panose="020F0502020204030204" pitchFamily="34" charset="0"/>
              </a:rPr>
              <a:t> lovely</a:t>
            </a:r>
          </a:p>
          <a:p>
            <a:pPr fontAlgn="base"/>
            <a:r>
              <a:rPr lang="en-US" sz="1600" b="0" i="0" dirty="0">
                <a:solidFill>
                  <a:srgbClr val="333333"/>
                </a:solidFill>
                <a:effectLst/>
                <a:latin typeface="Calibri" panose="020F0502020204030204" pitchFamily="34" charset="0"/>
              </a:rPr>
              <a:t>and pleasant in their lives, </a:t>
            </a:r>
          </a:p>
          <a:p>
            <a:pPr fontAlgn="base"/>
            <a:r>
              <a:rPr lang="en-US" sz="1600" b="0" i="0" dirty="0">
                <a:solidFill>
                  <a:srgbClr val="333333"/>
                </a:solidFill>
                <a:effectLst/>
                <a:latin typeface="Calibri" panose="020F0502020204030204" pitchFamily="34" charset="0"/>
              </a:rPr>
              <a:t>and in their death they were not divided:</a:t>
            </a:r>
          </a:p>
          <a:p>
            <a:pPr fontAlgn="base"/>
            <a:r>
              <a:rPr lang="en-US" sz="1600" b="0" i="0" dirty="0">
                <a:solidFill>
                  <a:srgbClr val="333333"/>
                </a:solidFill>
                <a:effectLst/>
                <a:latin typeface="Calibri" panose="020F0502020204030204" pitchFamily="34" charset="0"/>
              </a:rPr>
              <a:t>they were swifter than eagles, </a:t>
            </a:r>
          </a:p>
          <a:p>
            <a:pPr fontAlgn="base"/>
            <a:r>
              <a:rPr lang="en-US" sz="1600" b="0" i="0" dirty="0">
                <a:solidFill>
                  <a:srgbClr val="333333"/>
                </a:solidFill>
                <a:effectLst/>
                <a:latin typeface="Calibri" panose="020F0502020204030204" pitchFamily="34" charset="0"/>
              </a:rPr>
              <a:t>they were stronger than lions.</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Ye daughters of Israel,</a:t>
            </a:r>
          </a:p>
          <a:p>
            <a:pPr fontAlgn="base"/>
            <a:r>
              <a:rPr lang="en-US" sz="1600" b="0" i="0" dirty="0">
                <a:solidFill>
                  <a:srgbClr val="333333"/>
                </a:solidFill>
                <a:effectLst/>
                <a:latin typeface="Calibri" panose="020F0502020204030204" pitchFamily="34" charset="0"/>
              </a:rPr>
              <a:t>weep over Saul,</a:t>
            </a:r>
          </a:p>
          <a:p>
            <a:pPr fontAlgn="base"/>
            <a:r>
              <a:rPr lang="en-US" sz="1600" b="0" i="0" dirty="0">
                <a:solidFill>
                  <a:srgbClr val="333333"/>
                </a:solidFill>
                <a:effectLst/>
                <a:latin typeface="Calibri" panose="020F0502020204030204" pitchFamily="34" charset="0"/>
              </a:rPr>
              <a:t> who clothed you in scarlet, </a:t>
            </a:r>
          </a:p>
          <a:p>
            <a:pPr fontAlgn="base"/>
            <a:r>
              <a:rPr lang="en-US" sz="1600" b="0" i="0" dirty="0">
                <a:solidFill>
                  <a:srgbClr val="333333"/>
                </a:solidFill>
                <a:effectLst/>
                <a:latin typeface="Calibri" panose="020F0502020204030204" pitchFamily="34" charset="0"/>
              </a:rPr>
              <a:t>with </a:t>
            </a:r>
            <a:r>
              <a:rPr lang="en-US" sz="1600" b="0" i="1" dirty="0">
                <a:solidFill>
                  <a:srgbClr val="333333"/>
                </a:solidFill>
                <a:effectLst/>
                <a:latin typeface="Calibri" panose="020F0502020204030204" pitchFamily="34" charset="0"/>
              </a:rPr>
              <a:t>other</a:t>
            </a:r>
            <a:r>
              <a:rPr lang="en-US" sz="1600" b="0" i="0" dirty="0">
                <a:solidFill>
                  <a:srgbClr val="333333"/>
                </a:solidFill>
                <a:effectLst/>
                <a:latin typeface="Calibri" panose="020F0502020204030204" pitchFamily="34" charset="0"/>
              </a:rPr>
              <a:t> delights, </a:t>
            </a:r>
          </a:p>
          <a:p>
            <a:pPr fontAlgn="base"/>
            <a:r>
              <a:rPr lang="en-US" sz="1600" b="0" i="0" dirty="0">
                <a:solidFill>
                  <a:srgbClr val="333333"/>
                </a:solidFill>
                <a:effectLst/>
                <a:latin typeface="Calibri" panose="020F0502020204030204" pitchFamily="34" charset="0"/>
              </a:rPr>
              <a:t>who put on ornaments of gold </a:t>
            </a:r>
          </a:p>
          <a:p>
            <a:pPr fontAlgn="base"/>
            <a:r>
              <a:rPr lang="en-US" sz="1600" b="0" i="0" dirty="0">
                <a:solidFill>
                  <a:srgbClr val="333333"/>
                </a:solidFill>
                <a:effectLst/>
                <a:latin typeface="Calibri" panose="020F0502020204030204" pitchFamily="34" charset="0"/>
              </a:rPr>
              <a:t>upon your apparel.</a:t>
            </a:r>
          </a:p>
          <a:p>
            <a:pPr fontAlgn="base"/>
            <a:endParaRPr lang="en-US" sz="1600" dirty="0">
              <a:solidFill>
                <a:srgbClr val="333333"/>
              </a:solidFill>
              <a:latin typeface="Calibri" panose="020F0502020204030204" pitchFamily="34" charset="0"/>
            </a:endParaRPr>
          </a:p>
          <a:p>
            <a:pPr fontAlgn="base"/>
            <a:r>
              <a:rPr lang="en-US" sz="1600" dirty="0">
                <a:latin typeface="Calibri" panose="020F0502020204030204" pitchFamily="34" charset="0"/>
              </a:rPr>
              <a:t>How are the mighty fallen </a:t>
            </a:r>
          </a:p>
          <a:p>
            <a:pPr fontAlgn="base"/>
            <a:r>
              <a:rPr lang="en-US" sz="1600" dirty="0">
                <a:latin typeface="Calibri" panose="020F0502020204030204" pitchFamily="34" charset="0"/>
              </a:rPr>
              <a:t>in the midst of the battle!</a:t>
            </a:r>
          </a:p>
          <a:p>
            <a:pPr fontAlgn="base"/>
            <a:r>
              <a:rPr lang="en-US" sz="1600" dirty="0">
                <a:latin typeface="Calibri" panose="020F0502020204030204" pitchFamily="34" charset="0"/>
              </a:rPr>
              <a:t> O Jonathan, </a:t>
            </a:r>
            <a:r>
              <a:rPr lang="en-US" sz="1600" i="1" dirty="0">
                <a:latin typeface="Calibri" panose="020F0502020204030204" pitchFamily="34" charset="0"/>
              </a:rPr>
              <a:t>thou </a:t>
            </a:r>
            <a:r>
              <a:rPr lang="en-US" sz="1600" i="1" dirty="0" err="1">
                <a:latin typeface="Calibri" panose="020F0502020204030204" pitchFamily="34" charset="0"/>
              </a:rPr>
              <a:t>wast</a:t>
            </a:r>
            <a:r>
              <a:rPr lang="en-US" sz="1600" dirty="0">
                <a:latin typeface="Calibri" panose="020F0502020204030204" pitchFamily="34" charset="0"/>
              </a:rPr>
              <a:t> slain </a:t>
            </a:r>
          </a:p>
          <a:p>
            <a:pPr fontAlgn="base"/>
            <a:r>
              <a:rPr lang="en-US" sz="1600" dirty="0">
                <a:latin typeface="Calibri" panose="020F0502020204030204" pitchFamily="34" charset="0"/>
              </a:rPr>
              <a:t>in thine high places.</a:t>
            </a:r>
          </a:p>
          <a:p>
            <a:pPr fontAlgn="base"/>
            <a:r>
              <a:rPr lang="en-US" sz="1600" dirty="0">
                <a:latin typeface="Calibri" panose="020F0502020204030204" pitchFamily="34" charset="0"/>
              </a:rPr>
              <a:t>I am distressed for thee, </a:t>
            </a:r>
          </a:p>
          <a:p>
            <a:pPr fontAlgn="base"/>
            <a:r>
              <a:rPr lang="en-US" sz="1600" dirty="0">
                <a:latin typeface="Calibri" panose="020F0502020204030204" pitchFamily="34" charset="0"/>
              </a:rPr>
              <a:t>my brother Jonathan:</a:t>
            </a:r>
          </a:p>
          <a:p>
            <a:pPr fontAlgn="base"/>
            <a:r>
              <a:rPr lang="en-US" sz="1600" dirty="0">
                <a:latin typeface="Calibri" panose="020F0502020204030204" pitchFamily="34" charset="0"/>
              </a:rPr>
              <a:t> very pleasant hast thou been unto me: </a:t>
            </a:r>
          </a:p>
          <a:p>
            <a:pPr fontAlgn="base"/>
            <a:r>
              <a:rPr lang="en-US" sz="1600" dirty="0">
                <a:latin typeface="Calibri" panose="020F0502020204030204" pitchFamily="34" charset="0"/>
              </a:rPr>
              <a:t>thy love to me was wonderful,</a:t>
            </a:r>
          </a:p>
          <a:p>
            <a:pPr fontAlgn="base"/>
            <a:r>
              <a:rPr lang="en-US" sz="1600" dirty="0">
                <a:latin typeface="Calibri" panose="020F0502020204030204" pitchFamily="34" charset="0"/>
              </a:rPr>
              <a:t> passing the love of women.</a:t>
            </a:r>
          </a:p>
          <a:p>
            <a:pPr fontAlgn="base"/>
            <a:r>
              <a:rPr lang="en-US" sz="1600" dirty="0">
                <a:latin typeface="Calibri" panose="020F0502020204030204" pitchFamily="34" charset="0"/>
              </a:rPr>
              <a:t> </a:t>
            </a:r>
            <a:endParaRPr lang="en-US" sz="1600" b="1" dirty="0">
              <a:latin typeface="Calibri" panose="020F0502020204030204" pitchFamily="34" charset="0"/>
            </a:endParaRPr>
          </a:p>
          <a:p>
            <a:pPr fontAlgn="base"/>
            <a:r>
              <a:rPr lang="en-US" sz="1600" dirty="0">
                <a:latin typeface="Calibri" panose="020F0502020204030204" pitchFamily="34" charset="0"/>
              </a:rPr>
              <a:t>How are the mighty fallen, </a:t>
            </a:r>
          </a:p>
          <a:p>
            <a:pPr fontAlgn="base"/>
            <a:r>
              <a:rPr lang="en-US" sz="1600" dirty="0">
                <a:latin typeface="Calibri" panose="020F0502020204030204" pitchFamily="34" charset="0"/>
              </a:rPr>
              <a:t>and the weapons of war perished!</a:t>
            </a:r>
          </a:p>
          <a:p>
            <a:pPr fontAlgn="base"/>
            <a:endParaRPr lang="en-US" sz="1600" b="0" i="0" dirty="0">
              <a:solidFill>
                <a:srgbClr val="333333"/>
              </a:solidFill>
              <a:effectLst/>
              <a:latin typeface="Calibri" panose="020F0502020204030204" pitchFamily="34" charset="0"/>
            </a:endParaRPr>
          </a:p>
        </p:txBody>
      </p:sp>
      <p:sp>
        <p:nvSpPr>
          <p:cNvPr id="3" name="TextBox 2"/>
          <p:cNvSpPr txBox="1"/>
          <p:nvPr/>
        </p:nvSpPr>
        <p:spPr>
          <a:xfrm rot="5400000">
            <a:off x="8433988" y="3190401"/>
            <a:ext cx="6750424" cy="584775"/>
          </a:xfrm>
          <a:prstGeom prst="rect">
            <a:avLst/>
          </a:prstGeom>
          <a:noFill/>
        </p:spPr>
        <p:txBody>
          <a:bodyPr wrap="square" rtlCol="0">
            <a:spAutoFit/>
          </a:bodyPr>
          <a:lstStyle/>
          <a:p>
            <a:pPr algn="ctr"/>
            <a:r>
              <a:rPr lang="en-US" b="1" dirty="0">
                <a:latin typeface="Calibri" panose="020F0502020204030204" pitchFamily="34" charset="0"/>
              </a:rPr>
              <a:t>David’s Lament for Saul and Johnathan </a:t>
            </a:r>
          </a:p>
          <a:p>
            <a:pPr algn="ctr"/>
            <a:r>
              <a:rPr lang="en-US" sz="1400" b="1" dirty="0">
                <a:latin typeface="Calibri" panose="020F0502020204030204" pitchFamily="34" charset="0"/>
              </a:rPr>
              <a:t>2 Samuel 19-27  Written in the Book of </a:t>
            </a:r>
            <a:r>
              <a:rPr lang="en-US" sz="1400" b="1" dirty="0" err="1">
                <a:latin typeface="Calibri" panose="020F0502020204030204" pitchFamily="34" charset="0"/>
              </a:rPr>
              <a:t>Jasher</a:t>
            </a:r>
            <a:endParaRPr lang="en-US" sz="1400" b="1" dirty="0">
              <a:latin typeface="Calibri" panose="020F0502020204030204" pitchFamily="34" charset="0"/>
            </a:endParaRPr>
          </a:p>
        </p:txBody>
      </p:sp>
    </p:spTree>
    <p:extLst>
      <p:ext uri="{BB962C8B-B14F-4D97-AF65-F5344CB8AC3E}">
        <p14:creationId xmlns:p14="http://schemas.microsoft.com/office/powerpoint/2010/main" val="46416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6683190" y="2190127"/>
            <a:ext cx="6096000" cy="2585323"/>
          </a:xfrm>
          <a:prstGeom prst="rect">
            <a:avLst/>
          </a:prstGeom>
        </p:spPr>
        <p:txBody>
          <a:bodyPr>
            <a:spAutoFit/>
          </a:bodyPr>
          <a:lstStyle/>
          <a:p>
            <a:r>
              <a:rPr lang="en-US" dirty="0"/>
              <a:t>Died Abner as a fool </a:t>
            </a:r>
            <a:r>
              <a:rPr lang="en-US" dirty="0" err="1"/>
              <a:t>dieth</a:t>
            </a:r>
            <a:r>
              <a:rPr lang="en-US" dirty="0"/>
              <a:t>?</a:t>
            </a:r>
          </a:p>
          <a:p>
            <a:r>
              <a:rPr lang="en-US" dirty="0"/>
              <a:t>Thy hands were not bound,</a:t>
            </a:r>
          </a:p>
          <a:p>
            <a:r>
              <a:rPr lang="en-US" dirty="0"/>
              <a:t>Nor thy feet put into fetters.</a:t>
            </a:r>
          </a:p>
          <a:p>
            <a:r>
              <a:rPr lang="en-US" dirty="0"/>
              <a:t>As a man </a:t>
            </a:r>
            <a:r>
              <a:rPr lang="en-US" dirty="0" err="1"/>
              <a:t>falleth</a:t>
            </a:r>
            <a:r>
              <a:rPr lang="en-US" dirty="0"/>
              <a:t> before the wicked.</a:t>
            </a:r>
          </a:p>
          <a:p>
            <a:r>
              <a:rPr lang="en-US" dirty="0"/>
              <a:t>So hast thou fallen!</a:t>
            </a:r>
          </a:p>
          <a:p>
            <a:endParaRPr lang="en-US" dirty="0"/>
          </a:p>
          <a:p>
            <a:endParaRPr lang="en-US" dirty="0"/>
          </a:p>
          <a:p>
            <a:r>
              <a:rPr lang="en-US" dirty="0"/>
              <a:t>This song was a heavy reproof to Joab; and must have galled him extremely, being sung by all the people.</a:t>
            </a:r>
          </a:p>
        </p:txBody>
      </p:sp>
      <p:sp>
        <p:nvSpPr>
          <p:cNvPr id="3" name="TextBox 2"/>
          <p:cNvSpPr txBox="1"/>
          <p:nvPr/>
        </p:nvSpPr>
        <p:spPr>
          <a:xfrm rot="5400000">
            <a:off x="8433988" y="3190401"/>
            <a:ext cx="6750424" cy="584775"/>
          </a:xfrm>
          <a:prstGeom prst="rect">
            <a:avLst/>
          </a:prstGeom>
          <a:noFill/>
        </p:spPr>
        <p:txBody>
          <a:bodyPr wrap="square" rtlCol="0">
            <a:spAutoFit/>
          </a:bodyPr>
          <a:lstStyle/>
          <a:p>
            <a:pPr algn="ctr"/>
            <a:r>
              <a:rPr lang="en-US" b="1" dirty="0">
                <a:latin typeface="Calibri" panose="020F0502020204030204" pitchFamily="34" charset="0"/>
              </a:rPr>
              <a:t>David’s Lament of Abner’s Death </a:t>
            </a:r>
          </a:p>
          <a:p>
            <a:pPr algn="ctr"/>
            <a:r>
              <a:rPr lang="en-US" sz="1400" b="1" dirty="0">
                <a:latin typeface="Calibri" panose="020F0502020204030204" pitchFamily="34" charset="0"/>
              </a:rPr>
              <a:t>2 Samuel 3:33-34</a:t>
            </a:r>
          </a:p>
        </p:txBody>
      </p:sp>
      <p:pic>
        <p:nvPicPr>
          <p:cNvPr id="4" name="Picture 2" descr="http://www.myjewishlearning.com/wp-content/uploads/2015/04/king-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7841" y="757501"/>
            <a:ext cx="3013995" cy="451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0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Slaying of </a:t>
            </a:r>
            <a:r>
              <a:rPr lang="en-US" sz="1200" b="1" dirty="0" err="1">
                <a:solidFill>
                  <a:srgbClr val="333333"/>
                </a:solidFill>
                <a:latin typeface="Calibri" panose="020F0502020204030204" pitchFamily="34" charset="0"/>
              </a:rPr>
              <a:t>Ashahel</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“It seems Asahel wished to get the </a:t>
            </a:r>
            <a:r>
              <a:rPr lang="en-US" sz="1200" dirty="0" err="1">
                <a:solidFill>
                  <a:srgbClr val="333333"/>
                </a:solidFill>
                <a:latin typeface="Calibri" panose="020F0502020204030204" pitchFamily="34" charset="0"/>
              </a:rPr>
              <a:t>armour</a:t>
            </a:r>
            <a:r>
              <a:rPr lang="en-US" sz="1200" dirty="0">
                <a:solidFill>
                  <a:srgbClr val="333333"/>
                </a:solidFill>
                <a:latin typeface="Calibri" panose="020F0502020204030204" pitchFamily="34" charset="0"/>
              </a:rPr>
              <a:t> of Abner as a trophy; this also was greatly coveted by ancient heroes. Abner wished to spare him, for fear of exciting Joab’s enmity; but as Asahel was obstinate in the pursuit, and was swifter of foot than Abner, the latter saw that he must either kill or be killed, and therefore he </a:t>
            </a:r>
            <a:r>
              <a:rPr lang="en-US" sz="1200" i="1" dirty="0">
                <a:solidFill>
                  <a:srgbClr val="333333"/>
                </a:solidFill>
                <a:latin typeface="Calibri" panose="020F0502020204030204" pitchFamily="34" charset="0"/>
              </a:rPr>
              <a:t>turned his spear</a:t>
            </a:r>
            <a:r>
              <a:rPr lang="en-US" sz="1200" dirty="0">
                <a:solidFill>
                  <a:srgbClr val="333333"/>
                </a:solidFill>
                <a:latin typeface="Calibri" panose="020F0502020204030204" pitchFamily="34" charset="0"/>
              </a:rPr>
              <a:t> and ran it through the body of Asahel. This </a:t>
            </a:r>
            <a:r>
              <a:rPr lang="en-US" sz="1200" i="1" dirty="0">
                <a:solidFill>
                  <a:srgbClr val="333333"/>
                </a:solidFill>
                <a:latin typeface="Calibri" panose="020F0502020204030204" pitchFamily="34" charset="0"/>
              </a:rPr>
              <a:t>turning about</a:t>
            </a:r>
            <a:r>
              <a:rPr lang="en-US" sz="1200" dirty="0">
                <a:solidFill>
                  <a:srgbClr val="333333"/>
                </a:solidFill>
                <a:latin typeface="Calibri" panose="020F0502020204030204" pitchFamily="34" charset="0"/>
              </a:rPr>
              <a:t> that he might pierce him is what we translate ‘the hinder end of his spear.’ This slaying of Asahel cost Abner his life.” (Clarke, Bible Commentary, 2:313.)</a:t>
            </a:r>
            <a:endParaRPr lang="en-US" sz="1200" dirty="0"/>
          </a:p>
        </p:txBody>
      </p:sp>
      <p:sp>
        <p:nvSpPr>
          <p:cNvPr id="3" name="Rectangle 2"/>
          <p:cNvSpPr/>
          <p:nvPr/>
        </p:nvSpPr>
        <p:spPr>
          <a:xfrm>
            <a:off x="3155577" y="2320568"/>
            <a:ext cx="3352800" cy="4247317"/>
          </a:xfrm>
          <a:prstGeom prst="rect">
            <a:avLst/>
          </a:prstGeom>
        </p:spPr>
        <p:txBody>
          <a:bodyPr wrap="square">
            <a:spAutoFit/>
          </a:bodyPr>
          <a:lstStyle/>
          <a:p>
            <a:r>
              <a:rPr lang="en-US" dirty="0">
                <a:solidFill>
                  <a:srgbClr val="000000"/>
                </a:solidFill>
                <a:latin typeface="Calibri" panose="020F0502020204030204" pitchFamily="34" charset="0"/>
              </a:rPr>
              <a:t>A pit identified with the pool of Gibeon has been excavated </a:t>
            </a:r>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The shaft is dated to about the 11th or 12th century BC.</a:t>
            </a:r>
          </a:p>
          <a:p>
            <a:pPr marL="457200" indent="-228600"/>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Measuring 37 feet in diameter, by 82 feet deep, it is carved into solid rock and is accessed by a circular staircase of 79 stone steps.</a:t>
            </a:r>
          </a:p>
          <a:p>
            <a:pPr marL="457200" indent="-228600"/>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At the bottom is a 167-foot tunnel leading to the cistern that was fed by a spring outside of the city’s walls, in the eastern slope of the hill.</a:t>
            </a:r>
          </a:p>
          <a:p>
            <a:r>
              <a:rPr lang="en-US" dirty="0">
                <a:solidFill>
                  <a:srgbClr val="000000"/>
                </a:solidFill>
                <a:latin typeface="Calibri" panose="020F0502020204030204" pitchFamily="34" charset="0"/>
              </a:rPr>
              <a:t> </a:t>
            </a:r>
            <a:endParaRPr lang="en-US" b="0" i="0" dirty="0">
              <a:solidFill>
                <a:srgbClr val="000000"/>
              </a:solidFill>
              <a:effectLst/>
              <a:latin typeface="Calibri" panose="020F0502020204030204" pitchFamily="34" charset="0"/>
            </a:endParaRPr>
          </a:p>
        </p:txBody>
      </p:sp>
      <p:pic>
        <p:nvPicPr>
          <p:cNvPr id="2050" name="Picture 2" descr="http://www.truthnet.org/Biblicalarcheology/9/2-Pool-Gib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905187"/>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eyway.ca/gif/gibe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49" y="4163401"/>
            <a:ext cx="2377402" cy="2555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1753" y="174812"/>
            <a:ext cx="4719917" cy="4524315"/>
          </a:xfrm>
          <a:prstGeom prst="rect">
            <a:avLst/>
          </a:prstGeom>
          <a:noFill/>
          <a:ln>
            <a:solidFill>
              <a:schemeClr val="tx1"/>
            </a:solidFill>
          </a:ln>
        </p:spPr>
        <p:txBody>
          <a:bodyPr wrap="square" rtlCol="0">
            <a:spAutoFit/>
          </a:bodyPr>
          <a:lstStyle/>
          <a:p>
            <a:pPr algn="ctr"/>
            <a:r>
              <a:rPr lang="en-US" b="1" dirty="0"/>
              <a:t>Those At David’s Anointing 2 Samuel 5:3</a:t>
            </a:r>
          </a:p>
          <a:p>
            <a:r>
              <a:rPr lang="en-US" dirty="0"/>
              <a:t>Judah		6,800</a:t>
            </a:r>
          </a:p>
          <a:p>
            <a:r>
              <a:rPr lang="en-US" dirty="0"/>
              <a:t>Simeon		7,100</a:t>
            </a:r>
          </a:p>
          <a:p>
            <a:r>
              <a:rPr lang="en-US" dirty="0"/>
              <a:t>Levi		4,600</a:t>
            </a:r>
          </a:p>
          <a:p>
            <a:r>
              <a:rPr lang="en-US" dirty="0"/>
              <a:t>Aaron		3,700</a:t>
            </a:r>
          </a:p>
          <a:p>
            <a:r>
              <a:rPr lang="en-US" dirty="0"/>
              <a:t>Benjamin		3,000</a:t>
            </a:r>
          </a:p>
          <a:p>
            <a:r>
              <a:rPr lang="en-US" dirty="0"/>
              <a:t>Ephraim		20,000</a:t>
            </a:r>
          </a:p>
          <a:p>
            <a:r>
              <a:rPr lang="en-US" dirty="0"/>
              <a:t>Manasseh </a:t>
            </a:r>
            <a:r>
              <a:rPr lang="en-US" sz="1200" dirty="0"/>
              <a:t>in Samaria	</a:t>
            </a:r>
            <a:r>
              <a:rPr lang="en-US" dirty="0"/>
              <a:t>18,000</a:t>
            </a:r>
          </a:p>
          <a:p>
            <a:r>
              <a:rPr lang="en-US" dirty="0"/>
              <a:t>Issachar		200 captains </a:t>
            </a:r>
            <a:r>
              <a:rPr lang="en-US" sz="1200" dirty="0"/>
              <a:t>and “all their brethren”</a:t>
            </a:r>
          </a:p>
          <a:p>
            <a:r>
              <a:rPr lang="en-US" dirty="0"/>
              <a:t>Zebulun		50,000</a:t>
            </a:r>
          </a:p>
          <a:p>
            <a:r>
              <a:rPr lang="en-US" dirty="0"/>
              <a:t>Naphtali		37,000</a:t>
            </a:r>
          </a:p>
          <a:p>
            <a:r>
              <a:rPr lang="en-US" dirty="0" err="1"/>
              <a:t>Danites</a:t>
            </a:r>
            <a:r>
              <a:rPr lang="en-US" dirty="0"/>
              <a:t>		28,000</a:t>
            </a:r>
          </a:p>
          <a:p>
            <a:r>
              <a:rPr lang="en-US" dirty="0"/>
              <a:t>Asher		40,000</a:t>
            </a:r>
          </a:p>
          <a:p>
            <a:r>
              <a:rPr lang="en-US" dirty="0"/>
              <a:t>Trans-Jordon tribes (</a:t>
            </a:r>
            <a:r>
              <a:rPr lang="en-US" dirty="0" err="1"/>
              <a:t>Reubenites</a:t>
            </a:r>
            <a:r>
              <a:rPr lang="en-US" dirty="0"/>
              <a:t>, </a:t>
            </a:r>
            <a:r>
              <a:rPr lang="en-US" dirty="0" err="1"/>
              <a:t>Gadites</a:t>
            </a:r>
            <a:r>
              <a:rPr lang="en-US" dirty="0"/>
              <a:t> and half the tribe of Manasseh----120,000</a:t>
            </a:r>
          </a:p>
          <a:p>
            <a:r>
              <a:rPr lang="en-US" dirty="0"/>
              <a:t>1 Chronicles 12:1-23</a:t>
            </a:r>
          </a:p>
        </p:txBody>
      </p:sp>
    </p:spTree>
    <p:extLst>
      <p:ext uri="{BB962C8B-B14F-4D97-AF65-F5344CB8AC3E}">
        <p14:creationId xmlns:p14="http://schemas.microsoft.com/office/powerpoint/2010/main" val="60983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David’s History in 2 Samuel</a:t>
            </a:r>
          </a:p>
        </p:txBody>
      </p:sp>
      <p:grpSp>
        <p:nvGrpSpPr>
          <p:cNvPr id="5" name="Group 4"/>
          <p:cNvGrpSpPr/>
          <p:nvPr/>
        </p:nvGrpSpPr>
        <p:grpSpPr>
          <a:xfrm>
            <a:off x="680759" y="1476092"/>
            <a:ext cx="3162298" cy="4257776"/>
            <a:chOff x="680759" y="1476092"/>
            <a:chExt cx="3162298" cy="4257776"/>
          </a:xfrm>
        </p:grpSpPr>
        <p:sp>
          <p:nvSpPr>
            <p:cNvPr id="4" name="Rectangle 3"/>
            <p:cNvSpPr/>
            <p:nvPr/>
          </p:nvSpPr>
          <p:spPr>
            <a:xfrm>
              <a:off x="839322" y="2317548"/>
              <a:ext cx="3003735" cy="3416320"/>
            </a:xfrm>
            <a:prstGeom prst="rect">
              <a:avLst/>
            </a:prstGeom>
            <a:solidFill>
              <a:srgbClr val="FFFF00"/>
            </a:solidFill>
            <a:ln w="57150">
              <a:solidFill>
                <a:srgbClr val="FF0000"/>
              </a:solidFill>
            </a:ln>
          </p:spPr>
          <p:txBody>
            <a:bodyPr wrap="square">
              <a:spAutoFit/>
            </a:bodyPr>
            <a:lstStyle/>
            <a:p>
              <a:r>
                <a:rPr lang="en-US" dirty="0"/>
                <a:t>David becomes king, first of the tribe of Judah and then of all of Israel. He takes the ark of the covenant to Jerusalem and offers to build a temple, but the Lord forbids him from doing so. The Lord is with David as he defeats many nations. He exercises wise judgment and governs his kingdom with both justice and mercy.</a:t>
              </a:r>
              <a:endParaRPr lang="en-US" dirty="0">
                <a:effectLst/>
              </a:endParaRPr>
            </a:p>
          </p:txBody>
        </p:sp>
        <p:sp>
          <p:nvSpPr>
            <p:cNvPr id="7" name="Rectangle 6"/>
            <p:cNvSpPr/>
            <p:nvPr/>
          </p:nvSpPr>
          <p:spPr>
            <a:xfrm>
              <a:off x="680759" y="1476092"/>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1-10</a:t>
              </a:r>
            </a:p>
          </p:txBody>
        </p:sp>
      </p:grpSp>
      <p:grpSp>
        <p:nvGrpSpPr>
          <p:cNvPr id="10" name="Group 9"/>
          <p:cNvGrpSpPr/>
          <p:nvPr/>
        </p:nvGrpSpPr>
        <p:grpSpPr>
          <a:xfrm>
            <a:off x="4874839" y="1141592"/>
            <a:ext cx="3359524" cy="5330702"/>
            <a:chOff x="4874839" y="1141592"/>
            <a:chExt cx="3359524" cy="5330702"/>
          </a:xfrm>
        </p:grpSpPr>
        <p:sp>
          <p:nvSpPr>
            <p:cNvPr id="2" name="Rectangle 1"/>
            <p:cNvSpPr/>
            <p:nvPr/>
          </p:nvSpPr>
          <p:spPr>
            <a:xfrm>
              <a:off x="4874839" y="1947979"/>
              <a:ext cx="3359524" cy="4524315"/>
            </a:xfrm>
            <a:prstGeom prst="rect">
              <a:avLst/>
            </a:prstGeom>
            <a:solidFill>
              <a:schemeClr val="accent5">
                <a:lumMod val="60000"/>
                <a:lumOff val="40000"/>
              </a:schemeClr>
            </a:solidFill>
            <a:ln w="57150">
              <a:solidFill>
                <a:srgbClr val="FF0000"/>
              </a:solidFill>
            </a:ln>
          </p:spPr>
          <p:txBody>
            <a:bodyPr wrap="square">
              <a:spAutoFit/>
            </a:bodyPr>
            <a:lstStyle/>
            <a:p>
              <a:r>
                <a:rPr lang="en-US" dirty="0"/>
                <a:t>David lusts after Bathsheba and commits adultery with her. Bathsheba conceives a child, and David tries to make it appear as though Bathsheba’s husband, Uriah, is the father. When this plan does not work, David then arranges for Uriah to be killed in battle and takes Bathsheba as a wife. The Lord reveals to Nathan the prophet what David has done, and Nathan exposes David’s sin by means of a parable. Nathan prophesies of the tragedy and misery that will come upon David and his household.</a:t>
              </a:r>
            </a:p>
          </p:txBody>
        </p:sp>
        <p:sp>
          <p:nvSpPr>
            <p:cNvPr id="8" name="Rectangle 7"/>
            <p:cNvSpPr/>
            <p:nvPr/>
          </p:nvSpPr>
          <p:spPr>
            <a:xfrm>
              <a:off x="4874839" y="1141592"/>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11-12</a:t>
              </a:r>
            </a:p>
          </p:txBody>
        </p:sp>
      </p:grpSp>
      <p:grpSp>
        <p:nvGrpSpPr>
          <p:cNvPr id="11" name="Group 10"/>
          <p:cNvGrpSpPr/>
          <p:nvPr/>
        </p:nvGrpSpPr>
        <p:grpSpPr>
          <a:xfrm>
            <a:off x="8861053" y="1424759"/>
            <a:ext cx="3065929" cy="3760747"/>
            <a:chOff x="8861053" y="1424759"/>
            <a:chExt cx="3065929" cy="3760747"/>
          </a:xfrm>
        </p:grpSpPr>
        <p:sp>
          <p:nvSpPr>
            <p:cNvPr id="3" name="Rectangle 2"/>
            <p:cNvSpPr/>
            <p:nvPr/>
          </p:nvSpPr>
          <p:spPr>
            <a:xfrm>
              <a:off x="9266146" y="2323184"/>
              <a:ext cx="2255741" cy="2862322"/>
            </a:xfrm>
            <a:prstGeom prst="rect">
              <a:avLst/>
            </a:prstGeom>
            <a:solidFill>
              <a:srgbClr val="92D050"/>
            </a:solidFill>
            <a:ln w="57150">
              <a:solidFill>
                <a:srgbClr val="FF0000"/>
              </a:solidFill>
            </a:ln>
          </p:spPr>
          <p:txBody>
            <a:bodyPr wrap="square">
              <a:spAutoFit/>
            </a:bodyPr>
            <a:lstStyle/>
            <a:p>
              <a:r>
                <a:rPr lang="en-US" dirty="0"/>
                <a:t>David’s family is fractured by lust and murder. His son Absalom conspires against him and seeks the throne. David strives to reign uprightly and is able to maintain control of the kingdom.</a:t>
              </a:r>
            </a:p>
          </p:txBody>
        </p:sp>
        <p:sp>
          <p:nvSpPr>
            <p:cNvPr id="9" name="Rectangle 8"/>
            <p:cNvSpPr/>
            <p:nvPr/>
          </p:nvSpPr>
          <p:spPr>
            <a:xfrm>
              <a:off x="8861053" y="1424759"/>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13-24</a:t>
              </a:r>
            </a:p>
          </p:txBody>
        </p:sp>
      </p:grpSp>
    </p:spTree>
    <p:extLst>
      <p:ext uri="{BB962C8B-B14F-4D97-AF65-F5344CB8AC3E}">
        <p14:creationId xmlns:p14="http://schemas.microsoft.com/office/powerpoint/2010/main" val="33963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8793"/>
            <a:ext cx="6696634" cy="2246769"/>
          </a:xfrm>
          <a:prstGeom prst="rect">
            <a:avLst/>
          </a:prstGeom>
          <a:ln>
            <a:solidFill>
              <a:schemeClr val="tx1"/>
            </a:solidFill>
          </a:ln>
        </p:spPr>
        <p:txBody>
          <a:bodyPr wrap="square">
            <a:spAutoFit/>
          </a:bodyPr>
          <a:lstStyle/>
          <a:p>
            <a:r>
              <a:rPr lang="en-US" sz="1400" b="1" dirty="0">
                <a:solidFill>
                  <a:srgbClr val="333333"/>
                </a:solidFill>
                <a:latin typeface="Calibri" panose="020F0502020204030204" pitchFamily="34" charset="0"/>
              </a:rPr>
              <a:t>“The ark </a:t>
            </a:r>
            <a:r>
              <a:rPr lang="en-US" sz="1400" dirty="0">
                <a:solidFill>
                  <a:srgbClr val="333333"/>
                </a:solidFill>
                <a:latin typeface="Calibri" panose="020F0502020204030204" pitchFamily="34" charset="0"/>
              </a:rPr>
              <a:t>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a:t>
            </a:r>
            <a:r>
              <a:rPr lang="en-US" sz="1400" dirty="0">
                <a:latin typeface="Calibri" panose="020F0502020204030204" pitchFamily="34" charset="0"/>
              </a:rPr>
              <a:t>personal cleansing and propitiation [regaining God’s favor by repenting] for his sins” (</a:t>
            </a:r>
            <a:r>
              <a:rPr lang="en-US" sz="1400" i="1" dirty="0">
                <a:latin typeface="Calibri" panose="020F0502020204030204" pitchFamily="34" charset="0"/>
              </a:rPr>
              <a:t>Doctrine and Covenants Student Manual,</a:t>
            </a:r>
            <a:r>
              <a:rPr lang="en-US" sz="1400" dirty="0">
                <a:latin typeface="Calibri" panose="020F0502020204030204" pitchFamily="34" charset="0"/>
              </a:rPr>
              <a:t> 2nd ed. [Church Educational System manual, 2001], 188). </a:t>
            </a:r>
          </a:p>
          <a:p>
            <a:endParaRPr lang="en-US" sz="1400" dirty="0">
              <a:latin typeface="Calibri" panose="020F0502020204030204" pitchFamily="34" charset="0"/>
            </a:endParaRPr>
          </a:p>
          <a:p>
            <a:r>
              <a:rPr lang="en-US" sz="1400" dirty="0">
                <a:latin typeface="Calibri" panose="020F0502020204030204" pitchFamily="34" charset="0"/>
              </a:rPr>
              <a:t>When moving the ark, priests were required to use poles running through rings on the sides to carry it. According to Numbers 4:15, the consequence for touching the ark without authorization was death.</a:t>
            </a:r>
          </a:p>
        </p:txBody>
      </p:sp>
      <p:sp>
        <p:nvSpPr>
          <p:cNvPr id="3" name="Rectangle 2"/>
          <p:cNvSpPr/>
          <p:nvPr/>
        </p:nvSpPr>
        <p:spPr>
          <a:xfrm>
            <a:off x="6696634" y="0"/>
            <a:ext cx="5495365" cy="6463308"/>
          </a:xfrm>
          <a:prstGeom prst="rect">
            <a:avLst/>
          </a:prstGeom>
          <a:ln>
            <a:solidFill>
              <a:schemeClr val="tx1"/>
            </a:solidFill>
          </a:ln>
        </p:spPr>
        <p:txBody>
          <a:bodyPr wrap="square">
            <a:spAutoFit/>
          </a:bodyPr>
          <a:lstStyle/>
          <a:p>
            <a:r>
              <a:rPr lang="en-US" dirty="0">
                <a:solidFill>
                  <a:srgbClr val="333333"/>
                </a:solidFill>
                <a:latin typeface="Calibri" panose="020F0502020204030204" pitchFamily="34" charset="0"/>
              </a:rPr>
              <a:t>“It is a little dangerous for us to go out of our own sphere and try </a:t>
            </a:r>
            <a:r>
              <a:rPr lang="en-US" dirty="0" err="1">
                <a:solidFill>
                  <a:srgbClr val="333333"/>
                </a:solidFill>
                <a:latin typeface="Calibri" panose="020F0502020204030204" pitchFamily="34" charset="0"/>
              </a:rPr>
              <a:t>unauthoritatively</a:t>
            </a:r>
            <a:r>
              <a:rPr lang="en-US" dirty="0">
                <a:solidFill>
                  <a:srgbClr val="333333"/>
                </a:solidFill>
                <a:latin typeface="Calibri" panose="020F0502020204030204" pitchFamily="34" charset="0"/>
              </a:rPr>
              <a:t> to direct the efforts of a brother. You remember the case of </a:t>
            </a:r>
            <a:r>
              <a:rPr lang="en-US" dirty="0" err="1">
                <a:solidFill>
                  <a:srgbClr val="333333"/>
                </a:solidFill>
                <a:latin typeface="Calibri" panose="020F0502020204030204" pitchFamily="34" charset="0"/>
              </a:rPr>
              <a:t>Uzzah</a:t>
            </a:r>
            <a:r>
              <a:rPr lang="en-US" dirty="0">
                <a:solidFill>
                  <a:srgbClr val="333333"/>
                </a:solidFill>
                <a:latin typeface="Calibri" panose="020F0502020204030204" pitchFamily="34" charset="0"/>
              </a:rPr>
              <a:t> who stretched forth his hand to steady the ark. He seemed justified when the oxen stumbled in putting forth his hand to steady that symbol of the covenant.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We today think his punishment was very severe. Be that as it may, the incident conveys a lesson of life.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Let us look around us and see how quickly men who attempt </a:t>
            </a:r>
            <a:r>
              <a:rPr lang="en-US" dirty="0" err="1">
                <a:solidFill>
                  <a:srgbClr val="333333"/>
                </a:solidFill>
                <a:latin typeface="Calibri" panose="020F0502020204030204" pitchFamily="34" charset="0"/>
              </a:rPr>
              <a:t>unauthoritatively</a:t>
            </a:r>
            <a:r>
              <a:rPr lang="en-US" dirty="0">
                <a:solidFill>
                  <a:srgbClr val="333333"/>
                </a:solidFill>
                <a:latin typeface="Calibri" panose="020F0502020204030204" pitchFamily="34" charset="0"/>
              </a:rPr>
              <a:t> to steady the ark die spiritually.</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Their souls become embittered, their minds distorted, their judgment faulty, and their spirit depressed.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Such is the pitiable condition of men who, neglecting their own responsibilities, spend their time in finding fault with others”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President David O. McKay (in Conference Report, Apr. 1936, 60).</a:t>
            </a:r>
            <a:endParaRPr lang="en-US" dirty="0"/>
          </a:p>
        </p:txBody>
      </p:sp>
      <p:sp>
        <p:nvSpPr>
          <p:cNvPr id="4" name="Rectangle 3"/>
          <p:cNvSpPr/>
          <p:nvPr/>
        </p:nvSpPr>
        <p:spPr>
          <a:xfrm>
            <a:off x="0" y="2995562"/>
            <a:ext cx="6696634" cy="3323987"/>
          </a:xfrm>
          <a:prstGeom prst="rect">
            <a:avLst/>
          </a:prstGeom>
          <a:ln>
            <a:solidFill>
              <a:schemeClr val="tx1"/>
            </a:solidFill>
          </a:ln>
        </p:spPr>
        <p:txBody>
          <a:bodyPr wrap="square">
            <a:spAutoFit/>
          </a:bodyPr>
          <a:lstStyle/>
          <a:p>
            <a:pPr fontAlgn="base"/>
            <a:r>
              <a:rPr lang="en-US" sz="1400" dirty="0">
                <a:latin typeface="Calibri" panose="020F0502020204030204" pitchFamily="34" charset="0"/>
              </a:rPr>
              <a:t>President Brigham Young taught the following about steadying the ark: “Let the Kingdom alone, the Lord steadies the ark; and if it does jostle, and appear to need steadying, if the way is a little sideling sometimes, and to all appearance threatens its overthrow, be careful how you stretch forth your hand to steady it; let us not be too officious in meddling with that which does not concern us; let it alone, it is the Lord’s work” (</a:t>
            </a:r>
            <a:r>
              <a:rPr lang="en-US" sz="1400" i="1" dirty="0">
                <a:latin typeface="Calibri" panose="020F0502020204030204" pitchFamily="34" charset="0"/>
              </a:rPr>
              <a:t>Discourses of Brigham Young,</a:t>
            </a:r>
            <a:r>
              <a:rPr lang="en-US" sz="1400" dirty="0">
                <a:latin typeface="Calibri" panose="020F0502020204030204" pitchFamily="34" charset="0"/>
              </a:rPr>
              <a:t> sel. John A. </a:t>
            </a:r>
            <a:r>
              <a:rPr lang="en-US" sz="1400" dirty="0" err="1">
                <a:latin typeface="Calibri" panose="020F0502020204030204" pitchFamily="34" charset="0"/>
              </a:rPr>
              <a:t>Widtsoe</a:t>
            </a:r>
            <a:r>
              <a:rPr lang="en-US" sz="1400" dirty="0">
                <a:latin typeface="Calibri" panose="020F0502020204030204" pitchFamily="34" charset="0"/>
              </a:rPr>
              <a:t> [1954], 66).</a:t>
            </a:r>
          </a:p>
          <a:p>
            <a:pPr fontAlgn="base"/>
            <a:r>
              <a:rPr lang="en-US" sz="1400" dirty="0">
                <a:latin typeface="Calibri" panose="020F0502020204030204" pitchFamily="34" charset="0"/>
              </a:rPr>
              <a:t>“In modern revelation the Lord referred to [</a:t>
            </a:r>
            <a:r>
              <a:rPr lang="en-US" sz="1400" dirty="0" err="1">
                <a:latin typeface="Calibri" panose="020F0502020204030204" pitchFamily="34" charset="0"/>
              </a:rPr>
              <a:t>Uzzah</a:t>
            </a:r>
            <a:r>
              <a:rPr lang="en-US" sz="1400" dirty="0">
                <a:latin typeface="Calibri" panose="020F0502020204030204" pitchFamily="34" charset="0"/>
              </a:rPr>
              <a:t> steadying the ark] to teach the principle that the Lord does not need the help of men to defend his kingdom (see D&amp;C 85:8). Yet even today there are those who fear the ark is tottering and presume to steady its course” (</a:t>
            </a:r>
            <a:r>
              <a:rPr lang="en-US" sz="1400" i="1" dirty="0">
                <a:latin typeface="Calibri" panose="020F0502020204030204" pitchFamily="34" charset="0"/>
              </a:rPr>
              <a:t>Doctrine and Covenants Student Manual,</a:t>
            </a:r>
            <a:r>
              <a:rPr lang="en-US" sz="1400" dirty="0">
                <a:latin typeface="Calibri" panose="020F0502020204030204" pitchFamily="34" charset="0"/>
              </a:rPr>
              <a:t>2nd ed. [Church Educational System manual, 2001], 188). Some members of the Church may see problems and be frustrated with the way they feel their leaders or others are addressing those problems. They may feel that even though they do not have the authority to do so, they need to correct the course of their ward or even of the Church. However, “the best intentions do not justify such interference with the Lord’s plan” (</a:t>
            </a:r>
            <a:r>
              <a:rPr lang="en-US" sz="1400" i="1" dirty="0">
                <a:latin typeface="Calibri" panose="020F0502020204030204" pitchFamily="34" charset="0"/>
              </a:rPr>
              <a:t>Doctrine and Covenants Student Manual,</a:t>
            </a:r>
            <a:r>
              <a:rPr lang="en-US" sz="1400" dirty="0">
                <a:latin typeface="Calibri" panose="020F0502020204030204" pitchFamily="34" charset="0"/>
              </a:rPr>
              <a:t> 188).</a:t>
            </a:r>
            <a:endParaRPr lang="en-US" sz="1400" b="0" i="0" dirty="0">
              <a:effectLst/>
              <a:latin typeface="Calibri" panose="020F0502020204030204" pitchFamily="34" charset="0"/>
            </a:endParaRPr>
          </a:p>
        </p:txBody>
      </p:sp>
      <p:sp>
        <p:nvSpPr>
          <p:cNvPr id="5" name="TextBox 4"/>
          <p:cNvSpPr txBox="1"/>
          <p:nvPr/>
        </p:nvSpPr>
        <p:spPr>
          <a:xfrm>
            <a:off x="1667434" y="143564"/>
            <a:ext cx="3375212" cy="461665"/>
          </a:xfrm>
          <a:prstGeom prst="rect">
            <a:avLst/>
          </a:prstGeom>
          <a:noFill/>
        </p:spPr>
        <p:txBody>
          <a:bodyPr wrap="square" rtlCol="0">
            <a:spAutoFit/>
          </a:bodyPr>
          <a:lstStyle/>
          <a:p>
            <a:r>
              <a:rPr lang="en-US" sz="2400" b="1" dirty="0"/>
              <a:t>Steadying the Ark</a:t>
            </a:r>
          </a:p>
        </p:txBody>
      </p:sp>
    </p:spTree>
    <p:extLst>
      <p:ext uri="{BB962C8B-B14F-4D97-AF65-F5344CB8AC3E}">
        <p14:creationId xmlns:p14="http://schemas.microsoft.com/office/powerpoint/2010/main" val="334490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 y="103164"/>
            <a:ext cx="6096000" cy="4154984"/>
          </a:xfrm>
          <a:prstGeom prst="rect">
            <a:avLst/>
          </a:prstGeom>
          <a:ln>
            <a:solidFill>
              <a:schemeClr val="tx1"/>
            </a:solidFill>
          </a:ln>
        </p:spPr>
        <p:txBody>
          <a:bodyPr>
            <a:spAutoFit/>
          </a:bodyPr>
          <a:lstStyle/>
          <a:p>
            <a:pPr fontAlgn="base"/>
            <a:r>
              <a:rPr lang="en-US" sz="1200" b="1" dirty="0">
                <a:latin typeface="Calibri" panose="020F0502020204030204" pitchFamily="34" charset="0"/>
              </a:rPr>
              <a:t>Michal: </a:t>
            </a:r>
          </a:p>
          <a:p>
            <a:pPr fontAlgn="base"/>
            <a:r>
              <a:rPr lang="en-US" sz="1200" dirty="0">
                <a:latin typeface="Calibri" panose="020F0502020204030204" pitchFamily="34" charset="0"/>
              </a:rPr>
              <a:t>When the ark came (</a:t>
            </a:r>
            <a:r>
              <a:rPr lang="en-US" sz="1200" i="1" dirty="0">
                <a:latin typeface="Calibri" panose="020F0502020204030204" pitchFamily="34" charset="0"/>
              </a:rPr>
              <a:t>i.e.</a:t>
            </a:r>
            <a:r>
              <a:rPr lang="en-US" sz="1200" dirty="0">
                <a:latin typeface="Calibri" panose="020F0502020204030204" pitchFamily="34" charset="0"/>
              </a:rPr>
              <a:t> was carried) into the city of David, Michal the daughter of Saul looked out of the window, and there she saw king David leaping and dancing before Jehovah, and despised him in her heart. … Michal is intentionally designated the daughter of Saul here, instead of the wife of David, because on this occasion she manifested her father’s disposition rather than her husband’s. In Saul’s time people did not trouble themselves about the ark of the covenant [1 Chronicles 13:3]; public worship was neglected, and the soul for vital religion had died out in the family of the king. Michal possessed </a:t>
            </a:r>
            <a:r>
              <a:rPr lang="en-US" sz="1200" dirty="0" err="1">
                <a:latin typeface="Calibri" panose="020F0502020204030204" pitchFamily="34" charset="0"/>
              </a:rPr>
              <a:t>teraphim</a:t>
            </a:r>
            <a:r>
              <a:rPr lang="en-US" sz="1200" dirty="0">
                <a:latin typeface="Calibri" panose="020F0502020204030204" pitchFamily="34" charset="0"/>
              </a:rPr>
              <a:t>, and in David she only loved the brave hero and exalted king: she here fore took offence at the humility with which the king, in his pious enthusiasm, placed himself on an equality with all the rest of the nation before the Lord. …</a:t>
            </a:r>
          </a:p>
          <a:p>
            <a:pPr fontAlgn="base"/>
            <a:r>
              <a:rPr lang="en-US" sz="1200" dirty="0">
                <a:latin typeface="Calibri" panose="020F0502020204030204" pitchFamily="34" charset="0"/>
              </a:rPr>
              <a:t>“… The proud daughter of Saul was offended at the fact, that the king had let himself down on this occasion to the level of the people. She availed herself of the shortness of the priests’ shoulder dress, to make a contemptuous remark concerning David’s dancing, as an impropriety that was unbecoming in a king. … With the words ‘who chose me before </a:t>
            </a:r>
            <a:r>
              <a:rPr lang="en-US" sz="1200" i="1" dirty="0">
                <a:latin typeface="Calibri" panose="020F0502020204030204" pitchFamily="34" charset="0"/>
              </a:rPr>
              <a:t>thy father and all his house,</a:t>
            </a:r>
            <a:r>
              <a:rPr lang="en-US" sz="1200" dirty="0">
                <a:latin typeface="Calibri" panose="020F0502020204030204" pitchFamily="34" charset="0"/>
              </a:rPr>
              <a:t>’ David humbles the pride of the king’s daughter.</a:t>
            </a:r>
          </a:p>
          <a:p>
            <a:pPr fontAlgn="base"/>
            <a:r>
              <a:rPr lang="en-US" sz="1200" dirty="0">
                <a:latin typeface="Calibri" panose="020F0502020204030204" pitchFamily="34" charset="0"/>
              </a:rPr>
              <a:t>His playing and dancing referred to the Lord, who had chosen him, and had rejected Saul on account of his pride. He would therefore let himself be still further despised before the Lord, </a:t>
            </a:r>
            <a:r>
              <a:rPr lang="en-US" sz="1200" i="1" dirty="0">
                <a:latin typeface="Calibri" panose="020F0502020204030204" pitchFamily="34" charset="0"/>
              </a:rPr>
              <a:t>i.e.</a:t>
            </a:r>
            <a:r>
              <a:rPr lang="en-US" sz="1200" dirty="0">
                <a:latin typeface="Calibri" panose="020F0502020204030204" pitchFamily="34" charset="0"/>
              </a:rPr>
              <a:t> would bear still greater contempt from men than that which he had just received, and be humbled in his own eyes [see Psalm 131:1]: then would he also with the maidens attain to </a:t>
            </a:r>
            <a:r>
              <a:rPr lang="en-US" sz="1200" dirty="0" err="1">
                <a:latin typeface="Calibri" panose="020F0502020204030204" pitchFamily="34" charset="0"/>
              </a:rPr>
              <a:t>honour</a:t>
            </a:r>
            <a:r>
              <a:rPr lang="en-US" sz="1200" dirty="0">
                <a:latin typeface="Calibri" panose="020F0502020204030204" pitchFamily="34" charset="0"/>
              </a:rPr>
              <a:t> before the Lord. For whoso </a:t>
            </a:r>
            <a:r>
              <a:rPr lang="en-US" sz="1200" dirty="0" err="1">
                <a:latin typeface="Calibri" panose="020F0502020204030204" pitchFamily="34" charset="0"/>
              </a:rPr>
              <a:t>humbleth</a:t>
            </a:r>
            <a:r>
              <a:rPr lang="en-US" sz="1200" dirty="0">
                <a:latin typeface="Calibri" panose="020F0502020204030204" pitchFamily="34" charset="0"/>
              </a:rPr>
              <a:t> himself, him will God exalt [Matthew 23:12].”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2:2:336–38.) Found in Old Testament Institute Manual</a:t>
            </a:r>
          </a:p>
        </p:txBody>
      </p:sp>
      <p:sp>
        <p:nvSpPr>
          <p:cNvPr id="3" name="Rectangle 2"/>
          <p:cNvSpPr/>
          <p:nvPr/>
        </p:nvSpPr>
        <p:spPr>
          <a:xfrm>
            <a:off x="170329" y="4258148"/>
            <a:ext cx="6096000" cy="1384995"/>
          </a:xfrm>
          <a:prstGeom prst="rect">
            <a:avLst/>
          </a:prstGeom>
          <a:ln>
            <a:solidFill>
              <a:schemeClr val="tx1"/>
            </a:solidFill>
          </a:ln>
        </p:spPr>
        <p:txBody>
          <a:bodyPr>
            <a:spAutoFit/>
          </a:bodyPr>
          <a:lstStyle/>
          <a:p>
            <a:r>
              <a:rPr lang="en-US" sz="1200" b="1" dirty="0">
                <a:latin typeface="Calibri" panose="020F0502020204030204" pitchFamily="34" charset="0"/>
              </a:rPr>
              <a:t>Building a Temple:</a:t>
            </a:r>
          </a:p>
          <a:p>
            <a:r>
              <a:rPr lang="en-US" sz="1200" dirty="0">
                <a:latin typeface="Calibri" panose="020F0502020204030204" pitchFamily="34" charset="0"/>
              </a:rPr>
              <a:t>David’s motivation for wanting to build a permanent house for the Lord (the tabernacle built by Moses in the wilderness was then about three hundred years old) was proper and good, but the Lord, through Nathan, denied him permission to do so. No specific reason was given here, only a blessing on David’s house. In the account in Chronicles, however, David told Solomon that it was revealed to him that he had seen too much war and bloodshed to build the house of the Lord (see1 Chronicles 22:8). Old Testament Institute Manual</a:t>
            </a:r>
            <a:endParaRPr lang="en-US" sz="1200" dirty="0"/>
          </a:p>
        </p:txBody>
      </p:sp>
    </p:spTree>
    <p:extLst>
      <p:ext uri="{BB962C8B-B14F-4D97-AF65-F5344CB8AC3E}">
        <p14:creationId xmlns:p14="http://schemas.microsoft.com/office/powerpoint/2010/main" val="47607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Asking for Guidance</a:t>
            </a:r>
          </a:p>
        </p:txBody>
      </p:sp>
      <p:pic>
        <p:nvPicPr>
          <p:cNvPr id="2050" name="Picture 2" descr="http://content.mycutegraphics.com/graphics/clothing/striped-tie-red-white-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045" y="1565367"/>
            <a:ext cx="1628775" cy="4314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estartyourstyle.com/wp-content/uploads/2013/11/four-in-hand-tie-kn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28" y="2464079"/>
            <a:ext cx="5619750" cy="2324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5882" y="5335188"/>
            <a:ext cx="6754906"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Is it </a:t>
            </a:r>
            <a:r>
              <a:rPr lang="en-US" sz="2400" dirty="0">
                <a:solidFill>
                  <a:schemeClr val="bg1"/>
                </a:solidFill>
                <a:latin typeface="Calibri" panose="020F0502020204030204" pitchFamily="34" charset="0"/>
              </a:rPr>
              <a:t>easier to tie a tie when you can look at instructions or have someone guide you?</a:t>
            </a:r>
            <a:endParaRPr lang="en-US" sz="2400" dirty="0">
              <a:solidFill>
                <a:schemeClr val="bg1"/>
              </a:solidFill>
            </a:endParaRPr>
          </a:p>
        </p:txBody>
      </p:sp>
      <p:sp>
        <p:nvSpPr>
          <p:cNvPr id="10" name="Rectangle 9"/>
          <p:cNvSpPr/>
          <p:nvPr/>
        </p:nvSpPr>
        <p:spPr>
          <a:xfrm>
            <a:off x="3173506" y="1496574"/>
            <a:ext cx="6754906" cy="461665"/>
          </a:xfrm>
          <a:prstGeom prst="rect">
            <a:avLst/>
          </a:prstGeom>
        </p:spPr>
        <p:txBody>
          <a:bodyPr wrap="square">
            <a:spAutoFit/>
          </a:bodyPr>
          <a:lstStyle/>
          <a:p>
            <a:r>
              <a:rPr lang="en-US" sz="2400" b="0" i="0" dirty="0">
                <a:solidFill>
                  <a:schemeClr val="bg1"/>
                </a:solidFill>
                <a:effectLst/>
                <a:latin typeface="Calibri" panose="020F0502020204030204" pitchFamily="34" charset="0"/>
              </a:rPr>
              <a:t>Can you tie a tie?</a:t>
            </a:r>
            <a:endParaRPr lang="en-US" sz="2400" dirty="0">
              <a:solidFill>
                <a:schemeClr val="bg1"/>
              </a:solidFill>
            </a:endParaRPr>
          </a:p>
        </p:txBody>
      </p:sp>
    </p:spTree>
    <p:extLst>
      <p:ext uri="{BB962C8B-B14F-4D97-AF65-F5344CB8AC3E}">
        <p14:creationId xmlns:p14="http://schemas.microsoft.com/office/powerpoint/2010/main" val="13978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587" y="919212"/>
            <a:ext cx="8166847" cy="1200329"/>
          </a:xfrm>
          <a:prstGeom prst="rect">
            <a:avLst/>
          </a:prstGeom>
        </p:spPr>
        <p:txBody>
          <a:bodyPr wrap="square">
            <a:spAutoFit/>
          </a:bodyPr>
          <a:lstStyle/>
          <a:p>
            <a:r>
              <a:rPr lang="en-US" dirty="0">
                <a:solidFill>
                  <a:schemeClr val="bg1"/>
                </a:solidFill>
                <a:latin typeface="Calibri" panose="020F0502020204030204" pitchFamily="34" charset="0"/>
              </a:rPr>
              <a:t>The practice of ripping one’s clothes and putting soil or ashes on the head “were signs of sorrow and distress among all nations. The clothes rent, signified the rending, dividing, and scattering, of the people; the earth or ashes on the head, signified their humiliation.” (1)</a:t>
            </a:r>
            <a:endParaRPr lang="en-US" dirty="0">
              <a:solidFill>
                <a:schemeClr val="bg1"/>
              </a:solidFill>
              <a:effectLst/>
              <a:latin typeface="Calibri" panose="020F0502020204030204" pitchFamily="34" charset="0"/>
            </a:endParaRPr>
          </a:p>
        </p:txBody>
      </p:sp>
      <p:sp>
        <p:nvSpPr>
          <p:cNvPr id="6" name="Rectangle 5"/>
          <p:cNvSpPr/>
          <p:nvPr/>
        </p:nvSpPr>
        <p:spPr>
          <a:xfrm>
            <a:off x="116541" y="0"/>
            <a:ext cx="12075459" cy="707886"/>
          </a:xfrm>
          <a:prstGeom prst="rect">
            <a:avLst/>
          </a:prstGeom>
        </p:spPr>
        <p:txBody>
          <a:bodyPr wrap="square">
            <a:spAutoFit/>
          </a:bodyPr>
          <a:lstStyle/>
          <a:p>
            <a:pPr algn="ctr"/>
            <a:r>
              <a:rPr lang="en-US" sz="4000" dirty="0">
                <a:solidFill>
                  <a:schemeClr val="bg1"/>
                </a:solidFill>
                <a:effectLst/>
                <a:latin typeface="AR ESSENCE" panose="02000000000000000000" pitchFamily="2" charset="0"/>
              </a:rPr>
              <a:t>David Learns of the Death of Saul and Johnathan</a:t>
            </a:r>
          </a:p>
        </p:txBody>
      </p:sp>
      <p:sp>
        <p:nvSpPr>
          <p:cNvPr id="2" name="Rectangle 1"/>
          <p:cNvSpPr/>
          <p:nvPr/>
        </p:nvSpPr>
        <p:spPr>
          <a:xfrm>
            <a:off x="156882" y="6423665"/>
            <a:ext cx="6499412" cy="369332"/>
          </a:xfrm>
          <a:prstGeom prst="rect">
            <a:avLst/>
          </a:prstGeom>
        </p:spPr>
        <p:txBody>
          <a:bodyPr wrap="square">
            <a:spAutoFit/>
          </a:bodyPr>
          <a:lstStyle/>
          <a:p>
            <a:r>
              <a:rPr lang="en-US" b="0" i="0" dirty="0">
                <a:solidFill>
                  <a:schemeClr val="bg1"/>
                </a:solidFill>
                <a:effectLst/>
                <a:latin typeface="Calibri" panose="020F0502020204030204" pitchFamily="34" charset="0"/>
              </a:rPr>
              <a:t>2 Samuel 1:3-16</a:t>
            </a:r>
            <a:endParaRPr lang="en-US" dirty="0">
              <a:solidFill>
                <a:schemeClr val="bg1"/>
              </a:solidFill>
            </a:endParaRPr>
          </a:p>
        </p:txBody>
      </p:sp>
      <p:sp>
        <p:nvSpPr>
          <p:cNvPr id="7" name="Rectangle 6"/>
          <p:cNvSpPr/>
          <p:nvPr/>
        </p:nvSpPr>
        <p:spPr>
          <a:xfrm>
            <a:off x="5448802" y="3198167"/>
            <a:ext cx="6096000" cy="646331"/>
          </a:xfrm>
          <a:prstGeom prst="rect">
            <a:avLst/>
          </a:prstGeom>
        </p:spPr>
        <p:txBody>
          <a:bodyPr>
            <a:spAutoFit/>
          </a:bodyPr>
          <a:lstStyle/>
          <a:p>
            <a:r>
              <a:rPr lang="en-US" dirty="0">
                <a:solidFill>
                  <a:schemeClr val="bg1"/>
                </a:solidFill>
                <a:latin typeface="Calibri" panose="020F0502020204030204" pitchFamily="34" charset="0"/>
              </a:rPr>
              <a:t>The man who came to David and reported that he had killed Saul at Saul’s insistence was not Saul’s armor-bearer. </a:t>
            </a:r>
            <a:endParaRPr lang="en-US" dirty="0">
              <a:solidFill>
                <a:schemeClr val="bg1"/>
              </a:solidFill>
              <a:effectLst/>
              <a:latin typeface="Calibri" panose="020F0502020204030204" pitchFamily="34" charset="0"/>
            </a:endParaRPr>
          </a:p>
        </p:txBody>
      </p:sp>
      <p:sp>
        <p:nvSpPr>
          <p:cNvPr id="8" name="Rectangle 7"/>
          <p:cNvSpPr/>
          <p:nvPr/>
        </p:nvSpPr>
        <p:spPr>
          <a:xfrm>
            <a:off x="5894294" y="2425642"/>
            <a:ext cx="4881282" cy="830997"/>
          </a:xfrm>
          <a:prstGeom prst="rect">
            <a:avLst/>
          </a:prstGeom>
        </p:spPr>
        <p:txBody>
          <a:bodyPr wrap="square">
            <a:spAutoFit/>
          </a:bodyPr>
          <a:lstStyle/>
          <a:p>
            <a:pPr algn="ctr"/>
            <a:r>
              <a:rPr lang="en-US" sz="4800" dirty="0">
                <a:solidFill>
                  <a:schemeClr val="bg1"/>
                </a:solidFill>
                <a:effectLst/>
                <a:latin typeface="AR ESSENCE" panose="02000000000000000000" pitchFamily="2" charset="0"/>
              </a:rPr>
              <a:t>The Lie</a:t>
            </a:r>
          </a:p>
        </p:txBody>
      </p:sp>
      <p:sp>
        <p:nvSpPr>
          <p:cNvPr id="5" name="Rectangle 4"/>
          <p:cNvSpPr/>
          <p:nvPr/>
        </p:nvSpPr>
        <p:spPr>
          <a:xfrm>
            <a:off x="5448802" y="4073202"/>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whole account which this young man gives is a fabrication: in many of the particulars it is grossly </a:t>
            </a:r>
            <a:r>
              <a:rPr lang="en-US" b="0" i="1" dirty="0">
                <a:solidFill>
                  <a:schemeClr val="bg1"/>
                </a:solidFill>
                <a:effectLst/>
                <a:latin typeface="Calibri" panose="020F0502020204030204" pitchFamily="34" charset="0"/>
              </a:rPr>
              <a:t>self-contradictory.</a:t>
            </a:r>
            <a:r>
              <a:rPr lang="en-US" b="0" i="0" dirty="0">
                <a:solidFill>
                  <a:schemeClr val="bg1"/>
                </a:solidFill>
                <a:effectLst/>
                <a:latin typeface="Calibri" panose="020F0502020204030204" pitchFamily="34" charset="0"/>
              </a:rPr>
              <a:t> There is no fact in the case but the bringing of the </a:t>
            </a:r>
            <a:r>
              <a:rPr lang="en-US" b="0" i="1" dirty="0">
                <a:solidFill>
                  <a:schemeClr val="bg1"/>
                </a:solidFill>
                <a:effectLst/>
                <a:latin typeface="Calibri" panose="020F0502020204030204" pitchFamily="34" charset="0"/>
              </a:rPr>
              <a:t>crown,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diadem,</a:t>
            </a:r>
            <a:r>
              <a:rPr lang="en-US" b="0" i="0" dirty="0">
                <a:solidFill>
                  <a:schemeClr val="bg1"/>
                </a:solidFill>
                <a:effectLst/>
                <a:latin typeface="Calibri" panose="020F0502020204030204" pitchFamily="34" charset="0"/>
              </a:rPr>
              <a:t> and </a:t>
            </a:r>
            <a:r>
              <a:rPr lang="en-US" b="0" i="1" dirty="0">
                <a:solidFill>
                  <a:schemeClr val="bg1"/>
                </a:solidFill>
                <a:effectLst/>
                <a:latin typeface="Calibri" panose="020F0502020204030204" pitchFamily="34" charset="0"/>
              </a:rPr>
              <a:t>bracelets</a:t>
            </a:r>
            <a:r>
              <a:rPr lang="en-US" b="0" i="0" dirty="0">
                <a:solidFill>
                  <a:schemeClr val="bg1"/>
                </a:solidFill>
                <a:effectLst/>
                <a:latin typeface="Calibri" panose="020F0502020204030204" pitchFamily="34" charset="0"/>
              </a:rPr>
              <a:t> of Saul; which, as he appears to have been a plunderer of the slain, he found on the field of battle; and he brought them to David, and told the lie of having dispatched Saul, merely to ingratiate himself with David.” </a:t>
            </a:r>
            <a:endParaRPr lang="en-US" dirty="0">
              <a:solidFill>
                <a:schemeClr val="bg1"/>
              </a:solidFill>
              <a:latin typeface="Calibri" panose="020F0502020204030204" pitchFamily="34" charset="0"/>
            </a:endParaRPr>
          </a:p>
        </p:txBody>
      </p:sp>
      <p:sp>
        <p:nvSpPr>
          <p:cNvPr id="9" name="Rectangle 8"/>
          <p:cNvSpPr/>
          <p:nvPr/>
        </p:nvSpPr>
        <p:spPr>
          <a:xfrm>
            <a:off x="11544802" y="6262850"/>
            <a:ext cx="442750" cy="369332"/>
          </a:xfrm>
          <a:prstGeom prst="rect">
            <a:avLst/>
          </a:prstGeom>
        </p:spPr>
        <p:txBody>
          <a:bodyPr wrap="none">
            <a:spAutoFit/>
          </a:bodyPr>
          <a:lstStyle/>
          <a:p>
            <a:r>
              <a:rPr lang="en-US" dirty="0">
                <a:solidFill>
                  <a:schemeClr val="bg1"/>
                </a:solidFill>
              </a:rPr>
              <a:t>(1)</a:t>
            </a:r>
            <a:endParaRPr lang="en-US" dirty="0">
              <a:solidFill>
                <a:schemeClr val="bg1"/>
              </a:solidFill>
              <a:effectLst/>
            </a:endParaRPr>
          </a:p>
        </p:txBody>
      </p:sp>
      <p:sp>
        <p:nvSpPr>
          <p:cNvPr id="10" name="Rectangle 9"/>
          <p:cNvSpPr/>
          <p:nvPr/>
        </p:nvSpPr>
        <p:spPr>
          <a:xfrm>
            <a:off x="557183" y="4970188"/>
            <a:ext cx="4891619" cy="1200329"/>
          </a:xfrm>
          <a:prstGeom prst="rect">
            <a:avLst/>
          </a:prstGeom>
        </p:spPr>
        <p:txBody>
          <a:bodyPr wrap="square">
            <a:spAutoFit/>
          </a:bodyPr>
          <a:lstStyle/>
          <a:p>
            <a:r>
              <a:rPr lang="en-US" i="1" dirty="0">
                <a:solidFill>
                  <a:srgbClr val="FFFF00"/>
                </a:solidFill>
                <a:effectLst/>
                <a:latin typeface="Calibri" panose="020F0502020204030204" pitchFamily="34" charset="0"/>
              </a:rPr>
              <a:t>When one told me, saying, Behold, Saul is dead, thinking to have brought good tidings, I took hold of him, and slew him in </a:t>
            </a:r>
            <a:r>
              <a:rPr lang="en-US" i="1" dirty="0" err="1">
                <a:solidFill>
                  <a:srgbClr val="FFFF00"/>
                </a:solidFill>
                <a:effectLst/>
                <a:latin typeface="Calibri" panose="020F0502020204030204" pitchFamily="34" charset="0"/>
              </a:rPr>
              <a:t>Ziklag</a:t>
            </a:r>
            <a:r>
              <a:rPr lang="en-US" i="1" dirty="0">
                <a:solidFill>
                  <a:srgbClr val="FFFF00"/>
                </a:solidFill>
                <a:effectLst/>
                <a:latin typeface="Calibri" panose="020F0502020204030204" pitchFamily="34" charset="0"/>
              </a:rPr>
              <a:t>, who thought that I would have given him a reward for his tidings:</a:t>
            </a:r>
            <a:endParaRPr lang="en-US" i="1" dirty="0">
              <a:solidFill>
                <a:srgbClr val="FFFF00"/>
              </a:solidFill>
            </a:endParaRPr>
          </a:p>
        </p:txBody>
      </p:sp>
      <p:pic>
        <p:nvPicPr>
          <p:cNvPr id="2052" name="Picture 4" descr="http://uploads4.wikiart.org/images/james-tissot/nathan-rebukes-david-as-in-2-samuel-120.jpg!xl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6" y="2161680"/>
            <a:ext cx="3429380" cy="274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Divided Kingdom</a:t>
            </a:r>
          </a:p>
        </p:txBody>
      </p:sp>
      <p:sp>
        <p:nvSpPr>
          <p:cNvPr id="2" name="Rectangle 1"/>
          <p:cNvSpPr/>
          <p:nvPr/>
        </p:nvSpPr>
        <p:spPr>
          <a:xfrm>
            <a:off x="885264" y="1213009"/>
            <a:ext cx="6499412" cy="584775"/>
          </a:xfrm>
          <a:prstGeom prst="rect">
            <a:avLst/>
          </a:prstGeom>
        </p:spPr>
        <p:txBody>
          <a:bodyPr wrap="square">
            <a:spAutoFit/>
          </a:bodyPr>
          <a:lstStyle/>
          <a:p>
            <a:r>
              <a:rPr lang="en-US" sz="3200" b="0" i="0" dirty="0">
                <a:solidFill>
                  <a:schemeClr val="bg1"/>
                </a:solidFill>
                <a:effectLst/>
                <a:latin typeface="AR ESSENCE" panose="02000000000000000000" pitchFamily="2" charset="0"/>
              </a:rPr>
              <a:t>The Northern</a:t>
            </a:r>
            <a:endParaRPr lang="en-US" sz="3200" dirty="0">
              <a:solidFill>
                <a:schemeClr val="bg1"/>
              </a:solidFill>
              <a:latin typeface="AR ESSENCE" panose="02000000000000000000" pitchFamily="2" charset="0"/>
            </a:endParaRPr>
          </a:p>
        </p:txBody>
      </p:sp>
      <p:sp>
        <p:nvSpPr>
          <p:cNvPr id="3" name="Rectangle 2"/>
          <p:cNvSpPr/>
          <p:nvPr/>
        </p:nvSpPr>
        <p:spPr>
          <a:xfrm>
            <a:off x="1983811" y="1797784"/>
            <a:ext cx="3046668" cy="707886"/>
          </a:xfrm>
          <a:prstGeom prst="rect">
            <a:avLst/>
          </a:prstGeom>
        </p:spPr>
        <p:txBody>
          <a:bodyPr wrap="none">
            <a:spAutoFit/>
          </a:bodyPr>
          <a:lstStyle/>
          <a:p>
            <a:r>
              <a:rPr lang="en-US" sz="2000" b="0" i="0" dirty="0">
                <a:solidFill>
                  <a:schemeClr val="bg1"/>
                </a:solidFill>
                <a:effectLst/>
                <a:latin typeface="Calibri" panose="020F0502020204030204" pitchFamily="34" charset="0"/>
              </a:rPr>
              <a:t>Known as Israel</a:t>
            </a:r>
          </a:p>
          <a:p>
            <a:r>
              <a:rPr lang="en-US" sz="2000" dirty="0">
                <a:solidFill>
                  <a:schemeClr val="bg1"/>
                </a:solidFill>
              </a:rPr>
              <a:t>King: </a:t>
            </a:r>
            <a:r>
              <a:rPr lang="en-US" sz="2000" dirty="0" err="1">
                <a:solidFill>
                  <a:schemeClr val="bg1"/>
                </a:solidFill>
              </a:rPr>
              <a:t>Ishbosheth</a:t>
            </a:r>
            <a:r>
              <a:rPr lang="en-US" sz="2000" dirty="0">
                <a:solidFill>
                  <a:schemeClr val="bg1"/>
                </a:solidFill>
              </a:rPr>
              <a:t>, Saul’s son</a:t>
            </a:r>
          </a:p>
        </p:txBody>
      </p:sp>
      <p:sp>
        <p:nvSpPr>
          <p:cNvPr id="7" name="Rectangle 6"/>
          <p:cNvSpPr/>
          <p:nvPr/>
        </p:nvSpPr>
        <p:spPr>
          <a:xfrm>
            <a:off x="8673352" y="4269090"/>
            <a:ext cx="2124636" cy="1077218"/>
          </a:xfrm>
          <a:prstGeom prst="rect">
            <a:avLst/>
          </a:prstGeom>
        </p:spPr>
        <p:txBody>
          <a:bodyPr wrap="square">
            <a:spAutoFit/>
          </a:bodyPr>
          <a:lstStyle/>
          <a:p>
            <a:pPr algn="ctr"/>
            <a:r>
              <a:rPr lang="en-US" sz="3200" b="0" i="0" dirty="0">
                <a:solidFill>
                  <a:schemeClr val="bg1"/>
                </a:solidFill>
                <a:effectLst/>
                <a:latin typeface="AR ESSENCE" panose="02000000000000000000" pitchFamily="2" charset="0"/>
              </a:rPr>
              <a:t>The Southern</a:t>
            </a:r>
            <a:endParaRPr lang="en-US" sz="3200" dirty="0">
              <a:solidFill>
                <a:schemeClr val="bg1"/>
              </a:solidFill>
              <a:latin typeface="AR ESSENCE" panose="02000000000000000000" pitchFamily="2" charset="0"/>
            </a:endParaRPr>
          </a:p>
        </p:txBody>
      </p:sp>
      <p:sp>
        <p:nvSpPr>
          <p:cNvPr id="8" name="Rectangle 7"/>
          <p:cNvSpPr/>
          <p:nvPr/>
        </p:nvSpPr>
        <p:spPr>
          <a:xfrm>
            <a:off x="9180229" y="5667088"/>
            <a:ext cx="1848326" cy="707886"/>
          </a:xfrm>
          <a:prstGeom prst="rect">
            <a:avLst/>
          </a:prstGeom>
        </p:spPr>
        <p:txBody>
          <a:bodyPr wrap="none">
            <a:spAutoFit/>
          </a:bodyPr>
          <a:lstStyle/>
          <a:p>
            <a:r>
              <a:rPr lang="en-US" sz="2000" b="0" i="0" dirty="0">
                <a:solidFill>
                  <a:schemeClr val="bg1"/>
                </a:solidFill>
                <a:effectLst/>
                <a:latin typeface="Calibri" panose="020F0502020204030204" pitchFamily="34" charset="0"/>
              </a:rPr>
              <a:t>Known as Judah</a:t>
            </a:r>
          </a:p>
          <a:p>
            <a:r>
              <a:rPr lang="en-US" sz="2000" dirty="0">
                <a:solidFill>
                  <a:schemeClr val="bg1"/>
                </a:solidFill>
                <a:latin typeface="Calibri" panose="020F0502020204030204" pitchFamily="34" charset="0"/>
              </a:rPr>
              <a:t>King: David</a:t>
            </a:r>
            <a:endParaRPr lang="en-US" sz="2000" dirty="0">
              <a:solidFill>
                <a:schemeClr val="bg1"/>
              </a:solidFill>
            </a:endParaRPr>
          </a:p>
        </p:txBody>
      </p:sp>
      <p:sp>
        <p:nvSpPr>
          <p:cNvPr id="5" name="Lightning Bolt 4"/>
          <p:cNvSpPr/>
          <p:nvPr/>
        </p:nvSpPr>
        <p:spPr>
          <a:xfrm rot="8410395">
            <a:off x="223740" y="2318647"/>
            <a:ext cx="11861060" cy="253707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44693" y="3266063"/>
            <a:ext cx="2445157" cy="400110"/>
          </a:xfrm>
          <a:prstGeom prst="rect">
            <a:avLst/>
          </a:prstGeom>
        </p:spPr>
        <p:txBody>
          <a:bodyPr wrap="none">
            <a:spAutoFit/>
          </a:bodyPr>
          <a:lstStyle/>
          <a:p>
            <a:r>
              <a:rPr lang="en-US" sz="2000" dirty="0">
                <a:solidFill>
                  <a:schemeClr val="bg1"/>
                </a:solidFill>
                <a:latin typeface="Calibri" panose="020F0502020204030204" pitchFamily="34" charset="0"/>
              </a:rPr>
              <a:t>Civil war for 7 ½ years</a:t>
            </a:r>
            <a:endParaRPr lang="en-US" sz="2000" dirty="0">
              <a:solidFill>
                <a:schemeClr val="bg1"/>
              </a:solidFill>
            </a:endParaRPr>
          </a:p>
        </p:txBody>
      </p:sp>
      <p:pic>
        <p:nvPicPr>
          <p:cNvPr id="6146" name="Picture 2" descr="http://www.global-ethic-now.de/abb/0b-religionen/01-judentum/kingdom-of-dav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479" y="2176090"/>
            <a:ext cx="2560731" cy="33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latin typeface="AR ESSENCE" panose="02000000000000000000" pitchFamily="2" charset="0"/>
              </a:rPr>
              <a:t>Abner</a:t>
            </a:r>
            <a:endParaRPr lang="en-US" sz="6600" dirty="0">
              <a:solidFill>
                <a:schemeClr val="bg1"/>
              </a:solidFill>
              <a:effectLst/>
              <a:latin typeface="AR ESSENCE" panose="02000000000000000000" pitchFamily="2" charset="0"/>
            </a:endParaRPr>
          </a:p>
        </p:txBody>
      </p:sp>
      <p:sp>
        <p:nvSpPr>
          <p:cNvPr id="3" name="Rectangle 2"/>
          <p:cNvSpPr/>
          <p:nvPr/>
        </p:nvSpPr>
        <p:spPr>
          <a:xfrm>
            <a:off x="518081" y="1107996"/>
            <a:ext cx="8679707"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He was Saul’s cousin and the son of </a:t>
            </a:r>
            <a:r>
              <a:rPr lang="en-US" b="0" i="0" dirty="0" err="1">
                <a:solidFill>
                  <a:schemeClr val="bg1"/>
                </a:solidFill>
                <a:effectLst/>
                <a:latin typeface="Calibri" panose="020F0502020204030204" pitchFamily="34" charset="0"/>
              </a:rPr>
              <a:t>Ner</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served as Saul’s commander-in-chief</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chided with by David when Saul was sleeping and David took Saul’s spear and water curse as proof that David was in their camp but did not kill Saul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wanted to preserve the kingship in the family and manipulated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Saul’s son, to the throne of the northern kingdom</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was Abner’s puppet while Abner set up a new capital called </a:t>
            </a:r>
            <a:r>
              <a:rPr lang="en-US" dirty="0" err="1">
                <a:solidFill>
                  <a:schemeClr val="bg1"/>
                </a:solidFill>
                <a:latin typeface="Calibri" panose="020F0502020204030204" pitchFamily="34" charset="0"/>
              </a:rPr>
              <a:t>Mahanaim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took </a:t>
            </a:r>
            <a:r>
              <a:rPr lang="en-US" dirty="0" err="1">
                <a:solidFill>
                  <a:schemeClr val="bg1"/>
                </a:solidFill>
                <a:latin typeface="Calibri" panose="020F0502020204030204" pitchFamily="34" charset="0"/>
              </a:rPr>
              <a:t>Rizpah</a:t>
            </a:r>
            <a:r>
              <a:rPr lang="en-US" dirty="0">
                <a:solidFill>
                  <a:schemeClr val="bg1"/>
                </a:solidFill>
                <a:latin typeface="Calibri" panose="020F0502020204030204" pitchFamily="34" charset="0"/>
              </a:rPr>
              <a:t>, the daughter of </a:t>
            </a:r>
            <a:r>
              <a:rPr lang="en-US" dirty="0" err="1">
                <a:solidFill>
                  <a:schemeClr val="bg1"/>
                </a:solidFill>
                <a:latin typeface="Calibri" panose="020F0502020204030204" pitchFamily="34" charset="0"/>
              </a:rPr>
              <a:t>Aiah</a:t>
            </a:r>
            <a:r>
              <a:rPr lang="en-US" dirty="0">
                <a:solidFill>
                  <a:schemeClr val="bg1"/>
                </a:solidFill>
                <a:latin typeface="Calibri" panose="020F0502020204030204" pitchFamily="34" charset="0"/>
              </a:rPr>
              <a:t> and concubine of Saul’s, to wife, which caused a dispute between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and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enters into peace with David; however,  Joab kills him in Hebron as revenge for his brother’s life</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(2, 5)</a:t>
            </a:r>
          </a:p>
        </p:txBody>
      </p:sp>
      <p:grpSp>
        <p:nvGrpSpPr>
          <p:cNvPr id="7" name="Group 6"/>
          <p:cNvGrpSpPr/>
          <p:nvPr/>
        </p:nvGrpSpPr>
        <p:grpSpPr>
          <a:xfrm>
            <a:off x="9197788" y="1013230"/>
            <a:ext cx="2536907" cy="5170720"/>
            <a:chOff x="5384873" y="1053571"/>
            <a:chExt cx="2536907" cy="5170720"/>
          </a:xfrm>
        </p:grpSpPr>
        <p:sp>
          <p:nvSpPr>
            <p:cNvPr id="8" name="Cloud 7"/>
            <p:cNvSpPr/>
            <p:nvPr/>
          </p:nvSpPr>
          <p:spPr>
            <a:xfrm rot="21261055">
              <a:off x="6436043" y="1419238"/>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9409858">
              <a:off x="5536878" y="1640524"/>
              <a:ext cx="1245530" cy="1269555"/>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24239" y="39696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84873" y="3983526"/>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62881" y="5607858"/>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10733" y="5606344"/>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73242">
              <a:off x="5661881" y="2514598"/>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69632">
              <a:off x="6862481" y="2514699"/>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6244901" y="2514598"/>
              <a:ext cx="847165"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5982568" y="4126407"/>
              <a:ext cx="1301676" cy="1700898"/>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6425299" y="2689296"/>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604823">
              <a:off x="6526035" y="2484997"/>
              <a:ext cx="409796" cy="2941279"/>
            </a:xfrm>
            <a:prstGeom prst="roundRect">
              <a:avLst>
                <a:gd name="adj" fmla="val 4119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20591567">
              <a:off x="6527746" y="2872768"/>
              <a:ext cx="422525" cy="2172300"/>
              <a:chOff x="9005046" y="1202912"/>
              <a:chExt cx="856130" cy="4401564"/>
            </a:xfrm>
          </p:grpSpPr>
          <p:sp>
            <p:nvSpPr>
              <p:cNvPr id="34" name="Flowchart: Collate 33"/>
              <p:cNvSpPr/>
              <p:nvPr/>
            </p:nvSpPr>
            <p:spPr>
              <a:xfrm>
                <a:off x="9022976" y="2686571"/>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lowchart: Collate 34"/>
              <p:cNvSpPr/>
              <p:nvPr/>
            </p:nvSpPr>
            <p:spPr>
              <a:xfrm>
                <a:off x="9027458" y="4237465"/>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iamond 35"/>
              <p:cNvSpPr/>
              <p:nvPr/>
            </p:nvSpPr>
            <p:spPr>
              <a:xfrm>
                <a:off x="9053010" y="3751730"/>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llate 36"/>
              <p:cNvSpPr/>
              <p:nvPr/>
            </p:nvSpPr>
            <p:spPr>
              <a:xfrm>
                <a:off x="9005046" y="1202912"/>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iamond 37"/>
              <p:cNvSpPr/>
              <p:nvPr/>
            </p:nvSpPr>
            <p:spPr>
              <a:xfrm>
                <a:off x="9030598" y="2236694"/>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6262510" y="4053582"/>
              <a:ext cx="822381" cy="15374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63378" y="1103700"/>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6114753" y="2245659"/>
              <a:ext cx="977313" cy="615612"/>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44588" y="2315979"/>
              <a:ext cx="467087" cy="1310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5783" y="1053571"/>
              <a:ext cx="1877157" cy="663919"/>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798864" y="1569258"/>
              <a:ext cx="1825618" cy="23622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6200000">
              <a:off x="6513701" y="967681"/>
              <a:ext cx="261022" cy="1341976"/>
              <a:chOff x="9005046" y="1202912"/>
              <a:chExt cx="856130" cy="4401564"/>
            </a:xfrm>
          </p:grpSpPr>
          <p:sp>
            <p:nvSpPr>
              <p:cNvPr id="29" name="Flowchart: Collate 28"/>
              <p:cNvSpPr/>
              <p:nvPr/>
            </p:nvSpPr>
            <p:spPr>
              <a:xfrm>
                <a:off x="9022976" y="2686571"/>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lowchart: Collate 29"/>
              <p:cNvSpPr/>
              <p:nvPr/>
            </p:nvSpPr>
            <p:spPr>
              <a:xfrm>
                <a:off x="9027458" y="4237465"/>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mond 30"/>
              <p:cNvSpPr/>
              <p:nvPr/>
            </p:nvSpPr>
            <p:spPr>
              <a:xfrm>
                <a:off x="9053010" y="3751730"/>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llate 31"/>
              <p:cNvSpPr/>
              <p:nvPr/>
            </p:nvSpPr>
            <p:spPr>
              <a:xfrm>
                <a:off x="9005046" y="1202912"/>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9030598" y="2236694"/>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141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Joab</a:t>
            </a:r>
          </a:p>
        </p:txBody>
      </p:sp>
      <p:sp>
        <p:nvSpPr>
          <p:cNvPr id="3" name="Rectangle 2"/>
          <p:cNvSpPr/>
          <p:nvPr/>
        </p:nvSpPr>
        <p:spPr>
          <a:xfrm>
            <a:off x="316374" y="865949"/>
            <a:ext cx="9190695" cy="5509200"/>
          </a:xfrm>
          <a:prstGeom prst="rect">
            <a:avLst/>
          </a:prstGeom>
        </p:spPr>
        <p:txBody>
          <a:bodyPr wrap="square">
            <a:spAutoFit/>
          </a:bodyPr>
          <a:lstStyle/>
          <a:p>
            <a:r>
              <a:rPr lang="en-US" sz="1600" b="0" i="0" dirty="0">
                <a:solidFill>
                  <a:schemeClr val="bg1"/>
                </a:solidFill>
                <a:effectLst/>
                <a:latin typeface="Calibri" panose="020F0502020204030204" pitchFamily="34" charset="0"/>
              </a:rPr>
              <a:t>He was the eldest son of </a:t>
            </a:r>
            <a:r>
              <a:rPr lang="en-US" sz="1600" b="0" i="0" dirty="0" err="1">
                <a:solidFill>
                  <a:schemeClr val="bg1"/>
                </a:solidFill>
                <a:effectLst/>
                <a:latin typeface="Calibri" panose="020F0502020204030204" pitchFamily="34" charset="0"/>
              </a:rPr>
              <a:t>Zeruiah</a:t>
            </a:r>
            <a:r>
              <a:rPr lang="en-US" sz="1600" b="0" i="0" dirty="0">
                <a:solidFill>
                  <a:schemeClr val="bg1"/>
                </a:solidFill>
                <a:effectLst/>
                <a:latin typeface="Calibri" panose="020F0502020204030204" pitchFamily="34" charset="0"/>
              </a:rPr>
              <a:t>, David’s sister, making him a nephew of David’s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served as David’s commander-in-chief of Judah and was closely associated with David during David’s reign.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and Abner met at the pool of Gibeon and each side (north and south) put up 12 men to show off their agilities “play before us”, but blood was spilt and warfare began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Joab’s brother, Asahel, was caught chasing after Abner and Aber put a spear under his 5</a:t>
            </a:r>
            <a:r>
              <a:rPr lang="en-US" sz="1600" baseline="30000" dirty="0">
                <a:solidFill>
                  <a:schemeClr val="bg1"/>
                </a:solidFill>
                <a:latin typeface="Calibri" panose="020F0502020204030204" pitchFamily="34" charset="0"/>
              </a:rPr>
              <a:t>th</a:t>
            </a:r>
            <a:r>
              <a:rPr lang="en-US" sz="1600" dirty="0">
                <a:solidFill>
                  <a:schemeClr val="bg1"/>
                </a:solidFill>
                <a:latin typeface="Calibri" panose="020F0502020204030204" pitchFamily="34" charset="0"/>
              </a:rPr>
              <a:t> rib and Asahel died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blew a trumpet to cease fire and Abner and the men marched all night and crossed the Jordan River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and his brother, </a:t>
            </a:r>
            <a:r>
              <a:rPr lang="en-US" sz="1600" dirty="0" err="1">
                <a:solidFill>
                  <a:schemeClr val="bg1"/>
                </a:solidFill>
                <a:latin typeface="Calibri" panose="020F0502020204030204" pitchFamily="34" charset="0"/>
              </a:rPr>
              <a:t>Abishai</a:t>
            </a:r>
            <a:r>
              <a:rPr lang="en-US" sz="1600" dirty="0">
                <a:solidFill>
                  <a:schemeClr val="bg1"/>
                </a:solidFill>
                <a:latin typeface="Calibri" panose="020F0502020204030204" pitchFamily="34" charset="0"/>
              </a:rPr>
              <a:t>, carried their brother, </a:t>
            </a:r>
            <a:r>
              <a:rPr lang="en-US" sz="1600" dirty="0" err="1">
                <a:solidFill>
                  <a:schemeClr val="bg1"/>
                </a:solidFill>
                <a:latin typeface="Calibri" panose="020F0502020204030204" pitchFamily="34" charset="0"/>
              </a:rPr>
              <a:t>Ashahel</a:t>
            </a:r>
            <a:r>
              <a:rPr lang="en-US" sz="1600" dirty="0">
                <a:solidFill>
                  <a:schemeClr val="bg1"/>
                </a:solidFill>
                <a:latin typeface="Calibri" panose="020F0502020204030204" pitchFamily="34" charset="0"/>
              </a:rPr>
              <a:t> to be buried in Bethlehem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During the siege Joab lost 19 men, while Abner lost 360</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and his brother, </a:t>
            </a:r>
            <a:r>
              <a:rPr lang="en-US" sz="1600" dirty="0" err="1">
                <a:solidFill>
                  <a:schemeClr val="bg1"/>
                </a:solidFill>
                <a:latin typeface="Calibri" panose="020F0502020204030204" pitchFamily="34" charset="0"/>
              </a:rPr>
              <a:t>Abishai</a:t>
            </a:r>
            <a:r>
              <a:rPr lang="en-US" sz="1600" dirty="0">
                <a:solidFill>
                  <a:schemeClr val="bg1"/>
                </a:solidFill>
                <a:latin typeface="Calibri" panose="020F0502020204030204" pitchFamily="34" charset="0"/>
              </a:rPr>
              <a:t>, sought revenge at a later time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When Abner joined David and his men in Hebron Joab killed Abner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After David’s death he was in favor of </a:t>
            </a:r>
            <a:r>
              <a:rPr lang="en-US" sz="1600" dirty="0" err="1">
                <a:solidFill>
                  <a:schemeClr val="bg1"/>
                </a:solidFill>
                <a:latin typeface="Calibri" panose="020F0502020204030204" pitchFamily="34" charset="0"/>
              </a:rPr>
              <a:t>Adonijah’s</a:t>
            </a:r>
            <a:r>
              <a:rPr lang="en-US" sz="1600" dirty="0">
                <a:solidFill>
                  <a:schemeClr val="bg1"/>
                </a:solidFill>
                <a:latin typeface="Calibri" panose="020F0502020204030204" pitchFamily="34" charset="0"/>
              </a:rPr>
              <a:t> succession and for that reason was put to death by Solomon </a:t>
            </a:r>
          </a:p>
          <a:p>
            <a:endParaRPr lang="en-US" sz="1600" dirty="0">
              <a:solidFill>
                <a:schemeClr val="bg1"/>
              </a:solidFill>
              <a:latin typeface="Calibri" panose="020F0502020204030204" pitchFamily="34" charset="0"/>
            </a:endParaRPr>
          </a:p>
        </p:txBody>
      </p:sp>
      <p:sp>
        <p:nvSpPr>
          <p:cNvPr id="4" name="TextBox 3"/>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(2,3,)</a:t>
            </a:r>
          </a:p>
        </p:txBody>
      </p:sp>
      <p:grpSp>
        <p:nvGrpSpPr>
          <p:cNvPr id="7" name="Group 6"/>
          <p:cNvGrpSpPr/>
          <p:nvPr/>
        </p:nvGrpSpPr>
        <p:grpSpPr>
          <a:xfrm>
            <a:off x="9507069" y="1623135"/>
            <a:ext cx="2485098" cy="4375800"/>
            <a:chOff x="4730449" y="1009660"/>
            <a:chExt cx="2938058" cy="5173379"/>
          </a:xfrm>
        </p:grpSpPr>
        <p:grpSp>
          <p:nvGrpSpPr>
            <p:cNvPr id="8" name="Group 7"/>
            <p:cNvGrpSpPr/>
            <p:nvPr/>
          </p:nvGrpSpPr>
          <p:grpSpPr>
            <a:xfrm rot="20205159">
              <a:off x="4995675" y="1200157"/>
              <a:ext cx="614479" cy="2505107"/>
              <a:chOff x="7860546" y="1523422"/>
              <a:chExt cx="614479" cy="2505107"/>
            </a:xfrm>
          </p:grpSpPr>
          <p:sp>
            <p:nvSpPr>
              <p:cNvPr id="50" name="Lightning Bolt 49"/>
              <p:cNvSpPr/>
              <p:nvPr/>
            </p:nvSpPr>
            <p:spPr>
              <a:xfrm rot="881651">
                <a:off x="8044719" y="1523422"/>
                <a:ext cx="430306" cy="175701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p:cNvSpPr/>
              <p:nvPr/>
            </p:nvSpPr>
            <p:spPr>
              <a:xfrm rot="20718349" flipH="1">
                <a:off x="7860546" y="1582442"/>
                <a:ext cx="430306" cy="175701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178538" y="2990914"/>
                <a:ext cx="1949162" cy="1260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15842504">
              <a:off x="5501279" y="1231239"/>
              <a:ext cx="1245530"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9409858">
              <a:off x="5135690" y="1395420"/>
              <a:ext cx="1245530" cy="1269555"/>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69815" y="392842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30449" y="394227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08457" y="5566606"/>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56309" y="5565092"/>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73242">
              <a:off x="5007457" y="247334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69632">
              <a:off x="6208057" y="2473447"/>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5590477" y="2473346"/>
              <a:ext cx="847165" cy="1600201"/>
            </a:xfrm>
            <a:prstGeom prst="trapezoid">
              <a:avLst>
                <a:gd name="adj" fmla="val 9127"/>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5382967" y="3889397"/>
              <a:ext cx="1301676" cy="1913715"/>
            </a:xfrm>
            <a:prstGeom prst="trapezoid">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5770875" y="264804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08954" y="106244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5460329" y="220440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48267" y="230125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3912136">
              <a:off x="5271138" y="3291284"/>
              <a:ext cx="1444473" cy="14480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7687864" flipH="1">
              <a:off x="5317248" y="3254548"/>
              <a:ext cx="1505547" cy="12768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608086" y="3490053"/>
              <a:ext cx="822381" cy="58831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5220293" y="1009660"/>
              <a:ext cx="1457383" cy="620131"/>
            </a:xfrm>
            <a:prstGeom prst="can">
              <a:avLst>
                <a:gd name="adj" fmla="val 1849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195083" y="1473521"/>
              <a:ext cx="1482143" cy="31669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10433" y="1499521"/>
              <a:ext cx="1256699" cy="292515"/>
              <a:chOff x="7367833" y="1418839"/>
              <a:chExt cx="3388207" cy="421903"/>
            </a:xfrm>
          </p:grpSpPr>
          <p:sp>
            <p:nvSpPr>
              <p:cNvPr id="46" name="Snip Diagonal Corner Rectangle 45"/>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vron 46"/>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mond 48"/>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580529" y="3577986"/>
              <a:ext cx="820271" cy="146849"/>
              <a:chOff x="7367833" y="1418839"/>
              <a:chExt cx="3388207" cy="421903"/>
            </a:xfrm>
          </p:grpSpPr>
          <p:sp>
            <p:nvSpPr>
              <p:cNvPr id="42" name="Snip Diagonal Corner Rectangle 41"/>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evron 42"/>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iamond 44"/>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598458" y="3824516"/>
              <a:ext cx="820271" cy="146849"/>
              <a:chOff x="7367833" y="1418839"/>
              <a:chExt cx="3388207" cy="421903"/>
            </a:xfrm>
          </p:grpSpPr>
          <p:sp>
            <p:nvSpPr>
              <p:cNvPr id="38" name="Snip Diagonal Corner Rectangle 37"/>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evron 38"/>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mond 40"/>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242947" y="3140619"/>
              <a:ext cx="1425560" cy="1821813"/>
              <a:chOff x="7718612" y="1781687"/>
              <a:chExt cx="1344706" cy="2238984"/>
            </a:xfrm>
          </p:grpSpPr>
          <p:sp>
            <p:nvSpPr>
              <p:cNvPr id="32" name="Hexagon 31"/>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671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81" y="1194522"/>
            <a:ext cx="6995819" cy="2308324"/>
          </a:xfrm>
          <a:prstGeom prst="rect">
            <a:avLst/>
          </a:prstGeom>
        </p:spPr>
        <p:txBody>
          <a:bodyPr wrap="square">
            <a:spAutoFit/>
          </a:bodyPr>
          <a:lstStyle/>
          <a:p>
            <a:r>
              <a:rPr lang="en-US" dirty="0">
                <a:solidFill>
                  <a:schemeClr val="bg1"/>
                </a:solidFill>
                <a:latin typeface="Calibri" panose="020F0502020204030204" pitchFamily="34" charset="0"/>
              </a:rPr>
              <a:t>The contest between the men of Abner and the men of Joab at the pool of Gibeon was more than a simple grudge match. Abner was the leader of the forces of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Saul’s son.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Joab was David’s commander. Thus, in the clash between the two kingdoms, champions were chosen to determine the winner. The challenge to let the young men “play before us” (v. 14) meant to let the twelve representatives battle for each side.</a:t>
            </a:r>
            <a:endParaRPr lang="en-US" dirty="0">
              <a:solidFill>
                <a:schemeClr val="bg1"/>
              </a:solidFill>
              <a:effectLst/>
              <a:latin typeface="Calibri" panose="020F0502020204030204" pitchFamily="34" charset="0"/>
            </a:endParaRPr>
          </a:p>
        </p:txBody>
      </p:sp>
      <p:sp>
        <p:nvSpPr>
          <p:cNvPr id="6" name="Rectangle 5"/>
          <p:cNvSpPr/>
          <p:nvPr/>
        </p:nvSpPr>
        <p:spPr>
          <a:xfrm>
            <a:off x="116541" y="0"/>
            <a:ext cx="12075459" cy="1107996"/>
          </a:xfrm>
          <a:prstGeom prst="rect">
            <a:avLst/>
          </a:prstGeom>
        </p:spPr>
        <p:txBody>
          <a:bodyPr wrap="square">
            <a:spAutoFit/>
          </a:bodyPr>
          <a:lstStyle/>
          <a:p>
            <a:r>
              <a:rPr lang="en-US" sz="6600" dirty="0">
                <a:solidFill>
                  <a:schemeClr val="bg1"/>
                </a:solidFill>
                <a:effectLst/>
                <a:latin typeface="AR ESSENCE" panose="02000000000000000000" pitchFamily="2" charset="0"/>
              </a:rPr>
              <a:t>The Pool of Gibeon</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602941" y="4291078"/>
            <a:ext cx="6096000" cy="2031325"/>
          </a:xfrm>
          <a:prstGeom prst="rect">
            <a:avLst/>
          </a:prstGeom>
        </p:spPr>
        <p:txBody>
          <a:bodyPr>
            <a:spAutoFit/>
          </a:bodyPr>
          <a:lstStyle/>
          <a:p>
            <a:r>
              <a:rPr lang="en-US" dirty="0">
                <a:solidFill>
                  <a:schemeClr val="bg1"/>
                </a:solidFill>
                <a:latin typeface="Calibri" panose="020F0502020204030204" pitchFamily="34" charset="0"/>
              </a:rPr>
              <a:t>When the twelve from each side had killed each other, no clear winner was shown, so both sides erupted into a furious battle, which David’s men won.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Asahel, Joab’s brother, gave chase to Abner, Abner yelled back that Asahel should content himself by taking the armor of one of the younger men, but Asahel refused.</a:t>
            </a:r>
            <a:endParaRPr lang="en-US" dirty="0">
              <a:solidFill>
                <a:schemeClr val="bg1"/>
              </a:solidFill>
            </a:endParaRPr>
          </a:p>
        </p:txBody>
      </p:sp>
      <p:pic>
        <p:nvPicPr>
          <p:cNvPr id="11" name="Picture 2" descr="http://www.truthnet.org/Biblicalarcheology/9/2-Pool-Gib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680" y="3775327"/>
            <a:ext cx="3555813" cy="26431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2:9-24</a:t>
            </a:r>
          </a:p>
        </p:txBody>
      </p:sp>
      <p:grpSp>
        <p:nvGrpSpPr>
          <p:cNvPr id="12" name="Group 11"/>
          <p:cNvGrpSpPr/>
          <p:nvPr/>
        </p:nvGrpSpPr>
        <p:grpSpPr>
          <a:xfrm>
            <a:off x="7536806" y="384360"/>
            <a:ext cx="3009224" cy="3797212"/>
            <a:chOff x="7505323" y="495847"/>
            <a:chExt cx="3702336" cy="4671821"/>
          </a:xfrm>
        </p:grpSpPr>
        <p:grpSp>
          <p:nvGrpSpPr>
            <p:cNvPr id="13" name="Group 12"/>
            <p:cNvGrpSpPr/>
            <p:nvPr/>
          </p:nvGrpSpPr>
          <p:grpSpPr>
            <a:xfrm>
              <a:off x="7505323" y="495847"/>
              <a:ext cx="3702336" cy="4671821"/>
              <a:chOff x="8455499" y="1694834"/>
              <a:chExt cx="2752160" cy="3472834"/>
            </a:xfrm>
          </p:grpSpPr>
          <p:sp>
            <p:nvSpPr>
              <p:cNvPr id="22" name="Rectangle 21"/>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455499" y="1694834"/>
                <a:ext cx="2043369" cy="3071775"/>
                <a:chOff x="3730028" y="2278823"/>
                <a:chExt cx="2043369" cy="3071775"/>
              </a:xfrm>
            </p:grpSpPr>
            <p:grpSp>
              <p:nvGrpSpPr>
                <p:cNvPr id="24" name="Group 23"/>
                <p:cNvGrpSpPr/>
                <p:nvPr/>
              </p:nvGrpSpPr>
              <p:grpSpPr>
                <a:xfrm>
                  <a:off x="3730028" y="2278823"/>
                  <a:ext cx="1810693" cy="3071775"/>
                  <a:chOff x="3730028" y="2278823"/>
                  <a:chExt cx="1810693" cy="3071775"/>
                </a:xfrm>
              </p:grpSpPr>
              <p:sp>
                <p:nvSpPr>
                  <p:cNvPr id="32" name="Freeform 31"/>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856816" y="3084679"/>
                  <a:ext cx="278939" cy="200368"/>
                  <a:chOff x="6690511" y="2136618"/>
                  <a:chExt cx="524866" cy="377022"/>
                </a:xfrm>
              </p:grpSpPr>
              <p:sp>
                <p:nvSpPr>
                  <p:cNvPr id="29" name="Isosceles Triangle 28"/>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523604" y="4286816"/>
                  <a:ext cx="249793" cy="206354"/>
                  <a:chOff x="8266989" y="4835584"/>
                  <a:chExt cx="396560" cy="327598"/>
                </a:xfrm>
              </p:grpSpPr>
              <p:sp>
                <p:nvSpPr>
                  <p:cNvPr id="27" name="Isosceles Triangle 26"/>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 name="TextBox 14"/>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6" name="TextBox 1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 name="TextBox 1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8" name="TextBox 17"/>
            <p:cNvSpPr txBox="1"/>
            <p:nvPr/>
          </p:nvSpPr>
          <p:spPr>
            <a:xfrm>
              <a:off x="8869036" y="2862147"/>
              <a:ext cx="1430447" cy="276999"/>
            </a:xfrm>
            <a:prstGeom prst="rect">
              <a:avLst/>
            </a:prstGeom>
            <a:noFill/>
          </p:spPr>
          <p:txBody>
            <a:bodyPr wrap="square" rtlCol="0">
              <a:spAutoFit/>
            </a:bodyPr>
            <a:lstStyle/>
            <a:p>
              <a:r>
                <a:rPr lang="en-US" sz="1200" dirty="0">
                  <a:solidFill>
                    <a:schemeClr val="bg1"/>
                  </a:solidFill>
                </a:rPr>
                <a:t>Gibeon</a:t>
              </a:r>
            </a:p>
          </p:txBody>
        </p:sp>
        <p:sp>
          <p:nvSpPr>
            <p:cNvPr id="19" name="5-Point Star 18"/>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198078" y="303347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703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4025</Words>
  <Application>Microsoft Office PowerPoint</Application>
  <PresentationFormat>Widescreen</PresentationFormat>
  <Paragraphs>322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AR ESSENCE</vt:lpstr>
      <vt:lpstr>Harrington</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54</cp:revision>
  <dcterms:created xsi:type="dcterms:W3CDTF">2016-01-04T15:50:24Z</dcterms:created>
  <dcterms:modified xsi:type="dcterms:W3CDTF">2025-10-19T23:01:47Z</dcterms:modified>
</cp:coreProperties>
</file>