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78" r:id="rId5"/>
    <p:sldId id="263" r:id="rId6"/>
    <p:sldId id="264" r:id="rId7"/>
    <p:sldId id="265" r:id="rId8"/>
    <p:sldId id="266" r:id="rId9"/>
    <p:sldId id="267" r:id="rId10"/>
    <p:sldId id="268" r:id="rId11"/>
    <p:sldId id="269" r:id="rId12"/>
    <p:sldId id="273" r:id="rId13"/>
    <p:sldId id="270" r:id="rId14"/>
    <p:sldId id="276" r:id="rId15"/>
    <p:sldId id="271" r:id="rId16"/>
    <p:sldId id="275" r:id="rId17"/>
    <p:sldId id="259" r:id="rId18"/>
    <p:sldId id="262" r:id="rId19"/>
    <p:sldId id="272" r:id="rId20"/>
    <p:sldId id="261" r:id="rId21"/>
    <p:sldId id="274" r:id="rId22"/>
  </p:sldIdLst>
  <p:sldSz cx="12192000" cy="6858000"/>
  <p:notesSz cx="6858000" cy="9144000"/>
  <p:embeddedFontLst>
    <p:embeddedFont>
      <p:font typeface="Agency FB" panose="020B0503020202020204"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55" d="100"/>
          <a:sy n="55" d="100"/>
        </p:scale>
        <p:origin x="4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5312F7-4571-419B-AE5C-66B2F06B9F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154364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56716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07885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44379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312F7-4571-419B-AE5C-66B2F06B9F38}"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43642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312F7-4571-419B-AE5C-66B2F06B9F3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3812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312F7-4571-419B-AE5C-66B2F06B9F38}"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342790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312F7-4571-419B-AE5C-66B2F06B9F38}"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48856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312F7-4571-419B-AE5C-66B2F06B9F38}"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119691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312F7-4571-419B-AE5C-66B2F06B9F3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68835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312F7-4571-419B-AE5C-66B2F06B9F38}"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1163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312F7-4571-419B-AE5C-66B2F06B9F38}"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B528-4885-4281-AA5B-B9005B11E312}" type="slidenum">
              <a:rPr lang="en-US" smtClean="0"/>
              <a:t>‹#›</a:t>
            </a:fld>
            <a:endParaRPr lang="en-US"/>
          </a:p>
        </p:txBody>
      </p:sp>
    </p:spTree>
    <p:extLst>
      <p:ext uri="{BB962C8B-B14F-4D97-AF65-F5344CB8AC3E}">
        <p14:creationId xmlns:p14="http://schemas.microsoft.com/office/powerpoint/2010/main" val="95090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DFD55D-4510-4F1B-A6EB-978773BCF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2934028" y="3524733"/>
            <a:ext cx="6096000" cy="1200329"/>
          </a:xfrm>
          <a:prstGeom prst="rect">
            <a:avLst/>
          </a:prstGeom>
        </p:spPr>
        <p:txBody>
          <a:bodyPr>
            <a:spAutoFit/>
          </a:bodyPr>
          <a:lstStyle/>
          <a:p>
            <a:pPr fontAlgn="base"/>
            <a:r>
              <a:rPr lang="en-US" dirty="0">
                <a:solidFill>
                  <a:schemeClr val="bg1"/>
                </a:solidFill>
                <a:latin typeface="Calibri" panose="020F0502020204030204" pitchFamily="34" charset="0"/>
              </a:rPr>
              <a:t>“For if ye forgive men their trespasses, your heavenly Father will also forgive you:</a:t>
            </a:r>
          </a:p>
          <a:p>
            <a:pPr fontAlgn="base"/>
            <a:r>
              <a:rPr lang="en-US" dirty="0">
                <a:solidFill>
                  <a:schemeClr val="bg1"/>
                </a:solidFill>
                <a:latin typeface="Calibri" panose="020F0502020204030204" pitchFamily="34" charset="0"/>
              </a:rPr>
              <a:t>“But if ye forgive not men their trespasses, neither will your Father forgive your trespasses.” (Matt. 6:14–15.)</a:t>
            </a:r>
            <a:endParaRPr lang="en-US" b="0" i="0" dirty="0">
              <a:solidFill>
                <a:schemeClr val="bg1"/>
              </a:solidFill>
              <a:effectLst/>
              <a:latin typeface="Calibri" panose="020F0502020204030204" pitchFamily="34" charset="0"/>
            </a:endParaRPr>
          </a:p>
        </p:txBody>
      </p:sp>
      <p:grpSp>
        <p:nvGrpSpPr>
          <p:cNvPr id="108" name="Group 107"/>
          <p:cNvGrpSpPr/>
          <p:nvPr/>
        </p:nvGrpSpPr>
        <p:grpSpPr>
          <a:xfrm>
            <a:off x="812871" y="1933174"/>
            <a:ext cx="1917016" cy="4239048"/>
            <a:chOff x="6734580" y="318933"/>
            <a:chExt cx="1917016" cy="4239048"/>
          </a:xfrm>
        </p:grpSpPr>
        <p:sp>
          <p:nvSpPr>
            <p:cNvPr id="109" name="Cloud 108"/>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7217045" y="3102223"/>
              <a:ext cx="891251" cy="289343"/>
              <a:chOff x="6629400" y="1582164"/>
              <a:chExt cx="2051348" cy="665965"/>
            </a:xfrm>
          </p:grpSpPr>
          <p:grpSp>
            <p:nvGrpSpPr>
              <p:cNvPr id="161" name="Group 160"/>
              <p:cNvGrpSpPr/>
              <p:nvPr/>
            </p:nvGrpSpPr>
            <p:grpSpPr>
              <a:xfrm>
                <a:off x="6629400" y="1582164"/>
                <a:ext cx="2051348" cy="665965"/>
                <a:chOff x="5406518" y="633972"/>
                <a:chExt cx="3662823" cy="743377"/>
              </a:xfrm>
            </p:grpSpPr>
            <p:grpSp>
              <p:nvGrpSpPr>
                <p:cNvPr id="166" name="Group 165"/>
                <p:cNvGrpSpPr/>
                <p:nvPr/>
              </p:nvGrpSpPr>
              <p:grpSpPr>
                <a:xfrm>
                  <a:off x="5406518" y="638327"/>
                  <a:ext cx="915268" cy="739022"/>
                  <a:chOff x="5406518" y="638327"/>
                  <a:chExt cx="915268" cy="739022"/>
                </a:xfrm>
              </p:grpSpPr>
              <p:sp>
                <p:nvSpPr>
                  <p:cNvPr id="179" name="Cross 17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6333981" y="633972"/>
                  <a:ext cx="915268" cy="739022"/>
                  <a:chOff x="5406518" y="638327"/>
                  <a:chExt cx="915268" cy="739022"/>
                </a:xfrm>
              </p:grpSpPr>
              <p:sp>
                <p:nvSpPr>
                  <p:cNvPr id="177" name="Cross 1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257090" y="633972"/>
                  <a:ext cx="915268" cy="739022"/>
                  <a:chOff x="5406518" y="638327"/>
                  <a:chExt cx="915268" cy="739022"/>
                </a:xfrm>
              </p:grpSpPr>
              <p:sp>
                <p:nvSpPr>
                  <p:cNvPr id="175" name="Cross 1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8154073" y="633973"/>
                  <a:ext cx="915268" cy="739022"/>
                  <a:chOff x="5406518" y="638327"/>
                  <a:chExt cx="915268" cy="739022"/>
                </a:xfrm>
              </p:grpSpPr>
              <p:sp>
                <p:nvSpPr>
                  <p:cNvPr id="173" name="Cross 1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Diamond 16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6-Point Star 16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Point Star 16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6-Point Star 16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411542" y="2278506"/>
              <a:ext cx="566132" cy="689618"/>
              <a:chOff x="6085585" y="4872982"/>
              <a:chExt cx="1131460" cy="1378257"/>
            </a:xfrm>
          </p:grpSpPr>
          <p:sp>
            <p:nvSpPr>
              <p:cNvPr id="151" name="Oval 150"/>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flipH="1">
                <a:off x="6684299" y="4872982"/>
                <a:ext cx="532746" cy="1040503"/>
                <a:chOff x="6237985" y="5029200"/>
                <a:chExt cx="532746" cy="1040503"/>
              </a:xfrm>
            </p:grpSpPr>
            <p:sp>
              <p:nvSpPr>
                <p:cNvPr id="158" name="Oval 157"/>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Cross 154"/>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6-Point Star 156"/>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Isosceles Triangle 123"/>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996430" y="927907"/>
              <a:ext cx="1371600" cy="445287"/>
              <a:chOff x="6629400" y="1582164"/>
              <a:chExt cx="2051348" cy="665965"/>
            </a:xfrm>
          </p:grpSpPr>
          <p:grpSp>
            <p:nvGrpSpPr>
              <p:cNvPr id="131" name="Group 130"/>
              <p:cNvGrpSpPr/>
              <p:nvPr/>
            </p:nvGrpSpPr>
            <p:grpSpPr>
              <a:xfrm>
                <a:off x="6629400" y="1582164"/>
                <a:ext cx="2051348" cy="665965"/>
                <a:chOff x="5406518" y="633972"/>
                <a:chExt cx="3662823" cy="743377"/>
              </a:xfrm>
            </p:grpSpPr>
            <p:grpSp>
              <p:nvGrpSpPr>
                <p:cNvPr id="136" name="Group 135"/>
                <p:cNvGrpSpPr/>
                <p:nvPr/>
              </p:nvGrpSpPr>
              <p:grpSpPr>
                <a:xfrm>
                  <a:off x="5406518" y="638327"/>
                  <a:ext cx="915268" cy="739022"/>
                  <a:chOff x="5406518" y="638327"/>
                  <a:chExt cx="915268" cy="739022"/>
                </a:xfrm>
              </p:grpSpPr>
              <p:sp>
                <p:nvSpPr>
                  <p:cNvPr id="149" name="Cross 14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333981" y="633972"/>
                  <a:ext cx="915268" cy="739022"/>
                  <a:chOff x="5406518" y="638327"/>
                  <a:chExt cx="915268" cy="739022"/>
                </a:xfrm>
              </p:grpSpPr>
              <p:sp>
                <p:nvSpPr>
                  <p:cNvPr id="147" name="Cross 14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7257090" y="633972"/>
                  <a:ext cx="915268" cy="739022"/>
                  <a:chOff x="5406518" y="638327"/>
                  <a:chExt cx="915268" cy="739022"/>
                </a:xfrm>
              </p:grpSpPr>
              <p:sp>
                <p:nvSpPr>
                  <p:cNvPr id="145" name="Cross 14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8154073" y="633973"/>
                  <a:ext cx="915268" cy="739022"/>
                  <a:chOff x="5406518" y="638327"/>
                  <a:chExt cx="915268" cy="739022"/>
                </a:xfrm>
              </p:grpSpPr>
              <p:sp>
                <p:nvSpPr>
                  <p:cNvPr id="143" name="Cross 1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Diamond 13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6-Point Star 13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6-Point Star 13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6-Point Star 13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1" name="Picture 180"/>
          <p:cNvPicPr>
            <a:picLocks noChangeAspect="1"/>
          </p:cNvPicPr>
          <p:nvPr/>
        </p:nvPicPr>
        <p:blipFill>
          <a:blip r:embed="rId3"/>
          <a:stretch>
            <a:fillRect/>
          </a:stretch>
        </p:blipFill>
        <p:spPr>
          <a:xfrm>
            <a:off x="7123338" y="647648"/>
            <a:ext cx="4285192" cy="5716933"/>
          </a:xfrm>
          <a:prstGeom prst="rect">
            <a:avLst/>
          </a:prstGeom>
        </p:spPr>
      </p:pic>
      <p:grpSp>
        <p:nvGrpSpPr>
          <p:cNvPr id="8" name="Group 7"/>
          <p:cNvGrpSpPr/>
          <p:nvPr/>
        </p:nvGrpSpPr>
        <p:grpSpPr>
          <a:xfrm>
            <a:off x="8824639" y="2697353"/>
            <a:ext cx="1313454" cy="3010117"/>
            <a:chOff x="496714" y="1285836"/>
            <a:chExt cx="1313454" cy="3010117"/>
          </a:xfrm>
        </p:grpSpPr>
        <p:sp>
          <p:nvSpPr>
            <p:cNvPr id="9" name="Cloud 8"/>
            <p:cNvSpPr/>
            <p:nvPr/>
          </p:nvSpPr>
          <p:spPr>
            <a:xfrm rot="671737">
              <a:off x="539262" y="1554734"/>
              <a:ext cx="394128" cy="1358815"/>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21410987" flipH="1">
              <a:off x="1287717" y="1663439"/>
              <a:ext cx="417076" cy="120475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110720" flipH="1">
              <a:off x="1500541" y="3233955"/>
              <a:ext cx="399145" cy="2201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097845">
              <a:off x="416793" y="3248147"/>
              <a:ext cx="399145" cy="2393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1317875" y="2398445"/>
              <a:ext cx="357513" cy="99253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17087" flipH="1">
              <a:off x="548892" y="2403714"/>
              <a:ext cx="389173" cy="102850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950279">
              <a:off x="720713" y="3986738"/>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1092493" y="3959429"/>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99737" y="2357108"/>
              <a:ext cx="864900" cy="171466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737" y="1350676"/>
              <a:ext cx="864900" cy="1258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7136793" flipH="1">
              <a:off x="953521" y="1505944"/>
              <a:ext cx="361226" cy="38974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7621963">
              <a:off x="671110" y="1311600"/>
              <a:ext cx="894398" cy="842869"/>
            </a:xfrm>
            <a:prstGeom prst="chord">
              <a:avLst>
                <a:gd name="adj1" fmla="val 2700000"/>
                <a:gd name="adj2" fmla="val 143051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423" y="1564594"/>
              <a:ext cx="930082" cy="21435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30966" y="1568308"/>
              <a:ext cx="774521" cy="184602"/>
              <a:chOff x="1035539" y="4630637"/>
              <a:chExt cx="2525553" cy="719147"/>
            </a:xfrm>
          </p:grpSpPr>
          <p:sp>
            <p:nvSpPr>
              <p:cNvPr id="37" name="Plaque 36"/>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920799" y="4630637"/>
                <a:ext cx="762000" cy="716584"/>
                <a:chOff x="1187939" y="4785600"/>
                <a:chExt cx="762000" cy="716584"/>
              </a:xfrm>
            </p:grpSpPr>
            <p:sp>
              <p:nvSpPr>
                <p:cNvPr id="44" name="Plaque 43"/>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Plaque 39"/>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rot="20308307">
              <a:off x="941556" y="2411502"/>
              <a:ext cx="407588" cy="1714662"/>
            </a:xfrm>
            <a:prstGeom prst="trapezoid">
              <a:avLst>
                <a:gd name="adj" fmla="val 3525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771812" y="3279670"/>
              <a:ext cx="720750" cy="205014"/>
            </a:xfrm>
            <a:prstGeom prst="trapezoid">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6200000" flipH="1">
              <a:off x="883036" y="2210127"/>
              <a:ext cx="463652" cy="57969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303325" flipH="1">
              <a:off x="1019546" y="2323498"/>
              <a:ext cx="195603" cy="129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29956" y="3285929"/>
              <a:ext cx="774521" cy="184602"/>
              <a:chOff x="1035539" y="4630637"/>
              <a:chExt cx="2525553" cy="719147"/>
            </a:xfrm>
          </p:grpSpPr>
          <p:sp>
            <p:nvSpPr>
              <p:cNvPr id="28" name="Plaque 27"/>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920799" y="4630637"/>
                <a:ext cx="762000" cy="716584"/>
                <a:chOff x="1187939" y="4785600"/>
                <a:chExt cx="762000" cy="716584"/>
              </a:xfrm>
            </p:grpSpPr>
            <p:sp>
              <p:nvSpPr>
                <p:cNvPr id="35" name="Plaque 34"/>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laque 30"/>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0256794" y="3276985"/>
            <a:ext cx="1347478" cy="3126489"/>
            <a:chOff x="2733071" y="454850"/>
            <a:chExt cx="1347478" cy="3126489"/>
          </a:xfrm>
        </p:grpSpPr>
        <p:sp>
          <p:nvSpPr>
            <p:cNvPr id="47" name="Rounded Rectangle 46"/>
            <p:cNvSpPr/>
            <p:nvPr/>
          </p:nvSpPr>
          <p:spPr>
            <a:xfrm rot="4652390">
              <a:off x="3393658" y="1095967"/>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836649">
              <a:off x="3277124" y="1187861"/>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706537">
              <a:off x="3535504" y="793376"/>
              <a:ext cx="482878" cy="6660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7850862">
              <a:off x="2637725" y="2549350"/>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660480" flipH="1">
              <a:off x="3761611" y="2556133"/>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217087" flipH="1">
              <a:off x="2818093" y="1626356"/>
              <a:ext cx="371074" cy="106339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382913">
              <a:off x="3583384" y="1632001"/>
              <a:ext cx="403936" cy="110193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671737">
              <a:off x="2776814" y="735823"/>
              <a:ext cx="422434" cy="76251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2933045" y="1582067"/>
              <a:ext cx="897708" cy="18370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649721" flipH="1">
              <a:off x="3393543" y="3324878"/>
              <a:ext cx="414284" cy="24474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49721" flipH="1">
              <a:off x="3011237" y="3341273"/>
              <a:ext cx="414284" cy="24006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2933045" y="2766296"/>
              <a:ext cx="897708" cy="652854"/>
            </a:xfrm>
            <a:prstGeom prst="trapezoid">
              <a:avLst>
                <a:gd name="adj" fmla="val 1126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flipH="1">
              <a:off x="3266572" y="1588966"/>
              <a:ext cx="299236" cy="53914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3003490" y="503782"/>
              <a:ext cx="827263" cy="1347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3141847" y="232850"/>
              <a:ext cx="537161" cy="98116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804628" y="662877"/>
              <a:ext cx="1200535" cy="23567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043259" y="639157"/>
              <a:ext cx="706220" cy="267724"/>
              <a:chOff x="2293803" y="4426098"/>
              <a:chExt cx="1711360" cy="782106"/>
            </a:xfrm>
          </p:grpSpPr>
          <p:grpSp>
            <p:nvGrpSpPr>
              <p:cNvPr id="98" name="Group 97"/>
              <p:cNvGrpSpPr/>
              <p:nvPr/>
            </p:nvGrpSpPr>
            <p:grpSpPr>
              <a:xfrm>
                <a:off x="2293803" y="4426098"/>
                <a:ext cx="1711360" cy="782106"/>
                <a:chOff x="1035539" y="4630637"/>
                <a:chExt cx="2525553" cy="719147"/>
              </a:xfrm>
            </p:grpSpPr>
            <p:sp>
              <p:nvSpPr>
                <p:cNvPr id="101" name="Plaque 10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1920799" y="4630637"/>
                  <a:ext cx="762000" cy="716584"/>
                  <a:chOff x="1187939" y="4785600"/>
                  <a:chExt cx="762000" cy="716584"/>
                </a:xfrm>
              </p:grpSpPr>
              <p:sp>
                <p:nvSpPr>
                  <p:cNvPr id="106" name="Plaque 10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Plaque 10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Flowchart: Or 9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Or 9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6200000">
              <a:off x="3022977" y="2912945"/>
              <a:ext cx="706220" cy="267724"/>
              <a:chOff x="2293803" y="4426098"/>
              <a:chExt cx="1711360" cy="782106"/>
            </a:xfrm>
          </p:grpSpPr>
          <p:grpSp>
            <p:nvGrpSpPr>
              <p:cNvPr id="88" name="Group 87"/>
              <p:cNvGrpSpPr/>
              <p:nvPr/>
            </p:nvGrpSpPr>
            <p:grpSpPr>
              <a:xfrm>
                <a:off x="2293803" y="4426098"/>
                <a:ext cx="1711360" cy="782106"/>
                <a:chOff x="1035539" y="4630637"/>
                <a:chExt cx="2525553" cy="719147"/>
              </a:xfrm>
            </p:grpSpPr>
            <p:sp>
              <p:nvSpPr>
                <p:cNvPr id="91" name="Plaque 9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920799" y="4630637"/>
                  <a:ext cx="762000" cy="716584"/>
                  <a:chOff x="1187939" y="4785600"/>
                  <a:chExt cx="762000" cy="716584"/>
                </a:xfrm>
              </p:grpSpPr>
              <p:sp>
                <p:nvSpPr>
                  <p:cNvPr id="96" name="Plaque 9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Plaque 9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Or 8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Or 8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6594201">
              <a:off x="2754839" y="2918147"/>
              <a:ext cx="706220" cy="267724"/>
              <a:chOff x="2293803" y="4426098"/>
              <a:chExt cx="1711360" cy="782106"/>
            </a:xfrm>
          </p:grpSpPr>
          <p:grpSp>
            <p:nvGrpSpPr>
              <p:cNvPr id="78" name="Group 77"/>
              <p:cNvGrpSpPr/>
              <p:nvPr/>
            </p:nvGrpSpPr>
            <p:grpSpPr>
              <a:xfrm>
                <a:off x="2293803" y="4426098"/>
                <a:ext cx="1711360" cy="782106"/>
                <a:chOff x="1035539" y="4630637"/>
                <a:chExt cx="2525553" cy="719147"/>
              </a:xfrm>
            </p:grpSpPr>
            <p:sp>
              <p:nvSpPr>
                <p:cNvPr id="81" name="Plaque 8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920799" y="4630637"/>
                  <a:ext cx="762000" cy="716584"/>
                  <a:chOff x="1187939" y="4785600"/>
                  <a:chExt cx="762000" cy="716584"/>
                </a:xfrm>
              </p:grpSpPr>
              <p:sp>
                <p:nvSpPr>
                  <p:cNvPr id="86" name="Plaque 8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Plaque 8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Or 7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6035943">
              <a:off x="3298666" y="2911970"/>
              <a:ext cx="706220" cy="267724"/>
              <a:chOff x="2293803" y="4426098"/>
              <a:chExt cx="1711360" cy="782106"/>
            </a:xfrm>
          </p:grpSpPr>
          <p:grpSp>
            <p:nvGrpSpPr>
              <p:cNvPr id="68" name="Group 67"/>
              <p:cNvGrpSpPr/>
              <p:nvPr/>
            </p:nvGrpSpPr>
            <p:grpSpPr>
              <a:xfrm>
                <a:off x="2293803" y="4426098"/>
                <a:ext cx="1711360" cy="782106"/>
                <a:chOff x="1035539" y="4630637"/>
                <a:chExt cx="2525553" cy="719147"/>
              </a:xfrm>
            </p:grpSpPr>
            <p:sp>
              <p:nvSpPr>
                <p:cNvPr id="71" name="Plaque 7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920799" y="4630637"/>
                  <a:ext cx="762000" cy="716584"/>
                  <a:chOff x="1187939" y="4785600"/>
                  <a:chExt cx="762000" cy="716584"/>
                </a:xfrm>
              </p:grpSpPr>
              <p:sp>
                <p:nvSpPr>
                  <p:cNvPr id="76" name="Plaque 7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laque 7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lowchart: Or 6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r 6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3005288" y="2622114"/>
              <a:ext cx="745484" cy="136807"/>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67554" y="957409"/>
            <a:ext cx="1154654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Consequences of Sinful Actions</a:t>
            </a:r>
          </a:p>
          <a:p>
            <a:pPr algn="ctr"/>
            <a:r>
              <a:rPr lang="en-US" sz="6600" dirty="0">
                <a:solidFill>
                  <a:schemeClr val="bg1"/>
                </a:solidFill>
                <a:latin typeface="Agency FB" panose="020B0503020202020204" pitchFamily="34" charset="0"/>
              </a:rPr>
              <a:t>2 Samuel 12: 10-24:25</a:t>
            </a:r>
          </a:p>
        </p:txBody>
      </p:sp>
    </p:spTree>
    <p:extLst>
      <p:ext uri="{BB962C8B-B14F-4D97-AF65-F5344CB8AC3E}">
        <p14:creationId xmlns:p14="http://schemas.microsoft.com/office/powerpoint/2010/main" val="381391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Angry and Prideful</a:t>
            </a:r>
          </a:p>
        </p:txBody>
      </p:sp>
      <p:grpSp>
        <p:nvGrpSpPr>
          <p:cNvPr id="41" name="Group 40"/>
          <p:cNvGrpSpPr/>
          <p:nvPr/>
        </p:nvGrpSpPr>
        <p:grpSpPr>
          <a:xfrm>
            <a:off x="365480" y="3334891"/>
            <a:ext cx="3645368" cy="2579914"/>
            <a:chOff x="228600" y="381000"/>
            <a:chExt cx="3505068" cy="2501531"/>
          </a:xfrm>
        </p:grpSpPr>
        <p:grpSp>
          <p:nvGrpSpPr>
            <p:cNvPr id="42" name="Group 41"/>
            <p:cNvGrpSpPr/>
            <p:nvPr/>
          </p:nvGrpSpPr>
          <p:grpSpPr>
            <a:xfrm>
              <a:off x="228600" y="381000"/>
              <a:ext cx="3505068" cy="2501531"/>
              <a:chOff x="534986" y="381000"/>
              <a:chExt cx="2637111" cy="2501531"/>
            </a:xfrm>
          </p:grpSpPr>
          <p:sp>
            <p:nvSpPr>
              <p:cNvPr id="44" name="Rectangle 4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34986" y="384805"/>
                <a:ext cx="457200" cy="2497726"/>
                <a:chOff x="533400" y="381000"/>
                <a:chExt cx="457200" cy="2497726"/>
              </a:xfrm>
            </p:grpSpPr>
            <p:sp>
              <p:nvSpPr>
                <p:cNvPr id="51" name="Oval 5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714897" y="381000"/>
                <a:ext cx="457200" cy="2497726"/>
                <a:chOff x="2714897" y="457200"/>
                <a:chExt cx="457200" cy="2497726"/>
              </a:xfrm>
            </p:grpSpPr>
            <p:sp>
              <p:nvSpPr>
                <p:cNvPr id="47" name="Oval 4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Rectangle 42"/>
            <p:cNvSpPr/>
            <p:nvPr/>
          </p:nvSpPr>
          <p:spPr>
            <a:xfrm>
              <a:off x="842491" y="1036767"/>
              <a:ext cx="2293346" cy="1283230"/>
            </a:xfrm>
            <a:prstGeom prst="rect">
              <a:avLst/>
            </a:prstGeom>
          </p:spPr>
          <p:txBody>
            <a:bodyPr wrap="square">
              <a:spAutoFit/>
            </a:bodyPr>
            <a:lstStyle/>
            <a:p>
              <a:pPr algn="ctr"/>
              <a:r>
                <a:rPr lang="en-US" sz="1600" b="1" dirty="0"/>
                <a:t>If we are angry, then we lose the Spirit and may dismiss or ignore the consequences of our actions</a:t>
              </a:r>
              <a:endParaRPr lang="en-US" sz="1600" i="1" dirty="0"/>
            </a:p>
          </p:txBody>
        </p:sp>
      </p:grpSp>
      <p:grpSp>
        <p:nvGrpSpPr>
          <p:cNvPr id="55" name="Group 54"/>
          <p:cNvGrpSpPr/>
          <p:nvPr/>
        </p:nvGrpSpPr>
        <p:grpSpPr>
          <a:xfrm>
            <a:off x="7891738" y="2297274"/>
            <a:ext cx="3645368" cy="2579914"/>
            <a:chOff x="228600" y="381000"/>
            <a:chExt cx="3505068" cy="2501531"/>
          </a:xfrm>
        </p:grpSpPr>
        <p:grpSp>
          <p:nvGrpSpPr>
            <p:cNvPr id="56" name="Group 55"/>
            <p:cNvGrpSpPr/>
            <p:nvPr/>
          </p:nvGrpSpPr>
          <p:grpSpPr>
            <a:xfrm>
              <a:off x="228600" y="381000"/>
              <a:ext cx="3505068" cy="2501531"/>
              <a:chOff x="534986" y="381000"/>
              <a:chExt cx="2637111" cy="2501531"/>
            </a:xfrm>
          </p:grpSpPr>
          <p:sp>
            <p:nvSpPr>
              <p:cNvPr id="58" name="Rectangle 5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34986" y="384805"/>
                <a:ext cx="457200" cy="2497726"/>
                <a:chOff x="533400" y="381000"/>
                <a:chExt cx="457200" cy="2497726"/>
              </a:xfrm>
            </p:grpSpPr>
            <p:sp>
              <p:nvSpPr>
                <p:cNvPr id="65" name="Oval 6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714897" y="381000"/>
                <a:ext cx="457200" cy="2497726"/>
                <a:chOff x="2714897" y="457200"/>
                <a:chExt cx="457200" cy="2497726"/>
              </a:xfrm>
            </p:grpSpPr>
            <p:sp>
              <p:nvSpPr>
                <p:cNvPr id="61" name="Oval 6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Rectangle 56"/>
            <p:cNvSpPr/>
            <p:nvPr/>
          </p:nvSpPr>
          <p:spPr>
            <a:xfrm>
              <a:off x="832643" y="1171001"/>
              <a:ext cx="2293346" cy="1044490"/>
            </a:xfrm>
            <a:prstGeom prst="rect">
              <a:avLst/>
            </a:prstGeom>
          </p:spPr>
          <p:txBody>
            <a:bodyPr wrap="square">
              <a:spAutoFit/>
            </a:bodyPr>
            <a:lstStyle/>
            <a:p>
              <a:pPr algn="ctr"/>
              <a:r>
                <a:rPr lang="en-US" sz="1600" dirty="0"/>
                <a:t> </a:t>
              </a:r>
              <a:r>
                <a:rPr lang="en-US" sz="1600" b="1" dirty="0"/>
                <a:t>If we prideful, then we lose the Spirit and our love and concern for others may diminish</a:t>
              </a:r>
              <a:endParaRPr lang="en-US" sz="1600" i="1" dirty="0"/>
            </a:p>
          </p:txBody>
        </p:sp>
      </p:grpSp>
      <p:pic>
        <p:nvPicPr>
          <p:cNvPr id="6146" name="Picture 2" descr="http://thoughtcatalog.files.wordpress.com/2013/12/immatureguy.jpg?w=584&amp;h=390"/>
          <p:cNvPicPr>
            <a:picLocks noChangeAspect="1" noChangeArrowheads="1"/>
          </p:cNvPicPr>
          <p:nvPr/>
        </p:nvPicPr>
        <p:blipFill rotWithShape="1">
          <a:blip r:embed="rId3">
            <a:extLst>
              <a:ext uri="{28A0092B-C50C-407E-A947-70E740481C1C}">
                <a14:useLocalDpi xmlns:a14="http://schemas.microsoft.com/office/drawing/2010/main" val="0"/>
              </a:ext>
            </a:extLst>
          </a:blip>
          <a:srcRect l="23426" t="3449" r="25106" b="14500"/>
          <a:stretch/>
        </p:blipFill>
        <p:spPr bwMode="auto">
          <a:xfrm>
            <a:off x="5361776" y="983566"/>
            <a:ext cx="2540494" cy="2704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ww.marylandaddictionrecovery.com/wp-content/uploads/2014/07/Angry-Teen-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70" y="697818"/>
            <a:ext cx="2308909" cy="27748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ttp://motherhood.modernmom.com/DM-Resize/photos.demandstudios.com/getty/article/78/217/80375541_XS.jpg?w=360&amp;h=360&amp;keep_ratio=1&amp;web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23874" y="3622565"/>
            <a:ext cx="1885096" cy="2827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4" name="Picture 10" descr="https://ronepraise1027detroit.files.wordpress.com/2015/07/14371500742911.jpg?w=1024&amp;h=68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7998" y="4624848"/>
            <a:ext cx="2822574" cy="18826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par>
                                <p:cTn id="11" presetID="10"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500"/>
                                        <p:tgtEl>
                                          <p:spTgt spid="61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outVertical)">
                                      <p:cBhvr>
                                        <p:cTn id="18" dur="500"/>
                                        <p:tgtEl>
                                          <p:spTgt spid="55"/>
                                        </p:tgtEl>
                                      </p:cBhvr>
                                    </p:animEffect>
                                  </p:childTnLst>
                                </p:cTn>
                              </p:par>
                              <p:par>
                                <p:cTn id="19" presetID="1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par>
                                <p:cTn id="22" presetID="10" presetClass="entr" presetSubtype="0" fill="hold" nodeType="with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 Flees</a:t>
            </a: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15-16</a:t>
            </a:r>
          </a:p>
        </p:txBody>
      </p:sp>
      <p:sp>
        <p:nvSpPr>
          <p:cNvPr id="69" name="TextBox 68"/>
          <p:cNvSpPr txBox="1"/>
          <p:nvPr/>
        </p:nvSpPr>
        <p:spPr>
          <a:xfrm>
            <a:off x="5131453" y="3605446"/>
            <a:ext cx="6200576" cy="2308324"/>
          </a:xfrm>
          <a:prstGeom prst="rect">
            <a:avLst/>
          </a:prstGeom>
          <a:noFill/>
        </p:spPr>
        <p:txBody>
          <a:bodyPr wrap="square" rtlCol="0">
            <a:spAutoFit/>
          </a:bodyPr>
          <a:lstStyle/>
          <a:p>
            <a:r>
              <a:rPr lang="en-US" dirty="0">
                <a:solidFill>
                  <a:schemeClr val="bg1"/>
                </a:solidFill>
                <a:latin typeface="Calibri" panose="020F0502020204030204" pitchFamily="34" charset="0"/>
              </a:rPr>
              <a:t>David’s immediate call for flight from the city was so out of character that the reader cannot help but wonder what prompted this response.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words indicate that he wanted to avoid a massacre, but his actions suggest that it was not fear that motivated the flight.</a:t>
            </a:r>
          </a:p>
          <a:p>
            <a:endParaRPr lang="en-US" dirty="0">
              <a:solidFill>
                <a:schemeClr val="bg1"/>
              </a:solidFill>
              <a:latin typeface="Calibri" panose="020F0502020204030204" pitchFamily="34" charset="0"/>
            </a:endParaRPr>
          </a:p>
          <a:p>
            <a:r>
              <a:rPr lang="en-US" i="1" dirty="0" err="1">
                <a:solidFill>
                  <a:schemeClr val="bg1"/>
                </a:solidFill>
              </a:rPr>
              <a:t>Shimei</a:t>
            </a:r>
            <a:r>
              <a:rPr lang="en-US" i="1" dirty="0">
                <a:solidFill>
                  <a:schemeClr val="bg1"/>
                </a:solidFill>
              </a:rPr>
              <a:t>, of the house of Saul, curses David</a:t>
            </a:r>
            <a:endParaRPr lang="en-US" dirty="0">
              <a:solidFill>
                <a:schemeClr val="bg1"/>
              </a:solidFill>
              <a:latin typeface="Calibri" panose="020F0502020204030204" pitchFamily="34" charset="0"/>
            </a:endParaRPr>
          </a:p>
        </p:txBody>
      </p:sp>
      <p:sp>
        <p:nvSpPr>
          <p:cNvPr id="70" name="TextBox 69"/>
          <p:cNvSpPr txBox="1"/>
          <p:nvPr/>
        </p:nvSpPr>
        <p:spPr>
          <a:xfrm>
            <a:off x="381917" y="1255382"/>
            <a:ext cx="5522990" cy="923330"/>
          </a:xfrm>
          <a:prstGeom prst="rect">
            <a:avLst/>
          </a:prstGeom>
          <a:noFill/>
        </p:spPr>
        <p:txBody>
          <a:bodyPr wrap="square" rtlCol="0">
            <a:spAutoFit/>
          </a:bodyPr>
          <a:lstStyle/>
          <a:p>
            <a:r>
              <a:rPr lang="en-US" dirty="0">
                <a:solidFill>
                  <a:schemeClr val="bg1"/>
                </a:solidFill>
                <a:latin typeface="Calibri" panose="020F0502020204030204" pitchFamily="34" charset="0"/>
              </a:rPr>
              <a:t>Absalom began to capitalize on his return to princely status by developing a careful plan to overthrow his father</a:t>
            </a:r>
          </a:p>
        </p:txBody>
      </p:sp>
      <p:sp>
        <p:nvSpPr>
          <p:cNvPr id="71" name="TextBox 70"/>
          <p:cNvSpPr txBox="1"/>
          <p:nvPr/>
        </p:nvSpPr>
        <p:spPr>
          <a:xfrm>
            <a:off x="10620328" y="6190770"/>
            <a:ext cx="1264023" cy="369332"/>
          </a:xfrm>
          <a:prstGeom prst="rect">
            <a:avLst/>
          </a:prstGeom>
          <a:noFill/>
        </p:spPr>
        <p:txBody>
          <a:bodyPr wrap="square" rtlCol="0">
            <a:spAutoFit/>
          </a:bodyPr>
          <a:lstStyle/>
          <a:p>
            <a:pPr algn="r"/>
            <a:r>
              <a:rPr lang="en-US" dirty="0">
                <a:solidFill>
                  <a:schemeClr val="bg1"/>
                </a:solidFill>
              </a:rPr>
              <a:t>(7)</a:t>
            </a:r>
          </a:p>
        </p:txBody>
      </p:sp>
      <p:pic>
        <p:nvPicPr>
          <p:cNvPr id="7178" name="Picture 10" descr="https://graigflach.files.wordpress.com/2012/04/king-david-and-shimei.jpg?w=300&amp;h=1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2431" y="1402768"/>
            <a:ext cx="3183847" cy="205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1BFAAC-3137-13B3-EC48-897DD07EDCD3}"/>
              </a:ext>
            </a:extLst>
          </p:cNvPr>
          <p:cNvPicPr>
            <a:picLocks noChangeAspect="1"/>
          </p:cNvPicPr>
          <p:nvPr/>
        </p:nvPicPr>
        <p:blipFill>
          <a:blip r:embed="rId4"/>
          <a:stretch>
            <a:fillRect/>
          </a:stretch>
        </p:blipFill>
        <p:spPr>
          <a:xfrm flipH="1">
            <a:off x="1555753" y="2445419"/>
            <a:ext cx="2553259" cy="3149394"/>
          </a:xfrm>
          <a:prstGeom prst="rect">
            <a:avLst/>
          </a:prstGeom>
        </p:spPr>
      </p:pic>
    </p:spTree>
    <p:extLst>
      <p:ext uri="{BB962C8B-B14F-4D97-AF65-F5344CB8AC3E}">
        <p14:creationId xmlns:p14="http://schemas.microsoft.com/office/powerpoint/2010/main" val="33494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8"/>
                                        </p:tgtEl>
                                        <p:attrNameLst>
                                          <p:attrName>style.visibility</p:attrName>
                                        </p:attrNameLst>
                                      </p:cBhvr>
                                      <p:to>
                                        <p:strVal val="visible"/>
                                      </p:to>
                                    </p:set>
                                    <p:animEffect transition="in" filter="fade">
                                      <p:cBhvr>
                                        <p:cTn id="9" dur="500"/>
                                        <p:tgtEl>
                                          <p:spTgt spid="71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Absalom’s Death</a:t>
            </a: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18:9-17</a:t>
            </a:r>
          </a:p>
        </p:txBody>
      </p:sp>
      <p:pic>
        <p:nvPicPr>
          <p:cNvPr id="7170" name="Picture 2" descr="http://1.bp.blogspot.com/-nqdfh3GcLJY/UJ5SSsagq9I/AAAAAAAACvk/2fhjJOtUo9E/s1600/110_05_0108_BiblePain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41" y="3428999"/>
            <a:ext cx="3622081" cy="24720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itzend.files.wordpress.com/2009/12/absalom_hanging_1352-18a.jpg?w=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079" y="1290888"/>
            <a:ext cx="3069059" cy="213811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853927" y="1290888"/>
            <a:ext cx="4339290" cy="1200329"/>
          </a:xfrm>
          <a:prstGeom prst="rect">
            <a:avLst/>
          </a:prstGeom>
          <a:noFill/>
        </p:spPr>
        <p:txBody>
          <a:bodyPr wrap="square" rtlCol="0">
            <a:spAutoFit/>
          </a:bodyPr>
          <a:lstStyle/>
          <a:p>
            <a:r>
              <a:rPr lang="en-US" dirty="0">
                <a:solidFill>
                  <a:schemeClr val="bg1"/>
                </a:solidFill>
                <a:latin typeface="Calibri" panose="020F0502020204030204" pitchFamily="34" charset="0"/>
              </a:rPr>
              <a:t>Poll = (2 Sam. 14:26) means “to thin” by means of combing or cutting. Thus, when Absalom’s hair became either too thick or too long, he had it polled.</a:t>
            </a:r>
          </a:p>
        </p:txBody>
      </p:sp>
      <p:sp>
        <p:nvSpPr>
          <p:cNvPr id="2" name="Rectangle 1"/>
          <p:cNvSpPr/>
          <p:nvPr/>
        </p:nvSpPr>
        <p:spPr>
          <a:xfrm>
            <a:off x="555172" y="4023750"/>
            <a:ext cx="3635829" cy="1815882"/>
          </a:xfrm>
          <a:prstGeom prst="rect">
            <a:avLst/>
          </a:prstGeom>
        </p:spPr>
        <p:txBody>
          <a:bodyPr wrap="square">
            <a:spAutoFit/>
          </a:bodyPr>
          <a:lstStyle/>
          <a:p>
            <a:r>
              <a:rPr lang="en-US" sz="1600" i="1" dirty="0">
                <a:solidFill>
                  <a:srgbClr val="FFFF00"/>
                </a:solidFill>
                <a:latin typeface="Calibri" panose="020F0502020204030204" pitchFamily="34" charset="0"/>
              </a:rPr>
              <a:t>And Absalom met the servants of David. And Absalom rode upon a mule, and the mule went under the thick boughs of a great oak, and his head caught hold of the oak, and he was taken up between the heaven and the earth; and the mule that was under him went away.</a:t>
            </a:r>
            <a:endParaRPr lang="en-US" sz="1600" i="1" dirty="0">
              <a:solidFill>
                <a:srgbClr val="FFFF00"/>
              </a:solidFill>
            </a:endParaRPr>
          </a:p>
        </p:txBody>
      </p:sp>
      <p:sp>
        <p:nvSpPr>
          <p:cNvPr id="5" name="Rectangle 4"/>
          <p:cNvSpPr/>
          <p:nvPr/>
        </p:nvSpPr>
        <p:spPr>
          <a:xfrm>
            <a:off x="8072527" y="4209476"/>
            <a:ext cx="3659726" cy="1077218"/>
          </a:xfrm>
          <a:prstGeom prst="rect">
            <a:avLst/>
          </a:prstGeom>
        </p:spPr>
        <p:txBody>
          <a:bodyPr wrap="square">
            <a:spAutoFit/>
          </a:bodyPr>
          <a:lstStyle/>
          <a:p>
            <a:r>
              <a:rPr lang="en-US" sz="1600" i="1" dirty="0">
                <a:solidFill>
                  <a:srgbClr val="FFFF00"/>
                </a:solidFill>
                <a:latin typeface="Calibri" panose="020F0502020204030204" pitchFamily="34" charset="0"/>
              </a:rPr>
              <a:t>And he [Joab] took three darts in his hand, and thrust them through the heart of Absalom, while he was yet alive in the midst of the oak.</a:t>
            </a:r>
            <a:endParaRPr lang="en-US" sz="1600" i="1" dirty="0">
              <a:solidFill>
                <a:srgbClr val="FFFF00"/>
              </a:solidFill>
            </a:endParaRPr>
          </a:p>
        </p:txBody>
      </p:sp>
      <p:pic>
        <p:nvPicPr>
          <p:cNvPr id="8" name="Picture 7">
            <a:extLst>
              <a:ext uri="{FF2B5EF4-FFF2-40B4-BE49-F238E27FC236}">
                <a16:creationId xmlns:a16="http://schemas.microsoft.com/office/drawing/2014/main" id="{5DB8579B-00A1-0B4D-AB19-785EE1964D83}"/>
              </a:ext>
            </a:extLst>
          </p:cNvPr>
          <p:cNvPicPr>
            <a:picLocks noChangeAspect="1"/>
          </p:cNvPicPr>
          <p:nvPr/>
        </p:nvPicPr>
        <p:blipFill>
          <a:blip r:embed="rId5"/>
          <a:stretch>
            <a:fillRect/>
          </a:stretch>
        </p:blipFill>
        <p:spPr>
          <a:xfrm>
            <a:off x="555172" y="704469"/>
            <a:ext cx="2743583" cy="2724530"/>
          </a:xfrm>
          <a:prstGeom prst="rect">
            <a:avLst/>
          </a:prstGeom>
        </p:spPr>
      </p:pic>
    </p:spTree>
    <p:extLst>
      <p:ext uri="{BB962C8B-B14F-4D97-AF65-F5344CB8AC3E}">
        <p14:creationId xmlns:p14="http://schemas.microsoft.com/office/powerpoint/2010/main" val="5249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animEffect transition="in" filter="fade">
                                      <p:cBhvr>
                                        <p:cTn id="15" dur="500"/>
                                        <p:tgtEl>
                                          <p:spTgt spid="71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Declining Family</a:t>
            </a:r>
          </a:p>
        </p:txBody>
      </p:sp>
      <p:sp>
        <p:nvSpPr>
          <p:cNvPr id="2" name="Rectangle 1"/>
          <p:cNvSpPr/>
          <p:nvPr/>
        </p:nvSpPr>
        <p:spPr>
          <a:xfrm>
            <a:off x="533400" y="1255382"/>
            <a:ext cx="6096000" cy="4524315"/>
          </a:xfrm>
          <a:prstGeom prst="rect">
            <a:avLst/>
          </a:prstGeom>
        </p:spPr>
        <p:txBody>
          <a:bodyPr>
            <a:spAutoFit/>
          </a:bodyPr>
          <a:lstStyle/>
          <a:p>
            <a:r>
              <a:rPr lang="en-US" dirty="0">
                <a:solidFill>
                  <a:schemeClr val="bg1"/>
                </a:solidFill>
                <a:latin typeface="Calibri" panose="020F0502020204030204" pitchFamily="34" charset="0"/>
              </a:rPr>
              <a:t>After Absalom’s death, David returned to Jerusalem. Another rebellion among the tribes of Israel was quickly put down by Joab, who led David’s army.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suffered a famine that lasted three years.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King David displeased the Lord by counting the number of men in Judah and Israel who could serve in the military.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scriptures do not explain why this numbering of the people was offensive, but it might have been representative of David’s trust in the strength of his army rather than in the power of God. (see note*)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save the people from a plague, David offered sacrifices to the Lord.</a:t>
            </a:r>
            <a:endParaRPr lang="en-US" dirty="0">
              <a:solidFill>
                <a:schemeClr val="bg1"/>
              </a:solidFill>
            </a:endParaRP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19-24</a:t>
            </a:r>
          </a:p>
        </p:txBody>
      </p:sp>
      <p:pic>
        <p:nvPicPr>
          <p:cNvPr id="8194" name="Picture 2" descr="http://www.jesuswalk.com/david/images/tissot-david-mourns-his-son-amnon-600x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56" y="1692729"/>
            <a:ext cx="4045662" cy="331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4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Threshing Floor of </a:t>
            </a:r>
            <a:r>
              <a:rPr lang="en-US" sz="6600" dirty="0" err="1">
                <a:solidFill>
                  <a:schemeClr val="bg1"/>
                </a:solidFill>
                <a:latin typeface="Agency FB" panose="020B0503020202020204" pitchFamily="34" charset="0"/>
              </a:rPr>
              <a:t>Araunah</a:t>
            </a:r>
            <a:endParaRPr lang="en-US" sz="6600" dirty="0">
              <a:solidFill>
                <a:schemeClr val="bg1"/>
              </a:solidFill>
              <a:latin typeface="Agency FB" panose="020B0503020202020204" pitchFamily="34" charset="0"/>
            </a:endParaRPr>
          </a:p>
        </p:txBody>
      </p:sp>
      <p:sp>
        <p:nvSpPr>
          <p:cNvPr id="2" name="Rectangle 1"/>
          <p:cNvSpPr/>
          <p:nvPr/>
        </p:nvSpPr>
        <p:spPr>
          <a:xfrm>
            <a:off x="707572" y="1756125"/>
            <a:ext cx="4996543"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In an attempt to appease the Lord and stay the plague that was smiting Israel, David purchased the threshing floor (a large open area where the rock base is flat and the grain could be threshed and winnowed without getting mixed with dirt) from </a:t>
            </a:r>
            <a:r>
              <a:rPr lang="en-US" dirty="0" err="1">
                <a:solidFill>
                  <a:schemeClr val="bg1"/>
                </a:solidFill>
                <a:latin typeface="Calibri" panose="020F0502020204030204" pitchFamily="34" charset="0"/>
              </a:rPr>
              <a:t>Araunah</a:t>
            </a:r>
            <a:r>
              <a:rPr lang="en-US" dirty="0">
                <a:solidFill>
                  <a:schemeClr val="bg1"/>
                </a:solidFill>
                <a:latin typeface="Calibri" panose="020F0502020204030204" pitchFamily="34" charset="0"/>
              </a:rPr>
              <a:t> and there built an altar to the Lord.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This site later became the place where Solomon built his temple (8) </a:t>
            </a:r>
          </a:p>
        </p:txBody>
      </p:sp>
      <p:sp>
        <p:nvSpPr>
          <p:cNvPr id="3" name="TextBox 2"/>
          <p:cNvSpPr txBox="1"/>
          <p:nvPr/>
        </p:nvSpPr>
        <p:spPr>
          <a:xfrm>
            <a:off x="367554" y="6302829"/>
            <a:ext cx="2310332" cy="369332"/>
          </a:xfrm>
          <a:prstGeom prst="rect">
            <a:avLst/>
          </a:prstGeom>
          <a:noFill/>
        </p:spPr>
        <p:txBody>
          <a:bodyPr wrap="square" rtlCol="0">
            <a:spAutoFit/>
          </a:bodyPr>
          <a:lstStyle/>
          <a:p>
            <a:r>
              <a:rPr lang="en-US" dirty="0">
                <a:solidFill>
                  <a:schemeClr val="bg1"/>
                </a:solidFill>
              </a:rPr>
              <a:t>2 Samuel 24:18-25</a:t>
            </a:r>
          </a:p>
        </p:txBody>
      </p:sp>
      <p:pic>
        <p:nvPicPr>
          <p:cNvPr id="13314" name="Picture 2" descr="http://s3-eu-west-1.amazonaws.com/lookandlearn-preview/M/M011/M011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508" y="1255382"/>
            <a:ext cx="35052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factsanddetails.com/media/2/20120503-Solomon%20Temple%20bg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418" y="4712447"/>
            <a:ext cx="2264799" cy="15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fade">
                                      <p:cBhvr>
                                        <p:cTn id="16"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Price</a:t>
            </a:r>
          </a:p>
        </p:txBody>
      </p:sp>
      <p:sp>
        <p:nvSpPr>
          <p:cNvPr id="2" name="Rectangle 1"/>
          <p:cNvSpPr/>
          <p:nvPr/>
        </p:nvSpPr>
        <p:spPr>
          <a:xfrm>
            <a:off x="533400" y="1255382"/>
            <a:ext cx="6096000" cy="1200329"/>
          </a:xfrm>
          <a:prstGeom prst="rect">
            <a:avLst/>
          </a:prstGeom>
        </p:spPr>
        <p:txBody>
          <a:bodyPr>
            <a:spAutoFit/>
          </a:bodyPr>
          <a:lstStyle/>
          <a:p>
            <a:r>
              <a:rPr lang="en-US" dirty="0">
                <a:solidFill>
                  <a:schemeClr val="bg1"/>
                </a:solidFill>
                <a:latin typeface="Calibri" panose="020F0502020204030204" pitchFamily="34" charset="0"/>
              </a:rPr>
              <a:t>Eventually, David received the assurance that his soul would be “delivered … from the lowest hell” (Psalm 86:12–13). But this assurance could not restore the blessings he had lost. They were gone forever. </a:t>
            </a:r>
          </a:p>
        </p:txBody>
      </p:sp>
      <p:sp>
        <p:nvSpPr>
          <p:cNvPr id="5" name="Rectangle 4"/>
          <p:cNvSpPr/>
          <p:nvPr/>
        </p:nvSpPr>
        <p:spPr>
          <a:xfrm>
            <a:off x="6847115" y="2837467"/>
            <a:ext cx="4310742" cy="3139321"/>
          </a:xfrm>
          <a:prstGeom prst="rect">
            <a:avLst/>
          </a:prstGeom>
        </p:spPr>
        <p:txBody>
          <a:bodyPr wrap="square">
            <a:spAutoFit/>
          </a:bodyPr>
          <a:lstStyle/>
          <a:p>
            <a:r>
              <a:rPr lang="en-US" dirty="0">
                <a:solidFill>
                  <a:schemeClr val="bg1"/>
                </a:solidFill>
                <a:latin typeface="Calibri" panose="020F0502020204030204" pitchFamily="34" charset="0"/>
              </a:rPr>
              <a:t>David paid another price, too, an earthly one, which haunted him until the day he died.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“The sword shall never depart from thine house,” the prophet Nathan told him, “because thou hast despised me [the Lord], and hast taken the wife of Uriah” (2 Samuel 12:10).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prophecy was literally fulfilled.</a:t>
            </a:r>
            <a:endParaRPr lang="en-US" dirty="0">
              <a:solidFill>
                <a:schemeClr val="bg1"/>
              </a:solidFill>
            </a:endParaRPr>
          </a:p>
        </p:txBody>
      </p:sp>
      <p:pic>
        <p:nvPicPr>
          <p:cNvPr id="6" name="Picture 5">
            <a:extLst>
              <a:ext uri="{FF2B5EF4-FFF2-40B4-BE49-F238E27FC236}">
                <a16:creationId xmlns:a16="http://schemas.microsoft.com/office/drawing/2014/main" id="{A151B097-AB66-13DC-DB03-EE209BF482EA}"/>
              </a:ext>
            </a:extLst>
          </p:cNvPr>
          <p:cNvPicPr>
            <a:picLocks noChangeAspect="1"/>
          </p:cNvPicPr>
          <p:nvPr/>
        </p:nvPicPr>
        <p:blipFill>
          <a:blip r:embed="rId3"/>
          <a:stretch>
            <a:fillRect/>
          </a:stretch>
        </p:blipFill>
        <p:spPr>
          <a:xfrm>
            <a:off x="1966003" y="2737917"/>
            <a:ext cx="3575652" cy="3626915"/>
          </a:xfrm>
          <a:prstGeom prst="rect">
            <a:avLst/>
          </a:prstGeom>
        </p:spPr>
      </p:pic>
    </p:spTree>
    <p:extLst>
      <p:ext uri="{BB962C8B-B14F-4D97-AF65-F5344CB8AC3E}">
        <p14:creationId xmlns:p14="http://schemas.microsoft.com/office/powerpoint/2010/main" val="832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785840" y="1443840"/>
            <a:ext cx="7291084" cy="3970318"/>
          </a:xfrm>
          <a:prstGeom prst="rect">
            <a:avLst/>
          </a:prstGeom>
        </p:spPr>
        <p:txBody>
          <a:bodyPr wrap="square">
            <a:spAutoFit/>
          </a:bodyPr>
          <a:lstStyle/>
          <a:p>
            <a:r>
              <a:rPr lang="en-US" sz="2800" i="1" dirty="0">
                <a:solidFill>
                  <a:srgbClr val="FFFF00"/>
                </a:solidFill>
                <a:latin typeface="Calibri" panose="020F0502020204030204" pitchFamily="34" charset="0"/>
              </a:rPr>
              <a:t>David’s wives and concubines were given unto him of me, by the hand of Nathan, my servant, and others of the prophets who had the keys of this power; and in none of these things did he sin against me save in the case of Uriah and his wife; and, therefore he hath fallen from his exaltation, and received his portion; and he shall not inherit them out of the world, for I gave them unto another, </a:t>
            </a:r>
            <a:r>
              <a:rPr lang="en-US" sz="2800" i="1" dirty="0" err="1">
                <a:solidFill>
                  <a:srgbClr val="FFFF00"/>
                </a:solidFill>
                <a:latin typeface="Calibri" panose="020F0502020204030204" pitchFamily="34" charset="0"/>
              </a:rPr>
              <a:t>saith</a:t>
            </a:r>
            <a:r>
              <a:rPr lang="en-US" sz="2800" i="1" dirty="0">
                <a:solidFill>
                  <a:srgbClr val="FFFF00"/>
                </a:solidFill>
                <a:latin typeface="Calibri" panose="020F0502020204030204" pitchFamily="34" charset="0"/>
              </a:rPr>
              <a:t> the Lord. D&amp;C 132:39</a:t>
            </a:r>
          </a:p>
        </p:txBody>
      </p:sp>
      <p:pic>
        <p:nvPicPr>
          <p:cNvPr id="12290" name="Picture 2" descr="http://www.pbs.org/americanprophet/images/joseph-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5" y="1624270"/>
            <a:ext cx="2252730" cy="321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8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55495" y="268941"/>
            <a:ext cx="11658599" cy="5016758"/>
          </a:xfrm>
          <a:prstGeom prst="rect">
            <a:avLst/>
          </a:prstGeom>
          <a:noFill/>
        </p:spPr>
        <p:txBody>
          <a:bodyPr wrap="square" rtlCol="0">
            <a:spAutoFit/>
          </a:bodyPr>
          <a:lstStyle/>
          <a:p>
            <a:r>
              <a:rPr lang="en-US" sz="1600" dirty="0">
                <a:solidFill>
                  <a:schemeClr val="bg1"/>
                </a:solidFill>
                <a:latin typeface="Calibri" panose="020F0502020204030204" pitchFamily="34" charset="0"/>
              </a:rPr>
              <a:t>Sources: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Videos: </a:t>
            </a:r>
          </a:p>
          <a:p>
            <a:r>
              <a:rPr lang="en-US" sz="1600" dirty="0">
                <a:solidFill>
                  <a:schemeClr val="bg1"/>
                </a:solidFill>
                <a:latin typeface="Calibri" panose="020F0502020204030204" pitchFamily="34" charset="0"/>
              </a:rPr>
              <a:t>Watch Your Step (2:39)</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1.  Adam Clarke Bible Commentary 2 Samuel 12:13</a:t>
            </a:r>
          </a:p>
          <a:p>
            <a:r>
              <a:rPr lang="en-US" sz="1600" dirty="0">
                <a:solidFill>
                  <a:schemeClr val="bg1"/>
                </a:solidFill>
                <a:latin typeface="Calibri" panose="020F0502020204030204" pitchFamily="34" charset="0"/>
              </a:rPr>
              <a:t>2. Elder Richard G. Scott (“Personal Strength through the Atonement of Jesus Christ,”</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or </a:t>
            </a:r>
            <a:r>
              <a:rPr lang="en-US" sz="1600" i="1" dirty="0">
                <a:solidFill>
                  <a:schemeClr val="bg1"/>
                </a:solidFill>
                <a:latin typeface="Calibri" panose="020F0502020204030204" pitchFamily="34" charset="0"/>
              </a:rPr>
              <a:t>Liahona,</a:t>
            </a:r>
            <a:r>
              <a:rPr lang="en-US" sz="1600" dirty="0">
                <a:solidFill>
                  <a:schemeClr val="bg1"/>
                </a:solidFill>
                <a:latin typeface="Calibri" panose="020F0502020204030204" pitchFamily="34" charset="0"/>
              </a:rPr>
              <a:t> Nov. 2013, 82–83).</a:t>
            </a:r>
          </a:p>
          <a:p>
            <a:r>
              <a:rPr lang="en-US" sz="1600" dirty="0">
                <a:solidFill>
                  <a:schemeClr val="bg1"/>
                </a:solidFill>
                <a:latin typeface="Calibri" panose="020F0502020204030204" pitchFamily="34" charset="0"/>
              </a:rPr>
              <a:t>3. </a:t>
            </a:r>
            <a:r>
              <a:rPr lang="en-US" sz="1600" i="1" dirty="0">
                <a:solidFill>
                  <a:schemeClr val="bg1"/>
                </a:solidFill>
                <a:latin typeface="Calibri" panose="020F0502020204030204" pitchFamily="34" charset="0"/>
              </a:rPr>
              <a:t>Who’s Who in the Old Testament </a:t>
            </a:r>
            <a:r>
              <a:rPr lang="en-US" sz="1600" dirty="0">
                <a:solidFill>
                  <a:schemeClr val="bg1"/>
                </a:solidFill>
                <a:latin typeface="Calibri" panose="020F0502020204030204" pitchFamily="34" charset="0"/>
              </a:rPr>
              <a:t> by Ed J. </a:t>
            </a:r>
            <a:r>
              <a:rPr lang="en-US" sz="1600" dirty="0" err="1">
                <a:solidFill>
                  <a:schemeClr val="bg1"/>
                </a:solidFill>
                <a:latin typeface="Calibri" panose="020F0502020204030204" pitchFamily="34" charset="0"/>
              </a:rPr>
              <a:t>Pinegar</a:t>
            </a:r>
            <a:r>
              <a:rPr lang="en-US" sz="1600" dirty="0">
                <a:solidFill>
                  <a:schemeClr val="bg1"/>
                </a:solidFill>
                <a:latin typeface="Calibri" panose="020F0502020204030204" pitchFamily="34" charset="0"/>
              </a:rPr>
              <a:t> and Richard J. Allen p. 7</a:t>
            </a:r>
          </a:p>
          <a:p>
            <a:r>
              <a:rPr lang="en-US" sz="1600" dirty="0">
                <a:solidFill>
                  <a:schemeClr val="bg1"/>
                </a:solidFill>
                <a:latin typeface="Calibri" panose="020F0502020204030204" pitchFamily="34" charset="0"/>
              </a:rPr>
              <a:t>4. Bible Dictionary</a:t>
            </a:r>
          </a:p>
          <a:p>
            <a:r>
              <a:rPr lang="en-US" sz="1600" dirty="0">
                <a:solidFill>
                  <a:schemeClr val="bg1"/>
                </a:solidFill>
                <a:latin typeface="Calibri" panose="020F0502020204030204" pitchFamily="34" charset="0"/>
              </a:rPr>
              <a:t>5. Wikipedia</a:t>
            </a:r>
          </a:p>
          <a:p>
            <a:r>
              <a:rPr lang="en-US" sz="1600" dirty="0">
                <a:solidFill>
                  <a:schemeClr val="bg1"/>
                </a:solidFill>
              </a:rPr>
              <a:t>Presentation by ©http://fashionsbylynda.com/blog/</a:t>
            </a:r>
          </a:p>
          <a:p>
            <a:r>
              <a:rPr lang="en-US" sz="1600" dirty="0">
                <a:solidFill>
                  <a:schemeClr val="bg1"/>
                </a:solidFill>
                <a:latin typeface="Calibri" panose="020F0502020204030204" pitchFamily="34" charset="0"/>
              </a:rPr>
              <a:t>6. Brother Tad R. Callister (“The Lord’s Standard of Morality,” </a:t>
            </a:r>
            <a:r>
              <a:rPr lang="en-US" sz="1600" i="1" dirty="0">
                <a:solidFill>
                  <a:schemeClr val="bg1"/>
                </a:solidFill>
                <a:latin typeface="Calibri" panose="020F0502020204030204" pitchFamily="34" charset="0"/>
              </a:rPr>
              <a:t>Ensign,</a:t>
            </a:r>
            <a:r>
              <a:rPr lang="en-US" sz="1600" dirty="0">
                <a:solidFill>
                  <a:schemeClr val="bg1"/>
                </a:solidFill>
                <a:latin typeface="Calibri" panose="020F0502020204030204" pitchFamily="34" charset="0"/>
              </a:rPr>
              <a:t> Mar. 2014, 48).</a:t>
            </a:r>
          </a:p>
          <a:p>
            <a:r>
              <a:rPr lang="en-US" sz="1600" dirty="0">
                <a:solidFill>
                  <a:schemeClr val="bg1"/>
                </a:solidFill>
                <a:latin typeface="Calibri" panose="020F0502020204030204" pitchFamily="34" charset="0"/>
              </a:rPr>
              <a:t>7. Old Testament Institute Manual</a:t>
            </a:r>
          </a:p>
          <a:p>
            <a:r>
              <a:rPr lang="en-US" sz="1600" dirty="0">
                <a:solidFill>
                  <a:schemeClr val="bg1"/>
                </a:solidFill>
                <a:latin typeface="Calibri" panose="020F0502020204030204" pitchFamily="34" charset="0"/>
              </a:rPr>
              <a:t>8. Fallows, Bible Encyclopedia, </a:t>
            </a:r>
            <a:r>
              <a:rPr lang="en-US" sz="1600" dirty="0" err="1">
                <a:solidFill>
                  <a:schemeClr val="bg1"/>
                </a:solidFill>
                <a:latin typeface="Calibri" panose="020F0502020204030204" pitchFamily="34" charset="0"/>
              </a:rPr>
              <a:t>s.v</a:t>
            </a:r>
            <a:r>
              <a:rPr lang="en-US" sz="1600" dirty="0">
                <a:solidFill>
                  <a:schemeClr val="bg1"/>
                </a:solidFill>
                <a:latin typeface="Calibri" panose="020F0502020204030204" pitchFamily="34" charset="0"/>
              </a:rPr>
              <a:t>. “</a:t>
            </a:r>
            <a:r>
              <a:rPr lang="en-US" sz="1600" dirty="0" err="1">
                <a:solidFill>
                  <a:schemeClr val="bg1"/>
                </a:solidFill>
                <a:latin typeface="Calibri" panose="020F0502020204030204" pitchFamily="34" charset="0"/>
              </a:rPr>
              <a:t>Araunah</a:t>
            </a:r>
            <a:r>
              <a:rPr lang="en-US" sz="1600" dirty="0">
                <a:solidFill>
                  <a:schemeClr val="bg1"/>
                </a:solidFill>
                <a:latin typeface="Calibri" panose="020F0502020204030204" pitchFamily="34" charset="0"/>
              </a:rPr>
              <a:t>,” 1:140. Found in OT Institute Manual</a:t>
            </a:r>
          </a:p>
          <a:p>
            <a:r>
              <a:rPr lang="en-US" sz="1600" dirty="0">
                <a:solidFill>
                  <a:schemeClr val="bg1"/>
                </a:solidFill>
                <a:latin typeface="Calibri" panose="020F0502020204030204" pitchFamily="34" charset="0"/>
              </a:rPr>
              <a:t>9. </a:t>
            </a:r>
            <a:r>
              <a:rPr lang="en-US" sz="1600" dirty="0">
                <a:solidFill>
                  <a:schemeClr val="bg1"/>
                </a:solidFill>
              </a:rPr>
              <a:t>Ellis T. Rasmussen, </a:t>
            </a:r>
            <a:r>
              <a:rPr lang="en-US" sz="1600" i="1" dirty="0">
                <a:solidFill>
                  <a:schemeClr val="bg1"/>
                </a:solidFill>
              </a:rPr>
              <a:t>An Introduction to the Old Testament and Its Teachings,</a:t>
            </a:r>
            <a:r>
              <a:rPr lang="en-US" sz="1600" dirty="0">
                <a:solidFill>
                  <a:schemeClr val="bg1"/>
                </a:solidFill>
              </a:rPr>
              <a:t> 2 vols., 2nd ed. [1972], 1:186</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NOTE * So much history went on between 2 Samuel 13-24 I found the OT Institute Manual helpful, which I didn’t include in the presentation</a:t>
            </a:r>
          </a:p>
          <a:p>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p:txBody>
      </p:sp>
      <p:grpSp>
        <p:nvGrpSpPr>
          <p:cNvPr id="6" name="Group 5"/>
          <p:cNvGrpSpPr/>
          <p:nvPr/>
        </p:nvGrpSpPr>
        <p:grpSpPr>
          <a:xfrm>
            <a:off x="2434172" y="643487"/>
            <a:ext cx="566994" cy="718192"/>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0523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78939"/>
            <a:ext cx="2449285" cy="1785104"/>
          </a:xfrm>
          <a:prstGeom prst="rect">
            <a:avLst/>
          </a:prstGeom>
          <a:ln>
            <a:solidFill>
              <a:schemeClr val="tx1"/>
            </a:solidFill>
          </a:ln>
        </p:spPr>
        <p:txBody>
          <a:bodyPr wrap="square">
            <a:spAutoFit/>
          </a:bodyPr>
          <a:lstStyle/>
          <a:p>
            <a:r>
              <a:rPr lang="en-US" sz="1000" b="1" dirty="0">
                <a:latin typeface="Calibri" panose="020F0502020204030204" pitchFamily="34" charset="0"/>
              </a:rPr>
              <a:t>Painter: Gerard Van </a:t>
            </a:r>
            <a:r>
              <a:rPr lang="en-US" sz="1000" b="1" dirty="0" err="1">
                <a:latin typeface="Calibri" panose="020F0502020204030204" pitchFamily="34" charset="0"/>
              </a:rPr>
              <a:t>Honthorst</a:t>
            </a:r>
            <a:endParaRPr lang="en-US" sz="1000" b="1" dirty="0">
              <a:latin typeface="Calibri" panose="020F0502020204030204" pitchFamily="34" charset="0"/>
            </a:endParaRPr>
          </a:p>
          <a:p>
            <a:r>
              <a:rPr lang="en-US" sz="1000" dirty="0">
                <a:latin typeface="Calibri" panose="020F0502020204030204" pitchFamily="34" charset="0"/>
              </a:rPr>
              <a:t>Gerard Van </a:t>
            </a:r>
            <a:r>
              <a:rPr lang="en-US" sz="1000" dirty="0" err="1">
                <a:latin typeface="Calibri" panose="020F0502020204030204" pitchFamily="34" charset="0"/>
              </a:rPr>
              <a:t>Honthorst</a:t>
            </a:r>
            <a:r>
              <a:rPr lang="en-US" sz="1000" dirty="0">
                <a:latin typeface="Calibri" panose="020F0502020204030204" pitchFamily="34" charset="0"/>
              </a:rPr>
              <a:t> (</a:t>
            </a:r>
            <a:r>
              <a:rPr lang="en-US" sz="1000" dirty="0" err="1">
                <a:latin typeface="Calibri" panose="020F0502020204030204" pitchFamily="34" charset="0"/>
              </a:rPr>
              <a:t>Gerrit</a:t>
            </a:r>
            <a:r>
              <a:rPr lang="en-US" sz="1000" dirty="0">
                <a:latin typeface="Calibri" panose="020F0502020204030204" pitchFamily="34" charset="0"/>
              </a:rPr>
              <a:t>) was a Dutch Golden Age painter. Early in his career he visited Rome, where he had great success painting in a style influenced by Caravaggio. Following his return to the Netherlands he became a leading portrait painter. </a:t>
            </a:r>
          </a:p>
          <a:p>
            <a:r>
              <a:rPr lang="en-US" sz="1000" b="1" dirty="0">
                <a:latin typeface="Calibri" panose="020F0502020204030204" pitchFamily="34" charset="0"/>
              </a:rPr>
              <a:t>Born: </a:t>
            </a:r>
            <a:r>
              <a:rPr lang="en-US" sz="1000" dirty="0">
                <a:latin typeface="Calibri" panose="020F0502020204030204" pitchFamily="34" charset="0"/>
              </a:rPr>
              <a:t>November 4, 1592, Utrecht, Netherlands</a:t>
            </a:r>
          </a:p>
          <a:p>
            <a:r>
              <a:rPr lang="en-US" sz="1000" b="1" dirty="0">
                <a:latin typeface="Calibri" panose="020F0502020204030204" pitchFamily="34" charset="0"/>
              </a:rPr>
              <a:t>Died: </a:t>
            </a:r>
            <a:r>
              <a:rPr lang="en-US" sz="1000" dirty="0">
                <a:latin typeface="Calibri" panose="020F0502020204030204" pitchFamily="34" charset="0"/>
              </a:rPr>
              <a:t>April 27, 1656, Utrecht, Netherlands</a:t>
            </a:r>
          </a:p>
          <a:p>
            <a:r>
              <a:rPr lang="en-US" sz="1000" b="0" i="0" dirty="0">
                <a:effectLst/>
                <a:latin typeface="Calibri" panose="020F0502020204030204" pitchFamily="34" charset="0"/>
              </a:rPr>
              <a:t>Wikipedia</a:t>
            </a:r>
          </a:p>
        </p:txBody>
      </p:sp>
      <p:pic>
        <p:nvPicPr>
          <p:cNvPr id="2050" name="Picture 2" descr="https://upload.wikimedia.org/wikipedia/commons/8/82/Gerard_Honthorst_-_gulden_cabine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94" t="1738" r="14033" b="17257"/>
          <a:stretch/>
        </p:blipFill>
        <p:spPr bwMode="auto">
          <a:xfrm>
            <a:off x="2547257" y="78938"/>
            <a:ext cx="1426029" cy="20849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3286" y="78937"/>
            <a:ext cx="8218714" cy="2862322"/>
          </a:xfrm>
          <a:prstGeom prst="rect">
            <a:avLst/>
          </a:prstGeom>
          <a:ln>
            <a:solidFill>
              <a:schemeClr val="tx1"/>
            </a:solidFill>
          </a:ln>
        </p:spPr>
        <p:txBody>
          <a:bodyPr wrap="square">
            <a:spAutoFit/>
          </a:bodyPr>
          <a:lstStyle/>
          <a:p>
            <a:r>
              <a:rPr lang="en-US" sz="1200" b="1" dirty="0"/>
              <a:t>Why didn’t David punish </a:t>
            </a:r>
            <a:r>
              <a:rPr lang="en-US" sz="1200" b="1" dirty="0" err="1"/>
              <a:t>Amnon</a:t>
            </a:r>
            <a:r>
              <a:rPr lang="en-US" sz="1200" b="1" dirty="0"/>
              <a:t> for his sin against Tamar? </a:t>
            </a:r>
            <a:r>
              <a:rPr lang="en-US" sz="1200" dirty="0"/>
              <a:t>Many reasons have been suggested. One likely reason is that </a:t>
            </a:r>
            <a:r>
              <a:rPr lang="en-US" sz="1200" dirty="0" err="1"/>
              <a:t>Amnon</a:t>
            </a:r>
            <a:r>
              <a:rPr lang="en-US" sz="1200" dirty="0"/>
              <a:t> was David’s son and that David had been guilty of sexual sin himself (in the case of Bathsheba)—therefore, in the case of </a:t>
            </a:r>
            <a:r>
              <a:rPr lang="en-US" sz="1200" dirty="0" err="1"/>
              <a:t>Amnon</a:t>
            </a:r>
            <a:r>
              <a:rPr lang="en-US" sz="1200" dirty="0"/>
              <a:t> and Tamar, he felt inadequate to judge. Another possible reason is that there was no witness to the crime. </a:t>
            </a:r>
            <a:r>
              <a:rPr lang="en-US" sz="1200" dirty="0" err="1"/>
              <a:t>Amnon’s</a:t>
            </a:r>
            <a:r>
              <a:rPr lang="en-US" sz="1200" dirty="0"/>
              <a:t> friend </a:t>
            </a:r>
            <a:r>
              <a:rPr lang="en-US" sz="1200" dirty="0" err="1"/>
              <a:t>Jonadab</a:t>
            </a:r>
            <a:r>
              <a:rPr lang="en-US" sz="1200" dirty="0"/>
              <a:t> had carefully orchestrated the crime to avoid the possibility of witnesses; therefore, there was no way to prove the crime according to Jewish law.</a:t>
            </a:r>
            <a:br>
              <a:rPr lang="en-US" sz="1200" dirty="0"/>
            </a:br>
            <a:br>
              <a:rPr lang="en-US" sz="1200" dirty="0"/>
            </a:br>
            <a:r>
              <a:rPr lang="en-US" sz="1200" dirty="0"/>
              <a:t>Regardless of the reason, Absalom took matters into his own hands. He avenged Tamar by killing their half-brother </a:t>
            </a:r>
            <a:r>
              <a:rPr lang="en-US" sz="1200" dirty="0" err="1"/>
              <a:t>Amnon</a:t>
            </a:r>
            <a:r>
              <a:rPr lang="en-US" sz="1200" dirty="0"/>
              <a:t>, though it resulted in many problems for himself. Absalom lived away from his family for three years after the murder and then lived for an additional period in Jerusalem before seeing his father’s face. Absalom would also later seek to usurp his father’s throne, resulting in his own death.</a:t>
            </a:r>
            <a:br>
              <a:rPr lang="en-US" sz="1200" dirty="0"/>
            </a:br>
            <a:br>
              <a:rPr lang="en-US" sz="1200" dirty="0"/>
            </a:br>
            <a:r>
              <a:rPr lang="en-US" sz="1200" dirty="0"/>
              <a:t>The wretched, tragic story of </a:t>
            </a:r>
            <a:r>
              <a:rPr lang="en-US" sz="1200" dirty="0" err="1"/>
              <a:t>Amnon</a:t>
            </a:r>
            <a:r>
              <a:rPr lang="en-US" sz="1200" dirty="0"/>
              <a:t> and Tamar highlights some of the problems associated with sexual sin and its aftermath. No one should experience the treatment Tamar endured, and it is important to respond to such situations with integrity and justice. David neglected justice, and Absalom implemented his own standards, creating additional problems in the process. gotquestions.org</a:t>
            </a:r>
          </a:p>
        </p:txBody>
      </p:sp>
      <p:sp>
        <p:nvSpPr>
          <p:cNvPr id="4" name="Rectangle 3"/>
          <p:cNvSpPr/>
          <p:nvPr/>
        </p:nvSpPr>
        <p:spPr>
          <a:xfrm>
            <a:off x="97973" y="2163859"/>
            <a:ext cx="3875314" cy="2123658"/>
          </a:xfrm>
          <a:prstGeom prst="rect">
            <a:avLst/>
          </a:prstGeom>
          <a:ln>
            <a:solidFill>
              <a:schemeClr val="tx1"/>
            </a:solidFill>
          </a:ln>
        </p:spPr>
        <p:txBody>
          <a:bodyPr wrap="square">
            <a:spAutoFit/>
          </a:bodyPr>
          <a:lstStyle/>
          <a:p>
            <a:r>
              <a:rPr lang="en-US" sz="1200" b="1" dirty="0" err="1"/>
              <a:t>Amnon’s</a:t>
            </a:r>
            <a:r>
              <a:rPr lang="en-US" sz="1200" b="1" dirty="0"/>
              <a:t> brazen lust:</a:t>
            </a:r>
          </a:p>
          <a:p>
            <a:r>
              <a:rPr lang="en-US" sz="1200" dirty="0"/>
              <a:t>Afterwards, </a:t>
            </a:r>
            <a:r>
              <a:rPr lang="en-US" sz="1200" dirty="0" err="1"/>
              <a:t>Amnon</a:t>
            </a:r>
            <a:r>
              <a:rPr lang="en-US" sz="1200" dirty="0"/>
              <a:t> was said to hate Tamar more than he had “loved” her before the rape occurred—it was never really “love” at all, but brazen lust. </a:t>
            </a:r>
            <a:r>
              <a:rPr lang="en-US" sz="1200" u="sng" dirty="0"/>
              <a:t>Absalom</a:t>
            </a:r>
            <a:r>
              <a:rPr lang="en-US" sz="1200" dirty="0"/>
              <a:t>, Tamar’s full-brother, found out about the deed, and so did David. David’s response was to become “furious” (</a:t>
            </a:r>
            <a:r>
              <a:rPr lang="en-US" sz="1200" u="sng" dirty="0"/>
              <a:t>2 Samuel 13:21</a:t>
            </a:r>
            <a:r>
              <a:rPr lang="en-US" sz="1200" dirty="0"/>
              <a:t>), but he took no real action. Absalom cared for Tamar in his own home and would not speak to </a:t>
            </a:r>
            <a:r>
              <a:rPr lang="en-US" sz="1200" dirty="0" err="1"/>
              <a:t>Amnon</a:t>
            </a:r>
            <a:r>
              <a:rPr lang="en-US" sz="1200" dirty="0"/>
              <a:t>. Two years later Absalom commanded his servants to murder </a:t>
            </a:r>
            <a:r>
              <a:rPr lang="en-US" sz="1200" dirty="0" err="1"/>
              <a:t>Amnon</a:t>
            </a:r>
            <a:r>
              <a:rPr lang="en-US" sz="1200" dirty="0"/>
              <a:t> in revenge (</a:t>
            </a:r>
            <a:r>
              <a:rPr lang="en-US" sz="1200" u="sng" dirty="0"/>
              <a:t>2 Samuel 13:28–9</a:t>
            </a:r>
            <a:r>
              <a:rPr lang="en-US" sz="1200" dirty="0"/>
              <a:t>). Absalom fled the country for a time and later returned to David. </a:t>
            </a:r>
          </a:p>
        </p:txBody>
      </p:sp>
      <p:sp>
        <p:nvSpPr>
          <p:cNvPr id="7" name="Rectangle 6"/>
          <p:cNvSpPr/>
          <p:nvPr/>
        </p:nvSpPr>
        <p:spPr>
          <a:xfrm>
            <a:off x="8846542" y="2941259"/>
            <a:ext cx="3345459" cy="2123658"/>
          </a:xfrm>
          <a:prstGeom prst="rect">
            <a:avLst/>
          </a:prstGeom>
          <a:ln>
            <a:solidFill>
              <a:schemeClr val="tx1"/>
            </a:solidFill>
          </a:ln>
        </p:spPr>
        <p:txBody>
          <a:bodyPr wrap="square">
            <a:spAutoFit/>
          </a:bodyPr>
          <a:lstStyle/>
          <a:p>
            <a:r>
              <a:rPr lang="en-US" sz="1200" b="1" dirty="0"/>
              <a:t>Bridle your passions:</a:t>
            </a:r>
          </a:p>
          <a:p>
            <a:r>
              <a:rPr lang="en-US" sz="1200" dirty="0"/>
              <a:t>“The precise nature of the test of mortality … can be summarized in the following questions: Will my body rule over my spirit, or will my spirit rule over my body? Will I yield to the </a:t>
            </a:r>
            <a:r>
              <a:rPr lang="en-US" sz="1200" dirty="0" err="1"/>
              <a:t>enticings</a:t>
            </a:r>
            <a:r>
              <a:rPr lang="en-US" sz="1200" dirty="0"/>
              <a:t> of the natural man or to the eternal man? That, brothers and sisters, is the test. We are here on the earth to develop godlike qualities and to learn to bridle all of the passions of the flesh (see Alma 38:12)” Elder David R. Bednar (“Ye Are the Temple of God,” </a:t>
            </a:r>
            <a:r>
              <a:rPr lang="en-US" sz="1200" i="1" dirty="0"/>
              <a:t> Ensign,</a:t>
            </a:r>
            <a:r>
              <a:rPr lang="en-US" sz="1200" dirty="0"/>
              <a:t> Sept. 2001, 17).</a:t>
            </a:r>
          </a:p>
        </p:txBody>
      </p:sp>
      <p:sp>
        <p:nvSpPr>
          <p:cNvPr id="8" name="Rectangle 7"/>
          <p:cNvSpPr/>
          <p:nvPr/>
        </p:nvSpPr>
        <p:spPr>
          <a:xfrm>
            <a:off x="97971" y="4280082"/>
            <a:ext cx="3875314" cy="2492990"/>
          </a:xfrm>
          <a:prstGeom prst="rect">
            <a:avLst/>
          </a:prstGeom>
          <a:ln>
            <a:solidFill>
              <a:schemeClr val="tx1"/>
            </a:solidFill>
          </a:ln>
        </p:spPr>
        <p:txBody>
          <a:bodyPr wrap="square">
            <a:spAutoFit/>
          </a:bodyPr>
          <a:lstStyle/>
          <a:p>
            <a:r>
              <a:rPr lang="en-US" sz="1200" b="1" dirty="0"/>
              <a:t>They exploit women </a:t>
            </a:r>
            <a:r>
              <a:rPr lang="en-US" sz="1200" dirty="0"/>
              <a:t>and then despise the women rather than themselves. </a:t>
            </a:r>
            <a:r>
              <a:rPr lang="en-US" sz="1200" dirty="0" err="1"/>
              <a:t>Amnon</a:t>
            </a:r>
            <a:r>
              <a:rPr lang="en-US" sz="1200" dirty="0"/>
              <a:t> would not save Tamar from disgrace by making her a part of his household as a wife or concubine. Knowing that she had been disgraced and would therefore be deprived of a husband, Tamar mourned in the manner of a widow. David was furious because of the way </a:t>
            </a:r>
            <a:r>
              <a:rPr lang="en-US" sz="1200" dirty="0" err="1"/>
              <a:t>Amnon</a:t>
            </a:r>
            <a:r>
              <a:rPr lang="en-US" sz="1200" dirty="0"/>
              <a:t> had treated Tamar, but what could he do or say? His own conduct with Bath-</a:t>
            </a:r>
            <a:r>
              <a:rPr lang="en-US" sz="1200" dirty="0" err="1"/>
              <a:t>sheba</a:t>
            </a:r>
            <a:r>
              <a:rPr lang="en-US" sz="1200" dirty="0"/>
              <a:t> had left him without a basis for condemnation. Here was another result of sin. Because of his own guilt, David did not act to correct this great abomination in his own household. David learned the sad lesson that a man’s sins can often visit him even to the third and fourth generation (see Exodus 34:7). OT Institute</a:t>
            </a:r>
          </a:p>
        </p:txBody>
      </p:sp>
      <p:sp>
        <p:nvSpPr>
          <p:cNvPr id="9" name="Rectangle 8">
            <a:extLst>
              <a:ext uri="{FF2B5EF4-FFF2-40B4-BE49-F238E27FC236}">
                <a16:creationId xmlns:a16="http://schemas.microsoft.com/office/drawing/2014/main" id="{F46CD3C8-ED14-4E0F-BB1C-9AB5FF0CE5AB}"/>
              </a:ext>
            </a:extLst>
          </p:cNvPr>
          <p:cNvSpPr/>
          <p:nvPr/>
        </p:nvSpPr>
        <p:spPr>
          <a:xfrm>
            <a:off x="3973285" y="2941259"/>
            <a:ext cx="4873257" cy="3970318"/>
          </a:xfrm>
          <a:prstGeom prst="rect">
            <a:avLst/>
          </a:prstGeom>
          <a:ln>
            <a:solidFill>
              <a:schemeClr val="tx1"/>
            </a:solidFill>
          </a:ln>
        </p:spPr>
        <p:txBody>
          <a:bodyPr wrap="square">
            <a:spAutoFit/>
          </a:bodyPr>
          <a:lstStyle/>
          <a:p>
            <a:pPr fontAlgn="base"/>
            <a:r>
              <a:rPr lang="en-US" sz="1200" b="1" dirty="0"/>
              <a:t>Controlling Anger: 2 Samuel 13:28-29:</a:t>
            </a:r>
          </a:p>
          <a:p>
            <a:pPr fontAlgn="base"/>
            <a:r>
              <a:rPr lang="en-US" sz="1200" dirty="0"/>
              <a:t>“A cunning part of [Satan’s] strategy is to dissociate anger from agency, making us believe that we are victims of an emotion that we cannot control. We hear, ‘I lost my temper.’ Losing one’s temper is an interesting choice of words that has become a widely used idiom. To ‘lose something’ implies ‘not meaning to,’ ‘accidental,’ ‘involuntary,’ ‘not responsible’﻿—careless perhaps but ‘not responsible.’</a:t>
            </a:r>
          </a:p>
          <a:p>
            <a:pPr fontAlgn="base"/>
            <a:r>
              <a:rPr lang="en-US" sz="1200" dirty="0"/>
              <a:t>“‘He made me mad.’ This is another phrase we hear, also implying lack of control or agency. This is a myth that must be debunked. No one makes us mad. Others don’t make us angry. There is no force involved. Becoming angry is a conscious choice, a decision; therefore, we can make the choice not to become angry. </a:t>
            </a:r>
            <a:r>
              <a:rPr lang="en-US" sz="1200" i="1" dirty="0"/>
              <a:t>We</a:t>
            </a:r>
            <a:r>
              <a:rPr lang="en-US" sz="1200" dirty="0"/>
              <a:t> choose!</a:t>
            </a:r>
          </a:p>
          <a:p>
            <a:pPr fontAlgn="base"/>
            <a:r>
              <a:rPr lang="en-US" sz="1200" dirty="0"/>
              <a:t>“To those who say, ‘But I can’t help myself,’ author William Wilbanks responds: ‘Nonsense.’</a:t>
            </a:r>
          </a:p>
          <a:p>
            <a:pPr fontAlgn="base"/>
            <a:r>
              <a:rPr lang="en-US" sz="1200" dirty="0"/>
              <a:t>“‘Aggression, … suppressing the anger, talking about it, screaming and yelling,’ are all learned strategies in dealing with anger. ‘We </a:t>
            </a:r>
            <a:r>
              <a:rPr lang="en-US" sz="1200" i="1" dirty="0"/>
              <a:t>choose</a:t>
            </a:r>
            <a:r>
              <a:rPr lang="en-US" sz="1200" dirty="0"/>
              <a:t> the one that has proved effective for us in the past. Ever notice how seldom we lose control when frustrated by our boss, but how often we do when annoyed by friends or family?’ (‘The New Obscenity,’ </a:t>
            </a:r>
            <a:r>
              <a:rPr lang="en-US" sz="1200" i="1" dirty="0"/>
              <a:t>Reader’s Digest,</a:t>
            </a:r>
            <a:r>
              <a:rPr lang="en-US" sz="1200" dirty="0"/>
              <a:t> Dec. 1988, 24; emphasis added)” (Lynn G. Robbins, “Agency and Anger” </a:t>
            </a:r>
            <a:r>
              <a:rPr lang="en-US" sz="1200" i="1" dirty="0"/>
              <a:t>Ensign,</a:t>
            </a:r>
            <a:r>
              <a:rPr lang="en-US" sz="1200" dirty="0"/>
              <a:t> May 1998, 80).</a:t>
            </a:r>
            <a:endParaRPr lang="en-US" sz="1200" b="0" i="0" dirty="0">
              <a:effectLst/>
            </a:endParaRPr>
          </a:p>
        </p:txBody>
      </p:sp>
    </p:spTree>
    <p:extLst>
      <p:ext uri="{BB962C8B-B14F-4D97-AF65-F5344CB8AC3E}">
        <p14:creationId xmlns:p14="http://schemas.microsoft.com/office/powerpoint/2010/main" val="372025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828315" cy="6370975"/>
          </a:xfrm>
          <a:prstGeom prst="rect">
            <a:avLst/>
          </a:prstGeom>
          <a:ln>
            <a:solidFill>
              <a:schemeClr val="tx1"/>
            </a:solidFill>
          </a:ln>
        </p:spPr>
        <p:txBody>
          <a:bodyPr wrap="square">
            <a:spAutoFit/>
          </a:bodyPr>
          <a:lstStyle/>
          <a:p>
            <a:r>
              <a:rPr lang="en-US" sz="1200" b="1" dirty="0">
                <a:latin typeface="Calibri" panose="020F0502020204030204" pitchFamily="34" charset="0"/>
              </a:rPr>
              <a:t>Absalom: 2 Samuel 15</a:t>
            </a:r>
          </a:p>
          <a:p>
            <a:r>
              <a:rPr lang="en-US" sz="1200" dirty="0">
                <a:latin typeface="Calibri" panose="020F0502020204030204" pitchFamily="34" charset="0"/>
              </a:rPr>
              <a:t>Once restored to his position in David’s court, Absalom began to capitalize on his return to princely status by developing a careful plan to overthrow his father. He began to act like a king, with a full royal procession (see v. 1), but more serious than that, he undertook a deceitful campaign to gain favor with the people. He arose early and sat in judgment at the gates of the city (see v. 2). </a:t>
            </a:r>
          </a:p>
          <a:p>
            <a:endParaRPr lang="en-US" sz="1200" dirty="0">
              <a:latin typeface="Calibri" panose="020F0502020204030204" pitchFamily="34" charset="0"/>
            </a:endParaRPr>
          </a:p>
          <a:p>
            <a:r>
              <a:rPr lang="en-US" sz="1200" dirty="0">
                <a:latin typeface="Calibri" panose="020F0502020204030204" pitchFamily="34" charset="0"/>
              </a:rPr>
              <a:t>A city gate was the normal location for giving judgment in ancient times and was the place where the people came to present grievances. Absalom ingratiated himself by telling the people that their causes and complaints were just, but that no one from the king’s court was willing to hear them. While this assertion may have been a lie, it is more likely that David’s court was not functioning properly and that the people were being neglected. Absalom took advantage of the disgruntlement of the people, but he refused to let them bow down to him. Instead, he raised them up, kissed them, and treated them as equals—highly unusual behavior from royalty (see v. 5). And in this way “Absalom stole the hearts of the men of Israel” (v. 6).</a:t>
            </a:r>
          </a:p>
          <a:p>
            <a:r>
              <a:rPr lang="en-US" sz="1200" dirty="0">
                <a:latin typeface="Calibri" panose="020F0502020204030204" pitchFamily="34" charset="0"/>
              </a:rPr>
              <a:t> </a:t>
            </a:r>
          </a:p>
          <a:p>
            <a:pPr fontAlgn="base"/>
            <a:r>
              <a:rPr lang="en-US" sz="1200" dirty="0">
                <a:latin typeface="Calibri" panose="020F0502020204030204" pitchFamily="34" charset="0"/>
              </a:rPr>
              <a:t>Absalom then lied to his father, telling him that he needed to go to Hebron to fulfill a vow when, in fact, it was his intention to raise an insurrection against David.</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Several reasons have been suggested why “the conspiracy was strong” and “the people increased continually with Absalom” (v. 12):</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“It is very difficult to account for this general defection of the people. Several reasons are given: </a:t>
            </a:r>
          </a:p>
          <a:p>
            <a:pPr marL="228600" indent="-228600" fontAlgn="base">
              <a:buAutoNum type="arabicPeriod"/>
            </a:pPr>
            <a:r>
              <a:rPr lang="en-US" sz="1200" dirty="0">
                <a:latin typeface="Calibri" panose="020F0502020204030204" pitchFamily="34" charset="0"/>
              </a:rPr>
              <a:t>David was old or afflicted, and could not well attend to the administration of justice in the land. </a:t>
            </a:r>
          </a:p>
          <a:p>
            <a:pPr marL="228600" indent="-228600" fontAlgn="base">
              <a:buAutoNum type="arabicPeriod"/>
            </a:pPr>
            <a:r>
              <a:rPr lang="en-US" sz="1200" dirty="0">
                <a:latin typeface="Calibri" panose="020F0502020204030204" pitchFamily="34" charset="0"/>
              </a:rPr>
              <a:t>It does appear that the king did not attend to the affairs of state, and that there were no properly appointed judges in the land; [see v. 3]. </a:t>
            </a:r>
          </a:p>
          <a:p>
            <a:pPr marL="228600" indent="-228600" fontAlgn="base">
              <a:buAutoNum type="arabicPeriod"/>
            </a:pPr>
            <a:r>
              <a:rPr lang="en-US" sz="1200" dirty="0">
                <a:latin typeface="Calibri" panose="020F0502020204030204" pitchFamily="34" charset="0"/>
              </a:rPr>
              <a:t>Joab’s power was overgrown; he was wicked and insolent, oppressive to the people, and David was afraid to execute the laws against him. </a:t>
            </a:r>
          </a:p>
          <a:p>
            <a:pPr marL="228600" indent="-228600" fontAlgn="base">
              <a:buAutoNum type="arabicPeriod"/>
            </a:pPr>
            <a:r>
              <a:rPr lang="en-US" sz="1200" dirty="0">
                <a:latin typeface="Calibri" panose="020F0502020204030204" pitchFamily="34" charset="0"/>
              </a:rPr>
              <a:t>There were still some partisans of the house of Saul, who thought the crown not fairly obtained by David. </a:t>
            </a:r>
          </a:p>
          <a:p>
            <a:pPr marL="228600" indent="-228600" fontAlgn="base">
              <a:buAutoNum type="arabicPeriod"/>
            </a:pPr>
            <a:r>
              <a:rPr lang="en-US" sz="1200" dirty="0">
                <a:latin typeface="Calibri" panose="020F0502020204030204" pitchFamily="34" charset="0"/>
              </a:rPr>
              <a:t>David was under the displeasure of the Almighty, for his adultery with Bath-</a:t>
            </a:r>
            <a:r>
              <a:rPr lang="en-US" sz="1200" dirty="0" err="1">
                <a:latin typeface="Calibri" panose="020F0502020204030204" pitchFamily="34" charset="0"/>
              </a:rPr>
              <a:t>sheba</a:t>
            </a:r>
            <a:r>
              <a:rPr lang="en-US" sz="1200" dirty="0">
                <a:latin typeface="Calibri" panose="020F0502020204030204" pitchFamily="34" charset="0"/>
              </a:rPr>
              <a:t>, and his murder of Uriah; and God let his enemies loose against him. </a:t>
            </a:r>
          </a:p>
          <a:p>
            <a:pPr marL="228600" indent="-228600" fontAlgn="base">
              <a:buAutoNum type="arabicPeriod"/>
            </a:pPr>
            <a:r>
              <a:rPr lang="en-US" sz="1200" dirty="0">
                <a:latin typeface="Calibri" panose="020F0502020204030204" pitchFamily="34" charset="0"/>
              </a:rPr>
              <a:t>There are always troublesome and disaffected men in every state, and under every government; who can never rest, and are ever hoping for something from a change.</a:t>
            </a:r>
          </a:p>
          <a:p>
            <a:pPr marL="228600" indent="-228600" fontAlgn="base">
              <a:buAutoNum type="arabicPeriod"/>
            </a:pPr>
            <a:r>
              <a:rPr lang="en-US" sz="1200" dirty="0">
                <a:latin typeface="Calibri" panose="020F0502020204030204" pitchFamily="34" charset="0"/>
              </a:rPr>
              <a:t> Absalom appeared to be the </a:t>
            </a:r>
            <a:r>
              <a:rPr lang="en-US" sz="1200" i="1" dirty="0">
                <a:latin typeface="Calibri" panose="020F0502020204030204" pitchFamily="34" charset="0"/>
              </a:rPr>
              <a:t>real</a:t>
            </a:r>
            <a:r>
              <a:rPr lang="en-US" sz="1200" dirty="0">
                <a:latin typeface="Calibri" panose="020F0502020204030204" pitchFamily="34" charset="0"/>
              </a:rPr>
              <a:t> and was the </a:t>
            </a:r>
            <a:r>
              <a:rPr lang="en-US" sz="1200" i="1" dirty="0">
                <a:latin typeface="Calibri" panose="020F0502020204030204" pitchFamily="34" charset="0"/>
              </a:rPr>
              <a:t>undisputed</a:t>
            </a:r>
            <a:r>
              <a:rPr lang="en-US" sz="1200" dirty="0">
                <a:latin typeface="Calibri" panose="020F0502020204030204" pitchFamily="34" charset="0"/>
              </a:rPr>
              <a:t> heir to the throne; David could not, in the course of nature, live very long; and most people are more disposed to hail the beams of the </a:t>
            </a:r>
            <a:r>
              <a:rPr lang="en-US" sz="1200" i="1" dirty="0">
                <a:latin typeface="Calibri" panose="020F0502020204030204" pitchFamily="34" charset="0"/>
              </a:rPr>
              <a:t>rising,</a:t>
            </a:r>
            <a:r>
              <a:rPr lang="en-US" sz="1200" dirty="0">
                <a:latin typeface="Calibri" panose="020F0502020204030204" pitchFamily="34" charset="0"/>
              </a:rPr>
              <a:t> than exult in those of the </a:t>
            </a:r>
            <a:r>
              <a:rPr lang="en-US" sz="1200" i="1" dirty="0">
                <a:latin typeface="Calibri" panose="020F0502020204030204" pitchFamily="34" charset="0"/>
              </a:rPr>
              <a:t>setting,</a:t>
            </a:r>
            <a:r>
              <a:rPr lang="en-US" sz="1200" dirty="0">
                <a:latin typeface="Calibri" panose="020F0502020204030204" pitchFamily="34" charset="0"/>
              </a:rPr>
              <a:t> sun.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No doubt some of these causes operated, and perhaps most of them exerted less or more influence in this most scandalous business.” (Clarke, Bible Commentary, 2:349–50.)</a:t>
            </a:r>
          </a:p>
          <a:p>
            <a:endParaRPr lang="en-US" sz="1200" dirty="0">
              <a:latin typeface="Calibri" panose="020F0502020204030204" pitchFamily="34" charset="0"/>
            </a:endParaRPr>
          </a:p>
        </p:txBody>
      </p:sp>
      <p:sp>
        <p:nvSpPr>
          <p:cNvPr id="3" name="Rectangle 2"/>
          <p:cNvSpPr/>
          <p:nvPr/>
        </p:nvSpPr>
        <p:spPr>
          <a:xfrm>
            <a:off x="8828314" y="0"/>
            <a:ext cx="3363686" cy="323165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Curses of </a:t>
            </a:r>
            <a:r>
              <a:rPr lang="en-US" sz="1200" b="1" dirty="0" err="1">
                <a:solidFill>
                  <a:srgbClr val="333333"/>
                </a:solidFill>
                <a:latin typeface="Calibri" panose="020F0502020204030204" pitchFamily="34" charset="0"/>
              </a:rPr>
              <a:t>Shimei</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“Note the rationale behind David’s humbly choosing to endure the curses of </a:t>
            </a:r>
            <a:r>
              <a:rPr lang="en-US" sz="1200" dirty="0" err="1">
                <a:solidFill>
                  <a:srgbClr val="333333"/>
                </a:solidFill>
                <a:latin typeface="Calibri" panose="020F0502020204030204" pitchFamily="34" charset="0"/>
              </a:rPr>
              <a:t>Shimei</a:t>
            </a:r>
            <a:r>
              <a:rPr lang="en-US" sz="1200" dirty="0">
                <a:solidFill>
                  <a:srgbClr val="333333"/>
                </a:solidFill>
                <a:latin typeface="Calibri" panose="020F0502020204030204" pitchFamily="34" charset="0"/>
              </a:rPr>
              <a:t> of the house of Saul: </a:t>
            </a:r>
          </a:p>
          <a:p>
            <a:pPr marL="228600" indent="-228600">
              <a:buAutoNum type="arabicParenBoth"/>
            </a:pPr>
            <a:r>
              <a:rPr lang="en-US" sz="1200" dirty="0">
                <a:solidFill>
                  <a:srgbClr val="333333"/>
                </a:solidFill>
                <a:latin typeface="Calibri" panose="020F0502020204030204" pitchFamily="34" charset="0"/>
              </a:rPr>
              <a:t>any dishonor was considered negligible compared to the dishonor of his own son taking his kingship and seeking his life; </a:t>
            </a:r>
          </a:p>
          <a:p>
            <a:pPr marL="228600" indent="-228600">
              <a:buAutoNum type="arabicParenBoth"/>
            </a:pPr>
            <a:r>
              <a:rPr lang="en-US" sz="1200" dirty="0">
                <a:solidFill>
                  <a:srgbClr val="333333"/>
                </a:solidFill>
                <a:latin typeface="Calibri" panose="020F0502020204030204" pitchFamily="34" charset="0"/>
              </a:rPr>
              <a:t>if he suffered his afflictions patiently, perhaps the Lord would have mercy upon him and requite him later; </a:t>
            </a:r>
          </a:p>
          <a:p>
            <a:pPr marL="228600" indent="-228600">
              <a:buAutoNum type="arabicParenBoth"/>
            </a:pPr>
            <a:r>
              <a:rPr lang="en-US" sz="1200" dirty="0">
                <a:solidFill>
                  <a:srgbClr val="333333"/>
                </a:solidFill>
                <a:latin typeface="Calibri" panose="020F0502020204030204" pitchFamily="34" charset="0"/>
              </a:rPr>
              <a:t>Perhaps the Lord Himself had commanded </a:t>
            </a:r>
            <a:r>
              <a:rPr lang="en-US" sz="1200" dirty="0" err="1">
                <a:solidFill>
                  <a:srgbClr val="333333"/>
                </a:solidFill>
                <a:latin typeface="Calibri" panose="020F0502020204030204" pitchFamily="34" charset="0"/>
              </a:rPr>
              <a:t>Shimei</a:t>
            </a:r>
            <a:r>
              <a:rPr lang="en-US" sz="1200" dirty="0">
                <a:solidFill>
                  <a:srgbClr val="333333"/>
                </a:solidFill>
                <a:latin typeface="Calibri" panose="020F0502020204030204" pitchFamily="34" charset="0"/>
              </a:rPr>
              <a:t> to curse him; </a:t>
            </a:r>
          </a:p>
          <a:p>
            <a:pPr marL="228600" indent="-228600">
              <a:buAutoNum type="arabicParenBoth"/>
            </a:pPr>
            <a:r>
              <a:rPr lang="en-US" sz="1200" dirty="0">
                <a:solidFill>
                  <a:srgbClr val="333333"/>
                </a:solidFill>
                <a:latin typeface="Calibri" panose="020F0502020204030204" pitchFamily="34" charset="0"/>
              </a:rPr>
              <a:t>Since the sons of </a:t>
            </a:r>
            <a:r>
              <a:rPr lang="en-US" sz="1200" dirty="0" err="1">
                <a:solidFill>
                  <a:srgbClr val="333333"/>
                </a:solidFill>
                <a:latin typeface="Calibri" panose="020F0502020204030204" pitchFamily="34" charset="0"/>
              </a:rPr>
              <a:t>Zeruiah</a:t>
            </a:r>
            <a:r>
              <a:rPr lang="en-US" sz="1200" dirty="0">
                <a:solidFill>
                  <a:srgbClr val="333333"/>
                </a:solidFill>
                <a:latin typeface="Calibri" panose="020F0502020204030204" pitchFamily="34" charset="0"/>
              </a:rPr>
              <a:t> (</a:t>
            </a:r>
            <a:r>
              <a:rPr lang="en-US" sz="1200" dirty="0" err="1">
                <a:solidFill>
                  <a:srgbClr val="333333"/>
                </a:solidFill>
                <a:latin typeface="Calibri" panose="020F0502020204030204" pitchFamily="34" charset="0"/>
              </a:rPr>
              <a:t>Abishai</a:t>
            </a:r>
            <a:r>
              <a:rPr lang="en-US" sz="1200" dirty="0">
                <a:solidFill>
                  <a:srgbClr val="333333"/>
                </a:solidFill>
                <a:latin typeface="Calibri" panose="020F0502020204030204" pitchFamily="34" charset="0"/>
              </a:rPr>
              <a:t> and Joab) were such men of violence, David countered as usual with more moderate action.” (Rasmussen, Introduction to the Old Testament, 1:187.)</a:t>
            </a:r>
            <a:endParaRPr lang="en-US" sz="1200" dirty="0"/>
          </a:p>
        </p:txBody>
      </p:sp>
      <p:sp>
        <p:nvSpPr>
          <p:cNvPr id="4" name="Rectangle 3"/>
          <p:cNvSpPr/>
          <p:nvPr/>
        </p:nvSpPr>
        <p:spPr>
          <a:xfrm>
            <a:off x="8828314" y="3231654"/>
            <a:ext cx="3363686" cy="3508653"/>
          </a:xfrm>
          <a:prstGeom prst="rect">
            <a:avLst/>
          </a:prstGeom>
          <a:ln>
            <a:solidFill>
              <a:schemeClr val="tx1"/>
            </a:solidFill>
          </a:ln>
        </p:spPr>
        <p:txBody>
          <a:bodyPr wrap="square">
            <a:spAutoFit/>
          </a:bodyPr>
          <a:lstStyle/>
          <a:p>
            <a:r>
              <a:rPr lang="en-US" dirty="0"/>
              <a:t>*</a:t>
            </a:r>
            <a:r>
              <a:rPr lang="en-US" sz="1200" dirty="0"/>
              <a:t>“</a:t>
            </a:r>
            <a:r>
              <a:rPr lang="en-US" sz="1200" b="1" dirty="0"/>
              <a:t>God could not be angry with David for numbering the people</a:t>
            </a:r>
            <a:r>
              <a:rPr lang="en-US" sz="1200" dirty="0"/>
              <a:t> if </a:t>
            </a:r>
            <a:r>
              <a:rPr lang="en-US" sz="1200" i="1" dirty="0"/>
              <a:t>he moved him to do it:</a:t>
            </a:r>
            <a:r>
              <a:rPr lang="en-US" sz="1200" dirty="0"/>
              <a:t> but in the parallel place [see 1 Chronicles 21:1] it is expressly said, </a:t>
            </a:r>
            <a:r>
              <a:rPr lang="en-US" sz="1200" i="1" dirty="0"/>
              <a:t>Satan stood up against Israel, and provoked David to number Israel. </a:t>
            </a:r>
            <a:r>
              <a:rPr lang="en-US" sz="1200" dirty="0"/>
              <a:t>David, in all probability, slackening in his piety and confidence toward God, and meditating some extension of his dominions without the Divine counsel or command, was naturally curious to know whether the number of fighting men in his empire was sufficient for the work which he had projected. … He therefore orders Joab and the captains to take an exact account of all the effective men in Israel and Judah. God is justly displeased with this conduct, and determines that the </a:t>
            </a:r>
            <a:r>
              <a:rPr lang="en-US" sz="1200" i="1" dirty="0"/>
              <a:t>props</a:t>
            </a:r>
            <a:r>
              <a:rPr lang="en-US" sz="1200" dirty="0"/>
              <a:t> of his vain ambition shall be taken away, either by </a:t>
            </a:r>
            <a:r>
              <a:rPr lang="en-US" sz="1200" i="1" dirty="0"/>
              <a:t>famine, war,</a:t>
            </a:r>
            <a:r>
              <a:rPr lang="en-US" sz="1200" dirty="0"/>
              <a:t> or </a:t>
            </a:r>
            <a:r>
              <a:rPr lang="en-US" sz="1200" i="1" dirty="0"/>
              <a:t>pestilence.</a:t>
            </a:r>
            <a:r>
              <a:rPr lang="en-US" sz="1200" dirty="0"/>
              <a:t>” (Clarke, Bible Commentary, 2:377.) Found in OT Institute Manual</a:t>
            </a:r>
          </a:p>
        </p:txBody>
      </p:sp>
    </p:spTree>
    <p:extLst>
      <p:ext uri="{BB962C8B-B14F-4D97-AF65-F5344CB8AC3E}">
        <p14:creationId xmlns:p14="http://schemas.microsoft.com/office/powerpoint/2010/main" val="352094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rot="5400000">
            <a:off x="-271274" y="3547325"/>
            <a:ext cx="3570083" cy="173525"/>
            <a:chOff x="2819400" y="1600200"/>
            <a:chExt cx="8458200" cy="381000"/>
          </a:xfrm>
          <a:solidFill>
            <a:schemeClr val="accent6">
              <a:lumMod val="50000"/>
            </a:schemeClr>
          </a:solidFill>
        </p:grpSpPr>
        <p:sp>
          <p:nvSpPr>
            <p:cNvPr id="22" name="Flowchart: Summing Junction 21"/>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5400000">
            <a:off x="1148306" y="3692059"/>
            <a:ext cx="3570083" cy="173525"/>
            <a:chOff x="2819400" y="1600200"/>
            <a:chExt cx="8458200" cy="381000"/>
          </a:xfrm>
          <a:solidFill>
            <a:schemeClr val="accent6">
              <a:lumMod val="50000"/>
            </a:schemeClr>
          </a:solidFill>
        </p:grpSpPr>
        <p:sp>
          <p:nvSpPr>
            <p:cNvPr id="31" name="Flowchart: Summing Junction 30"/>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5400000">
            <a:off x="3607806" y="3783307"/>
            <a:ext cx="3570083" cy="173525"/>
            <a:chOff x="2819400" y="1600200"/>
            <a:chExt cx="8458200" cy="381000"/>
          </a:xfrm>
          <a:solidFill>
            <a:schemeClr val="accent6">
              <a:lumMod val="50000"/>
            </a:schemeClr>
          </a:solidFill>
        </p:grpSpPr>
        <p:sp>
          <p:nvSpPr>
            <p:cNvPr id="39" name="Flowchart: Summing Junction 38"/>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5400000">
            <a:off x="5021654" y="3783307"/>
            <a:ext cx="3570083" cy="173525"/>
            <a:chOff x="2819400" y="1600200"/>
            <a:chExt cx="8458200" cy="381000"/>
          </a:xfrm>
          <a:solidFill>
            <a:schemeClr val="accent6">
              <a:lumMod val="50000"/>
            </a:schemeClr>
          </a:solidFill>
        </p:grpSpPr>
        <p:sp>
          <p:nvSpPr>
            <p:cNvPr id="47" name="Flowchart: Summing Junction 46"/>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7469487" y="3783307"/>
            <a:ext cx="3570083" cy="173525"/>
            <a:chOff x="2819400" y="1600200"/>
            <a:chExt cx="8458200" cy="381000"/>
          </a:xfrm>
          <a:solidFill>
            <a:schemeClr val="accent6">
              <a:lumMod val="50000"/>
            </a:schemeClr>
          </a:solidFill>
        </p:grpSpPr>
        <p:sp>
          <p:nvSpPr>
            <p:cNvPr id="55" name="Flowchart: Summing Junction 54"/>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5400000">
            <a:off x="8883335" y="3783307"/>
            <a:ext cx="3570083" cy="173525"/>
            <a:chOff x="2819400" y="1600200"/>
            <a:chExt cx="8458200" cy="381000"/>
          </a:xfrm>
          <a:solidFill>
            <a:schemeClr val="accent6">
              <a:lumMod val="50000"/>
            </a:schemeClr>
          </a:solidFill>
        </p:grpSpPr>
        <p:sp>
          <p:nvSpPr>
            <p:cNvPr id="63" name="Flowchart: Summing Junction 62"/>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866006" y="262909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failure of a grade</a:t>
            </a:r>
          </a:p>
        </p:txBody>
      </p:sp>
      <p:sp>
        <p:nvSpPr>
          <p:cNvPr id="19" name="Rounded Rectangle 18"/>
          <p:cNvSpPr/>
          <p:nvPr/>
        </p:nvSpPr>
        <p:spPr>
          <a:xfrm>
            <a:off x="866006" y="39600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respect from others</a:t>
            </a:r>
          </a:p>
        </p:txBody>
      </p:sp>
      <p:sp>
        <p:nvSpPr>
          <p:cNvPr id="20" name="Rounded Rectangle 19"/>
          <p:cNvSpPr/>
          <p:nvPr/>
        </p:nvSpPr>
        <p:spPr>
          <a:xfrm>
            <a:off x="866006" y="53174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Knowledge lost</a:t>
            </a:r>
          </a:p>
        </p:txBody>
      </p:sp>
      <p:pic>
        <p:nvPicPr>
          <p:cNvPr id="15" name="Picture 2" descr="http://www.popsci.com/sites/popsci.com/files/styles/medium_1x_/public/import/2013/images/2013/04/cheating_dreamstime_0_0.jpg?itok=HOv3_fU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01" y="343523"/>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2.popsugar-assets.com/files/2014/10/23/770/n/24155406/6bbc6a4c1ac07580_thumb_temp_cover_file149474841414085056.xxxlarge/i/When-Parents-Shouldnt-Lie-Ki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453" y="415422"/>
            <a:ext cx="2982874" cy="198955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4787774" y="5316911"/>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trust from parents</a:t>
            </a:r>
          </a:p>
        </p:txBody>
      </p:sp>
      <p:sp>
        <p:nvSpPr>
          <p:cNvPr id="72" name="Rounded Rectangle 71"/>
          <p:cNvSpPr/>
          <p:nvPr/>
        </p:nvSpPr>
        <p:spPr>
          <a:xfrm>
            <a:off x="4771201" y="262909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grounding</a:t>
            </a:r>
          </a:p>
        </p:txBody>
      </p:sp>
      <p:sp>
        <p:nvSpPr>
          <p:cNvPr id="73" name="Rounded Rectangle 72"/>
          <p:cNvSpPr/>
          <p:nvPr/>
        </p:nvSpPr>
        <p:spPr>
          <a:xfrm>
            <a:off x="4771201" y="399440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respect</a:t>
            </a:r>
          </a:p>
        </p:txBody>
      </p:sp>
      <p:pic>
        <p:nvPicPr>
          <p:cNvPr id="1030" name="Picture 6" descr="http://www.lancescurv.com/wp-content/uploads/2010/06/Infidel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311" y="465915"/>
            <a:ext cx="2762704" cy="207202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8627976" y="26692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a friendship</a:t>
            </a:r>
          </a:p>
        </p:txBody>
      </p:sp>
      <p:sp>
        <p:nvSpPr>
          <p:cNvPr id="75" name="Rounded Rectangle 74"/>
          <p:cNvSpPr/>
          <p:nvPr/>
        </p:nvSpPr>
        <p:spPr>
          <a:xfrm>
            <a:off x="8644549" y="3932193"/>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Others will be affected</a:t>
            </a:r>
          </a:p>
        </p:txBody>
      </p:sp>
      <p:sp>
        <p:nvSpPr>
          <p:cNvPr id="76" name="Rounded Rectangle 75"/>
          <p:cNvSpPr/>
          <p:nvPr/>
        </p:nvSpPr>
        <p:spPr>
          <a:xfrm>
            <a:off x="8664811" y="5226152"/>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Eternal Life</a:t>
            </a:r>
          </a:p>
          <a:p>
            <a:pPr algn="ctr"/>
            <a:r>
              <a:rPr lang="en-US" dirty="0"/>
              <a:t>Matthew 6:14-15</a:t>
            </a:r>
          </a:p>
        </p:txBody>
      </p:sp>
      <p:sp>
        <p:nvSpPr>
          <p:cNvPr id="2" name="TextBox 1"/>
          <p:cNvSpPr txBox="1"/>
          <p:nvPr/>
        </p:nvSpPr>
        <p:spPr>
          <a:xfrm>
            <a:off x="9254528" y="436386"/>
            <a:ext cx="2202288" cy="369332"/>
          </a:xfrm>
          <a:prstGeom prst="rect">
            <a:avLst/>
          </a:prstGeom>
          <a:noFill/>
        </p:spPr>
        <p:txBody>
          <a:bodyPr wrap="square" rtlCol="0">
            <a:spAutoFit/>
          </a:bodyPr>
          <a:lstStyle/>
          <a:p>
            <a:r>
              <a:rPr lang="en-US" dirty="0">
                <a:solidFill>
                  <a:schemeClr val="bg1"/>
                </a:solidFill>
              </a:rPr>
              <a:t>Not forgiving others</a:t>
            </a:r>
          </a:p>
        </p:txBody>
      </p:sp>
      <p:sp>
        <p:nvSpPr>
          <p:cNvPr id="70" name="TextBox 69"/>
          <p:cNvSpPr txBox="1"/>
          <p:nvPr/>
        </p:nvSpPr>
        <p:spPr>
          <a:xfrm>
            <a:off x="5792314" y="352195"/>
            <a:ext cx="2202288" cy="369332"/>
          </a:xfrm>
          <a:prstGeom prst="rect">
            <a:avLst/>
          </a:prstGeom>
          <a:noFill/>
        </p:spPr>
        <p:txBody>
          <a:bodyPr wrap="square" rtlCol="0">
            <a:spAutoFit/>
          </a:bodyPr>
          <a:lstStyle/>
          <a:p>
            <a:r>
              <a:rPr lang="en-US" dirty="0">
                <a:solidFill>
                  <a:schemeClr val="bg1"/>
                </a:solidFill>
              </a:rPr>
              <a:t>Lying</a:t>
            </a:r>
          </a:p>
        </p:txBody>
      </p:sp>
      <p:sp>
        <p:nvSpPr>
          <p:cNvPr id="71" name="TextBox 70"/>
          <p:cNvSpPr txBox="1"/>
          <p:nvPr/>
        </p:nvSpPr>
        <p:spPr>
          <a:xfrm>
            <a:off x="1280170" y="251720"/>
            <a:ext cx="2202288" cy="369332"/>
          </a:xfrm>
          <a:prstGeom prst="rect">
            <a:avLst/>
          </a:prstGeom>
          <a:noFill/>
        </p:spPr>
        <p:txBody>
          <a:bodyPr wrap="square" rtlCol="0">
            <a:spAutoFit/>
          </a:bodyPr>
          <a:lstStyle/>
          <a:p>
            <a:r>
              <a:rPr lang="en-US" dirty="0">
                <a:solidFill>
                  <a:schemeClr val="bg1"/>
                </a:solidFill>
              </a:rPr>
              <a:t>Cheating on a test</a:t>
            </a:r>
          </a:p>
        </p:txBody>
      </p:sp>
      <p:sp>
        <p:nvSpPr>
          <p:cNvPr id="5" name="TextBox 4">
            <a:extLst>
              <a:ext uri="{FF2B5EF4-FFF2-40B4-BE49-F238E27FC236}">
                <a16:creationId xmlns:a16="http://schemas.microsoft.com/office/drawing/2014/main" id="{0FC128DC-85F1-C197-C71F-1209211A070D}"/>
              </a:ext>
            </a:extLst>
          </p:cNvPr>
          <p:cNvSpPr txBox="1"/>
          <p:nvPr/>
        </p:nvSpPr>
        <p:spPr>
          <a:xfrm>
            <a:off x="2609686" y="-104972"/>
            <a:ext cx="6099858" cy="461665"/>
          </a:xfrm>
          <a:prstGeom prst="rect">
            <a:avLst/>
          </a:prstGeom>
          <a:noFill/>
        </p:spPr>
        <p:txBody>
          <a:bodyPr wrap="square">
            <a:spAutoFit/>
          </a:bodyPr>
          <a:lstStyle/>
          <a:p>
            <a:pPr algn="ctr"/>
            <a:r>
              <a:rPr lang="en-US" sz="2400" dirty="0">
                <a:latin typeface="Agency FB" panose="020B0503020202020204" pitchFamily="34" charset="0"/>
              </a:rPr>
              <a:t>Consequences</a:t>
            </a:r>
            <a:endParaRPr lang="en-US" sz="2400" dirty="0"/>
          </a:p>
        </p:txBody>
      </p:sp>
    </p:spTree>
    <p:extLst>
      <p:ext uri="{BB962C8B-B14F-4D97-AF65-F5344CB8AC3E}">
        <p14:creationId xmlns:p14="http://schemas.microsoft.com/office/powerpoint/2010/main" val="39337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1000"/>
                                        <p:tgtEl>
                                          <p:spTgt spid="72"/>
                                        </p:tgtEl>
                                      </p:cBhvr>
                                    </p:animEffect>
                                    <p:anim calcmode="lin" valueType="num">
                                      <p:cBhvr>
                                        <p:cTn id="49" dur="1000" fill="hold"/>
                                        <p:tgtEl>
                                          <p:spTgt spid="72"/>
                                        </p:tgtEl>
                                        <p:attrNameLst>
                                          <p:attrName>ppt_x</p:attrName>
                                        </p:attrNameLst>
                                      </p:cBhvr>
                                      <p:tavLst>
                                        <p:tav tm="0">
                                          <p:val>
                                            <p:strVal val="#ppt_x"/>
                                          </p:val>
                                        </p:tav>
                                        <p:tav tm="100000">
                                          <p:val>
                                            <p:strVal val="#ppt_x"/>
                                          </p:val>
                                        </p:tav>
                                      </p:tavLst>
                                    </p:anim>
                                    <p:anim calcmode="lin" valueType="num">
                                      <p:cBhvr>
                                        <p:cTn id="5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000"/>
                                        <p:tgtEl>
                                          <p:spTgt spid="73"/>
                                        </p:tgtEl>
                                      </p:cBhvr>
                                    </p:animEffect>
                                    <p:anim calcmode="lin" valueType="num">
                                      <p:cBhvr>
                                        <p:cTn id="56" dur="1000" fill="hold"/>
                                        <p:tgtEl>
                                          <p:spTgt spid="73"/>
                                        </p:tgtEl>
                                        <p:attrNameLst>
                                          <p:attrName>ppt_x</p:attrName>
                                        </p:attrNameLst>
                                      </p:cBhvr>
                                      <p:tavLst>
                                        <p:tav tm="0">
                                          <p:val>
                                            <p:strVal val="#ppt_x"/>
                                          </p:val>
                                        </p:tav>
                                        <p:tav tm="100000">
                                          <p:val>
                                            <p:strVal val="#ppt_x"/>
                                          </p:val>
                                        </p:tav>
                                      </p:tavLst>
                                    </p:anim>
                                    <p:anim calcmode="lin" valueType="num">
                                      <p:cBhvr>
                                        <p:cTn id="5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1000"/>
                                        <p:tgtEl>
                                          <p:spTgt spid="75"/>
                                        </p:tgtEl>
                                      </p:cBhvr>
                                    </p:animEffect>
                                    <p:anim calcmode="lin" valueType="num">
                                      <p:cBhvr>
                                        <p:cTn id="87" dur="1000" fill="hold"/>
                                        <p:tgtEl>
                                          <p:spTgt spid="75"/>
                                        </p:tgtEl>
                                        <p:attrNameLst>
                                          <p:attrName>ppt_x</p:attrName>
                                        </p:attrNameLst>
                                      </p:cBhvr>
                                      <p:tavLst>
                                        <p:tav tm="0">
                                          <p:val>
                                            <p:strVal val="#ppt_x"/>
                                          </p:val>
                                        </p:tav>
                                        <p:tav tm="100000">
                                          <p:val>
                                            <p:strVal val="#ppt_x"/>
                                          </p:val>
                                        </p:tav>
                                      </p:tavLst>
                                    </p:anim>
                                    <p:anim calcmode="lin" valueType="num">
                                      <p:cBhvr>
                                        <p:cTn id="8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anim calcmode="lin" valueType="num">
                                      <p:cBhvr>
                                        <p:cTn id="94" dur="1000" fill="hold"/>
                                        <p:tgtEl>
                                          <p:spTgt spid="76"/>
                                        </p:tgtEl>
                                        <p:attrNameLst>
                                          <p:attrName>ppt_x</p:attrName>
                                        </p:attrNameLst>
                                      </p:cBhvr>
                                      <p:tavLst>
                                        <p:tav tm="0">
                                          <p:val>
                                            <p:strVal val="#ppt_x"/>
                                          </p:val>
                                        </p:tav>
                                        <p:tav tm="100000">
                                          <p:val>
                                            <p:strVal val="#ppt_x"/>
                                          </p:val>
                                        </p:tav>
                                      </p:tavLst>
                                    </p:anim>
                                    <p:anim calcmode="lin" valueType="num">
                                      <p:cBhvr>
                                        <p:cTn id="9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6" grpId="0" animBg="1"/>
      <p:bldP spid="72" grpId="0" animBg="1"/>
      <p:bldP spid="73" grpId="0" animBg="1"/>
      <p:bldP spid="17" grpId="0" animBg="1"/>
      <p:bldP spid="75" grpId="0" animBg="1"/>
      <p:bldP spid="76" grpId="0" animBg="1"/>
      <p:bldP spid="2" grpId="0"/>
      <p:bldP spid="70"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6330450" y="370525"/>
            <a:ext cx="5280391" cy="5909310"/>
          </a:xfrm>
          <a:prstGeom prst="rect">
            <a:avLst/>
          </a:prstGeom>
        </p:spPr>
        <p:txBody>
          <a:bodyPr wrap="square">
            <a:spAutoFit/>
          </a:bodyPr>
          <a:lstStyle/>
          <a:p>
            <a:pPr fontAlgn="base"/>
            <a:r>
              <a:rPr lang="en-US" sz="1400" dirty="0">
                <a:solidFill>
                  <a:srgbClr val="333333"/>
                </a:solidFill>
                <a:latin typeface="Calibri" panose="020F0502020204030204" pitchFamily="34" charset="0"/>
              </a:rPr>
              <a:t>Have mercy upon me, O God, according to thy loving kindness:</a:t>
            </a:r>
          </a:p>
          <a:p>
            <a:pPr fontAlgn="base"/>
            <a:r>
              <a:rPr lang="en-US" sz="1400" dirty="0">
                <a:solidFill>
                  <a:srgbClr val="333333"/>
                </a:solidFill>
                <a:latin typeface="Calibri" panose="020F0502020204030204" pitchFamily="34" charset="0"/>
              </a:rPr>
              <a:t>according unto the multitude of thy tender mercies</a:t>
            </a:r>
          </a:p>
          <a:p>
            <a:pPr fontAlgn="base"/>
            <a:r>
              <a:rPr lang="en-US" sz="1400" dirty="0">
                <a:solidFill>
                  <a:srgbClr val="333333"/>
                </a:solidFill>
                <a:latin typeface="Calibri" panose="020F0502020204030204" pitchFamily="34" charset="0"/>
              </a:rPr>
              <a:t>blot out my transgressions.</a:t>
            </a:r>
          </a:p>
          <a:p>
            <a:pPr fontAlgn="base"/>
            <a:r>
              <a:rPr lang="en-US" sz="1400" dirty="0">
                <a:solidFill>
                  <a:srgbClr val="333333"/>
                </a:solidFill>
                <a:latin typeface="Calibri" panose="020F0502020204030204" pitchFamily="34" charset="0"/>
              </a:rPr>
              <a:t>Wash me thoroughly from mine iniquity, </a:t>
            </a:r>
          </a:p>
          <a:p>
            <a:pPr fontAlgn="base"/>
            <a:r>
              <a:rPr lang="en-US" sz="1400" dirty="0">
                <a:solidFill>
                  <a:srgbClr val="333333"/>
                </a:solidFill>
                <a:latin typeface="Calibri" panose="020F0502020204030204" pitchFamily="34" charset="0"/>
              </a:rPr>
              <a:t>and cleanse me from my sin.</a:t>
            </a:r>
          </a:p>
          <a:p>
            <a:pPr fontAlgn="base"/>
            <a:endParaRPr lang="en-US" sz="1400" dirty="0">
              <a:solidFill>
                <a:srgbClr val="333333"/>
              </a:solidFill>
              <a:latin typeface="Calibri" panose="020F0502020204030204" pitchFamily="34" charset="0"/>
            </a:endParaRPr>
          </a:p>
          <a:p>
            <a:pPr fontAlgn="base"/>
            <a:r>
              <a:rPr lang="en-US" sz="1400" dirty="0">
                <a:solidFill>
                  <a:srgbClr val="333333"/>
                </a:solidFill>
                <a:latin typeface="Calibri" panose="020F0502020204030204" pitchFamily="34" charset="0"/>
              </a:rPr>
              <a:t>For I acknowledge my transgressions:</a:t>
            </a:r>
          </a:p>
          <a:p>
            <a:pPr fontAlgn="base"/>
            <a:r>
              <a:rPr lang="en-US" sz="1400" dirty="0">
                <a:solidFill>
                  <a:srgbClr val="333333"/>
                </a:solidFill>
                <a:latin typeface="Calibri" panose="020F0502020204030204" pitchFamily="34" charset="0"/>
              </a:rPr>
              <a:t>and my sin </a:t>
            </a:r>
            <a:r>
              <a:rPr lang="en-US" sz="1400" i="1" dirty="0">
                <a:solidFill>
                  <a:srgbClr val="333333"/>
                </a:solidFill>
                <a:latin typeface="Calibri" panose="020F0502020204030204" pitchFamily="34" charset="0"/>
              </a:rPr>
              <a:t>is</a:t>
            </a:r>
            <a:r>
              <a:rPr lang="en-US" sz="1400" dirty="0">
                <a:solidFill>
                  <a:srgbClr val="333333"/>
                </a:solidFill>
                <a:latin typeface="Calibri" panose="020F0502020204030204" pitchFamily="34" charset="0"/>
              </a:rPr>
              <a:t> ever before me.</a:t>
            </a:r>
          </a:p>
          <a:p>
            <a:pPr fontAlgn="base"/>
            <a:r>
              <a:rPr lang="en-US" sz="1400" dirty="0">
                <a:solidFill>
                  <a:srgbClr val="333333"/>
                </a:solidFill>
                <a:latin typeface="Calibri" panose="020F0502020204030204" pitchFamily="34" charset="0"/>
              </a:rPr>
              <a:t>Against thee, thee only, have I sinned,</a:t>
            </a:r>
          </a:p>
          <a:p>
            <a:pPr fontAlgn="base"/>
            <a:r>
              <a:rPr lang="en-US" sz="1400" dirty="0">
                <a:solidFill>
                  <a:srgbClr val="333333"/>
                </a:solidFill>
                <a:latin typeface="Calibri" panose="020F0502020204030204" pitchFamily="34" charset="0"/>
              </a:rPr>
              <a:t>and done </a:t>
            </a:r>
            <a:r>
              <a:rPr lang="en-US" sz="1400" i="1" dirty="0">
                <a:solidFill>
                  <a:srgbClr val="333333"/>
                </a:solidFill>
                <a:latin typeface="Calibri" panose="020F0502020204030204" pitchFamily="34" charset="0"/>
              </a:rPr>
              <a:t>this</a:t>
            </a:r>
            <a:r>
              <a:rPr lang="en-US" sz="1400" dirty="0">
                <a:solidFill>
                  <a:srgbClr val="333333"/>
                </a:solidFill>
                <a:latin typeface="Calibri" panose="020F0502020204030204" pitchFamily="34" charset="0"/>
              </a:rPr>
              <a:t> evil in thy sight: </a:t>
            </a:r>
          </a:p>
          <a:p>
            <a:pPr fontAlgn="base"/>
            <a:r>
              <a:rPr lang="en-US" sz="1400" dirty="0">
                <a:solidFill>
                  <a:srgbClr val="333333"/>
                </a:solidFill>
                <a:latin typeface="Calibri" panose="020F0502020204030204" pitchFamily="34" charset="0"/>
              </a:rPr>
              <a:t>that thou </a:t>
            </a:r>
            <a:r>
              <a:rPr lang="en-US" sz="1400" dirty="0" err="1">
                <a:solidFill>
                  <a:srgbClr val="333333"/>
                </a:solidFill>
                <a:latin typeface="Calibri" panose="020F0502020204030204" pitchFamily="34" charset="0"/>
              </a:rPr>
              <a:t>mightest</a:t>
            </a:r>
            <a:r>
              <a:rPr lang="en-US" sz="1400" dirty="0">
                <a:solidFill>
                  <a:srgbClr val="333333"/>
                </a:solidFill>
                <a:latin typeface="Calibri" panose="020F0502020204030204" pitchFamily="34" charset="0"/>
              </a:rPr>
              <a:t> be justified when thou </a:t>
            </a:r>
            <a:r>
              <a:rPr lang="en-US" sz="1400" dirty="0" err="1">
                <a:solidFill>
                  <a:srgbClr val="333333"/>
                </a:solidFill>
                <a:latin typeface="Calibri" panose="020F0502020204030204" pitchFamily="34" charset="0"/>
              </a:rPr>
              <a:t>speakest</a:t>
            </a:r>
            <a:r>
              <a:rPr lang="en-US" sz="1400" dirty="0">
                <a:solidFill>
                  <a:srgbClr val="333333"/>
                </a:solidFill>
                <a:latin typeface="Calibri" panose="020F0502020204030204" pitchFamily="34" charset="0"/>
              </a:rPr>
              <a:t>, </a:t>
            </a:r>
          </a:p>
          <a:p>
            <a:pPr fontAlgn="base"/>
            <a:r>
              <a:rPr lang="en-US" sz="1400" i="1" dirty="0">
                <a:solidFill>
                  <a:srgbClr val="333333"/>
                </a:solidFill>
                <a:latin typeface="Calibri" panose="020F0502020204030204" pitchFamily="34" charset="0"/>
              </a:rPr>
              <a:t>and</a:t>
            </a:r>
            <a:r>
              <a:rPr lang="en-US" sz="1400" dirty="0">
                <a:solidFill>
                  <a:srgbClr val="333333"/>
                </a:solidFill>
                <a:latin typeface="Calibri" panose="020F0502020204030204" pitchFamily="34" charset="0"/>
              </a:rPr>
              <a:t> be clear when thou </a:t>
            </a:r>
            <a:r>
              <a:rPr lang="en-US" sz="1400" dirty="0" err="1">
                <a:solidFill>
                  <a:srgbClr val="333333"/>
                </a:solidFill>
                <a:latin typeface="Calibri" panose="020F0502020204030204" pitchFamily="34" charset="0"/>
              </a:rPr>
              <a:t>judgest</a:t>
            </a:r>
            <a:r>
              <a:rPr lang="en-US" sz="1400" dirty="0">
                <a:solidFill>
                  <a:srgbClr val="333333"/>
                </a:solidFill>
                <a:latin typeface="Calibri" panose="020F0502020204030204" pitchFamily="34" charset="0"/>
              </a:rPr>
              <a:t>.</a:t>
            </a:r>
          </a:p>
          <a:p>
            <a:pPr fontAlgn="base"/>
            <a:endParaRPr lang="en-US" sz="1400" dirty="0">
              <a:solidFill>
                <a:srgbClr val="333333"/>
              </a:solidFill>
              <a:latin typeface="Calibri" panose="020F0502020204030204" pitchFamily="34" charset="0"/>
            </a:endParaRPr>
          </a:p>
          <a:p>
            <a:pPr fontAlgn="base"/>
            <a:r>
              <a:rPr lang="en-US" sz="1400" dirty="0">
                <a:solidFill>
                  <a:srgbClr val="333333"/>
                </a:solidFill>
                <a:latin typeface="Calibri" panose="020F0502020204030204" pitchFamily="34" charset="0"/>
              </a:rPr>
              <a:t>Behold, I was </a:t>
            </a:r>
            <a:r>
              <a:rPr lang="en-US" sz="1400" dirty="0" err="1">
                <a:solidFill>
                  <a:srgbClr val="333333"/>
                </a:solidFill>
                <a:latin typeface="Calibri" panose="020F0502020204030204" pitchFamily="34" charset="0"/>
              </a:rPr>
              <a:t>shapen</a:t>
            </a:r>
            <a:r>
              <a:rPr lang="en-US" sz="1400" dirty="0">
                <a:solidFill>
                  <a:srgbClr val="333333"/>
                </a:solidFill>
                <a:latin typeface="Calibri" panose="020F0502020204030204" pitchFamily="34" charset="0"/>
              </a:rPr>
              <a:t> in iniquity; </a:t>
            </a:r>
          </a:p>
          <a:p>
            <a:pPr fontAlgn="base"/>
            <a:r>
              <a:rPr lang="en-US" sz="1400" dirty="0">
                <a:solidFill>
                  <a:srgbClr val="333333"/>
                </a:solidFill>
                <a:latin typeface="Calibri" panose="020F0502020204030204" pitchFamily="34" charset="0"/>
              </a:rPr>
              <a:t>and in sin did my mother conceive me.</a:t>
            </a:r>
          </a:p>
          <a:p>
            <a:pPr fontAlgn="base"/>
            <a:r>
              <a:rPr lang="en-US" sz="1400" dirty="0">
                <a:solidFill>
                  <a:srgbClr val="333333"/>
                </a:solidFill>
                <a:latin typeface="Calibri" panose="020F0502020204030204" pitchFamily="34" charset="0"/>
              </a:rPr>
              <a:t>Behold, thou </a:t>
            </a:r>
            <a:r>
              <a:rPr lang="en-US" sz="1400" dirty="0" err="1">
                <a:solidFill>
                  <a:srgbClr val="333333"/>
                </a:solidFill>
                <a:latin typeface="Calibri" panose="020F0502020204030204" pitchFamily="34" charset="0"/>
              </a:rPr>
              <a:t>desirest</a:t>
            </a:r>
            <a:r>
              <a:rPr lang="en-US" sz="1400" dirty="0">
                <a:solidFill>
                  <a:srgbClr val="333333"/>
                </a:solidFill>
                <a:latin typeface="Calibri" panose="020F0502020204030204" pitchFamily="34" charset="0"/>
              </a:rPr>
              <a:t> truth in the inward parts: </a:t>
            </a:r>
          </a:p>
          <a:p>
            <a:pPr fontAlgn="base"/>
            <a:r>
              <a:rPr lang="en-US" sz="1400" dirty="0">
                <a:solidFill>
                  <a:srgbClr val="333333"/>
                </a:solidFill>
                <a:latin typeface="Calibri" panose="020F0502020204030204" pitchFamily="34" charset="0"/>
              </a:rPr>
              <a:t>and in the hidden </a:t>
            </a:r>
            <a:r>
              <a:rPr lang="en-US" sz="1400" i="1" dirty="0">
                <a:solidFill>
                  <a:srgbClr val="333333"/>
                </a:solidFill>
                <a:latin typeface="Calibri" panose="020F0502020204030204" pitchFamily="34" charset="0"/>
              </a:rPr>
              <a:t>part</a:t>
            </a:r>
            <a:r>
              <a:rPr lang="en-US" sz="1400" dirty="0">
                <a:solidFill>
                  <a:srgbClr val="333333"/>
                </a:solidFill>
                <a:latin typeface="Calibri" panose="020F0502020204030204" pitchFamily="34" charset="0"/>
              </a:rPr>
              <a:t> thou shalt make me to know wisdom.</a:t>
            </a:r>
          </a:p>
          <a:p>
            <a:pPr fontAlgn="base"/>
            <a:endParaRPr lang="en-US" sz="1400" dirty="0">
              <a:solidFill>
                <a:srgbClr val="333333"/>
              </a:solidFill>
              <a:latin typeface="Calibri" panose="020F0502020204030204" pitchFamily="34" charset="0"/>
            </a:endParaRPr>
          </a:p>
          <a:p>
            <a:pPr fontAlgn="base"/>
            <a:r>
              <a:rPr lang="en-US" sz="1400" dirty="0">
                <a:solidFill>
                  <a:srgbClr val="333333"/>
                </a:solidFill>
                <a:latin typeface="Calibri" panose="020F0502020204030204" pitchFamily="34" charset="0"/>
              </a:rPr>
              <a:t>Purge me with hyssop, and I shall be clean: </a:t>
            </a:r>
          </a:p>
          <a:p>
            <a:pPr fontAlgn="base"/>
            <a:r>
              <a:rPr lang="en-US" sz="1400" dirty="0">
                <a:solidFill>
                  <a:srgbClr val="333333"/>
                </a:solidFill>
                <a:latin typeface="Calibri" panose="020F0502020204030204" pitchFamily="34" charset="0"/>
              </a:rPr>
              <a:t>wash me, and I shall be whiter than snow.</a:t>
            </a:r>
          </a:p>
          <a:p>
            <a:pPr fontAlgn="base"/>
            <a:r>
              <a:rPr lang="en-US" sz="1400" dirty="0">
                <a:solidFill>
                  <a:srgbClr val="333333"/>
                </a:solidFill>
                <a:latin typeface="Calibri" panose="020F0502020204030204" pitchFamily="34" charset="0"/>
              </a:rPr>
              <a:t>Make me to hear joy and gladness; </a:t>
            </a:r>
          </a:p>
          <a:p>
            <a:pPr fontAlgn="base"/>
            <a:r>
              <a:rPr lang="en-US" sz="1400" i="1" dirty="0">
                <a:solidFill>
                  <a:srgbClr val="333333"/>
                </a:solidFill>
                <a:latin typeface="Calibri" panose="020F0502020204030204" pitchFamily="34" charset="0"/>
              </a:rPr>
              <a:t>that</a:t>
            </a:r>
            <a:r>
              <a:rPr lang="en-US" sz="1400" dirty="0">
                <a:solidFill>
                  <a:srgbClr val="333333"/>
                </a:solidFill>
                <a:latin typeface="Calibri" panose="020F0502020204030204" pitchFamily="34" charset="0"/>
              </a:rPr>
              <a:t> the bones </a:t>
            </a:r>
            <a:r>
              <a:rPr lang="en-US" sz="1400" i="1" dirty="0">
                <a:solidFill>
                  <a:srgbClr val="333333"/>
                </a:solidFill>
                <a:latin typeface="Calibri" panose="020F0502020204030204" pitchFamily="34" charset="0"/>
              </a:rPr>
              <a:t>which</a:t>
            </a:r>
            <a:r>
              <a:rPr lang="en-US" sz="1400" dirty="0">
                <a:solidFill>
                  <a:srgbClr val="333333"/>
                </a:solidFill>
                <a:latin typeface="Calibri" panose="020F0502020204030204" pitchFamily="34" charset="0"/>
              </a:rPr>
              <a:t> thou hast broken may rejoice.</a:t>
            </a:r>
          </a:p>
          <a:p>
            <a:pPr fontAlgn="base"/>
            <a:endParaRPr lang="en-US" sz="1400" dirty="0">
              <a:solidFill>
                <a:srgbClr val="333333"/>
              </a:solidFill>
              <a:latin typeface="Calibri" panose="020F0502020204030204" pitchFamily="34" charset="0"/>
            </a:endParaRPr>
          </a:p>
          <a:p>
            <a:pPr fontAlgn="base"/>
            <a:r>
              <a:rPr lang="en-US" sz="1400" dirty="0">
                <a:solidFill>
                  <a:srgbClr val="333333"/>
                </a:solidFill>
                <a:latin typeface="Calibri" panose="020F0502020204030204" pitchFamily="34" charset="0"/>
              </a:rPr>
              <a:t>Hide thy face from my sins, </a:t>
            </a:r>
          </a:p>
          <a:p>
            <a:pPr fontAlgn="base"/>
            <a:r>
              <a:rPr lang="en-US" sz="1400" dirty="0">
                <a:solidFill>
                  <a:srgbClr val="333333"/>
                </a:solidFill>
                <a:latin typeface="Calibri" panose="020F0502020204030204" pitchFamily="34" charset="0"/>
              </a:rPr>
              <a:t>and blot out all mine iniquities.</a:t>
            </a:r>
          </a:p>
          <a:p>
            <a:pPr fontAlgn="base"/>
            <a:r>
              <a:rPr lang="en-US" sz="1400" dirty="0">
                <a:solidFill>
                  <a:srgbClr val="333333"/>
                </a:solidFill>
                <a:latin typeface="Calibri" panose="020F0502020204030204" pitchFamily="34" charset="0"/>
              </a:rPr>
              <a:t>Create in me a clean heart,</a:t>
            </a:r>
          </a:p>
          <a:p>
            <a:pPr fontAlgn="base"/>
            <a:r>
              <a:rPr lang="en-US" sz="1400" dirty="0">
                <a:solidFill>
                  <a:srgbClr val="333333"/>
                </a:solidFill>
                <a:latin typeface="Calibri" panose="020F0502020204030204" pitchFamily="34" charset="0"/>
              </a:rPr>
              <a:t>O God; and renew a right spirit within me.</a:t>
            </a:r>
          </a:p>
        </p:txBody>
      </p:sp>
      <p:sp>
        <p:nvSpPr>
          <p:cNvPr id="5" name="Rectangle 4"/>
          <p:cNvSpPr/>
          <p:nvPr/>
        </p:nvSpPr>
        <p:spPr>
          <a:xfrm rot="5400000">
            <a:off x="-93345" y="777513"/>
            <a:ext cx="6096000" cy="5909310"/>
          </a:xfrm>
          <a:prstGeom prst="rect">
            <a:avLst/>
          </a:prstGeom>
        </p:spPr>
        <p:txBody>
          <a:bodyPr>
            <a:spAutoFit/>
          </a:bodyPr>
          <a:lstStyle/>
          <a:p>
            <a:pPr fontAlgn="base"/>
            <a:r>
              <a:rPr lang="en-US" sz="1400" dirty="0">
                <a:latin typeface="Calibri" panose="020F0502020204030204" pitchFamily="34" charset="0"/>
              </a:rPr>
              <a:t>Cast me not away from thy presence; </a:t>
            </a:r>
          </a:p>
          <a:p>
            <a:pPr fontAlgn="base"/>
            <a:r>
              <a:rPr lang="en-US" sz="1400" dirty="0">
                <a:latin typeface="Calibri" panose="020F0502020204030204" pitchFamily="34" charset="0"/>
              </a:rPr>
              <a:t>and take not thy holy spirit from me.</a:t>
            </a:r>
          </a:p>
          <a:p>
            <a:pPr fontAlgn="base"/>
            <a:r>
              <a:rPr lang="en-US" sz="1400" dirty="0">
                <a:latin typeface="Calibri" panose="020F0502020204030204" pitchFamily="34" charset="0"/>
              </a:rPr>
              <a:t>Restore unto me the joy of thy salvation; </a:t>
            </a:r>
          </a:p>
          <a:p>
            <a:pPr fontAlgn="base"/>
            <a:r>
              <a:rPr lang="en-US" sz="1400" dirty="0">
                <a:latin typeface="Calibri" panose="020F0502020204030204" pitchFamily="34" charset="0"/>
              </a:rPr>
              <a:t>and uphold me </a:t>
            </a:r>
            <a:r>
              <a:rPr lang="en-US" sz="1400" i="1" dirty="0">
                <a:latin typeface="Calibri" panose="020F0502020204030204" pitchFamily="34" charset="0"/>
              </a:rPr>
              <a:t>with thy</a:t>
            </a:r>
            <a:r>
              <a:rPr lang="en-US" sz="1400" dirty="0">
                <a:latin typeface="Calibri" panose="020F0502020204030204" pitchFamily="34" charset="0"/>
              </a:rPr>
              <a:t> free spirit.</a:t>
            </a:r>
          </a:p>
          <a:p>
            <a:pPr fontAlgn="base"/>
            <a:endParaRPr lang="en-US" sz="1400" dirty="0">
              <a:latin typeface="Calibri" panose="020F0502020204030204" pitchFamily="34" charset="0"/>
            </a:endParaRPr>
          </a:p>
          <a:p>
            <a:pPr fontAlgn="base"/>
            <a:r>
              <a:rPr lang="en-US" sz="1400" i="1" dirty="0">
                <a:latin typeface="Calibri" panose="020F0502020204030204" pitchFamily="34" charset="0"/>
              </a:rPr>
              <a:t>Then</a:t>
            </a:r>
            <a:r>
              <a:rPr lang="en-US" sz="1400" dirty="0">
                <a:latin typeface="Calibri" panose="020F0502020204030204" pitchFamily="34" charset="0"/>
              </a:rPr>
              <a:t> will I teach transgressors thy ways;</a:t>
            </a:r>
          </a:p>
          <a:p>
            <a:pPr fontAlgn="base"/>
            <a:r>
              <a:rPr lang="en-US" sz="1400" dirty="0">
                <a:latin typeface="Calibri" panose="020F0502020204030204" pitchFamily="34" charset="0"/>
              </a:rPr>
              <a:t>and sinners shall be converted unto thee.</a:t>
            </a:r>
          </a:p>
          <a:p>
            <a:pPr fontAlgn="base"/>
            <a:r>
              <a:rPr lang="en-US" sz="1400" dirty="0">
                <a:latin typeface="Calibri" panose="020F0502020204030204" pitchFamily="34" charset="0"/>
              </a:rPr>
              <a:t>Deliver me from blood guiltiness, </a:t>
            </a:r>
          </a:p>
          <a:p>
            <a:pPr fontAlgn="base"/>
            <a:r>
              <a:rPr lang="en-US" sz="1400" dirty="0">
                <a:latin typeface="Calibri" panose="020F0502020204030204" pitchFamily="34" charset="0"/>
              </a:rPr>
              <a:t>O God, thou God of my salvation: </a:t>
            </a:r>
          </a:p>
          <a:p>
            <a:pPr fontAlgn="base"/>
            <a:r>
              <a:rPr lang="en-US" sz="1400" i="1" dirty="0">
                <a:latin typeface="Calibri" panose="020F0502020204030204" pitchFamily="34" charset="0"/>
              </a:rPr>
              <a:t>and</a:t>
            </a:r>
            <a:r>
              <a:rPr lang="en-US" sz="1400" dirty="0">
                <a:latin typeface="Calibri" panose="020F0502020204030204" pitchFamily="34" charset="0"/>
              </a:rPr>
              <a:t> my tongue shall sing aloud of thy righteousness.</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O Lord, open thou my lips; </a:t>
            </a:r>
          </a:p>
          <a:p>
            <a:pPr fontAlgn="base"/>
            <a:r>
              <a:rPr lang="en-US" sz="1400" dirty="0">
                <a:latin typeface="Calibri" panose="020F0502020204030204" pitchFamily="34" charset="0"/>
              </a:rPr>
              <a:t>and my mouth shall shew forth thy praise.</a:t>
            </a:r>
          </a:p>
          <a:p>
            <a:pPr fontAlgn="base"/>
            <a:r>
              <a:rPr lang="en-US" sz="1400" dirty="0">
                <a:latin typeface="Calibri" panose="020F0502020204030204" pitchFamily="34" charset="0"/>
              </a:rPr>
              <a:t>For thou </a:t>
            </a:r>
            <a:r>
              <a:rPr lang="en-US" sz="1400" dirty="0" err="1">
                <a:latin typeface="Calibri" panose="020F0502020204030204" pitchFamily="34" charset="0"/>
              </a:rPr>
              <a:t>desirest</a:t>
            </a:r>
            <a:r>
              <a:rPr lang="en-US" sz="1400" dirty="0">
                <a:latin typeface="Calibri" panose="020F0502020204030204" pitchFamily="34" charset="0"/>
              </a:rPr>
              <a:t> not sacrifice; </a:t>
            </a:r>
          </a:p>
          <a:p>
            <a:pPr fontAlgn="base"/>
            <a:r>
              <a:rPr lang="en-US" sz="1400" dirty="0">
                <a:latin typeface="Calibri" panose="020F0502020204030204" pitchFamily="34" charset="0"/>
              </a:rPr>
              <a:t>else would I give </a:t>
            </a:r>
            <a:r>
              <a:rPr lang="en-US" sz="1400" i="1" dirty="0">
                <a:latin typeface="Calibri" panose="020F0502020204030204" pitchFamily="34" charset="0"/>
              </a:rPr>
              <a:t>it:</a:t>
            </a:r>
            <a:r>
              <a:rPr lang="en-US" sz="1400" dirty="0">
                <a:latin typeface="Calibri" panose="020F0502020204030204" pitchFamily="34" charset="0"/>
              </a:rPr>
              <a:t> </a:t>
            </a:r>
          </a:p>
          <a:p>
            <a:pPr fontAlgn="base"/>
            <a:r>
              <a:rPr lang="en-US" sz="1400" dirty="0">
                <a:latin typeface="Calibri" panose="020F0502020204030204" pitchFamily="34" charset="0"/>
              </a:rPr>
              <a:t>thou </a:t>
            </a:r>
            <a:r>
              <a:rPr lang="en-US" sz="1400" dirty="0" err="1">
                <a:latin typeface="Calibri" panose="020F0502020204030204" pitchFamily="34" charset="0"/>
              </a:rPr>
              <a:t>delightest</a:t>
            </a:r>
            <a:r>
              <a:rPr lang="en-US" sz="1400" dirty="0">
                <a:latin typeface="Calibri" panose="020F0502020204030204" pitchFamily="34" charset="0"/>
              </a:rPr>
              <a:t> not in burnt offering. </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The sacrifices of God </a:t>
            </a:r>
            <a:r>
              <a:rPr lang="en-US" sz="1400" i="1" dirty="0">
                <a:latin typeface="Calibri" panose="020F0502020204030204" pitchFamily="34" charset="0"/>
              </a:rPr>
              <a:t>are</a:t>
            </a:r>
            <a:r>
              <a:rPr lang="en-US" sz="1400" dirty="0">
                <a:latin typeface="Calibri" panose="020F0502020204030204" pitchFamily="34" charset="0"/>
              </a:rPr>
              <a:t> a broken spirit: </a:t>
            </a:r>
          </a:p>
          <a:p>
            <a:pPr fontAlgn="base"/>
            <a:r>
              <a:rPr lang="en-US" sz="1400" dirty="0">
                <a:latin typeface="Calibri" panose="020F0502020204030204" pitchFamily="34" charset="0"/>
              </a:rPr>
              <a:t>a broken and a contrite heart, </a:t>
            </a:r>
          </a:p>
          <a:p>
            <a:pPr fontAlgn="base"/>
            <a:r>
              <a:rPr lang="en-US" sz="1400" dirty="0">
                <a:latin typeface="Calibri" panose="020F0502020204030204" pitchFamily="34" charset="0"/>
              </a:rPr>
              <a:t>O God, thou wilt not despise.</a:t>
            </a:r>
          </a:p>
          <a:p>
            <a:pPr fontAlgn="base"/>
            <a:r>
              <a:rPr lang="en-US" sz="1400" dirty="0">
                <a:latin typeface="Calibri" panose="020F0502020204030204" pitchFamily="34" charset="0"/>
              </a:rPr>
              <a:t>Do good in thy good pleasure unto Zion: </a:t>
            </a:r>
          </a:p>
          <a:p>
            <a:pPr fontAlgn="base"/>
            <a:r>
              <a:rPr lang="en-US" sz="1400" dirty="0">
                <a:latin typeface="Calibri" panose="020F0502020204030204" pitchFamily="34" charset="0"/>
              </a:rPr>
              <a:t>build thou the walls of Jerusalem.</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Then shalt thou be pleased </a:t>
            </a:r>
          </a:p>
          <a:p>
            <a:pPr fontAlgn="base"/>
            <a:r>
              <a:rPr lang="en-US" sz="1400" dirty="0">
                <a:latin typeface="Calibri" panose="020F0502020204030204" pitchFamily="34" charset="0"/>
              </a:rPr>
              <a:t>with the sacrifices of righteousness, </a:t>
            </a:r>
          </a:p>
          <a:p>
            <a:pPr fontAlgn="base"/>
            <a:r>
              <a:rPr lang="en-US" sz="1400" dirty="0">
                <a:latin typeface="Calibri" panose="020F0502020204030204" pitchFamily="34" charset="0"/>
              </a:rPr>
              <a:t>with burnt offering and whole burnt offering: </a:t>
            </a:r>
          </a:p>
          <a:p>
            <a:pPr fontAlgn="base"/>
            <a:r>
              <a:rPr lang="en-US" sz="1400" dirty="0">
                <a:latin typeface="Calibri" panose="020F0502020204030204" pitchFamily="34" charset="0"/>
              </a:rPr>
              <a:t>then shall they offer bullocks upon thine altar.</a:t>
            </a:r>
          </a:p>
        </p:txBody>
      </p:sp>
      <p:sp>
        <p:nvSpPr>
          <p:cNvPr id="6" name="TextBox 5"/>
          <p:cNvSpPr txBox="1"/>
          <p:nvPr/>
        </p:nvSpPr>
        <p:spPr>
          <a:xfrm rot="5400000">
            <a:off x="9367881" y="5013236"/>
            <a:ext cx="2333535" cy="1200329"/>
          </a:xfrm>
          <a:prstGeom prst="rect">
            <a:avLst/>
          </a:prstGeom>
          <a:noFill/>
        </p:spPr>
        <p:txBody>
          <a:bodyPr wrap="square" rtlCol="0">
            <a:spAutoFit/>
          </a:bodyPr>
          <a:lstStyle/>
          <a:p>
            <a:pPr algn="ctr"/>
            <a:r>
              <a:rPr lang="en-US" sz="2400" b="1" dirty="0">
                <a:latin typeface="Calibri" panose="020F0502020204030204" pitchFamily="34" charset="0"/>
              </a:rPr>
              <a:t>To Find Mercy</a:t>
            </a:r>
          </a:p>
          <a:p>
            <a:pPr algn="ctr"/>
            <a:r>
              <a:rPr lang="en-US" sz="2400" b="1" dirty="0">
                <a:latin typeface="Calibri" panose="020F0502020204030204" pitchFamily="34" charset="0"/>
              </a:rPr>
              <a:t>Psalms 51</a:t>
            </a:r>
          </a:p>
          <a:p>
            <a:pPr algn="ctr"/>
            <a:endParaRPr lang="en-US" sz="2400" b="1" dirty="0">
              <a:latin typeface="Calibri" panose="020F0502020204030204" pitchFamily="34" charset="0"/>
            </a:endParaRPr>
          </a:p>
        </p:txBody>
      </p:sp>
    </p:spTree>
    <p:extLst>
      <p:ext uri="{BB962C8B-B14F-4D97-AF65-F5344CB8AC3E}">
        <p14:creationId xmlns:p14="http://schemas.microsoft.com/office/powerpoint/2010/main" val="185650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1" y="178090"/>
            <a:ext cx="3840480" cy="6327648"/>
          </a:xfrm>
          <a:prstGeom prst="rect">
            <a:avLst/>
          </a:prstGeom>
        </p:spPr>
      </p:pic>
      <p:sp>
        <p:nvSpPr>
          <p:cNvPr id="4" name="Rectangle 3"/>
          <p:cNvSpPr/>
          <p:nvPr/>
        </p:nvSpPr>
        <p:spPr>
          <a:xfrm>
            <a:off x="4234543" y="0"/>
            <a:ext cx="7957457" cy="156966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2 Samuel 20: 3</a:t>
            </a:r>
          </a:p>
          <a:p>
            <a:pPr fontAlgn="base"/>
            <a:r>
              <a:rPr lang="en-US" sz="1200" b="1" dirty="0">
                <a:latin typeface="Calibri" panose="020F0502020204030204" pitchFamily="34" charset="0"/>
              </a:rPr>
              <a:t>Why Were David’s Ten Concubines Forced into the Status of Widowhood While David Still Lived?</a:t>
            </a:r>
          </a:p>
          <a:p>
            <a:pPr fontAlgn="base"/>
            <a:r>
              <a:rPr lang="en-US" sz="1200" dirty="0">
                <a:latin typeface="Calibri" panose="020F0502020204030204" pitchFamily="34" charset="0"/>
              </a:rPr>
              <a:t>According to the Mosaic law (see Leviticus 18), married women once defiled could not once again enjoy the married state. A Bible scholar explained David’s actions:</a:t>
            </a:r>
          </a:p>
          <a:p>
            <a:pPr fontAlgn="base"/>
            <a:r>
              <a:rPr lang="en-US" sz="1200" dirty="0">
                <a:latin typeface="Calibri" panose="020F0502020204030204" pitchFamily="34" charset="0"/>
              </a:rPr>
              <a:t>“He could not well divorce them; he could not punish them, as they were not in the transgression; he could no more be familiar with them, because they had been defiled by his son; and to have married them to other men might have been dangerous to the state: therefore he shut them up and </a:t>
            </a:r>
            <a:r>
              <a:rPr lang="en-US" sz="1200" i="1" dirty="0">
                <a:latin typeface="Calibri" panose="020F0502020204030204" pitchFamily="34" charset="0"/>
              </a:rPr>
              <a:t>fed them</a:t>
            </a:r>
            <a:r>
              <a:rPr lang="en-US" sz="1200" dirty="0">
                <a:latin typeface="Calibri" panose="020F0502020204030204" pitchFamily="34" charset="0"/>
              </a:rPr>
              <a:t>—made them quite comfortable, and they continued as widows to their death.” (Clarke, Bible Commentary, 2:364.) found in Old Testament Institute Manual</a:t>
            </a:r>
            <a:endParaRPr lang="en-US" sz="1200" b="0" i="0" dirty="0">
              <a:effectLst/>
              <a:latin typeface="Calibri" panose="020F0502020204030204" pitchFamily="34" charset="0"/>
            </a:endParaRPr>
          </a:p>
        </p:txBody>
      </p:sp>
      <p:sp>
        <p:nvSpPr>
          <p:cNvPr id="7" name="Rectangle 6"/>
          <p:cNvSpPr/>
          <p:nvPr/>
        </p:nvSpPr>
        <p:spPr>
          <a:xfrm>
            <a:off x="4234543" y="1569660"/>
            <a:ext cx="7957457" cy="1200329"/>
          </a:xfrm>
          <a:prstGeom prst="rect">
            <a:avLst/>
          </a:prstGeom>
          <a:ln>
            <a:solidFill>
              <a:schemeClr val="tx1"/>
            </a:solidFill>
          </a:ln>
        </p:spPr>
        <p:txBody>
          <a:bodyPr wrap="square">
            <a:spAutoFit/>
          </a:bodyPr>
          <a:lstStyle/>
          <a:p>
            <a:pPr fontAlgn="base"/>
            <a:r>
              <a:rPr lang="en-US" sz="1200" b="1" dirty="0" err="1">
                <a:latin typeface="Calibri" panose="020F0502020204030204" pitchFamily="34" charset="0"/>
              </a:rPr>
              <a:t>Shimei</a:t>
            </a:r>
            <a:r>
              <a:rPr lang="en-US" sz="1200" b="1" dirty="0">
                <a:latin typeface="Calibri" panose="020F0502020204030204" pitchFamily="34" charset="0"/>
              </a:rPr>
              <a:t>:</a:t>
            </a:r>
            <a:endParaRPr lang="en-US" sz="1200" dirty="0">
              <a:latin typeface="Calibri" panose="020F0502020204030204" pitchFamily="34" charset="0"/>
            </a:endParaRPr>
          </a:p>
          <a:p>
            <a:pPr fontAlgn="base"/>
            <a:r>
              <a:rPr lang="en-US" sz="1200" i="0" dirty="0">
                <a:effectLst/>
                <a:latin typeface="Calibri" panose="020F0502020204030204" pitchFamily="34" charset="0"/>
              </a:rPr>
              <a:t>He was the son of Gera, a </a:t>
            </a:r>
            <a:r>
              <a:rPr lang="en-US" sz="1200" i="0" dirty="0" err="1">
                <a:effectLst/>
                <a:latin typeface="Calibri" panose="020F0502020204030204" pitchFamily="34" charset="0"/>
              </a:rPr>
              <a:t>Benjamite</a:t>
            </a:r>
            <a:r>
              <a:rPr lang="en-US" sz="1200" i="0" dirty="0">
                <a:effectLst/>
                <a:latin typeface="Calibri" panose="020F0502020204030204" pitchFamily="34" charset="0"/>
              </a:rPr>
              <a:t> of the house of Saul who actively and aggressively opposed David during the uprising of Absalom. David did not use any power to punish </a:t>
            </a:r>
            <a:r>
              <a:rPr lang="en-US" sz="1200" i="0" dirty="0" err="1">
                <a:effectLst/>
                <a:latin typeface="Calibri" panose="020F0502020204030204" pitchFamily="34" charset="0"/>
              </a:rPr>
              <a:t>Shimei</a:t>
            </a:r>
            <a:r>
              <a:rPr lang="en-US" sz="1200" i="0" dirty="0">
                <a:effectLst/>
                <a:latin typeface="Calibri" panose="020F0502020204030204" pitchFamily="34" charset="0"/>
              </a:rPr>
              <a:t>. Following the defeat and death of Absalom, </a:t>
            </a:r>
            <a:r>
              <a:rPr lang="en-US" sz="1200" i="0" dirty="0" err="1">
                <a:effectLst/>
                <a:latin typeface="Calibri" panose="020F0502020204030204" pitchFamily="34" charset="0"/>
              </a:rPr>
              <a:t>Shimei</a:t>
            </a:r>
            <a:r>
              <a:rPr lang="en-US" sz="1200" i="0" dirty="0">
                <a:effectLst/>
                <a:latin typeface="Calibri" panose="020F0502020204030204" pitchFamily="34" charset="0"/>
              </a:rPr>
              <a:t> came </a:t>
            </a:r>
            <a:r>
              <a:rPr lang="en-US" sz="1200" i="0" dirty="0" err="1">
                <a:effectLst/>
                <a:latin typeface="Calibri" panose="020F0502020204030204" pitchFamily="34" charset="0"/>
              </a:rPr>
              <a:t>backwith</a:t>
            </a:r>
            <a:r>
              <a:rPr lang="en-US" sz="1200" i="0" dirty="0">
                <a:effectLst/>
                <a:latin typeface="Calibri" panose="020F0502020204030204" pitchFamily="34" charset="0"/>
              </a:rPr>
              <a:t> a host of his </a:t>
            </a:r>
            <a:r>
              <a:rPr lang="en-US" sz="1200" i="0" dirty="0" err="1">
                <a:effectLst/>
                <a:latin typeface="Calibri" panose="020F0502020204030204" pitchFamily="34" charset="0"/>
              </a:rPr>
              <a:t>collegues</a:t>
            </a:r>
            <a:r>
              <a:rPr lang="en-US" sz="1200" i="0" dirty="0">
                <a:effectLst/>
                <a:latin typeface="Calibri" panose="020F0502020204030204" pitchFamily="34" charset="0"/>
              </a:rPr>
              <a:t> to demonstrate his subservient contrition before David, who magnanimously pardoned him but warned Solomon of the man’s duplicity. When </a:t>
            </a:r>
            <a:r>
              <a:rPr lang="en-US" sz="1200" i="0" dirty="0" err="1">
                <a:effectLst/>
                <a:latin typeface="Calibri" panose="020F0502020204030204" pitchFamily="34" charset="0"/>
              </a:rPr>
              <a:t>Shimei</a:t>
            </a:r>
            <a:r>
              <a:rPr lang="en-US" sz="1200" i="0" dirty="0">
                <a:effectLst/>
                <a:latin typeface="Calibri" panose="020F0502020204030204" pitchFamily="34" charset="0"/>
              </a:rPr>
              <a:t> violated an oath not to journey away from Jerusalem, King Solomon ordered his execution (1 Kings 2:36-46) (3 in sources p. 173)</a:t>
            </a:r>
          </a:p>
        </p:txBody>
      </p:sp>
    </p:spTree>
    <p:extLst>
      <p:ext uri="{BB962C8B-B14F-4D97-AF65-F5344CB8AC3E}">
        <p14:creationId xmlns:p14="http://schemas.microsoft.com/office/powerpoint/2010/main" val="40871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05247" y="6210386"/>
            <a:ext cx="1264023" cy="369332"/>
          </a:xfrm>
          <a:prstGeom prst="rect">
            <a:avLst/>
          </a:prstGeom>
          <a:noFill/>
        </p:spPr>
        <p:txBody>
          <a:bodyPr wrap="square" rtlCol="0">
            <a:spAutoFit/>
          </a:bodyPr>
          <a:lstStyle/>
          <a:p>
            <a:pPr algn="r"/>
            <a:r>
              <a:rPr lang="en-US" dirty="0">
                <a:solidFill>
                  <a:schemeClr val="bg1"/>
                </a:solidFill>
              </a:rPr>
              <a:t>(1)</a:t>
            </a:r>
          </a:p>
        </p:txBody>
      </p:sp>
      <p:sp>
        <p:nvSpPr>
          <p:cNvPr id="7" name="TextBox 6"/>
          <p:cNvSpPr txBox="1"/>
          <p:nvPr/>
        </p:nvSpPr>
        <p:spPr>
          <a:xfrm>
            <a:off x="322730"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Consequences </a:t>
            </a:r>
          </a:p>
        </p:txBody>
      </p:sp>
      <p:sp>
        <p:nvSpPr>
          <p:cNvPr id="2" name="Rectangle 1"/>
          <p:cNvSpPr/>
          <p:nvPr/>
        </p:nvSpPr>
        <p:spPr>
          <a:xfrm>
            <a:off x="721063" y="1922175"/>
            <a:ext cx="7671226" cy="646331"/>
          </a:xfrm>
          <a:prstGeom prst="rect">
            <a:avLst/>
          </a:prstGeom>
        </p:spPr>
        <p:txBody>
          <a:bodyPr wrap="square">
            <a:spAutoFit/>
          </a:bodyPr>
          <a:lstStyle/>
          <a:p>
            <a:pPr fontAlgn="base"/>
            <a:r>
              <a:rPr lang="en-US" dirty="0">
                <a:solidFill>
                  <a:schemeClr val="bg1"/>
                </a:solidFill>
                <a:latin typeface="Calibri" panose="020F0502020204030204" pitchFamily="34" charset="0"/>
              </a:rPr>
              <a:t>David, as an adulterer, was condemned to death by the law of God; and he had according to that law passed sentence of death upon himself. </a:t>
            </a:r>
          </a:p>
        </p:txBody>
      </p:sp>
      <p:grpSp>
        <p:nvGrpSpPr>
          <p:cNvPr id="8" name="Group 7"/>
          <p:cNvGrpSpPr/>
          <p:nvPr/>
        </p:nvGrpSpPr>
        <p:grpSpPr>
          <a:xfrm rot="5400000">
            <a:off x="7762055" y="3656437"/>
            <a:ext cx="3570083" cy="173525"/>
            <a:chOff x="2819400" y="1600200"/>
            <a:chExt cx="8458200" cy="381000"/>
          </a:xfrm>
          <a:solidFill>
            <a:schemeClr val="accent6">
              <a:lumMod val="50000"/>
            </a:schemeClr>
          </a:solidFill>
        </p:grpSpPr>
        <p:sp>
          <p:nvSpPr>
            <p:cNvPr id="9" name="Flowchart: Summing Junction 8"/>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umming Junction 9"/>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5400000">
            <a:off x="9186794" y="3631077"/>
            <a:ext cx="3570083" cy="173525"/>
            <a:chOff x="2819400" y="1600200"/>
            <a:chExt cx="8458200" cy="381000"/>
          </a:xfrm>
          <a:solidFill>
            <a:schemeClr val="accent6">
              <a:lumMod val="50000"/>
            </a:schemeClr>
          </a:solidFill>
        </p:grpSpPr>
        <p:sp>
          <p:nvSpPr>
            <p:cNvPr id="17" name="Flowchart: Summing Junction 16"/>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8904494" y="2568116"/>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David’s family would also suffer because of his sins</a:t>
            </a:r>
          </a:p>
        </p:txBody>
      </p:sp>
      <p:sp>
        <p:nvSpPr>
          <p:cNvPr id="25" name="Rounded Rectangle 24"/>
          <p:cNvSpPr/>
          <p:nvPr/>
        </p:nvSpPr>
        <p:spPr>
          <a:xfrm>
            <a:off x="8878901" y="1238357"/>
            <a:ext cx="2616452" cy="1123987"/>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During the rest of David’s life there would be plagues of wars with his family and others</a:t>
            </a:r>
          </a:p>
        </p:txBody>
      </p:sp>
      <p:sp>
        <p:nvSpPr>
          <p:cNvPr id="26" name="Rounded Rectangle 25"/>
          <p:cNvSpPr/>
          <p:nvPr/>
        </p:nvSpPr>
        <p:spPr>
          <a:xfrm>
            <a:off x="8904494" y="3677429"/>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his life</a:t>
            </a:r>
          </a:p>
        </p:txBody>
      </p:sp>
      <p:sp>
        <p:nvSpPr>
          <p:cNvPr id="27" name="Rounded Rectangle 26"/>
          <p:cNvSpPr/>
          <p:nvPr/>
        </p:nvSpPr>
        <p:spPr>
          <a:xfrm>
            <a:off x="8904494" y="4881295"/>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However, he lost his son instead</a:t>
            </a:r>
          </a:p>
        </p:txBody>
      </p:sp>
      <p:sp>
        <p:nvSpPr>
          <p:cNvPr id="3" name="Rectangle 2"/>
          <p:cNvSpPr/>
          <p:nvPr/>
        </p:nvSpPr>
        <p:spPr>
          <a:xfrm>
            <a:off x="2902986" y="1402505"/>
            <a:ext cx="5326586" cy="369332"/>
          </a:xfrm>
          <a:prstGeom prst="rect">
            <a:avLst/>
          </a:prstGeom>
        </p:spPr>
        <p:txBody>
          <a:bodyPr wrap="none">
            <a:spAutoFit/>
          </a:bodyPr>
          <a:lstStyle/>
          <a:p>
            <a:r>
              <a:rPr lang="en-US" i="1" dirty="0">
                <a:solidFill>
                  <a:srgbClr val="FFFF00"/>
                </a:solidFill>
                <a:latin typeface="Calibri" panose="020F0502020204030204" pitchFamily="34" charset="0"/>
              </a:rPr>
              <a:t>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also hath put away thy sin; thou shalt not die.</a:t>
            </a:r>
            <a:endParaRPr lang="en-US" i="1" dirty="0">
              <a:solidFill>
                <a:srgbClr val="FFFF00"/>
              </a:solidFill>
            </a:endParaRPr>
          </a:p>
        </p:txBody>
      </p:sp>
      <p:sp>
        <p:nvSpPr>
          <p:cNvPr id="28" name="TextBox 27"/>
          <p:cNvSpPr txBox="1"/>
          <p:nvPr/>
        </p:nvSpPr>
        <p:spPr>
          <a:xfrm>
            <a:off x="290833" y="6258500"/>
            <a:ext cx="2886933" cy="369332"/>
          </a:xfrm>
          <a:prstGeom prst="rect">
            <a:avLst/>
          </a:prstGeom>
          <a:noFill/>
        </p:spPr>
        <p:txBody>
          <a:bodyPr wrap="square" rtlCol="0">
            <a:spAutoFit/>
          </a:bodyPr>
          <a:lstStyle/>
          <a:p>
            <a:r>
              <a:rPr lang="en-US" dirty="0">
                <a:solidFill>
                  <a:schemeClr val="bg1"/>
                </a:solidFill>
              </a:rPr>
              <a:t>2 Samuel 12:13</a:t>
            </a:r>
          </a:p>
        </p:txBody>
      </p:sp>
      <p:sp>
        <p:nvSpPr>
          <p:cNvPr id="29" name="Rectangle 28"/>
          <p:cNvSpPr/>
          <p:nvPr/>
        </p:nvSpPr>
        <p:spPr>
          <a:xfrm>
            <a:off x="4291125" y="3743199"/>
            <a:ext cx="4390110"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God alone, whose law that was could revoke that sentence, or dispense with its execution; therefore Nathan, who had charged the guilt home upon his conscience, is authorized to give him the assurance that he should not die a temporal death for it: </a:t>
            </a:r>
          </a:p>
        </p:txBody>
      </p:sp>
      <p:grpSp>
        <p:nvGrpSpPr>
          <p:cNvPr id="31" name="Group 30"/>
          <p:cNvGrpSpPr/>
          <p:nvPr/>
        </p:nvGrpSpPr>
        <p:grpSpPr>
          <a:xfrm>
            <a:off x="828845" y="2852679"/>
            <a:ext cx="3225814" cy="2883582"/>
            <a:chOff x="828845" y="2852679"/>
            <a:chExt cx="3225814" cy="2883582"/>
          </a:xfrm>
        </p:grpSpPr>
        <p:pic>
          <p:nvPicPr>
            <p:cNvPr id="6" name="Picture 2" descr="http://vignette4.wikia.nocookie.net/leftbehind/images/b/b6/Gerard_van_Honthorst_-_King_David_Playing_the_Harp_-_Google_Art_Project.jpg/revision/latest?cb=201412030657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6" t="9420" r="23428" b="41882"/>
            <a:stretch/>
          </p:blipFill>
          <p:spPr bwMode="auto">
            <a:xfrm>
              <a:off x="828845" y="2852679"/>
              <a:ext cx="3225814" cy="265020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640195" y="5490040"/>
              <a:ext cx="1358064" cy="246221"/>
            </a:xfrm>
            <a:prstGeom prst="rect">
              <a:avLst/>
            </a:prstGeom>
          </p:spPr>
          <p:txBody>
            <a:bodyPr wrap="none">
              <a:spAutoFit/>
            </a:bodyPr>
            <a:lstStyle/>
            <a:p>
              <a:r>
                <a:rPr lang="en-US" sz="1000" dirty="0">
                  <a:solidFill>
                    <a:schemeClr val="bg1"/>
                  </a:solidFill>
                  <a:latin typeface="Calibri" panose="020F0502020204030204" pitchFamily="34" charset="0"/>
                </a:rPr>
                <a:t>Gerard Van </a:t>
              </a:r>
              <a:r>
                <a:rPr lang="en-US" sz="1000" dirty="0" err="1">
                  <a:solidFill>
                    <a:schemeClr val="bg1"/>
                  </a:solidFill>
                  <a:latin typeface="Calibri" panose="020F0502020204030204" pitchFamily="34" charset="0"/>
                </a:rPr>
                <a:t>Honthorst</a:t>
              </a:r>
              <a:endParaRPr lang="en-US" sz="1000" dirty="0">
                <a:solidFill>
                  <a:schemeClr val="bg1"/>
                </a:solidFill>
              </a:endParaRPr>
            </a:p>
          </p:txBody>
        </p:sp>
      </p:grpSp>
    </p:spTree>
    <p:extLst>
      <p:ext uri="{BB962C8B-B14F-4D97-AF65-F5344CB8AC3E}">
        <p14:creationId xmlns:p14="http://schemas.microsoft.com/office/powerpoint/2010/main" val="7921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3"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22730"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 Child Born…Shall Surely Die</a:t>
            </a:r>
          </a:p>
        </p:txBody>
      </p:sp>
      <p:sp>
        <p:nvSpPr>
          <p:cNvPr id="28" name="TextBox 27"/>
          <p:cNvSpPr txBox="1"/>
          <p:nvPr/>
        </p:nvSpPr>
        <p:spPr>
          <a:xfrm>
            <a:off x="290833" y="6258500"/>
            <a:ext cx="2886933" cy="369332"/>
          </a:xfrm>
          <a:prstGeom prst="rect">
            <a:avLst/>
          </a:prstGeom>
          <a:noFill/>
        </p:spPr>
        <p:txBody>
          <a:bodyPr wrap="square" rtlCol="0">
            <a:spAutoFit/>
          </a:bodyPr>
          <a:lstStyle/>
          <a:p>
            <a:r>
              <a:rPr lang="en-US" dirty="0">
                <a:solidFill>
                  <a:schemeClr val="bg1"/>
                </a:solidFill>
              </a:rPr>
              <a:t>2 Samuel 12:14-18</a:t>
            </a:r>
          </a:p>
        </p:txBody>
      </p:sp>
      <p:sp>
        <p:nvSpPr>
          <p:cNvPr id="29" name="Rectangle 28"/>
          <p:cNvSpPr/>
          <p:nvPr/>
        </p:nvSpPr>
        <p:spPr>
          <a:xfrm>
            <a:off x="942104" y="2688706"/>
            <a:ext cx="7416267" cy="2677656"/>
          </a:xfrm>
          <a:prstGeom prst="rect">
            <a:avLst/>
          </a:prstGeom>
        </p:spPr>
        <p:txBody>
          <a:bodyPr wrap="square">
            <a:spAutoFit/>
          </a:bodyPr>
          <a:lstStyle/>
          <a:p>
            <a:pPr fontAlgn="base"/>
            <a:r>
              <a:rPr lang="en-US" sz="2400" dirty="0">
                <a:solidFill>
                  <a:schemeClr val="bg1"/>
                </a:solidFill>
              </a:rPr>
              <a:t>“The child born of [David and Bathsheba’s] illicit union did not live, but there is no reason to look upon that as ‘punishment’ of the child for the sins of the parents. Removal from this earth by the hand of the Lord must come at one time or another and can be a blessing to an individual, brought about for his best interest at whatever time the Lord sees it to be optimum.”</a:t>
            </a:r>
            <a:endParaRPr lang="en-US" sz="2400" dirty="0">
              <a:solidFill>
                <a:schemeClr val="bg1"/>
              </a:solidFill>
              <a:latin typeface="Calibri" panose="020F0502020204030204" pitchFamily="34" charset="0"/>
            </a:endParaRPr>
          </a:p>
        </p:txBody>
      </p:sp>
      <p:sp>
        <p:nvSpPr>
          <p:cNvPr id="33" name="TextBox 32">
            <a:extLst>
              <a:ext uri="{FF2B5EF4-FFF2-40B4-BE49-F238E27FC236}">
                <a16:creationId xmlns:a16="http://schemas.microsoft.com/office/drawing/2014/main" id="{F76FC9C4-13AB-4BA5-A4ED-8B70CBFD4662}"/>
              </a:ext>
            </a:extLst>
          </p:cNvPr>
          <p:cNvSpPr txBox="1"/>
          <p:nvPr/>
        </p:nvSpPr>
        <p:spPr>
          <a:xfrm>
            <a:off x="10605247" y="6210386"/>
            <a:ext cx="1264023" cy="369332"/>
          </a:xfrm>
          <a:prstGeom prst="rect">
            <a:avLst/>
          </a:prstGeom>
          <a:noFill/>
        </p:spPr>
        <p:txBody>
          <a:bodyPr wrap="square" rtlCol="0">
            <a:spAutoFit/>
          </a:bodyPr>
          <a:lstStyle/>
          <a:p>
            <a:pPr algn="r"/>
            <a:r>
              <a:rPr lang="en-US" dirty="0">
                <a:solidFill>
                  <a:schemeClr val="bg1"/>
                </a:solidFill>
              </a:rPr>
              <a:t>(9)</a:t>
            </a:r>
          </a:p>
        </p:txBody>
      </p:sp>
      <p:pic>
        <p:nvPicPr>
          <p:cNvPr id="32" name="Picture 2" descr="Image result for Ellis T. Rasmussen">
            <a:extLst>
              <a:ext uri="{FF2B5EF4-FFF2-40B4-BE49-F238E27FC236}">
                <a16:creationId xmlns:a16="http://schemas.microsoft.com/office/drawing/2014/main" id="{AE082B86-9F76-4C0E-BCFF-04D2C21A6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71" y="347750"/>
            <a:ext cx="1029423" cy="1448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by drawing pencil">
            <a:extLst>
              <a:ext uri="{FF2B5EF4-FFF2-40B4-BE49-F238E27FC236}">
                <a16:creationId xmlns:a16="http://schemas.microsoft.com/office/drawing/2014/main" id="{8CBA8EE2-310F-4F29-8343-1FB04D559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359" y="1788064"/>
            <a:ext cx="2430660" cy="248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5309806" y="887884"/>
            <a:ext cx="4996834" cy="4524315"/>
          </a:xfrm>
          <a:prstGeom prst="rect">
            <a:avLst/>
          </a:prstGeom>
        </p:spPr>
        <p:txBody>
          <a:bodyPr wrap="square">
            <a:spAutoFit/>
          </a:bodyPr>
          <a:lstStyle/>
          <a:p>
            <a:pPr fontAlgn="base"/>
            <a:r>
              <a:rPr lang="en-US" sz="2400" dirty="0">
                <a:solidFill>
                  <a:schemeClr val="bg1"/>
                </a:solidFill>
                <a:latin typeface="Calibri" panose="020F0502020204030204" pitchFamily="34" charset="0"/>
              </a:rPr>
              <a:t>“It is a fundamental truth that through the Atonement of Jesus Christ we can be cleansed.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We can become virtuous and pure. However, sometimes our poor choices leave us with long-term consequences.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One of the vital steps to complete repentance is to bear the short- and long-term consequences of our past sins.”</a:t>
            </a:r>
            <a:endParaRPr lang="en-US" sz="2400" b="0" i="0" dirty="0">
              <a:solidFill>
                <a:schemeClr val="bg1"/>
              </a:solidFill>
              <a:effectLst/>
              <a:latin typeface="Calibri" panose="020F0502020204030204" pitchFamily="34" charset="0"/>
            </a:endParaRPr>
          </a:p>
        </p:txBody>
      </p:sp>
      <p:grpSp>
        <p:nvGrpSpPr>
          <p:cNvPr id="8" name="Group 7"/>
          <p:cNvGrpSpPr/>
          <p:nvPr/>
        </p:nvGrpSpPr>
        <p:grpSpPr>
          <a:xfrm>
            <a:off x="541572" y="278249"/>
            <a:ext cx="3645368" cy="2579914"/>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972693"/>
              <a:ext cx="2293346" cy="1569660"/>
            </a:xfrm>
            <a:prstGeom prst="rect">
              <a:avLst/>
            </a:prstGeom>
          </p:spPr>
          <p:txBody>
            <a:bodyPr wrap="square">
              <a:spAutoFit/>
            </a:bodyPr>
            <a:lstStyle/>
            <a:p>
              <a:pPr algn="ctr"/>
              <a:r>
                <a:rPr lang="en-US" sz="1600" b="1" dirty="0"/>
                <a:t>When we choose to sin, we may bring unforeseen and long-term consequences upon ourselves and others</a:t>
              </a:r>
              <a:endParaRPr lang="en-US" sz="1600" i="1" dirty="0"/>
            </a:p>
          </p:txBody>
        </p:sp>
      </p:grpSp>
      <p:sp>
        <p:nvSpPr>
          <p:cNvPr id="3" name="Rectangle 2"/>
          <p:cNvSpPr/>
          <p:nvPr/>
        </p:nvSpPr>
        <p:spPr>
          <a:xfrm>
            <a:off x="11359889" y="6139934"/>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6740" y="348734"/>
            <a:ext cx="1370019" cy="1718939"/>
          </a:xfrm>
          <a:prstGeom prst="rect">
            <a:avLst/>
          </a:prstGeom>
        </p:spPr>
      </p:pic>
      <p:sp>
        <p:nvSpPr>
          <p:cNvPr id="23" name="Rectangle 22"/>
          <p:cNvSpPr/>
          <p:nvPr/>
        </p:nvSpPr>
        <p:spPr>
          <a:xfrm>
            <a:off x="352435" y="4821223"/>
            <a:ext cx="5166621" cy="1569660"/>
          </a:xfrm>
          <a:prstGeom prst="rect">
            <a:avLst/>
          </a:prstGeom>
        </p:spPr>
        <p:txBody>
          <a:bodyPr wrap="square">
            <a:spAutoFit/>
          </a:bodyPr>
          <a:lstStyle/>
          <a:p>
            <a:pPr fontAlgn="base"/>
            <a:r>
              <a:rPr lang="en-US" sz="2400" dirty="0">
                <a:solidFill>
                  <a:srgbClr val="FFFF00"/>
                </a:solidFill>
              </a:rPr>
              <a:t>What are some examples of poor choices that might result in unforeseen and long-term consequences both for us and for others?</a:t>
            </a:r>
            <a:endParaRPr lang="en-US" sz="2400" b="0" i="0" dirty="0">
              <a:solidFill>
                <a:srgbClr val="FFFF00"/>
              </a:solidFill>
              <a:effectLst/>
              <a:latin typeface="Calibri" panose="020F0502020204030204" pitchFamily="34" charset="0"/>
            </a:endParaRPr>
          </a:p>
        </p:txBody>
      </p:sp>
      <p:pic>
        <p:nvPicPr>
          <p:cNvPr id="3074" name="Picture 2" descr="http://wakingyouup.files.wordpress.com/2011/09/broken-mirr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649" y="2913793"/>
            <a:ext cx="2925291" cy="194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50071" y="6201655"/>
            <a:ext cx="1264023" cy="369332"/>
          </a:xfrm>
          <a:prstGeom prst="rect">
            <a:avLst/>
          </a:prstGeom>
          <a:noFill/>
        </p:spPr>
        <p:txBody>
          <a:bodyPr wrap="square" rtlCol="0">
            <a:spAutoFit/>
          </a:bodyPr>
          <a:lstStyle/>
          <a:p>
            <a:pPr algn="r"/>
            <a:r>
              <a:rPr lang="en-US" dirty="0">
                <a:solidFill>
                  <a:schemeClr val="bg1"/>
                </a:solidFill>
              </a:rPr>
              <a:t>(5)</a:t>
            </a:r>
          </a:p>
        </p:txBody>
      </p:sp>
      <p:sp>
        <p:nvSpPr>
          <p:cNvPr id="7" name="TextBox 6"/>
          <p:cNvSpPr txBox="1"/>
          <p:nvPr/>
        </p:nvSpPr>
        <p:spPr>
          <a:xfrm>
            <a:off x="367554" y="340034"/>
            <a:ext cx="11546540"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Amnon</a:t>
            </a:r>
            <a:endParaRPr lang="en-US" sz="6600" dirty="0">
              <a:solidFill>
                <a:schemeClr val="bg1"/>
              </a:solidFill>
              <a:latin typeface="Agency FB" panose="020B0503020202020204" pitchFamily="34" charset="0"/>
            </a:endParaRPr>
          </a:p>
        </p:txBody>
      </p:sp>
      <p:sp>
        <p:nvSpPr>
          <p:cNvPr id="2" name="Rectangle 1"/>
          <p:cNvSpPr/>
          <p:nvPr/>
        </p:nvSpPr>
        <p:spPr>
          <a:xfrm>
            <a:off x="618134" y="1420042"/>
            <a:ext cx="7743016" cy="4801314"/>
          </a:xfrm>
          <a:prstGeom prst="rect">
            <a:avLst/>
          </a:prstGeom>
        </p:spPr>
        <p:txBody>
          <a:bodyPr wrap="square">
            <a:spAutoFit/>
          </a:bodyPr>
          <a:lstStyle/>
          <a:p>
            <a:pPr fontAlgn="base"/>
            <a:r>
              <a:rPr lang="en-US" dirty="0">
                <a:solidFill>
                  <a:schemeClr val="bg1"/>
                </a:solidFill>
                <a:latin typeface="Calibri" panose="020F0502020204030204" pitchFamily="34" charset="0"/>
              </a:rPr>
              <a:t>He was the oldest son of David through his wife, </a:t>
            </a:r>
            <a:r>
              <a:rPr lang="en-US" dirty="0" err="1">
                <a:solidFill>
                  <a:schemeClr val="bg1"/>
                </a:solidFill>
                <a:latin typeface="Calibri" panose="020F0502020204030204" pitchFamily="34" charset="0"/>
              </a:rPr>
              <a:t>Abinoam</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crown prince and natural heir to David’s throne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had an overwhelming desire for his half sister, Tamar, daughter of David’s wife </a:t>
            </a:r>
            <a:r>
              <a:rPr lang="en-US" dirty="0" err="1">
                <a:solidFill>
                  <a:schemeClr val="bg1"/>
                </a:solidFill>
                <a:latin typeface="Calibri" panose="020F0502020204030204" pitchFamily="34" charset="0"/>
              </a:rPr>
              <a:t>Micaah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lured Tamar into his quarters by pretending to be sick</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Ignoring her protests, he raped her, then expelled her from his quarters. Once he had gratified his lust he despised her</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David was angry about the incident, but could not bring himself to punish him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Two years later, to avenge Tamar, Absalom invited all the sons of David and had his servants kill </a:t>
            </a:r>
            <a:r>
              <a:rPr lang="en-US" dirty="0" err="1">
                <a:solidFill>
                  <a:schemeClr val="bg1"/>
                </a:solidFill>
                <a:latin typeface="Calibri" panose="020F0502020204030204" pitchFamily="34" charset="0"/>
              </a:rPr>
              <a:t>Amnon</a:t>
            </a:r>
            <a:r>
              <a:rPr lang="en-US" dirty="0">
                <a:solidFill>
                  <a:schemeClr val="bg1"/>
                </a:solidFill>
                <a:latin typeface="Calibri" panose="020F0502020204030204" pitchFamily="34" charset="0"/>
              </a:rPr>
              <a:t> while he was drunk with wine</a:t>
            </a:r>
            <a:endParaRPr lang="en-US" b="0" i="0" dirty="0">
              <a:solidFill>
                <a:schemeClr val="bg1"/>
              </a:solidFill>
              <a:effectLst/>
              <a:latin typeface="Calibri" panose="020F0502020204030204" pitchFamily="34" charset="0"/>
            </a:endParaRPr>
          </a:p>
        </p:txBody>
      </p:sp>
      <p:grpSp>
        <p:nvGrpSpPr>
          <p:cNvPr id="46" name="Group 45"/>
          <p:cNvGrpSpPr/>
          <p:nvPr/>
        </p:nvGrpSpPr>
        <p:grpSpPr>
          <a:xfrm>
            <a:off x="9066289" y="1641672"/>
            <a:ext cx="1642955" cy="3812071"/>
            <a:chOff x="2733071" y="454850"/>
            <a:chExt cx="1347478" cy="3126489"/>
          </a:xfrm>
        </p:grpSpPr>
        <p:sp>
          <p:nvSpPr>
            <p:cNvPr id="47" name="Rounded Rectangle 46"/>
            <p:cNvSpPr/>
            <p:nvPr/>
          </p:nvSpPr>
          <p:spPr>
            <a:xfrm rot="4652390">
              <a:off x="3393658" y="1095967"/>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836649">
              <a:off x="3277124" y="1187861"/>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706537">
              <a:off x="3535504" y="793376"/>
              <a:ext cx="482878" cy="6660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7850862">
              <a:off x="2637725" y="2549350"/>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660480" flipH="1">
              <a:off x="3761611" y="2556133"/>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217087" flipH="1">
              <a:off x="2818093" y="1626356"/>
              <a:ext cx="371074" cy="106339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382913">
              <a:off x="3583384" y="1632001"/>
              <a:ext cx="403936" cy="110193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671737">
              <a:off x="2776814" y="735823"/>
              <a:ext cx="422434" cy="76251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2933045" y="1582067"/>
              <a:ext cx="897708" cy="18370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649721" flipH="1">
              <a:off x="3393543" y="3324878"/>
              <a:ext cx="414284" cy="24474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49721" flipH="1">
              <a:off x="3011237" y="3341273"/>
              <a:ext cx="414284" cy="24006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2933045" y="2766296"/>
              <a:ext cx="897708" cy="652854"/>
            </a:xfrm>
            <a:prstGeom prst="trapezoid">
              <a:avLst>
                <a:gd name="adj" fmla="val 1126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flipH="1">
              <a:off x="3266572" y="1588966"/>
              <a:ext cx="299236" cy="53914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3003490" y="503782"/>
              <a:ext cx="827263" cy="1347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3141847" y="232850"/>
              <a:ext cx="537161" cy="98116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804628" y="662877"/>
              <a:ext cx="1200535" cy="23567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043259" y="639157"/>
              <a:ext cx="706220" cy="267724"/>
              <a:chOff x="2293803" y="4426098"/>
              <a:chExt cx="1711360" cy="782106"/>
            </a:xfrm>
          </p:grpSpPr>
          <p:grpSp>
            <p:nvGrpSpPr>
              <p:cNvPr id="98" name="Group 97"/>
              <p:cNvGrpSpPr/>
              <p:nvPr/>
            </p:nvGrpSpPr>
            <p:grpSpPr>
              <a:xfrm>
                <a:off x="2293803" y="4426098"/>
                <a:ext cx="1711360" cy="782106"/>
                <a:chOff x="1035539" y="4630637"/>
                <a:chExt cx="2525553" cy="719147"/>
              </a:xfrm>
            </p:grpSpPr>
            <p:sp>
              <p:nvSpPr>
                <p:cNvPr id="101" name="Plaque 10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1920799" y="4630637"/>
                  <a:ext cx="762000" cy="716584"/>
                  <a:chOff x="1187939" y="4785600"/>
                  <a:chExt cx="762000" cy="716584"/>
                </a:xfrm>
              </p:grpSpPr>
              <p:sp>
                <p:nvSpPr>
                  <p:cNvPr id="106" name="Plaque 10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Plaque 10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Flowchart: Or 9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Or 9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6200000">
              <a:off x="3022977" y="2912945"/>
              <a:ext cx="706220" cy="267724"/>
              <a:chOff x="2293803" y="4426098"/>
              <a:chExt cx="1711360" cy="782106"/>
            </a:xfrm>
          </p:grpSpPr>
          <p:grpSp>
            <p:nvGrpSpPr>
              <p:cNvPr id="88" name="Group 87"/>
              <p:cNvGrpSpPr/>
              <p:nvPr/>
            </p:nvGrpSpPr>
            <p:grpSpPr>
              <a:xfrm>
                <a:off x="2293803" y="4426098"/>
                <a:ext cx="1711360" cy="782106"/>
                <a:chOff x="1035539" y="4630637"/>
                <a:chExt cx="2525553" cy="719147"/>
              </a:xfrm>
            </p:grpSpPr>
            <p:sp>
              <p:nvSpPr>
                <p:cNvPr id="91" name="Plaque 9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920799" y="4630637"/>
                  <a:ext cx="762000" cy="716584"/>
                  <a:chOff x="1187939" y="4785600"/>
                  <a:chExt cx="762000" cy="716584"/>
                </a:xfrm>
              </p:grpSpPr>
              <p:sp>
                <p:nvSpPr>
                  <p:cNvPr id="96" name="Plaque 9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Plaque 9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Or 8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Or 8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6594201">
              <a:off x="2754839" y="2918147"/>
              <a:ext cx="706220" cy="267724"/>
              <a:chOff x="2293803" y="4426098"/>
              <a:chExt cx="1711360" cy="782106"/>
            </a:xfrm>
          </p:grpSpPr>
          <p:grpSp>
            <p:nvGrpSpPr>
              <p:cNvPr id="78" name="Group 77"/>
              <p:cNvGrpSpPr/>
              <p:nvPr/>
            </p:nvGrpSpPr>
            <p:grpSpPr>
              <a:xfrm>
                <a:off x="2293803" y="4426098"/>
                <a:ext cx="1711360" cy="782106"/>
                <a:chOff x="1035539" y="4630637"/>
                <a:chExt cx="2525553" cy="719147"/>
              </a:xfrm>
            </p:grpSpPr>
            <p:sp>
              <p:nvSpPr>
                <p:cNvPr id="81" name="Plaque 8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920799" y="4630637"/>
                  <a:ext cx="762000" cy="716584"/>
                  <a:chOff x="1187939" y="4785600"/>
                  <a:chExt cx="762000" cy="716584"/>
                </a:xfrm>
              </p:grpSpPr>
              <p:sp>
                <p:nvSpPr>
                  <p:cNvPr id="86" name="Plaque 8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Plaque 8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Or 7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6035943">
              <a:off x="3298666" y="2911970"/>
              <a:ext cx="706220" cy="267724"/>
              <a:chOff x="2293803" y="4426098"/>
              <a:chExt cx="1711360" cy="782106"/>
            </a:xfrm>
          </p:grpSpPr>
          <p:grpSp>
            <p:nvGrpSpPr>
              <p:cNvPr id="68" name="Group 67"/>
              <p:cNvGrpSpPr/>
              <p:nvPr/>
            </p:nvGrpSpPr>
            <p:grpSpPr>
              <a:xfrm>
                <a:off x="2293803" y="4426098"/>
                <a:ext cx="1711360" cy="782106"/>
                <a:chOff x="1035539" y="4630637"/>
                <a:chExt cx="2525553" cy="719147"/>
              </a:xfrm>
            </p:grpSpPr>
            <p:sp>
              <p:nvSpPr>
                <p:cNvPr id="71" name="Plaque 7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920799" y="4630637"/>
                  <a:ext cx="762000" cy="716584"/>
                  <a:chOff x="1187939" y="4785600"/>
                  <a:chExt cx="762000" cy="716584"/>
                </a:xfrm>
              </p:grpSpPr>
              <p:sp>
                <p:nvSpPr>
                  <p:cNvPr id="76" name="Plaque 7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laque 7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lowchart: Or 6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r 6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3005288" y="2622114"/>
              <a:ext cx="745484" cy="136807"/>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39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20328" y="6190770"/>
            <a:ext cx="1264023" cy="369332"/>
          </a:xfrm>
          <a:prstGeom prst="rect">
            <a:avLst/>
          </a:prstGeom>
          <a:noFill/>
        </p:spPr>
        <p:txBody>
          <a:bodyPr wrap="square" rtlCol="0">
            <a:spAutoFit/>
          </a:bodyPr>
          <a:lstStyle/>
          <a:p>
            <a:pPr algn="r"/>
            <a:r>
              <a:rPr lang="en-US" dirty="0">
                <a:solidFill>
                  <a:schemeClr val="bg1"/>
                </a:solidFill>
              </a:rPr>
              <a:t>(3, 4)</a:t>
            </a:r>
          </a:p>
        </p:txBody>
      </p:sp>
      <p:sp>
        <p:nvSpPr>
          <p:cNvPr id="7" name="TextBox 6"/>
          <p:cNvSpPr txBox="1"/>
          <p:nvPr/>
        </p:nvSpPr>
        <p:spPr>
          <a:xfrm>
            <a:off x="367554"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Absalom </a:t>
            </a:r>
          </a:p>
        </p:txBody>
      </p:sp>
      <p:sp>
        <p:nvSpPr>
          <p:cNvPr id="2" name="Rectangle 1"/>
          <p:cNvSpPr/>
          <p:nvPr/>
        </p:nvSpPr>
        <p:spPr>
          <a:xfrm>
            <a:off x="707571" y="1809717"/>
            <a:ext cx="8531682" cy="3970318"/>
          </a:xfrm>
          <a:prstGeom prst="rect">
            <a:avLst/>
          </a:prstGeom>
        </p:spPr>
        <p:txBody>
          <a:bodyPr wrap="square">
            <a:spAutoFit/>
          </a:bodyPr>
          <a:lstStyle/>
          <a:p>
            <a:pPr fontAlgn="base"/>
            <a:r>
              <a:rPr lang="en-US" dirty="0">
                <a:solidFill>
                  <a:schemeClr val="bg1"/>
                </a:solidFill>
                <a:latin typeface="Calibri" panose="020F0502020204030204" pitchFamily="34" charset="0"/>
              </a:rPr>
              <a:t>He was the third son of David, from his wife </a:t>
            </a:r>
            <a:r>
              <a:rPr lang="en-US" dirty="0" err="1">
                <a:solidFill>
                  <a:schemeClr val="bg1"/>
                </a:solidFill>
                <a:latin typeface="Calibri" panose="020F0502020204030204" pitchFamily="34" charset="0"/>
              </a:rPr>
              <a:t>Haggith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kills his brother </a:t>
            </a:r>
            <a:r>
              <a:rPr lang="en-US" dirty="0" err="1">
                <a:solidFill>
                  <a:schemeClr val="bg1"/>
                </a:solidFill>
                <a:latin typeface="Calibri" panose="020F0502020204030204" pitchFamily="34" charset="0"/>
              </a:rPr>
              <a:t>A</a:t>
            </a:r>
            <a:r>
              <a:rPr lang="en-US" b="0" i="0" dirty="0" err="1">
                <a:solidFill>
                  <a:schemeClr val="bg1"/>
                </a:solidFill>
                <a:effectLst/>
                <a:latin typeface="Calibri" panose="020F0502020204030204" pitchFamily="34" charset="0"/>
              </a:rPr>
              <a:t>mnon</a:t>
            </a:r>
            <a:r>
              <a:rPr lang="en-US" b="0" i="0" dirty="0">
                <a:solidFill>
                  <a:schemeClr val="bg1"/>
                </a:solidFill>
                <a:effectLst/>
                <a:latin typeface="Calibri" panose="020F0502020204030204" pitchFamily="34" charset="0"/>
              </a:rPr>
              <a:t> and conspires against his father, David</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had his half brother killed by his servants to avenge his sister, Tamar</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lived 3 years away from his family before he saw his “father’s face”</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He was caught in a tree, then Joab, an army commander, killed him by thrusting 3 darts through his heart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body was cast in a pit and covered with stones in the woods</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His father remained full of love for his mutinous son to the very end (2 Sam. 18:33)</a:t>
            </a:r>
            <a:endParaRPr lang="en-US" b="0" i="0" dirty="0">
              <a:solidFill>
                <a:schemeClr val="bg1"/>
              </a:solidFill>
              <a:effectLst/>
              <a:latin typeface="Calibri" panose="020F0502020204030204" pitchFamily="34" charset="0"/>
            </a:endParaRPr>
          </a:p>
        </p:txBody>
      </p:sp>
      <p:grpSp>
        <p:nvGrpSpPr>
          <p:cNvPr id="8" name="Group 7"/>
          <p:cNvGrpSpPr/>
          <p:nvPr/>
        </p:nvGrpSpPr>
        <p:grpSpPr>
          <a:xfrm>
            <a:off x="9662161" y="1356858"/>
            <a:ext cx="1664163" cy="3813856"/>
            <a:chOff x="496714" y="1285836"/>
            <a:chExt cx="1313454" cy="3010117"/>
          </a:xfrm>
        </p:grpSpPr>
        <p:sp>
          <p:nvSpPr>
            <p:cNvPr id="9" name="Cloud 8"/>
            <p:cNvSpPr/>
            <p:nvPr/>
          </p:nvSpPr>
          <p:spPr>
            <a:xfrm rot="671737">
              <a:off x="539262" y="1554734"/>
              <a:ext cx="394128" cy="1358815"/>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21410987" flipH="1">
              <a:off x="1287717" y="1663439"/>
              <a:ext cx="417076" cy="120475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110720" flipH="1">
              <a:off x="1500541" y="3233955"/>
              <a:ext cx="399145" cy="2201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097845">
              <a:off x="416793" y="3248147"/>
              <a:ext cx="399145" cy="2393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1317875" y="2398445"/>
              <a:ext cx="357513" cy="99253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17087" flipH="1">
              <a:off x="548892" y="2403714"/>
              <a:ext cx="389173" cy="102850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950279">
              <a:off x="720713" y="3986738"/>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1092493" y="3959429"/>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99737" y="2357108"/>
              <a:ext cx="864900" cy="171466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737" y="1350676"/>
              <a:ext cx="864900" cy="1258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7136793" flipH="1">
              <a:off x="953521" y="1505944"/>
              <a:ext cx="361226" cy="38974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7621963">
              <a:off x="671110" y="1311600"/>
              <a:ext cx="894398" cy="842869"/>
            </a:xfrm>
            <a:prstGeom prst="chord">
              <a:avLst>
                <a:gd name="adj1" fmla="val 2700000"/>
                <a:gd name="adj2" fmla="val 143051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423" y="1564594"/>
              <a:ext cx="930082" cy="21435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30966" y="1568308"/>
              <a:ext cx="774521" cy="184602"/>
              <a:chOff x="1035539" y="4630637"/>
              <a:chExt cx="2525553" cy="719147"/>
            </a:xfrm>
          </p:grpSpPr>
          <p:sp>
            <p:nvSpPr>
              <p:cNvPr id="37" name="Plaque 36"/>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920799" y="4630637"/>
                <a:ext cx="762000" cy="716584"/>
                <a:chOff x="1187939" y="4785600"/>
                <a:chExt cx="762000" cy="716584"/>
              </a:xfrm>
            </p:grpSpPr>
            <p:sp>
              <p:nvSpPr>
                <p:cNvPr id="44" name="Plaque 43"/>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Plaque 39"/>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rot="20308307">
              <a:off x="941556" y="2411502"/>
              <a:ext cx="407588" cy="1714662"/>
            </a:xfrm>
            <a:prstGeom prst="trapezoid">
              <a:avLst>
                <a:gd name="adj" fmla="val 3525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771812" y="3279670"/>
              <a:ext cx="720750" cy="205014"/>
            </a:xfrm>
            <a:prstGeom prst="trapezoid">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6200000" flipH="1">
              <a:off x="883036" y="2210127"/>
              <a:ext cx="463652" cy="57969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303325" flipH="1">
              <a:off x="1019546" y="2323498"/>
              <a:ext cx="195603" cy="129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29956" y="3285929"/>
              <a:ext cx="774521" cy="184602"/>
              <a:chOff x="1035539" y="4630637"/>
              <a:chExt cx="2525553" cy="719147"/>
            </a:xfrm>
          </p:grpSpPr>
          <p:sp>
            <p:nvSpPr>
              <p:cNvPr id="28" name="Plaque 27"/>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920799" y="4630637"/>
                <a:ext cx="762000" cy="716584"/>
                <a:chOff x="1187939" y="4785600"/>
                <a:chExt cx="762000" cy="716584"/>
              </a:xfrm>
            </p:grpSpPr>
            <p:sp>
              <p:nvSpPr>
                <p:cNvPr id="35" name="Plaque 34"/>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laque 30"/>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301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Love or Lust</a:t>
            </a:r>
          </a:p>
        </p:txBody>
      </p:sp>
      <p:sp>
        <p:nvSpPr>
          <p:cNvPr id="108" name="Rectangle 107"/>
          <p:cNvSpPr/>
          <p:nvPr/>
        </p:nvSpPr>
        <p:spPr>
          <a:xfrm>
            <a:off x="2906485" y="1042153"/>
            <a:ext cx="6746695" cy="461665"/>
          </a:xfrm>
          <a:prstGeom prst="rect">
            <a:avLst/>
          </a:prstGeom>
        </p:spPr>
        <p:txBody>
          <a:bodyPr wrap="square">
            <a:spAutoFit/>
          </a:bodyPr>
          <a:lstStyle/>
          <a:p>
            <a:r>
              <a:rPr lang="en-US" sz="2400" dirty="0">
                <a:solidFill>
                  <a:srgbClr val="FFFF00"/>
                </a:solidFill>
                <a:latin typeface="Calibri" panose="020F0502020204030204" pitchFamily="34" charset="0"/>
              </a:rPr>
              <a:t>Why might some people mistake lust for love?</a:t>
            </a:r>
          </a:p>
        </p:txBody>
      </p:sp>
      <p:sp>
        <p:nvSpPr>
          <p:cNvPr id="3" name="Rectangle 2"/>
          <p:cNvSpPr/>
          <p:nvPr/>
        </p:nvSpPr>
        <p:spPr>
          <a:xfrm>
            <a:off x="5906205" y="2044443"/>
            <a:ext cx="5910943" cy="1200329"/>
          </a:xfrm>
          <a:prstGeom prst="rect">
            <a:avLst/>
          </a:prstGeom>
        </p:spPr>
        <p:txBody>
          <a:bodyPr wrap="square">
            <a:spAutoFit/>
          </a:bodyPr>
          <a:lstStyle/>
          <a:p>
            <a:r>
              <a:rPr lang="en-US" sz="2400" dirty="0">
                <a:solidFill>
                  <a:schemeClr val="bg1"/>
                </a:solidFill>
                <a:latin typeface="Calibri" panose="020F0502020204030204" pitchFamily="34" charset="0"/>
              </a:rPr>
              <a:t>On the other hand, lust is motivated by disobedience, self-gratification, and lack of discipline.” </a:t>
            </a:r>
          </a:p>
        </p:txBody>
      </p:sp>
      <p:pic>
        <p:nvPicPr>
          <p:cNvPr id="4098" name="Picture 2" descr="Elder Tad R. Calli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55" y="420904"/>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47300" y="6125455"/>
            <a:ext cx="442750" cy="369332"/>
          </a:xfrm>
          <a:prstGeom prst="rect">
            <a:avLst/>
          </a:prstGeom>
        </p:spPr>
        <p:txBody>
          <a:bodyPr wrap="none">
            <a:spAutoFit/>
          </a:bodyPr>
          <a:lstStyle/>
          <a:p>
            <a:r>
              <a:rPr lang="en-US" dirty="0">
                <a:solidFill>
                  <a:schemeClr val="bg1"/>
                </a:solidFill>
                <a:latin typeface="Calibri" panose="020F0502020204030204" pitchFamily="34" charset="0"/>
              </a:rPr>
              <a:t>(6)</a:t>
            </a:r>
            <a:endParaRPr lang="en-US" dirty="0"/>
          </a:p>
        </p:txBody>
      </p:sp>
      <p:pic>
        <p:nvPicPr>
          <p:cNvPr id="4102" name="Picture 6" descr="http://www.wired.com/wp-content/uploads/2014/10/cathu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00" y="3847333"/>
            <a:ext cx="3189048" cy="2391786"/>
          </a:xfrm>
          <a:prstGeom prst="rect">
            <a:avLst/>
          </a:prstGeom>
          <a:noFill/>
          <a:extLst>
            <a:ext uri="{909E8E84-426E-40DD-AFC4-6F175D3DCCD1}">
              <a14:hiddenFill xmlns:a14="http://schemas.microsoft.com/office/drawing/2010/main">
                <a:solidFill>
                  <a:srgbClr val="FFFFFF"/>
                </a:solidFill>
              </a14:hiddenFill>
            </a:ext>
          </a:extLst>
        </p:spPr>
      </p:pic>
      <p:sp>
        <p:nvSpPr>
          <p:cNvPr id="4096" name="Rectangle 4095"/>
          <p:cNvSpPr/>
          <p:nvPr/>
        </p:nvSpPr>
        <p:spPr>
          <a:xfrm>
            <a:off x="383155" y="1901889"/>
            <a:ext cx="4395674" cy="1631216"/>
          </a:xfrm>
          <a:prstGeom prst="rect">
            <a:avLst/>
          </a:prstGeom>
        </p:spPr>
        <p:txBody>
          <a:bodyPr wrap="square">
            <a:spAutoFit/>
          </a:bodyPr>
          <a:lstStyle/>
          <a:p>
            <a:r>
              <a:rPr lang="en-US" sz="2000" dirty="0">
                <a:solidFill>
                  <a:schemeClr val="bg1"/>
                </a:solidFill>
                <a:latin typeface="Calibri" panose="020F0502020204030204" pitchFamily="34" charset="0"/>
              </a:rPr>
              <a:t>“Satan is the great counterfeiter. He tries to [present] lust as love.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There is a simple test to detect the difference. </a:t>
            </a:r>
          </a:p>
        </p:txBody>
      </p:sp>
      <p:sp>
        <p:nvSpPr>
          <p:cNvPr id="114" name="Rectangle 113"/>
          <p:cNvSpPr/>
          <p:nvPr/>
        </p:nvSpPr>
        <p:spPr>
          <a:xfrm>
            <a:off x="3587548" y="4073730"/>
            <a:ext cx="3767988" cy="1569660"/>
          </a:xfrm>
          <a:prstGeom prst="rect">
            <a:avLst/>
          </a:prstGeom>
        </p:spPr>
        <p:txBody>
          <a:bodyPr wrap="square">
            <a:spAutoFit/>
          </a:bodyPr>
          <a:lstStyle/>
          <a:p>
            <a:r>
              <a:rPr lang="en-US" sz="2400" dirty="0">
                <a:solidFill>
                  <a:schemeClr val="bg1"/>
                </a:solidFill>
                <a:latin typeface="Calibri" panose="020F0502020204030204" pitchFamily="34" charset="0"/>
              </a:rPr>
              <a:t>Love is motivated by self-control, obedience to God’s moral laws, respect for others, and unselfishness.</a:t>
            </a:r>
          </a:p>
        </p:txBody>
      </p:sp>
      <p:pic>
        <p:nvPicPr>
          <p:cNvPr id="4104" name="Picture 8" descr="http://img.webmd.com/dtmcms/live/webmd/consumer_assets/site_images/articles/health_tools/foods_harmful_to_cats_slideshow/jiu_rf_photo_of_cat_licking_its_cho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132" y="3469747"/>
            <a:ext cx="3711268" cy="2521856"/>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278557" y="6239119"/>
            <a:ext cx="4326099" cy="369332"/>
          </a:xfrm>
          <a:prstGeom prst="rect">
            <a:avLst/>
          </a:prstGeom>
        </p:spPr>
        <p:txBody>
          <a:bodyPr wrap="square">
            <a:spAutoFit/>
          </a:bodyPr>
          <a:lstStyle/>
          <a:p>
            <a:r>
              <a:rPr lang="en-US" dirty="0">
                <a:solidFill>
                  <a:schemeClr val="bg1"/>
                </a:solidFill>
                <a:latin typeface="Calibri" panose="020F0502020204030204" pitchFamily="34" charset="0"/>
              </a:rPr>
              <a:t>2 Samuel 13</a:t>
            </a:r>
            <a:endParaRPr lang="en-US" dirty="0"/>
          </a:p>
        </p:txBody>
      </p:sp>
    </p:spTree>
    <p:extLst>
      <p:ext uri="{BB962C8B-B14F-4D97-AF65-F5344CB8AC3E}">
        <p14:creationId xmlns:p14="http://schemas.microsoft.com/office/powerpoint/2010/main" val="34927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9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fade">
                                      <p:cBhvr>
                                        <p:cTn id="2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Love or Lust</a:t>
            </a:r>
          </a:p>
        </p:txBody>
      </p:sp>
      <p:grpSp>
        <p:nvGrpSpPr>
          <p:cNvPr id="13" name="Group 12"/>
          <p:cNvGrpSpPr/>
          <p:nvPr/>
        </p:nvGrpSpPr>
        <p:grpSpPr>
          <a:xfrm>
            <a:off x="558328" y="701384"/>
            <a:ext cx="3645368" cy="2579914"/>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2491" y="1036767"/>
              <a:ext cx="2293346" cy="1283230"/>
            </a:xfrm>
            <a:prstGeom prst="rect">
              <a:avLst/>
            </a:prstGeom>
          </p:spPr>
          <p:txBody>
            <a:bodyPr wrap="square">
              <a:spAutoFit/>
            </a:bodyPr>
            <a:lstStyle/>
            <a:p>
              <a:pPr algn="ctr"/>
              <a:r>
                <a:rPr lang="en-US" sz="1600" b="1" dirty="0"/>
                <a:t>If we lust, then we lose the Spirit and may dismiss or ignore the consequences of our actions</a:t>
              </a:r>
              <a:endParaRPr lang="en-US" sz="1600" i="1" dirty="0"/>
            </a:p>
          </p:txBody>
        </p:sp>
      </p:grpSp>
      <p:grpSp>
        <p:nvGrpSpPr>
          <p:cNvPr id="27" name="Group 26"/>
          <p:cNvGrpSpPr/>
          <p:nvPr/>
        </p:nvGrpSpPr>
        <p:grpSpPr>
          <a:xfrm>
            <a:off x="7413012" y="3545541"/>
            <a:ext cx="3645368" cy="2579914"/>
            <a:chOff x="228600" y="381000"/>
            <a:chExt cx="3505068" cy="2501531"/>
          </a:xfrm>
        </p:grpSpPr>
        <p:grpSp>
          <p:nvGrpSpPr>
            <p:cNvPr id="28" name="Group 27"/>
            <p:cNvGrpSpPr/>
            <p:nvPr/>
          </p:nvGrpSpPr>
          <p:grpSpPr>
            <a:xfrm>
              <a:off x="228600" y="381000"/>
              <a:ext cx="3505068" cy="2501531"/>
              <a:chOff x="534986" y="381000"/>
              <a:chExt cx="2637111" cy="2501531"/>
            </a:xfrm>
          </p:grpSpPr>
          <p:sp>
            <p:nvSpPr>
              <p:cNvPr id="30" name="Rectangle 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34986" y="384805"/>
                <a:ext cx="457200"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714897" y="381000"/>
                <a:ext cx="457200"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32643" y="1171001"/>
              <a:ext cx="2293346" cy="1044490"/>
            </a:xfrm>
            <a:prstGeom prst="rect">
              <a:avLst/>
            </a:prstGeom>
          </p:spPr>
          <p:txBody>
            <a:bodyPr wrap="square">
              <a:spAutoFit/>
            </a:bodyPr>
            <a:lstStyle/>
            <a:p>
              <a:pPr algn="ctr"/>
              <a:r>
                <a:rPr lang="en-US" sz="1600" dirty="0"/>
                <a:t> </a:t>
              </a:r>
              <a:r>
                <a:rPr lang="en-US" sz="1600" b="1" dirty="0"/>
                <a:t>If we lust, then we lose the Spirit and our love and concern for others may diminish</a:t>
              </a:r>
              <a:endParaRPr lang="en-US" sz="1600" i="1" dirty="0"/>
            </a:p>
          </p:txBody>
        </p:sp>
      </p:grpSp>
      <p:pic>
        <p:nvPicPr>
          <p:cNvPr id="5128" name="Picture 8" descr="https://s-media-cache-ak0.pinimg.com/736x/13/2f/c7/132fc729c8f7eb1185f618ab630f4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26" y="386497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D1D425CE-3523-7E84-275F-0BA73E64F24D}"/>
              </a:ext>
            </a:extLst>
          </p:cNvPr>
          <p:cNvPicPr>
            <a:picLocks noChangeAspect="1"/>
          </p:cNvPicPr>
          <p:nvPr/>
        </p:nvPicPr>
        <p:blipFill>
          <a:blip r:embed="rId4"/>
          <a:stretch>
            <a:fillRect/>
          </a:stretch>
        </p:blipFill>
        <p:spPr>
          <a:xfrm>
            <a:off x="4370595" y="2693701"/>
            <a:ext cx="2465383" cy="3451535"/>
          </a:xfrm>
          <a:prstGeom prst="rect">
            <a:avLst/>
          </a:prstGeom>
        </p:spPr>
      </p:pic>
      <p:pic>
        <p:nvPicPr>
          <p:cNvPr id="43" name="Picture 42">
            <a:extLst>
              <a:ext uri="{FF2B5EF4-FFF2-40B4-BE49-F238E27FC236}">
                <a16:creationId xmlns:a16="http://schemas.microsoft.com/office/drawing/2014/main" id="{ED2A56B2-EFAD-9D21-EA3E-0A7F505F93F1}"/>
              </a:ext>
            </a:extLst>
          </p:cNvPr>
          <p:cNvPicPr>
            <a:picLocks noChangeAspect="1"/>
          </p:cNvPicPr>
          <p:nvPr/>
        </p:nvPicPr>
        <p:blipFill>
          <a:blip r:embed="rId5"/>
          <a:stretch>
            <a:fillRect/>
          </a:stretch>
        </p:blipFill>
        <p:spPr>
          <a:xfrm>
            <a:off x="8073355" y="527576"/>
            <a:ext cx="2991267" cy="3134162"/>
          </a:xfrm>
          <a:prstGeom prst="rect">
            <a:avLst/>
          </a:prstGeom>
        </p:spPr>
      </p:pic>
    </p:spTree>
    <p:extLst>
      <p:ext uri="{BB962C8B-B14F-4D97-AF65-F5344CB8AC3E}">
        <p14:creationId xmlns:p14="http://schemas.microsoft.com/office/powerpoint/2010/main" val="37865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4117</Words>
  <Application>Microsoft Office PowerPoint</Application>
  <PresentationFormat>Widescreen</PresentationFormat>
  <Paragraphs>245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Calibri Light</vt:lpstr>
      <vt:lpstr>Agency FB</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41</cp:revision>
  <dcterms:created xsi:type="dcterms:W3CDTF">2016-01-11T16:31:31Z</dcterms:created>
  <dcterms:modified xsi:type="dcterms:W3CDTF">2025-10-22T15:55:45Z</dcterms:modified>
</cp:coreProperties>
</file>