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0" r:id="rId3"/>
    <p:sldId id="263" r:id="rId4"/>
    <p:sldId id="259" r:id="rId5"/>
    <p:sldId id="265" r:id="rId6"/>
    <p:sldId id="266" r:id="rId7"/>
    <p:sldId id="267" r:id="rId8"/>
    <p:sldId id="269" r:id="rId9"/>
    <p:sldId id="271" r:id="rId10"/>
    <p:sldId id="272" r:id="rId11"/>
    <p:sldId id="273" r:id="rId12"/>
    <p:sldId id="274" r:id="rId13"/>
    <p:sldId id="275" r:id="rId14"/>
    <p:sldId id="278" r:id="rId15"/>
    <p:sldId id="277" r:id="rId16"/>
    <p:sldId id="280" r:id="rId17"/>
    <p:sldId id="281" r:id="rId18"/>
    <p:sldId id="282" r:id="rId19"/>
    <p:sldId id="257" r:id="rId20"/>
    <p:sldId id="261" r:id="rId21"/>
    <p:sldId id="264" r:id="rId22"/>
    <p:sldId id="262" r:id="rId23"/>
    <p:sldId id="276" r:id="rId24"/>
    <p:sldId id="279" r:id="rId25"/>
  </p:sldIdLst>
  <p:sldSz cx="12192000" cy="6858000"/>
  <p:notesSz cx="6858000" cy="9144000"/>
  <p:embeddedFontLst>
    <p:embeddedFont>
      <p:font typeface="Verdana" panose="020B060403050404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5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A9EF90-4101-483F-A42E-6DCC39CEB67D}"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322250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A9EF90-4101-483F-A42E-6DCC39CEB67D}"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221070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A9EF90-4101-483F-A42E-6DCC39CEB67D}"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401776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A9EF90-4101-483F-A42E-6DCC39CEB67D}"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66282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A9EF90-4101-483F-A42E-6DCC39CEB67D}"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248826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A9EF90-4101-483F-A42E-6DCC39CEB67D}" type="datetimeFigureOut">
              <a:rPr lang="en-US" smtClean="0"/>
              <a:t>10/25/2025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118963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A9EF90-4101-483F-A42E-6DCC39CEB67D}" type="datetimeFigureOut">
              <a:rPr lang="en-US" smtClean="0"/>
              <a:t>10/25/2025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77987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A9EF90-4101-483F-A42E-6DCC39CEB67D}" type="datetimeFigureOut">
              <a:rPr lang="en-US" smtClean="0"/>
              <a:t>10/25/2025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316505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9EF90-4101-483F-A42E-6DCC39CEB67D}" type="datetimeFigureOut">
              <a:rPr lang="en-US" smtClean="0"/>
              <a:t>10/25/2025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213758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A9EF90-4101-483F-A42E-6DCC39CEB67D}" type="datetimeFigureOut">
              <a:rPr lang="en-US" smtClean="0"/>
              <a:t>10/25/2025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116959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A9EF90-4101-483F-A42E-6DCC39CEB67D}" type="datetimeFigureOut">
              <a:rPr lang="en-US" smtClean="0"/>
              <a:t>10/25/2025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272821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9EF90-4101-483F-A42E-6DCC39CEB67D}" type="datetimeFigureOut">
              <a:rPr lang="en-US" smtClean="0"/>
              <a:t>10/25/2025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9D6CE-0CF2-4B87-8E5E-AB5DCB34C94E}" type="slidenum">
              <a:rPr lang="en-US" smtClean="0"/>
              <a:t>‹#›</a:t>
            </a:fld>
            <a:endParaRPr lang="en-US"/>
          </a:p>
        </p:txBody>
      </p:sp>
    </p:spTree>
    <p:extLst>
      <p:ext uri="{BB962C8B-B14F-4D97-AF65-F5344CB8AC3E}">
        <p14:creationId xmlns:p14="http://schemas.microsoft.com/office/powerpoint/2010/main" val="1479152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4A28D691-EC67-474F-9C6A-39258B13C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1087947" y="2001616"/>
            <a:ext cx="1872069" cy="4066185"/>
            <a:chOff x="2438400" y="723529"/>
            <a:chExt cx="2438400" cy="5296271"/>
          </a:xfrm>
        </p:grpSpPr>
        <p:sp>
          <p:nvSpPr>
            <p:cNvPr id="7" name="Moon 6"/>
            <p:cNvSpPr/>
            <p:nvPr/>
          </p:nvSpPr>
          <p:spPr>
            <a:xfrm rot="601563" flipH="1">
              <a:off x="4103670" y="1509948"/>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20998437">
              <a:off x="2797243" y="1512606"/>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907266">
              <a:off x="4456327" y="3699061"/>
              <a:ext cx="420473"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45044">
              <a:off x="2438400" y="3714762"/>
              <a:ext cx="461865"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42075">
              <a:off x="3176509" y="5286108"/>
              <a:ext cx="413710"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928376">
              <a:off x="3841033" y="5300840"/>
              <a:ext cx="395751"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40561">
              <a:off x="2453941" y="2752448"/>
              <a:ext cx="1007123" cy="1513146"/>
            </a:xfrm>
            <a:prstGeom prst="trapezoid">
              <a:avLst>
                <a:gd name="adj" fmla="val 3007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585184">
              <a:off x="2554235" y="2485023"/>
              <a:ext cx="1001178" cy="1685818"/>
            </a:xfrm>
            <a:prstGeom prst="trapezoid">
              <a:avLst>
                <a:gd name="adj" fmla="val 3100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870960">
              <a:off x="4018933" y="2734655"/>
              <a:ext cx="721879" cy="151314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36208">
              <a:off x="3706614" y="2498914"/>
              <a:ext cx="969876" cy="1648410"/>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2930579" y="2540062"/>
              <a:ext cx="1443876" cy="303561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186724">
              <a:off x="3681833" y="2392221"/>
              <a:ext cx="697204" cy="3039085"/>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353417">
              <a:off x="2907986" y="2458956"/>
              <a:ext cx="697204" cy="3019163"/>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a:off x="3490629" y="2350452"/>
              <a:ext cx="286560" cy="71896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8"/>
            <p:cNvGrpSpPr/>
            <p:nvPr/>
          </p:nvGrpSpPr>
          <p:grpSpPr>
            <a:xfrm>
              <a:off x="2936095" y="1055024"/>
              <a:ext cx="1396267" cy="1618711"/>
              <a:chOff x="2816664" y="1199148"/>
              <a:chExt cx="1866748" cy="1544052"/>
            </a:xfrm>
          </p:grpSpPr>
          <p:sp>
            <p:nvSpPr>
              <p:cNvPr id="82" name="Oval 81"/>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816664" y="1357300"/>
                <a:ext cx="1866748" cy="644741"/>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844429" y="970098"/>
              <a:ext cx="1530612" cy="1216308"/>
              <a:chOff x="5148189" y="2884583"/>
              <a:chExt cx="1202145" cy="1160209"/>
            </a:xfrm>
            <a:solidFill>
              <a:schemeClr val="bg2">
                <a:lumMod val="75000"/>
              </a:schemeClr>
            </a:solidFill>
          </p:grpSpPr>
          <p:sp>
            <p:nvSpPr>
              <p:cNvPr id="80" name="Chord 79"/>
              <p:cNvSpPr/>
              <p:nvPr/>
            </p:nvSpPr>
            <p:spPr>
              <a:xfrm rot="4451877">
                <a:off x="5147312" y="2891018"/>
                <a:ext cx="1160209" cy="1147340"/>
              </a:xfrm>
              <a:prstGeom prst="chord">
                <a:avLst>
                  <a:gd name="adj1" fmla="val 7288814"/>
                  <a:gd name="adj2" fmla="val 1620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Stored Data 80"/>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056850" y="1168774"/>
              <a:ext cx="1124877" cy="334242"/>
              <a:chOff x="4953000" y="1968708"/>
              <a:chExt cx="5056682" cy="1751350"/>
            </a:xfrm>
            <a:solidFill>
              <a:srgbClr val="FFC000"/>
            </a:solidFill>
          </p:grpSpPr>
          <p:sp>
            <p:nvSpPr>
              <p:cNvPr id="77" name="Quad Arrow 76"/>
              <p:cNvSpPr/>
              <p:nvPr/>
            </p:nvSpPr>
            <p:spPr>
              <a:xfrm>
                <a:off x="4953000" y="198120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77"/>
              <p:cNvSpPr/>
              <p:nvPr/>
            </p:nvSpPr>
            <p:spPr>
              <a:xfrm>
                <a:off x="6634398" y="1968708"/>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78"/>
              <p:cNvSpPr/>
              <p:nvPr/>
            </p:nvSpPr>
            <p:spPr>
              <a:xfrm>
                <a:off x="8328284" y="199869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3271292" y="2412415"/>
              <a:ext cx="683686" cy="442605"/>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16628" y="2462654"/>
              <a:ext cx="199007" cy="123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rot="5041480">
              <a:off x="3381929" y="4438337"/>
              <a:ext cx="1455123" cy="432142"/>
              <a:chOff x="5021877" y="1970119"/>
              <a:chExt cx="5024985" cy="1492320"/>
            </a:xfrm>
          </p:grpSpPr>
          <p:sp>
            <p:nvSpPr>
              <p:cNvPr id="65" name="Quad Arrow Callout 64"/>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73"/>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rot="16558520" flipH="1">
              <a:off x="2432099" y="4439645"/>
              <a:ext cx="1455123" cy="432142"/>
              <a:chOff x="5021877" y="1970119"/>
              <a:chExt cx="5024985" cy="1492320"/>
            </a:xfrm>
          </p:grpSpPr>
          <p:sp>
            <p:nvSpPr>
              <p:cNvPr id="53" name="Quad Arrow Callout 52"/>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Callout 54"/>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Callout 55"/>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57"/>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Moon 27"/>
            <p:cNvSpPr/>
            <p:nvPr/>
          </p:nvSpPr>
          <p:spPr>
            <a:xfrm rot="5400000">
              <a:off x="3511545" y="28636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153002" y="2959256"/>
              <a:ext cx="412622" cy="420028"/>
              <a:chOff x="5111812" y="2300860"/>
              <a:chExt cx="653976" cy="665714"/>
            </a:xfrm>
          </p:grpSpPr>
          <p:sp>
            <p:nvSpPr>
              <p:cNvPr id="51" name="Quad Arrow Callout 50"/>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10267" y="2972278"/>
              <a:ext cx="412622" cy="420028"/>
              <a:chOff x="5111812" y="2300860"/>
              <a:chExt cx="653976" cy="665714"/>
            </a:xfrm>
          </p:grpSpPr>
          <p:sp>
            <p:nvSpPr>
              <p:cNvPr id="49" name="Quad Arrow Callout 48"/>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5283884" y="24714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Moon 30"/>
            <p:cNvSpPr/>
            <p:nvPr/>
          </p:nvSpPr>
          <p:spPr>
            <a:xfrm rot="5400000">
              <a:off x="3525460" y="3370562"/>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3166917" y="3466152"/>
              <a:ext cx="412622" cy="420028"/>
              <a:chOff x="5111812" y="2300860"/>
              <a:chExt cx="653976" cy="665714"/>
            </a:xfrm>
          </p:grpSpPr>
          <p:sp>
            <p:nvSpPr>
              <p:cNvPr id="47" name="Quad Arrow Callout 46"/>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724182" y="3479174"/>
              <a:ext cx="412622" cy="420028"/>
              <a:chOff x="5111812" y="2300860"/>
              <a:chExt cx="653976" cy="665714"/>
            </a:xfrm>
          </p:grpSpPr>
          <p:sp>
            <p:nvSpPr>
              <p:cNvPr id="45" name="Quad Arrow Callout 44"/>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45"/>
              <p:cNvSpPr/>
              <p:nvPr/>
            </p:nvSpPr>
            <p:spPr>
              <a:xfrm>
                <a:off x="5271332" y="24602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3136609" y="970134"/>
              <a:ext cx="969887" cy="433050"/>
              <a:chOff x="3305402" y="3111656"/>
              <a:chExt cx="969887" cy="433050"/>
            </a:xfrm>
          </p:grpSpPr>
          <p:sp>
            <p:nvSpPr>
              <p:cNvPr id="38" name="Moon 37"/>
              <p:cNvSpPr/>
              <p:nvPr/>
            </p:nvSpPr>
            <p:spPr>
              <a:xfrm rot="5400000">
                <a:off x="3663945" y="30160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305402" y="3111656"/>
                <a:ext cx="412622" cy="420028"/>
                <a:chOff x="5111812" y="2300860"/>
                <a:chExt cx="653976" cy="665714"/>
              </a:xfrm>
            </p:grpSpPr>
            <p:sp>
              <p:nvSpPr>
                <p:cNvPr id="43" name="Quad Arrow Callout 42"/>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862667" y="3124678"/>
                <a:ext cx="412622" cy="420028"/>
                <a:chOff x="5111812" y="2300860"/>
                <a:chExt cx="653976" cy="665714"/>
              </a:xfrm>
            </p:grpSpPr>
            <p:sp>
              <p:nvSpPr>
                <p:cNvPr id="41" name="Quad Arrow Callout 40"/>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p:cNvGrpSpPr/>
            <p:nvPr/>
          </p:nvGrpSpPr>
          <p:grpSpPr>
            <a:xfrm>
              <a:off x="3410527" y="723529"/>
              <a:ext cx="412622" cy="420028"/>
              <a:chOff x="5111812" y="2300860"/>
              <a:chExt cx="653976" cy="665714"/>
            </a:xfrm>
          </p:grpSpPr>
          <p:sp>
            <p:nvSpPr>
              <p:cNvPr id="36" name="Quad Arrow Callout 35"/>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9440567" y="2031617"/>
            <a:ext cx="1243468" cy="3105622"/>
            <a:chOff x="1197146" y="883270"/>
            <a:chExt cx="1754096" cy="4380942"/>
          </a:xfrm>
        </p:grpSpPr>
        <p:sp>
          <p:nvSpPr>
            <p:cNvPr id="85" name="Round Diagonal Corner Rectangle 84"/>
            <p:cNvSpPr/>
            <p:nvPr/>
          </p:nvSpPr>
          <p:spPr>
            <a:xfrm rot="19229790">
              <a:off x="2103171" y="1797045"/>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19229790">
              <a:off x="1324383" y="1827487"/>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4312957">
              <a:off x="2176673" y="3894860"/>
              <a:ext cx="775116" cy="17454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671902">
              <a:off x="2535476" y="3159797"/>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647766">
              <a:off x="1197146" y="3084081"/>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352409">
              <a:off x="2171614" y="4496702"/>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1825822" y="4505463"/>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169292">
              <a:off x="2170995" y="2337620"/>
              <a:ext cx="718878" cy="135340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790291">
              <a:off x="1368856" y="2204561"/>
              <a:ext cx="664298" cy="145606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1600656" y="2423049"/>
              <a:ext cx="1072453" cy="247284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000169" y="2213770"/>
              <a:ext cx="223154"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600656" y="1129765"/>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1737315" y="3574287"/>
              <a:ext cx="799435" cy="16923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1281124" y="923071"/>
              <a:ext cx="1600332" cy="1193900"/>
              <a:chOff x="3818859" y="4276926"/>
              <a:chExt cx="2736606" cy="2041598"/>
            </a:xfrm>
          </p:grpSpPr>
          <p:sp>
            <p:nvSpPr>
              <p:cNvPr id="127" name="Moon 126"/>
              <p:cNvSpPr/>
              <p:nvPr/>
            </p:nvSpPr>
            <p:spPr>
              <a:xfrm rot="3777742">
                <a:off x="4620887" y="3991884"/>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3777742">
                <a:off x="4329605" y="3964643"/>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5612460">
                <a:off x="5185297" y="386978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6917203">
                <a:off x="5374185" y="417409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3126598">
                <a:off x="4671314" y="4451696"/>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7315995">
                <a:off x="5118327" y="4414221"/>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 Diagonal Corner Rectangle 132"/>
              <p:cNvSpPr/>
              <p:nvPr/>
            </p:nvSpPr>
            <p:spPr>
              <a:xfrm rot="17127360">
                <a:off x="5504328" y="4747074"/>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Diagonal Corner Rectangle 133"/>
              <p:cNvSpPr/>
              <p:nvPr/>
            </p:nvSpPr>
            <p:spPr>
              <a:xfrm rot="21331353">
                <a:off x="3818859" y="4878367"/>
                <a:ext cx="970261" cy="954335"/>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328705" y="4462107"/>
                <a:ext cx="161731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19229790">
                <a:off x="3906144" y="5364188"/>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 Diagonal Corner Rectangle 136"/>
              <p:cNvSpPr/>
              <p:nvPr/>
            </p:nvSpPr>
            <p:spPr>
              <a:xfrm rot="17665218">
                <a:off x="5593166" y="5154636"/>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545275" y="4895380"/>
                <a:ext cx="83284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882048" y="5038607"/>
                <a:ext cx="833054" cy="702456"/>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a:off x="2570137" y="1858318"/>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362813" y="1977474"/>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Delay 100"/>
            <p:cNvSpPr/>
            <p:nvPr/>
          </p:nvSpPr>
          <p:spPr>
            <a:xfrm rot="16200000">
              <a:off x="1777112" y="407036"/>
              <a:ext cx="558886" cy="15113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p:cNvGrpSpPr/>
            <p:nvPr/>
          </p:nvGrpSpPr>
          <p:grpSpPr>
            <a:xfrm>
              <a:off x="1247172" y="1160966"/>
              <a:ext cx="1619664" cy="316939"/>
              <a:chOff x="1322234" y="752481"/>
              <a:chExt cx="1013895" cy="209562"/>
            </a:xfrm>
          </p:grpSpPr>
          <p:sp>
            <p:nvSpPr>
              <p:cNvPr id="121" name="Rounded Rectangle 120"/>
              <p:cNvSpPr/>
              <p:nvPr/>
            </p:nvSpPr>
            <p:spPr>
              <a:xfrm>
                <a:off x="1322234" y="785152"/>
                <a:ext cx="1013895" cy="165001"/>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Hexagon 124"/>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Hexagon 125"/>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Trapezoid 102"/>
            <p:cNvSpPr/>
            <p:nvPr/>
          </p:nvSpPr>
          <p:spPr>
            <a:xfrm rot="20169292">
              <a:off x="1858638" y="2352866"/>
              <a:ext cx="718878" cy="2501716"/>
            </a:xfrm>
            <a:prstGeom prst="trapezoid">
              <a:avLst>
                <a:gd name="adj" fmla="val 3745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rot="4036593">
              <a:off x="1188049" y="3579752"/>
              <a:ext cx="2143410" cy="311068"/>
              <a:chOff x="3505200" y="3548280"/>
              <a:chExt cx="2446486" cy="764432"/>
            </a:xfrm>
          </p:grpSpPr>
          <p:grpSp>
            <p:nvGrpSpPr>
              <p:cNvPr id="105" name="Group 104"/>
              <p:cNvGrpSpPr/>
              <p:nvPr/>
            </p:nvGrpSpPr>
            <p:grpSpPr>
              <a:xfrm>
                <a:off x="3505200" y="3548280"/>
                <a:ext cx="680060" cy="751369"/>
                <a:chOff x="3505200" y="3548280"/>
                <a:chExt cx="680060" cy="751369"/>
              </a:xfrm>
            </p:grpSpPr>
            <p:sp>
              <p:nvSpPr>
                <p:cNvPr id="117" name="Diamond 116"/>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Hexagon 118"/>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Hexagon 119"/>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4180114" y="3561343"/>
                <a:ext cx="680060" cy="751369"/>
                <a:chOff x="3505200" y="3548280"/>
                <a:chExt cx="680060" cy="751369"/>
              </a:xfrm>
            </p:grpSpPr>
            <p:sp>
              <p:nvSpPr>
                <p:cNvPr id="113" name="Diamond 112"/>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1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Hexagon 11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4841966" y="3552634"/>
                <a:ext cx="680060" cy="751369"/>
                <a:chOff x="3505200" y="3548280"/>
                <a:chExt cx="680060" cy="751369"/>
              </a:xfrm>
            </p:grpSpPr>
            <p:sp>
              <p:nvSpPr>
                <p:cNvPr id="109" name="Diamond 108"/>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Hexagon 11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Hexagon 11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Diamond 107"/>
              <p:cNvSpPr/>
              <p:nvPr/>
            </p:nvSpPr>
            <p:spPr>
              <a:xfrm>
                <a:off x="5529943" y="3561519"/>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0" name="Group 139"/>
          <p:cNvGrpSpPr/>
          <p:nvPr/>
        </p:nvGrpSpPr>
        <p:grpSpPr>
          <a:xfrm>
            <a:off x="5500967" y="3046084"/>
            <a:ext cx="1522772" cy="3437211"/>
            <a:chOff x="1109139" y="496497"/>
            <a:chExt cx="1684482" cy="4058003"/>
          </a:xfrm>
        </p:grpSpPr>
        <p:sp>
          <p:nvSpPr>
            <p:cNvPr id="141" name="Oval 140"/>
            <p:cNvSpPr/>
            <p:nvPr/>
          </p:nvSpPr>
          <p:spPr>
            <a:xfrm rot="19699549">
              <a:off x="2532182" y="3005865"/>
              <a:ext cx="261439" cy="4052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429415">
              <a:off x="1109139" y="3028636"/>
              <a:ext cx="282677" cy="3923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Manual Operation 142"/>
            <p:cNvSpPr/>
            <p:nvPr/>
          </p:nvSpPr>
          <p:spPr>
            <a:xfrm rot="12217775">
              <a:off x="1293113" y="2040681"/>
              <a:ext cx="426902" cy="1254246"/>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Manual Operation 143"/>
            <p:cNvSpPr/>
            <p:nvPr/>
          </p:nvSpPr>
          <p:spPr>
            <a:xfrm rot="9181948" flipH="1">
              <a:off x="2141798" y="2109458"/>
              <a:ext cx="444152" cy="1187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516215" y="4274280"/>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844366" y="4255194"/>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rot="20835976" flipH="1">
              <a:off x="2077213" y="1222413"/>
              <a:ext cx="626479" cy="133991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Manual Operation 147"/>
            <p:cNvSpPr/>
            <p:nvPr/>
          </p:nvSpPr>
          <p:spPr>
            <a:xfrm rot="10800000">
              <a:off x="1472993" y="2099895"/>
              <a:ext cx="901093" cy="220186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472993" y="4127853"/>
              <a:ext cx="895575" cy="20919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Extract 149"/>
            <p:cNvSpPr/>
            <p:nvPr/>
          </p:nvSpPr>
          <p:spPr>
            <a:xfrm rot="10800000">
              <a:off x="1716992" y="2179075"/>
              <a:ext cx="395040" cy="43247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1" name="Cloud 150"/>
            <p:cNvSpPr/>
            <p:nvPr/>
          </p:nvSpPr>
          <p:spPr>
            <a:xfrm rot="764024">
              <a:off x="1143764" y="1223084"/>
              <a:ext cx="637889" cy="1390012"/>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547691" y="1226329"/>
              <a:ext cx="733643" cy="11124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rot="16200000" flipH="1">
              <a:off x="1734013" y="786014"/>
              <a:ext cx="434742" cy="112868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1552470" y="3157043"/>
              <a:ext cx="765143" cy="137103"/>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99"/>
            <p:cNvGrpSpPr/>
            <p:nvPr/>
          </p:nvGrpSpPr>
          <p:grpSpPr>
            <a:xfrm>
              <a:off x="2112031" y="3088858"/>
              <a:ext cx="490628" cy="1193146"/>
              <a:chOff x="5029205" y="1676401"/>
              <a:chExt cx="982013" cy="1407436"/>
            </a:xfrm>
            <a:solidFill>
              <a:schemeClr val="accent2">
                <a:lumMod val="75000"/>
              </a:schemeClr>
            </a:solidFill>
          </p:grpSpPr>
          <p:sp>
            <p:nvSpPr>
              <p:cNvPr id="189" name="Diagonal Stripe 188"/>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Diagonal Stripe 189"/>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Rounded Rectangle 190"/>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1303810" y="496497"/>
              <a:ext cx="1211916" cy="980352"/>
              <a:chOff x="3581400" y="1258164"/>
              <a:chExt cx="1025034" cy="829178"/>
            </a:xfrm>
          </p:grpSpPr>
          <p:sp>
            <p:nvSpPr>
              <p:cNvPr id="176" name="Isosceles Triangle 175"/>
              <p:cNvSpPr/>
              <p:nvPr/>
            </p:nvSpPr>
            <p:spPr>
              <a:xfrm>
                <a:off x="3581400"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176"/>
              <p:cNvSpPr/>
              <p:nvPr/>
            </p:nvSpPr>
            <p:spPr>
              <a:xfrm>
                <a:off x="4149234"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a:off x="3865317" y="1258164"/>
                <a:ext cx="457200" cy="74954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733800" y="1679030"/>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014216" y="1632934"/>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332958" y="1675895"/>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3581400" y="1918090"/>
                <a:ext cx="1025034" cy="15521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3762344" y="1860068"/>
                <a:ext cx="675358" cy="227274"/>
                <a:chOff x="3657600" y="2542279"/>
                <a:chExt cx="1624192" cy="546579"/>
              </a:xfrm>
            </p:grpSpPr>
            <p:sp>
              <p:nvSpPr>
                <p:cNvPr id="184" name="Cross 183"/>
                <p:cNvSpPr/>
                <p:nvPr/>
              </p:nvSpPr>
              <p:spPr>
                <a:xfrm>
                  <a:off x="3657600" y="2556041"/>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ross 184"/>
                <p:cNvSpPr/>
                <p:nvPr/>
              </p:nvSpPr>
              <p:spPr>
                <a:xfrm>
                  <a:off x="4145733" y="2549160"/>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ross 185"/>
                <p:cNvSpPr/>
                <p:nvPr/>
              </p:nvSpPr>
              <p:spPr>
                <a:xfrm>
                  <a:off x="4606434" y="2542279"/>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073353" y="2702017"/>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57690" y="2698668"/>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156"/>
            <p:cNvGrpSpPr/>
            <p:nvPr/>
          </p:nvGrpSpPr>
          <p:grpSpPr>
            <a:xfrm>
              <a:off x="1582249" y="2305487"/>
              <a:ext cx="624952" cy="846976"/>
              <a:chOff x="3733800" y="1226330"/>
              <a:chExt cx="1583281" cy="2145767"/>
            </a:xfrm>
          </p:grpSpPr>
          <p:sp>
            <p:nvSpPr>
              <p:cNvPr id="160" name="Oval 159"/>
              <p:cNvSpPr/>
              <p:nvPr/>
            </p:nvSpPr>
            <p:spPr>
              <a:xfrm rot="20248339">
                <a:off x="3733800" y="1226330"/>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0248339">
                <a:off x="4002161" y="1733363"/>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20248339">
                <a:off x="4254362" y="222302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498483">
                <a:off x="5012281" y="1241346"/>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993075">
                <a:off x="4803746" y="1674685"/>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039338">
                <a:off x="4579243" y="219467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6-Point Star 165"/>
              <p:cNvSpPr/>
              <p:nvPr/>
            </p:nvSpPr>
            <p:spPr>
              <a:xfrm>
                <a:off x="4091977" y="2356925"/>
                <a:ext cx="954161" cy="1015172"/>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6-Point Star 166"/>
              <p:cNvSpPr/>
              <p:nvPr/>
            </p:nvSpPr>
            <p:spPr>
              <a:xfrm>
                <a:off x="4079345" y="2066383"/>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6-Point Star 167"/>
              <p:cNvSpPr/>
              <p:nvPr/>
            </p:nvSpPr>
            <p:spPr>
              <a:xfrm>
                <a:off x="3835908" y="1588460"/>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6-Point Star 168"/>
              <p:cNvSpPr/>
              <p:nvPr/>
            </p:nvSpPr>
            <p:spPr>
              <a:xfrm>
                <a:off x="4667927" y="2032391"/>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6-Point Star 169"/>
              <p:cNvSpPr/>
              <p:nvPr/>
            </p:nvSpPr>
            <p:spPr>
              <a:xfrm>
                <a:off x="4866777" y="1543689"/>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4503773" y="2456196"/>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503773" y="3039461"/>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207669" y="2722923"/>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761212" y="2738584"/>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6-Point Star 174"/>
              <p:cNvSpPr/>
              <p:nvPr/>
            </p:nvSpPr>
            <p:spPr>
              <a:xfrm>
                <a:off x="4472128" y="2722368"/>
                <a:ext cx="193857" cy="259319"/>
              </a:xfrm>
              <a:prstGeom prst="star6">
                <a:avLst>
                  <a:gd name="adj" fmla="val 34548"/>
                  <a:gd name="hf" fmla="val 11547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Cloud 157"/>
            <p:cNvSpPr/>
            <p:nvPr/>
          </p:nvSpPr>
          <p:spPr>
            <a:xfrm rot="276674">
              <a:off x="1566638" y="2028168"/>
              <a:ext cx="712675" cy="500034"/>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816327" y="2087342"/>
              <a:ext cx="220227" cy="175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Lightning Bolt 1"/>
          <p:cNvSpPr/>
          <p:nvPr/>
        </p:nvSpPr>
        <p:spPr>
          <a:xfrm rot="20274732">
            <a:off x="7444923" y="267486"/>
            <a:ext cx="1138048" cy="6731658"/>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98714"/>
            <a:ext cx="12192000" cy="2123658"/>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Division of Israel</a:t>
            </a:r>
          </a:p>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1 Kings 11-16</a:t>
            </a:r>
          </a:p>
        </p:txBody>
      </p:sp>
    </p:spTree>
    <p:extLst>
      <p:ext uri="{BB962C8B-B14F-4D97-AF65-F5344CB8AC3E}">
        <p14:creationId xmlns:p14="http://schemas.microsoft.com/office/powerpoint/2010/main" val="309656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Solomon Dies </a:t>
            </a:r>
          </a:p>
        </p:txBody>
      </p:sp>
      <p:sp>
        <p:nvSpPr>
          <p:cNvPr id="2" name="Rectangle 1"/>
          <p:cNvSpPr/>
          <p:nvPr/>
        </p:nvSpPr>
        <p:spPr>
          <a:xfrm>
            <a:off x="11525062" y="6351713"/>
            <a:ext cx="442750" cy="369332"/>
          </a:xfrm>
          <a:prstGeom prst="rect">
            <a:avLst/>
          </a:prstGeom>
        </p:spPr>
        <p:txBody>
          <a:bodyPr wrap="none">
            <a:spAutoFit/>
          </a:bodyPr>
          <a:lstStyle/>
          <a:p>
            <a:pPr fontAlgn="base"/>
            <a:r>
              <a:rPr lang="en-US" dirty="0">
                <a:solidFill>
                  <a:schemeClr val="bg1"/>
                </a:solidFill>
              </a:rPr>
              <a:t>(8)</a:t>
            </a:r>
          </a:p>
        </p:txBody>
      </p:sp>
      <p:sp>
        <p:nvSpPr>
          <p:cNvPr id="14" name="Rectangle 13"/>
          <p:cNvSpPr/>
          <p:nvPr/>
        </p:nvSpPr>
        <p:spPr>
          <a:xfrm>
            <a:off x="1169399" y="1416962"/>
            <a:ext cx="4996010" cy="369332"/>
          </a:xfrm>
          <a:prstGeom prst="rect">
            <a:avLst/>
          </a:prstGeom>
        </p:spPr>
        <p:txBody>
          <a:bodyPr wrap="square">
            <a:spAutoFit/>
          </a:bodyPr>
          <a:lstStyle/>
          <a:p>
            <a:r>
              <a:rPr lang="en-US" dirty="0">
                <a:solidFill>
                  <a:schemeClr val="bg1"/>
                </a:solidFill>
                <a:latin typeface="Calibri" panose="020F0502020204030204" pitchFamily="34" charset="0"/>
              </a:rPr>
              <a:t>Solomon reigned for 40 years and died</a:t>
            </a:r>
          </a:p>
        </p:txBody>
      </p:sp>
      <p:sp>
        <p:nvSpPr>
          <p:cNvPr id="9" name="Rectangle 8"/>
          <p:cNvSpPr/>
          <p:nvPr/>
        </p:nvSpPr>
        <p:spPr>
          <a:xfrm>
            <a:off x="244384" y="6351713"/>
            <a:ext cx="2966902" cy="369332"/>
          </a:xfrm>
          <a:prstGeom prst="rect">
            <a:avLst/>
          </a:prstGeom>
        </p:spPr>
        <p:txBody>
          <a:bodyPr wrap="square">
            <a:spAutoFit/>
          </a:bodyPr>
          <a:lstStyle/>
          <a:p>
            <a:r>
              <a:rPr lang="en-US" dirty="0">
                <a:solidFill>
                  <a:schemeClr val="bg1"/>
                </a:solidFill>
              </a:rPr>
              <a:t>1 Kings 11:43</a:t>
            </a:r>
          </a:p>
        </p:txBody>
      </p:sp>
      <p:pic>
        <p:nvPicPr>
          <p:cNvPr id="10" name="Picture 2" descr="https://www.lds.org/bc/content/shared/content/images/gospel-library/magazine/ensignlp.nfo:o:2d7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399" y="2196850"/>
            <a:ext cx="48101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45" t="1749" r="8301" b="1410"/>
          <a:stretch/>
        </p:blipFill>
        <p:spPr>
          <a:xfrm>
            <a:off x="6871580" y="1213163"/>
            <a:ext cx="4200808" cy="5507881"/>
          </a:xfrm>
          <a:prstGeom prst="rect">
            <a:avLst/>
          </a:prstGeom>
        </p:spPr>
      </p:pic>
    </p:spTree>
    <p:extLst>
      <p:ext uri="{BB962C8B-B14F-4D97-AF65-F5344CB8AC3E}">
        <p14:creationId xmlns:p14="http://schemas.microsoft.com/office/powerpoint/2010/main" val="99139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err="1">
                <a:solidFill>
                  <a:schemeClr val="bg1"/>
                </a:solidFill>
                <a:latin typeface="Verdana" panose="020B0604030504040204" pitchFamily="34" charset="0"/>
                <a:ea typeface="Verdana" panose="020B0604030504040204" pitchFamily="34" charset="0"/>
                <a:cs typeface="Verdana" panose="020B0604030504040204" pitchFamily="34" charset="0"/>
              </a:rPr>
              <a:t>Rehoboam</a:t>
            </a:r>
            <a:endPar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11496095" y="6468461"/>
            <a:ext cx="617477" cy="369332"/>
          </a:xfrm>
          <a:prstGeom prst="rect">
            <a:avLst/>
          </a:prstGeom>
        </p:spPr>
        <p:txBody>
          <a:bodyPr wrap="none">
            <a:spAutoFit/>
          </a:bodyPr>
          <a:lstStyle/>
          <a:p>
            <a:pPr fontAlgn="base"/>
            <a:r>
              <a:rPr lang="en-US" dirty="0">
                <a:solidFill>
                  <a:schemeClr val="bg1"/>
                </a:solidFill>
              </a:rPr>
              <a:t>(6,9)</a:t>
            </a:r>
          </a:p>
        </p:txBody>
      </p:sp>
      <p:sp>
        <p:nvSpPr>
          <p:cNvPr id="14" name="Rectangle 13"/>
          <p:cNvSpPr/>
          <p:nvPr/>
        </p:nvSpPr>
        <p:spPr>
          <a:xfrm>
            <a:off x="172433" y="1183776"/>
            <a:ext cx="9000581" cy="4801314"/>
          </a:xfrm>
          <a:prstGeom prst="rect">
            <a:avLst/>
          </a:prstGeom>
        </p:spPr>
        <p:txBody>
          <a:bodyPr wrap="square">
            <a:spAutoFit/>
          </a:bodyPr>
          <a:lstStyle/>
          <a:p>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was the son and successor of King Solomon and </a:t>
            </a:r>
            <a:r>
              <a:rPr lang="en-US" dirty="0" err="1">
                <a:solidFill>
                  <a:schemeClr val="bg1"/>
                </a:solidFill>
                <a:latin typeface="Calibri" panose="020F0502020204030204" pitchFamily="34" charset="0"/>
              </a:rPr>
              <a:t>Naamah</a:t>
            </a:r>
            <a:r>
              <a:rPr lang="en-US" dirty="0">
                <a:solidFill>
                  <a:schemeClr val="bg1"/>
                </a:solidFill>
                <a:latin typeface="Calibri" panose="020F0502020204030204" pitchFamily="34" charset="0"/>
              </a:rPr>
              <a:t>, an Ammonite woman, whose ancestors were descendants of Lot, Abraham’s nephew.</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born about the time Solomon was 24 years old. He was 41 when his father died and successor to the throne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Israel became divided, largely because of the revolt of heavy burdens and taxes.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attained the throne of the south, or of the tribe of Judah.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Both kingdoms—the northern with Jeroboam (Israel) as king and the southern (Judah) with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as king—did not rule in righteousness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warned by a man of God, Shemaiah, not to go up to battle against the northern kingdom, however, both kingdoms made war with each other for many years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power weakened as a result of an invasion by the Egyptians under Shishak, king of Egypt</a:t>
            </a:r>
          </a:p>
          <a:p>
            <a:endParaRPr lang="en-US" dirty="0">
              <a:solidFill>
                <a:schemeClr val="bg1"/>
              </a:solidFill>
              <a:latin typeface="Calibri" panose="020F0502020204030204" pitchFamily="34" charset="0"/>
            </a:endParaRPr>
          </a:p>
        </p:txBody>
      </p:sp>
      <p:grpSp>
        <p:nvGrpSpPr>
          <p:cNvPr id="11" name="Group 10"/>
          <p:cNvGrpSpPr/>
          <p:nvPr/>
        </p:nvGrpSpPr>
        <p:grpSpPr>
          <a:xfrm>
            <a:off x="9694034" y="1060857"/>
            <a:ext cx="1966038" cy="4736286"/>
            <a:chOff x="1109139" y="496497"/>
            <a:chExt cx="1684482" cy="4058003"/>
          </a:xfrm>
        </p:grpSpPr>
        <p:sp>
          <p:nvSpPr>
            <p:cNvPr id="12" name="Oval 11"/>
            <p:cNvSpPr/>
            <p:nvPr/>
          </p:nvSpPr>
          <p:spPr>
            <a:xfrm rot="19699549">
              <a:off x="2532182" y="3005865"/>
              <a:ext cx="261439" cy="4052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429415">
              <a:off x="1109139" y="3028636"/>
              <a:ext cx="282677" cy="3923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2217775">
              <a:off x="1293113" y="2040681"/>
              <a:ext cx="426902" cy="1254246"/>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9181948" flipH="1">
              <a:off x="2141798" y="2109458"/>
              <a:ext cx="444152" cy="1187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16215" y="4274280"/>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44366" y="4255194"/>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0835976" flipH="1">
              <a:off x="2077213" y="1222413"/>
              <a:ext cx="626479" cy="133991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a:off x="1472993" y="2099895"/>
              <a:ext cx="901093" cy="220186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72993" y="4127853"/>
              <a:ext cx="895575" cy="20919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Extract 22"/>
            <p:cNvSpPr/>
            <p:nvPr/>
          </p:nvSpPr>
          <p:spPr>
            <a:xfrm rot="10800000">
              <a:off x="1716992" y="2179075"/>
              <a:ext cx="395040" cy="43247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Cloud 23"/>
            <p:cNvSpPr/>
            <p:nvPr/>
          </p:nvSpPr>
          <p:spPr>
            <a:xfrm rot="764024">
              <a:off x="1143764" y="1223084"/>
              <a:ext cx="637889" cy="1390012"/>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47691" y="1226329"/>
              <a:ext cx="733643" cy="11124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6200000" flipH="1">
              <a:off x="1734013" y="786014"/>
              <a:ext cx="434742" cy="112868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52470" y="3157043"/>
              <a:ext cx="765143" cy="137103"/>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99"/>
            <p:cNvGrpSpPr/>
            <p:nvPr/>
          </p:nvGrpSpPr>
          <p:grpSpPr>
            <a:xfrm>
              <a:off x="2112031" y="3088858"/>
              <a:ext cx="490628" cy="1193146"/>
              <a:chOff x="5029205" y="1676401"/>
              <a:chExt cx="982013" cy="1407436"/>
            </a:xfrm>
            <a:solidFill>
              <a:schemeClr val="accent2">
                <a:lumMod val="75000"/>
              </a:schemeClr>
            </a:solidFill>
          </p:grpSpPr>
          <p:sp>
            <p:nvSpPr>
              <p:cNvPr id="62" name="Diagonal Stripe 6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ounded Rectangle 6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303810" y="496497"/>
              <a:ext cx="1211916" cy="980352"/>
              <a:chOff x="3581400" y="1258164"/>
              <a:chExt cx="1025034" cy="829178"/>
            </a:xfrm>
          </p:grpSpPr>
          <p:sp>
            <p:nvSpPr>
              <p:cNvPr id="49" name="Isosceles Triangle 48"/>
              <p:cNvSpPr/>
              <p:nvPr/>
            </p:nvSpPr>
            <p:spPr>
              <a:xfrm>
                <a:off x="3581400"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4149234"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3865317" y="1258164"/>
                <a:ext cx="457200" cy="74954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33800" y="1679030"/>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014216" y="1632934"/>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332958" y="1675895"/>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581400" y="1918090"/>
                <a:ext cx="1025034" cy="15521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762344" y="1860068"/>
                <a:ext cx="675358" cy="227274"/>
                <a:chOff x="3657600" y="2542279"/>
                <a:chExt cx="1624192" cy="546579"/>
              </a:xfrm>
            </p:grpSpPr>
            <p:sp>
              <p:nvSpPr>
                <p:cNvPr id="57" name="Cross 56"/>
                <p:cNvSpPr/>
                <p:nvPr/>
              </p:nvSpPr>
              <p:spPr>
                <a:xfrm>
                  <a:off x="3657600" y="2556041"/>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4145733" y="2549160"/>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4606434" y="2542279"/>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73353" y="2702017"/>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557690" y="2698668"/>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p:cNvGrpSpPr/>
            <p:nvPr/>
          </p:nvGrpSpPr>
          <p:grpSpPr>
            <a:xfrm>
              <a:off x="1582249" y="2305487"/>
              <a:ext cx="624952" cy="846976"/>
              <a:chOff x="3733800" y="1226330"/>
              <a:chExt cx="1583281" cy="2145767"/>
            </a:xfrm>
          </p:grpSpPr>
          <p:sp>
            <p:nvSpPr>
              <p:cNvPr id="33" name="Oval 32"/>
              <p:cNvSpPr/>
              <p:nvPr/>
            </p:nvSpPr>
            <p:spPr>
              <a:xfrm rot="20248339">
                <a:off x="3733800" y="1226330"/>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0248339">
                <a:off x="4002161" y="1733363"/>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0248339">
                <a:off x="4254362" y="222302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498483">
                <a:off x="5012281" y="1241346"/>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993075">
                <a:off x="4803746" y="1674685"/>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039338">
                <a:off x="4579243" y="219467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6-Point Star 38"/>
              <p:cNvSpPr/>
              <p:nvPr/>
            </p:nvSpPr>
            <p:spPr>
              <a:xfrm>
                <a:off x="4091977" y="2356925"/>
                <a:ext cx="954161" cy="1015172"/>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6-Point Star 39"/>
              <p:cNvSpPr/>
              <p:nvPr/>
            </p:nvSpPr>
            <p:spPr>
              <a:xfrm>
                <a:off x="4079345" y="2066383"/>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6-Point Star 40"/>
              <p:cNvSpPr/>
              <p:nvPr/>
            </p:nvSpPr>
            <p:spPr>
              <a:xfrm>
                <a:off x="3835908" y="1588460"/>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4667927" y="2032391"/>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6-Point Star 42"/>
              <p:cNvSpPr/>
              <p:nvPr/>
            </p:nvSpPr>
            <p:spPr>
              <a:xfrm>
                <a:off x="4866777" y="1543689"/>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503773" y="2456196"/>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503773" y="3039461"/>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207669" y="2722923"/>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61212" y="2738584"/>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4472128" y="2722368"/>
                <a:ext cx="193857" cy="259319"/>
              </a:xfrm>
              <a:prstGeom prst="star6">
                <a:avLst>
                  <a:gd name="adj" fmla="val 34548"/>
                  <a:gd name="hf" fmla="val 11547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rot="276674">
              <a:off x="1566638" y="2028168"/>
              <a:ext cx="712675" cy="500034"/>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16327" y="2087342"/>
              <a:ext cx="220227" cy="175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The Division</a:t>
            </a:r>
          </a:p>
        </p:txBody>
      </p:sp>
      <p:sp>
        <p:nvSpPr>
          <p:cNvPr id="2" name="Rectangle 1"/>
          <p:cNvSpPr/>
          <p:nvPr/>
        </p:nvSpPr>
        <p:spPr>
          <a:xfrm>
            <a:off x="11525062" y="6351713"/>
            <a:ext cx="442750" cy="369332"/>
          </a:xfrm>
          <a:prstGeom prst="rect">
            <a:avLst/>
          </a:prstGeom>
        </p:spPr>
        <p:txBody>
          <a:bodyPr wrap="none">
            <a:spAutoFit/>
          </a:bodyPr>
          <a:lstStyle/>
          <a:p>
            <a:pPr fontAlgn="base"/>
            <a:r>
              <a:rPr lang="en-US" dirty="0">
                <a:solidFill>
                  <a:schemeClr val="bg1"/>
                </a:solidFill>
              </a:rPr>
              <a:t>(8)</a:t>
            </a:r>
          </a:p>
        </p:txBody>
      </p:sp>
      <p:sp>
        <p:nvSpPr>
          <p:cNvPr id="9" name="Rectangle 8"/>
          <p:cNvSpPr/>
          <p:nvPr/>
        </p:nvSpPr>
        <p:spPr>
          <a:xfrm>
            <a:off x="244384" y="6351713"/>
            <a:ext cx="2966902" cy="369332"/>
          </a:xfrm>
          <a:prstGeom prst="rect">
            <a:avLst/>
          </a:prstGeom>
        </p:spPr>
        <p:txBody>
          <a:bodyPr wrap="square">
            <a:spAutoFit/>
          </a:bodyPr>
          <a:lstStyle/>
          <a:p>
            <a:r>
              <a:rPr lang="en-US" dirty="0">
                <a:solidFill>
                  <a:schemeClr val="bg1"/>
                </a:solidFill>
              </a:rPr>
              <a:t>1 Kings 12:1-24</a:t>
            </a:r>
          </a:p>
        </p:txBody>
      </p:sp>
      <p:grpSp>
        <p:nvGrpSpPr>
          <p:cNvPr id="11" name="Group 10"/>
          <p:cNvGrpSpPr/>
          <p:nvPr/>
        </p:nvGrpSpPr>
        <p:grpSpPr>
          <a:xfrm>
            <a:off x="744816" y="952215"/>
            <a:ext cx="1966038" cy="4736286"/>
            <a:chOff x="1109139" y="496497"/>
            <a:chExt cx="1684482" cy="4058003"/>
          </a:xfrm>
        </p:grpSpPr>
        <p:sp>
          <p:nvSpPr>
            <p:cNvPr id="12" name="Oval 11"/>
            <p:cNvSpPr/>
            <p:nvPr/>
          </p:nvSpPr>
          <p:spPr>
            <a:xfrm rot="19699549">
              <a:off x="2532182" y="3005865"/>
              <a:ext cx="261439" cy="4052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429415">
              <a:off x="1109139" y="3028636"/>
              <a:ext cx="282677" cy="3923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2217775">
              <a:off x="1293113" y="2040681"/>
              <a:ext cx="426902" cy="1254246"/>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9181948" flipH="1">
              <a:off x="2141798" y="2109458"/>
              <a:ext cx="444152" cy="1187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16215" y="4274280"/>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44366" y="4255194"/>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0835976" flipH="1">
              <a:off x="2077213" y="1222413"/>
              <a:ext cx="626479" cy="133991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a:off x="1472993" y="2099895"/>
              <a:ext cx="901093" cy="220186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72993" y="4127853"/>
              <a:ext cx="895575" cy="20919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Extract 22"/>
            <p:cNvSpPr/>
            <p:nvPr/>
          </p:nvSpPr>
          <p:spPr>
            <a:xfrm rot="10800000">
              <a:off x="1716992" y="2179075"/>
              <a:ext cx="395040" cy="43247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Cloud 23"/>
            <p:cNvSpPr/>
            <p:nvPr/>
          </p:nvSpPr>
          <p:spPr>
            <a:xfrm rot="764024">
              <a:off x="1143764" y="1223084"/>
              <a:ext cx="637889" cy="1390012"/>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47691" y="1226329"/>
              <a:ext cx="733643" cy="11124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6200000" flipH="1">
              <a:off x="1734013" y="786014"/>
              <a:ext cx="434742" cy="112868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52470" y="3157043"/>
              <a:ext cx="765143" cy="137103"/>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99"/>
            <p:cNvGrpSpPr/>
            <p:nvPr/>
          </p:nvGrpSpPr>
          <p:grpSpPr>
            <a:xfrm>
              <a:off x="2112031" y="3088858"/>
              <a:ext cx="490628" cy="1193146"/>
              <a:chOff x="5029205" y="1676401"/>
              <a:chExt cx="982013" cy="1407436"/>
            </a:xfrm>
            <a:solidFill>
              <a:schemeClr val="accent2">
                <a:lumMod val="75000"/>
              </a:schemeClr>
            </a:solidFill>
          </p:grpSpPr>
          <p:sp>
            <p:nvSpPr>
              <p:cNvPr id="62" name="Diagonal Stripe 6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ounded Rectangle 6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303810" y="496497"/>
              <a:ext cx="1211916" cy="980352"/>
              <a:chOff x="3581400" y="1258164"/>
              <a:chExt cx="1025034" cy="829178"/>
            </a:xfrm>
          </p:grpSpPr>
          <p:sp>
            <p:nvSpPr>
              <p:cNvPr id="49" name="Isosceles Triangle 48"/>
              <p:cNvSpPr/>
              <p:nvPr/>
            </p:nvSpPr>
            <p:spPr>
              <a:xfrm>
                <a:off x="3581400"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4149234"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3865317" y="1258164"/>
                <a:ext cx="457200" cy="74954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33800" y="1679030"/>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014216" y="1632934"/>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332958" y="1675895"/>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581400" y="1918090"/>
                <a:ext cx="1025034" cy="15521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762344" y="1860068"/>
                <a:ext cx="675358" cy="227274"/>
                <a:chOff x="3657600" y="2542279"/>
                <a:chExt cx="1624192" cy="546579"/>
              </a:xfrm>
            </p:grpSpPr>
            <p:sp>
              <p:nvSpPr>
                <p:cNvPr id="57" name="Cross 56"/>
                <p:cNvSpPr/>
                <p:nvPr/>
              </p:nvSpPr>
              <p:spPr>
                <a:xfrm>
                  <a:off x="3657600" y="2556041"/>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4145733" y="2549160"/>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4606434" y="2542279"/>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73353" y="2702017"/>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557690" y="2698668"/>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p:cNvGrpSpPr/>
            <p:nvPr/>
          </p:nvGrpSpPr>
          <p:grpSpPr>
            <a:xfrm>
              <a:off x="1582249" y="2305487"/>
              <a:ext cx="624952" cy="846976"/>
              <a:chOff x="3733800" y="1226330"/>
              <a:chExt cx="1583281" cy="2145767"/>
            </a:xfrm>
          </p:grpSpPr>
          <p:sp>
            <p:nvSpPr>
              <p:cNvPr id="33" name="Oval 32"/>
              <p:cNvSpPr/>
              <p:nvPr/>
            </p:nvSpPr>
            <p:spPr>
              <a:xfrm rot="20248339">
                <a:off x="3733800" y="1226330"/>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0248339">
                <a:off x="4002161" y="1733363"/>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0248339">
                <a:off x="4254362" y="222302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498483">
                <a:off x="5012281" y="1241346"/>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993075">
                <a:off x="4803746" y="1674685"/>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039338">
                <a:off x="4579243" y="219467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6-Point Star 38"/>
              <p:cNvSpPr/>
              <p:nvPr/>
            </p:nvSpPr>
            <p:spPr>
              <a:xfrm>
                <a:off x="4091977" y="2356925"/>
                <a:ext cx="954161" cy="1015172"/>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6-Point Star 39"/>
              <p:cNvSpPr/>
              <p:nvPr/>
            </p:nvSpPr>
            <p:spPr>
              <a:xfrm>
                <a:off x="4079345" y="2066383"/>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6-Point Star 40"/>
              <p:cNvSpPr/>
              <p:nvPr/>
            </p:nvSpPr>
            <p:spPr>
              <a:xfrm>
                <a:off x="3835908" y="1588460"/>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4667927" y="2032391"/>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6-Point Star 42"/>
              <p:cNvSpPr/>
              <p:nvPr/>
            </p:nvSpPr>
            <p:spPr>
              <a:xfrm>
                <a:off x="4866777" y="1543689"/>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503773" y="2456196"/>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503773" y="3039461"/>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207669" y="2722923"/>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61212" y="2738584"/>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4472128" y="2722368"/>
                <a:ext cx="193857" cy="259319"/>
              </a:xfrm>
              <a:prstGeom prst="star6">
                <a:avLst>
                  <a:gd name="adj" fmla="val 34548"/>
                  <a:gd name="hf" fmla="val 11547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rot="276674">
              <a:off x="1566638" y="2028168"/>
              <a:ext cx="712675" cy="500034"/>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16327" y="2087342"/>
              <a:ext cx="220227" cy="175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9057927" y="1485693"/>
            <a:ext cx="1754096" cy="4380942"/>
            <a:chOff x="1197146" y="883270"/>
            <a:chExt cx="1754096" cy="4380942"/>
          </a:xfrm>
        </p:grpSpPr>
        <p:sp>
          <p:nvSpPr>
            <p:cNvPr id="66" name="Round Diagonal Corner Rectangle 65"/>
            <p:cNvSpPr/>
            <p:nvPr/>
          </p:nvSpPr>
          <p:spPr>
            <a:xfrm rot="19229790">
              <a:off x="2103171" y="1797045"/>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19229790">
              <a:off x="1324383" y="1827487"/>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4312957">
              <a:off x="2176673" y="3894860"/>
              <a:ext cx="775116" cy="17454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671902">
              <a:off x="2535476" y="3159797"/>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647766">
              <a:off x="1197146" y="3084081"/>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9352409">
              <a:off x="2171614" y="4496702"/>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647766">
              <a:off x="1825822" y="4505463"/>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169292">
              <a:off x="2170995" y="2337620"/>
              <a:ext cx="718878" cy="135340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790291">
              <a:off x="1368856" y="2204561"/>
              <a:ext cx="664298" cy="145606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1600656" y="2423049"/>
              <a:ext cx="1072453" cy="247284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000169" y="2213770"/>
              <a:ext cx="223154"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600656" y="1129765"/>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737315" y="3574287"/>
              <a:ext cx="799435" cy="16923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1281124" y="923071"/>
              <a:ext cx="1600332" cy="1193900"/>
              <a:chOff x="3818859" y="4276926"/>
              <a:chExt cx="2736606" cy="2041598"/>
            </a:xfrm>
          </p:grpSpPr>
          <p:sp>
            <p:nvSpPr>
              <p:cNvPr id="108" name="Moon 107"/>
              <p:cNvSpPr/>
              <p:nvPr/>
            </p:nvSpPr>
            <p:spPr>
              <a:xfrm rot="3777742">
                <a:off x="4620887" y="3991884"/>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3777742">
                <a:off x="4329605" y="3964643"/>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5612460">
                <a:off x="5185297" y="386978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6917203">
                <a:off x="5374185" y="417409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3126598">
                <a:off x="4671314" y="4451696"/>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7315995">
                <a:off x="5118327" y="4414221"/>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17127360">
                <a:off x="5504328" y="4747074"/>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114"/>
              <p:cNvSpPr/>
              <p:nvPr/>
            </p:nvSpPr>
            <p:spPr>
              <a:xfrm rot="21331353">
                <a:off x="3818859" y="4878367"/>
                <a:ext cx="970261" cy="954335"/>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328705" y="4462107"/>
                <a:ext cx="161731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16"/>
              <p:cNvSpPr/>
              <p:nvPr/>
            </p:nvSpPr>
            <p:spPr>
              <a:xfrm rot="19229790">
                <a:off x="3906144" y="5364188"/>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117"/>
              <p:cNvSpPr/>
              <p:nvPr/>
            </p:nvSpPr>
            <p:spPr>
              <a:xfrm rot="17665218">
                <a:off x="5593166" y="5154636"/>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545275" y="4895380"/>
                <a:ext cx="83284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882048" y="5038607"/>
                <a:ext cx="833054" cy="702456"/>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2570137" y="1858318"/>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362813" y="1977474"/>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Delay 81"/>
            <p:cNvSpPr/>
            <p:nvPr/>
          </p:nvSpPr>
          <p:spPr>
            <a:xfrm rot="16200000">
              <a:off x="1777112" y="407036"/>
              <a:ext cx="558886" cy="15113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247172" y="1160966"/>
              <a:ext cx="1619664" cy="316939"/>
              <a:chOff x="1322234" y="752481"/>
              <a:chExt cx="1013895" cy="209562"/>
            </a:xfrm>
          </p:grpSpPr>
          <p:sp>
            <p:nvSpPr>
              <p:cNvPr id="102" name="Rounded Rectangle 101"/>
              <p:cNvSpPr/>
              <p:nvPr/>
            </p:nvSpPr>
            <p:spPr>
              <a:xfrm>
                <a:off x="1322234" y="785152"/>
                <a:ext cx="1013895" cy="165001"/>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Hexagon 105"/>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Hexagon 106"/>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rapezoid 83"/>
            <p:cNvSpPr/>
            <p:nvPr/>
          </p:nvSpPr>
          <p:spPr>
            <a:xfrm rot="20169292">
              <a:off x="1858638" y="2352866"/>
              <a:ext cx="718878" cy="2501716"/>
            </a:xfrm>
            <a:prstGeom prst="trapezoid">
              <a:avLst>
                <a:gd name="adj" fmla="val 3745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rot="4036593">
              <a:off x="1188049" y="3579752"/>
              <a:ext cx="2143410" cy="311068"/>
              <a:chOff x="3505200" y="3548280"/>
              <a:chExt cx="2446486" cy="764432"/>
            </a:xfrm>
          </p:grpSpPr>
          <p:grpSp>
            <p:nvGrpSpPr>
              <p:cNvPr id="86" name="Group 85"/>
              <p:cNvGrpSpPr/>
              <p:nvPr/>
            </p:nvGrpSpPr>
            <p:grpSpPr>
              <a:xfrm>
                <a:off x="3505200" y="3548280"/>
                <a:ext cx="680060" cy="751369"/>
                <a:chOff x="3505200" y="3548280"/>
                <a:chExt cx="680060" cy="751369"/>
              </a:xfrm>
            </p:grpSpPr>
            <p:sp>
              <p:nvSpPr>
                <p:cNvPr id="98" name="Diamond 97"/>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Hexagon 100"/>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4180114" y="3561343"/>
                <a:ext cx="680060" cy="751369"/>
                <a:chOff x="3505200" y="3548280"/>
                <a:chExt cx="680060" cy="751369"/>
              </a:xfrm>
            </p:grpSpPr>
            <p:sp>
              <p:nvSpPr>
                <p:cNvPr id="94" name="Diamond 93"/>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4841966" y="3552634"/>
                <a:ext cx="680060" cy="751369"/>
                <a:chOff x="3505200" y="3548280"/>
                <a:chExt cx="680060" cy="751369"/>
              </a:xfrm>
            </p:grpSpPr>
            <p:sp>
              <p:nvSpPr>
                <p:cNvPr id="90" name="Diamond 89"/>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Diamond 88"/>
              <p:cNvSpPr/>
              <p:nvPr/>
            </p:nvSpPr>
            <p:spPr>
              <a:xfrm>
                <a:off x="5529943" y="3561519"/>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3047284" y="1634036"/>
            <a:ext cx="6096000" cy="3970318"/>
          </a:xfrm>
          <a:prstGeom prst="rect">
            <a:avLst/>
          </a:prstGeom>
        </p:spPr>
        <p:txBody>
          <a:bodyPr>
            <a:spAutoFit/>
          </a:bodyPr>
          <a:lstStyle/>
          <a:p>
            <a:r>
              <a:rPr lang="en-US" dirty="0">
                <a:solidFill>
                  <a:schemeClr val="bg1"/>
                </a:solidFill>
                <a:latin typeface="Calibri" panose="020F0502020204030204" pitchFamily="34" charset="0"/>
              </a:rPr>
              <a:t>After Solomon’s death, his son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became king over all of Israel. Jeroboam returned to Israel from Egypt and, along with others, pleaded with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to lessen the burdens Solomon had placed on the people to support his many building projects. </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chose instead to increase the people’s burdens.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ten tribes living in the north rebelled against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and made Jeroboam their king, which fulfilled the words of the prophet </a:t>
            </a:r>
            <a:r>
              <a:rPr lang="en-US" dirty="0" err="1">
                <a:solidFill>
                  <a:schemeClr val="bg1"/>
                </a:solidFill>
                <a:latin typeface="Calibri" panose="020F0502020204030204" pitchFamily="34" charset="0"/>
              </a:rPr>
              <a:t>Ahijah</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revolt divided the kingdom in two: the Northern Kingdom of Israel and the Southern Kingdom of Judah</a:t>
            </a:r>
            <a:endParaRPr lang="en-US" dirty="0">
              <a:solidFill>
                <a:schemeClr val="bg1"/>
              </a:solidFill>
            </a:endParaRPr>
          </a:p>
        </p:txBody>
      </p:sp>
    </p:spTree>
    <p:extLst>
      <p:ext uri="{BB962C8B-B14F-4D97-AF65-F5344CB8AC3E}">
        <p14:creationId xmlns:p14="http://schemas.microsoft.com/office/powerpoint/2010/main" val="1300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8534" y="6466174"/>
            <a:ext cx="2966902" cy="369332"/>
          </a:xfrm>
          <a:prstGeom prst="rect">
            <a:avLst/>
          </a:prstGeom>
        </p:spPr>
        <p:txBody>
          <a:bodyPr wrap="square">
            <a:spAutoFit/>
          </a:bodyPr>
          <a:lstStyle/>
          <a:p>
            <a:r>
              <a:rPr lang="en-US" dirty="0">
                <a:solidFill>
                  <a:schemeClr val="bg1"/>
                </a:solidFill>
              </a:rPr>
              <a:t>1 Kings 12:1-24</a:t>
            </a:r>
          </a:p>
        </p:txBody>
      </p:sp>
      <p:pic>
        <p:nvPicPr>
          <p:cNvPr id="4" name="Picture 2" descr="Bible map 3"/>
          <p:cNvPicPr>
            <a:picLocks noChangeAspect="1" noChangeArrowheads="1"/>
          </p:cNvPicPr>
          <p:nvPr/>
        </p:nvPicPr>
        <p:blipFill rotWithShape="1">
          <a:blip r:embed="rId3">
            <a:extLst>
              <a:ext uri="{28A0092B-C50C-407E-A947-70E740481C1C}">
                <a14:useLocalDpi xmlns:a14="http://schemas.microsoft.com/office/drawing/2010/main" val="0"/>
              </a:ext>
            </a:extLst>
          </a:blip>
          <a:srcRect l="1330" t="3796" r="3828" b="310"/>
          <a:stretch/>
        </p:blipFill>
        <p:spPr bwMode="auto">
          <a:xfrm>
            <a:off x="1622044" y="368247"/>
            <a:ext cx="4155541" cy="616541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331374" y="4087619"/>
            <a:ext cx="881240" cy="2122953"/>
            <a:chOff x="1109139" y="496497"/>
            <a:chExt cx="1684482" cy="4058003"/>
          </a:xfrm>
        </p:grpSpPr>
        <p:sp>
          <p:nvSpPr>
            <p:cNvPr id="12" name="Oval 11"/>
            <p:cNvSpPr/>
            <p:nvPr/>
          </p:nvSpPr>
          <p:spPr>
            <a:xfrm rot="19699549">
              <a:off x="2532182" y="3005865"/>
              <a:ext cx="261439" cy="4052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429415">
              <a:off x="1109139" y="3028636"/>
              <a:ext cx="282677" cy="3923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2217775">
              <a:off x="1293113" y="2040681"/>
              <a:ext cx="426902" cy="1254246"/>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9181948" flipH="1">
              <a:off x="2141798" y="2109458"/>
              <a:ext cx="444152" cy="1187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16215" y="4274280"/>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44366" y="4255194"/>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0835976" flipH="1">
              <a:off x="2077213" y="1222413"/>
              <a:ext cx="626479" cy="133991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a:off x="1472993" y="2099895"/>
              <a:ext cx="901093" cy="220186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72993" y="4127853"/>
              <a:ext cx="895575" cy="20919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Extract 22"/>
            <p:cNvSpPr/>
            <p:nvPr/>
          </p:nvSpPr>
          <p:spPr>
            <a:xfrm rot="10800000">
              <a:off x="1716992" y="2179075"/>
              <a:ext cx="395040" cy="43247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Cloud 23"/>
            <p:cNvSpPr/>
            <p:nvPr/>
          </p:nvSpPr>
          <p:spPr>
            <a:xfrm rot="764024">
              <a:off x="1143764" y="1223084"/>
              <a:ext cx="637889" cy="1390012"/>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47691" y="1226329"/>
              <a:ext cx="733643" cy="11124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6200000" flipH="1">
              <a:off x="1734013" y="786014"/>
              <a:ext cx="434742" cy="112868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52470" y="3157043"/>
              <a:ext cx="765143" cy="137103"/>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99"/>
            <p:cNvGrpSpPr/>
            <p:nvPr/>
          </p:nvGrpSpPr>
          <p:grpSpPr>
            <a:xfrm>
              <a:off x="2112031" y="3088858"/>
              <a:ext cx="490628" cy="1193146"/>
              <a:chOff x="5029205" y="1676401"/>
              <a:chExt cx="982013" cy="1407436"/>
            </a:xfrm>
            <a:solidFill>
              <a:schemeClr val="accent2">
                <a:lumMod val="75000"/>
              </a:schemeClr>
            </a:solidFill>
          </p:grpSpPr>
          <p:sp>
            <p:nvSpPr>
              <p:cNvPr id="62" name="Diagonal Stripe 6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ounded Rectangle 6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303810" y="496497"/>
              <a:ext cx="1211916" cy="980352"/>
              <a:chOff x="3581400" y="1258164"/>
              <a:chExt cx="1025034" cy="829178"/>
            </a:xfrm>
          </p:grpSpPr>
          <p:sp>
            <p:nvSpPr>
              <p:cNvPr id="49" name="Isosceles Triangle 48"/>
              <p:cNvSpPr/>
              <p:nvPr/>
            </p:nvSpPr>
            <p:spPr>
              <a:xfrm>
                <a:off x="3581400"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4149234"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3865317" y="1258164"/>
                <a:ext cx="457200" cy="74954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33800" y="1679030"/>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014216" y="1632934"/>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332958" y="1675895"/>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581400" y="1918090"/>
                <a:ext cx="1025034" cy="15521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762344" y="1860068"/>
                <a:ext cx="675358" cy="227274"/>
                <a:chOff x="3657600" y="2542279"/>
                <a:chExt cx="1624192" cy="546579"/>
              </a:xfrm>
            </p:grpSpPr>
            <p:sp>
              <p:nvSpPr>
                <p:cNvPr id="57" name="Cross 56"/>
                <p:cNvSpPr/>
                <p:nvPr/>
              </p:nvSpPr>
              <p:spPr>
                <a:xfrm>
                  <a:off x="3657600" y="2556041"/>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4145733" y="2549160"/>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4606434" y="2542279"/>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73353" y="2702017"/>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557690" y="2698668"/>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p:cNvGrpSpPr/>
            <p:nvPr/>
          </p:nvGrpSpPr>
          <p:grpSpPr>
            <a:xfrm>
              <a:off x="1582249" y="2305487"/>
              <a:ext cx="624952" cy="846976"/>
              <a:chOff x="3733800" y="1226330"/>
              <a:chExt cx="1583281" cy="2145767"/>
            </a:xfrm>
          </p:grpSpPr>
          <p:sp>
            <p:nvSpPr>
              <p:cNvPr id="33" name="Oval 32"/>
              <p:cNvSpPr/>
              <p:nvPr/>
            </p:nvSpPr>
            <p:spPr>
              <a:xfrm rot="20248339">
                <a:off x="3733800" y="1226330"/>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0248339">
                <a:off x="4002161" y="1733363"/>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0248339">
                <a:off x="4254362" y="222302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498483">
                <a:off x="5012281" y="1241346"/>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993075">
                <a:off x="4803746" y="1674685"/>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039338">
                <a:off x="4579243" y="219467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6-Point Star 38"/>
              <p:cNvSpPr/>
              <p:nvPr/>
            </p:nvSpPr>
            <p:spPr>
              <a:xfrm>
                <a:off x="4091977" y="2356925"/>
                <a:ext cx="954161" cy="1015172"/>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6-Point Star 39"/>
              <p:cNvSpPr/>
              <p:nvPr/>
            </p:nvSpPr>
            <p:spPr>
              <a:xfrm>
                <a:off x="4079345" y="2066383"/>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6-Point Star 40"/>
              <p:cNvSpPr/>
              <p:nvPr/>
            </p:nvSpPr>
            <p:spPr>
              <a:xfrm>
                <a:off x="3835908" y="1588460"/>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4667927" y="2032391"/>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6-Point Star 42"/>
              <p:cNvSpPr/>
              <p:nvPr/>
            </p:nvSpPr>
            <p:spPr>
              <a:xfrm>
                <a:off x="4866777" y="1543689"/>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503773" y="2456196"/>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503773" y="3039461"/>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207669" y="2722923"/>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61212" y="2738584"/>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4472128" y="2722368"/>
                <a:ext cx="193857" cy="259319"/>
              </a:xfrm>
              <a:prstGeom prst="star6">
                <a:avLst>
                  <a:gd name="adj" fmla="val 34548"/>
                  <a:gd name="hf" fmla="val 11547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rot="276674">
              <a:off x="1566638" y="2028168"/>
              <a:ext cx="712675" cy="500034"/>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16327" y="2087342"/>
              <a:ext cx="220227" cy="175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http://www.bible-history.com/maps/images/1_kings_period-of-kin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2710" y="725680"/>
            <a:ext cx="4772352" cy="5319998"/>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64"/>
          <p:cNvGrpSpPr/>
          <p:nvPr/>
        </p:nvGrpSpPr>
        <p:grpSpPr>
          <a:xfrm>
            <a:off x="5309759" y="652774"/>
            <a:ext cx="786241" cy="1963677"/>
            <a:chOff x="1197146" y="883270"/>
            <a:chExt cx="1754096" cy="4380942"/>
          </a:xfrm>
        </p:grpSpPr>
        <p:sp>
          <p:nvSpPr>
            <p:cNvPr id="66" name="Round Diagonal Corner Rectangle 65"/>
            <p:cNvSpPr/>
            <p:nvPr/>
          </p:nvSpPr>
          <p:spPr>
            <a:xfrm rot="19229790">
              <a:off x="2103171" y="1797045"/>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19229790">
              <a:off x="1324383" y="1827487"/>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4312957">
              <a:off x="2176673" y="3894860"/>
              <a:ext cx="775116" cy="17454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671902">
              <a:off x="2535476" y="3159797"/>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647766">
              <a:off x="1197146" y="3084081"/>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9352409">
              <a:off x="2171614" y="4496702"/>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647766">
              <a:off x="1825822" y="4505463"/>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169292">
              <a:off x="2170995" y="2337620"/>
              <a:ext cx="718878" cy="135340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790291">
              <a:off x="1368856" y="2204561"/>
              <a:ext cx="664298" cy="145606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1600656" y="2423049"/>
              <a:ext cx="1072453" cy="247284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000169" y="2213770"/>
              <a:ext cx="223154"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600656" y="1129765"/>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737315" y="3574287"/>
              <a:ext cx="799435" cy="16923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1281124" y="923071"/>
              <a:ext cx="1600332" cy="1193900"/>
              <a:chOff x="3818859" y="4276926"/>
              <a:chExt cx="2736606" cy="2041598"/>
            </a:xfrm>
          </p:grpSpPr>
          <p:sp>
            <p:nvSpPr>
              <p:cNvPr id="108" name="Moon 107"/>
              <p:cNvSpPr/>
              <p:nvPr/>
            </p:nvSpPr>
            <p:spPr>
              <a:xfrm rot="3777742">
                <a:off x="4620887" y="3991884"/>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3777742">
                <a:off x="4329605" y="3964643"/>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5612460">
                <a:off x="5185297" y="386978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6917203">
                <a:off x="5374185" y="417409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3126598">
                <a:off x="4671314" y="4451696"/>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7315995">
                <a:off x="5118327" y="4414221"/>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17127360">
                <a:off x="5504328" y="4747074"/>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114"/>
              <p:cNvSpPr/>
              <p:nvPr/>
            </p:nvSpPr>
            <p:spPr>
              <a:xfrm rot="21331353">
                <a:off x="3818859" y="4878367"/>
                <a:ext cx="970261" cy="954335"/>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328705" y="4462107"/>
                <a:ext cx="161731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16"/>
              <p:cNvSpPr/>
              <p:nvPr/>
            </p:nvSpPr>
            <p:spPr>
              <a:xfrm rot="19229790">
                <a:off x="3906144" y="5364188"/>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117"/>
              <p:cNvSpPr/>
              <p:nvPr/>
            </p:nvSpPr>
            <p:spPr>
              <a:xfrm rot="17665218">
                <a:off x="5593166" y="5154636"/>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545275" y="4895380"/>
                <a:ext cx="83284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882048" y="5038607"/>
                <a:ext cx="833054" cy="702456"/>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2570137" y="1858318"/>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362813" y="1977474"/>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Delay 81"/>
            <p:cNvSpPr/>
            <p:nvPr/>
          </p:nvSpPr>
          <p:spPr>
            <a:xfrm rot="16200000">
              <a:off x="1777112" y="407036"/>
              <a:ext cx="558886" cy="15113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247172" y="1160966"/>
              <a:ext cx="1619664" cy="316939"/>
              <a:chOff x="1322234" y="752481"/>
              <a:chExt cx="1013895" cy="209562"/>
            </a:xfrm>
          </p:grpSpPr>
          <p:sp>
            <p:nvSpPr>
              <p:cNvPr id="102" name="Rounded Rectangle 101"/>
              <p:cNvSpPr/>
              <p:nvPr/>
            </p:nvSpPr>
            <p:spPr>
              <a:xfrm>
                <a:off x="1322234" y="785152"/>
                <a:ext cx="1013895" cy="165001"/>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Hexagon 105"/>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Hexagon 106"/>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rapezoid 83"/>
            <p:cNvSpPr/>
            <p:nvPr/>
          </p:nvSpPr>
          <p:spPr>
            <a:xfrm rot="20169292">
              <a:off x="1858638" y="2352866"/>
              <a:ext cx="718878" cy="2501716"/>
            </a:xfrm>
            <a:prstGeom prst="trapezoid">
              <a:avLst>
                <a:gd name="adj" fmla="val 3745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rot="4036593">
              <a:off x="1188049" y="3579752"/>
              <a:ext cx="2143410" cy="311068"/>
              <a:chOff x="3505200" y="3548280"/>
              <a:chExt cx="2446486" cy="764432"/>
            </a:xfrm>
          </p:grpSpPr>
          <p:grpSp>
            <p:nvGrpSpPr>
              <p:cNvPr id="86" name="Group 85"/>
              <p:cNvGrpSpPr/>
              <p:nvPr/>
            </p:nvGrpSpPr>
            <p:grpSpPr>
              <a:xfrm>
                <a:off x="3505200" y="3548280"/>
                <a:ext cx="680060" cy="751369"/>
                <a:chOff x="3505200" y="3548280"/>
                <a:chExt cx="680060" cy="751369"/>
              </a:xfrm>
            </p:grpSpPr>
            <p:sp>
              <p:nvSpPr>
                <p:cNvPr id="98" name="Diamond 97"/>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Hexagon 100"/>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4180114" y="3561343"/>
                <a:ext cx="680060" cy="751369"/>
                <a:chOff x="3505200" y="3548280"/>
                <a:chExt cx="680060" cy="751369"/>
              </a:xfrm>
            </p:grpSpPr>
            <p:sp>
              <p:nvSpPr>
                <p:cNvPr id="94" name="Diamond 93"/>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4841966" y="3552634"/>
                <a:ext cx="680060" cy="751369"/>
                <a:chOff x="3505200" y="3548280"/>
                <a:chExt cx="680060" cy="751369"/>
              </a:xfrm>
            </p:grpSpPr>
            <p:sp>
              <p:nvSpPr>
                <p:cNvPr id="90" name="Diamond 89"/>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Diamond 88"/>
              <p:cNvSpPr/>
              <p:nvPr/>
            </p:nvSpPr>
            <p:spPr>
              <a:xfrm>
                <a:off x="5529943" y="3561519"/>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0423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8534" y="6466174"/>
            <a:ext cx="2966902" cy="369332"/>
          </a:xfrm>
          <a:prstGeom prst="rect">
            <a:avLst/>
          </a:prstGeom>
        </p:spPr>
        <p:txBody>
          <a:bodyPr wrap="square">
            <a:spAutoFit/>
          </a:bodyPr>
          <a:lstStyle/>
          <a:p>
            <a:r>
              <a:rPr lang="en-US" dirty="0">
                <a:solidFill>
                  <a:schemeClr val="bg1"/>
                </a:solidFill>
              </a:rPr>
              <a:t>1 Kings 12:6-11, 22-24</a:t>
            </a:r>
          </a:p>
        </p:txBody>
      </p:sp>
      <p:sp>
        <p:nvSpPr>
          <p:cNvPr id="121" name="TextBox 120"/>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Wisdom in Age</a:t>
            </a:r>
          </a:p>
        </p:txBody>
      </p:sp>
      <p:sp>
        <p:nvSpPr>
          <p:cNvPr id="2" name="Rectangle 1"/>
          <p:cNvSpPr/>
          <p:nvPr/>
        </p:nvSpPr>
        <p:spPr>
          <a:xfrm>
            <a:off x="2458197" y="5971795"/>
            <a:ext cx="7791587" cy="646331"/>
          </a:xfrm>
          <a:prstGeom prst="rect">
            <a:avLst/>
          </a:prstGeom>
        </p:spPr>
        <p:txBody>
          <a:bodyPr wrap="square">
            <a:spAutoFit/>
          </a:bodyPr>
          <a:lstStyle/>
          <a:p>
            <a:pPr fontAlgn="base"/>
            <a:r>
              <a:rPr lang="en-US" dirty="0">
                <a:solidFill>
                  <a:schemeClr val="bg1"/>
                </a:solidFill>
                <a:latin typeface="Calibri" panose="020F0502020204030204" pitchFamily="34" charset="0"/>
              </a:rPr>
              <a:t>However, Shemaiah, the man of God, warned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not to fight with the Israelites…he heeded and prevented a civil war for a period of time</a:t>
            </a:r>
            <a:endParaRPr lang="en-US" b="0" i="0" dirty="0">
              <a:solidFill>
                <a:schemeClr val="bg1"/>
              </a:solidFill>
              <a:effectLst/>
              <a:latin typeface="Calibri" panose="020F0502020204030204" pitchFamily="34" charset="0"/>
            </a:endParaRPr>
          </a:p>
        </p:txBody>
      </p:sp>
      <p:grpSp>
        <p:nvGrpSpPr>
          <p:cNvPr id="138" name="Group 137"/>
          <p:cNvGrpSpPr/>
          <p:nvPr/>
        </p:nvGrpSpPr>
        <p:grpSpPr>
          <a:xfrm>
            <a:off x="9537986" y="1458437"/>
            <a:ext cx="1523220" cy="3009648"/>
            <a:chOff x="3124200" y="1656460"/>
            <a:chExt cx="1454925" cy="2895589"/>
          </a:xfrm>
        </p:grpSpPr>
        <p:sp>
          <p:nvSpPr>
            <p:cNvPr id="139" name="Cloud 138"/>
            <p:cNvSpPr/>
            <p:nvPr/>
          </p:nvSpPr>
          <p:spPr>
            <a:xfrm>
              <a:off x="3204194" y="1732649"/>
              <a:ext cx="1285875" cy="1184905"/>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9671902">
              <a:off x="4316289" y="3047373"/>
              <a:ext cx="26283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647766">
              <a:off x="3124200" y="3034977"/>
              <a:ext cx="25962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9352409">
              <a:off x="3940297" y="4044910"/>
              <a:ext cx="311632" cy="507139"/>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2647766">
              <a:off x="3582035" y="4034879"/>
              <a:ext cx="310141" cy="507139"/>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20169292">
              <a:off x="3904205" y="2526608"/>
              <a:ext cx="665537" cy="904599"/>
            </a:xfrm>
            <a:prstGeom prst="trapezoi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1790291">
              <a:off x="3177787" y="2496969"/>
              <a:ext cx="665537" cy="904599"/>
            </a:xfrm>
            <a:prstGeom prst="trapezoi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a:off x="3373577" y="2643017"/>
              <a:ext cx="992877" cy="1652819"/>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373577" y="1778601"/>
              <a:ext cx="946335" cy="947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rot="20674230">
              <a:off x="3567632" y="2482575"/>
              <a:ext cx="434411" cy="2049209"/>
              <a:chOff x="3512060" y="2557463"/>
              <a:chExt cx="434411" cy="1734622"/>
            </a:xfrm>
          </p:grpSpPr>
          <p:sp>
            <p:nvSpPr>
              <p:cNvPr id="154" name="Moon 153"/>
              <p:cNvSpPr/>
              <p:nvPr/>
            </p:nvSpPr>
            <p:spPr>
              <a:xfrm>
                <a:off x="3581400" y="2557463"/>
                <a:ext cx="228600" cy="1682124"/>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21047896">
                <a:off x="3717871" y="2594222"/>
                <a:ext cx="228600" cy="1682124"/>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21298277">
                <a:off x="3512060" y="2573202"/>
                <a:ext cx="383266" cy="1718883"/>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Cloud 148"/>
            <p:cNvSpPr/>
            <p:nvPr/>
          </p:nvSpPr>
          <p:spPr>
            <a:xfrm>
              <a:off x="3512914" y="2354434"/>
              <a:ext cx="667659" cy="61046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774473" y="2469771"/>
              <a:ext cx="150347" cy="1439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a:off x="3409630" y="1656460"/>
              <a:ext cx="844951" cy="31745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383396" y="1806047"/>
              <a:ext cx="150347" cy="14394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044585" y="1738091"/>
              <a:ext cx="236230" cy="1570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744816" y="952215"/>
            <a:ext cx="1966038" cy="4736286"/>
            <a:chOff x="1109139" y="496497"/>
            <a:chExt cx="1684482" cy="4058003"/>
          </a:xfrm>
        </p:grpSpPr>
        <p:sp>
          <p:nvSpPr>
            <p:cNvPr id="158" name="Oval 157"/>
            <p:cNvSpPr/>
            <p:nvPr/>
          </p:nvSpPr>
          <p:spPr>
            <a:xfrm rot="19699549">
              <a:off x="2532182" y="3005865"/>
              <a:ext cx="261439" cy="4052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429415">
              <a:off x="1109139" y="3028636"/>
              <a:ext cx="282677" cy="3923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Manual Operation 159"/>
            <p:cNvSpPr/>
            <p:nvPr/>
          </p:nvSpPr>
          <p:spPr>
            <a:xfrm rot="12217775">
              <a:off x="1293113" y="2040681"/>
              <a:ext cx="426902" cy="1254246"/>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Manual Operation 160"/>
            <p:cNvSpPr/>
            <p:nvPr/>
          </p:nvSpPr>
          <p:spPr>
            <a:xfrm rot="9181948" flipH="1">
              <a:off x="2141798" y="2109458"/>
              <a:ext cx="444152" cy="1187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516215" y="4274280"/>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1844366" y="4255194"/>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163"/>
            <p:cNvSpPr/>
            <p:nvPr/>
          </p:nvSpPr>
          <p:spPr>
            <a:xfrm rot="20835976" flipH="1">
              <a:off x="2077213" y="1222413"/>
              <a:ext cx="626479" cy="133991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Manual Operation 164"/>
            <p:cNvSpPr/>
            <p:nvPr/>
          </p:nvSpPr>
          <p:spPr>
            <a:xfrm rot="10800000">
              <a:off x="1472993" y="2099895"/>
              <a:ext cx="901093" cy="220186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1472993" y="4127853"/>
              <a:ext cx="895575" cy="20919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Extract 166"/>
            <p:cNvSpPr/>
            <p:nvPr/>
          </p:nvSpPr>
          <p:spPr>
            <a:xfrm rot="10800000">
              <a:off x="1716992" y="2179075"/>
              <a:ext cx="395040" cy="43247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8" name="Cloud 167"/>
            <p:cNvSpPr/>
            <p:nvPr/>
          </p:nvSpPr>
          <p:spPr>
            <a:xfrm rot="764024">
              <a:off x="1143764" y="1223084"/>
              <a:ext cx="637889" cy="1390012"/>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547691" y="1226329"/>
              <a:ext cx="733643" cy="11124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loud 169"/>
            <p:cNvSpPr/>
            <p:nvPr/>
          </p:nvSpPr>
          <p:spPr>
            <a:xfrm rot="16200000" flipH="1">
              <a:off x="1734013" y="786014"/>
              <a:ext cx="434742" cy="112868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1552470" y="3157043"/>
              <a:ext cx="765143" cy="137103"/>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99"/>
            <p:cNvGrpSpPr/>
            <p:nvPr/>
          </p:nvGrpSpPr>
          <p:grpSpPr>
            <a:xfrm>
              <a:off x="2112031" y="3088858"/>
              <a:ext cx="490628" cy="1193146"/>
              <a:chOff x="5029205" y="1676401"/>
              <a:chExt cx="982013" cy="1407436"/>
            </a:xfrm>
            <a:solidFill>
              <a:schemeClr val="accent2">
                <a:lumMod val="75000"/>
              </a:schemeClr>
            </a:solidFill>
          </p:grpSpPr>
          <p:sp>
            <p:nvSpPr>
              <p:cNvPr id="206" name="Diagonal Stripe 205"/>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Diagonal Stripe 206"/>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Rounded Rectangle 207"/>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1303810" y="496497"/>
              <a:ext cx="1211916" cy="980352"/>
              <a:chOff x="3581400" y="1258164"/>
              <a:chExt cx="1025034" cy="829178"/>
            </a:xfrm>
          </p:grpSpPr>
          <p:sp>
            <p:nvSpPr>
              <p:cNvPr id="193" name="Isosceles Triangle 192"/>
              <p:cNvSpPr/>
              <p:nvPr/>
            </p:nvSpPr>
            <p:spPr>
              <a:xfrm>
                <a:off x="3581400"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193"/>
              <p:cNvSpPr/>
              <p:nvPr/>
            </p:nvSpPr>
            <p:spPr>
              <a:xfrm>
                <a:off x="4149234"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194"/>
              <p:cNvSpPr/>
              <p:nvPr/>
            </p:nvSpPr>
            <p:spPr>
              <a:xfrm>
                <a:off x="3865317" y="1258164"/>
                <a:ext cx="457200" cy="74954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733800" y="1679030"/>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4014216" y="1632934"/>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4332958" y="1675895"/>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3581400" y="1918090"/>
                <a:ext cx="1025034" cy="15521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p:cNvGrpSpPr/>
              <p:nvPr/>
            </p:nvGrpSpPr>
            <p:grpSpPr>
              <a:xfrm>
                <a:off x="3762344" y="1860068"/>
                <a:ext cx="675358" cy="227274"/>
                <a:chOff x="3657600" y="2542279"/>
                <a:chExt cx="1624192" cy="546579"/>
              </a:xfrm>
            </p:grpSpPr>
            <p:sp>
              <p:nvSpPr>
                <p:cNvPr id="201" name="Cross 200"/>
                <p:cNvSpPr/>
                <p:nvPr/>
              </p:nvSpPr>
              <p:spPr>
                <a:xfrm>
                  <a:off x="3657600" y="2556041"/>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ross 201"/>
                <p:cNvSpPr/>
                <p:nvPr/>
              </p:nvSpPr>
              <p:spPr>
                <a:xfrm>
                  <a:off x="4145733" y="2549160"/>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ross 202"/>
                <p:cNvSpPr/>
                <p:nvPr/>
              </p:nvSpPr>
              <p:spPr>
                <a:xfrm>
                  <a:off x="4606434" y="2542279"/>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073353" y="2702017"/>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557690" y="2698668"/>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 name="Group 173"/>
            <p:cNvGrpSpPr/>
            <p:nvPr/>
          </p:nvGrpSpPr>
          <p:grpSpPr>
            <a:xfrm>
              <a:off x="1582249" y="2305487"/>
              <a:ext cx="624952" cy="846976"/>
              <a:chOff x="3733800" y="1226330"/>
              <a:chExt cx="1583281" cy="2145767"/>
            </a:xfrm>
          </p:grpSpPr>
          <p:sp>
            <p:nvSpPr>
              <p:cNvPr id="177" name="Oval 176"/>
              <p:cNvSpPr/>
              <p:nvPr/>
            </p:nvSpPr>
            <p:spPr>
              <a:xfrm rot="20248339">
                <a:off x="3733800" y="1226330"/>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0248339">
                <a:off x="4002161" y="1733363"/>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20248339">
                <a:off x="4254362" y="222302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498483">
                <a:off x="5012281" y="1241346"/>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993075">
                <a:off x="4803746" y="1674685"/>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039338">
                <a:off x="4579243" y="219467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6-Point Star 182"/>
              <p:cNvSpPr/>
              <p:nvPr/>
            </p:nvSpPr>
            <p:spPr>
              <a:xfrm>
                <a:off x="4091977" y="2356925"/>
                <a:ext cx="954161" cy="1015172"/>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6-Point Star 183"/>
              <p:cNvSpPr/>
              <p:nvPr/>
            </p:nvSpPr>
            <p:spPr>
              <a:xfrm>
                <a:off x="4079345" y="2066383"/>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6-Point Star 184"/>
              <p:cNvSpPr/>
              <p:nvPr/>
            </p:nvSpPr>
            <p:spPr>
              <a:xfrm>
                <a:off x="3835908" y="1588460"/>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6-Point Star 185"/>
              <p:cNvSpPr/>
              <p:nvPr/>
            </p:nvSpPr>
            <p:spPr>
              <a:xfrm>
                <a:off x="4667927" y="2032391"/>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6-Point Star 186"/>
              <p:cNvSpPr/>
              <p:nvPr/>
            </p:nvSpPr>
            <p:spPr>
              <a:xfrm>
                <a:off x="4866777" y="1543689"/>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03773" y="2456196"/>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503773" y="3039461"/>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207669" y="2722923"/>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761212" y="2738584"/>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6-Point Star 191"/>
              <p:cNvSpPr/>
              <p:nvPr/>
            </p:nvSpPr>
            <p:spPr>
              <a:xfrm>
                <a:off x="4472128" y="2722368"/>
                <a:ext cx="193857" cy="259319"/>
              </a:xfrm>
              <a:prstGeom prst="star6">
                <a:avLst>
                  <a:gd name="adj" fmla="val 34548"/>
                  <a:gd name="hf" fmla="val 11547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Cloud 174"/>
            <p:cNvSpPr/>
            <p:nvPr/>
          </p:nvSpPr>
          <p:spPr>
            <a:xfrm rot="276674">
              <a:off x="1566638" y="2028168"/>
              <a:ext cx="712675" cy="500034"/>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1816327" y="2087342"/>
              <a:ext cx="220227" cy="175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970598" y="1157865"/>
            <a:ext cx="5835514" cy="3416320"/>
          </a:xfrm>
          <a:prstGeom prst="rect">
            <a:avLst/>
          </a:prstGeom>
        </p:spPr>
        <p:txBody>
          <a:bodyPr wrap="square">
            <a:spAutoFit/>
          </a:bodyPr>
          <a:lstStyle/>
          <a:p>
            <a:r>
              <a:rPr lang="en-US" dirty="0">
                <a:solidFill>
                  <a:schemeClr val="bg1"/>
                </a:solidFill>
                <a:latin typeface="Calibri" panose="020F0502020204030204" pitchFamily="34" charset="0"/>
              </a:rPr>
              <a:t>Because of their experience, older people are generally wiser than younger people. But because of their great energy and ability to adapt, youth can be very effective leaders. It is often best to allow the wisdom of the aged to guide the energy of youth.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reference to scorpions--seems to be an allusion to scourges or whips made of several thongs of leather which had metal barbs embedded in the ends (10). </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was simply announcing that he would deal even more sternly with the tribes of Israel than Solomon had. </a:t>
            </a:r>
          </a:p>
        </p:txBody>
      </p:sp>
      <p:grpSp>
        <p:nvGrpSpPr>
          <p:cNvPr id="209" name="Group 208"/>
          <p:cNvGrpSpPr/>
          <p:nvPr/>
        </p:nvGrpSpPr>
        <p:grpSpPr>
          <a:xfrm>
            <a:off x="8763963" y="2448881"/>
            <a:ext cx="1355873" cy="3344532"/>
            <a:chOff x="6717717" y="785666"/>
            <a:chExt cx="1355873" cy="3344532"/>
          </a:xfrm>
        </p:grpSpPr>
        <p:grpSp>
          <p:nvGrpSpPr>
            <p:cNvPr id="210" name="Group 209"/>
            <p:cNvGrpSpPr/>
            <p:nvPr/>
          </p:nvGrpSpPr>
          <p:grpSpPr>
            <a:xfrm>
              <a:off x="6717717" y="785666"/>
              <a:ext cx="1355873" cy="3344532"/>
              <a:chOff x="5806373" y="228600"/>
              <a:chExt cx="1355873" cy="3344532"/>
            </a:xfrm>
          </p:grpSpPr>
          <p:sp>
            <p:nvSpPr>
              <p:cNvPr id="213" name="Oval 212"/>
              <p:cNvSpPr/>
              <p:nvPr/>
            </p:nvSpPr>
            <p:spPr>
              <a:xfrm>
                <a:off x="5933776" y="363201"/>
                <a:ext cx="1073431" cy="69159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9671902">
                <a:off x="6897435" y="1898127"/>
                <a:ext cx="264811"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2647766">
                <a:off x="5806373" y="1846171"/>
                <a:ext cx="281166"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9352409">
                <a:off x="6556486" y="2989765"/>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2647766">
                <a:off x="6268009" y="2978226"/>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rot="20169292">
                <a:off x="6527424" y="1243248"/>
                <a:ext cx="535898" cy="1040568"/>
              </a:xfrm>
              <a:prstGeom prst="trapezoi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1790291">
                <a:off x="5942504" y="1209154"/>
                <a:ext cx="535898" cy="1040568"/>
              </a:xfrm>
              <a:prstGeom prst="trapezoi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6100156" y="1377154"/>
                <a:ext cx="799476" cy="1901253"/>
              </a:xfrm>
              <a:prstGeom prst="trapezoi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100156" y="3828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221"/>
              <p:cNvSpPr/>
              <p:nvPr/>
            </p:nvSpPr>
            <p:spPr>
              <a:xfrm rot="1236535">
                <a:off x="6061919" y="228600"/>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 Diagonal Corner Rectangle 222"/>
              <p:cNvSpPr/>
              <p:nvPr/>
            </p:nvSpPr>
            <p:spPr>
              <a:xfrm rot="5076663">
                <a:off x="6457711" y="295927"/>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6252556" y="306608"/>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20674230">
                <a:off x="6315902" y="1326746"/>
                <a:ext cx="228600" cy="1987190"/>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20122126">
                <a:off x="6459007" y="1332298"/>
                <a:ext cx="228600" cy="1987190"/>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20372507">
                <a:off x="6256997" y="1341760"/>
                <a:ext cx="383266" cy="2030616"/>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Round Diagonal Corner Rectangle 210"/>
            <p:cNvSpPr/>
            <p:nvPr/>
          </p:nvSpPr>
          <p:spPr>
            <a:xfrm rot="1028186">
              <a:off x="7193511" y="1717466"/>
              <a:ext cx="415938" cy="397019"/>
            </a:xfrm>
            <a:prstGeom prst="round2DiagRect">
              <a:avLst>
                <a:gd name="adj1" fmla="val 50000"/>
                <a:gd name="adj2" fmla="val 4089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7304217" y="1756882"/>
              <a:ext cx="187523" cy="1321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10234850" y="2706856"/>
            <a:ext cx="1565357" cy="3861266"/>
            <a:chOff x="5806373" y="228600"/>
            <a:chExt cx="1355873" cy="3344532"/>
          </a:xfrm>
        </p:grpSpPr>
        <p:sp>
          <p:nvSpPr>
            <p:cNvPr id="229" name="Oval 228"/>
            <p:cNvSpPr/>
            <p:nvPr/>
          </p:nvSpPr>
          <p:spPr>
            <a:xfrm>
              <a:off x="5933776" y="363201"/>
              <a:ext cx="1073431" cy="127225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9671902">
              <a:off x="6897435" y="1898127"/>
              <a:ext cx="264811"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2647766">
              <a:off x="5806373" y="1846171"/>
              <a:ext cx="281166"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9352409">
              <a:off x="6556486" y="2989765"/>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2647766">
              <a:off x="6268009" y="2978226"/>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p:cNvSpPr/>
            <p:nvPr/>
          </p:nvSpPr>
          <p:spPr>
            <a:xfrm rot="20169292">
              <a:off x="6527424" y="1243248"/>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rot="1790291">
              <a:off x="5942504" y="1209154"/>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a:off x="6100156" y="1377154"/>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100156" y="3828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 Diagonal Corner Rectangle 237"/>
            <p:cNvSpPr/>
            <p:nvPr/>
          </p:nvSpPr>
          <p:spPr>
            <a:xfrm rot="1236535">
              <a:off x="6061919" y="228600"/>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 Diagonal Corner Rectangle 238"/>
            <p:cNvSpPr/>
            <p:nvPr/>
          </p:nvSpPr>
          <p:spPr>
            <a:xfrm rot="5076663">
              <a:off x="6457711" y="295927"/>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6252556" y="306608"/>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6293633" y="1058912"/>
              <a:ext cx="391959" cy="57337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6395850" y="1161615"/>
              <a:ext cx="187523" cy="1321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20674230">
              <a:off x="6315902" y="1326746"/>
              <a:ext cx="228600" cy="198719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20122126">
              <a:off x="6459007" y="1332298"/>
              <a:ext cx="228600" cy="198719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20372507">
              <a:off x="6256997" y="1341760"/>
              <a:ext cx="383266" cy="2030616"/>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http://cdn.mysitemyway.com/etc-mysitemyway/icons/legacy-previews/icons/striped-retro-grunge-icons-culture/034687-striped-retro-grunge-icon-culture-astrology1-scorpion-sc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291" y="3547573"/>
            <a:ext cx="3195710" cy="319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8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209"/>
                                        </p:tgtEl>
                                        <p:attrNameLst>
                                          <p:attrName>style.visibility</p:attrName>
                                        </p:attrNameLst>
                                      </p:cBhvr>
                                      <p:to>
                                        <p:strVal val="visible"/>
                                      </p:to>
                                    </p:set>
                                    <p:anim calcmode="lin" valueType="num">
                                      <p:cBhvr additive="base">
                                        <p:cTn id="9" dur="1250" fill="hold"/>
                                        <p:tgtEl>
                                          <p:spTgt spid="209"/>
                                        </p:tgtEl>
                                        <p:attrNameLst>
                                          <p:attrName>ppt_x</p:attrName>
                                        </p:attrNameLst>
                                      </p:cBhvr>
                                      <p:tavLst>
                                        <p:tav tm="0">
                                          <p:val>
                                            <p:strVal val="1+#ppt_w/2"/>
                                          </p:val>
                                        </p:tav>
                                        <p:tav tm="100000">
                                          <p:val>
                                            <p:strVal val="#ppt_x"/>
                                          </p:val>
                                        </p:tav>
                                      </p:tavLst>
                                    </p:anim>
                                    <p:anim calcmode="lin" valueType="num">
                                      <p:cBhvr additive="base">
                                        <p:cTn id="10" dur="1250" fill="hold"/>
                                        <p:tgtEl>
                                          <p:spTgt spid="209"/>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 calcmode="lin" valueType="num">
                                      <p:cBhvr additive="base">
                                        <p:cTn id="13" dur="1250" fill="hold"/>
                                        <p:tgtEl>
                                          <p:spTgt spid="138"/>
                                        </p:tgtEl>
                                        <p:attrNameLst>
                                          <p:attrName>ppt_x</p:attrName>
                                        </p:attrNameLst>
                                      </p:cBhvr>
                                      <p:tavLst>
                                        <p:tav tm="0">
                                          <p:val>
                                            <p:strVal val="1+#ppt_w/2"/>
                                          </p:val>
                                        </p:tav>
                                        <p:tav tm="100000">
                                          <p:val>
                                            <p:strVal val="#ppt_x"/>
                                          </p:val>
                                        </p:tav>
                                      </p:tavLst>
                                    </p:anim>
                                    <p:anim calcmode="lin" valueType="num">
                                      <p:cBhvr additive="base">
                                        <p:cTn id="14" dur="1250" fill="hold"/>
                                        <p:tgtEl>
                                          <p:spTgt spid="13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28"/>
                                        </p:tgtEl>
                                        <p:attrNameLst>
                                          <p:attrName>style.visibility</p:attrName>
                                        </p:attrNameLst>
                                      </p:cBhvr>
                                      <p:to>
                                        <p:strVal val="visible"/>
                                      </p:to>
                                    </p:set>
                                    <p:anim calcmode="lin" valueType="num">
                                      <p:cBhvr additive="base">
                                        <p:cTn id="17" dur="1250" fill="hold"/>
                                        <p:tgtEl>
                                          <p:spTgt spid="228"/>
                                        </p:tgtEl>
                                        <p:attrNameLst>
                                          <p:attrName>ppt_x</p:attrName>
                                        </p:attrNameLst>
                                      </p:cBhvr>
                                      <p:tavLst>
                                        <p:tav tm="0">
                                          <p:val>
                                            <p:strVal val="1+#ppt_w/2"/>
                                          </p:val>
                                        </p:tav>
                                        <p:tav tm="100000">
                                          <p:val>
                                            <p:strVal val="#ppt_x"/>
                                          </p:val>
                                        </p:tav>
                                      </p:tavLst>
                                    </p:anim>
                                    <p:anim calcmode="lin" valueType="num">
                                      <p:cBhvr additive="base">
                                        <p:cTn id="18" dur="1250" fill="hold"/>
                                        <p:tgtEl>
                                          <p:spTgt spid="22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1250" fill="hold"/>
                                        <p:tgtEl>
                                          <p:spTgt spid="2050"/>
                                        </p:tgtEl>
                                        <p:attrNameLst>
                                          <p:attrName>ppt_x</p:attrName>
                                        </p:attrNameLst>
                                      </p:cBhvr>
                                      <p:tavLst>
                                        <p:tav tm="0">
                                          <p:val>
                                            <p:strVal val="0-#ppt_w/2"/>
                                          </p:val>
                                        </p:tav>
                                        <p:tav tm="100000">
                                          <p:val>
                                            <p:strVal val="#ppt_x"/>
                                          </p:val>
                                        </p:tav>
                                      </p:tavLst>
                                    </p:anim>
                                    <p:anim calcmode="lin" valueType="num">
                                      <p:cBhvr additive="base">
                                        <p:cTn id="28" dur="125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8534" y="6466174"/>
            <a:ext cx="2966902" cy="369332"/>
          </a:xfrm>
          <a:prstGeom prst="rect">
            <a:avLst/>
          </a:prstGeom>
        </p:spPr>
        <p:txBody>
          <a:bodyPr wrap="square">
            <a:spAutoFit/>
          </a:bodyPr>
          <a:lstStyle/>
          <a:p>
            <a:r>
              <a:rPr lang="en-US" dirty="0">
                <a:solidFill>
                  <a:schemeClr val="bg1"/>
                </a:solidFill>
              </a:rPr>
              <a:t>1 Kings 14</a:t>
            </a:r>
          </a:p>
        </p:txBody>
      </p:sp>
      <p:grpSp>
        <p:nvGrpSpPr>
          <p:cNvPr id="65" name="Group 64"/>
          <p:cNvGrpSpPr/>
          <p:nvPr/>
        </p:nvGrpSpPr>
        <p:grpSpPr>
          <a:xfrm>
            <a:off x="853475" y="1877061"/>
            <a:ext cx="1341050" cy="3236937"/>
            <a:chOff x="1197146" y="883270"/>
            <a:chExt cx="1754096" cy="4380942"/>
          </a:xfrm>
        </p:grpSpPr>
        <p:sp>
          <p:nvSpPr>
            <p:cNvPr id="66" name="Round Diagonal Corner Rectangle 65"/>
            <p:cNvSpPr/>
            <p:nvPr/>
          </p:nvSpPr>
          <p:spPr>
            <a:xfrm rot="19229790">
              <a:off x="2103171" y="1797045"/>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19229790">
              <a:off x="1324383" y="1827487"/>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4312957">
              <a:off x="2176673" y="3894860"/>
              <a:ext cx="775116" cy="17454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671902">
              <a:off x="2535476" y="3159797"/>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647766">
              <a:off x="1197146" y="3084081"/>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9352409">
              <a:off x="2171614" y="4496702"/>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647766">
              <a:off x="1825822" y="4505463"/>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169292">
              <a:off x="2170995" y="2337620"/>
              <a:ext cx="718878" cy="135340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790291">
              <a:off x="1368856" y="2204561"/>
              <a:ext cx="664298" cy="145606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1600656" y="2423049"/>
              <a:ext cx="1072453" cy="247284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000169" y="2213770"/>
              <a:ext cx="223154"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600656" y="1129765"/>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737315" y="3574287"/>
              <a:ext cx="799435" cy="16923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1281124" y="923071"/>
              <a:ext cx="1600332" cy="1193900"/>
              <a:chOff x="3818859" y="4276926"/>
              <a:chExt cx="2736606" cy="2041598"/>
            </a:xfrm>
          </p:grpSpPr>
          <p:sp>
            <p:nvSpPr>
              <p:cNvPr id="108" name="Moon 107"/>
              <p:cNvSpPr/>
              <p:nvPr/>
            </p:nvSpPr>
            <p:spPr>
              <a:xfrm rot="3777742">
                <a:off x="4620887" y="3991884"/>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3777742">
                <a:off x="4329605" y="3964643"/>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5612460">
                <a:off x="5185297" y="386978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6917203">
                <a:off x="5374185" y="417409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3126598">
                <a:off x="4671314" y="4451696"/>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7315995">
                <a:off x="5118327" y="4414221"/>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17127360">
                <a:off x="5504328" y="4747074"/>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114"/>
              <p:cNvSpPr/>
              <p:nvPr/>
            </p:nvSpPr>
            <p:spPr>
              <a:xfrm rot="21331353">
                <a:off x="3818859" y="4878367"/>
                <a:ext cx="970261" cy="954335"/>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328705" y="4462107"/>
                <a:ext cx="161731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16"/>
              <p:cNvSpPr/>
              <p:nvPr/>
            </p:nvSpPr>
            <p:spPr>
              <a:xfrm rot="19229790">
                <a:off x="3906144" y="5364188"/>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117"/>
              <p:cNvSpPr/>
              <p:nvPr/>
            </p:nvSpPr>
            <p:spPr>
              <a:xfrm rot="17665218">
                <a:off x="5593166" y="5154636"/>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545275" y="4895380"/>
                <a:ext cx="83284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882048" y="5038607"/>
                <a:ext cx="833054" cy="702456"/>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2570137" y="1858318"/>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362813" y="1977474"/>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Delay 81"/>
            <p:cNvSpPr/>
            <p:nvPr/>
          </p:nvSpPr>
          <p:spPr>
            <a:xfrm rot="16200000">
              <a:off x="1777112" y="407036"/>
              <a:ext cx="558886" cy="15113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247172" y="1160966"/>
              <a:ext cx="1619664" cy="316939"/>
              <a:chOff x="1322234" y="752481"/>
              <a:chExt cx="1013895" cy="209562"/>
            </a:xfrm>
          </p:grpSpPr>
          <p:sp>
            <p:nvSpPr>
              <p:cNvPr id="102" name="Rounded Rectangle 101"/>
              <p:cNvSpPr/>
              <p:nvPr/>
            </p:nvSpPr>
            <p:spPr>
              <a:xfrm>
                <a:off x="1322234" y="785152"/>
                <a:ext cx="1013895" cy="165001"/>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Hexagon 105"/>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Hexagon 106"/>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rapezoid 83"/>
            <p:cNvSpPr/>
            <p:nvPr/>
          </p:nvSpPr>
          <p:spPr>
            <a:xfrm rot="20169292">
              <a:off x="1858638" y="2352866"/>
              <a:ext cx="718878" cy="2501716"/>
            </a:xfrm>
            <a:prstGeom prst="trapezoid">
              <a:avLst>
                <a:gd name="adj" fmla="val 3745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rot="4036593">
              <a:off x="1188049" y="3579752"/>
              <a:ext cx="2143410" cy="311068"/>
              <a:chOff x="3505200" y="3548280"/>
              <a:chExt cx="2446486" cy="764432"/>
            </a:xfrm>
          </p:grpSpPr>
          <p:grpSp>
            <p:nvGrpSpPr>
              <p:cNvPr id="86" name="Group 85"/>
              <p:cNvGrpSpPr/>
              <p:nvPr/>
            </p:nvGrpSpPr>
            <p:grpSpPr>
              <a:xfrm>
                <a:off x="3505200" y="3548280"/>
                <a:ext cx="680060" cy="751369"/>
                <a:chOff x="3505200" y="3548280"/>
                <a:chExt cx="680060" cy="751369"/>
              </a:xfrm>
            </p:grpSpPr>
            <p:sp>
              <p:nvSpPr>
                <p:cNvPr id="98" name="Diamond 97"/>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Hexagon 100"/>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4180114" y="3561343"/>
                <a:ext cx="680060" cy="751369"/>
                <a:chOff x="3505200" y="3548280"/>
                <a:chExt cx="680060" cy="751369"/>
              </a:xfrm>
            </p:grpSpPr>
            <p:sp>
              <p:nvSpPr>
                <p:cNvPr id="94" name="Diamond 93"/>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4841966" y="3552634"/>
                <a:ext cx="680060" cy="751369"/>
                <a:chOff x="3505200" y="3548280"/>
                <a:chExt cx="680060" cy="751369"/>
              </a:xfrm>
            </p:grpSpPr>
            <p:sp>
              <p:nvSpPr>
                <p:cNvPr id="90" name="Diamond 89"/>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Diamond 88"/>
              <p:cNvSpPr/>
              <p:nvPr/>
            </p:nvSpPr>
            <p:spPr>
              <a:xfrm>
                <a:off x="5529943" y="3561519"/>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1" name="TextBox 120"/>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A Prophet’s Warning</a:t>
            </a:r>
          </a:p>
        </p:txBody>
      </p:sp>
      <p:sp>
        <p:nvSpPr>
          <p:cNvPr id="2" name="Rectangle 1"/>
          <p:cNvSpPr/>
          <p:nvPr/>
        </p:nvSpPr>
        <p:spPr>
          <a:xfrm>
            <a:off x="2896381" y="1382819"/>
            <a:ext cx="6096000" cy="4524315"/>
          </a:xfrm>
          <a:prstGeom prst="rect">
            <a:avLst/>
          </a:prstGeom>
        </p:spPr>
        <p:txBody>
          <a:bodyPr>
            <a:spAutoFit/>
          </a:bodyPr>
          <a:lstStyle/>
          <a:p>
            <a:pPr fontAlgn="base"/>
            <a:r>
              <a:rPr lang="en-US" dirty="0">
                <a:solidFill>
                  <a:schemeClr val="bg1"/>
                </a:solidFill>
                <a:latin typeface="Calibri" panose="020F0502020204030204" pitchFamily="34" charset="0"/>
              </a:rPr>
              <a:t>Because the temple was located in Judah, Jeroboam feared that his subjects would travel south to worship the Lord and eventually become sympathetic to the Southern Kingdom.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To prevent this, Jeroboam established new places of worship, idols, and feasts in the Northern Kingdom and appointed his own priests.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Jeroboam thus led his people toward apostasy by turning them away from worshipping the Lord at His temple.</a:t>
            </a: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Lord sent a prophet, </a:t>
            </a:r>
            <a:r>
              <a:rPr lang="en-US" dirty="0" err="1">
                <a:solidFill>
                  <a:schemeClr val="bg1"/>
                </a:solidFill>
                <a:latin typeface="Calibri" panose="020F0502020204030204" pitchFamily="34" charset="0"/>
              </a:rPr>
              <a:t>Ahijah</a:t>
            </a:r>
            <a:r>
              <a:rPr lang="en-US" dirty="0">
                <a:solidFill>
                  <a:schemeClr val="bg1"/>
                </a:solidFill>
                <a:latin typeface="Calibri" panose="020F0502020204030204" pitchFamily="34" charset="0"/>
              </a:rPr>
              <a:t>, from Judah to warn Jeroboam about his wickedness and idolatry. Despite seeing miraculous signs of the Lord’s power, Jeroboam did not repent and continued to promote idol worship.</a:t>
            </a:r>
            <a:endParaRPr lang="en-US" b="0" i="0" dirty="0">
              <a:solidFill>
                <a:schemeClr val="bg1"/>
              </a:solidFill>
              <a:effectLst/>
              <a:latin typeface="Calibri" panose="020F0502020204030204" pitchFamily="34" charset="0"/>
            </a:endParaRPr>
          </a:p>
        </p:txBody>
      </p:sp>
      <p:grpSp>
        <p:nvGrpSpPr>
          <p:cNvPr id="122" name="Group 121"/>
          <p:cNvGrpSpPr/>
          <p:nvPr/>
        </p:nvGrpSpPr>
        <p:grpSpPr>
          <a:xfrm>
            <a:off x="9213380" y="1988805"/>
            <a:ext cx="1852246" cy="3589341"/>
            <a:chOff x="951979" y="1676400"/>
            <a:chExt cx="1454925" cy="2819400"/>
          </a:xfrm>
        </p:grpSpPr>
        <p:sp>
          <p:nvSpPr>
            <p:cNvPr id="123" name="Cloud 122"/>
            <p:cNvSpPr/>
            <p:nvPr/>
          </p:nvSpPr>
          <p:spPr>
            <a:xfrm>
              <a:off x="1031973" y="1676400"/>
              <a:ext cx="1285875" cy="881063"/>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9671902">
              <a:off x="2144068" y="2991124"/>
              <a:ext cx="26283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2647766">
              <a:off x="951979" y="2978728"/>
              <a:ext cx="25962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9352409">
              <a:off x="1768076" y="3988661"/>
              <a:ext cx="311632" cy="507139"/>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647766">
              <a:off x="1409814" y="3978630"/>
              <a:ext cx="310141" cy="507139"/>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20169292">
              <a:off x="1731984" y="2470359"/>
              <a:ext cx="665537" cy="90459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1790291">
              <a:off x="1005566" y="2440720"/>
              <a:ext cx="665537" cy="90459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a:off x="1201356" y="2586768"/>
              <a:ext cx="992877" cy="165281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201356" y="1722352"/>
              <a:ext cx="946335" cy="947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rot="20674230">
              <a:off x="1395411" y="2426326"/>
              <a:ext cx="434411" cy="2049209"/>
              <a:chOff x="3512060" y="2557463"/>
              <a:chExt cx="434411" cy="1734622"/>
            </a:xfrm>
          </p:grpSpPr>
          <p:sp>
            <p:nvSpPr>
              <p:cNvPr id="135" name="Moon 134"/>
              <p:cNvSpPr/>
              <p:nvPr/>
            </p:nvSpPr>
            <p:spPr>
              <a:xfrm>
                <a:off x="3581400" y="2557463"/>
                <a:ext cx="228600" cy="1682124"/>
              </a:xfrm>
              <a:prstGeom prst="moon">
                <a:avLst>
                  <a:gd name="adj" fmla="val 87500"/>
                </a:avLst>
              </a:prstGeom>
              <a:solidFill>
                <a:srgbClr val="E69A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1047896">
                <a:off x="3717871" y="2594222"/>
                <a:ext cx="228600" cy="1682124"/>
              </a:xfrm>
              <a:prstGeom prst="moon">
                <a:avLst>
                  <a:gd name="adj" fmla="val 87500"/>
                </a:avLst>
              </a:prstGeom>
              <a:solidFill>
                <a:srgbClr val="E69A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1298277">
                <a:off x="3512060" y="2573202"/>
                <a:ext cx="383266" cy="1718883"/>
              </a:xfrm>
              <a:prstGeom prst="moon">
                <a:avLst>
                  <a:gd name="adj" fmla="val 87500"/>
                </a:avLst>
              </a:prstGeom>
              <a:solidFill>
                <a:srgbClr val="E69A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Cloud 132"/>
            <p:cNvSpPr/>
            <p:nvPr/>
          </p:nvSpPr>
          <p:spPr>
            <a:xfrm>
              <a:off x="1340693" y="2298185"/>
              <a:ext cx="667659" cy="61046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602252" y="2413522"/>
              <a:ext cx="150347" cy="1439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20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2" presetClass="entr" presetSubtype="2" fill="hold" nodeType="withEffect">
                                  <p:stCondLst>
                                    <p:cond delay="0"/>
                                  </p:stCondLst>
                                  <p:childTnLst>
                                    <p:set>
                                      <p:cBhvr>
                                        <p:cTn id="20" dur="1" fill="hold">
                                          <p:stCondLst>
                                            <p:cond delay="0"/>
                                          </p:stCondLst>
                                        </p:cTn>
                                        <p:tgtEl>
                                          <p:spTgt spid="122"/>
                                        </p:tgtEl>
                                        <p:attrNameLst>
                                          <p:attrName>style.visibility</p:attrName>
                                        </p:attrNameLst>
                                      </p:cBhvr>
                                      <p:to>
                                        <p:strVal val="visible"/>
                                      </p:to>
                                    </p:set>
                                    <p:anim calcmode="lin" valueType="num">
                                      <p:cBhvr additive="base">
                                        <p:cTn id="21" dur="1250" fill="hold"/>
                                        <p:tgtEl>
                                          <p:spTgt spid="122"/>
                                        </p:tgtEl>
                                        <p:attrNameLst>
                                          <p:attrName>ppt_x</p:attrName>
                                        </p:attrNameLst>
                                      </p:cBhvr>
                                      <p:tavLst>
                                        <p:tav tm="0">
                                          <p:val>
                                            <p:strVal val="1+#ppt_w/2"/>
                                          </p:val>
                                        </p:tav>
                                        <p:tav tm="100000">
                                          <p:val>
                                            <p:strVal val="#ppt_x"/>
                                          </p:val>
                                        </p:tav>
                                      </p:tavLst>
                                    </p:anim>
                                    <p:anim calcmode="lin" valueType="num">
                                      <p:cBhvr additive="base">
                                        <p:cTn id="22" dur="125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38" name="Group 137"/>
          <p:cNvGrpSpPr/>
          <p:nvPr/>
        </p:nvGrpSpPr>
        <p:grpSpPr>
          <a:xfrm>
            <a:off x="6249154" y="2904919"/>
            <a:ext cx="4922822" cy="3513368"/>
            <a:chOff x="228600" y="381000"/>
            <a:chExt cx="3505068" cy="2501531"/>
          </a:xfrm>
        </p:grpSpPr>
        <p:grpSp>
          <p:nvGrpSpPr>
            <p:cNvPr id="139" name="Group 138"/>
            <p:cNvGrpSpPr/>
            <p:nvPr/>
          </p:nvGrpSpPr>
          <p:grpSpPr>
            <a:xfrm>
              <a:off x="228600" y="381000"/>
              <a:ext cx="3505068" cy="2501531"/>
              <a:chOff x="534986" y="381000"/>
              <a:chExt cx="2637111" cy="2501531"/>
            </a:xfrm>
          </p:grpSpPr>
          <p:sp>
            <p:nvSpPr>
              <p:cNvPr id="141" name="Rectangle 14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2" name="Group 141"/>
              <p:cNvGrpSpPr/>
              <p:nvPr/>
            </p:nvGrpSpPr>
            <p:grpSpPr>
              <a:xfrm>
                <a:off x="534986" y="384805"/>
                <a:ext cx="457200" cy="2497726"/>
                <a:chOff x="533400" y="381000"/>
                <a:chExt cx="457200" cy="2497726"/>
              </a:xfrm>
            </p:grpSpPr>
            <p:sp>
              <p:nvSpPr>
                <p:cNvPr id="148" name="Oval 14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ounded Rectangle 14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2714897" y="381000"/>
                <a:ext cx="457200" cy="2497726"/>
                <a:chOff x="2714897" y="457200"/>
                <a:chExt cx="457200" cy="2497726"/>
              </a:xfrm>
            </p:grpSpPr>
            <p:sp>
              <p:nvSpPr>
                <p:cNvPr id="144" name="Oval 14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0" name="Rectangle 139"/>
            <p:cNvSpPr/>
            <p:nvPr/>
          </p:nvSpPr>
          <p:spPr>
            <a:xfrm>
              <a:off x="830302" y="999073"/>
              <a:ext cx="2293346" cy="1292915"/>
            </a:xfrm>
            <a:prstGeom prst="rect">
              <a:avLst/>
            </a:prstGeom>
          </p:spPr>
          <p:txBody>
            <a:bodyPr wrap="square">
              <a:spAutoFit/>
            </a:bodyPr>
            <a:lstStyle/>
            <a:p>
              <a:pPr algn="ctr"/>
              <a:r>
                <a:rPr lang="en-US" sz="2800" b="1" dirty="0"/>
                <a:t>If we turn away from the Lord, then we will lose His promised blessings</a:t>
              </a:r>
              <a:endParaRPr lang="en-US" sz="2800" i="1" dirty="0"/>
            </a:p>
          </p:txBody>
        </p:sp>
      </p:grpSp>
      <p:pic>
        <p:nvPicPr>
          <p:cNvPr id="1028" name="Picture 4" descr="http://2.bp.blogspot.com/-keH-j-yDHOo/UpZKLxplH9I/AAAAAAAAAQ8/lejxmtESV-s/s1600/Character_WalkCycle.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392" y="312543"/>
            <a:ext cx="5168177" cy="290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3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arn(outVertical)">
                                      <p:cBhvr>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8534" y="6466174"/>
            <a:ext cx="2966902" cy="369332"/>
          </a:xfrm>
          <a:prstGeom prst="rect">
            <a:avLst/>
          </a:prstGeom>
        </p:spPr>
        <p:txBody>
          <a:bodyPr wrap="square">
            <a:spAutoFit/>
          </a:bodyPr>
          <a:lstStyle/>
          <a:p>
            <a:r>
              <a:rPr lang="en-US" dirty="0">
                <a:solidFill>
                  <a:schemeClr val="bg1"/>
                </a:solidFill>
              </a:rPr>
              <a:t>1 Kings 15; 2 Chronicles 13</a:t>
            </a:r>
          </a:p>
        </p:txBody>
      </p:sp>
      <p:sp>
        <p:nvSpPr>
          <p:cNvPr id="121" name="TextBox 120"/>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A Series of Wicked Kings</a:t>
            </a:r>
          </a:p>
        </p:txBody>
      </p:sp>
      <p:sp>
        <p:nvSpPr>
          <p:cNvPr id="2" name="Rectangle 1"/>
          <p:cNvSpPr/>
          <p:nvPr/>
        </p:nvSpPr>
        <p:spPr>
          <a:xfrm>
            <a:off x="497211" y="2127910"/>
            <a:ext cx="6096000" cy="3693319"/>
          </a:xfrm>
          <a:prstGeom prst="rect">
            <a:avLst/>
          </a:prstGeom>
        </p:spPr>
        <p:txBody>
          <a:bodyPr>
            <a:spAutoFit/>
          </a:bodyPr>
          <a:lstStyle/>
          <a:p>
            <a:r>
              <a:rPr lang="en-US" dirty="0" err="1">
                <a:solidFill>
                  <a:schemeClr val="bg1"/>
                </a:solidFill>
                <a:latin typeface="Calibri" panose="020F0502020204030204" pitchFamily="34" charset="0"/>
              </a:rPr>
              <a:t>Abijam</a:t>
            </a:r>
            <a:r>
              <a:rPr lang="en-US" dirty="0">
                <a:solidFill>
                  <a:schemeClr val="bg1"/>
                </a:solidFill>
                <a:latin typeface="Calibri" panose="020F0502020204030204" pitchFamily="34" charset="0"/>
              </a:rPr>
              <a:t>: Reigned three years (abt. 913–910). </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Abijam</a:t>
            </a:r>
            <a:r>
              <a:rPr lang="en-US" dirty="0">
                <a:solidFill>
                  <a:schemeClr val="bg1"/>
                </a:solidFill>
                <a:latin typeface="Calibri" panose="020F0502020204030204" pitchFamily="34" charset="0"/>
              </a:rPr>
              <a:t>, also called </a:t>
            </a:r>
            <a:r>
              <a:rPr lang="en-US" dirty="0" err="1">
                <a:solidFill>
                  <a:schemeClr val="bg1"/>
                </a:solidFill>
                <a:latin typeface="Calibri" panose="020F0502020204030204" pitchFamily="34" charset="0"/>
              </a:rPr>
              <a:t>Abijah</a:t>
            </a:r>
            <a:r>
              <a:rPr lang="en-US" dirty="0">
                <a:solidFill>
                  <a:schemeClr val="bg1"/>
                </a:solidFill>
                <a:latin typeface="Calibri" panose="020F0502020204030204" pitchFamily="34" charset="0"/>
              </a:rPr>
              <a:t>, was the son of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a:t>
            </a:r>
          </a:p>
          <a:p>
            <a:r>
              <a:rPr lang="en-US" dirty="0">
                <a:solidFill>
                  <a:schemeClr val="bg1"/>
                </a:solidFill>
                <a:latin typeface="Calibri" panose="020F0502020204030204" pitchFamily="34" charset="0"/>
              </a:rPr>
              <a:t>He continued the same sins his father had begun.</a:t>
            </a:r>
          </a:p>
          <a:p>
            <a:endParaRPr lang="en-US" dirty="0">
              <a:solidFill>
                <a:schemeClr val="bg1"/>
              </a:solidFill>
              <a:latin typeface="Calibri" panose="020F0502020204030204" pitchFamily="34" charset="0"/>
            </a:endParaRPr>
          </a:p>
          <a:p>
            <a:r>
              <a:rPr lang="en-US" dirty="0">
                <a:solidFill>
                  <a:schemeClr val="bg1"/>
                </a:solidFill>
              </a:rPr>
              <a:t>Asa succeeds him in the kingdom of Judah, and rules in righteousness.</a:t>
            </a:r>
          </a:p>
          <a:p>
            <a:endParaRPr lang="en-US" dirty="0">
              <a:solidFill>
                <a:schemeClr val="bg1"/>
              </a:solidFill>
              <a:latin typeface="Calibri" panose="020F0502020204030204" pitchFamily="34" charset="0"/>
            </a:endParaRPr>
          </a:p>
          <a:p>
            <a:r>
              <a:rPr lang="en-US" dirty="0">
                <a:solidFill>
                  <a:schemeClr val="bg1"/>
                </a:solidFill>
              </a:rPr>
              <a:t>He makes a league with the king of Syria against </a:t>
            </a:r>
            <a:r>
              <a:rPr lang="en-US" dirty="0" err="1">
                <a:solidFill>
                  <a:schemeClr val="bg1"/>
                </a:solidFill>
              </a:rPr>
              <a:t>Baasha</a:t>
            </a:r>
            <a:r>
              <a:rPr lang="en-US" dirty="0">
                <a:solidFill>
                  <a:schemeClr val="bg1"/>
                </a:solidFill>
              </a:rPr>
              <a:t> king of Israel, who is obliged to desist in his attempts against Judah.</a:t>
            </a:r>
          </a:p>
          <a:p>
            <a:endParaRPr lang="en-US" dirty="0">
              <a:solidFill>
                <a:schemeClr val="bg1"/>
              </a:solidFill>
              <a:latin typeface="Calibri" panose="020F0502020204030204" pitchFamily="34" charset="0"/>
            </a:endParaRPr>
          </a:p>
          <a:p>
            <a:r>
              <a:rPr lang="en-US" dirty="0">
                <a:solidFill>
                  <a:schemeClr val="bg1"/>
                </a:solidFill>
              </a:rPr>
              <a:t>He is diseased in his feet and dies, and is succeeded by his son Jehoshaphat.</a:t>
            </a:r>
            <a:endParaRPr lang="en-US" dirty="0">
              <a:solidFill>
                <a:schemeClr val="bg1"/>
              </a:solidFill>
              <a:latin typeface="Calibri" panose="020F0502020204030204" pitchFamily="34" charset="0"/>
            </a:endParaRPr>
          </a:p>
        </p:txBody>
      </p:sp>
      <p:sp>
        <p:nvSpPr>
          <p:cNvPr id="138" name="Rectangle 137"/>
          <p:cNvSpPr/>
          <p:nvPr/>
        </p:nvSpPr>
        <p:spPr>
          <a:xfrm>
            <a:off x="1631985" y="1073709"/>
            <a:ext cx="9647660" cy="954107"/>
          </a:xfrm>
          <a:prstGeom prst="rect">
            <a:avLst/>
          </a:prstGeom>
        </p:spPr>
        <p:txBody>
          <a:bodyPr wrap="square">
            <a:spAutoFit/>
          </a:bodyPr>
          <a:lstStyle/>
          <a:p>
            <a:pPr algn="ctr"/>
            <a:r>
              <a:rPr lang="en-US" sz="2800" dirty="0">
                <a:solidFill>
                  <a:srgbClr val="FFFF00"/>
                </a:solidFill>
                <a:latin typeface="Calibri" panose="020F0502020204030204" pitchFamily="34" charset="0"/>
              </a:rPr>
              <a:t>Judah</a:t>
            </a:r>
          </a:p>
          <a:p>
            <a:pPr algn="ctr"/>
            <a:r>
              <a:rPr lang="en-US" sz="2800" dirty="0" err="1">
                <a:solidFill>
                  <a:srgbClr val="FFFF00"/>
                </a:solidFill>
                <a:latin typeface="Calibri" panose="020F0502020204030204" pitchFamily="34" charset="0"/>
              </a:rPr>
              <a:t>Rehoboam</a:t>
            </a:r>
            <a:r>
              <a:rPr lang="en-US" sz="2800" dirty="0">
                <a:solidFill>
                  <a:srgbClr val="FFFF00"/>
                </a:solidFill>
                <a:latin typeface="Calibri" panose="020F0502020204030204" pitchFamily="34" charset="0"/>
              </a:rPr>
              <a:t>—</a:t>
            </a:r>
            <a:r>
              <a:rPr lang="en-US" sz="2800" dirty="0" err="1">
                <a:solidFill>
                  <a:srgbClr val="FFFF00"/>
                </a:solidFill>
                <a:latin typeface="Calibri" panose="020F0502020204030204" pitchFamily="34" charset="0"/>
              </a:rPr>
              <a:t>Abijam</a:t>
            </a:r>
            <a:r>
              <a:rPr lang="en-US" sz="2800" dirty="0">
                <a:solidFill>
                  <a:srgbClr val="FFFF00"/>
                </a:solidFill>
                <a:latin typeface="Calibri" panose="020F0502020204030204" pitchFamily="34" charset="0"/>
              </a:rPr>
              <a:t>—Asa (begins to rule in righteousness)</a:t>
            </a:r>
          </a:p>
        </p:txBody>
      </p:sp>
      <p:pic>
        <p:nvPicPr>
          <p:cNvPr id="4" name="Picture 2" descr="Asa of Jud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855" y="2769270"/>
            <a:ext cx="2095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1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8534" y="6466174"/>
            <a:ext cx="2966902" cy="369332"/>
          </a:xfrm>
          <a:prstGeom prst="rect">
            <a:avLst/>
          </a:prstGeom>
        </p:spPr>
        <p:txBody>
          <a:bodyPr wrap="square">
            <a:spAutoFit/>
          </a:bodyPr>
          <a:lstStyle/>
          <a:p>
            <a:r>
              <a:rPr lang="en-US" dirty="0">
                <a:solidFill>
                  <a:schemeClr val="bg1"/>
                </a:solidFill>
              </a:rPr>
              <a:t>1 Kings 16</a:t>
            </a:r>
          </a:p>
        </p:txBody>
      </p:sp>
      <p:sp>
        <p:nvSpPr>
          <p:cNvPr id="121" name="TextBox 120"/>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A Series of Wicked Kings</a:t>
            </a:r>
          </a:p>
        </p:txBody>
      </p:sp>
      <p:sp>
        <p:nvSpPr>
          <p:cNvPr id="2" name="Rectangle 1"/>
          <p:cNvSpPr/>
          <p:nvPr/>
        </p:nvSpPr>
        <p:spPr>
          <a:xfrm>
            <a:off x="325195" y="2027816"/>
            <a:ext cx="5170258" cy="3970318"/>
          </a:xfrm>
          <a:prstGeom prst="rect">
            <a:avLst/>
          </a:prstGeom>
        </p:spPr>
        <p:txBody>
          <a:bodyPr wrap="square">
            <a:spAutoFit/>
          </a:bodyPr>
          <a:lstStyle/>
          <a:p>
            <a:r>
              <a:rPr lang="en-US" dirty="0" err="1">
                <a:solidFill>
                  <a:schemeClr val="bg1"/>
                </a:solidFill>
                <a:latin typeface="Calibri" panose="020F0502020204030204" pitchFamily="34" charset="0"/>
              </a:rPr>
              <a:t>Nadab</a:t>
            </a:r>
            <a:r>
              <a:rPr lang="en-US" dirty="0">
                <a:solidFill>
                  <a:schemeClr val="bg1"/>
                </a:solidFill>
                <a:latin typeface="Calibri" panose="020F0502020204030204" pitchFamily="34" charset="0"/>
              </a:rPr>
              <a:t> is slain by </a:t>
            </a:r>
            <a:r>
              <a:rPr lang="en-US" dirty="0" err="1">
                <a:solidFill>
                  <a:schemeClr val="bg1"/>
                </a:solidFill>
                <a:latin typeface="Calibri" panose="020F0502020204030204" pitchFamily="34" charset="0"/>
              </a:rPr>
              <a:t>Baasha</a:t>
            </a:r>
            <a:r>
              <a:rPr lang="en-US" dirty="0">
                <a:solidFill>
                  <a:schemeClr val="bg1"/>
                </a:solidFill>
                <a:latin typeface="Calibri" panose="020F0502020204030204" pitchFamily="34" charset="0"/>
              </a:rPr>
              <a:t>.</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Bassha</a:t>
            </a:r>
            <a:r>
              <a:rPr lang="en-US" dirty="0">
                <a:solidFill>
                  <a:schemeClr val="bg1"/>
                </a:solidFill>
                <a:latin typeface="Calibri" panose="020F0502020204030204" pitchFamily="34" charset="0"/>
              </a:rPr>
              <a:t> destroys all the house of Jeroboam, the prophecy of </a:t>
            </a:r>
            <a:r>
              <a:rPr lang="en-US" dirty="0" err="1">
                <a:solidFill>
                  <a:schemeClr val="bg1"/>
                </a:solidFill>
                <a:latin typeface="Calibri" panose="020F0502020204030204" pitchFamily="34" charset="0"/>
              </a:rPr>
              <a:t>Ahijah</a:t>
            </a:r>
            <a:r>
              <a:rPr lang="en-US" dirty="0">
                <a:solidFill>
                  <a:schemeClr val="bg1"/>
                </a:solidFill>
                <a:latin typeface="Calibri" panose="020F0502020204030204" pitchFamily="34" charset="0"/>
              </a:rPr>
              <a:t>.</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Bassha</a:t>
            </a:r>
            <a:r>
              <a:rPr lang="en-US" dirty="0">
                <a:solidFill>
                  <a:schemeClr val="bg1"/>
                </a:solidFill>
                <a:latin typeface="Calibri" panose="020F0502020204030204" pitchFamily="34" charset="0"/>
              </a:rPr>
              <a:t> continues in idolatry.</a:t>
            </a:r>
          </a:p>
          <a:p>
            <a:endParaRPr lang="en-US" dirty="0">
              <a:solidFill>
                <a:schemeClr val="bg1"/>
              </a:solidFill>
              <a:latin typeface="Calibri" panose="020F0502020204030204" pitchFamily="34" charset="0"/>
            </a:endParaRPr>
          </a:p>
          <a:p>
            <a:r>
              <a:rPr lang="en-US" dirty="0">
                <a:solidFill>
                  <a:schemeClr val="bg1"/>
                </a:solidFill>
              </a:rPr>
              <a:t>Jehu, the prophet, denounces the destruction of </a:t>
            </a:r>
            <a:r>
              <a:rPr lang="en-US" dirty="0" err="1">
                <a:solidFill>
                  <a:schemeClr val="bg1"/>
                </a:solidFill>
              </a:rPr>
              <a:t>Baasha</a:t>
            </a:r>
            <a:r>
              <a:rPr lang="en-US" dirty="0">
                <a:solidFill>
                  <a:schemeClr val="bg1"/>
                </a:solidFill>
              </a:rPr>
              <a:t>.</a:t>
            </a:r>
          </a:p>
          <a:p>
            <a:endParaRPr lang="en-US" dirty="0">
              <a:solidFill>
                <a:schemeClr val="bg1"/>
              </a:solidFill>
            </a:endParaRPr>
          </a:p>
          <a:p>
            <a:r>
              <a:rPr lang="en-US" dirty="0" err="1">
                <a:solidFill>
                  <a:schemeClr val="bg1"/>
                </a:solidFill>
              </a:rPr>
              <a:t>Elah</a:t>
            </a:r>
            <a:r>
              <a:rPr lang="en-US" dirty="0">
                <a:solidFill>
                  <a:schemeClr val="bg1"/>
                </a:solidFill>
              </a:rPr>
              <a:t> was killed by </a:t>
            </a:r>
            <a:r>
              <a:rPr lang="en-US" dirty="0" err="1">
                <a:solidFill>
                  <a:schemeClr val="bg1"/>
                </a:solidFill>
              </a:rPr>
              <a:t>Zimri</a:t>
            </a:r>
            <a:r>
              <a:rPr lang="en-US" dirty="0">
                <a:solidFill>
                  <a:schemeClr val="bg1"/>
                </a:solidFill>
              </a:rPr>
              <a:t>.</a:t>
            </a:r>
          </a:p>
          <a:p>
            <a:endParaRPr lang="en-US" dirty="0">
              <a:solidFill>
                <a:schemeClr val="bg1"/>
              </a:solidFill>
              <a:latin typeface="Calibri" panose="020F0502020204030204" pitchFamily="34" charset="0"/>
            </a:endParaRPr>
          </a:p>
          <a:p>
            <a:r>
              <a:rPr lang="en-US" dirty="0" err="1">
                <a:solidFill>
                  <a:schemeClr val="bg1"/>
                </a:solidFill>
              </a:rPr>
              <a:t>Zimri</a:t>
            </a:r>
            <a:r>
              <a:rPr lang="en-US" dirty="0">
                <a:solidFill>
                  <a:schemeClr val="bg1"/>
                </a:solidFill>
              </a:rPr>
              <a:t> conspires against </a:t>
            </a:r>
            <a:r>
              <a:rPr lang="en-US" dirty="0" err="1">
                <a:solidFill>
                  <a:schemeClr val="bg1"/>
                </a:solidFill>
              </a:rPr>
              <a:t>Baasha</a:t>
            </a:r>
            <a:r>
              <a:rPr lang="en-US" dirty="0">
                <a:solidFill>
                  <a:schemeClr val="bg1"/>
                </a:solidFill>
              </a:rPr>
              <a:t>, and slays him and his family, and reigns seven days.</a:t>
            </a:r>
          </a:p>
        </p:txBody>
      </p:sp>
      <p:sp>
        <p:nvSpPr>
          <p:cNvPr id="138" name="Rectangle 137"/>
          <p:cNvSpPr/>
          <p:nvPr/>
        </p:nvSpPr>
        <p:spPr>
          <a:xfrm>
            <a:off x="1631985" y="1073709"/>
            <a:ext cx="9647660" cy="954107"/>
          </a:xfrm>
          <a:prstGeom prst="rect">
            <a:avLst/>
          </a:prstGeom>
        </p:spPr>
        <p:txBody>
          <a:bodyPr wrap="square">
            <a:spAutoFit/>
          </a:bodyPr>
          <a:lstStyle/>
          <a:p>
            <a:pPr algn="ctr"/>
            <a:r>
              <a:rPr lang="en-US" sz="2800" dirty="0">
                <a:solidFill>
                  <a:srgbClr val="FFFF00"/>
                </a:solidFill>
                <a:latin typeface="Calibri" panose="020F0502020204030204" pitchFamily="34" charset="0"/>
              </a:rPr>
              <a:t>Israel</a:t>
            </a:r>
          </a:p>
          <a:p>
            <a:pPr algn="ctr"/>
            <a:r>
              <a:rPr lang="en-US" sz="2800" dirty="0">
                <a:solidFill>
                  <a:srgbClr val="FFFF00"/>
                </a:solidFill>
                <a:latin typeface="Calibri" panose="020F0502020204030204" pitchFamily="34" charset="0"/>
              </a:rPr>
              <a:t>Jeroboam—</a:t>
            </a:r>
            <a:r>
              <a:rPr lang="en-US" sz="2800" dirty="0" err="1">
                <a:solidFill>
                  <a:srgbClr val="FFFF00"/>
                </a:solidFill>
                <a:latin typeface="Calibri" panose="020F0502020204030204" pitchFamily="34" charset="0"/>
              </a:rPr>
              <a:t>Nadab</a:t>
            </a:r>
            <a:r>
              <a:rPr lang="en-US" sz="2800" dirty="0">
                <a:solidFill>
                  <a:srgbClr val="FFFF00"/>
                </a:solidFill>
                <a:latin typeface="Calibri" panose="020F0502020204030204" pitchFamily="34" charset="0"/>
              </a:rPr>
              <a:t>—</a:t>
            </a:r>
            <a:r>
              <a:rPr lang="en-US" sz="2800" dirty="0" err="1">
                <a:solidFill>
                  <a:srgbClr val="FFFF00"/>
                </a:solidFill>
                <a:latin typeface="Calibri" panose="020F0502020204030204" pitchFamily="34" charset="0"/>
              </a:rPr>
              <a:t>Baasha</a:t>
            </a:r>
            <a:r>
              <a:rPr lang="en-US" sz="2800" dirty="0">
                <a:solidFill>
                  <a:srgbClr val="FFFF00"/>
                </a:solidFill>
                <a:latin typeface="Calibri" panose="020F0502020204030204" pitchFamily="34" charset="0"/>
              </a:rPr>
              <a:t>—</a:t>
            </a:r>
            <a:r>
              <a:rPr lang="en-US" sz="2800" dirty="0" err="1">
                <a:solidFill>
                  <a:srgbClr val="FFFF00"/>
                </a:solidFill>
                <a:latin typeface="Calibri" panose="020F0502020204030204" pitchFamily="34" charset="0"/>
              </a:rPr>
              <a:t>Elah</a:t>
            </a:r>
            <a:r>
              <a:rPr lang="en-US" sz="2800" dirty="0">
                <a:solidFill>
                  <a:srgbClr val="FFFF00"/>
                </a:solidFill>
                <a:latin typeface="Calibri" panose="020F0502020204030204" pitchFamily="34" charset="0"/>
              </a:rPr>
              <a:t>—</a:t>
            </a:r>
            <a:r>
              <a:rPr lang="en-US" sz="2800" dirty="0" err="1">
                <a:solidFill>
                  <a:srgbClr val="FFFF00"/>
                </a:solidFill>
                <a:latin typeface="Calibri" panose="020F0502020204030204" pitchFamily="34" charset="0"/>
              </a:rPr>
              <a:t>Zimri</a:t>
            </a:r>
            <a:r>
              <a:rPr lang="en-US" sz="2800" dirty="0">
                <a:solidFill>
                  <a:srgbClr val="FFFF00"/>
                </a:solidFill>
                <a:latin typeface="Calibri" panose="020F0502020204030204" pitchFamily="34" charset="0"/>
              </a:rPr>
              <a:t>—</a:t>
            </a:r>
            <a:r>
              <a:rPr lang="en-US" sz="2800" dirty="0" err="1">
                <a:solidFill>
                  <a:srgbClr val="FFFF00"/>
                </a:solidFill>
                <a:latin typeface="Calibri" panose="020F0502020204030204" pitchFamily="34" charset="0"/>
              </a:rPr>
              <a:t>Omri</a:t>
            </a:r>
            <a:r>
              <a:rPr lang="en-US" sz="2800" dirty="0">
                <a:solidFill>
                  <a:srgbClr val="FFFF00"/>
                </a:solidFill>
                <a:latin typeface="Calibri" panose="020F0502020204030204" pitchFamily="34" charset="0"/>
              </a:rPr>
              <a:t>--Ahab </a:t>
            </a:r>
          </a:p>
        </p:txBody>
      </p:sp>
      <p:sp>
        <p:nvSpPr>
          <p:cNvPr id="7" name="Rectangle 6"/>
          <p:cNvSpPr/>
          <p:nvPr/>
        </p:nvSpPr>
        <p:spPr>
          <a:xfrm>
            <a:off x="7061703" y="2304814"/>
            <a:ext cx="4670078" cy="3970318"/>
          </a:xfrm>
          <a:prstGeom prst="rect">
            <a:avLst/>
          </a:prstGeom>
        </p:spPr>
        <p:txBody>
          <a:bodyPr wrap="square">
            <a:spAutoFit/>
          </a:bodyPr>
          <a:lstStyle/>
          <a:p>
            <a:r>
              <a:rPr lang="en-US" dirty="0">
                <a:solidFill>
                  <a:schemeClr val="bg1"/>
                </a:solidFill>
              </a:rPr>
              <a:t>The people make </a:t>
            </a:r>
            <a:r>
              <a:rPr lang="en-US" dirty="0" err="1">
                <a:solidFill>
                  <a:schemeClr val="bg1"/>
                </a:solidFill>
              </a:rPr>
              <a:t>Omri</a:t>
            </a:r>
            <a:r>
              <a:rPr lang="en-US" dirty="0">
                <a:solidFill>
                  <a:schemeClr val="bg1"/>
                </a:solidFill>
              </a:rPr>
              <a:t> king, and besiege </a:t>
            </a:r>
            <a:r>
              <a:rPr lang="en-US" dirty="0" err="1">
                <a:solidFill>
                  <a:schemeClr val="bg1"/>
                </a:solidFill>
              </a:rPr>
              <a:t>Zimri</a:t>
            </a:r>
            <a:r>
              <a:rPr lang="en-US" dirty="0">
                <a:solidFill>
                  <a:schemeClr val="bg1"/>
                </a:solidFill>
              </a:rPr>
              <a:t> in Tirzah; who, finding no way to escape, sets fire to his palace, and consumes himself in it.</a:t>
            </a:r>
          </a:p>
          <a:p>
            <a:endParaRPr lang="en-US" dirty="0">
              <a:solidFill>
                <a:schemeClr val="bg1"/>
              </a:solidFill>
              <a:latin typeface="Calibri" panose="020F0502020204030204" pitchFamily="34" charset="0"/>
            </a:endParaRPr>
          </a:p>
          <a:p>
            <a:r>
              <a:rPr lang="en-US" dirty="0">
                <a:solidFill>
                  <a:schemeClr val="bg1"/>
                </a:solidFill>
              </a:rPr>
              <a:t>The people are divided, half following </a:t>
            </a:r>
            <a:r>
              <a:rPr lang="en-US" dirty="0" err="1">
                <a:solidFill>
                  <a:schemeClr val="bg1"/>
                </a:solidFill>
              </a:rPr>
              <a:t>Tibni</a:t>
            </a:r>
            <a:r>
              <a:rPr lang="en-US" dirty="0">
                <a:solidFill>
                  <a:schemeClr val="bg1"/>
                </a:solidFill>
              </a:rPr>
              <a:t>, and half </a:t>
            </a:r>
            <a:r>
              <a:rPr lang="en-US" dirty="0" err="1">
                <a:solidFill>
                  <a:schemeClr val="bg1"/>
                </a:solidFill>
              </a:rPr>
              <a:t>Omri</a:t>
            </a:r>
            <a:r>
              <a:rPr lang="en-US" dirty="0">
                <a:solidFill>
                  <a:schemeClr val="bg1"/>
                </a:solidFill>
              </a:rPr>
              <a:t>; the latter faction overcomes the former, </a:t>
            </a:r>
            <a:r>
              <a:rPr lang="en-US" dirty="0" err="1">
                <a:solidFill>
                  <a:schemeClr val="bg1"/>
                </a:solidFill>
              </a:rPr>
              <a:t>Tibni</a:t>
            </a:r>
            <a:r>
              <a:rPr lang="en-US" dirty="0">
                <a:solidFill>
                  <a:schemeClr val="bg1"/>
                </a:solidFill>
              </a:rPr>
              <a:t> is slain, and </a:t>
            </a:r>
            <a:r>
              <a:rPr lang="en-US" dirty="0" err="1">
                <a:solidFill>
                  <a:schemeClr val="bg1"/>
                </a:solidFill>
              </a:rPr>
              <a:t>Omri</a:t>
            </a:r>
            <a:r>
              <a:rPr lang="en-US" dirty="0">
                <a:solidFill>
                  <a:schemeClr val="bg1"/>
                </a:solidFill>
              </a:rPr>
              <a:t> reigns alone. He founds Samaria. His bad character and death. </a:t>
            </a:r>
          </a:p>
          <a:p>
            <a:endParaRPr lang="en-US" dirty="0">
              <a:solidFill>
                <a:schemeClr val="bg1"/>
              </a:solidFill>
            </a:endParaRPr>
          </a:p>
          <a:p>
            <a:r>
              <a:rPr lang="en-US" dirty="0">
                <a:solidFill>
                  <a:schemeClr val="bg1"/>
                </a:solidFill>
              </a:rPr>
              <a:t>Ahab, son of </a:t>
            </a:r>
            <a:r>
              <a:rPr lang="en-US" dirty="0" err="1">
                <a:solidFill>
                  <a:schemeClr val="bg1"/>
                </a:solidFill>
              </a:rPr>
              <a:t>Omri</a:t>
            </a:r>
            <a:r>
              <a:rPr lang="en-US" dirty="0">
                <a:solidFill>
                  <a:schemeClr val="bg1"/>
                </a:solidFill>
              </a:rPr>
              <a:t>, reigns in his stead; marries Jezebel, restores idolatry, and exceeds his predecessors in wickedness. </a:t>
            </a:r>
          </a:p>
          <a:p>
            <a:endParaRPr lang="en-US" dirty="0">
              <a:solidFill>
                <a:schemeClr val="bg1"/>
              </a:solidFill>
            </a:endParaRPr>
          </a:p>
          <a:p>
            <a:r>
              <a:rPr lang="en-US" dirty="0" err="1">
                <a:solidFill>
                  <a:schemeClr val="bg1"/>
                </a:solidFill>
              </a:rPr>
              <a:t>Hiel</a:t>
            </a:r>
            <a:r>
              <a:rPr lang="en-US" dirty="0">
                <a:solidFill>
                  <a:schemeClr val="bg1"/>
                </a:solidFill>
              </a:rPr>
              <a:t> the Beth-elite rebuilds Jericho.</a:t>
            </a:r>
            <a:endParaRPr lang="en-US" dirty="0">
              <a:solidFill>
                <a:schemeClr val="bg1"/>
              </a:solidFill>
              <a:latin typeface="Calibri" panose="020F0502020204030204" pitchFamily="34" charset="0"/>
            </a:endParaRPr>
          </a:p>
        </p:txBody>
      </p:sp>
      <p:pic>
        <p:nvPicPr>
          <p:cNvPr id="2050" name="Picture 2" descr="https://upload.wikimedia.org/wikipedia/commons/thumb/a/a8/Baasha_of_Israel.jpg/200px-Baasha_of_Isr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288" y="2993758"/>
            <a:ext cx="19050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1514" y="0"/>
            <a:ext cx="11974286" cy="369331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marL="342900" indent="-342900" fontAlgn="base">
              <a:buAutoNum type="arabicPeriod"/>
            </a:pPr>
            <a:r>
              <a:rPr lang="en-US" dirty="0">
                <a:solidFill>
                  <a:schemeClr val="bg1"/>
                </a:solidFill>
              </a:rPr>
              <a:t>Elder Bruce C. </a:t>
            </a:r>
            <a:r>
              <a:rPr lang="en-US" dirty="0" err="1">
                <a:solidFill>
                  <a:schemeClr val="bg1"/>
                </a:solidFill>
              </a:rPr>
              <a:t>Hafen</a:t>
            </a:r>
            <a:r>
              <a:rPr lang="en-US" dirty="0">
                <a:solidFill>
                  <a:schemeClr val="bg1"/>
                </a:solidFill>
              </a:rPr>
              <a:t> </a:t>
            </a:r>
            <a:r>
              <a:rPr lang="en-US" i="1" dirty="0">
                <a:solidFill>
                  <a:schemeClr val="bg1"/>
                </a:solidFill>
              </a:rPr>
              <a:t>Covenant Marriage </a:t>
            </a:r>
            <a:r>
              <a:rPr lang="en-US" dirty="0">
                <a:solidFill>
                  <a:schemeClr val="bg1"/>
                </a:solidFill>
              </a:rPr>
              <a:t>Oct. 1996 Gen. Conf.</a:t>
            </a:r>
          </a:p>
          <a:p>
            <a:pPr marL="342900" indent="-342900" fontAlgn="base">
              <a:buFontTx/>
              <a:buAutoNum type="arabicPeriod"/>
            </a:pPr>
            <a:r>
              <a:rPr lang="en-US" b="0" i="0" dirty="0">
                <a:solidFill>
                  <a:schemeClr val="bg1"/>
                </a:solidFill>
                <a:effectLst/>
                <a:latin typeface="Calibri" panose="020F0502020204030204" pitchFamily="34" charset="0"/>
              </a:rPr>
              <a:t>President Joseph Fielding Smith (</a:t>
            </a:r>
            <a:r>
              <a:rPr lang="en-US" b="0" i="1" dirty="0">
                <a:solidFill>
                  <a:schemeClr val="bg1"/>
                </a:solidFill>
                <a:effectLst/>
                <a:latin typeface="Calibri" panose="020F0502020204030204" pitchFamily="34" charset="0"/>
              </a:rPr>
              <a:t>Answers to Gospel Questions,</a:t>
            </a:r>
            <a:r>
              <a:rPr lang="en-US" b="0" i="0" dirty="0">
                <a:solidFill>
                  <a:schemeClr val="bg1"/>
                </a:solidFill>
                <a:effectLst/>
                <a:latin typeface="Calibri" panose="020F0502020204030204" pitchFamily="34" charset="0"/>
              </a:rPr>
              <a:t> 4:214.)</a:t>
            </a:r>
            <a:endParaRPr lang="en-US" dirty="0">
              <a:solidFill>
                <a:schemeClr val="bg1"/>
              </a:solidFill>
              <a:latin typeface="Calibri" panose="020F0502020204030204" pitchFamily="34" charset="0"/>
            </a:endParaRPr>
          </a:p>
          <a:p>
            <a:pPr marL="342900" indent="-342900" fontAlgn="base">
              <a:buFontTx/>
              <a:buAutoNum type="arabicPeriod"/>
            </a:pPr>
            <a:r>
              <a:rPr lang="en-US" dirty="0">
                <a:solidFill>
                  <a:schemeClr val="bg1"/>
                </a:solidFill>
                <a:latin typeface="Calibri" panose="020F0502020204030204" pitchFamily="34" charset="0"/>
              </a:rPr>
              <a:t>President Spencer W. Kimball (“Oneness in Marriage,”</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Mar. 1977, 3).</a:t>
            </a:r>
          </a:p>
          <a:p>
            <a:pPr marL="342900" indent="-342900" fontAlgn="base">
              <a:buFontTx/>
              <a:buAutoNum type="arabicPeriod"/>
            </a:pPr>
            <a:r>
              <a:rPr lang="en-US" i="1" dirty="0">
                <a:solidFill>
                  <a:schemeClr val="bg1"/>
                </a:solidFill>
              </a:rPr>
              <a:t>For the Strength of Youth</a:t>
            </a:r>
            <a:r>
              <a:rPr lang="en-US" dirty="0">
                <a:solidFill>
                  <a:schemeClr val="bg1"/>
                </a:solidFill>
              </a:rPr>
              <a:t> [booklet, 2011], 4, 5).</a:t>
            </a:r>
          </a:p>
          <a:p>
            <a:pPr marL="342900" indent="-342900" fontAlgn="base">
              <a:buFontTx/>
              <a:buAutoNum type="arabicPeriod"/>
            </a:pPr>
            <a:r>
              <a:rPr lang="en-US" dirty="0">
                <a:solidFill>
                  <a:schemeClr val="bg1"/>
                </a:solidFill>
              </a:rPr>
              <a:t>Adam Clark </a:t>
            </a:r>
            <a:r>
              <a:rPr lang="en-US" i="1" dirty="0">
                <a:solidFill>
                  <a:schemeClr val="bg1"/>
                </a:solidFill>
              </a:rPr>
              <a:t>Bible Commentary </a:t>
            </a:r>
            <a:r>
              <a:rPr lang="en-US" dirty="0">
                <a:solidFill>
                  <a:schemeClr val="bg1"/>
                </a:solidFill>
              </a:rPr>
              <a:t> 1 Kings 11:11</a:t>
            </a:r>
          </a:p>
          <a:p>
            <a:pPr marL="342900" indent="-342900" fontAlgn="base">
              <a:buFontTx/>
              <a:buAutoNum type="arabicPeriod"/>
            </a:pPr>
            <a:r>
              <a:rPr lang="en-US" i="1" dirty="0">
                <a:solidFill>
                  <a:schemeClr val="bg1"/>
                </a:solidFill>
              </a:rPr>
              <a:t>Who’s Who in the Old Testament </a:t>
            </a:r>
            <a:r>
              <a:rPr lang="en-US" dirty="0">
                <a:solidFill>
                  <a:schemeClr val="bg1"/>
                </a:solidFill>
              </a:rPr>
              <a:t>by Ed J. </a:t>
            </a:r>
            <a:r>
              <a:rPr lang="en-US" dirty="0" err="1">
                <a:solidFill>
                  <a:schemeClr val="bg1"/>
                </a:solidFill>
              </a:rPr>
              <a:t>Pinegar</a:t>
            </a:r>
            <a:r>
              <a:rPr lang="en-US" dirty="0">
                <a:solidFill>
                  <a:schemeClr val="bg1"/>
                </a:solidFill>
              </a:rPr>
              <a:t> and Richard J. Allen pp. 91-92, 158-159</a:t>
            </a:r>
          </a:p>
          <a:p>
            <a:pPr fontAlgn="base"/>
            <a:r>
              <a:rPr lang="en-US" dirty="0">
                <a:solidFill>
                  <a:schemeClr val="bg1"/>
                </a:solidFill>
              </a:rPr>
              <a:t>Presentation by ©http://fashionsbylynda.com/blog/</a:t>
            </a:r>
            <a:endParaRPr lang="en-US" i="1" dirty="0">
              <a:solidFill>
                <a:schemeClr val="bg1"/>
              </a:solidFill>
            </a:endParaRPr>
          </a:p>
          <a:p>
            <a:pPr marL="342900" indent="-342900" fontAlgn="base">
              <a:buAutoNum type="arabicPeriod" startAt="7"/>
            </a:pPr>
            <a:r>
              <a:rPr lang="en-US" dirty="0">
                <a:solidFill>
                  <a:schemeClr val="bg1"/>
                </a:solidFill>
              </a:rPr>
              <a:t>Wikipedia</a:t>
            </a:r>
          </a:p>
          <a:p>
            <a:pPr marL="342900" indent="-342900" fontAlgn="base">
              <a:buAutoNum type="arabicPeriod" startAt="7"/>
            </a:pPr>
            <a:r>
              <a:rPr lang="en-US" dirty="0">
                <a:solidFill>
                  <a:schemeClr val="bg1"/>
                </a:solidFill>
              </a:rPr>
              <a:t>W. Cleon Skousen </a:t>
            </a:r>
            <a:r>
              <a:rPr lang="en-US" i="1" dirty="0">
                <a:solidFill>
                  <a:schemeClr val="bg1"/>
                </a:solidFill>
              </a:rPr>
              <a:t>The Fourth Thousand Years </a:t>
            </a:r>
            <a:r>
              <a:rPr lang="en-US" dirty="0">
                <a:solidFill>
                  <a:schemeClr val="bg1"/>
                </a:solidFill>
              </a:rPr>
              <a:t>p. 280</a:t>
            </a:r>
          </a:p>
          <a:p>
            <a:pPr marL="342900" indent="-342900" fontAlgn="base">
              <a:buAutoNum type="arabicPeriod" startAt="7"/>
            </a:pPr>
            <a:r>
              <a:rPr lang="en-US" dirty="0">
                <a:solidFill>
                  <a:schemeClr val="bg1"/>
                </a:solidFill>
              </a:rPr>
              <a:t>Old Testament Institute Manual</a:t>
            </a:r>
          </a:p>
          <a:p>
            <a:pPr marL="342900" indent="-342900" fontAlgn="base">
              <a:buAutoNum type="arabicPeriod" startAt="7"/>
            </a:pPr>
            <a:r>
              <a:rPr lang="en-US" dirty="0">
                <a:solidFill>
                  <a:schemeClr val="bg1"/>
                </a:solidFill>
                <a:latin typeface="Calibri" panose="020F0502020204030204" pitchFamily="34" charset="0"/>
              </a:rPr>
              <a:t>William Smith, </a:t>
            </a:r>
            <a:r>
              <a:rPr lang="en-US" i="1" dirty="0">
                <a:solidFill>
                  <a:schemeClr val="bg1"/>
                </a:solidFill>
                <a:latin typeface="Calibri" panose="020F0502020204030204" pitchFamily="34" charset="0"/>
              </a:rPr>
              <a:t>A Dictionary of the </a:t>
            </a:r>
            <a:r>
              <a:rPr lang="en-US" i="1" dirty="0" err="1">
                <a:solidFill>
                  <a:schemeClr val="bg1"/>
                </a:solidFill>
                <a:latin typeface="Calibri" panose="020F0502020204030204" pitchFamily="34" charset="0"/>
              </a:rPr>
              <a:t>Bible,</a:t>
            </a:r>
            <a:r>
              <a:rPr lang="en-US" dirty="0" err="1">
                <a:solidFill>
                  <a:schemeClr val="bg1"/>
                </a:solidFill>
                <a:latin typeface="Calibri" panose="020F0502020204030204" pitchFamily="34" charset="0"/>
              </a:rPr>
              <a:t>s.v</a:t>
            </a:r>
            <a:r>
              <a:rPr lang="en-US" dirty="0">
                <a:solidFill>
                  <a:schemeClr val="bg1"/>
                </a:solidFill>
                <a:latin typeface="Calibri" panose="020F0502020204030204" pitchFamily="34" charset="0"/>
              </a:rPr>
              <a:t>. “scorpion”).</a:t>
            </a:r>
            <a:endParaRPr lang="en-US" dirty="0">
              <a:solidFill>
                <a:schemeClr val="bg1"/>
              </a:solidFill>
            </a:endParaRPr>
          </a:p>
        </p:txBody>
      </p:sp>
      <p:pic>
        <p:nvPicPr>
          <p:cNvPr id="5" name="Picture 8" descr="https://www.lds.org/bc/content/shared/content/images/gospel-library/manual/00001/jeroboam-and-rehoboam-ted-henninger_1327659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107" y="2831841"/>
            <a:ext cx="2333625"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08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Solomon Loves Many</a:t>
            </a:r>
          </a:p>
        </p:txBody>
      </p:sp>
      <p:sp>
        <p:nvSpPr>
          <p:cNvPr id="2" name="Rectangle 1"/>
          <p:cNvSpPr/>
          <p:nvPr/>
        </p:nvSpPr>
        <p:spPr>
          <a:xfrm>
            <a:off x="390798" y="1616697"/>
            <a:ext cx="4120242" cy="646331"/>
          </a:xfrm>
          <a:prstGeom prst="rect">
            <a:avLst/>
          </a:prstGeom>
        </p:spPr>
        <p:txBody>
          <a:bodyPr wrap="square">
            <a:spAutoFit/>
          </a:bodyPr>
          <a:lstStyle/>
          <a:p>
            <a:r>
              <a:rPr lang="en-US" b="0" i="0" dirty="0">
                <a:solidFill>
                  <a:schemeClr val="bg1"/>
                </a:solidFill>
                <a:effectLst/>
                <a:latin typeface="Calibri" panose="020F0502020204030204" pitchFamily="34" charset="0"/>
              </a:rPr>
              <a:t>Strange women = f</a:t>
            </a:r>
            <a:r>
              <a:rPr lang="en-US" dirty="0">
                <a:solidFill>
                  <a:schemeClr val="bg1"/>
                </a:solidFill>
                <a:latin typeface="Calibri" panose="020F0502020204030204" pitchFamily="34" charset="0"/>
              </a:rPr>
              <a:t>oreign women, or those not of the covenant.  </a:t>
            </a:r>
          </a:p>
        </p:txBody>
      </p:sp>
      <p:sp>
        <p:nvSpPr>
          <p:cNvPr id="3" name="Rectangle 2"/>
          <p:cNvSpPr/>
          <p:nvPr/>
        </p:nvSpPr>
        <p:spPr>
          <a:xfrm>
            <a:off x="244384" y="6351713"/>
            <a:ext cx="2966902" cy="369332"/>
          </a:xfrm>
          <a:prstGeom prst="rect">
            <a:avLst/>
          </a:prstGeom>
        </p:spPr>
        <p:txBody>
          <a:bodyPr wrap="square">
            <a:spAutoFit/>
          </a:bodyPr>
          <a:lstStyle/>
          <a:p>
            <a:r>
              <a:rPr lang="en-US" dirty="0">
                <a:solidFill>
                  <a:schemeClr val="bg1"/>
                </a:solidFill>
              </a:rPr>
              <a:t>1 Kings 11:1-10</a:t>
            </a:r>
          </a:p>
        </p:txBody>
      </p:sp>
      <p:sp>
        <p:nvSpPr>
          <p:cNvPr id="4" name="Rectangle 3"/>
          <p:cNvSpPr/>
          <p:nvPr/>
        </p:nvSpPr>
        <p:spPr>
          <a:xfrm>
            <a:off x="5238736" y="1709158"/>
            <a:ext cx="4723340" cy="923330"/>
          </a:xfrm>
          <a:prstGeom prst="rect">
            <a:avLst/>
          </a:prstGeom>
        </p:spPr>
        <p:txBody>
          <a:bodyPr wrap="square">
            <a:spAutoFit/>
          </a:bodyPr>
          <a:lstStyle/>
          <a:p>
            <a:r>
              <a:rPr lang="en-US" b="0" i="0" dirty="0">
                <a:solidFill>
                  <a:schemeClr val="bg1"/>
                </a:solidFill>
                <a:effectLst/>
                <a:latin typeface="Calibri" panose="020F0502020204030204" pitchFamily="34" charset="0"/>
              </a:rPr>
              <a:t>Solomon’s marriages were for political expediency </a:t>
            </a:r>
            <a:r>
              <a:rPr lang="en-US" dirty="0">
                <a:solidFill>
                  <a:schemeClr val="bg1"/>
                </a:solidFill>
                <a:latin typeface="Calibri" panose="020F0502020204030204" pitchFamily="34" charset="0"/>
              </a:rPr>
              <a:t>and perhaps for personal reasons as well. </a:t>
            </a:r>
          </a:p>
        </p:txBody>
      </p:sp>
      <p:pic>
        <p:nvPicPr>
          <p:cNvPr id="5122" name="Picture 2" descr="http://robincohn.net/wp-content/uploads/2010/08/Solomons-wiv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1" y="2447566"/>
            <a:ext cx="4114800" cy="29718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04648" y="2524031"/>
            <a:ext cx="3690258" cy="1200329"/>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hese women brought to Israel their idols and heathen worship, which corrupted not only Solomon but the people also.</a:t>
            </a:r>
            <a:endParaRPr lang="en-US" dirty="0">
              <a:solidFill>
                <a:schemeClr val="bg1"/>
              </a:solidFill>
            </a:endParaRPr>
          </a:p>
        </p:txBody>
      </p:sp>
      <p:sp>
        <p:nvSpPr>
          <p:cNvPr id="24" name="Rectangle 23"/>
          <p:cNvSpPr/>
          <p:nvPr/>
        </p:nvSpPr>
        <p:spPr>
          <a:xfrm>
            <a:off x="3444241" y="1062827"/>
            <a:ext cx="60851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700 Princesses (of royal lineage) and 300 concubines</a:t>
            </a:r>
            <a:endParaRPr lang="en-US" dirty="0">
              <a:solidFill>
                <a:schemeClr val="bg1"/>
              </a:solidFill>
              <a:latin typeface="Calibri" panose="020F0502020204030204" pitchFamily="34" charset="0"/>
            </a:endParaRPr>
          </a:p>
        </p:txBody>
      </p:sp>
      <p:sp>
        <p:nvSpPr>
          <p:cNvPr id="7" name="Rectangle 6"/>
          <p:cNvSpPr/>
          <p:nvPr/>
        </p:nvSpPr>
        <p:spPr>
          <a:xfrm>
            <a:off x="4632221" y="3876142"/>
            <a:ext cx="3315970" cy="646331"/>
          </a:xfrm>
          <a:prstGeom prst="rect">
            <a:avLst/>
          </a:prstGeom>
        </p:spPr>
        <p:txBody>
          <a:bodyPr wrap="square">
            <a:spAutoFit/>
          </a:bodyPr>
          <a:lstStyle/>
          <a:p>
            <a:r>
              <a:rPr lang="en-US" b="1" i="0" dirty="0">
                <a:solidFill>
                  <a:srgbClr val="FFFF00"/>
                </a:solidFill>
                <a:effectLst/>
                <a:latin typeface="Calibri" panose="020F0502020204030204" pitchFamily="34" charset="0"/>
              </a:rPr>
              <a:t> Ashtoreth the goddess of the </a:t>
            </a:r>
            <a:r>
              <a:rPr lang="en-US" b="1" i="0" dirty="0" err="1">
                <a:solidFill>
                  <a:srgbClr val="FFFF00"/>
                </a:solidFill>
                <a:effectLst/>
                <a:latin typeface="Calibri" panose="020F0502020204030204" pitchFamily="34" charset="0"/>
              </a:rPr>
              <a:t>Zidonians</a:t>
            </a:r>
            <a:r>
              <a:rPr lang="en-US" b="1" i="0" dirty="0">
                <a:solidFill>
                  <a:srgbClr val="FFFF00"/>
                </a:solidFill>
                <a:effectLst/>
                <a:latin typeface="Calibri" panose="020F0502020204030204" pitchFamily="34" charset="0"/>
              </a:rPr>
              <a:t>, </a:t>
            </a:r>
            <a:endParaRPr lang="en-US" b="1" dirty="0">
              <a:solidFill>
                <a:srgbClr val="FFFF00"/>
              </a:solidFill>
              <a:latin typeface="Calibri" panose="020F0502020204030204" pitchFamily="34" charset="0"/>
            </a:endParaRPr>
          </a:p>
        </p:txBody>
      </p:sp>
      <p:pic>
        <p:nvPicPr>
          <p:cNvPr id="5124" name="Picture 4" descr="http://www.restorationministries.org/HtmlFiles/HTMLLifebytes/images/6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019" y="4977401"/>
            <a:ext cx="1266825" cy="1733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20483" y="5042424"/>
            <a:ext cx="1802494" cy="1200329"/>
          </a:xfrm>
          <a:prstGeom prst="rect">
            <a:avLst/>
          </a:prstGeom>
        </p:spPr>
        <p:txBody>
          <a:bodyPr wrap="square">
            <a:spAutoFit/>
          </a:bodyPr>
          <a:lstStyle/>
          <a:p>
            <a:r>
              <a:rPr lang="en-US" b="1" i="0" dirty="0" err="1">
                <a:solidFill>
                  <a:srgbClr val="FFFF00"/>
                </a:solidFill>
                <a:effectLst/>
                <a:latin typeface="Calibri" panose="020F0502020204030204" pitchFamily="34" charset="0"/>
              </a:rPr>
              <a:t>Milcom</a:t>
            </a:r>
            <a:r>
              <a:rPr lang="en-US" b="1" i="0" dirty="0">
                <a:solidFill>
                  <a:srgbClr val="FFFF00"/>
                </a:solidFill>
                <a:effectLst/>
                <a:latin typeface="Calibri" panose="020F0502020204030204" pitchFamily="34" charset="0"/>
              </a:rPr>
              <a:t>: also known as </a:t>
            </a:r>
            <a:r>
              <a:rPr lang="en-US" b="1" i="0" dirty="0" err="1">
                <a:solidFill>
                  <a:srgbClr val="FFFF00"/>
                </a:solidFill>
                <a:effectLst/>
                <a:latin typeface="Calibri" panose="020F0502020204030204" pitchFamily="34" charset="0"/>
              </a:rPr>
              <a:t>Molech</a:t>
            </a:r>
            <a:r>
              <a:rPr lang="en-US" b="1" i="0" dirty="0">
                <a:solidFill>
                  <a:srgbClr val="FFFF00"/>
                </a:solidFill>
                <a:effectLst/>
                <a:latin typeface="Calibri" panose="020F0502020204030204" pitchFamily="34" charset="0"/>
              </a:rPr>
              <a:t> (</a:t>
            </a:r>
            <a:r>
              <a:rPr lang="en-US" b="1" i="0" dirty="0" err="1">
                <a:solidFill>
                  <a:srgbClr val="FFFF00"/>
                </a:solidFill>
                <a:effectLst/>
                <a:latin typeface="Calibri" panose="020F0502020204030204" pitchFamily="34" charset="0"/>
              </a:rPr>
              <a:t>Ammorites</a:t>
            </a:r>
            <a:r>
              <a:rPr lang="en-US" b="1" i="0" dirty="0">
                <a:solidFill>
                  <a:srgbClr val="FFFF00"/>
                </a:solidFill>
                <a:effectLst/>
                <a:latin typeface="Calibri" panose="020F0502020204030204" pitchFamily="34" charset="0"/>
              </a:rPr>
              <a:t>)</a:t>
            </a:r>
            <a:endParaRPr lang="en-US" b="1" dirty="0">
              <a:solidFill>
                <a:srgbClr val="FFFF00"/>
              </a:solidFill>
              <a:latin typeface="Calibri" panose="020F0502020204030204" pitchFamily="34" charset="0"/>
            </a:endParaRPr>
          </a:p>
        </p:txBody>
      </p:sp>
      <p:pic>
        <p:nvPicPr>
          <p:cNvPr id="5128" name="Picture 8" descr="http://bible-truths.com/lake17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2752" y="4489417"/>
            <a:ext cx="2829882" cy="212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4" y="153965"/>
            <a:ext cx="6096000" cy="2031325"/>
          </a:xfrm>
          <a:prstGeom prst="rect">
            <a:avLst/>
          </a:prstGeom>
        </p:spPr>
        <p:txBody>
          <a:bodyPr>
            <a:spAutoFit/>
          </a:bodyPr>
          <a:lstStyle/>
          <a:p>
            <a:r>
              <a:rPr lang="en-US" b="0" i="0" dirty="0">
                <a:solidFill>
                  <a:srgbClr val="4D4D4D"/>
                </a:solidFill>
                <a:effectLst/>
                <a:latin typeface="Arial" panose="020B0604020202020204" pitchFamily="34" charset="0"/>
              </a:rPr>
              <a:t>Ashtoreth: </a:t>
            </a:r>
          </a:p>
          <a:p>
            <a:r>
              <a:rPr lang="en-US" b="0" i="0" dirty="0">
                <a:solidFill>
                  <a:srgbClr val="4D4D4D"/>
                </a:solidFill>
                <a:effectLst/>
                <a:latin typeface="Arial" panose="020B0604020202020204" pitchFamily="34" charset="0"/>
              </a:rPr>
              <a:t>The name given in the Old Testament to the old Semitic mother-goddess, called in </a:t>
            </a:r>
            <a:r>
              <a:rPr lang="en-US" b="0" i="0" dirty="0" err="1">
                <a:solidFill>
                  <a:srgbClr val="4D4D4D"/>
                </a:solidFill>
                <a:effectLst/>
                <a:latin typeface="Arial" panose="020B0604020202020204" pitchFamily="34" charset="0"/>
              </a:rPr>
              <a:t>Phenicia</a:t>
            </a:r>
            <a:r>
              <a:rPr lang="en-US" b="0" i="0" dirty="0">
                <a:solidFill>
                  <a:srgbClr val="4D4D4D"/>
                </a:solidFill>
                <a:effectLst/>
                <a:latin typeface="Arial" panose="020B0604020202020204" pitchFamily="34" charset="0"/>
              </a:rPr>
              <a:t>, </a:t>
            </a:r>
            <a:r>
              <a:rPr lang="en-US" b="0" i="0" dirty="0" err="1">
                <a:solidFill>
                  <a:srgbClr val="4D4D4D"/>
                </a:solidFill>
                <a:effectLst/>
                <a:latin typeface="Arial" panose="020B0604020202020204" pitchFamily="34" charset="0"/>
              </a:rPr>
              <a:t>Ashtarte</a:t>
            </a:r>
            <a:r>
              <a:rPr lang="en-US" b="0" i="0" dirty="0">
                <a:solidFill>
                  <a:srgbClr val="4D4D4D"/>
                </a:solidFill>
                <a:effectLst/>
                <a:latin typeface="Arial" panose="020B0604020202020204" pitchFamily="34" charset="0"/>
              </a:rPr>
              <a:t>; in Babylonia, Ishtar; and in Arabia, </a:t>
            </a:r>
            <a:r>
              <a:rPr lang="en-US" b="0" i="0" dirty="0" err="1">
                <a:solidFill>
                  <a:srgbClr val="4D4D4D"/>
                </a:solidFill>
                <a:effectLst/>
                <a:latin typeface="Arial" panose="020B0604020202020204" pitchFamily="34" charset="0"/>
              </a:rPr>
              <a:t>Athtar</a:t>
            </a:r>
            <a:r>
              <a:rPr lang="en-US" b="0" i="0" dirty="0">
                <a:solidFill>
                  <a:srgbClr val="4D4D4D"/>
                </a:solidFill>
                <a:effectLst/>
                <a:latin typeface="Arial" panose="020B0604020202020204" pitchFamily="34" charset="0"/>
              </a:rPr>
              <a:t>. (For her worship among the Hebrews.) Ashtoreth is derived from </a:t>
            </a:r>
            <a:r>
              <a:rPr lang="en-US" b="0" i="0" dirty="0" err="1">
                <a:solidFill>
                  <a:srgbClr val="4D4D4D"/>
                </a:solidFill>
                <a:effectLst/>
                <a:latin typeface="Arial" panose="020B0604020202020204" pitchFamily="34" charset="0"/>
              </a:rPr>
              <a:t>Ashtart</a:t>
            </a:r>
            <a:r>
              <a:rPr lang="en-US" b="0" i="0" dirty="0">
                <a:solidFill>
                  <a:srgbClr val="4D4D4D"/>
                </a:solidFill>
                <a:effectLst/>
                <a:latin typeface="Arial" panose="020B0604020202020204" pitchFamily="34" charset="0"/>
              </a:rPr>
              <a:t> by a distortion after the analogy of "</a:t>
            </a:r>
            <a:r>
              <a:rPr lang="en-US" b="0" i="0" dirty="0" err="1">
                <a:solidFill>
                  <a:srgbClr val="4D4D4D"/>
                </a:solidFill>
                <a:effectLst/>
                <a:latin typeface="Arial" panose="020B0604020202020204" pitchFamily="34" charset="0"/>
              </a:rPr>
              <a:t>Bosheth</a:t>
            </a:r>
            <a:r>
              <a:rPr lang="en-US" b="0" i="0" dirty="0">
                <a:solidFill>
                  <a:srgbClr val="4D4D4D"/>
                </a:solidFill>
                <a:effectLst/>
                <a:latin typeface="Arial" panose="020B0604020202020204" pitchFamily="34" charset="0"/>
              </a:rPr>
              <a:t>“ Jewish Dictionary </a:t>
            </a:r>
            <a:endParaRPr lang="en-US" dirty="0"/>
          </a:p>
        </p:txBody>
      </p:sp>
      <p:pic>
        <p:nvPicPr>
          <p:cNvPr id="6146" name="Picture 2" descr="Image and video hosting by Tiny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514" y="2410732"/>
            <a:ext cx="22860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media-cache-ak0.pinimg.com/236x/2f/e7/a6/2fe7a6b2f0976322d8160db1ab1348c2.jpg"/>
          <p:cNvPicPr>
            <a:picLocks noChangeAspect="1" noChangeArrowheads="1"/>
          </p:cNvPicPr>
          <p:nvPr/>
        </p:nvPicPr>
        <p:blipFill rotWithShape="1">
          <a:blip r:embed="rId3">
            <a:extLst>
              <a:ext uri="{28A0092B-C50C-407E-A947-70E740481C1C}">
                <a14:useLocalDpi xmlns:a14="http://schemas.microsoft.com/office/drawing/2010/main" val="0"/>
              </a:ext>
            </a:extLst>
          </a:blip>
          <a:srcRect l="8405" t="4208" r="3024" b="12116"/>
          <a:stretch/>
        </p:blipFill>
        <p:spPr bwMode="auto">
          <a:xfrm>
            <a:off x="7511143" y="326571"/>
            <a:ext cx="2079172" cy="29463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39343" y="4122858"/>
            <a:ext cx="7543800" cy="2585323"/>
          </a:xfrm>
          <a:prstGeom prst="rect">
            <a:avLst/>
          </a:prstGeom>
        </p:spPr>
        <p:txBody>
          <a:bodyPr wrap="square">
            <a:spAutoFit/>
          </a:bodyPr>
          <a:lstStyle/>
          <a:p>
            <a:r>
              <a:rPr lang="en-US" b="0" i="0" dirty="0" err="1">
                <a:solidFill>
                  <a:srgbClr val="4D4D4D"/>
                </a:solidFill>
                <a:effectLst/>
                <a:latin typeface="Arial" panose="020B0604020202020204" pitchFamily="34" charset="0"/>
              </a:rPr>
              <a:t>Milcom</a:t>
            </a:r>
            <a:r>
              <a:rPr lang="en-US" b="0" i="0" dirty="0">
                <a:solidFill>
                  <a:srgbClr val="4D4D4D"/>
                </a:solidFill>
                <a:effectLst/>
                <a:latin typeface="Arial" panose="020B0604020202020204" pitchFamily="34" charset="0"/>
              </a:rPr>
              <a:t>: or </a:t>
            </a:r>
            <a:r>
              <a:rPr lang="en-US" b="0" i="0" dirty="0" err="1">
                <a:solidFill>
                  <a:srgbClr val="4D4D4D"/>
                </a:solidFill>
                <a:effectLst/>
                <a:latin typeface="Arial" panose="020B0604020202020204" pitchFamily="34" charset="0"/>
              </a:rPr>
              <a:t>Molech</a:t>
            </a:r>
            <a:r>
              <a:rPr lang="en-US" b="0" i="0" dirty="0">
                <a:solidFill>
                  <a:srgbClr val="4D4D4D"/>
                </a:solidFill>
                <a:effectLst/>
                <a:latin typeface="Arial" panose="020B0604020202020204" pitchFamily="34" charset="0"/>
              </a:rPr>
              <a:t>, Moloch:</a:t>
            </a:r>
          </a:p>
          <a:p>
            <a:r>
              <a:rPr lang="en-US" dirty="0" err="1">
                <a:solidFill>
                  <a:srgbClr val="4D4D4D"/>
                </a:solidFill>
                <a:latin typeface="Arial" panose="020B0604020202020204" pitchFamily="34" charset="0"/>
              </a:rPr>
              <a:t>Milcom</a:t>
            </a:r>
            <a:r>
              <a:rPr lang="en-US" dirty="0">
                <a:solidFill>
                  <a:srgbClr val="4D4D4D"/>
                </a:solidFill>
                <a:latin typeface="Arial" panose="020B0604020202020204" pitchFamily="34" charset="0"/>
              </a:rPr>
              <a:t> was the god of the Ammonites. He was also called </a:t>
            </a:r>
            <a:r>
              <a:rPr lang="en-US" dirty="0" err="1">
                <a:solidFill>
                  <a:srgbClr val="4D4D4D"/>
                </a:solidFill>
                <a:latin typeface="Arial" panose="020B0604020202020204" pitchFamily="34" charset="0"/>
              </a:rPr>
              <a:t>Molech</a:t>
            </a:r>
            <a:r>
              <a:rPr lang="en-US" dirty="0">
                <a:solidFill>
                  <a:srgbClr val="4D4D4D"/>
                </a:solidFill>
                <a:latin typeface="Arial" panose="020B0604020202020204" pitchFamily="34" charset="0"/>
              </a:rPr>
              <a:t> (</a:t>
            </a:r>
            <a:r>
              <a:rPr lang="en-US" dirty="0" err="1">
                <a:solidFill>
                  <a:srgbClr val="4D4D4D"/>
                </a:solidFill>
                <a:latin typeface="Arial" panose="020B0604020202020204" pitchFamily="34" charset="0"/>
              </a:rPr>
              <a:t>Leviticuas</a:t>
            </a:r>
            <a:r>
              <a:rPr lang="en-US" dirty="0">
                <a:solidFill>
                  <a:srgbClr val="4D4D4D"/>
                </a:solidFill>
                <a:latin typeface="Arial" panose="020B0604020202020204" pitchFamily="34" charset="0"/>
              </a:rPr>
              <a:t> 18:21) and </a:t>
            </a:r>
            <a:r>
              <a:rPr lang="en-US" dirty="0" err="1">
                <a:solidFill>
                  <a:srgbClr val="4D4D4D"/>
                </a:solidFill>
                <a:latin typeface="Arial" panose="020B0604020202020204" pitchFamily="34" charset="0"/>
              </a:rPr>
              <a:t>Malcam</a:t>
            </a:r>
            <a:r>
              <a:rPr lang="en-US" dirty="0">
                <a:solidFill>
                  <a:srgbClr val="4D4D4D"/>
                </a:solidFill>
                <a:latin typeface="Arial" panose="020B0604020202020204" pitchFamily="34" charset="0"/>
              </a:rPr>
              <a:t>. His worship demanded the sacrifice of children by fire. </a:t>
            </a:r>
            <a:r>
              <a:rPr lang="en-US" dirty="0" err="1">
                <a:solidFill>
                  <a:srgbClr val="4D4D4D"/>
                </a:solidFill>
                <a:latin typeface="Arial" panose="020B0604020202020204" pitchFamily="34" charset="0"/>
              </a:rPr>
              <a:t>Milcom</a:t>
            </a:r>
            <a:r>
              <a:rPr lang="en-US" dirty="0">
                <a:solidFill>
                  <a:srgbClr val="4D4D4D"/>
                </a:solidFill>
                <a:latin typeface="Arial" panose="020B0604020202020204" pitchFamily="34" charset="0"/>
              </a:rPr>
              <a:t> was one of the pagan gods for which King Solomon influenced by his foreign wives, built a shrine in the outskirts of Jerusalem. This shrined called </a:t>
            </a:r>
            <a:r>
              <a:rPr lang="en-US" dirty="0" err="1">
                <a:solidFill>
                  <a:srgbClr val="4D4D4D"/>
                </a:solidFill>
                <a:latin typeface="Arial" panose="020B0604020202020204" pitchFamily="34" charset="0"/>
              </a:rPr>
              <a:t>Topheph</a:t>
            </a:r>
            <a:r>
              <a:rPr lang="en-US" dirty="0">
                <a:solidFill>
                  <a:srgbClr val="4D4D4D"/>
                </a:solidFill>
                <a:latin typeface="Arial" panose="020B0604020202020204" pitchFamily="34" charset="0"/>
              </a:rPr>
              <a:t> was destroyed centuries later by King Josiah, who desecrated it with human bones, so that it would no longer be suitable for any worshiper to make his son or daughter pass through fire.</a:t>
            </a:r>
            <a:endParaRPr lang="en-US" dirty="0"/>
          </a:p>
        </p:txBody>
      </p:sp>
      <p:pic>
        <p:nvPicPr>
          <p:cNvPr id="9" name="Picture 6" descr="http://www.jesus-is-savior.com/False%20Religions/Wicca%20&amp;%20Witchcraft/molech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5531" y="2025590"/>
            <a:ext cx="1716825" cy="167231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bibleatlas.org/area/topheth.jpg"/>
          <p:cNvPicPr>
            <a:picLocks noChangeAspect="1" noChangeArrowheads="1"/>
          </p:cNvPicPr>
          <p:nvPr/>
        </p:nvPicPr>
        <p:blipFill rotWithShape="1">
          <a:blip r:embed="rId5">
            <a:extLst>
              <a:ext uri="{28A0092B-C50C-407E-A947-70E740481C1C}">
                <a14:useLocalDpi xmlns:a14="http://schemas.microsoft.com/office/drawing/2010/main" val="0"/>
              </a:ext>
            </a:extLst>
          </a:blip>
          <a:srcRect l="13631" t="17143" r="3226" b="37429"/>
          <a:stretch/>
        </p:blipFill>
        <p:spPr bwMode="auto">
          <a:xfrm>
            <a:off x="3766457" y="2185290"/>
            <a:ext cx="3167743" cy="173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81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1" y="21771"/>
            <a:ext cx="6509658" cy="1200329"/>
          </a:xfrm>
          <a:prstGeom prst="rect">
            <a:avLst/>
          </a:prstGeom>
          <a:ln>
            <a:solidFill>
              <a:schemeClr val="tx1"/>
            </a:solidFill>
          </a:ln>
        </p:spPr>
        <p:txBody>
          <a:bodyPr wrap="square">
            <a:spAutoFit/>
          </a:bodyPr>
          <a:lstStyle/>
          <a:p>
            <a:r>
              <a:rPr lang="en-US" sz="1200" b="1" i="0" u="none" strike="noStrike" dirty="0">
                <a:effectLst/>
                <a:latin typeface="Calibri" panose="020F0502020204030204" pitchFamily="34" charset="0"/>
              </a:rPr>
              <a:t>Plural Wives:</a:t>
            </a:r>
          </a:p>
          <a:p>
            <a:r>
              <a:rPr lang="en-US" sz="1200" b="0" i="0" u="none" strike="noStrike" dirty="0">
                <a:effectLst/>
                <a:latin typeface="Calibri" panose="020F0502020204030204" pitchFamily="34" charset="0"/>
              </a:rPr>
              <a:t>Jacob 2:24–31 </a:t>
            </a:r>
            <a:r>
              <a:rPr lang="en-US" sz="1200" b="0" i="0" dirty="0">
                <a:effectLst/>
                <a:latin typeface="Calibri" panose="020F0502020204030204" pitchFamily="34" charset="0"/>
              </a:rPr>
              <a:t>clearly teaches that plural wives may be taken only when doing so is authorized by the Lord. David’s taking plural wives was authorized by the Lord, for David’s wives “were given unto him of me [the Lord], by the hand of Nathan, my servant, and others of the prophets who had the keys of this power” (</a:t>
            </a:r>
            <a:r>
              <a:rPr lang="en-US" sz="1200" b="0" i="0" u="none" strike="noStrike" dirty="0">
                <a:effectLst/>
                <a:latin typeface="Calibri" panose="020F0502020204030204" pitchFamily="34" charset="0"/>
              </a:rPr>
              <a:t>D&amp;C 132:39</a:t>
            </a:r>
            <a:r>
              <a:rPr lang="en-US" sz="1200" b="0" i="0" dirty="0">
                <a:effectLst/>
                <a:latin typeface="Calibri" panose="020F0502020204030204" pitchFamily="34" charset="0"/>
              </a:rPr>
              <a:t>). No plural marriages are authorized by the Lord today, and any attempt to justify them from ancient scripture will result in condemnation from the Lord.</a:t>
            </a:r>
            <a:endParaRPr lang="en-US" sz="1200" dirty="0"/>
          </a:p>
        </p:txBody>
      </p:sp>
      <p:sp>
        <p:nvSpPr>
          <p:cNvPr id="3" name="Rectangle 2"/>
          <p:cNvSpPr/>
          <p:nvPr/>
        </p:nvSpPr>
        <p:spPr>
          <a:xfrm>
            <a:off x="97971" y="1225368"/>
            <a:ext cx="6509658" cy="1754326"/>
          </a:xfrm>
          <a:prstGeom prst="rect">
            <a:avLst/>
          </a:prstGeom>
          <a:ln>
            <a:solidFill>
              <a:schemeClr val="tx1"/>
            </a:solidFill>
          </a:ln>
        </p:spPr>
        <p:txBody>
          <a:bodyPr wrap="square">
            <a:spAutoFit/>
          </a:bodyPr>
          <a:lstStyle/>
          <a:p>
            <a:pPr fontAlgn="base"/>
            <a:r>
              <a:rPr lang="en-US" sz="1200" b="1" i="0" dirty="0">
                <a:solidFill>
                  <a:srgbClr val="333333"/>
                </a:solidFill>
                <a:effectLst/>
                <a:latin typeface="Calibri" panose="020F0502020204030204" pitchFamily="34" charset="0"/>
              </a:rPr>
              <a:t>Marrying in the temple:</a:t>
            </a:r>
          </a:p>
          <a:p>
            <a:pPr fontAlgn="base"/>
            <a:r>
              <a:rPr lang="en-US" sz="1200" b="0" i="0" dirty="0">
                <a:solidFill>
                  <a:srgbClr val="333333"/>
                </a:solidFill>
                <a:effectLst/>
                <a:latin typeface="Calibri" panose="020F0502020204030204" pitchFamily="34" charset="0"/>
              </a:rPr>
              <a:t>Elder John A. </a:t>
            </a:r>
            <a:r>
              <a:rPr lang="en-US" sz="1200" b="0" i="0" dirty="0" err="1">
                <a:solidFill>
                  <a:srgbClr val="333333"/>
                </a:solidFill>
                <a:effectLst/>
                <a:latin typeface="Calibri" panose="020F0502020204030204" pitchFamily="34" charset="0"/>
              </a:rPr>
              <a:t>Widtsoe</a:t>
            </a:r>
            <a:r>
              <a:rPr lang="en-US" sz="1200" b="0" i="0" dirty="0">
                <a:solidFill>
                  <a:srgbClr val="333333"/>
                </a:solidFill>
                <a:effectLst/>
                <a:latin typeface="Calibri" panose="020F0502020204030204" pitchFamily="34" charset="0"/>
              </a:rPr>
              <a:t> of the Quorum of the Twelve Apostles explained why marrying in the temple is so vital:</a:t>
            </a:r>
          </a:p>
          <a:p>
            <a:pPr fontAlgn="base"/>
            <a:r>
              <a:rPr lang="en-US" sz="1200" b="0" i="0" dirty="0">
                <a:solidFill>
                  <a:srgbClr val="333333"/>
                </a:solidFill>
                <a:effectLst/>
                <a:latin typeface="Calibri" panose="020F0502020204030204" pitchFamily="34" charset="0"/>
              </a:rPr>
              <a:t>“To create unhappiness is the aim of the adversary of righteousness. Here appears one of the foremost blessings of the temple marriage. Those who have been sealed in the temple have their eyes fixed upon eternity. They dare not forfeit the promised blessings. The family is to them an everlasting possession. They remember the covenants which make possible this eternal association. The temple marriage, with all that it means, becomes a restraining force in the presence of temptation” (</a:t>
            </a:r>
            <a:r>
              <a:rPr lang="en-US" sz="1200" b="0" i="1" dirty="0">
                <a:solidFill>
                  <a:srgbClr val="333333"/>
                </a:solidFill>
                <a:effectLst/>
                <a:latin typeface="Calibri" panose="020F0502020204030204" pitchFamily="34" charset="0"/>
              </a:rPr>
              <a:t>Evidences and Reconciliations,</a:t>
            </a:r>
            <a:r>
              <a:rPr lang="en-US" sz="1200" b="0" i="0" dirty="0">
                <a:solidFill>
                  <a:srgbClr val="333333"/>
                </a:solidFill>
                <a:effectLst/>
                <a:latin typeface="Calibri" panose="020F0502020204030204" pitchFamily="34" charset="0"/>
              </a:rPr>
              <a:t> arr. G. Homer Durham, 3 vols. in 1 [1960], 299–300).</a:t>
            </a:r>
          </a:p>
        </p:txBody>
      </p:sp>
      <p:sp>
        <p:nvSpPr>
          <p:cNvPr id="52" name="Rectangle 51"/>
          <p:cNvSpPr/>
          <p:nvPr/>
        </p:nvSpPr>
        <p:spPr>
          <a:xfrm>
            <a:off x="6607629" y="21771"/>
            <a:ext cx="5584371" cy="6186309"/>
          </a:xfrm>
          <a:prstGeom prst="rect">
            <a:avLst/>
          </a:prstGeom>
          <a:ln>
            <a:solidFill>
              <a:schemeClr val="tx1"/>
            </a:solidFill>
          </a:ln>
        </p:spPr>
        <p:txBody>
          <a:bodyPr wrap="square">
            <a:spAutoFit/>
          </a:bodyPr>
          <a:lstStyle/>
          <a:p>
            <a:pPr fontAlgn="base"/>
            <a:r>
              <a:rPr lang="en-US" sz="1200" b="1" dirty="0" err="1">
                <a:solidFill>
                  <a:srgbClr val="333333"/>
                </a:solidFill>
              </a:rPr>
              <a:t>Shechem</a:t>
            </a:r>
            <a:r>
              <a:rPr lang="en-US" sz="1200" b="1" dirty="0">
                <a:solidFill>
                  <a:srgbClr val="333333"/>
                </a:solidFill>
              </a:rPr>
              <a:t>, the Meeting Place:</a:t>
            </a:r>
          </a:p>
          <a:p>
            <a:pPr fontAlgn="base"/>
            <a:r>
              <a:rPr lang="en-US" sz="1200" dirty="0">
                <a:solidFill>
                  <a:srgbClr val="333333"/>
                </a:solidFill>
              </a:rPr>
              <a:t>From the early years after the settlement of Israel in Canaan, there had been jealousy between the two most powerful tribes, Ephraim and Judah. Solomon’s son </a:t>
            </a:r>
            <a:r>
              <a:rPr lang="en-US" sz="1200" dirty="0" err="1">
                <a:solidFill>
                  <a:srgbClr val="333333"/>
                </a:solidFill>
              </a:rPr>
              <a:t>Rehoboam</a:t>
            </a:r>
            <a:r>
              <a:rPr lang="en-US" sz="1200" dirty="0">
                <a:solidFill>
                  <a:srgbClr val="333333"/>
                </a:solidFill>
              </a:rPr>
              <a:t> was the rightful successor to the throne, but northern Israel did not support him. C. F. </a:t>
            </a:r>
            <a:r>
              <a:rPr lang="en-US" sz="1200" dirty="0" err="1">
                <a:solidFill>
                  <a:srgbClr val="333333"/>
                </a:solidFill>
              </a:rPr>
              <a:t>Keil</a:t>
            </a:r>
            <a:r>
              <a:rPr lang="en-US" sz="1200" dirty="0">
                <a:solidFill>
                  <a:srgbClr val="333333"/>
                </a:solidFill>
              </a:rPr>
              <a:t> and F. </a:t>
            </a:r>
            <a:r>
              <a:rPr lang="en-US" sz="1200" dirty="0" err="1">
                <a:solidFill>
                  <a:srgbClr val="333333"/>
                </a:solidFill>
              </a:rPr>
              <a:t>Delitzsch</a:t>
            </a:r>
            <a:r>
              <a:rPr lang="en-US" sz="1200" dirty="0">
                <a:solidFill>
                  <a:srgbClr val="333333"/>
                </a:solidFill>
              </a:rPr>
              <a:t> explained why:</a:t>
            </a:r>
          </a:p>
          <a:p>
            <a:pPr fontAlgn="base"/>
            <a:r>
              <a:rPr lang="en-US" sz="1200" dirty="0">
                <a:solidFill>
                  <a:srgbClr val="333333"/>
                </a:solidFill>
              </a:rPr>
              <a:t>“Apart from the fact that the tribes had no right to choose at their pleasure a different king from the one who was the lawful heir to the throne of David, the very circumstance that the tribes who were discontented with Solomon’s government did not come to Jerusalem to do homage to </a:t>
            </a:r>
            <a:r>
              <a:rPr lang="en-US" sz="1200" dirty="0" err="1">
                <a:solidFill>
                  <a:srgbClr val="333333"/>
                </a:solidFill>
              </a:rPr>
              <a:t>Rehoboam</a:t>
            </a:r>
            <a:r>
              <a:rPr lang="en-US" sz="1200" dirty="0">
                <a:solidFill>
                  <a:srgbClr val="333333"/>
                </a:solidFill>
              </a:rPr>
              <a:t>, but chose </a:t>
            </a:r>
            <a:r>
              <a:rPr lang="en-US" sz="1200" dirty="0" err="1">
                <a:solidFill>
                  <a:srgbClr val="333333"/>
                </a:solidFill>
              </a:rPr>
              <a:t>Sichem</a:t>
            </a:r>
            <a:r>
              <a:rPr lang="en-US" sz="1200" dirty="0">
                <a:solidFill>
                  <a:srgbClr val="333333"/>
                </a:solidFill>
              </a:rPr>
              <a:t> [</a:t>
            </a:r>
            <a:r>
              <a:rPr lang="en-US" sz="1200" dirty="0" err="1">
                <a:solidFill>
                  <a:srgbClr val="333333"/>
                </a:solidFill>
              </a:rPr>
              <a:t>Shechem</a:t>
            </a:r>
            <a:r>
              <a:rPr lang="en-US" sz="1200" dirty="0">
                <a:solidFill>
                  <a:srgbClr val="333333"/>
                </a:solidFill>
              </a:rPr>
              <a:t>] as the place of meeting, and had also sent for Jeroboam out of Egypt, showed clearly enough that it was their intention to sever themselves from the royal house of David. …</a:t>
            </a:r>
          </a:p>
          <a:p>
            <a:pPr fontAlgn="base"/>
            <a:endParaRPr lang="en-US" sz="1200" dirty="0">
              <a:solidFill>
                <a:srgbClr val="333333"/>
              </a:solidFill>
            </a:endParaRPr>
          </a:p>
          <a:p>
            <a:pPr fontAlgn="base"/>
            <a:r>
              <a:rPr lang="en-US" sz="1200" dirty="0"/>
              <a:t>“</a:t>
            </a:r>
            <a:r>
              <a:rPr lang="en-US" sz="1200" dirty="0" err="1"/>
              <a:t>Rehoboam</a:t>
            </a:r>
            <a:r>
              <a:rPr lang="en-US" sz="1200" dirty="0"/>
              <a:t> went to </a:t>
            </a:r>
            <a:r>
              <a:rPr lang="en-US" sz="1200" dirty="0" err="1"/>
              <a:t>Shechem</a:t>
            </a:r>
            <a:r>
              <a:rPr lang="en-US" sz="1200" dirty="0"/>
              <a:t>, because all Israel had come thither to make him king. ‘All Israel,’ according to what follows [compare 1 Kings 12:20–21], was the ten tribes beside Judah and Benjamin. The right of making king the prince whom God has chosen, </a:t>
            </a:r>
            <a:r>
              <a:rPr lang="en-US" sz="1200" i="1" dirty="0"/>
              <a:t>i.e.</a:t>
            </a:r>
            <a:r>
              <a:rPr lang="en-US" sz="1200" dirty="0"/>
              <a:t> of anointing him and doing homage to him … , was an old traditional right in Israel, and the tribes had exercised it not only in the case of Saul and David [see 1 Samuel 11:15;2 Samuel 2:4; 5:3], but in that of Solomon also [see1 Chronicles 29:22]. The ten tribes of Israel made use of this right on </a:t>
            </a:r>
            <a:r>
              <a:rPr lang="en-US" sz="1200" dirty="0" err="1"/>
              <a:t>Rehoboam’s</a:t>
            </a:r>
            <a:r>
              <a:rPr lang="en-US" sz="1200" dirty="0"/>
              <a:t> ascent of the throne; but instead of coming to Jerusalem, the residence of the king and capital of the kingdom, as they ought to have done, and doing homage there to the legitimate successor of Solomon, they had gone to </a:t>
            </a:r>
            <a:r>
              <a:rPr lang="en-US" sz="1200" dirty="0" err="1"/>
              <a:t>Sichem</a:t>
            </a:r>
            <a:r>
              <a:rPr lang="en-US" sz="1200" dirty="0"/>
              <a:t>, the present Nabulus [see Genesis 12:6; 33:18], the place where the ancient national gatherings were held in the tribe of Ephraim [see Joshua 24:1]. … </a:t>
            </a:r>
          </a:p>
          <a:p>
            <a:pPr fontAlgn="base"/>
            <a:r>
              <a:rPr lang="en-US" sz="1200" dirty="0"/>
              <a:t>On the choice of </a:t>
            </a:r>
            <a:r>
              <a:rPr lang="en-US" sz="1200" dirty="0" err="1"/>
              <a:t>Sichem</a:t>
            </a:r>
            <a:r>
              <a:rPr lang="en-US" sz="1200" dirty="0"/>
              <a:t> as the place for doing homage Kimchi has quite correctly observed, that ‘they sought an opportunity for transferring the government to Jeroboam, and therefore were unwilling to come to Jerusalem, but came to </a:t>
            </a:r>
            <a:r>
              <a:rPr lang="en-US" sz="1200" dirty="0" err="1"/>
              <a:t>Sichem</a:t>
            </a:r>
            <a:r>
              <a:rPr lang="en-US" sz="1200" dirty="0"/>
              <a:t>, which belonged to Ephraim, whilst Jeroboam was an </a:t>
            </a:r>
            <a:r>
              <a:rPr lang="en-US" sz="1200" dirty="0" err="1"/>
              <a:t>Ephraimite</a:t>
            </a:r>
            <a:r>
              <a:rPr lang="en-US" sz="1200" dirty="0"/>
              <a:t>.’ If there could be any further doubt on the matter, it would be removed by the fact that they had sent for Jeroboam the son of </a:t>
            </a:r>
            <a:r>
              <a:rPr lang="en-US" sz="1200" dirty="0" err="1"/>
              <a:t>Nebat</a:t>
            </a:r>
            <a:r>
              <a:rPr lang="en-US" sz="1200" dirty="0"/>
              <a:t> to come from Egypt, whither he had fled from Solomon [see 1 Kings 11:40], and attend this meeting, and that Jeroboam took the lead in the meeting, and no doubt suggested to those assembled the demand which they should lay before </a:t>
            </a:r>
            <a:r>
              <a:rPr lang="en-US" sz="1200" dirty="0" err="1"/>
              <a:t>Rehoboam</a:t>
            </a:r>
            <a:r>
              <a:rPr lang="en-US" sz="1200" dirty="0"/>
              <a:t>.” (</a:t>
            </a:r>
            <a:r>
              <a:rPr lang="en-US" sz="1200" i="1" dirty="0"/>
              <a:t>Commentary on the Old Testament,</a:t>
            </a:r>
            <a:r>
              <a:rPr lang="en-US" sz="1200" dirty="0"/>
              <a:t> 3:1:191–93.)</a:t>
            </a:r>
            <a:endParaRPr lang="en-US" sz="1200" b="0" i="0" dirty="0">
              <a:solidFill>
                <a:srgbClr val="333333"/>
              </a:solidFill>
              <a:effectLst/>
            </a:endParaRPr>
          </a:p>
        </p:txBody>
      </p:sp>
      <p:sp>
        <p:nvSpPr>
          <p:cNvPr id="53" name="Rectangle 52"/>
          <p:cNvSpPr/>
          <p:nvPr/>
        </p:nvSpPr>
        <p:spPr>
          <a:xfrm>
            <a:off x="97971" y="2972607"/>
            <a:ext cx="6509658" cy="1569660"/>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The Stoning of </a:t>
            </a:r>
            <a:r>
              <a:rPr lang="en-US" sz="1200" b="1" dirty="0" err="1">
                <a:solidFill>
                  <a:srgbClr val="333333"/>
                </a:solidFill>
                <a:latin typeface="Calibri" panose="020F0502020204030204" pitchFamily="34" charset="0"/>
              </a:rPr>
              <a:t>Adoram</a:t>
            </a:r>
            <a:r>
              <a:rPr lang="en-US" sz="1200" b="1" dirty="0">
                <a:solidFill>
                  <a:srgbClr val="333333"/>
                </a:solidFill>
                <a:latin typeface="Calibri" panose="020F0502020204030204" pitchFamily="34" charset="0"/>
              </a:rPr>
              <a:t>: 1 Kings 12:18</a:t>
            </a:r>
          </a:p>
          <a:p>
            <a:r>
              <a:rPr lang="en-US" sz="1200" dirty="0" err="1">
                <a:solidFill>
                  <a:srgbClr val="333333"/>
                </a:solidFill>
                <a:latin typeface="Calibri" panose="020F0502020204030204" pitchFamily="34" charset="0"/>
              </a:rPr>
              <a:t>Rehoboam</a:t>
            </a:r>
            <a:r>
              <a:rPr lang="en-US" sz="1200" dirty="0">
                <a:solidFill>
                  <a:srgbClr val="333333"/>
                </a:solidFill>
                <a:latin typeface="Calibri" panose="020F0502020204030204" pitchFamily="34" charset="0"/>
              </a:rPr>
              <a:t> must not have thought the people were serious about their rebellion, for he sent </a:t>
            </a:r>
            <a:r>
              <a:rPr lang="en-US" sz="1200" dirty="0" err="1">
                <a:solidFill>
                  <a:srgbClr val="333333"/>
                </a:solidFill>
                <a:latin typeface="Calibri" panose="020F0502020204030204" pitchFamily="34" charset="0"/>
              </a:rPr>
              <a:t>Adoram</a:t>
            </a:r>
            <a:r>
              <a:rPr lang="en-US" sz="1200" dirty="0">
                <a:solidFill>
                  <a:srgbClr val="333333"/>
                </a:solidFill>
                <a:latin typeface="Calibri" panose="020F0502020204030204" pitchFamily="34" charset="0"/>
              </a:rPr>
              <a:t> to them. Since </a:t>
            </a:r>
            <a:r>
              <a:rPr lang="en-US" sz="1200" dirty="0" err="1">
                <a:solidFill>
                  <a:srgbClr val="333333"/>
                </a:solidFill>
                <a:latin typeface="Calibri" panose="020F0502020204030204" pitchFamily="34" charset="0"/>
              </a:rPr>
              <a:t>Adoram</a:t>
            </a:r>
            <a:r>
              <a:rPr lang="en-US" sz="1200" dirty="0">
                <a:solidFill>
                  <a:srgbClr val="333333"/>
                </a:solidFill>
                <a:latin typeface="Calibri" panose="020F0502020204030204" pitchFamily="34" charset="0"/>
              </a:rPr>
              <a:t> “was the person who was superintendent over the </a:t>
            </a:r>
            <a:r>
              <a:rPr lang="en-US" sz="1200" i="1" dirty="0">
                <a:solidFill>
                  <a:srgbClr val="333333"/>
                </a:solidFill>
                <a:latin typeface="Calibri" panose="020F0502020204030204" pitchFamily="34" charset="0"/>
              </a:rPr>
              <a:t>tribute,</a:t>
            </a:r>
            <a:r>
              <a:rPr lang="en-US" sz="1200" dirty="0">
                <a:solidFill>
                  <a:srgbClr val="333333"/>
                </a:solidFill>
                <a:latin typeface="Calibri" panose="020F0502020204030204" pitchFamily="34" charset="0"/>
              </a:rPr>
              <a:t> he was probably sent to collect the ordinary taxes; but the people, indignant at the </a:t>
            </a:r>
            <a:r>
              <a:rPr lang="en-US" sz="1200" i="1" dirty="0">
                <a:solidFill>
                  <a:srgbClr val="333333"/>
                </a:solidFill>
                <a:latin typeface="Calibri" panose="020F0502020204030204" pitchFamily="34" charset="0"/>
              </a:rPr>
              <a:t>master</a:t>
            </a:r>
            <a:r>
              <a:rPr lang="en-US" sz="1200" dirty="0">
                <a:solidFill>
                  <a:srgbClr val="333333"/>
                </a:solidFill>
                <a:latin typeface="Calibri" panose="020F0502020204030204" pitchFamily="34" charset="0"/>
              </a:rPr>
              <a:t> who had given them such a brutish answer [to their request for relief from burdens], stoned the </a:t>
            </a:r>
            <a:r>
              <a:rPr lang="en-US" sz="1200" i="1" dirty="0">
                <a:solidFill>
                  <a:srgbClr val="333333"/>
                </a:solidFill>
                <a:latin typeface="Calibri" panose="020F0502020204030204" pitchFamily="34" charset="0"/>
              </a:rPr>
              <a:t>servant</a:t>
            </a:r>
            <a:r>
              <a:rPr lang="en-US" sz="1200" dirty="0">
                <a:solidFill>
                  <a:srgbClr val="333333"/>
                </a:solidFill>
                <a:latin typeface="Calibri" panose="020F0502020204030204" pitchFamily="34" charset="0"/>
              </a:rPr>
              <a:t> to death. The sending of </a:t>
            </a:r>
            <a:r>
              <a:rPr lang="en-US" sz="1200" dirty="0" err="1">
                <a:solidFill>
                  <a:srgbClr val="333333"/>
                </a:solidFill>
                <a:latin typeface="Calibri" panose="020F0502020204030204" pitchFamily="34" charset="0"/>
              </a:rPr>
              <a:t>Adoram</a:t>
            </a:r>
            <a:r>
              <a:rPr lang="en-US" sz="1200" dirty="0">
                <a:solidFill>
                  <a:srgbClr val="333333"/>
                </a:solidFill>
                <a:latin typeface="Calibri" panose="020F0502020204030204" pitchFamily="34" charset="0"/>
              </a:rPr>
              <a:t> to collect the taxes, when the public mind was in such a state of fermentation [particularly after they had disavowed any allegiance to </a:t>
            </a:r>
            <a:r>
              <a:rPr lang="en-US" sz="1200" dirty="0" err="1">
                <a:solidFill>
                  <a:srgbClr val="333333"/>
                </a:solidFill>
                <a:latin typeface="Calibri" panose="020F0502020204030204" pitchFamily="34" charset="0"/>
              </a:rPr>
              <a:t>Rehoboam</a:t>
            </a:r>
            <a:r>
              <a:rPr lang="en-US" sz="1200" dirty="0">
                <a:solidFill>
                  <a:srgbClr val="333333"/>
                </a:solidFill>
                <a:latin typeface="Calibri" panose="020F0502020204030204" pitchFamily="34" charset="0"/>
              </a:rPr>
              <a:t>], was another proof of </a:t>
            </a:r>
            <a:r>
              <a:rPr lang="en-US" sz="1200" dirty="0" err="1">
                <a:solidFill>
                  <a:srgbClr val="333333"/>
                </a:solidFill>
                <a:latin typeface="Calibri" panose="020F0502020204030204" pitchFamily="34" charset="0"/>
              </a:rPr>
              <a:t>Rehoboam’s</a:t>
            </a:r>
            <a:r>
              <a:rPr lang="en-US" sz="1200" dirty="0">
                <a:solidFill>
                  <a:srgbClr val="333333"/>
                </a:solidFill>
                <a:latin typeface="Calibri" panose="020F0502020204030204" pitchFamily="34" charset="0"/>
              </a:rPr>
              <a:t> folly and incapacity to govern.” (Clarke, </a:t>
            </a:r>
            <a:r>
              <a:rPr lang="en-US" sz="1200" i="1" dirty="0">
                <a:solidFill>
                  <a:srgbClr val="333333"/>
                </a:solidFill>
                <a:latin typeface="Calibri" panose="020F0502020204030204" pitchFamily="34" charset="0"/>
              </a:rPr>
              <a:t>Commentary,</a:t>
            </a:r>
            <a:r>
              <a:rPr lang="en-US" sz="1200" dirty="0">
                <a:solidFill>
                  <a:srgbClr val="333333"/>
                </a:solidFill>
                <a:latin typeface="Calibri" panose="020F0502020204030204" pitchFamily="34" charset="0"/>
              </a:rPr>
              <a:t> 2:436.)</a:t>
            </a:r>
            <a:endParaRPr lang="en-US" sz="1200" dirty="0"/>
          </a:p>
        </p:txBody>
      </p:sp>
      <p:sp>
        <p:nvSpPr>
          <p:cNvPr id="54" name="Rectangle 53"/>
          <p:cNvSpPr/>
          <p:nvPr/>
        </p:nvSpPr>
        <p:spPr>
          <a:xfrm>
            <a:off x="97971" y="4542267"/>
            <a:ext cx="6509658" cy="1569660"/>
          </a:xfrm>
          <a:prstGeom prst="rect">
            <a:avLst/>
          </a:prstGeom>
          <a:ln>
            <a:solidFill>
              <a:schemeClr val="tx1"/>
            </a:solidFill>
          </a:ln>
        </p:spPr>
        <p:txBody>
          <a:bodyPr wrap="square">
            <a:spAutoFit/>
          </a:bodyPr>
          <a:lstStyle/>
          <a:p>
            <a:r>
              <a:rPr lang="en-US" sz="1200" b="1" dirty="0">
                <a:latin typeface="Calibri" panose="020F0502020204030204" pitchFamily="34" charset="0"/>
              </a:rPr>
              <a:t>Connection to Book of Mormon:</a:t>
            </a:r>
          </a:p>
          <a:p>
            <a:r>
              <a:rPr lang="en-US" sz="1200" dirty="0">
                <a:latin typeface="Calibri" panose="020F0502020204030204" pitchFamily="34" charset="0"/>
              </a:rPr>
              <a:t>First Kings 12:17 has particular interest for students of the Book of Mormon. This passage helps to explain why such men as Lehi and Nephi, who were descendants of Manasseh (see Alma 10:3), and the family of Ishmael, who were descendants of Ephraim (see 1 Nephi 7:2; Erastus Snow, in </a:t>
            </a:r>
            <a:r>
              <a:rPr lang="en-US" sz="1200" i="1" dirty="0">
                <a:latin typeface="Calibri" panose="020F0502020204030204" pitchFamily="34" charset="0"/>
              </a:rPr>
              <a:t>Journal of Discourses,</a:t>
            </a:r>
            <a:r>
              <a:rPr lang="en-US" sz="1200" dirty="0">
                <a:latin typeface="Calibri" panose="020F0502020204030204" pitchFamily="34" charset="0"/>
              </a:rPr>
              <a:t> 23:184), were living in the land of Jerusalem several generations after </a:t>
            </a:r>
            <a:r>
              <a:rPr lang="en-US" sz="1200" dirty="0" err="1">
                <a:latin typeface="Calibri" panose="020F0502020204030204" pitchFamily="34" charset="0"/>
              </a:rPr>
              <a:t>Rehoboam</a:t>
            </a:r>
            <a:r>
              <a:rPr lang="en-US" sz="1200" dirty="0">
                <a:latin typeface="Calibri" panose="020F0502020204030204" pitchFamily="34" charset="0"/>
              </a:rPr>
              <a:t>. Laban, a record-keeper for the tribe of Joseph, also lived in Jerusalem at the time of Lehi and Ishmael (see 1 Nephi 3:2–4). This matter is explained more fully in 2 Chronicles 11:13–17 and 15:9 than in 1 Kings.</a:t>
            </a:r>
            <a:endParaRPr lang="en-US" sz="1200" dirty="0"/>
          </a:p>
        </p:txBody>
      </p:sp>
      <p:sp>
        <p:nvSpPr>
          <p:cNvPr id="55" name="TextBox 54"/>
          <p:cNvSpPr txBox="1"/>
          <p:nvPr/>
        </p:nvSpPr>
        <p:spPr>
          <a:xfrm>
            <a:off x="9873342" y="6211669"/>
            <a:ext cx="2318658" cy="646331"/>
          </a:xfrm>
          <a:prstGeom prst="rect">
            <a:avLst/>
          </a:prstGeom>
          <a:noFill/>
        </p:spPr>
        <p:txBody>
          <a:bodyPr wrap="square" rtlCol="0">
            <a:spAutoFit/>
          </a:bodyPr>
          <a:lstStyle/>
          <a:p>
            <a:r>
              <a:rPr lang="en-US" dirty="0"/>
              <a:t>Old Testament Institute Manual</a:t>
            </a:r>
          </a:p>
        </p:txBody>
      </p:sp>
    </p:spTree>
    <p:extLst>
      <p:ext uri="{BB962C8B-B14F-4D97-AF65-F5344CB8AC3E}">
        <p14:creationId xmlns:p14="http://schemas.microsoft.com/office/powerpoint/2010/main" val="543212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738" t="13060" r="30596" b="50538"/>
          <a:stretch/>
        </p:blipFill>
        <p:spPr>
          <a:xfrm rot="5400000">
            <a:off x="-872452" y="1649928"/>
            <a:ext cx="6437762" cy="3595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2"/>
          <a:srcRect l="32738" t="13060" r="30596" b="50538"/>
          <a:stretch/>
        </p:blipFill>
        <p:spPr>
          <a:xfrm rot="5400000">
            <a:off x="2785147" y="1649932"/>
            <a:ext cx="6437762" cy="3595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2"/>
          <a:srcRect l="32738" t="13060" r="30596" b="50538"/>
          <a:stretch/>
        </p:blipFill>
        <p:spPr>
          <a:xfrm rot="5400000">
            <a:off x="6442747" y="1649928"/>
            <a:ext cx="6437762" cy="3595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1020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786" t="13439" r="30476" b="59471"/>
          <a:stretch/>
        </p:blipFill>
        <p:spPr>
          <a:xfrm rot="5400000">
            <a:off x="4508943" y="2095136"/>
            <a:ext cx="6553410" cy="2646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2"/>
          <a:srcRect l="31786" t="13439" r="30476" b="59471"/>
          <a:stretch/>
        </p:blipFill>
        <p:spPr>
          <a:xfrm rot="5400000">
            <a:off x="1862770" y="2095136"/>
            <a:ext cx="6553410" cy="2646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2"/>
          <a:srcRect l="31786" t="13439" r="30476" b="59471"/>
          <a:stretch/>
        </p:blipFill>
        <p:spPr>
          <a:xfrm rot="5400000">
            <a:off x="-783403" y="2095137"/>
            <a:ext cx="6553410" cy="2646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966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07695363"/>
              </p:ext>
            </p:extLst>
          </p:nvPr>
        </p:nvGraphicFramePr>
        <p:xfrm>
          <a:off x="2274513" y="408308"/>
          <a:ext cx="7948992" cy="1112520"/>
        </p:xfrm>
        <a:graphic>
          <a:graphicData uri="http://schemas.openxmlformats.org/drawingml/2006/table">
            <a:tbl>
              <a:tblPr firstRow="1" bandRow="1">
                <a:tableStyleId>{5940675A-B579-460E-94D1-54222C63F5DA}</a:tableStyleId>
              </a:tblPr>
              <a:tblGrid>
                <a:gridCol w="1987248">
                  <a:extLst>
                    <a:ext uri="{9D8B030D-6E8A-4147-A177-3AD203B41FA5}">
                      <a16:colId xmlns:a16="http://schemas.microsoft.com/office/drawing/2014/main" val="20000"/>
                    </a:ext>
                  </a:extLst>
                </a:gridCol>
                <a:gridCol w="1987248">
                  <a:extLst>
                    <a:ext uri="{9D8B030D-6E8A-4147-A177-3AD203B41FA5}">
                      <a16:colId xmlns:a16="http://schemas.microsoft.com/office/drawing/2014/main" val="20001"/>
                    </a:ext>
                  </a:extLst>
                </a:gridCol>
                <a:gridCol w="1987248">
                  <a:extLst>
                    <a:ext uri="{9D8B030D-6E8A-4147-A177-3AD203B41FA5}">
                      <a16:colId xmlns:a16="http://schemas.microsoft.com/office/drawing/2014/main" val="20002"/>
                    </a:ext>
                  </a:extLst>
                </a:gridCol>
                <a:gridCol w="1987248">
                  <a:extLst>
                    <a:ext uri="{9D8B030D-6E8A-4147-A177-3AD203B41FA5}">
                      <a16:colId xmlns:a16="http://schemas.microsoft.com/office/drawing/2014/main" val="20003"/>
                    </a:ext>
                  </a:extLst>
                </a:gridCol>
              </a:tblGrid>
              <a:tr h="370840">
                <a:tc>
                  <a:txBody>
                    <a:bodyPr/>
                    <a:lstStyle/>
                    <a:p>
                      <a:r>
                        <a:rPr lang="en-US" sz="1400" dirty="0"/>
                        <a:t>Kings</a:t>
                      </a:r>
                      <a:endParaRPr lang="en-US" sz="1400" b="1" dirty="0"/>
                    </a:p>
                  </a:txBody>
                  <a:tcPr/>
                </a:tc>
                <a:tc>
                  <a:txBody>
                    <a:bodyPr/>
                    <a:lstStyle/>
                    <a:p>
                      <a:r>
                        <a:rPr lang="en-US" sz="1400" dirty="0"/>
                        <a:t>Prophets</a:t>
                      </a:r>
                      <a:endParaRPr lang="en-US" sz="1400" b="1" dirty="0"/>
                    </a:p>
                  </a:txBody>
                  <a:tcPr/>
                </a:tc>
                <a:tc>
                  <a:txBody>
                    <a:bodyPr/>
                    <a:lstStyle/>
                    <a:p>
                      <a:r>
                        <a:rPr lang="en-US" sz="1400" dirty="0"/>
                        <a:t>Kings</a:t>
                      </a:r>
                      <a:endParaRPr lang="en-US" sz="1400" b="1" dirty="0"/>
                    </a:p>
                  </a:txBody>
                  <a:tcPr/>
                </a:tc>
                <a:tc>
                  <a:txBody>
                    <a:bodyPr/>
                    <a:lstStyle/>
                    <a:p>
                      <a:r>
                        <a:rPr lang="en-US" sz="1400" dirty="0"/>
                        <a:t>Prophets</a:t>
                      </a:r>
                      <a:endParaRPr lang="en-US" sz="1400" b="1" dirty="0"/>
                    </a:p>
                  </a:txBody>
                  <a:tcPr/>
                </a:tc>
                <a:extLst>
                  <a:ext uri="{0D108BD9-81ED-4DB2-BD59-A6C34878D82A}">
                    <a16:rowId xmlns:a16="http://schemas.microsoft.com/office/drawing/2014/main" val="10000"/>
                  </a:ext>
                </a:extLst>
              </a:tr>
              <a:tr h="370840">
                <a:tc>
                  <a:txBody>
                    <a:bodyPr/>
                    <a:lstStyle/>
                    <a:p>
                      <a:r>
                        <a:rPr lang="en-US" sz="1400" dirty="0"/>
                        <a:t>Jeroboam</a:t>
                      </a:r>
                    </a:p>
                  </a:txBody>
                  <a:tcPr/>
                </a:tc>
                <a:tc>
                  <a:txBody>
                    <a:bodyPr/>
                    <a:lstStyle/>
                    <a:p>
                      <a:r>
                        <a:rPr lang="en-US" sz="1400" dirty="0" err="1"/>
                        <a:t>Ahijah</a:t>
                      </a:r>
                      <a:endParaRPr lang="en-US" sz="1400" dirty="0"/>
                    </a:p>
                  </a:txBody>
                  <a:tcPr/>
                </a:tc>
                <a:tc>
                  <a:txBody>
                    <a:bodyPr/>
                    <a:lstStyle/>
                    <a:p>
                      <a:r>
                        <a:rPr lang="en-US" sz="1400" dirty="0" err="1"/>
                        <a:t>Rehoboam</a:t>
                      </a:r>
                      <a:endParaRPr lang="en-US" sz="1400" dirty="0"/>
                    </a:p>
                  </a:txBody>
                  <a:tcPr/>
                </a:tc>
                <a:tc>
                  <a:txBody>
                    <a:bodyPr/>
                    <a:lstStyle/>
                    <a:p>
                      <a:r>
                        <a:rPr lang="en-US" sz="1400" dirty="0" err="1"/>
                        <a:t>Shemiah</a:t>
                      </a:r>
                      <a:endParaRPr lang="en-US" sz="1400" dirty="0"/>
                    </a:p>
                  </a:txBody>
                  <a:tcPr/>
                </a:tc>
                <a:extLst>
                  <a:ext uri="{0D108BD9-81ED-4DB2-BD59-A6C34878D82A}">
                    <a16:rowId xmlns:a16="http://schemas.microsoft.com/office/drawing/2014/main" val="10001"/>
                  </a:ext>
                </a:extLst>
              </a:tr>
              <a:tr h="370840">
                <a:tc>
                  <a:txBody>
                    <a:bodyPr/>
                    <a:lstStyle/>
                    <a:p>
                      <a:endParaRPr lang="en-US" sz="1400" dirty="0"/>
                    </a:p>
                  </a:txBody>
                  <a:tcPr/>
                </a:tc>
                <a:tc>
                  <a:txBody>
                    <a:bodyPr/>
                    <a:lstStyle/>
                    <a:p>
                      <a:r>
                        <a:rPr lang="en-US" sz="1400" dirty="0"/>
                        <a:t>Unnamed</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2"/>
                  </a:ext>
                </a:extLst>
              </a:tr>
            </a:tbl>
          </a:graphicData>
        </a:graphic>
      </p:graphicFrame>
      <p:sp>
        <p:nvSpPr>
          <p:cNvPr id="4" name="Rectangle 3"/>
          <p:cNvSpPr/>
          <p:nvPr/>
        </p:nvSpPr>
        <p:spPr>
          <a:xfrm>
            <a:off x="272141" y="1594608"/>
            <a:ext cx="7652657" cy="738664"/>
          </a:xfrm>
          <a:prstGeom prst="rect">
            <a:avLst/>
          </a:prstGeom>
        </p:spPr>
        <p:txBody>
          <a:bodyPr wrap="square">
            <a:spAutoFit/>
          </a:bodyPr>
          <a:lstStyle/>
          <a:p>
            <a:r>
              <a:rPr lang="en-US" sz="1400" b="1" dirty="0"/>
              <a:t>Jeroboam I</a:t>
            </a:r>
            <a:r>
              <a:rPr lang="en-US" sz="1400" dirty="0"/>
              <a:t>: Reigned twenty-two years (abt. 930–909 B.C.). The Lord chose him to be king over the ten northern tribes, but Jeroboam would not keep the commandments. Instead, he turned Israel to idolatry and became the pattern for nearly all of Israel’s subsequent kings (see 1 Kings 12:25–14:20).</a:t>
            </a:r>
          </a:p>
        </p:txBody>
      </p:sp>
      <p:sp>
        <p:nvSpPr>
          <p:cNvPr id="5" name="Rectangle 4"/>
          <p:cNvSpPr/>
          <p:nvPr/>
        </p:nvSpPr>
        <p:spPr>
          <a:xfrm>
            <a:off x="272140" y="2372276"/>
            <a:ext cx="7652657" cy="523220"/>
          </a:xfrm>
          <a:prstGeom prst="rect">
            <a:avLst/>
          </a:prstGeom>
        </p:spPr>
        <p:txBody>
          <a:bodyPr wrap="square">
            <a:spAutoFit/>
          </a:bodyPr>
          <a:lstStyle/>
          <a:p>
            <a:r>
              <a:rPr lang="en-US" sz="1400" b="1" dirty="0" err="1"/>
              <a:t>Nadab</a:t>
            </a:r>
            <a:r>
              <a:rPr lang="en-US" sz="1400" dirty="0"/>
              <a:t>: Reigned two years (abt. 909–908 B.C.). </a:t>
            </a:r>
            <a:r>
              <a:rPr lang="en-US" sz="1400" dirty="0" err="1"/>
              <a:t>Nadab</a:t>
            </a:r>
            <a:r>
              <a:rPr lang="en-US" sz="1400" dirty="0"/>
              <a:t>, the son of Jeroboam, continued the wickedness begun by his father. He was assassinated by </a:t>
            </a:r>
            <a:r>
              <a:rPr lang="en-US" sz="1400" dirty="0" err="1"/>
              <a:t>Baasha</a:t>
            </a:r>
            <a:r>
              <a:rPr lang="en-US" sz="1400" dirty="0"/>
              <a:t> (see 1 Kings 15:25–31).</a:t>
            </a:r>
          </a:p>
        </p:txBody>
      </p:sp>
      <p:sp>
        <p:nvSpPr>
          <p:cNvPr id="6" name="Rectangle 5"/>
          <p:cNvSpPr/>
          <p:nvPr/>
        </p:nvSpPr>
        <p:spPr>
          <a:xfrm>
            <a:off x="272140" y="2960886"/>
            <a:ext cx="7652657" cy="954107"/>
          </a:xfrm>
          <a:prstGeom prst="rect">
            <a:avLst/>
          </a:prstGeom>
        </p:spPr>
        <p:txBody>
          <a:bodyPr wrap="square">
            <a:spAutoFit/>
          </a:bodyPr>
          <a:lstStyle/>
          <a:p>
            <a:r>
              <a:rPr lang="en-US" sz="1400" b="1" dirty="0" err="1"/>
              <a:t>Baasha</a:t>
            </a:r>
            <a:r>
              <a:rPr lang="en-US" sz="1400" b="1" dirty="0"/>
              <a:t>: </a:t>
            </a:r>
            <a:r>
              <a:rPr lang="en-US" sz="1400" dirty="0"/>
              <a:t>Reigned twenty-four years (abt. 908–886 B.C.). </a:t>
            </a:r>
            <a:r>
              <a:rPr lang="en-US" sz="1400" dirty="0" err="1"/>
              <a:t>Baasha</a:t>
            </a:r>
            <a:r>
              <a:rPr lang="en-US" sz="1400" dirty="0"/>
              <a:t> gained the throne by murdering </a:t>
            </a:r>
            <a:r>
              <a:rPr lang="en-US" sz="1400" dirty="0" err="1"/>
              <a:t>Nadab</a:t>
            </a:r>
            <a:r>
              <a:rPr lang="en-US" sz="1400" dirty="0"/>
              <a:t> and destroying all of Jeroboam’s descendants. He continued in the wickedness of Jeroboam, and the prophet Jehu predicted that his house would be destroyed as he had destroyed the house of Jeroboam (see 1 Kings 15:32–16:7).</a:t>
            </a:r>
          </a:p>
        </p:txBody>
      </p:sp>
      <p:sp>
        <p:nvSpPr>
          <p:cNvPr id="7" name="Rectangle 6"/>
          <p:cNvSpPr/>
          <p:nvPr/>
        </p:nvSpPr>
        <p:spPr>
          <a:xfrm>
            <a:off x="272141" y="3951939"/>
            <a:ext cx="7652656" cy="738664"/>
          </a:xfrm>
          <a:prstGeom prst="rect">
            <a:avLst/>
          </a:prstGeom>
        </p:spPr>
        <p:txBody>
          <a:bodyPr wrap="square">
            <a:spAutoFit/>
          </a:bodyPr>
          <a:lstStyle/>
          <a:p>
            <a:r>
              <a:rPr lang="en-US" sz="1400" b="1" dirty="0" err="1"/>
              <a:t>Elah</a:t>
            </a:r>
            <a:r>
              <a:rPr lang="en-US" sz="1400" b="1" dirty="0"/>
              <a:t>: </a:t>
            </a:r>
            <a:r>
              <a:rPr lang="en-US" sz="1400" dirty="0"/>
              <a:t>Reigned two years (abt. 886–885 B.C.). </a:t>
            </a:r>
            <a:r>
              <a:rPr lang="en-US" sz="1400" dirty="0" err="1"/>
              <a:t>Elah</a:t>
            </a:r>
            <a:r>
              <a:rPr lang="en-US" sz="1400" dirty="0"/>
              <a:t>, the son of </a:t>
            </a:r>
            <a:r>
              <a:rPr lang="en-US" sz="1400" dirty="0" err="1"/>
              <a:t>Baasha</a:t>
            </a:r>
            <a:r>
              <a:rPr lang="en-US" sz="1400" dirty="0"/>
              <a:t>, was killed by </a:t>
            </a:r>
            <a:r>
              <a:rPr lang="en-US" sz="1400" dirty="0" err="1"/>
              <a:t>Zimri</a:t>
            </a:r>
            <a:r>
              <a:rPr lang="en-US" sz="1400" dirty="0"/>
              <a:t>, his chariot captain. </a:t>
            </a:r>
            <a:r>
              <a:rPr lang="en-US" sz="1400" dirty="0" err="1"/>
              <a:t>Zimri</a:t>
            </a:r>
            <a:r>
              <a:rPr lang="en-US" sz="1400" dirty="0"/>
              <a:t> then killed all who belonged to the house of </a:t>
            </a:r>
            <a:r>
              <a:rPr lang="en-US" sz="1400" dirty="0" err="1"/>
              <a:t>Baasha</a:t>
            </a:r>
            <a:r>
              <a:rPr lang="en-US" sz="1400" dirty="0"/>
              <a:t>, fulfilling the prophecy of Jehu (see 1 Kings 16:8–14).</a:t>
            </a:r>
          </a:p>
        </p:txBody>
      </p:sp>
      <p:sp>
        <p:nvSpPr>
          <p:cNvPr id="8" name="Rectangle 7"/>
          <p:cNvSpPr/>
          <p:nvPr/>
        </p:nvSpPr>
        <p:spPr>
          <a:xfrm>
            <a:off x="272140" y="4690603"/>
            <a:ext cx="7652657" cy="523220"/>
          </a:xfrm>
          <a:prstGeom prst="rect">
            <a:avLst/>
          </a:prstGeom>
        </p:spPr>
        <p:txBody>
          <a:bodyPr wrap="square">
            <a:spAutoFit/>
          </a:bodyPr>
          <a:lstStyle/>
          <a:p>
            <a:r>
              <a:rPr lang="en-US" sz="1400" b="1" dirty="0" err="1"/>
              <a:t>Zimri</a:t>
            </a:r>
            <a:r>
              <a:rPr lang="en-US" sz="1400" b="1" dirty="0"/>
              <a:t>: </a:t>
            </a:r>
            <a:r>
              <a:rPr lang="en-US" sz="1400" dirty="0"/>
              <a:t>Reigned seven days (abt. 885 B.C.). The military revolted against </a:t>
            </a:r>
            <a:r>
              <a:rPr lang="en-US" sz="1400" dirty="0" err="1"/>
              <a:t>Zimri</a:t>
            </a:r>
            <a:r>
              <a:rPr lang="en-US" sz="1400" dirty="0"/>
              <a:t>, who then committed suicide (see 1 Kings 16:9–20). </a:t>
            </a:r>
          </a:p>
        </p:txBody>
      </p:sp>
      <p:sp>
        <p:nvSpPr>
          <p:cNvPr id="9" name="Rectangle 8"/>
          <p:cNvSpPr/>
          <p:nvPr/>
        </p:nvSpPr>
        <p:spPr>
          <a:xfrm>
            <a:off x="272139" y="5296855"/>
            <a:ext cx="7652659" cy="646331"/>
          </a:xfrm>
          <a:prstGeom prst="rect">
            <a:avLst/>
          </a:prstGeom>
        </p:spPr>
        <p:txBody>
          <a:bodyPr wrap="square">
            <a:spAutoFit/>
          </a:bodyPr>
          <a:lstStyle/>
          <a:p>
            <a:r>
              <a:rPr lang="en-US" sz="1200" b="1" dirty="0" err="1"/>
              <a:t>Omri</a:t>
            </a:r>
            <a:r>
              <a:rPr lang="en-US" sz="1200" b="1" dirty="0"/>
              <a:t> </a:t>
            </a:r>
            <a:r>
              <a:rPr lang="en-US" sz="1200" dirty="0"/>
              <a:t>(abt. 885–874 B.C.) and </a:t>
            </a:r>
            <a:r>
              <a:rPr lang="en-US" sz="1200" dirty="0" err="1"/>
              <a:t>Tibni</a:t>
            </a:r>
            <a:r>
              <a:rPr lang="en-US" sz="1200" dirty="0"/>
              <a:t> (abt. 885–880 B.C.): </a:t>
            </a:r>
            <a:r>
              <a:rPr lang="en-US" sz="1200" dirty="0" err="1"/>
              <a:t>Omri</a:t>
            </a:r>
            <a:r>
              <a:rPr lang="en-US" sz="1200" dirty="0"/>
              <a:t> and </a:t>
            </a:r>
            <a:r>
              <a:rPr lang="en-US" sz="1200" dirty="0" err="1"/>
              <a:t>Tibni</a:t>
            </a:r>
            <a:r>
              <a:rPr lang="en-US" sz="1200" dirty="0"/>
              <a:t> contended for control of the kingdom for four years. </a:t>
            </a:r>
            <a:r>
              <a:rPr lang="en-US" sz="1200" dirty="0" err="1"/>
              <a:t>Tibni</a:t>
            </a:r>
            <a:r>
              <a:rPr lang="en-US" sz="1200" dirty="0"/>
              <a:t> died, and </a:t>
            </a:r>
            <a:r>
              <a:rPr lang="en-US" sz="1200" dirty="0" err="1"/>
              <a:t>Omri</a:t>
            </a:r>
            <a:r>
              <a:rPr lang="en-US" sz="1200" dirty="0"/>
              <a:t> became king. </a:t>
            </a:r>
            <a:r>
              <a:rPr lang="en-US" sz="1200" dirty="0" err="1"/>
              <a:t>Omri</a:t>
            </a:r>
            <a:r>
              <a:rPr lang="en-US" sz="1200" dirty="0"/>
              <a:t> founded the city of Samaria and made it his capital. He reigned twelve more years, more wickedly than his predecessors (see 1 Kings 16:16–28).</a:t>
            </a:r>
          </a:p>
        </p:txBody>
      </p:sp>
      <p:sp>
        <p:nvSpPr>
          <p:cNvPr id="10" name="Rectangle 9"/>
          <p:cNvSpPr/>
          <p:nvPr/>
        </p:nvSpPr>
        <p:spPr>
          <a:xfrm>
            <a:off x="272139" y="5952487"/>
            <a:ext cx="7652658" cy="830997"/>
          </a:xfrm>
          <a:prstGeom prst="rect">
            <a:avLst/>
          </a:prstGeom>
        </p:spPr>
        <p:txBody>
          <a:bodyPr wrap="square">
            <a:spAutoFit/>
          </a:bodyPr>
          <a:lstStyle/>
          <a:p>
            <a:r>
              <a:rPr lang="en-US" sz="1200" b="1" dirty="0"/>
              <a:t>Ahab</a:t>
            </a:r>
            <a:r>
              <a:rPr lang="en-US" sz="1200" dirty="0"/>
              <a:t>: Reigned twenty-two years (abt. 874–853 B.C.). Ahab, the son of </a:t>
            </a:r>
            <a:r>
              <a:rPr lang="en-US" sz="1200" dirty="0" err="1"/>
              <a:t>Omri</a:t>
            </a:r>
            <a:r>
              <a:rPr lang="en-US" sz="1200" dirty="0"/>
              <a:t>, is considered to be the northern kingdom’s worst king. He married Jezebel, an idolatrous </a:t>
            </a:r>
            <a:r>
              <a:rPr lang="en-US" sz="1200" dirty="0" err="1"/>
              <a:t>Sidonian</a:t>
            </a:r>
            <a:r>
              <a:rPr lang="en-US" sz="1200" dirty="0"/>
              <a:t> princess who promoted Baal worship and persecuted those who followed Jehovah. She tried to have the prophet Elijah killed. Elijah prophesied the deaths of Ahab and Jezebel (see 1 Kings 16:29–22:40; 2 Chronicles 18).</a:t>
            </a:r>
          </a:p>
        </p:txBody>
      </p:sp>
      <p:sp>
        <p:nvSpPr>
          <p:cNvPr id="11" name="Rectangle 10"/>
          <p:cNvSpPr/>
          <p:nvPr/>
        </p:nvSpPr>
        <p:spPr>
          <a:xfrm>
            <a:off x="8342089" y="1574487"/>
            <a:ext cx="3309254" cy="1569660"/>
          </a:xfrm>
          <a:prstGeom prst="rect">
            <a:avLst/>
          </a:prstGeom>
        </p:spPr>
        <p:txBody>
          <a:bodyPr wrap="square">
            <a:spAutoFit/>
          </a:bodyPr>
          <a:lstStyle/>
          <a:p>
            <a:r>
              <a:rPr lang="en-US" sz="1200" b="1" dirty="0" err="1"/>
              <a:t>Rehoboam</a:t>
            </a:r>
            <a:r>
              <a:rPr lang="en-US" sz="1200" dirty="0"/>
              <a:t>: Reigned seventeen years (abt. 930–913 B.C.). </a:t>
            </a:r>
            <a:r>
              <a:rPr lang="en-US" sz="1200" dirty="0" err="1"/>
              <a:t>Rehoboam</a:t>
            </a:r>
            <a:r>
              <a:rPr lang="en-US" sz="1200" dirty="0"/>
              <a:t>, a son of Solomon, was sometimes obedient to the Lord and sometimes followed the wickedness of the neighboring countries. As a result, Shishak, pharaoh of Egypt, invaded Judah and plundered the temple (see 1 Kings 12:1–24; 14:21–31; 2 Chronicles 10:1–12:16).</a:t>
            </a:r>
          </a:p>
        </p:txBody>
      </p:sp>
      <p:sp>
        <p:nvSpPr>
          <p:cNvPr id="12" name="Rectangle 11"/>
          <p:cNvSpPr/>
          <p:nvPr/>
        </p:nvSpPr>
        <p:spPr>
          <a:xfrm>
            <a:off x="8338459" y="3175005"/>
            <a:ext cx="3853541" cy="830997"/>
          </a:xfrm>
          <a:prstGeom prst="rect">
            <a:avLst/>
          </a:prstGeom>
        </p:spPr>
        <p:txBody>
          <a:bodyPr wrap="square">
            <a:spAutoFit/>
          </a:bodyPr>
          <a:lstStyle/>
          <a:p>
            <a:r>
              <a:rPr lang="en-US" sz="1200" b="1" dirty="0" err="1"/>
              <a:t>Abijam</a:t>
            </a:r>
            <a:r>
              <a:rPr lang="en-US" sz="1200" dirty="0"/>
              <a:t>: Reigned three years (abt. 913–910). </a:t>
            </a:r>
            <a:r>
              <a:rPr lang="en-US" sz="1200" dirty="0" err="1"/>
              <a:t>Abijam</a:t>
            </a:r>
            <a:r>
              <a:rPr lang="en-US" sz="1200" dirty="0"/>
              <a:t>, also called </a:t>
            </a:r>
            <a:r>
              <a:rPr lang="en-US" sz="1200" dirty="0" err="1"/>
              <a:t>Abijah</a:t>
            </a:r>
            <a:r>
              <a:rPr lang="en-US" sz="1200" dirty="0"/>
              <a:t>, was the son of </a:t>
            </a:r>
            <a:r>
              <a:rPr lang="en-US" sz="1200" dirty="0" err="1"/>
              <a:t>Rehoboam</a:t>
            </a:r>
            <a:r>
              <a:rPr lang="en-US" sz="1200" dirty="0"/>
              <a:t>. He continued the same sins his father had begun (see 1 Kings 15:1–8; 2 Chronicles 13).</a:t>
            </a:r>
          </a:p>
        </p:txBody>
      </p:sp>
      <p:sp>
        <p:nvSpPr>
          <p:cNvPr id="13" name="Rectangle 12"/>
          <p:cNvSpPr/>
          <p:nvPr/>
        </p:nvSpPr>
        <p:spPr>
          <a:xfrm>
            <a:off x="8342089" y="5389403"/>
            <a:ext cx="3762832" cy="1384995"/>
          </a:xfrm>
          <a:prstGeom prst="rect">
            <a:avLst/>
          </a:prstGeom>
        </p:spPr>
        <p:txBody>
          <a:bodyPr wrap="square">
            <a:spAutoFit/>
          </a:bodyPr>
          <a:lstStyle/>
          <a:p>
            <a:r>
              <a:rPr lang="en-US" sz="1200" b="1" dirty="0"/>
              <a:t>Jehoshaphat: </a:t>
            </a:r>
            <a:r>
              <a:rPr lang="en-US" sz="1200" dirty="0"/>
              <a:t>Reigned twenty-five years (abt. 872–848 B.C.). Jehoshaphat ruled three years jointly with his father, Asa, and five years with his son </a:t>
            </a:r>
            <a:r>
              <a:rPr lang="en-US" sz="1200" dirty="0" err="1"/>
              <a:t>Jehoram</a:t>
            </a:r>
            <a:r>
              <a:rPr lang="en-US" sz="1200" dirty="0"/>
              <a:t>. He ruled wisely and righteously, except for being too closely allied to Ahab and </a:t>
            </a:r>
            <a:r>
              <a:rPr lang="en-US" sz="1200" dirty="0" err="1"/>
              <a:t>Ahaziah</a:t>
            </a:r>
            <a:r>
              <a:rPr lang="en-US" sz="1200" dirty="0"/>
              <a:t> of Israel. This may have led to his son’s unfortunate marriage to Ahab’s daughter (see 1 Kings 22:41–50; 2 Chronicles 17:1–21:3).</a:t>
            </a:r>
          </a:p>
        </p:txBody>
      </p:sp>
      <p:sp>
        <p:nvSpPr>
          <p:cNvPr id="14" name="TextBox 13"/>
          <p:cNvSpPr txBox="1"/>
          <p:nvPr/>
        </p:nvSpPr>
        <p:spPr>
          <a:xfrm>
            <a:off x="3211286" y="38976"/>
            <a:ext cx="2155371" cy="369332"/>
          </a:xfrm>
          <a:prstGeom prst="rect">
            <a:avLst/>
          </a:prstGeom>
          <a:noFill/>
        </p:spPr>
        <p:txBody>
          <a:bodyPr wrap="square" rtlCol="0">
            <a:spAutoFit/>
          </a:bodyPr>
          <a:lstStyle/>
          <a:p>
            <a:pPr algn="ctr"/>
            <a:r>
              <a:rPr lang="en-US" dirty="0"/>
              <a:t>Israel</a:t>
            </a:r>
          </a:p>
        </p:txBody>
      </p:sp>
      <p:sp>
        <p:nvSpPr>
          <p:cNvPr id="16" name="TextBox 15"/>
          <p:cNvSpPr txBox="1"/>
          <p:nvPr/>
        </p:nvSpPr>
        <p:spPr>
          <a:xfrm>
            <a:off x="7173686" y="48190"/>
            <a:ext cx="2155371" cy="369332"/>
          </a:xfrm>
          <a:prstGeom prst="rect">
            <a:avLst/>
          </a:prstGeom>
          <a:noFill/>
        </p:spPr>
        <p:txBody>
          <a:bodyPr wrap="square" rtlCol="0">
            <a:spAutoFit/>
          </a:bodyPr>
          <a:lstStyle/>
          <a:p>
            <a:pPr algn="ctr"/>
            <a:r>
              <a:rPr lang="en-US"/>
              <a:t>Judah</a:t>
            </a:r>
            <a:endParaRPr lang="en-US" dirty="0"/>
          </a:p>
        </p:txBody>
      </p:sp>
      <p:sp>
        <p:nvSpPr>
          <p:cNvPr id="15" name="Rectangle 14"/>
          <p:cNvSpPr/>
          <p:nvPr/>
        </p:nvSpPr>
        <p:spPr>
          <a:xfrm>
            <a:off x="8342089" y="4004408"/>
            <a:ext cx="3626592" cy="1384995"/>
          </a:xfrm>
          <a:prstGeom prst="rect">
            <a:avLst/>
          </a:prstGeom>
        </p:spPr>
        <p:txBody>
          <a:bodyPr wrap="square">
            <a:spAutoFit/>
          </a:bodyPr>
          <a:lstStyle/>
          <a:p>
            <a:r>
              <a:rPr lang="en-US" sz="1200" b="1" dirty="0"/>
              <a:t>Asa: </a:t>
            </a:r>
            <a:r>
              <a:rPr lang="en-US" sz="1200" dirty="0"/>
              <a:t>He was the son of </a:t>
            </a:r>
            <a:r>
              <a:rPr lang="en-US" sz="1200" dirty="0" err="1"/>
              <a:t>Abijam</a:t>
            </a:r>
            <a:r>
              <a:rPr lang="en-US" sz="1200" dirty="0"/>
              <a:t>, grandson of </a:t>
            </a:r>
            <a:r>
              <a:rPr lang="en-US" sz="1200" dirty="0" err="1"/>
              <a:t>Rehoboam</a:t>
            </a:r>
            <a:r>
              <a:rPr lang="en-US" sz="1200" dirty="0"/>
              <a:t>, and great-grandson of Solomon. The Hebrew Bible gives the period of his reign as 41 years. His reign is dated between 913-910 BC to 873-869 BC. He was succeeded by Jehoshaphat, his son (by </a:t>
            </a:r>
            <a:r>
              <a:rPr lang="en-US" sz="1200" dirty="0" err="1"/>
              <a:t>Azubah</a:t>
            </a:r>
            <a:r>
              <a:rPr lang="en-US" sz="1200" dirty="0"/>
              <a:t>).  He tried to maintain the traditional worship of God, and in rooting out idolatry</a:t>
            </a:r>
          </a:p>
        </p:txBody>
      </p:sp>
    </p:spTree>
    <p:extLst>
      <p:ext uri="{BB962C8B-B14F-4D97-AF65-F5344CB8AC3E}">
        <p14:creationId xmlns:p14="http://schemas.microsoft.com/office/powerpoint/2010/main" val="210047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4384" y="6351713"/>
            <a:ext cx="2966902" cy="369332"/>
          </a:xfrm>
          <a:prstGeom prst="rect">
            <a:avLst/>
          </a:prstGeom>
        </p:spPr>
        <p:txBody>
          <a:bodyPr wrap="square">
            <a:spAutoFit/>
          </a:bodyPr>
          <a:lstStyle/>
          <a:p>
            <a:r>
              <a:rPr lang="en-US" dirty="0">
                <a:solidFill>
                  <a:schemeClr val="bg1"/>
                </a:solidFill>
              </a:rPr>
              <a:t>1 Kings 11:1-10</a:t>
            </a:r>
          </a:p>
        </p:txBody>
      </p:sp>
      <p:sp>
        <p:nvSpPr>
          <p:cNvPr id="9" name="Rectangle 8"/>
          <p:cNvSpPr/>
          <p:nvPr/>
        </p:nvSpPr>
        <p:spPr>
          <a:xfrm>
            <a:off x="446314" y="1379578"/>
            <a:ext cx="6574971" cy="2554545"/>
          </a:xfrm>
          <a:prstGeom prst="rect">
            <a:avLst/>
          </a:prstGeom>
        </p:spPr>
        <p:txBody>
          <a:bodyPr wrap="square">
            <a:spAutoFit/>
          </a:bodyPr>
          <a:lstStyle/>
          <a:p>
            <a:r>
              <a:rPr lang="en-US" sz="2000" b="0" i="0" dirty="0">
                <a:solidFill>
                  <a:schemeClr val="bg1"/>
                </a:solidFill>
                <a:effectLst/>
                <a:latin typeface="Calibri" panose="020F0502020204030204" pitchFamily="34" charset="0"/>
              </a:rPr>
              <a:t>According to the </a:t>
            </a:r>
            <a:r>
              <a:rPr lang="en-US" sz="2000" b="0" i="0" u="none" strike="noStrike" dirty="0">
                <a:solidFill>
                  <a:schemeClr val="bg1"/>
                </a:solidFill>
                <a:effectLst/>
                <a:latin typeface="Calibri" panose="020F0502020204030204" pitchFamily="34" charset="0"/>
              </a:rPr>
              <a:t>Doctrine and Covenants</a:t>
            </a:r>
            <a:r>
              <a:rPr lang="en-US" sz="2000" b="0" i="0" dirty="0">
                <a:solidFill>
                  <a:schemeClr val="bg1"/>
                </a:solidFill>
                <a:effectLst/>
                <a:latin typeface="Calibri" panose="020F0502020204030204" pitchFamily="34" charset="0"/>
              </a:rPr>
              <a:t>, however, some of Solomon’s wives were given to him of the Lord:</a:t>
            </a:r>
          </a:p>
          <a:p>
            <a:endParaRPr lang="en-US" sz="2000" dirty="0">
              <a:solidFill>
                <a:schemeClr val="bg1"/>
              </a:solidFill>
              <a:latin typeface="Calibri" panose="020F0502020204030204" pitchFamily="34" charset="0"/>
            </a:endParaRPr>
          </a:p>
          <a:p>
            <a:r>
              <a:rPr lang="en-US" sz="2000" b="0" i="1" dirty="0">
                <a:solidFill>
                  <a:srgbClr val="FFFF00"/>
                </a:solidFill>
                <a:effectLst/>
                <a:latin typeface="Calibri" panose="020F0502020204030204" pitchFamily="34" charset="0"/>
              </a:rPr>
              <a:t> “David also received many wives and concubines, and also Solomon and Moses my servants, as also many others of my servants, from the beginning of creation until this time; and in nothing did they sin save in those things which they received not of me” (</a:t>
            </a:r>
            <a:r>
              <a:rPr lang="en-US" sz="2000" b="0" i="1" u="none" strike="noStrike" dirty="0">
                <a:solidFill>
                  <a:srgbClr val="FFFF00"/>
                </a:solidFill>
                <a:effectLst/>
                <a:latin typeface="Calibri" panose="020F0502020204030204" pitchFamily="34" charset="0"/>
              </a:rPr>
              <a:t>D&amp;C 132:38</a:t>
            </a:r>
            <a:r>
              <a:rPr lang="en-US" sz="2000" b="0" i="1" dirty="0">
                <a:solidFill>
                  <a:srgbClr val="FFFF00"/>
                </a:solidFill>
                <a:effectLst/>
                <a:latin typeface="Calibri" panose="020F0502020204030204" pitchFamily="34" charset="0"/>
              </a:rPr>
              <a:t>).</a:t>
            </a:r>
            <a:endParaRPr lang="en-US" sz="2000" i="1" dirty="0">
              <a:solidFill>
                <a:srgbClr val="FFFF00"/>
              </a:solidFill>
            </a:endParaRPr>
          </a:p>
        </p:txBody>
      </p:sp>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Some Given By the Lord</a:t>
            </a:r>
          </a:p>
        </p:txBody>
      </p:sp>
      <p:sp>
        <p:nvSpPr>
          <p:cNvPr id="10" name="Rectangle 9"/>
          <p:cNvSpPr/>
          <p:nvPr/>
        </p:nvSpPr>
        <p:spPr>
          <a:xfrm>
            <a:off x="5916387" y="3934123"/>
            <a:ext cx="6096000" cy="2677656"/>
          </a:xfrm>
          <a:prstGeom prst="rect">
            <a:avLst/>
          </a:prstGeom>
        </p:spPr>
        <p:txBody>
          <a:bodyPr>
            <a:spAutoFit/>
          </a:bodyPr>
          <a:lstStyle/>
          <a:p>
            <a:pPr fontAlgn="base"/>
            <a:r>
              <a:rPr lang="en-US" sz="2000" b="0" i="0" dirty="0">
                <a:solidFill>
                  <a:schemeClr val="bg1"/>
                </a:solidFill>
                <a:effectLst/>
                <a:latin typeface="Calibri" panose="020F0502020204030204" pitchFamily="34" charset="0"/>
              </a:rPr>
              <a:t>The Lord “did not condemn Solomon and David for having wives </a:t>
            </a:r>
            <a:r>
              <a:rPr lang="en-US" sz="2000" b="0" i="1" dirty="0">
                <a:solidFill>
                  <a:schemeClr val="bg1"/>
                </a:solidFill>
                <a:effectLst/>
                <a:latin typeface="Calibri" panose="020F0502020204030204" pitchFamily="34" charset="0"/>
              </a:rPr>
              <a:t>which the Lord gave them.</a:t>
            </a:r>
          </a:p>
          <a:p>
            <a:pPr fontAlgn="base"/>
            <a:endParaRPr lang="en-US" sz="2000"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“Now turn to [2 Samuel] 12:7–8 and you will find that the Lord gave David wives. In your reading of the Old Testament you will also find that Solomon was blessed and the Lord appeared to him and gave him visions and great blessings when he had plural wives, but later in his life, he took wives that the Lord did not give him.” (2)</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927" y="4279781"/>
            <a:ext cx="1769423" cy="223256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2603" y="1416159"/>
            <a:ext cx="1615440" cy="2307771"/>
          </a:xfrm>
          <a:prstGeom prst="rect">
            <a:avLst/>
          </a:prstGeom>
        </p:spPr>
      </p:pic>
    </p:spTree>
    <p:extLst>
      <p:ext uri="{BB962C8B-B14F-4D97-AF65-F5344CB8AC3E}">
        <p14:creationId xmlns:p14="http://schemas.microsoft.com/office/powerpoint/2010/main" val="255135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97971"/>
            <a:ext cx="12192000" cy="769441"/>
          </a:xfrm>
          <a:prstGeom prst="rect">
            <a:avLst/>
          </a:prstGeom>
          <a:noFill/>
        </p:spPr>
        <p:txBody>
          <a:bodyPr wrap="square" rtlCol="0">
            <a:spAutoFit/>
          </a:bodyPr>
          <a:lstStyle/>
          <a:p>
            <a:pPr algn="ctr"/>
            <a:r>
              <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rPr>
              <a:t>Why Marry Someone of Your Own Faith?</a:t>
            </a:r>
          </a:p>
        </p:txBody>
      </p:sp>
      <p:sp>
        <p:nvSpPr>
          <p:cNvPr id="2" name="Rectangle 1"/>
          <p:cNvSpPr/>
          <p:nvPr/>
        </p:nvSpPr>
        <p:spPr>
          <a:xfrm>
            <a:off x="555169" y="1358738"/>
            <a:ext cx="7402287" cy="4524315"/>
          </a:xfrm>
          <a:prstGeom prst="rect">
            <a:avLst/>
          </a:prstGeom>
        </p:spPr>
        <p:txBody>
          <a:bodyPr wrap="square">
            <a:spAutoFit/>
          </a:bodyPr>
          <a:lstStyle/>
          <a:p>
            <a:r>
              <a:rPr lang="en-US" sz="3200" dirty="0">
                <a:solidFill>
                  <a:schemeClr val="bg1"/>
                </a:solidFill>
                <a:latin typeface="Calibri" panose="020F0502020204030204" pitchFamily="34" charset="0"/>
              </a:rPr>
              <a:t>“Marriage is perhaps the most vital of all the decisions and has the most far-reaching effects, for it has to do not only with immediate happiness, but also with eternal joys. It affects not only the two people involved, but also their families and particularly their children and their children’s children down through the many generations.”</a:t>
            </a:r>
          </a:p>
        </p:txBody>
      </p:sp>
      <p:sp>
        <p:nvSpPr>
          <p:cNvPr id="3" name="Rectangle 2"/>
          <p:cNvSpPr/>
          <p:nvPr/>
        </p:nvSpPr>
        <p:spPr>
          <a:xfrm>
            <a:off x="11696155" y="6488668"/>
            <a:ext cx="442750" cy="369332"/>
          </a:xfrm>
          <a:prstGeom prst="rect">
            <a:avLst/>
          </a:prstGeom>
        </p:spPr>
        <p:txBody>
          <a:bodyPr wrap="none">
            <a:spAutoFit/>
          </a:bodyPr>
          <a:lstStyle/>
          <a:p>
            <a:r>
              <a:rPr lang="en-US" b="0" i="0" dirty="0">
                <a:solidFill>
                  <a:schemeClr val="bg1"/>
                </a:solidFill>
                <a:effectLst/>
                <a:latin typeface="Calibri" panose="020F0502020204030204" pitchFamily="34" charset="0"/>
              </a:rPr>
              <a:t>(3)</a:t>
            </a:r>
            <a:endParaRPr lang="en-US" dirty="0">
              <a:solidFill>
                <a:schemeClr val="bg1"/>
              </a:solidFill>
            </a:endParaRPr>
          </a:p>
        </p:txBody>
      </p:sp>
      <p:pic>
        <p:nvPicPr>
          <p:cNvPr id="2054" name="Picture 6" descr="President Spencer W. Kim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6730" y="2243021"/>
            <a:ext cx="2075996" cy="275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0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4384" y="6351713"/>
            <a:ext cx="2966902" cy="369332"/>
          </a:xfrm>
          <a:prstGeom prst="rect">
            <a:avLst/>
          </a:prstGeom>
        </p:spPr>
        <p:txBody>
          <a:bodyPr wrap="square">
            <a:spAutoFit/>
          </a:bodyPr>
          <a:lstStyle/>
          <a:p>
            <a:r>
              <a:rPr lang="en-US" dirty="0">
                <a:solidFill>
                  <a:schemeClr val="bg1"/>
                </a:solidFill>
              </a:rPr>
              <a:t>1 Kings 11:1-10</a:t>
            </a:r>
          </a:p>
        </p:txBody>
      </p:sp>
      <p:sp>
        <p:nvSpPr>
          <p:cNvPr id="9" name="Rectangle 8"/>
          <p:cNvSpPr/>
          <p:nvPr/>
        </p:nvSpPr>
        <p:spPr>
          <a:xfrm>
            <a:off x="337458" y="1205967"/>
            <a:ext cx="5508172" cy="2246769"/>
          </a:xfrm>
          <a:prstGeom prst="rect">
            <a:avLst/>
          </a:prstGeom>
        </p:spPr>
        <p:txBody>
          <a:bodyPr wrap="square">
            <a:spAutoFit/>
          </a:bodyPr>
          <a:lstStyle/>
          <a:p>
            <a:pPr fontAlgn="base"/>
            <a:r>
              <a:rPr lang="en-US" sz="2000" dirty="0">
                <a:solidFill>
                  <a:schemeClr val="bg1"/>
                </a:solidFill>
              </a:rPr>
              <a:t>“Choose to date only those who have high moral standards and in whose company you can maintain your standards.</a:t>
            </a:r>
          </a:p>
          <a:p>
            <a:pPr fontAlgn="base"/>
            <a:endParaRPr lang="en-US" sz="2000" dirty="0">
              <a:solidFill>
                <a:schemeClr val="bg1"/>
              </a:solidFill>
            </a:endParaRPr>
          </a:p>
          <a:p>
            <a:pPr fontAlgn="base"/>
            <a:r>
              <a:rPr lang="en-US" sz="2000" dirty="0">
                <a:solidFill>
                  <a:schemeClr val="bg1"/>
                </a:solidFill>
              </a:rPr>
              <a:t>Remember that a young man and a young woman on a date are responsible to protect each other’s honor and virtue. …</a:t>
            </a:r>
          </a:p>
        </p:txBody>
      </p:sp>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Choices of Dating</a:t>
            </a:r>
          </a:p>
        </p:txBody>
      </p:sp>
      <p:sp>
        <p:nvSpPr>
          <p:cNvPr id="13" name="Rectangle 12"/>
          <p:cNvSpPr/>
          <p:nvPr/>
        </p:nvSpPr>
        <p:spPr>
          <a:xfrm>
            <a:off x="5519056" y="4016669"/>
            <a:ext cx="6574971" cy="2554545"/>
          </a:xfrm>
          <a:prstGeom prst="rect">
            <a:avLst/>
          </a:prstGeom>
        </p:spPr>
        <p:txBody>
          <a:bodyPr wrap="square">
            <a:spAutoFit/>
          </a:bodyPr>
          <a:lstStyle/>
          <a:p>
            <a:pPr fontAlgn="base"/>
            <a:r>
              <a:rPr lang="en-US" sz="2000" dirty="0">
                <a:solidFill>
                  <a:schemeClr val="bg1"/>
                </a:solidFill>
              </a:rPr>
              <a:t>“As you enter your adult years, make dating and marriage a high priority. </a:t>
            </a:r>
          </a:p>
          <a:p>
            <a:pPr fontAlgn="base"/>
            <a:endParaRPr lang="en-US" sz="2000" dirty="0">
              <a:solidFill>
                <a:schemeClr val="bg1"/>
              </a:solidFill>
            </a:endParaRPr>
          </a:p>
          <a:p>
            <a:pPr fontAlgn="base"/>
            <a:r>
              <a:rPr lang="en-US" sz="2000" dirty="0">
                <a:solidFill>
                  <a:schemeClr val="bg1"/>
                </a:solidFill>
              </a:rPr>
              <a:t>Seek a companion who is worthy to go to the temple to be sealed to you for time and all eternity. </a:t>
            </a:r>
          </a:p>
          <a:p>
            <a:pPr fontAlgn="base"/>
            <a:endParaRPr lang="en-US" sz="2000" dirty="0">
              <a:solidFill>
                <a:schemeClr val="bg1"/>
              </a:solidFill>
            </a:endParaRPr>
          </a:p>
          <a:p>
            <a:pPr fontAlgn="base"/>
            <a:r>
              <a:rPr lang="en-US" sz="2000" dirty="0">
                <a:solidFill>
                  <a:schemeClr val="bg1"/>
                </a:solidFill>
              </a:rPr>
              <a:t>Marrying in the temple and creating an eternal family are essential in God’s plan of happiness.”</a:t>
            </a:r>
          </a:p>
        </p:txBody>
      </p:sp>
      <p:sp>
        <p:nvSpPr>
          <p:cNvPr id="2" name="Rectangle 1"/>
          <p:cNvSpPr/>
          <p:nvPr/>
        </p:nvSpPr>
        <p:spPr>
          <a:xfrm>
            <a:off x="11505148" y="6283795"/>
            <a:ext cx="442750" cy="369332"/>
          </a:xfrm>
          <a:prstGeom prst="rect">
            <a:avLst/>
          </a:prstGeom>
        </p:spPr>
        <p:txBody>
          <a:bodyPr wrap="none">
            <a:spAutoFit/>
          </a:bodyPr>
          <a:lstStyle/>
          <a:p>
            <a:pPr fontAlgn="base"/>
            <a:r>
              <a:rPr lang="en-US" dirty="0">
                <a:solidFill>
                  <a:schemeClr val="bg1"/>
                </a:solidFill>
              </a:rPr>
              <a:t>(4)</a:t>
            </a:r>
          </a:p>
        </p:txBody>
      </p:sp>
      <p:pic>
        <p:nvPicPr>
          <p:cNvPr id="8194" name="Picture 2" descr="http://www.qualityliferesources.com/wp-content/uploads/2012/09/plenty-of-fish-in-the-sea.jpg"/>
          <p:cNvPicPr>
            <a:picLocks noChangeAspect="1" noChangeArrowheads="1"/>
          </p:cNvPicPr>
          <p:nvPr/>
        </p:nvPicPr>
        <p:blipFill rotWithShape="1">
          <a:blip r:embed="rId3">
            <a:extLst>
              <a:ext uri="{28A0092B-C50C-407E-A947-70E740481C1C}">
                <a14:useLocalDpi xmlns:a14="http://schemas.microsoft.com/office/drawing/2010/main" val="0"/>
              </a:ext>
            </a:extLst>
          </a:blip>
          <a:srcRect r="735" b="17121"/>
          <a:stretch/>
        </p:blipFill>
        <p:spPr bwMode="auto">
          <a:xfrm>
            <a:off x="6727372" y="1337933"/>
            <a:ext cx="3309257" cy="23919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279072" y="3565087"/>
            <a:ext cx="3624944" cy="2718708"/>
            <a:chOff x="0" y="0"/>
            <a:chExt cx="9144000" cy="6858000"/>
          </a:xfrm>
        </p:grpSpPr>
        <p:sp>
          <p:nvSpPr>
            <p:cNvPr id="16" name="Rectangle 15"/>
            <p:cNvSpPr/>
            <p:nvPr/>
          </p:nvSpPr>
          <p:spPr>
            <a:xfrm>
              <a:off x="0" y="5715000"/>
              <a:ext cx="9144000" cy="11430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9144000" cy="5715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72521" y="5165125"/>
              <a:ext cx="1066800" cy="1143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me 18"/>
            <p:cNvSpPr/>
            <p:nvPr/>
          </p:nvSpPr>
          <p:spPr>
            <a:xfrm>
              <a:off x="4224921" y="5393724"/>
              <a:ext cx="381000" cy="854675"/>
            </a:xfrm>
            <a:prstGeom prst="fram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19"/>
            <p:cNvSpPr/>
            <p:nvPr/>
          </p:nvSpPr>
          <p:spPr>
            <a:xfrm>
              <a:off x="4605921" y="5393724"/>
              <a:ext cx="381000" cy="854675"/>
            </a:xfrm>
            <a:prstGeom prst="fram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5152768" y="5088925"/>
              <a:ext cx="609600" cy="12192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51653" y="5088924"/>
              <a:ext cx="626077" cy="1232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4401973" y="4427778"/>
              <a:ext cx="381000" cy="1093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400000">
              <a:off x="4359391" y="4004195"/>
              <a:ext cx="457200" cy="1102659"/>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5400000">
              <a:off x="4283191" y="3470795"/>
              <a:ext cx="609600" cy="1102659"/>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66"/>
            <p:cNvGrpSpPr/>
            <p:nvPr/>
          </p:nvGrpSpPr>
          <p:grpSpPr>
            <a:xfrm>
              <a:off x="4162168" y="3896619"/>
              <a:ext cx="833718" cy="215153"/>
              <a:chOff x="4343400" y="3608294"/>
              <a:chExt cx="833718" cy="215153"/>
            </a:xfrm>
          </p:grpSpPr>
          <p:sp>
            <p:nvSpPr>
              <p:cNvPr id="249" name="Oval 248"/>
              <p:cNvSpPr/>
              <p:nvPr/>
            </p:nvSpPr>
            <p:spPr>
              <a:xfrm>
                <a:off x="4343400"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666130" y="3612776"/>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961965"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p:cNvSpPr/>
            <p:nvPr/>
          </p:nvSpPr>
          <p:spPr>
            <a:xfrm>
              <a:off x="4009768" y="3564925"/>
              <a:ext cx="1143000" cy="1524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5400000">
              <a:off x="3599632" y="4625002"/>
              <a:ext cx="291354"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5400000">
              <a:off x="5311891" y="4625002"/>
              <a:ext cx="291354"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5400000">
              <a:off x="3518102" y="4248121"/>
              <a:ext cx="451992" cy="6096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5400000">
              <a:off x="5231572" y="4248121"/>
              <a:ext cx="451992" cy="6096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5400000">
              <a:off x="3522221" y="3786802"/>
              <a:ext cx="451992" cy="6096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5400000">
              <a:off x="5231572" y="3790921"/>
              <a:ext cx="451992" cy="6096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400168" y="3717325"/>
              <a:ext cx="685800" cy="1524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119817" y="3733801"/>
              <a:ext cx="685800" cy="1524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4317172" y="2952721"/>
              <a:ext cx="528192" cy="6858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4238368" y="1659925"/>
              <a:ext cx="685800" cy="1295400"/>
            </a:xfrm>
            <a:prstGeom prst="trapezoid">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168346" y="2895601"/>
              <a:ext cx="790833" cy="15034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361935" y="1523999"/>
              <a:ext cx="436606" cy="172995"/>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5400000">
              <a:off x="4526692" y="1276867"/>
              <a:ext cx="111209" cy="432486"/>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419600" y="1369130"/>
              <a:ext cx="304800" cy="45719"/>
            </a:xfrm>
            <a:prstGeom prst="roundRect">
              <a:avLst>
                <a:gd name="adj" fmla="val 36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561968" y="4326925"/>
              <a:ext cx="877330" cy="1994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768546" y="4326925"/>
              <a:ext cx="877330" cy="1994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227438" y="4322806"/>
              <a:ext cx="1336590" cy="1994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41870" y="4318687"/>
              <a:ext cx="877330" cy="1994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5400000">
              <a:off x="1579436" y="4122529"/>
              <a:ext cx="609600" cy="1323191"/>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1190368" y="4326925"/>
              <a:ext cx="1371600" cy="1524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629400" y="4312509"/>
              <a:ext cx="1336590" cy="1994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5400000">
              <a:off x="6979339" y="4103994"/>
              <a:ext cx="609600" cy="1323191"/>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590271" y="4308390"/>
              <a:ext cx="1371600" cy="1524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970108" y="4322806"/>
              <a:ext cx="877330" cy="1994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190368" y="5012725"/>
              <a:ext cx="13716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6606746" y="5033320"/>
              <a:ext cx="13716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3400168" y="4250725"/>
              <a:ext cx="6858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5095103" y="4242487"/>
              <a:ext cx="6858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7930979" y="4254843"/>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55"/>
            <p:cNvGrpSpPr/>
            <p:nvPr/>
          </p:nvGrpSpPr>
          <p:grpSpPr>
            <a:xfrm>
              <a:off x="304800" y="4289854"/>
              <a:ext cx="939114" cy="698157"/>
              <a:chOff x="486032" y="4001529"/>
              <a:chExt cx="939114" cy="698157"/>
            </a:xfrm>
          </p:grpSpPr>
          <p:sp>
            <p:nvSpPr>
              <p:cNvPr id="246" name="Rounded Rectangle 245"/>
              <p:cNvSpPr/>
              <p:nvPr/>
            </p:nvSpPr>
            <p:spPr>
              <a:xfrm>
                <a:off x="494270" y="4001529"/>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a:off x="486032" y="4287794"/>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a:off x="510746" y="4623486"/>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ed Rectangle 57"/>
            <p:cNvSpPr/>
            <p:nvPr/>
          </p:nvSpPr>
          <p:spPr>
            <a:xfrm>
              <a:off x="7941276" y="4637903"/>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65989" y="4973595"/>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2561968" y="4326925"/>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2549611" y="4604952"/>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2541373" y="4909751"/>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156"/>
            <p:cNvGrpSpPr/>
            <p:nvPr/>
          </p:nvGrpSpPr>
          <p:grpSpPr>
            <a:xfrm>
              <a:off x="5747952" y="4277501"/>
              <a:ext cx="862914" cy="755819"/>
              <a:chOff x="562232" y="4001530"/>
              <a:chExt cx="862914" cy="681443"/>
            </a:xfrm>
          </p:grpSpPr>
          <p:sp>
            <p:nvSpPr>
              <p:cNvPr id="243" name="Rounded Rectangle 242"/>
              <p:cNvSpPr/>
              <p:nvPr/>
            </p:nvSpPr>
            <p:spPr>
              <a:xfrm>
                <a:off x="562232" y="4001530"/>
                <a:ext cx="846438" cy="68702"/>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562232" y="4276335"/>
                <a:ext cx="852616" cy="83554"/>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244"/>
              <p:cNvSpPr/>
              <p:nvPr/>
            </p:nvSpPr>
            <p:spPr>
              <a:xfrm>
                <a:off x="562232" y="4619842"/>
                <a:ext cx="862914" cy="63131"/>
              </a:xfrm>
              <a:prstGeom prst="roundRect">
                <a:avLst>
                  <a:gd name="adj" fmla="val 36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67"/>
            <p:cNvGrpSpPr/>
            <p:nvPr/>
          </p:nvGrpSpPr>
          <p:grpSpPr>
            <a:xfrm>
              <a:off x="1449860" y="4566307"/>
              <a:ext cx="833718" cy="218545"/>
              <a:chOff x="4343400" y="3600420"/>
              <a:chExt cx="833718" cy="218545"/>
            </a:xfrm>
          </p:grpSpPr>
          <p:sp>
            <p:nvSpPr>
              <p:cNvPr id="240" name="Oval 239"/>
              <p:cNvSpPr/>
              <p:nvPr/>
            </p:nvSpPr>
            <p:spPr>
              <a:xfrm>
                <a:off x="4343400"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641417" y="3600420"/>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961965"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71"/>
            <p:cNvGrpSpPr/>
            <p:nvPr/>
          </p:nvGrpSpPr>
          <p:grpSpPr>
            <a:xfrm>
              <a:off x="6847703" y="4605073"/>
              <a:ext cx="833718" cy="215153"/>
              <a:chOff x="4343400" y="3608294"/>
              <a:chExt cx="833718" cy="215153"/>
            </a:xfrm>
          </p:grpSpPr>
          <p:sp>
            <p:nvSpPr>
              <p:cNvPr id="237" name="Oval 236"/>
              <p:cNvSpPr/>
              <p:nvPr/>
            </p:nvSpPr>
            <p:spPr>
              <a:xfrm>
                <a:off x="4343400"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666130" y="3612776"/>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961965"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32"/>
            <p:cNvGrpSpPr/>
            <p:nvPr/>
          </p:nvGrpSpPr>
          <p:grpSpPr>
            <a:xfrm flipH="1">
              <a:off x="4495800" y="228600"/>
              <a:ext cx="381000" cy="1143000"/>
              <a:chOff x="5678236" y="412840"/>
              <a:chExt cx="1408364" cy="2939960"/>
            </a:xfrm>
            <a:solidFill>
              <a:srgbClr val="FFC000"/>
            </a:solidFill>
          </p:grpSpPr>
          <p:sp>
            <p:nvSpPr>
              <p:cNvPr id="229" name="Flowchart: Manual Operation 228"/>
              <p:cNvSpPr/>
              <p:nvPr/>
            </p:nvSpPr>
            <p:spPr>
              <a:xfrm rot="10800000">
                <a:off x="67818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Manual Operation 229"/>
              <p:cNvSpPr/>
              <p:nvPr/>
            </p:nvSpPr>
            <p:spPr>
              <a:xfrm rot="10800000">
                <a:off x="64770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Manual Operation 230"/>
              <p:cNvSpPr/>
              <p:nvPr/>
            </p:nvSpPr>
            <p:spPr>
              <a:xfrm rot="10800000">
                <a:off x="6400800" y="1371600"/>
                <a:ext cx="685800" cy="1371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rot="18106528">
                <a:off x="6071408" y="512163"/>
                <a:ext cx="106562" cy="71856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lowchart: Extract 232"/>
              <p:cNvSpPr/>
              <p:nvPr/>
            </p:nvSpPr>
            <p:spPr>
              <a:xfrm rot="7647935">
                <a:off x="5575364" y="515712"/>
                <a:ext cx="469722" cy="263978"/>
              </a:xfrm>
              <a:prstGeom prst="flowChartExtra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400800" y="685800"/>
                <a:ext cx="685800" cy="685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Bent-Up Arrow 234"/>
              <p:cNvSpPr/>
              <p:nvPr/>
            </p:nvSpPr>
            <p:spPr>
              <a:xfrm rot="9969438" flipV="1">
                <a:off x="6014121" y="846939"/>
                <a:ext cx="793274" cy="685800"/>
              </a:xfrm>
              <a:prstGeom prst="bentUpArrow">
                <a:avLst>
                  <a:gd name="adj1" fmla="val 25000"/>
                  <a:gd name="adj2" fmla="val 18819"/>
                  <a:gd name="adj3" fmla="val 25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6400800" y="3124200"/>
                <a:ext cx="685800" cy="2286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72"/>
            <p:cNvGrpSpPr/>
            <p:nvPr/>
          </p:nvGrpSpPr>
          <p:grpSpPr>
            <a:xfrm>
              <a:off x="1371600" y="5105400"/>
              <a:ext cx="304800" cy="1295400"/>
              <a:chOff x="3936037" y="2666999"/>
              <a:chExt cx="1247162" cy="3962400"/>
            </a:xfrm>
          </p:grpSpPr>
          <p:sp>
            <p:nvSpPr>
              <p:cNvPr id="218" name="Rectangle 217"/>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45"/>
              <p:cNvGrpSpPr/>
              <p:nvPr/>
            </p:nvGrpSpPr>
            <p:grpSpPr>
              <a:xfrm>
                <a:off x="3962400" y="2666999"/>
                <a:ext cx="1219200" cy="3962400"/>
                <a:chOff x="6400800" y="3530424"/>
                <a:chExt cx="1111623" cy="2650741"/>
              </a:xfrm>
            </p:grpSpPr>
            <p:sp>
              <p:nvSpPr>
                <p:cNvPr id="220" name="Rectangle 219"/>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onut 224"/>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Rectangle 225"/>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onut 226"/>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 name="Donut 227"/>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8" name="Group 287"/>
            <p:cNvGrpSpPr/>
            <p:nvPr/>
          </p:nvGrpSpPr>
          <p:grpSpPr>
            <a:xfrm>
              <a:off x="1752600" y="5105400"/>
              <a:ext cx="304800" cy="1295400"/>
              <a:chOff x="3936037" y="2666999"/>
              <a:chExt cx="1247162" cy="3962400"/>
            </a:xfrm>
          </p:grpSpPr>
          <p:sp>
            <p:nvSpPr>
              <p:cNvPr id="207" name="Rectangle 206"/>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45"/>
              <p:cNvGrpSpPr/>
              <p:nvPr/>
            </p:nvGrpSpPr>
            <p:grpSpPr>
              <a:xfrm>
                <a:off x="3962400" y="2666999"/>
                <a:ext cx="1219200" cy="3962400"/>
                <a:chOff x="6400800" y="3530424"/>
                <a:chExt cx="1111623" cy="2650741"/>
              </a:xfrm>
            </p:grpSpPr>
            <p:sp>
              <p:nvSpPr>
                <p:cNvPr id="209" name="Rectangle 208"/>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onut 213"/>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Rectangle 214"/>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onut 215"/>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Donut 216"/>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9" name="Group 299"/>
            <p:cNvGrpSpPr/>
            <p:nvPr/>
          </p:nvGrpSpPr>
          <p:grpSpPr>
            <a:xfrm>
              <a:off x="2133600" y="5105400"/>
              <a:ext cx="304800" cy="1295400"/>
              <a:chOff x="3936037" y="2666999"/>
              <a:chExt cx="1247162" cy="3962400"/>
            </a:xfrm>
          </p:grpSpPr>
          <p:sp>
            <p:nvSpPr>
              <p:cNvPr id="196" name="Rectangle 195"/>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45"/>
              <p:cNvGrpSpPr/>
              <p:nvPr/>
            </p:nvGrpSpPr>
            <p:grpSpPr>
              <a:xfrm>
                <a:off x="3962400" y="2666999"/>
                <a:ext cx="1219200" cy="3962400"/>
                <a:chOff x="6400800" y="3530424"/>
                <a:chExt cx="1111623" cy="2650741"/>
              </a:xfrm>
            </p:grpSpPr>
            <p:sp>
              <p:nvSpPr>
                <p:cNvPr id="198" name="Rectangle 197"/>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onut 202"/>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Rectangle 203"/>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onut 204"/>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onut 205"/>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0" name="Trapezoid 69"/>
            <p:cNvSpPr/>
            <p:nvPr/>
          </p:nvSpPr>
          <p:spPr>
            <a:xfrm rot="10800000">
              <a:off x="3048000" y="4800600"/>
              <a:ext cx="3200400" cy="3810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3019168" y="4784125"/>
              <a:ext cx="3200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3095368" y="5088925"/>
              <a:ext cx="30480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311"/>
            <p:cNvGrpSpPr/>
            <p:nvPr/>
          </p:nvGrpSpPr>
          <p:grpSpPr>
            <a:xfrm>
              <a:off x="6781800" y="5105400"/>
              <a:ext cx="304800" cy="1295400"/>
              <a:chOff x="3936037" y="2666999"/>
              <a:chExt cx="1247162" cy="3962400"/>
            </a:xfrm>
          </p:grpSpPr>
          <p:sp>
            <p:nvSpPr>
              <p:cNvPr id="185" name="Rectangle 184"/>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45"/>
              <p:cNvGrpSpPr/>
              <p:nvPr/>
            </p:nvGrpSpPr>
            <p:grpSpPr>
              <a:xfrm>
                <a:off x="3962400" y="2666999"/>
                <a:ext cx="1219200" cy="3962400"/>
                <a:chOff x="6400800" y="3530424"/>
                <a:chExt cx="1111623" cy="2650741"/>
              </a:xfrm>
            </p:grpSpPr>
            <p:sp>
              <p:nvSpPr>
                <p:cNvPr id="187" name="Rectangle 186"/>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onut 191"/>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Rectangle 192"/>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onut 193"/>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Donut 194"/>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4" name="Group 323"/>
            <p:cNvGrpSpPr/>
            <p:nvPr/>
          </p:nvGrpSpPr>
          <p:grpSpPr>
            <a:xfrm>
              <a:off x="7162800" y="5105400"/>
              <a:ext cx="304800" cy="1295400"/>
              <a:chOff x="3936037" y="2666999"/>
              <a:chExt cx="1247162" cy="3962400"/>
            </a:xfrm>
          </p:grpSpPr>
          <p:sp>
            <p:nvSpPr>
              <p:cNvPr id="174" name="Rectangle 173"/>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45"/>
              <p:cNvGrpSpPr/>
              <p:nvPr/>
            </p:nvGrpSpPr>
            <p:grpSpPr>
              <a:xfrm>
                <a:off x="3962400" y="2666999"/>
                <a:ext cx="1219200" cy="3962400"/>
                <a:chOff x="6400800" y="3530424"/>
                <a:chExt cx="1111623" cy="2650741"/>
              </a:xfrm>
            </p:grpSpPr>
            <p:sp>
              <p:nvSpPr>
                <p:cNvPr id="176" name="Rectangle 175"/>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onut 180"/>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Rectangle 181"/>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onut 182"/>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onut 183"/>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5" name="Group 335"/>
            <p:cNvGrpSpPr/>
            <p:nvPr/>
          </p:nvGrpSpPr>
          <p:grpSpPr>
            <a:xfrm>
              <a:off x="7543800" y="5105400"/>
              <a:ext cx="304800" cy="1295400"/>
              <a:chOff x="3936037" y="2666999"/>
              <a:chExt cx="1247162" cy="3962400"/>
            </a:xfrm>
          </p:grpSpPr>
          <p:sp>
            <p:nvSpPr>
              <p:cNvPr id="163" name="Rectangle 162"/>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45"/>
              <p:cNvGrpSpPr/>
              <p:nvPr/>
            </p:nvGrpSpPr>
            <p:grpSpPr>
              <a:xfrm>
                <a:off x="3962400" y="2666999"/>
                <a:ext cx="1219200" cy="3962400"/>
                <a:chOff x="6400800" y="3530424"/>
                <a:chExt cx="1111623" cy="2650741"/>
              </a:xfrm>
            </p:grpSpPr>
            <p:sp>
              <p:nvSpPr>
                <p:cNvPr id="165" name="Rectangle 164"/>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onut 169"/>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Rectangle 170"/>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onut 171"/>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Donut 172"/>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6" name="Rectangle 75"/>
            <p:cNvSpPr/>
            <p:nvPr/>
          </p:nvSpPr>
          <p:spPr>
            <a:xfrm>
              <a:off x="6450228" y="6324600"/>
              <a:ext cx="2438400" cy="533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54228" y="6248400"/>
              <a:ext cx="2438400" cy="533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2485768" y="6308125"/>
              <a:ext cx="4191000" cy="228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485768" y="6460526"/>
              <a:ext cx="4191000" cy="15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2467232" y="6555259"/>
              <a:ext cx="4234250" cy="25743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230"/>
            <p:cNvGrpSpPr/>
            <p:nvPr/>
          </p:nvGrpSpPr>
          <p:grpSpPr>
            <a:xfrm>
              <a:off x="6934200" y="5715000"/>
              <a:ext cx="1524000" cy="762000"/>
              <a:chOff x="1276086" y="1031452"/>
              <a:chExt cx="5257802" cy="3670842"/>
            </a:xfrm>
          </p:grpSpPr>
          <p:sp>
            <p:nvSpPr>
              <p:cNvPr id="124" name="Moon 123"/>
              <p:cNvSpPr/>
              <p:nvPr/>
            </p:nvSpPr>
            <p:spPr>
              <a:xfrm rot="3843062">
                <a:off x="4133588" y="2008726"/>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2111060">
                <a:off x="3556096" y="1716795"/>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17756938" flipH="1">
                <a:off x="1999986" y="2008725"/>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19488940" flipH="1">
                <a:off x="2717896" y="1411994"/>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18709863" flipH="1">
                <a:off x="3003553" y="3195739"/>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2890137">
                <a:off x="3942759" y="3121140"/>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7"/>
              <p:cNvGrpSpPr/>
              <p:nvPr/>
            </p:nvGrpSpPr>
            <p:grpSpPr>
              <a:xfrm>
                <a:off x="1828800" y="1447800"/>
                <a:ext cx="1784638" cy="1784394"/>
                <a:chOff x="5606762" y="44406"/>
                <a:chExt cx="3175151" cy="2895355"/>
              </a:xfrm>
            </p:grpSpPr>
            <p:sp>
              <p:nvSpPr>
                <p:cNvPr id="153" name="Moon 8"/>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ardrop 7"/>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ardrop 9"/>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ardrop 10"/>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ardrop 11"/>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ardrop 12"/>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ardrop 13"/>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ardrop 14"/>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ardrop 15"/>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ardrop 16"/>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8"/>
              <p:cNvGrpSpPr/>
              <p:nvPr/>
            </p:nvGrpSpPr>
            <p:grpSpPr>
              <a:xfrm rot="20486290" flipH="1">
                <a:off x="4191000" y="1828800"/>
                <a:ext cx="1784638" cy="1784394"/>
                <a:chOff x="5606762" y="44406"/>
                <a:chExt cx="3175151" cy="2895355"/>
              </a:xfrm>
            </p:grpSpPr>
            <p:sp>
              <p:nvSpPr>
                <p:cNvPr id="143" name="Moon 142"/>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ardrop 143"/>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ardrop 144"/>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ardrop 145"/>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ardrop 146"/>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ardrop 147"/>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ardrop 148"/>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ardrop 149"/>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ardrop 150"/>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ardrop 151"/>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29"/>
              <p:cNvGrpSpPr/>
              <p:nvPr/>
            </p:nvGrpSpPr>
            <p:grpSpPr>
              <a:xfrm rot="3628910">
                <a:off x="3165010" y="1233419"/>
                <a:ext cx="2033411" cy="1629477"/>
                <a:chOff x="5606762" y="44406"/>
                <a:chExt cx="3175151" cy="2895355"/>
              </a:xfrm>
            </p:grpSpPr>
            <p:sp>
              <p:nvSpPr>
                <p:cNvPr id="133" name="Moon 132"/>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ardrop 133"/>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ardrop 134"/>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ardrop 135"/>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ardrop 136"/>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ardrop 137"/>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ardrop 138"/>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ardrop 139"/>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ardrop 140"/>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ardrop 141"/>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Oval 81"/>
            <p:cNvSpPr/>
            <p:nvPr/>
          </p:nvSpPr>
          <p:spPr>
            <a:xfrm>
              <a:off x="7315200" y="6477000"/>
              <a:ext cx="838200" cy="228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88"/>
            <p:cNvGrpSpPr/>
            <p:nvPr/>
          </p:nvGrpSpPr>
          <p:grpSpPr>
            <a:xfrm>
              <a:off x="533400" y="5638800"/>
              <a:ext cx="1752600" cy="838200"/>
              <a:chOff x="1276086" y="1031452"/>
              <a:chExt cx="5257802" cy="3670842"/>
            </a:xfrm>
          </p:grpSpPr>
          <p:sp>
            <p:nvSpPr>
              <p:cNvPr id="85" name="Moon 84"/>
              <p:cNvSpPr/>
              <p:nvPr/>
            </p:nvSpPr>
            <p:spPr>
              <a:xfrm rot="3843062">
                <a:off x="4133588" y="2008726"/>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2111060">
                <a:off x="3556096" y="1716795"/>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17756938" flipH="1">
                <a:off x="1999986" y="2008725"/>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19488940" flipH="1">
                <a:off x="2717896" y="1411994"/>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18709863" flipH="1">
                <a:off x="3003553" y="3195739"/>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890137">
                <a:off x="3942759" y="3121140"/>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17"/>
              <p:cNvGrpSpPr/>
              <p:nvPr/>
            </p:nvGrpSpPr>
            <p:grpSpPr>
              <a:xfrm>
                <a:off x="1828800" y="1447800"/>
                <a:ext cx="1784638" cy="1784394"/>
                <a:chOff x="5606762" y="44406"/>
                <a:chExt cx="3175151" cy="2895355"/>
              </a:xfrm>
            </p:grpSpPr>
            <p:sp>
              <p:nvSpPr>
                <p:cNvPr id="114" name="Moon 8"/>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ardrop 7"/>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ardrop 9"/>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ardrop 10"/>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ardrop 11"/>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ardrop 12"/>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ardrop 13"/>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ardrop 14"/>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ardrop 15"/>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ardrop 16"/>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8"/>
              <p:cNvGrpSpPr/>
              <p:nvPr/>
            </p:nvGrpSpPr>
            <p:grpSpPr>
              <a:xfrm rot="20486290" flipH="1">
                <a:off x="4191000" y="1828800"/>
                <a:ext cx="1784638" cy="1784394"/>
                <a:chOff x="5606762" y="44406"/>
                <a:chExt cx="3175151" cy="2895355"/>
              </a:xfrm>
            </p:grpSpPr>
            <p:sp>
              <p:nvSpPr>
                <p:cNvPr id="104" name="Moon 103"/>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ardrop 104"/>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ardrop 105"/>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ardrop 106"/>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ardrop 107"/>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ardrop 108"/>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ardrop 109"/>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ardrop 110"/>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ardrop 111"/>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ardrop 112"/>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29"/>
              <p:cNvGrpSpPr/>
              <p:nvPr/>
            </p:nvGrpSpPr>
            <p:grpSpPr>
              <a:xfrm rot="3628910">
                <a:off x="3165010" y="1233419"/>
                <a:ext cx="2033411" cy="1629477"/>
                <a:chOff x="5606762" y="44406"/>
                <a:chExt cx="3175151" cy="2895355"/>
              </a:xfrm>
            </p:grpSpPr>
            <p:sp>
              <p:nvSpPr>
                <p:cNvPr id="94" name="Moon 93"/>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ardrop 94"/>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ardrop 95"/>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ardrop 96"/>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ardrop 97"/>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ardrop 98"/>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ardrop 99"/>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ardrop 100"/>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101"/>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102"/>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 name="Oval 83"/>
            <p:cNvSpPr/>
            <p:nvPr/>
          </p:nvSpPr>
          <p:spPr>
            <a:xfrm>
              <a:off x="914400" y="6400800"/>
              <a:ext cx="838200" cy="228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895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4384" y="6351713"/>
            <a:ext cx="2966902" cy="369332"/>
          </a:xfrm>
          <a:prstGeom prst="rect">
            <a:avLst/>
          </a:prstGeom>
        </p:spPr>
        <p:txBody>
          <a:bodyPr wrap="square">
            <a:spAutoFit/>
          </a:bodyPr>
          <a:lstStyle/>
          <a:p>
            <a:r>
              <a:rPr lang="en-US" dirty="0">
                <a:solidFill>
                  <a:schemeClr val="bg1"/>
                </a:solidFill>
              </a:rPr>
              <a:t>1 Kings 11:9-11</a:t>
            </a:r>
          </a:p>
        </p:txBody>
      </p:sp>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Solomon’s Disobedience</a:t>
            </a:r>
          </a:p>
        </p:txBody>
      </p:sp>
      <p:sp>
        <p:nvSpPr>
          <p:cNvPr id="13" name="Rectangle 12"/>
          <p:cNvSpPr/>
          <p:nvPr/>
        </p:nvSpPr>
        <p:spPr>
          <a:xfrm>
            <a:off x="4763093" y="2173558"/>
            <a:ext cx="3579101" cy="4093428"/>
          </a:xfrm>
          <a:prstGeom prst="rect">
            <a:avLst/>
          </a:prstGeom>
        </p:spPr>
        <p:txBody>
          <a:bodyPr wrap="square">
            <a:spAutoFit/>
          </a:bodyPr>
          <a:lstStyle/>
          <a:p>
            <a:pPr fontAlgn="base"/>
            <a:r>
              <a:rPr lang="en-US" sz="2000" dirty="0">
                <a:solidFill>
                  <a:schemeClr val="bg1"/>
                </a:solidFill>
              </a:rPr>
              <a:t>“The line of the Messiah must be preserved. The prevailing lion must come out of the tribe of Judah: not only the tribe must be preserved, but the regal line and the regal right. All this must be done for the true David's sake: and this was undoubtedly what God had in view by thus miraculously preserving the tribe of Judah and the royal line, in the midst of so general a defection.”</a:t>
            </a:r>
          </a:p>
        </p:txBody>
      </p:sp>
      <p:sp>
        <p:nvSpPr>
          <p:cNvPr id="2" name="Rectangle 1"/>
          <p:cNvSpPr/>
          <p:nvPr/>
        </p:nvSpPr>
        <p:spPr>
          <a:xfrm>
            <a:off x="11505148" y="6283795"/>
            <a:ext cx="442750" cy="369332"/>
          </a:xfrm>
          <a:prstGeom prst="rect">
            <a:avLst/>
          </a:prstGeom>
        </p:spPr>
        <p:txBody>
          <a:bodyPr wrap="none">
            <a:spAutoFit/>
          </a:bodyPr>
          <a:lstStyle/>
          <a:p>
            <a:pPr fontAlgn="base"/>
            <a:r>
              <a:rPr lang="en-US" dirty="0">
                <a:solidFill>
                  <a:schemeClr val="bg1"/>
                </a:solidFill>
              </a:rPr>
              <a:t>(5)</a:t>
            </a:r>
          </a:p>
        </p:txBody>
      </p:sp>
      <p:sp>
        <p:nvSpPr>
          <p:cNvPr id="4" name="Rectangle 3"/>
          <p:cNvSpPr/>
          <p:nvPr/>
        </p:nvSpPr>
        <p:spPr>
          <a:xfrm>
            <a:off x="446314" y="1205967"/>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The Lord told him that the kingdom would be taken from him and given to one of his servants </a:t>
            </a:r>
            <a:endParaRPr lang="en-US" dirty="0">
              <a:solidFill>
                <a:schemeClr val="bg1"/>
              </a:solidFill>
            </a:endParaRPr>
          </a:p>
        </p:txBody>
      </p:sp>
      <p:grpSp>
        <p:nvGrpSpPr>
          <p:cNvPr id="2048" name="Group 2047"/>
          <p:cNvGrpSpPr/>
          <p:nvPr/>
        </p:nvGrpSpPr>
        <p:grpSpPr>
          <a:xfrm>
            <a:off x="8375381" y="1606841"/>
            <a:ext cx="3463875" cy="3384292"/>
            <a:chOff x="8393488" y="1068487"/>
            <a:chExt cx="3463875" cy="3384292"/>
          </a:xfrm>
        </p:grpSpPr>
        <p:sp>
          <p:nvSpPr>
            <p:cNvPr id="14" name="Rectangle 13"/>
            <p:cNvSpPr/>
            <p:nvPr/>
          </p:nvSpPr>
          <p:spPr>
            <a:xfrm>
              <a:off x="8458552" y="3308279"/>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Joseph</a:t>
              </a:r>
            </a:p>
          </p:txBody>
        </p:sp>
        <p:sp>
          <p:nvSpPr>
            <p:cNvPr id="17" name="Rectangle 16"/>
            <p:cNvSpPr/>
            <p:nvPr/>
          </p:nvSpPr>
          <p:spPr>
            <a:xfrm>
              <a:off x="10157103" y="1068487"/>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David</a:t>
              </a:r>
            </a:p>
          </p:txBody>
        </p:sp>
        <p:sp>
          <p:nvSpPr>
            <p:cNvPr id="21" name="Rectangle 20"/>
            <p:cNvSpPr/>
            <p:nvPr/>
          </p:nvSpPr>
          <p:spPr>
            <a:xfrm>
              <a:off x="10218685" y="3296601"/>
              <a:ext cx="1638678" cy="479834"/>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Mary</a:t>
              </a:r>
            </a:p>
          </p:txBody>
        </p:sp>
        <p:sp>
          <p:nvSpPr>
            <p:cNvPr id="22" name="Rectangle 21"/>
            <p:cNvSpPr/>
            <p:nvPr/>
          </p:nvSpPr>
          <p:spPr>
            <a:xfrm>
              <a:off x="9918064" y="3972945"/>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Jesus</a:t>
              </a:r>
            </a:p>
          </p:txBody>
        </p:sp>
        <p:sp>
          <p:nvSpPr>
            <p:cNvPr id="23" name="Rectangle 22"/>
            <p:cNvSpPr/>
            <p:nvPr/>
          </p:nvSpPr>
          <p:spPr>
            <a:xfrm>
              <a:off x="8393488" y="1087272"/>
              <a:ext cx="1638678" cy="479834"/>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Beth-</a:t>
              </a:r>
              <a:r>
                <a:rPr lang="en-US" dirty="0" err="1">
                  <a:solidFill>
                    <a:schemeClr val="tx1"/>
                  </a:solidFill>
                </a:rPr>
                <a:t>sheba</a:t>
              </a:r>
              <a:endParaRPr lang="en-US" dirty="0">
                <a:solidFill>
                  <a:schemeClr val="tx1"/>
                </a:solidFill>
              </a:endParaRPr>
            </a:p>
          </p:txBody>
        </p:sp>
        <p:cxnSp>
          <p:nvCxnSpPr>
            <p:cNvPr id="8" name="Straight Connector 7"/>
            <p:cNvCxnSpPr/>
            <p:nvPr/>
          </p:nvCxnSpPr>
          <p:spPr>
            <a:xfrm>
              <a:off x="8458552" y="1668111"/>
              <a:ext cx="32023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212827" y="1668111"/>
              <a:ext cx="12654" cy="15911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1027121" y="1665523"/>
              <a:ext cx="10903" cy="15665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421029" y="1813252"/>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Solomon</a:t>
              </a:r>
            </a:p>
          </p:txBody>
        </p:sp>
        <p:sp>
          <p:nvSpPr>
            <p:cNvPr id="12" name="Rectangle 11"/>
            <p:cNvSpPr/>
            <p:nvPr/>
          </p:nvSpPr>
          <p:spPr>
            <a:xfrm>
              <a:off x="8421441" y="2403696"/>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Rehoboam</a:t>
              </a:r>
              <a:endParaRPr lang="en-US" dirty="0">
                <a:solidFill>
                  <a:schemeClr val="tx1"/>
                </a:solidFill>
              </a:endParaRPr>
            </a:p>
          </p:txBody>
        </p:sp>
        <p:sp>
          <p:nvSpPr>
            <p:cNvPr id="19" name="Rectangle 18"/>
            <p:cNvSpPr/>
            <p:nvPr/>
          </p:nvSpPr>
          <p:spPr>
            <a:xfrm>
              <a:off x="10218685" y="1796009"/>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Nathan</a:t>
              </a:r>
            </a:p>
          </p:txBody>
        </p:sp>
        <p:sp>
          <p:nvSpPr>
            <p:cNvPr id="20" name="Rectangle 19"/>
            <p:cNvSpPr/>
            <p:nvPr/>
          </p:nvSpPr>
          <p:spPr>
            <a:xfrm>
              <a:off x="10218685" y="2393191"/>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Mattatha</a:t>
              </a:r>
              <a:endParaRPr lang="en-US" dirty="0">
                <a:solidFill>
                  <a:schemeClr val="tx1"/>
                </a:solidFill>
              </a:endParaRPr>
            </a:p>
          </p:txBody>
        </p:sp>
      </p:grpSp>
      <p:pic>
        <p:nvPicPr>
          <p:cNvPr id="6" name="Picture 5">
            <a:extLst>
              <a:ext uri="{FF2B5EF4-FFF2-40B4-BE49-F238E27FC236}">
                <a16:creationId xmlns:a16="http://schemas.microsoft.com/office/drawing/2014/main" id="{65A3B6B8-74C8-7F19-1A60-5DBA5D0DF31D}"/>
              </a:ext>
            </a:extLst>
          </p:cNvPr>
          <p:cNvPicPr>
            <a:picLocks noChangeAspect="1"/>
          </p:cNvPicPr>
          <p:nvPr/>
        </p:nvPicPr>
        <p:blipFill>
          <a:blip r:embed="rId3"/>
          <a:stretch>
            <a:fillRect/>
          </a:stretch>
        </p:blipFill>
        <p:spPr>
          <a:xfrm>
            <a:off x="229513" y="2631231"/>
            <a:ext cx="4435329" cy="3049667"/>
          </a:xfrm>
          <a:prstGeom prst="rect">
            <a:avLst/>
          </a:prstGeom>
        </p:spPr>
      </p:pic>
    </p:spTree>
    <p:extLst>
      <p:ext uri="{BB962C8B-B14F-4D97-AF65-F5344CB8AC3E}">
        <p14:creationId xmlns:p14="http://schemas.microsoft.com/office/powerpoint/2010/main" val="358567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1683"/>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Jeroboam</a:t>
            </a:r>
          </a:p>
        </p:txBody>
      </p:sp>
      <p:sp>
        <p:nvSpPr>
          <p:cNvPr id="2" name="Rectangle 1"/>
          <p:cNvSpPr/>
          <p:nvPr/>
        </p:nvSpPr>
        <p:spPr>
          <a:xfrm>
            <a:off x="11496095" y="6371056"/>
            <a:ext cx="670376" cy="369332"/>
          </a:xfrm>
          <a:prstGeom prst="rect">
            <a:avLst/>
          </a:prstGeom>
        </p:spPr>
        <p:txBody>
          <a:bodyPr wrap="none">
            <a:spAutoFit/>
          </a:bodyPr>
          <a:lstStyle/>
          <a:p>
            <a:pPr fontAlgn="base"/>
            <a:r>
              <a:rPr lang="en-US" dirty="0">
                <a:solidFill>
                  <a:schemeClr val="bg1"/>
                </a:solidFill>
              </a:rPr>
              <a:t>(6, 7)</a:t>
            </a:r>
          </a:p>
        </p:txBody>
      </p:sp>
      <p:sp>
        <p:nvSpPr>
          <p:cNvPr id="5" name="Rectangle 4"/>
          <p:cNvSpPr/>
          <p:nvPr/>
        </p:nvSpPr>
        <p:spPr>
          <a:xfrm>
            <a:off x="230509" y="970085"/>
            <a:ext cx="9448896" cy="5401479"/>
          </a:xfrm>
          <a:prstGeom prst="rect">
            <a:avLst/>
          </a:prstGeom>
        </p:spPr>
        <p:txBody>
          <a:bodyPr wrap="square">
            <a:spAutoFit/>
          </a:bodyPr>
          <a:lstStyle/>
          <a:p>
            <a:r>
              <a:rPr lang="en-US" sz="1500" dirty="0">
                <a:solidFill>
                  <a:schemeClr val="bg1"/>
                </a:solidFill>
                <a:latin typeface="Calibri" panose="020F0502020204030204" pitchFamily="34" charset="0"/>
              </a:rPr>
              <a:t>He was the son of </a:t>
            </a:r>
            <a:r>
              <a:rPr lang="en-US" sz="1500" dirty="0" err="1">
                <a:solidFill>
                  <a:schemeClr val="bg1"/>
                </a:solidFill>
                <a:latin typeface="Calibri" panose="020F0502020204030204" pitchFamily="34" charset="0"/>
              </a:rPr>
              <a:t>Nebat</a:t>
            </a:r>
            <a:r>
              <a:rPr lang="en-US" sz="1500" dirty="0">
                <a:solidFill>
                  <a:schemeClr val="bg1"/>
                </a:solidFill>
                <a:latin typeface="Calibri" panose="020F0502020204030204" pitchFamily="34" charset="0"/>
              </a:rPr>
              <a:t>, an </a:t>
            </a:r>
            <a:r>
              <a:rPr lang="en-US" sz="1500" dirty="0" err="1">
                <a:solidFill>
                  <a:schemeClr val="bg1"/>
                </a:solidFill>
                <a:latin typeface="Calibri" panose="020F0502020204030204" pitchFamily="34" charset="0"/>
              </a:rPr>
              <a:t>Ephrathite</a:t>
            </a:r>
            <a:r>
              <a:rPr lang="en-US" sz="1500" dirty="0">
                <a:solidFill>
                  <a:schemeClr val="bg1"/>
                </a:solidFill>
                <a:latin typeface="Calibri" panose="020F0502020204030204" pitchFamily="34" charset="0"/>
              </a:rPr>
              <a:t> (member of the tribe of Ephraim and servant of King Solomon) of </a:t>
            </a:r>
            <a:r>
              <a:rPr lang="en-US" sz="1500" dirty="0" err="1">
                <a:solidFill>
                  <a:schemeClr val="bg1"/>
                </a:solidFill>
                <a:latin typeface="Calibri" panose="020F0502020204030204" pitchFamily="34" charset="0"/>
              </a:rPr>
              <a:t>Zereda</a:t>
            </a:r>
            <a:r>
              <a:rPr lang="en-US" sz="1500" dirty="0">
                <a:solidFill>
                  <a:schemeClr val="bg1"/>
                </a:solidFill>
                <a:latin typeface="Calibri" panose="020F0502020204030204" pitchFamily="34" charset="0"/>
              </a:rPr>
              <a:t> and </a:t>
            </a:r>
            <a:r>
              <a:rPr lang="en-US" sz="1500" dirty="0" err="1">
                <a:solidFill>
                  <a:schemeClr val="bg1"/>
                </a:solidFill>
                <a:latin typeface="Calibri" panose="020F0502020204030204" pitchFamily="34" charset="0"/>
              </a:rPr>
              <a:t>Zeruah</a:t>
            </a:r>
            <a:r>
              <a:rPr lang="en-US" sz="1500" dirty="0">
                <a:solidFill>
                  <a:schemeClr val="bg1"/>
                </a:solidFill>
                <a:latin typeface="Calibri" panose="020F0502020204030204" pitchFamily="34" charset="0"/>
              </a:rPr>
              <a:t> (a widow). (1 Kings 11:26) </a:t>
            </a:r>
          </a:p>
          <a:p>
            <a:endParaRPr lang="en-US" sz="1500" dirty="0">
              <a:solidFill>
                <a:schemeClr val="bg1"/>
              </a:solidFill>
              <a:latin typeface="Calibri" panose="020F0502020204030204" pitchFamily="34" charset="0"/>
            </a:endParaRPr>
          </a:p>
          <a:p>
            <a:r>
              <a:rPr lang="en-US" sz="1500" dirty="0">
                <a:solidFill>
                  <a:schemeClr val="bg1"/>
                </a:solidFill>
                <a:latin typeface="Calibri" panose="020F0502020204030204" pitchFamily="34" charset="0"/>
              </a:rPr>
              <a:t>While still a young man, King Solomon made him superintendent over his tribesmen in the building of the fortress </a:t>
            </a:r>
            <a:r>
              <a:rPr lang="en-US" sz="1500" dirty="0" err="1">
                <a:solidFill>
                  <a:schemeClr val="bg1"/>
                </a:solidFill>
                <a:latin typeface="Calibri" panose="020F0502020204030204" pitchFamily="34" charset="0"/>
              </a:rPr>
              <a:t>Millo</a:t>
            </a:r>
            <a:r>
              <a:rPr lang="en-US" sz="1500" dirty="0">
                <a:solidFill>
                  <a:schemeClr val="bg1"/>
                </a:solidFill>
                <a:latin typeface="Calibri" panose="020F0502020204030204" pitchFamily="34" charset="0"/>
              </a:rPr>
              <a:t> in Jerusalem and of other public works. He was sent to be over the laborers of Manasseh and Ephraim</a:t>
            </a:r>
          </a:p>
          <a:p>
            <a:endParaRPr lang="en-US" sz="1500" b="0" i="0" dirty="0">
              <a:solidFill>
                <a:schemeClr val="bg1"/>
              </a:solidFill>
              <a:effectLst/>
              <a:latin typeface="Calibri" panose="020F0502020204030204" pitchFamily="34" charset="0"/>
            </a:endParaRPr>
          </a:p>
          <a:p>
            <a:r>
              <a:rPr lang="en-US" sz="1500" b="0" i="0" dirty="0">
                <a:solidFill>
                  <a:schemeClr val="bg1"/>
                </a:solidFill>
                <a:effectLst/>
                <a:latin typeface="Calibri" panose="020F0502020204030204" pitchFamily="34" charset="0"/>
              </a:rPr>
              <a:t>He was the first in the long sequence of kings over the northern part of the House of Israel (10 tribes) around 975 BC</a:t>
            </a:r>
            <a:r>
              <a:rPr lang="en-US" sz="1500" dirty="0">
                <a:solidFill>
                  <a:schemeClr val="bg1"/>
                </a:solidFill>
                <a:latin typeface="Calibri" panose="020F0502020204030204" pitchFamily="34" charset="0"/>
              </a:rPr>
              <a:t> who rose up against King Solomon largely around the heavy tax burden impose by King Solomon. </a:t>
            </a:r>
          </a:p>
          <a:p>
            <a:endParaRPr lang="en-US" sz="1500" b="0" i="0" dirty="0">
              <a:solidFill>
                <a:schemeClr val="bg1"/>
              </a:solidFill>
              <a:effectLst/>
              <a:latin typeface="Calibri" panose="020F0502020204030204" pitchFamily="34" charset="0"/>
            </a:endParaRPr>
          </a:p>
          <a:p>
            <a:r>
              <a:rPr lang="en-US" sz="1500" dirty="0">
                <a:solidFill>
                  <a:schemeClr val="bg1"/>
                </a:solidFill>
                <a:latin typeface="Calibri" panose="020F0502020204030204" pitchFamily="34" charset="0"/>
              </a:rPr>
              <a:t>He was promised by the prophet </a:t>
            </a:r>
            <a:r>
              <a:rPr lang="en-US" sz="1500" dirty="0" err="1">
                <a:solidFill>
                  <a:schemeClr val="bg1"/>
                </a:solidFill>
                <a:latin typeface="Calibri" panose="020F0502020204030204" pitchFamily="34" charset="0"/>
              </a:rPr>
              <a:t>Ahijah</a:t>
            </a:r>
            <a:r>
              <a:rPr lang="en-US" sz="1500" dirty="0">
                <a:solidFill>
                  <a:schemeClr val="bg1"/>
                </a:solidFill>
                <a:latin typeface="Calibri" panose="020F0502020204030204" pitchFamily="34" charset="0"/>
              </a:rPr>
              <a:t> that if he would walk in the ways of righteousness, his kingdom would be successful. </a:t>
            </a:r>
          </a:p>
          <a:p>
            <a:endParaRPr lang="en-US" sz="1500" b="0" i="0" dirty="0">
              <a:solidFill>
                <a:schemeClr val="bg1"/>
              </a:solidFill>
              <a:effectLst/>
              <a:latin typeface="Calibri" panose="020F0502020204030204" pitchFamily="34" charset="0"/>
            </a:endParaRPr>
          </a:p>
          <a:p>
            <a:r>
              <a:rPr lang="en-US" sz="1500" dirty="0">
                <a:solidFill>
                  <a:schemeClr val="bg1"/>
                </a:solidFill>
                <a:latin typeface="Calibri" panose="020F0502020204030204" pitchFamily="34" charset="0"/>
              </a:rPr>
              <a:t>He set up 2 golden calves…one in Bethel and one in Dan… telling the people to worship there instead of journeying to Jerusalem</a:t>
            </a:r>
          </a:p>
          <a:p>
            <a:endParaRPr lang="en-US" sz="1500" b="0" i="0" dirty="0">
              <a:solidFill>
                <a:schemeClr val="bg1"/>
              </a:solidFill>
              <a:effectLst/>
              <a:latin typeface="Calibri" panose="020F0502020204030204" pitchFamily="34" charset="0"/>
            </a:endParaRPr>
          </a:p>
          <a:p>
            <a:r>
              <a:rPr lang="en-US" sz="1500" dirty="0">
                <a:solidFill>
                  <a:schemeClr val="bg1"/>
                </a:solidFill>
                <a:latin typeface="Calibri" panose="020F0502020204030204" pitchFamily="34" charset="0"/>
              </a:rPr>
              <a:t>He appointed priests from non-Levite ranks</a:t>
            </a:r>
          </a:p>
          <a:p>
            <a:endParaRPr lang="en-US" sz="1500" b="0" i="0" dirty="0">
              <a:solidFill>
                <a:schemeClr val="bg1"/>
              </a:solidFill>
              <a:effectLst/>
              <a:latin typeface="Calibri" panose="020F0502020204030204" pitchFamily="34" charset="0"/>
            </a:endParaRPr>
          </a:p>
          <a:p>
            <a:r>
              <a:rPr lang="en-US" sz="1500" dirty="0">
                <a:solidFill>
                  <a:schemeClr val="bg1"/>
                </a:solidFill>
                <a:latin typeface="Calibri" panose="020F0502020204030204" pitchFamily="34" charset="0"/>
              </a:rPr>
              <a:t>He was rebuked by a prophet of God from Judah for his evil ways</a:t>
            </a:r>
          </a:p>
          <a:p>
            <a:endParaRPr lang="en-US" sz="1500" b="0" i="0" dirty="0">
              <a:solidFill>
                <a:schemeClr val="bg1"/>
              </a:solidFill>
              <a:effectLst/>
              <a:latin typeface="Calibri" panose="020F0502020204030204" pitchFamily="34" charset="0"/>
            </a:endParaRPr>
          </a:p>
          <a:p>
            <a:r>
              <a:rPr lang="en-US" sz="1500" dirty="0" err="1">
                <a:solidFill>
                  <a:schemeClr val="bg1"/>
                </a:solidFill>
                <a:latin typeface="Calibri" panose="020F0502020204030204" pitchFamily="34" charset="0"/>
              </a:rPr>
              <a:t>Ahijah</a:t>
            </a:r>
            <a:r>
              <a:rPr lang="en-US" sz="1500" dirty="0">
                <a:solidFill>
                  <a:schemeClr val="bg1"/>
                </a:solidFill>
                <a:latin typeface="Calibri" panose="020F0502020204030204" pitchFamily="34" charset="0"/>
              </a:rPr>
              <a:t> pronounced doom upon the house of Jeroboam, and soon his young son, </a:t>
            </a:r>
            <a:r>
              <a:rPr lang="en-US" sz="1500" dirty="0" err="1">
                <a:solidFill>
                  <a:schemeClr val="bg1"/>
                </a:solidFill>
                <a:latin typeface="Calibri" panose="020F0502020204030204" pitchFamily="34" charset="0"/>
              </a:rPr>
              <a:t>Abijah</a:t>
            </a:r>
            <a:r>
              <a:rPr lang="en-US" sz="1500" dirty="0">
                <a:solidFill>
                  <a:schemeClr val="bg1"/>
                </a:solidFill>
                <a:latin typeface="Calibri" panose="020F0502020204030204" pitchFamily="34" charset="0"/>
              </a:rPr>
              <a:t> died. He had another son named </a:t>
            </a:r>
            <a:r>
              <a:rPr lang="en-US" sz="1500" dirty="0" err="1">
                <a:solidFill>
                  <a:schemeClr val="bg1"/>
                </a:solidFill>
                <a:latin typeface="Calibri" panose="020F0502020204030204" pitchFamily="34" charset="0"/>
              </a:rPr>
              <a:t>Nadab</a:t>
            </a:r>
            <a:endParaRPr lang="en-US" sz="1500" dirty="0">
              <a:solidFill>
                <a:schemeClr val="bg1"/>
              </a:solidFill>
              <a:latin typeface="Calibri" panose="020F0502020204030204" pitchFamily="34" charset="0"/>
            </a:endParaRPr>
          </a:p>
          <a:p>
            <a:endParaRPr lang="en-US" sz="1500" b="0" i="0" dirty="0">
              <a:solidFill>
                <a:schemeClr val="bg1"/>
              </a:solidFill>
              <a:effectLst/>
              <a:latin typeface="Calibri" panose="020F0502020204030204" pitchFamily="34" charset="0"/>
            </a:endParaRPr>
          </a:p>
          <a:p>
            <a:r>
              <a:rPr lang="en-US" sz="1500" dirty="0">
                <a:solidFill>
                  <a:schemeClr val="bg1"/>
                </a:solidFill>
                <a:latin typeface="Calibri" panose="020F0502020204030204" pitchFamily="34" charset="0"/>
              </a:rPr>
              <a:t>He reigned for 22 years and died</a:t>
            </a:r>
            <a:endParaRPr lang="en-US" sz="1500" b="0" i="0" dirty="0">
              <a:solidFill>
                <a:schemeClr val="bg1"/>
              </a:solidFill>
              <a:effectLst/>
              <a:latin typeface="Calibri" panose="020F0502020204030204" pitchFamily="34" charset="0"/>
            </a:endParaRPr>
          </a:p>
        </p:txBody>
      </p:sp>
      <p:grpSp>
        <p:nvGrpSpPr>
          <p:cNvPr id="9" name="Group 8"/>
          <p:cNvGrpSpPr/>
          <p:nvPr/>
        </p:nvGrpSpPr>
        <p:grpSpPr>
          <a:xfrm>
            <a:off x="9619241" y="1529865"/>
            <a:ext cx="1754096" cy="4380942"/>
            <a:chOff x="1197146" y="883270"/>
            <a:chExt cx="1754096" cy="4380942"/>
          </a:xfrm>
        </p:grpSpPr>
        <p:sp>
          <p:nvSpPr>
            <p:cNvPr id="10" name="Round Diagonal Corner Rectangle 9"/>
            <p:cNvSpPr/>
            <p:nvPr/>
          </p:nvSpPr>
          <p:spPr>
            <a:xfrm rot="19229790">
              <a:off x="2103171" y="1797045"/>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rot="19229790">
              <a:off x="1324383" y="1827487"/>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4312957">
              <a:off x="2176673" y="3894860"/>
              <a:ext cx="775116" cy="17454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671902">
              <a:off x="2535476" y="3159797"/>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1197146" y="3084081"/>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352409">
              <a:off x="2171614" y="4496702"/>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647766">
              <a:off x="1825822" y="4505463"/>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9292">
              <a:off x="2170995" y="2337620"/>
              <a:ext cx="718878" cy="135340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790291">
              <a:off x="1368856" y="2204561"/>
              <a:ext cx="664298" cy="145606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600656" y="2423049"/>
              <a:ext cx="1072453" cy="247284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00169" y="2213770"/>
              <a:ext cx="223154"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600656" y="1129765"/>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737315" y="3574287"/>
              <a:ext cx="799435" cy="16923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281124" y="923071"/>
              <a:ext cx="1600332" cy="1193900"/>
              <a:chOff x="3818859" y="4276926"/>
              <a:chExt cx="2736606" cy="2041598"/>
            </a:xfrm>
          </p:grpSpPr>
          <p:sp>
            <p:nvSpPr>
              <p:cNvPr id="54" name="Moon 53"/>
              <p:cNvSpPr/>
              <p:nvPr/>
            </p:nvSpPr>
            <p:spPr>
              <a:xfrm rot="3777742">
                <a:off x="4620887" y="3991884"/>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3777742">
                <a:off x="4329605" y="3964643"/>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5612460">
                <a:off x="5185297" y="386978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6917203">
                <a:off x="5374185" y="417409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3126598">
                <a:off x="4671314" y="4451696"/>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7315995">
                <a:off x="5118327" y="4414221"/>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17127360">
                <a:off x="5504328" y="4747074"/>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21331353">
                <a:off x="3818859" y="4878367"/>
                <a:ext cx="970261" cy="954335"/>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328705" y="4462107"/>
                <a:ext cx="161731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19229790">
                <a:off x="3906144" y="5364188"/>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17665218">
                <a:off x="5593166" y="5154636"/>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545275" y="4895380"/>
                <a:ext cx="83284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882048" y="5038607"/>
                <a:ext cx="833054" cy="702456"/>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2570137" y="1858318"/>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362813" y="1977474"/>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1777112" y="407036"/>
              <a:ext cx="558886" cy="15113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247172" y="1160966"/>
              <a:ext cx="1619664" cy="316939"/>
              <a:chOff x="1322234" y="752481"/>
              <a:chExt cx="1013895" cy="209562"/>
            </a:xfrm>
          </p:grpSpPr>
          <p:sp>
            <p:nvSpPr>
              <p:cNvPr id="48" name="Rounded Rectangle 47"/>
              <p:cNvSpPr/>
              <p:nvPr/>
            </p:nvSpPr>
            <p:spPr>
              <a:xfrm>
                <a:off x="1322234" y="785152"/>
                <a:ext cx="1013895" cy="165001"/>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rapezoid 29"/>
            <p:cNvSpPr/>
            <p:nvPr/>
          </p:nvSpPr>
          <p:spPr>
            <a:xfrm rot="20169292">
              <a:off x="1858638" y="2352866"/>
              <a:ext cx="718878" cy="2501716"/>
            </a:xfrm>
            <a:prstGeom prst="trapezoid">
              <a:avLst>
                <a:gd name="adj" fmla="val 3745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rot="4036593">
              <a:off x="1188049" y="3579752"/>
              <a:ext cx="2143410" cy="311068"/>
              <a:chOff x="3505200" y="3548280"/>
              <a:chExt cx="2446486" cy="764432"/>
            </a:xfrm>
          </p:grpSpPr>
          <p:grpSp>
            <p:nvGrpSpPr>
              <p:cNvPr id="32" name="Group 31"/>
              <p:cNvGrpSpPr/>
              <p:nvPr/>
            </p:nvGrpSpPr>
            <p:grpSpPr>
              <a:xfrm>
                <a:off x="3505200" y="3548280"/>
                <a:ext cx="680060" cy="751369"/>
                <a:chOff x="3505200" y="3548280"/>
                <a:chExt cx="680060" cy="751369"/>
              </a:xfrm>
            </p:grpSpPr>
            <p:sp>
              <p:nvSpPr>
                <p:cNvPr id="44" name="Diamond 43"/>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xagon 46"/>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180114" y="3561343"/>
                <a:ext cx="680060" cy="751369"/>
                <a:chOff x="3505200" y="3548280"/>
                <a:chExt cx="680060" cy="751369"/>
              </a:xfrm>
            </p:grpSpPr>
            <p:sp>
              <p:nvSpPr>
                <p:cNvPr id="40" name="Diamond 39"/>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841966" y="3552634"/>
                <a:ext cx="680060" cy="751369"/>
                <a:chOff x="3505200" y="3548280"/>
                <a:chExt cx="680060" cy="751369"/>
              </a:xfrm>
            </p:grpSpPr>
            <p:sp>
              <p:nvSpPr>
                <p:cNvPr id="36" name="Diamond 35"/>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Diamond 34"/>
              <p:cNvSpPr/>
              <p:nvPr/>
            </p:nvSpPr>
            <p:spPr>
              <a:xfrm>
                <a:off x="5529943" y="3561519"/>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0382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10 Pieces of Fabric</a:t>
            </a:r>
          </a:p>
        </p:txBody>
      </p:sp>
      <p:sp>
        <p:nvSpPr>
          <p:cNvPr id="2" name="Rectangle 1"/>
          <p:cNvSpPr/>
          <p:nvPr/>
        </p:nvSpPr>
        <p:spPr>
          <a:xfrm>
            <a:off x="11505148" y="6283795"/>
            <a:ext cx="442750" cy="369332"/>
          </a:xfrm>
          <a:prstGeom prst="rect">
            <a:avLst/>
          </a:prstGeom>
        </p:spPr>
        <p:txBody>
          <a:bodyPr wrap="none">
            <a:spAutoFit/>
          </a:bodyPr>
          <a:lstStyle/>
          <a:p>
            <a:pPr fontAlgn="base"/>
            <a:r>
              <a:rPr lang="en-US" dirty="0">
                <a:solidFill>
                  <a:schemeClr val="bg1"/>
                </a:solidFill>
              </a:rPr>
              <a:t>(5)</a:t>
            </a:r>
          </a:p>
        </p:txBody>
      </p:sp>
      <p:sp>
        <p:nvSpPr>
          <p:cNvPr id="14" name="Rectangle 13"/>
          <p:cNvSpPr/>
          <p:nvPr/>
        </p:nvSpPr>
        <p:spPr>
          <a:xfrm>
            <a:off x="4256630" y="1501944"/>
            <a:ext cx="6716169" cy="1754326"/>
          </a:xfrm>
          <a:prstGeom prst="rect">
            <a:avLst/>
          </a:prstGeom>
        </p:spPr>
        <p:txBody>
          <a:bodyPr wrap="square">
            <a:spAutoFit/>
          </a:bodyPr>
          <a:lstStyle/>
          <a:p>
            <a:r>
              <a:rPr lang="en-US" b="1" dirty="0" err="1">
                <a:solidFill>
                  <a:schemeClr val="bg1"/>
                </a:solidFill>
              </a:rPr>
              <a:t>Ahijah</a:t>
            </a:r>
            <a:r>
              <a:rPr lang="en-US" dirty="0">
                <a:solidFill>
                  <a:schemeClr val="bg1"/>
                </a:solidFill>
              </a:rPr>
              <a:t> </a:t>
            </a:r>
            <a:r>
              <a:rPr lang="en-US" b="1" dirty="0">
                <a:solidFill>
                  <a:schemeClr val="bg1"/>
                </a:solidFill>
              </a:rPr>
              <a:t>the</a:t>
            </a:r>
            <a:r>
              <a:rPr lang="en-US" dirty="0">
                <a:solidFill>
                  <a:schemeClr val="bg1"/>
                </a:solidFill>
              </a:rPr>
              <a:t> </a:t>
            </a:r>
            <a:r>
              <a:rPr lang="en-US" b="1" dirty="0" err="1">
                <a:solidFill>
                  <a:schemeClr val="bg1"/>
                </a:solidFill>
              </a:rPr>
              <a:t>Shilonite</a:t>
            </a:r>
            <a:r>
              <a:rPr lang="en-US" dirty="0">
                <a:solidFill>
                  <a:schemeClr val="bg1"/>
                </a:solidFill>
              </a:rPr>
              <a:t> (the prophet from the town of Shiloh in the land of Ephraim)</a:t>
            </a:r>
          </a:p>
          <a:p>
            <a:endParaRPr lang="en-US" dirty="0">
              <a:solidFill>
                <a:schemeClr val="bg1"/>
              </a:solidFill>
            </a:endParaRPr>
          </a:p>
          <a:p>
            <a:r>
              <a:rPr lang="en-US" dirty="0">
                <a:solidFill>
                  <a:schemeClr val="bg1"/>
                </a:solidFill>
              </a:rPr>
              <a:t>- He was one of those who wrote the history of the reign of Solomon, as we find from 2 Chronicles 9:29, and it is supposed that it was by him God </a:t>
            </a:r>
            <a:r>
              <a:rPr lang="en-US" dirty="0" err="1">
                <a:solidFill>
                  <a:schemeClr val="bg1"/>
                </a:solidFill>
              </a:rPr>
              <a:t>spake</a:t>
            </a:r>
            <a:r>
              <a:rPr lang="en-US" dirty="0">
                <a:solidFill>
                  <a:schemeClr val="bg1"/>
                </a:solidFill>
              </a:rPr>
              <a:t> twice to Solomon…</a:t>
            </a:r>
          </a:p>
        </p:txBody>
      </p:sp>
      <p:sp>
        <p:nvSpPr>
          <p:cNvPr id="16" name="Rectangle 15"/>
          <p:cNvSpPr/>
          <p:nvPr/>
        </p:nvSpPr>
        <p:spPr>
          <a:xfrm>
            <a:off x="4397947" y="4714135"/>
            <a:ext cx="6096000" cy="1754326"/>
          </a:xfrm>
          <a:prstGeom prst="rect">
            <a:avLst/>
          </a:prstGeom>
        </p:spPr>
        <p:txBody>
          <a:bodyPr>
            <a:spAutoFit/>
          </a:bodyPr>
          <a:lstStyle/>
          <a:p>
            <a:r>
              <a:rPr lang="en-US" dirty="0">
                <a:solidFill>
                  <a:schemeClr val="bg1"/>
                </a:solidFill>
                <a:latin typeface="Calibri" panose="020F0502020204030204" pitchFamily="34" charset="0"/>
              </a:rPr>
              <a:t>The garment was the symbol of the kingdom of Israel; the twelve pieces the symbol of the twelve tribes; the ten pieces given to Jeroboam, of the ten tribes which should be given to him, and afterwards form the kingdom of Israel, ruling in Samaria, to distinguish it from the kingdom of Judah, ruling in Jerusalem.</a:t>
            </a:r>
          </a:p>
        </p:txBody>
      </p:sp>
      <p:pic>
        <p:nvPicPr>
          <p:cNvPr id="4100" name="Picture 4" descr="http://www.searchingthescriptures.net/main_pages/articles/instrumental_music_in_church/artwork/AdamClar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172" y="4520894"/>
            <a:ext cx="1231642" cy="155802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44384" y="6351713"/>
            <a:ext cx="2966902" cy="369332"/>
          </a:xfrm>
          <a:prstGeom prst="rect">
            <a:avLst/>
          </a:prstGeom>
        </p:spPr>
        <p:txBody>
          <a:bodyPr wrap="square">
            <a:spAutoFit/>
          </a:bodyPr>
          <a:lstStyle/>
          <a:p>
            <a:r>
              <a:rPr lang="en-US" dirty="0">
                <a:solidFill>
                  <a:schemeClr val="bg1"/>
                </a:solidFill>
              </a:rPr>
              <a:t>1 Kings 11:29-31</a:t>
            </a:r>
          </a:p>
        </p:txBody>
      </p:sp>
      <p:sp>
        <p:nvSpPr>
          <p:cNvPr id="8" name="Rectangle 7"/>
          <p:cNvSpPr/>
          <p:nvPr/>
        </p:nvSpPr>
        <p:spPr>
          <a:xfrm>
            <a:off x="4256630" y="3662037"/>
            <a:ext cx="6096000" cy="646331"/>
          </a:xfrm>
          <a:prstGeom prst="rect">
            <a:avLst/>
          </a:prstGeom>
        </p:spPr>
        <p:txBody>
          <a:bodyPr>
            <a:spAutoFit/>
          </a:bodyPr>
          <a:lstStyle/>
          <a:p>
            <a:r>
              <a:rPr lang="en-US" i="1" dirty="0">
                <a:solidFill>
                  <a:srgbClr val="FFFF00"/>
                </a:solidFill>
                <a:latin typeface="Calibri" panose="020F0502020204030204" pitchFamily="34" charset="0"/>
              </a:rPr>
              <a:t>And </a:t>
            </a:r>
            <a:r>
              <a:rPr lang="en-US" i="1" dirty="0" err="1">
                <a:solidFill>
                  <a:srgbClr val="FFFF00"/>
                </a:solidFill>
                <a:latin typeface="Calibri" panose="020F0502020204030204" pitchFamily="34" charset="0"/>
              </a:rPr>
              <a:t>Ahijah</a:t>
            </a:r>
            <a:r>
              <a:rPr lang="en-US" i="1" dirty="0">
                <a:solidFill>
                  <a:srgbClr val="FFFF00"/>
                </a:solidFill>
                <a:latin typeface="Calibri" panose="020F0502020204030204" pitchFamily="34" charset="0"/>
              </a:rPr>
              <a:t> caught the new garment that was on him, and rent it in twelve pieces:</a:t>
            </a:r>
            <a:endParaRPr lang="en-US" i="1" dirty="0">
              <a:solidFill>
                <a:srgbClr val="FFFF00"/>
              </a:solidFill>
            </a:endParaRPr>
          </a:p>
        </p:txBody>
      </p:sp>
      <p:pic>
        <p:nvPicPr>
          <p:cNvPr id="6" name="Picture 5">
            <a:extLst>
              <a:ext uri="{FF2B5EF4-FFF2-40B4-BE49-F238E27FC236}">
                <a16:creationId xmlns:a16="http://schemas.microsoft.com/office/drawing/2014/main" id="{A3BD0C1C-0A87-19AB-2299-34D97115ABF3}"/>
              </a:ext>
            </a:extLst>
          </p:cNvPr>
          <p:cNvPicPr>
            <a:picLocks noChangeAspect="1"/>
          </p:cNvPicPr>
          <p:nvPr/>
        </p:nvPicPr>
        <p:blipFill>
          <a:blip r:embed="rId4"/>
          <a:stretch>
            <a:fillRect/>
          </a:stretch>
        </p:blipFill>
        <p:spPr>
          <a:xfrm>
            <a:off x="328811" y="1968229"/>
            <a:ext cx="3839158" cy="3305499"/>
          </a:xfrm>
          <a:prstGeom prst="rect">
            <a:avLst/>
          </a:prstGeom>
        </p:spPr>
      </p:pic>
    </p:spTree>
    <p:extLst>
      <p:ext uri="{BB962C8B-B14F-4D97-AF65-F5344CB8AC3E}">
        <p14:creationId xmlns:p14="http://schemas.microsoft.com/office/powerpoint/2010/main" val="363715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Jeroboam Fleas to Egypt</a:t>
            </a:r>
          </a:p>
        </p:txBody>
      </p:sp>
      <p:sp>
        <p:nvSpPr>
          <p:cNvPr id="2" name="Rectangle 1"/>
          <p:cNvSpPr/>
          <p:nvPr/>
        </p:nvSpPr>
        <p:spPr>
          <a:xfrm>
            <a:off x="11505148" y="6283795"/>
            <a:ext cx="442750" cy="369332"/>
          </a:xfrm>
          <a:prstGeom prst="rect">
            <a:avLst/>
          </a:prstGeom>
        </p:spPr>
        <p:txBody>
          <a:bodyPr wrap="none">
            <a:spAutoFit/>
          </a:bodyPr>
          <a:lstStyle/>
          <a:p>
            <a:pPr fontAlgn="base"/>
            <a:r>
              <a:rPr lang="en-US" dirty="0">
                <a:solidFill>
                  <a:schemeClr val="bg1"/>
                </a:solidFill>
              </a:rPr>
              <a:t>(5)</a:t>
            </a:r>
          </a:p>
        </p:txBody>
      </p:sp>
      <p:sp>
        <p:nvSpPr>
          <p:cNvPr id="14" name="Rectangle 13"/>
          <p:cNvSpPr/>
          <p:nvPr/>
        </p:nvSpPr>
        <p:spPr>
          <a:xfrm>
            <a:off x="571871" y="1516447"/>
            <a:ext cx="3547456" cy="1200329"/>
          </a:xfrm>
          <a:prstGeom prst="rect">
            <a:avLst/>
          </a:prstGeom>
        </p:spPr>
        <p:txBody>
          <a:bodyPr wrap="square">
            <a:spAutoFit/>
          </a:bodyPr>
          <a:lstStyle/>
          <a:p>
            <a:r>
              <a:rPr lang="en-US" dirty="0">
                <a:solidFill>
                  <a:schemeClr val="bg1"/>
                </a:solidFill>
                <a:latin typeface="Calibri" panose="020F0502020204030204" pitchFamily="34" charset="0"/>
              </a:rPr>
              <a:t>When Solomon learned Jeroboam was a threat to his kingdom, he sought to kill Jeroboam. Jeroboam fled to Egypt.</a:t>
            </a:r>
          </a:p>
        </p:txBody>
      </p:sp>
      <p:sp>
        <p:nvSpPr>
          <p:cNvPr id="9" name="Rectangle 8"/>
          <p:cNvSpPr/>
          <p:nvPr/>
        </p:nvSpPr>
        <p:spPr>
          <a:xfrm>
            <a:off x="244384" y="6351713"/>
            <a:ext cx="2966902" cy="369332"/>
          </a:xfrm>
          <a:prstGeom prst="rect">
            <a:avLst/>
          </a:prstGeom>
        </p:spPr>
        <p:txBody>
          <a:bodyPr wrap="square">
            <a:spAutoFit/>
          </a:bodyPr>
          <a:lstStyle/>
          <a:p>
            <a:r>
              <a:rPr lang="en-US" dirty="0">
                <a:solidFill>
                  <a:schemeClr val="bg1"/>
                </a:solidFill>
              </a:rPr>
              <a:t>1 Kings 11:39-43</a:t>
            </a:r>
          </a:p>
        </p:txBody>
      </p:sp>
      <p:sp>
        <p:nvSpPr>
          <p:cNvPr id="3" name="Rectangle 2"/>
          <p:cNvSpPr/>
          <p:nvPr/>
        </p:nvSpPr>
        <p:spPr>
          <a:xfrm>
            <a:off x="7595857" y="2543861"/>
            <a:ext cx="3829616" cy="923330"/>
          </a:xfrm>
          <a:prstGeom prst="rect">
            <a:avLst/>
          </a:prstGeom>
        </p:spPr>
        <p:txBody>
          <a:bodyPr wrap="square">
            <a:spAutoFit/>
          </a:bodyPr>
          <a:lstStyle/>
          <a:p>
            <a:r>
              <a:rPr lang="en-US" dirty="0">
                <a:solidFill>
                  <a:schemeClr val="bg1"/>
                </a:solidFill>
                <a:latin typeface="Calibri" panose="020F0502020204030204" pitchFamily="34" charset="0"/>
              </a:rPr>
              <a:t>Jeroboam stayed with Shishak king of Egypt, and was in Egypt until the death of Solomon.</a:t>
            </a:r>
          </a:p>
        </p:txBody>
      </p:sp>
      <p:sp>
        <p:nvSpPr>
          <p:cNvPr id="4" name="Rectangle 3"/>
          <p:cNvSpPr/>
          <p:nvPr/>
        </p:nvSpPr>
        <p:spPr>
          <a:xfrm>
            <a:off x="2779414" y="4206331"/>
            <a:ext cx="7188452" cy="1754326"/>
          </a:xfrm>
          <a:prstGeom prst="rect">
            <a:avLst/>
          </a:prstGeom>
        </p:spPr>
        <p:txBody>
          <a:bodyPr wrap="square">
            <a:spAutoFit/>
          </a:bodyPr>
          <a:lstStyle/>
          <a:p>
            <a:r>
              <a:rPr lang="en-US" b="1" dirty="0">
                <a:solidFill>
                  <a:schemeClr val="bg1"/>
                </a:solidFill>
                <a:latin typeface="Calibri" panose="020F0502020204030204" pitchFamily="34" charset="0"/>
              </a:rPr>
              <a:t>The</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book</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of</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the</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acts</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of</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Solomon</a:t>
            </a:r>
            <a:r>
              <a:rPr lang="en-US" dirty="0">
                <a:solidFill>
                  <a:schemeClr val="bg1"/>
                </a:solidFill>
                <a:latin typeface="Calibri" panose="020F0502020204030204" pitchFamily="34" charset="0"/>
              </a:rPr>
              <a:t>? - These acts were written by Nathan the prophet, </a:t>
            </a:r>
            <a:r>
              <a:rPr lang="en-US" dirty="0" err="1">
                <a:solidFill>
                  <a:schemeClr val="bg1"/>
                </a:solidFill>
                <a:latin typeface="Calibri" panose="020F0502020204030204" pitchFamily="34" charset="0"/>
              </a:rPr>
              <a:t>Ahijah</a:t>
            </a:r>
            <a:r>
              <a:rPr lang="en-US" dirty="0">
                <a:solidFill>
                  <a:schemeClr val="bg1"/>
                </a:solidFill>
                <a:latin typeface="Calibri" panose="020F0502020204030204" pitchFamily="34" charset="0"/>
              </a:rPr>
              <a:t> the </a:t>
            </a:r>
            <a:r>
              <a:rPr lang="en-US" dirty="0" err="1">
                <a:solidFill>
                  <a:schemeClr val="bg1"/>
                </a:solidFill>
                <a:latin typeface="Calibri" panose="020F0502020204030204" pitchFamily="34" charset="0"/>
              </a:rPr>
              <a:t>Shilonite</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Iddo</a:t>
            </a:r>
            <a:r>
              <a:rPr lang="en-US" dirty="0">
                <a:solidFill>
                  <a:schemeClr val="bg1"/>
                </a:solidFill>
                <a:latin typeface="Calibri" panose="020F0502020204030204" pitchFamily="34" charset="0"/>
              </a:rPr>
              <a:t> the seer; as we learn from 2 Chronicles 9:29.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Probably from these were the Books of Kings and Chronicles composed; but the original documents are long since lost.</a:t>
            </a:r>
            <a:endParaRPr lang="en-US" dirty="0">
              <a:solidFill>
                <a:schemeClr val="bg1"/>
              </a:solidFill>
            </a:endParaRPr>
          </a:p>
        </p:txBody>
      </p:sp>
      <p:pic>
        <p:nvPicPr>
          <p:cNvPr id="5122" name="Picture 2" descr="http://propheticverses.com/images/img01/img0101/img0101j/14chr21002jeroboam-returned-out-of-egy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327" y="1401909"/>
            <a:ext cx="3261085" cy="244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3833</Words>
  <Application>Microsoft Office PowerPoint</Application>
  <PresentationFormat>Widescreen</PresentationFormat>
  <Paragraphs>219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Verdana</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52</cp:revision>
  <dcterms:created xsi:type="dcterms:W3CDTF">2016-01-20T22:20:57Z</dcterms:created>
  <dcterms:modified xsi:type="dcterms:W3CDTF">2025-10-25T15:37:19Z</dcterms:modified>
</cp:coreProperties>
</file>