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4" r:id="rId4"/>
    <p:sldId id="260" r:id="rId5"/>
    <p:sldId id="261" r:id="rId6"/>
    <p:sldId id="263" r:id="rId7"/>
    <p:sldId id="264" r:id="rId8"/>
    <p:sldId id="265" r:id="rId9"/>
    <p:sldId id="266" r:id="rId10"/>
    <p:sldId id="267" r:id="rId11"/>
    <p:sldId id="271" r:id="rId12"/>
    <p:sldId id="268" r:id="rId13"/>
    <p:sldId id="272" r:id="rId14"/>
    <p:sldId id="270" r:id="rId15"/>
    <p:sldId id="257" r:id="rId16"/>
    <p:sldId id="273" r:id="rId17"/>
    <p:sldId id="259" r:id="rId18"/>
    <p:sldId id="262" r:id="rId19"/>
  </p:sldIdLst>
  <p:sldSz cx="12192000" cy="6858000"/>
  <p:notesSz cx="6858000" cy="9144000"/>
  <p:embeddedFontLst>
    <p:embeddedFont>
      <p:font typeface="Algerian" panose="04020705040A02060702" pitchFamily="8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B7140B-0329-40EF-B97D-CF9DE7CCCE5A}"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4188985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7140B-0329-40EF-B97D-CF9DE7CCCE5A}"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300320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7140B-0329-40EF-B97D-CF9DE7CCCE5A}"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286637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7140B-0329-40EF-B97D-CF9DE7CCCE5A}"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12599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B7140B-0329-40EF-B97D-CF9DE7CCCE5A}"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59948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B7140B-0329-40EF-B97D-CF9DE7CCCE5A}" type="datetimeFigureOut">
              <a:rPr lang="en-US" smtClean="0"/>
              <a:t>10/25/2025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234357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B7140B-0329-40EF-B97D-CF9DE7CCCE5A}" type="datetimeFigureOut">
              <a:rPr lang="en-US" smtClean="0"/>
              <a:t>10/25/2025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70061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B7140B-0329-40EF-B97D-CF9DE7CCCE5A}" type="datetimeFigureOut">
              <a:rPr lang="en-US" smtClean="0"/>
              <a:t>10/25/2025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70103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7140B-0329-40EF-B97D-CF9DE7CCCE5A}" type="datetimeFigureOut">
              <a:rPr lang="en-US" smtClean="0"/>
              <a:t>10/25/2025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184770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7140B-0329-40EF-B97D-CF9DE7CCCE5A}" type="datetimeFigureOut">
              <a:rPr lang="en-US" smtClean="0"/>
              <a:t>10/25/2025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173555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7140B-0329-40EF-B97D-CF9DE7CCCE5A}" type="datetimeFigureOut">
              <a:rPr lang="en-US" smtClean="0"/>
              <a:t>10/25/2025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221393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7140B-0329-40EF-B97D-CF9DE7CCCE5A}" type="datetimeFigureOut">
              <a:rPr lang="en-US" smtClean="0"/>
              <a:t>10/25/2025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9F2CC-A464-45DC-B93D-73E7D38F9DA3}" type="slidenum">
              <a:rPr lang="en-US" smtClean="0"/>
              <a:t>‹#›</a:t>
            </a:fld>
            <a:endParaRPr lang="en-US"/>
          </a:p>
        </p:txBody>
      </p:sp>
    </p:spTree>
    <p:extLst>
      <p:ext uri="{BB962C8B-B14F-4D97-AF65-F5344CB8AC3E}">
        <p14:creationId xmlns:p14="http://schemas.microsoft.com/office/powerpoint/2010/main" val="1984413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988698-AF6B-447B-A373-AE5EA7FD6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 y="641287"/>
            <a:ext cx="12192001" cy="2123658"/>
          </a:xfrm>
          <a:prstGeom prst="rect">
            <a:avLst/>
          </a:prstGeom>
          <a:noFill/>
        </p:spPr>
        <p:txBody>
          <a:bodyPr wrap="square" rtlCol="0">
            <a:spAutoFit/>
          </a:bodyPr>
          <a:lstStyle/>
          <a:p>
            <a:pPr algn="ctr"/>
            <a:r>
              <a:rPr lang="en-US" sz="6600" dirty="0">
                <a:latin typeface="Algerian" panose="04020705040A02060702" pitchFamily="82" charset="0"/>
              </a:rPr>
              <a:t>Elijah The Prophet</a:t>
            </a:r>
          </a:p>
          <a:p>
            <a:pPr algn="ctr"/>
            <a:r>
              <a:rPr lang="en-US" sz="6600" dirty="0">
                <a:latin typeface="Algerian" panose="04020705040A02060702" pitchFamily="82" charset="0"/>
              </a:rPr>
              <a:t>1 Kings 17</a:t>
            </a:r>
          </a:p>
        </p:txBody>
      </p:sp>
      <p:grpSp>
        <p:nvGrpSpPr>
          <p:cNvPr id="7" name="Group 6"/>
          <p:cNvGrpSpPr/>
          <p:nvPr/>
        </p:nvGrpSpPr>
        <p:grpSpPr>
          <a:xfrm>
            <a:off x="1819747" y="1621990"/>
            <a:ext cx="2001888" cy="4934660"/>
            <a:chOff x="3379176" y="481253"/>
            <a:chExt cx="2001888" cy="4934660"/>
          </a:xfrm>
        </p:grpSpPr>
        <p:grpSp>
          <p:nvGrpSpPr>
            <p:cNvPr id="8" name="Group 7"/>
            <p:cNvGrpSpPr/>
            <p:nvPr/>
          </p:nvGrpSpPr>
          <p:grpSpPr>
            <a:xfrm>
              <a:off x="3379176" y="481253"/>
              <a:ext cx="2001888" cy="4934660"/>
              <a:chOff x="3104183" y="529034"/>
              <a:chExt cx="1415407" cy="3344532"/>
            </a:xfrm>
          </p:grpSpPr>
          <p:sp>
            <p:nvSpPr>
              <p:cNvPr id="31" name="Oval 30"/>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247591" flipH="1">
                <a:off x="3488745" y="3290199"/>
                <a:ext cx="250930" cy="5833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8952234" flipH="1">
                <a:off x="3778423" y="3278660"/>
                <a:ext cx="249729" cy="5833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40"/>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H="1">
                <a:off x="3662604" y="607042"/>
                <a:ext cx="381000" cy="3399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rot="5064542">
              <a:off x="3663476" y="3438057"/>
              <a:ext cx="2025923" cy="403837"/>
              <a:chOff x="5852664" y="2219295"/>
              <a:chExt cx="4456611" cy="986155"/>
            </a:xfrm>
          </p:grpSpPr>
          <p:grpSp>
            <p:nvGrpSpPr>
              <p:cNvPr id="21" name="Group 20"/>
              <p:cNvGrpSpPr/>
              <p:nvPr/>
            </p:nvGrpSpPr>
            <p:grpSpPr>
              <a:xfrm>
                <a:off x="5852664" y="2219295"/>
                <a:ext cx="1926771" cy="964384"/>
                <a:chOff x="5852664" y="2219295"/>
                <a:chExt cx="1926771" cy="964384"/>
              </a:xfrm>
            </p:grpSpPr>
            <p:sp>
              <p:nvSpPr>
                <p:cNvPr id="28" name="Notched Right Arrow 2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Notched Right Arrow 28"/>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Notched Right Arrow 21"/>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Notched Right Arrow 22"/>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8382504" y="2241066"/>
                <a:ext cx="1926771" cy="964384"/>
                <a:chOff x="5852664" y="2219295"/>
                <a:chExt cx="1926771" cy="964384"/>
              </a:xfrm>
            </p:grpSpPr>
            <p:sp>
              <p:nvSpPr>
                <p:cNvPr id="25" name="Notched Right Arrow 24"/>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otched Right Arrow 25"/>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rot="16535458" flipH="1">
              <a:off x="3004808" y="3414764"/>
              <a:ext cx="2025923" cy="403837"/>
              <a:chOff x="5852664" y="2219295"/>
              <a:chExt cx="4456611" cy="986155"/>
            </a:xfrm>
          </p:grpSpPr>
          <p:grpSp>
            <p:nvGrpSpPr>
              <p:cNvPr id="11" name="Group 10"/>
              <p:cNvGrpSpPr/>
              <p:nvPr/>
            </p:nvGrpSpPr>
            <p:grpSpPr>
              <a:xfrm>
                <a:off x="5852664" y="2219295"/>
                <a:ext cx="1926771" cy="964384"/>
                <a:chOff x="5852664" y="2219295"/>
                <a:chExt cx="1926771" cy="964384"/>
              </a:xfrm>
            </p:grpSpPr>
            <p:sp>
              <p:nvSpPr>
                <p:cNvPr id="18" name="Notched Right Arrow 1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otched Right Arrow 18"/>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Notched Right Arrow 11"/>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Notched Right Arrow 12"/>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8382504" y="2241066"/>
                <a:ext cx="1926771" cy="964384"/>
                <a:chOff x="5852664" y="2219295"/>
                <a:chExt cx="1926771" cy="964384"/>
              </a:xfrm>
            </p:grpSpPr>
            <p:sp>
              <p:nvSpPr>
                <p:cNvPr id="15" name="Notched Right Arrow 14"/>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otched Right Arrow 15"/>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986059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02556" y="6420051"/>
            <a:ext cx="7142780" cy="369332"/>
          </a:xfrm>
          <a:prstGeom prst="rect">
            <a:avLst/>
          </a:prstGeom>
          <a:noFill/>
        </p:spPr>
        <p:txBody>
          <a:bodyPr wrap="square" rtlCol="0">
            <a:spAutoFit/>
          </a:bodyPr>
          <a:lstStyle/>
          <a:p>
            <a:r>
              <a:rPr lang="en-US" dirty="0"/>
              <a:t>1 Kings 17:13-16</a:t>
            </a:r>
          </a:p>
        </p:txBody>
      </p:sp>
      <p:sp>
        <p:nvSpPr>
          <p:cNvPr id="3" name="Rectangle 2"/>
          <p:cNvSpPr/>
          <p:nvPr/>
        </p:nvSpPr>
        <p:spPr>
          <a:xfrm>
            <a:off x="415156" y="242982"/>
            <a:ext cx="6312216" cy="3785652"/>
          </a:xfrm>
          <a:prstGeom prst="rect">
            <a:avLst/>
          </a:prstGeom>
        </p:spPr>
        <p:txBody>
          <a:bodyPr wrap="square">
            <a:spAutoFit/>
          </a:bodyPr>
          <a:lstStyle/>
          <a:p>
            <a:pPr fontAlgn="base"/>
            <a:r>
              <a:rPr lang="en-US" sz="2400" dirty="0"/>
              <a:t>“Faith, to be faith, must center around something that is not known. </a:t>
            </a:r>
          </a:p>
          <a:p>
            <a:pPr fontAlgn="base"/>
            <a:endParaRPr lang="en-US" sz="2400" dirty="0"/>
          </a:p>
          <a:p>
            <a:pPr fontAlgn="base"/>
            <a:r>
              <a:rPr lang="en-US" sz="2400" dirty="0"/>
              <a:t>Faith, to be faith, must go beyond that for which there is confirming evidence. </a:t>
            </a:r>
          </a:p>
          <a:p>
            <a:pPr fontAlgn="base"/>
            <a:endParaRPr lang="en-US" sz="2400" dirty="0"/>
          </a:p>
          <a:p>
            <a:pPr fontAlgn="base"/>
            <a:r>
              <a:rPr lang="en-US" sz="2400" dirty="0"/>
              <a:t>Faith, to be faith, must go into the unknown. </a:t>
            </a:r>
          </a:p>
          <a:p>
            <a:pPr fontAlgn="base"/>
            <a:endParaRPr lang="en-US" sz="2400" dirty="0"/>
          </a:p>
          <a:p>
            <a:pPr fontAlgn="base"/>
            <a:r>
              <a:rPr lang="en-US" sz="2400" dirty="0"/>
              <a:t>Faith, to be faith, must walk to the edge of the light, and then a few steps into the darkness. </a:t>
            </a:r>
          </a:p>
        </p:txBody>
      </p:sp>
      <p:sp>
        <p:nvSpPr>
          <p:cNvPr id="27" name="TextBox 26"/>
          <p:cNvSpPr txBox="1"/>
          <p:nvPr/>
        </p:nvSpPr>
        <p:spPr>
          <a:xfrm>
            <a:off x="10710250" y="6420051"/>
            <a:ext cx="1404342" cy="369332"/>
          </a:xfrm>
          <a:prstGeom prst="rect">
            <a:avLst/>
          </a:prstGeom>
          <a:noFill/>
        </p:spPr>
        <p:txBody>
          <a:bodyPr wrap="square" rtlCol="0">
            <a:spAutoFit/>
          </a:bodyPr>
          <a:lstStyle/>
          <a:p>
            <a:pPr algn="r"/>
            <a:r>
              <a:rPr lang="en-US" dirty="0"/>
              <a:t>(3)</a:t>
            </a:r>
          </a:p>
        </p:txBody>
      </p:sp>
      <p:sp>
        <p:nvSpPr>
          <p:cNvPr id="28" name="Rectangle 27"/>
          <p:cNvSpPr/>
          <p:nvPr/>
        </p:nvSpPr>
        <p:spPr>
          <a:xfrm>
            <a:off x="4261054" y="5035057"/>
            <a:ext cx="6449196" cy="1569660"/>
          </a:xfrm>
          <a:prstGeom prst="rect">
            <a:avLst/>
          </a:prstGeom>
        </p:spPr>
        <p:txBody>
          <a:bodyPr wrap="square">
            <a:spAutoFit/>
          </a:bodyPr>
          <a:lstStyle/>
          <a:p>
            <a:pPr fontAlgn="base"/>
            <a:r>
              <a:rPr lang="en-US" sz="2400" dirty="0"/>
              <a:t>If everything has to be known, if everything has to be explained, if everything has to be certified, then there is no need for faith. Indeed, there is no room for it.”</a:t>
            </a:r>
          </a:p>
        </p:txBody>
      </p:sp>
      <p:pic>
        <p:nvPicPr>
          <p:cNvPr id="11274" name="Picture 10" descr="http://38.media.tumblr.com/1046ae5f9a312353e0e3fb7db09358d2/tumblr_nmauzut7CX1sji7w0o1_5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38676" y="2485521"/>
            <a:ext cx="4762500" cy="257175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998965" y="4151853"/>
            <a:ext cx="1949594" cy="2523550"/>
            <a:chOff x="2311460" y="4265833"/>
            <a:chExt cx="1949594" cy="2523550"/>
          </a:xfrm>
        </p:grpSpPr>
        <p:pic>
          <p:nvPicPr>
            <p:cNvPr id="2" name="Picture 2" descr="http://williamlulow.com/wp-content/uploads/2014/10/Portrait_5Ed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8868" y="4265833"/>
              <a:ext cx="1872186" cy="2523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1460" y="6566623"/>
              <a:ext cx="811441" cy="215444"/>
            </a:xfrm>
            <a:prstGeom prst="rect">
              <a:avLst/>
            </a:prstGeom>
          </p:spPr>
          <p:txBody>
            <a:bodyPr wrap="none">
              <a:spAutoFit/>
            </a:bodyPr>
            <a:lstStyle/>
            <a:p>
              <a:r>
                <a:rPr lang="en-US" sz="800" dirty="0">
                  <a:solidFill>
                    <a:srgbClr val="888888"/>
                  </a:solidFill>
                  <a:latin typeface="arial" panose="020B0604020202020204" pitchFamily="34" charset="0"/>
                </a:rPr>
                <a:t>William </a:t>
              </a:r>
              <a:r>
                <a:rPr lang="en-US" sz="800" dirty="0" err="1">
                  <a:solidFill>
                    <a:srgbClr val="888888"/>
                  </a:solidFill>
                  <a:latin typeface="arial" panose="020B0604020202020204" pitchFamily="34" charset="0"/>
                </a:rPr>
                <a:t>Lulow</a:t>
              </a:r>
              <a:endParaRPr lang="en-US" sz="800" dirty="0"/>
            </a:p>
          </p:txBody>
        </p:sp>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7559" y="5676302"/>
            <a:ext cx="887234" cy="1105765"/>
          </a:xfrm>
          <a:prstGeom prst="rect">
            <a:avLst/>
          </a:prstGeom>
        </p:spPr>
      </p:pic>
      <p:pic>
        <p:nvPicPr>
          <p:cNvPr id="1030" name="Picture 6" descr="https://c1.staticflickr.com/9/8209/8170192070_fe48c88634_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9966" y="81265"/>
            <a:ext cx="3057593" cy="230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97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274"/>
                                        </p:tgtEl>
                                        <p:attrNameLst>
                                          <p:attrName>style.visibility</p:attrName>
                                        </p:attrNameLst>
                                      </p:cBhvr>
                                      <p:to>
                                        <p:strVal val="visible"/>
                                      </p:to>
                                    </p:set>
                                    <p:animEffect transition="in" filter="fade">
                                      <p:cBhvr>
                                        <p:cTn id="13" dur="500"/>
                                        <p:tgtEl>
                                          <p:spTgt spid="1127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0" presetClass="exit" presetSubtype="0" fill="hold" grpId="0" nodeType="withEffect">
                                  <p:stCondLst>
                                    <p:cond delay="0"/>
                                  </p:stCondLst>
                                  <p:childTnLst>
                                    <p:animEffect transition="out" filter="fade">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
                                            <p:txEl>
                                              <p:pRg st="2" end="2"/>
                                            </p:txEl>
                                          </p:spTgt>
                                        </p:tgtEl>
                                      </p:cBhvr>
                                    </p:animEffect>
                                    <p:set>
                                      <p:cBhvr>
                                        <p:cTn id="30" dur="1" fill="hold">
                                          <p:stCondLst>
                                            <p:cond delay="499"/>
                                          </p:stCondLst>
                                        </p:cTn>
                                        <p:tgtEl>
                                          <p:spTgt spid="3">
                                            <p:txEl>
                                              <p:pRg st="2" end="2"/>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
                                            <p:txEl>
                                              <p:pRg st="4" end="4"/>
                                            </p:txEl>
                                          </p:spTgt>
                                        </p:tgtEl>
                                      </p:cBhvr>
                                    </p:animEffect>
                                    <p:set>
                                      <p:cBhvr>
                                        <p:cTn id="33" dur="1" fill="hold">
                                          <p:stCondLst>
                                            <p:cond delay="499"/>
                                          </p:stCondLst>
                                        </p:cTn>
                                        <p:tgtEl>
                                          <p:spTgt spid="3">
                                            <p:txEl>
                                              <p:pRg st="4" end="4"/>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3">
                                            <p:txEl>
                                              <p:pRg st="6" end="6"/>
                                            </p:txEl>
                                          </p:spTgt>
                                        </p:tgtEl>
                                      </p:cBhvr>
                                    </p:animEffect>
                                    <p:set>
                                      <p:cBhvr>
                                        <p:cTn id="36" dur="1" fill="hold">
                                          <p:stCondLst>
                                            <p:cond delay="499"/>
                                          </p:stCondLst>
                                        </p:cTn>
                                        <p:tgtEl>
                                          <p:spTgt spid="3">
                                            <p:txEl>
                                              <p:pRg st="6" end="6"/>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274"/>
                                        </p:tgtEl>
                                      </p:cBhvr>
                                    </p:animEffect>
                                    <p:set>
                                      <p:cBhvr>
                                        <p:cTn id="39" dur="1" fill="hold">
                                          <p:stCondLst>
                                            <p:cond delay="499"/>
                                          </p:stCondLst>
                                        </p:cTn>
                                        <p:tgtEl>
                                          <p:spTgt spid="1127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030"/>
                                        </p:tgtEl>
                                      </p:cBhvr>
                                    </p:animEffect>
                                    <p:set>
                                      <p:cBhvr>
                                        <p:cTn id="45"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7ED2B-4EE0-C784-67E7-FE48866705D1}"/>
            </a:ext>
          </a:extLst>
        </p:cNvPr>
        <p:cNvGrpSpPr/>
        <p:nvPr/>
      </p:nvGrpSpPr>
      <p:grpSpPr>
        <a:xfrm>
          <a:off x="0" y="0"/>
          <a:ext cx="0" cy="0"/>
          <a:chOff x="0" y="0"/>
          <a:chExt cx="0" cy="0"/>
        </a:xfrm>
      </p:grpSpPr>
      <p:pic>
        <p:nvPicPr>
          <p:cNvPr id="1026" name="Picture 2" descr="http://iheartbackgrounds.weebly.com/uploads/1/7/4/2/17420453/3890433_orig.jpg">
            <a:extLst>
              <a:ext uri="{FF2B5EF4-FFF2-40B4-BE49-F238E27FC236}">
                <a16:creationId xmlns:a16="http://schemas.microsoft.com/office/drawing/2014/main" id="{B77D5896-8D25-A2F6-2B17-C3A6DFDEC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F02D06-0CC3-E919-3110-2A4482FA1329}"/>
              </a:ext>
            </a:extLst>
          </p:cNvPr>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Prophets of Faith</a:t>
            </a:r>
          </a:p>
        </p:txBody>
      </p:sp>
      <p:grpSp>
        <p:nvGrpSpPr>
          <p:cNvPr id="25" name="Group 24">
            <a:extLst>
              <a:ext uri="{FF2B5EF4-FFF2-40B4-BE49-F238E27FC236}">
                <a16:creationId xmlns:a16="http://schemas.microsoft.com/office/drawing/2014/main" id="{63D219AE-346A-86EF-2698-1AF5D3625610}"/>
              </a:ext>
            </a:extLst>
          </p:cNvPr>
          <p:cNvGrpSpPr/>
          <p:nvPr/>
        </p:nvGrpSpPr>
        <p:grpSpPr>
          <a:xfrm>
            <a:off x="659016" y="1297062"/>
            <a:ext cx="2962276" cy="2414350"/>
            <a:chOff x="659016" y="1297062"/>
            <a:chExt cx="2962276" cy="2414350"/>
          </a:xfrm>
        </p:grpSpPr>
        <p:sp>
          <p:nvSpPr>
            <p:cNvPr id="87" name="TextBox 86">
              <a:extLst>
                <a:ext uri="{FF2B5EF4-FFF2-40B4-BE49-F238E27FC236}">
                  <a16:creationId xmlns:a16="http://schemas.microsoft.com/office/drawing/2014/main" id="{F919318D-1BD6-5003-3993-F66AF3449EA0}"/>
                </a:ext>
              </a:extLst>
            </p:cNvPr>
            <p:cNvSpPr txBox="1"/>
            <p:nvPr/>
          </p:nvSpPr>
          <p:spPr>
            <a:xfrm>
              <a:off x="878820" y="3342080"/>
              <a:ext cx="2454032" cy="369332"/>
            </a:xfrm>
            <a:prstGeom prst="rect">
              <a:avLst/>
            </a:prstGeom>
            <a:noFill/>
          </p:spPr>
          <p:txBody>
            <a:bodyPr wrap="square" rtlCol="0">
              <a:spAutoFit/>
            </a:bodyPr>
            <a:lstStyle/>
            <a:p>
              <a:pPr algn="ctr"/>
              <a:r>
                <a:rPr lang="en-US" dirty="0"/>
                <a:t>Ether 2:16; 6:4,11</a:t>
              </a:r>
            </a:p>
          </p:txBody>
        </p:sp>
        <p:sp>
          <p:nvSpPr>
            <p:cNvPr id="10" name="TextBox 9">
              <a:extLst>
                <a:ext uri="{FF2B5EF4-FFF2-40B4-BE49-F238E27FC236}">
                  <a16:creationId xmlns:a16="http://schemas.microsoft.com/office/drawing/2014/main" id="{AE6D4D1B-8DDF-1918-A2F5-A7AF61DF837D}"/>
                </a:ext>
              </a:extLst>
            </p:cNvPr>
            <p:cNvSpPr txBox="1"/>
            <p:nvPr/>
          </p:nvSpPr>
          <p:spPr>
            <a:xfrm>
              <a:off x="878820" y="1297062"/>
              <a:ext cx="2454032" cy="369332"/>
            </a:xfrm>
            <a:prstGeom prst="rect">
              <a:avLst/>
            </a:prstGeom>
            <a:noFill/>
          </p:spPr>
          <p:txBody>
            <a:bodyPr wrap="square" rtlCol="0">
              <a:spAutoFit/>
            </a:bodyPr>
            <a:lstStyle/>
            <a:p>
              <a:pPr algn="ctr"/>
              <a:r>
                <a:rPr lang="en-US" dirty="0"/>
                <a:t>Brother of Jared</a:t>
              </a:r>
            </a:p>
          </p:txBody>
        </p:sp>
        <p:pic>
          <p:nvPicPr>
            <p:cNvPr id="18" name="Picture 17">
              <a:extLst>
                <a:ext uri="{FF2B5EF4-FFF2-40B4-BE49-F238E27FC236}">
                  <a16:creationId xmlns:a16="http://schemas.microsoft.com/office/drawing/2014/main" id="{C6CE97F6-9E10-BC30-2390-204B82142268}"/>
                </a:ext>
              </a:extLst>
            </p:cNvPr>
            <p:cNvPicPr>
              <a:picLocks noChangeAspect="1"/>
            </p:cNvPicPr>
            <p:nvPr/>
          </p:nvPicPr>
          <p:blipFill>
            <a:blip r:embed="rId3"/>
            <a:srcRect l="1979" r="2048" b="3445"/>
            <a:stretch>
              <a:fillRect/>
            </a:stretch>
          </p:blipFill>
          <p:spPr>
            <a:xfrm>
              <a:off x="659016" y="1666394"/>
              <a:ext cx="2962276" cy="1664861"/>
            </a:xfrm>
            <a:prstGeom prst="rect">
              <a:avLst/>
            </a:prstGeom>
          </p:spPr>
        </p:pic>
      </p:grpSp>
      <p:grpSp>
        <p:nvGrpSpPr>
          <p:cNvPr id="29" name="Group 28">
            <a:extLst>
              <a:ext uri="{FF2B5EF4-FFF2-40B4-BE49-F238E27FC236}">
                <a16:creationId xmlns:a16="http://schemas.microsoft.com/office/drawing/2014/main" id="{FFB82921-6502-76D6-E5B4-423E568761A2}"/>
              </a:ext>
            </a:extLst>
          </p:cNvPr>
          <p:cNvGrpSpPr/>
          <p:nvPr/>
        </p:nvGrpSpPr>
        <p:grpSpPr>
          <a:xfrm>
            <a:off x="4081378" y="1512531"/>
            <a:ext cx="2594080" cy="4758870"/>
            <a:chOff x="4081378" y="1512531"/>
            <a:chExt cx="2594080" cy="4758870"/>
          </a:xfrm>
        </p:grpSpPr>
        <p:sp>
          <p:nvSpPr>
            <p:cNvPr id="11" name="TextBox 10">
              <a:extLst>
                <a:ext uri="{FF2B5EF4-FFF2-40B4-BE49-F238E27FC236}">
                  <a16:creationId xmlns:a16="http://schemas.microsoft.com/office/drawing/2014/main" id="{CA7681E0-95FD-22CB-235A-D9CEBDD62DA4}"/>
                </a:ext>
              </a:extLst>
            </p:cNvPr>
            <p:cNvSpPr txBox="1"/>
            <p:nvPr/>
          </p:nvSpPr>
          <p:spPr>
            <a:xfrm>
              <a:off x="4081378" y="1512531"/>
              <a:ext cx="2454032" cy="369332"/>
            </a:xfrm>
            <a:prstGeom prst="rect">
              <a:avLst/>
            </a:prstGeom>
            <a:noFill/>
          </p:spPr>
          <p:txBody>
            <a:bodyPr wrap="square" rtlCol="0">
              <a:spAutoFit/>
            </a:bodyPr>
            <a:lstStyle/>
            <a:p>
              <a:pPr algn="ctr"/>
              <a:r>
                <a:rPr lang="en-US" dirty="0"/>
                <a:t>Moses</a:t>
              </a:r>
            </a:p>
          </p:txBody>
        </p:sp>
        <p:sp>
          <p:nvSpPr>
            <p:cNvPr id="12" name="TextBox 11">
              <a:extLst>
                <a:ext uri="{FF2B5EF4-FFF2-40B4-BE49-F238E27FC236}">
                  <a16:creationId xmlns:a16="http://schemas.microsoft.com/office/drawing/2014/main" id="{CB0480A1-B380-83D1-A9D2-5B25DC374639}"/>
                </a:ext>
              </a:extLst>
            </p:cNvPr>
            <p:cNvSpPr txBox="1"/>
            <p:nvPr/>
          </p:nvSpPr>
          <p:spPr>
            <a:xfrm>
              <a:off x="4221426" y="5902069"/>
              <a:ext cx="2454032" cy="369332"/>
            </a:xfrm>
            <a:prstGeom prst="rect">
              <a:avLst/>
            </a:prstGeom>
            <a:noFill/>
          </p:spPr>
          <p:txBody>
            <a:bodyPr wrap="square" rtlCol="0">
              <a:spAutoFit/>
            </a:bodyPr>
            <a:lstStyle/>
            <a:p>
              <a:pPr algn="ctr"/>
              <a:r>
                <a:rPr lang="en-US" dirty="0"/>
                <a:t>Exodus 14:21-22</a:t>
              </a:r>
            </a:p>
          </p:txBody>
        </p:sp>
        <p:pic>
          <p:nvPicPr>
            <p:cNvPr id="20" name="Picture 19">
              <a:extLst>
                <a:ext uri="{FF2B5EF4-FFF2-40B4-BE49-F238E27FC236}">
                  <a16:creationId xmlns:a16="http://schemas.microsoft.com/office/drawing/2014/main" id="{4B0E2E4A-B854-A8F2-06E4-60DB1499180B}"/>
                </a:ext>
              </a:extLst>
            </p:cNvPr>
            <p:cNvPicPr>
              <a:picLocks noChangeAspect="1"/>
            </p:cNvPicPr>
            <p:nvPr/>
          </p:nvPicPr>
          <p:blipFill>
            <a:blip r:embed="rId4"/>
            <a:stretch>
              <a:fillRect/>
            </a:stretch>
          </p:blipFill>
          <p:spPr>
            <a:xfrm>
              <a:off x="4260855" y="2099130"/>
              <a:ext cx="2229161" cy="3524742"/>
            </a:xfrm>
            <a:prstGeom prst="rect">
              <a:avLst/>
            </a:prstGeom>
          </p:spPr>
        </p:pic>
      </p:grpSp>
      <p:grpSp>
        <p:nvGrpSpPr>
          <p:cNvPr id="26" name="Group 25">
            <a:extLst>
              <a:ext uri="{FF2B5EF4-FFF2-40B4-BE49-F238E27FC236}">
                <a16:creationId xmlns:a16="http://schemas.microsoft.com/office/drawing/2014/main" id="{DF113750-E753-60F7-4B3B-1209E7036705}"/>
              </a:ext>
            </a:extLst>
          </p:cNvPr>
          <p:cNvGrpSpPr/>
          <p:nvPr/>
        </p:nvGrpSpPr>
        <p:grpSpPr>
          <a:xfrm>
            <a:off x="711736" y="3972402"/>
            <a:ext cx="2788199" cy="2790011"/>
            <a:chOff x="711736" y="3972402"/>
            <a:chExt cx="2788199" cy="2790011"/>
          </a:xfrm>
        </p:grpSpPr>
        <p:sp>
          <p:nvSpPr>
            <p:cNvPr id="13" name="TextBox 12">
              <a:extLst>
                <a:ext uri="{FF2B5EF4-FFF2-40B4-BE49-F238E27FC236}">
                  <a16:creationId xmlns:a16="http://schemas.microsoft.com/office/drawing/2014/main" id="{E6AD3B9A-E538-62E7-E592-32CC8E2E7531}"/>
                </a:ext>
              </a:extLst>
            </p:cNvPr>
            <p:cNvSpPr txBox="1"/>
            <p:nvPr/>
          </p:nvSpPr>
          <p:spPr>
            <a:xfrm>
              <a:off x="913138" y="6393081"/>
              <a:ext cx="2454032" cy="369332"/>
            </a:xfrm>
            <a:prstGeom prst="rect">
              <a:avLst/>
            </a:prstGeom>
            <a:noFill/>
          </p:spPr>
          <p:txBody>
            <a:bodyPr wrap="square" rtlCol="0">
              <a:spAutoFit/>
            </a:bodyPr>
            <a:lstStyle/>
            <a:p>
              <a:pPr algn="ctr"/>
              <a:r>
                <a:rPr lang="en-US" dirty="0"/>
                <a:t>1 Nephi 2:1-2</a:t>
              </a:r>
            </a:p>
          </p:txBody>
        </p:sp>
        <p:sp>
          <p:nvSpPr>
            <p:cNvPr id="14" name="TextBox 13">
              <a:extLst>
                <a:ext uri="{FF2B5EF4-FFF2-40B4-BE49-F238E27FC236}">
                  <a16:creationId xmlns:a16="http://schemas.microsoft.com/office/drawing/2014/main" id="{EF5D7EB3-DA92-6DE8-53A6-0FE4F32F4146}"/>
                </a:ext>
              </a:extLst>
            </p:cNvPr>
            <p:cNvSpPr txBox="1"/>
            <p:nvPr/>
          </p:nvSpPr>
          <p:spPr>
            <a:xfrm>
              <a:off x="856074" y="3972402"/>
              <a:ext cx="2454032" cy="369332"/>
            </a:xfrm>
            <a:prstGeom prst="rect">
              <a:avLst/>
            </a:prstGeom>
            <a:noFill/>
          </p:spPr>
          <p:txBody>
            <a:bodyPr wrap="square" rtlCol="0">
              <a:spAutoFit/>
            </a:bodyPr>
            <a:lstStyle/>
            <a:p>
              <a:pPr algn="ctr"/>
              <a:r>
                <a:rPr lang="en-US" dirty="0"/>
                <a:t>Lehi</a:t>
              </a:r>
            </a:p>
          </p:txBody>
        </p:sp>
        <p:pic>
          <p:nvPicPr>
            <p:cNvPr id="22" name="Picture 21">
              <a:extLst>
                <a:ext uri="{FF2B5EF4-FFF2-40B4-BE49-F238E27FC236}">
                  <a16:creationId xmlns:a16="http://schemas.microsoft.com/office/drawing/2014/main" id="{3394C6ED-E7F7-E657-EB57-D500FF770157}"/>
                </a:ext>
              </a:extLst>
            </p:cNvPr>
            <p:cNvPicPr>
              <a:picLocks noChangeAspect="1"/>
            </p:cNvPicPr>
            <p:nvPr/>
          </p:nvPicPr>
          <p:blipFill>
            <a:blip r:embed="rId5"/>
            <a:stretch>
              <a:fillRect/>
            </a:stretch>
          </p:blipFill>
          <p:spPr>
            <a:xfrm>
              <a:off x="711736" y="4379009"/>
              <a:ext cx="2788199" cy="2026664"/>
            </a:xfrm>
            <a:prstGeom prst="rect">
              <a:avLst/>
            </a:prstGeom>
          </p:spPr>
        </p:pic>
      </p:grpSp>
      <p:grpSp>
        <p:nvGrpSpPr>
          <p:cNvPr id="30" name="Group 29">
            <a:extLst>
              <a:ext uri="{FF2B5EF4-FFF2-40B4-BE49-F238E27FC236}">
                <a16:creationId xmlns:a16="http://schemas.microsoft.com/office/drawing/2014/main" id="{A96FA6E0-1088-1A15-6946-FF63D3FA28DC}"/>
              </a:ext>
            </a:extLst>
          </p:cNvPr>
          <p:cNvGrpSpPr/>
          <p:nvPr/>
        </p:nvGrpSpPr>
        <p:grpSpPr>
          <a:xfrm>
            <a:off x="6858921" y="2077809"/>
            <a:ext cx="5144309" cy="3824260"/>
            <a:chOff x="6858921" y="2077809"/>
            <a:chExt cx="5144309" cy="3824260"/>
          </a:xfrm>
        </p:grpSpPr>
        <p:sp>
          <p:nvSpPr>
            <p:cNvPr id="15" name="TextBox 14">
              <a:extLst>
                <a:ext uri="{FF2B5EF4-FFF2-40B4-BE49-F238E27FC236}">
                  <a16:creationId xmlns:a16="http://schemas.microsoft.com/office/drawing/2014/main" id="{3349C98B-C512-99FF-3415-7FD70365BCF6}"/>
                </a:ext>
              </a:extLst>
            </p:cNvPr>
            <p:cNvSpPr txBox="1"/>
            <p:nvPr/>
          </p:nvSpPr>
          <p:spPr>
            <a:xfrm>
              <a:off x="8113992" y="5532737"/>
              <a:ext cx="2454032" cy="369332"/>
            </a:xfrm>
            <a:prstGeom prst="rect">
              <a:avLst/>
            </a:prstGeom>
            <a:noFill/>
          </p:spPr>
          <p:txBody>
            <a:bodyPr wrap="square" rtlCol="0">
              <a:spAutoFit/>
            </a:bodyPr>
            <a:lstStyle/>
            <a:p>
              <a:pPr algn="ctr"/>
              <a:r>
                <a:rPr lang="en-US" dirty="0"/>
                <a:t>D&amp;C 136:1</a:t>
              </a:r>
            </a:p>
          </p:txBody>
        </p:sp>
        <p:sp>
          <p:nvSpPr>
            <p:cNvPr id="16" name="TextBox 15">
              <a:extLst>
                <a:ext uri="{FF2B5EF4-FFF2-40B4-BE49-F238E27FC236}">
                  <a16:creationId xmlns:a16="http://schemas.microsoft.com/office/drawing/2014/main" id="{E858052B-B47E-003D-1378-99E3A65443D8}"/>
                </a:ext>
              </a:extLst>
            </p:cNvPr>
            <p:cNvSpPr txBox="1"/>
            <p:nvPr/>
          </p:nvSpPr>
          <p:spPr>
            <a:xfrm>
              <a:off x="8113992" y="2077809"/>
              <a:ext cx="2454032" cy="369332"/>
            </a:xfrm>
            <a:prstGeom prst="rect">
              <a:avLst/>
            </a:prstGeom>
            <a:noFill/>
          </p:spPr>
          <p:txBody>
            <a:bodyPr wrap="square" rtlCol="0">
              <a:spAutoFit/>
            </a:bodyPr>
            <a:lstStyle/>
            <a:p>
              <a:pPr algn="ctr"/>
              <a:r>
                <a:rPr lang="en-US" dirty="0"/>
                <a:t>Brigham Young</a:t>
              </a:r>
            </a:p>
          </p:txBody>
        </p:sp>
        <p:pic>
          <p:nvPicPr>
            <p:cNvPr id="24" name="Picture 23">
              <a:extLst>
                <a:ext uri="{FF2B5EF4-FFF2-40B4-BE49-F238E27FC236}">
                  <a16:creationId xmlns:a16="http://schemas.microsoft.com/office/drawing/2014/main" id="{BBC0DF7B-A4E4-2B3E-9CA6-0CEB782AD22A}"/>
                </a:ext>
              </a:extLst>
            </p:cNvPr>
            <p:cNvPicPr>
              <a:picLocks noChangeAspect="1"/>
            </p:cNvPicPr>
            <p:nvPr/>
          </p:nvPicPr>
          <p:blipFill>
            <a:blip r:embed="rId6"/>
            <a:stretch>
              <a:fillRect/>
            </a:stretch>
          </p:blipFill>
          <p:spPr>
            <a:xfrm>
              <a:off x="6858921" y="2538461"/>
              <a:ext cx="5144309" cy="2846851"/>
            </a:xfrm>
            <a:prstGeom prst="rect">
              <a:avLst/>
            </a:prstGeom>
          </p:spPr>
        </p:pic>
      </p:grpSp>
    </p:spTree>
    <p:extLst>
      <p:ext uri="{BB962C8B-B14F-4D97-AF65-F5344CB8AC3E}">
        <p14:creationId xmlns:p14="http://schemas.microsoft.com/office/powerpoint/2010/main" val="9672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02556" y="6420051"/>
            <a:ext cx="7142780" cy="369332"/>
          </a:xfrm>
          <a:prstGeom prst="rect">
            <a:avLst/>
          </a:prstGeom>
          <a:noFill/>
        </p:spPr>
        <p:txBody>
          <a:bodyPr wrap="square" rtlCol="0">
            <a:spAutoFit/>
          </a:bodyPr>
          <a:lstStyle/>
          <a:p>
            <a:r>
              <a:rPr lang="en-US" dirty="0"/>
              <a:t>1 Kings 17:17-24</a:t>
            </a:r>
          </a:p>
        </p:txBody>
      </p:sp>
      <p:sp>
        <p:nvSpPr>
          <p:cNvPr id="27" name="TextBox 26"/>
          <p:cNvSpPr txBox="1"/>
          <p:nvPr/>
        </p:nvSpPr>
        <p:spPr>
          <a:xfrm>
            <a:off x="10710250" y="6420051"/>
            <a:ext cx="1404342" cy="369332"/>
          </a:xfrm>
          <a:prstGeom prst="rect">
            <a:avLst/>
          </a:prstGeom>
          <a:noFill/>
        </p:spPr>
        <p:txBody>
          <a:bodyPr wrap="square" rtlCol="0">
            <a:spAutoFit/>
          </a:bodyPr>
          <a:lstStyle/>
          <a:p>
            <a:pPr algn="r"/>
            <a:r>
              <a:rPr lang="en-US" dirty="0"/>
              <a:t>(4)</a:t>
            </a:r>
          </a:p>
        </p:txBody>
      </p:sp>
      <p:sp>
        <p:nvSpPr>
          <p:cNvPr id="10" name="TextBox 9"/>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Another Miracle</a:t>
            </a:r>
          </a:p>
        </p:txBody>
      </p:sp>
      <p:pic>
        <p:nvPicPr>
          <p:cNvPr id="11" name="Picture 2" descr="https://s-media-cache-ak0.pinimg.com/736x/e2/c1/32/e2c1320bff060e1e3a9b03f54950c09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37" y="1076375"/>
            <a:ext cx="4395615" cy="338629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472106" y="1046605"/>
            <a:ext cx="6642486" cy="3416320"/>
          </a:xfrm>
          <a:prstGeom prst="rect">
            <a:avLst/>
          </a:prstGeom>
        </p:spPr>
        <p:txBody>
          <a:bodyPr wrap="square">
            <a:spAutoFit/>
          </a:bodyPr>
          <a:lstStyle/>
          <a:p>
            <a:pPr fontAlgn="base"/>
            <a:r>
              <a:rPr lang="en-US" sz="2400" dirty="0"/>
              <a:t>“For all Elijah knew this boy was permanently dead, and he wanted no witnesses as he earnestly pleaded with the Lord of restoring him to life. </a:t>
            </a:r>
          </a:p>
          <a:p>
            <a:pPr fontAlgn="base"/>
            <a:endParaRPr lang="en-US" sz="2400" dirty="0"/>
          </a:p>
          <a:p>
            <a:pPr fontAlgn="base"/>
            <a:r>
              <a:rPr lang="en-US" sz="2400" dirty="0"/>
              <a:t>Elijah followed the strange procedure of bending over the child three times as he prayed for his life we do not know. Later, Elisha did something similar in restoring the dead child of the </a:t>
            </a:r>
            <a:r>
              <a:rPr lang="en-US" sz="2400" dirty="0" err="1"/>
              <a:t>Shunamite</a:t>
            </a:r>
            <a:r>
              <a:rPr lang="en-US" sz="2400" dirty="0"/>
              <a:t> (2 Kings 4:34)”</a:t>
            </a:r>
          </a:p>
        </p:txBody>
      </p:sp>
      <p:grpSp>
        <p:nvGrpSpPr>
          <p:cNvPr id="13" name="Group 12"/>
          <p:cNvGrpSpPr/>
          <p:nvPr/>
        </p:nvGrpSpPr>
        <p:grpSpPr>
          <a:xfrm>
            <a:off x="2897774" y="4578950"/>
            <a:ext cx="3030762" cy="2163024"/>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25676" y="1088332"/>
              <a:ext cx="2350817" cy="1245800"/>
            </a:xfrm>
            <a:prstGeom prst="rect">
              <a:avLst/>
            </a:prstGeom>
          </p:spPr>
          <p:txBody>
            <a:bodyPr wrap="square">
              <a:spAutoFit/>
            </a:bodyPr>
            <a:lstStyle/>
            <a:p>
              <a:pPr algn="ctr"/>
              <a:r>
                <a:rPr lang="en-US" sz="1600" b="1" dirty="0"/>
                <a:t>Acting in faith on the Savior’s words brings His promised blessings</a:t>
              </a:r>
              <a:endParaRPr lang="en-US" sz="1600" i="1" dirty="0"/>
            </a:p>
          </p:txBody>
        </p:sp>
      </p:grpSp>
      <p:pic>
        <p:nvPicPr>
          <p:cNvPr id="2050" name="Picture 2" descr="elisha-and-shunammite-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006" y="4317538"/>
            <a:ext cx="38100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31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heartbackgrounds.weebly.com/uploads/1/7/4/2/17420453/3890433_orig.jpg">
            <a:extLst>
              <a:ext uri="{FF2B5EF4-FFF2-40B4-BE49-F238E27FC236}">
                <a16:creationId xmlns:a16="http://schemas.microsoft.com/office/drawing/2014/main" id="{CFFEB55D-6363-8F74-8D5F-553E41478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17AB9B-402F-4C91-2654-EAEB74B8571B}"/>
              </a:ext>
            </a:extLst>
          </p:cNvPr>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Acting on Faith</a:t>
            </a:r>
          </a:p>
        </p:txBody>
      </p:sp>
      <p:sp>
        <p:nvSpPr>
          <p:cNvPr id="3" name="TextBox 2">
            <a:extLst>
              <a:ext uri="{FF2B5EF4-FFF2-40B4-BE49-F238E27FC236}">
                <a16:creationId xmlns:a16="http://schemas.microsoft.com/office/drawing/2014/main" id="{C3093511-AF85-EF5F-1948-9FEE16E4F450}"/>
              </a:ext>
            </a:extLst>
          </p:cNvPr>
          <p:cNvSpPr txBox="1"/>
          <p:nvPr/>
        </p:nvSpPr>
        <p:spPr>
          <a:xfrm>
            <a:off x="1996781" y="1671774"/>
            <a:ext cx="6097836" cy="3046988"/>
          </a:xfrm>
          <a:prstGeom prst="rect">
            <a:avLst/>
          </a:prstGeom>
          <a:noFill/>
        </p:spPr>
        <p:txBody>
          <a:bodyPr wrap="square">
            <a:spAutoFit/>
          </a:bodyPr>
          <a:lstStyle/>
          <a:p>
            <a:r>
              <a:rPr lang="en-US" sz="2400" b="1" i="0" dirty="0">
                <a:effectLst/>
              </a:rPr>
              <a:t>I promise that if you will act with faith in your Heavenly Father and His plan—His great plan of happiness—and if you will act with faith in Jesus Christ and His Atonement and follow God’s prophets, you will be given power to do whatever the Lord needs you to do and to become whatever He needs you to become, in spite of your circumstances.(6)</a:t>
            </a:r>
            <a:endParaRPr lang="en-US" sz="2400" b="1" dirty="0"/>
          </a:p>
        </p:txBody>
      </p:sp>
      <p:pic>
        <p:nvPicPr>
          <p:cNvPr id="7" name="Picture 6">
            <a:extLst>
              <a:ext uri="{FF2B5EF4-FFF2-40B4-BE49-F238E27FC236}">
                <a16:creationId xmlns:a16="http://schemas.microsoft.com/office/drawing/2014/main" id="{5FD31567-4C1E-998D-A26C-B1162248CF1F}"/>
              </a:ext>
            </a:extLst>
          </p:cNvPr>
          <p:cNvPicPr>
            <a:picLocks noChangeAspect="1"/>
          </p:cNvPicPr>
          <p:nvPr/>
        </p:nvPicPr>
        <p:blipFill>
          <a:blip r:embed="rId3"/>
          <a:stretch>
            <a:fillRect/>
          </a:stretch>
        </p:blipFill>
        <p:spPr>
          <a:xfrm>
            <a:off x="319489" y="271035"/>
            <a:ext cx="1357803" cy="1786219"/>
          </a:xfrm>
          <a:prstGeom prst="rect">
            <a:avLst/>
          </a:prstGeom>
        </p:spPr>
      </p:pic>
      <p:pic>
        <p:nvPicPr>
          <p:cNvPr id="9" name="Picture 8">
            <a:extLst>
              <a:ext uri="{FF2B5EF4-FFF2-40B4-BE49-F238E27FC236}">
                <a16:creationId xmlns:a16="http://schemas.microsoft.com/office/drawing/2014/main" id="{90E6AE1F-6FB2-B3CC-67D9-92997ABC5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4106" y="2057254"/>
            <a:ext cx="2367430" cy="3063122"/>
          </a:xfrm>
          <a:prstGeom prst="rect">
            <a:avLst/>
          </a:prstGeom>
        </p:spPr>
      </p:pic>
    </p:spTree>
    <p:extLst>
      <p:ext uri="{BB962C8B-B14F-4D97-AF65-F5344CB8AC3E}">
        <p14:creationId xmlns:p14="http://schemas.microsoft.com/office/powerpoint/2010/main" val="12959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0710250" y="6420051"/>
            <a:ext cx="1404342" cy="369332"/>
          </a:xfrm>
          <a:prstGeom prst="rect">
            <a:avLst/>
          </a:prstGeom>
          <a:noFill/>
        </p:spPr>
        <p:txBody>
          <a:bodyPr wrap="square" rtlCol="0">
            <a:spAutoFit/>
          </a:bodyPr>
          <a:lstStyle/>
          <a:p>
            <a:pPr algn="r"/>
            <a:r>
              <a:rPr lang="en-US" dirty="0"/>
              <a:t>(5)</a:t>
            </a:r>
          </a:p>
        </p:txBody>
      </p:sp>
      <p:sp>
        <p:nvSpPr>
          <p:cNvPr id="10" name="TextBox 9"/>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Elijah, The Prophet</a:t>
            </a:r>
          </a:p>
        </p:txBody>
      </p:sp>
      <p:sp>
        <p:nvSpPr>
          <p:cNvPr id="28" name="TextBox 27"/>
          <p:cNvSpPr txBox="1"/>
          <p:nvPr/>
        </p:nvSpPr>
        <p:spPr>
          <a:xfrm>
            <a:off x="5682340" y="1292546"/>
            <a:ext cx="5823858" cy="5078313"/>
          </a:xfrm>
          <a:prstGeom prst="rect">
            <a:avLst/>
          </a:prstGeom>
          <a:noFill/>
        </p:spPr>
        <p:txBody>
          <a:bodyPr wrap="square" rtlCol="0">
            <a:spAutoFit/>
          </a:bodyPr>
          <a:lstStyle/>
          <a:p>
            <a:r>
              <a:rPr lang="en-US" b="1" dirty="0"/>
              <a:t>Elijah was the last Prophet that held the keys of the Priesthood, and who will, before the last dispensation, restore the authority and deliver the keys of the Priesthood, in order that all the ordinances may be attended to in righteousness. </a:t>
            </a:r>
          </a:p>
          <a:p>
            <a:endParaRPr lang="en-US" b="1" dirty="0"/>
          </a:p>
          <a:p>
            <a:r>
              <a:rPr lang="en-US" b="1" dirty="0"/>
              <a:t>“The spirit of Elias is first, Elijah second, and Messiah last. Elias is a forerunner to prepare the way, and the spirit and power of Elijah is to come after, holding the keys of power, building the Temple to the capstone, place the seals of the Melchizedek Priesthood upon the house of Israel, and making all things read, then Messiah come to His Temple which is last of all.</a:t>
            </a:r>
          </a:p>
          <a:p>
            <a:endParaRPr lang="en-US" b="1" dirty="0"/>
          </a:p>
          <a:p>
            <a:r>
              <a:rPr lang="en-US" b="1" dirty="0"/>
              <a:t>Elijah was to come and prepare the way and build up the kingdom before the coming of the great day of the Lord, although the spirit of Elias might begin it.</a:t>
            </a:r>
          </a:p>
          <a:p>
            <a:r>
              <a:rPr lang="en-US" b="1" dirty="0"/>
              <a:t>Documentary History of the Church, Vol. 6 pp. 251-254</a:t>
            </a:r>
          </a:p>
        </p:txBody>
      </p:sp>
      <p:pic>
        <p:nvPicPr>
          <p:cNvPr id="3074" name="Picture 2" descr="https://www.lds.org/bc/content/shared/content/images/gospel-library/manual/36481/36481_all_26-01-AngelVisi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89" y="1835110"/>
            <a:ext cx="428625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3970318"/>
          </a:xfrm>
          <a:prstGeom prst="rect">
            <a:avLst/>
          </a:prstGeom>
          <a:noFill/>
        </p:spPr>
        <p:txBody>
          <a:bodyPr wrap="square" rtlCol="0">
            <a:spAutoFit/>
          </a:bodyPr>
          <a:lstStyle/>
          <a:p>
            <a:r>
              <a:rPr lang="en-US" b="1" dirty="0"/>
              <a:t>Sources:</a:t>
            </a:r>
          </a:p>
          <a:p>
            <a:endParaRPr lang="en-US" b="1" dirty="0"/>
          </a:p>
          <a:p>
            <a:pPr fontAlgn="base"/>
            <a:r>
              <a:rPr lang="en-US" b="1" dirty="0"/>
              <a:t>Videos:</a:t>
            </a:r>
          </a:p>
          <a:p>
            <a:pPr fontAlgn="base"/>
            <a:r>
              <a:rPr lang="en-US" b="1" dirty="0"/>
              <a:t>“Elijah and the Widow of Zarephath” (10:13)</a:t>
            </a:r>
          </a:p>
          <a:p>
            <a:pPr fontAlgn="base"/>
            <a:r>
              <a:rPr lang="en-US" b="1" dirty="0"/>
              <a:t>“Fathers and Sons” (5:42)</a:t>
            </a:r>
          </a:p>
          <a:p>
            <a:pPr fontAlgn="base"/>
            <a:endParaRPr lang="en-US" b="1" dirty="0"/>
          </a:p>
          <a:p>
            <a:pPr marL="342900" indent="-342900" fontAlgn="base">
              <a:buAutoNum type="arabicPeriod"/>
            </a:pPr>
            <a:r>
              <a:rPr lang="en-US" b="1" dirty="0"/>
              <a:t>Theodore M. Burton </a:t>
            </a:r>
            <a:r>
              <a:rPr lang="en-US" b="1" i="1" dirty="0"/>
              <a:t>The Power of Elijah </a:t>
            </a:r>
            <a:r>
              <a:rPr lang="en-US" b="1" dirty="0"/>
              <a:t>April 1974 Gen. Conf.</a:t>
            </a:r>
          </a:p>
          <a:p>
            <a:pPr marL="342900" indent="-342900" fontAlgn="base">
              <a:buFontTx/>
              <a:buAutoNum type="arabicPeriod"/>
            </a:pPr>
            <a:r>
              <a:rPr lang="en-US" b="1" dirty="0"/>
              <a:t>Elder Jeffrey R. Holland </a:t>
            </a:r>
            <a:r>
              <a:rPr lang="en-US" b="1" i="1" dirty="0"/>
              <a:t>A Handful of Meal and a Little Oil </a:t>
            </a:r>
            <a:r>
              <a:rPr lang="en-US" b="1" dirty="0"/>
              <a:t>April 1996 Gen. Conf.</a:t>
            </a:r>
          </a:p>
          <a:p>
            <a:pPr fontAlgn="base"/>
            <a:r>
              <a:rPr lang="en-US" b="1" dirty="0"/>
              <a:t>Presentation by ©http://fashionsbylynda.com/blog/</a:t>
            </a:r>
          </a:p>
          <a:p>
            <a:pPr fontAlgn="base"/>
            <a:r>
              <a:rPr lang="en-US" b="1" dirty="0"/>
              <a:t>3. President Boyd K. Packer (“What Is Faith?” in </a:t>
            </a:r>
            <a:r>
              <a:rPr lang="en-US" b="1" i="1" dirty="0"/>
              <a:t>Faith</a:t>
            </a:r>
            <a:r>
              <a:rPr lang="en-US" b="1" dirty="0"/>
              <a:t> [1983], 42–43).</a:t>
            </a:r>
          </a:p>
          <a:p>
            <a:pPr fontAlgn="base"/>
            <a:r>
              <a:rPr lang="en-US" b="1" dirty="0"/>
              <a:t>4. W. Cleon Skousen </a:t>
            </a:r>
            <a:r>
              <a:rPr lang="en-US" b="1" i="1" dirty="0"/>
              <a:t>The Fourth Thousand Years </a:t>
            </a:r>
            <a:r>
              <a:rPr lang="en-US" b="1" dirty="0"/>
              <a:t>p. 339</a:t>
            </a:r>
          </a:p>
          <a:p>
            <a:pPr fontAlgn="base"/>
            <a:r>
              <a:rPr lang="en-US" b="1" dirty="0"/>
              <a:t>5. Joseph Smith Documentary History of the Church, Vol. 6 pp. 251-254</a:t>
            </a:r>
          </a:p>
          <a:p>
            <a:pPr fontAlgn="base"/>
            <a:r>
              <a:rPr lang="en-US" b="1" dirty="0"/>
              <a:t>6. Elder Randall K. Bennett (“Prophetic Invitations and Promised Blessings,” [Brigham Young University devotional, Mar. 19, 2019], 1, speeches.byu.edu)</a:t>
            </a:r>
          </a:p>
        </p:txBody>
      </p:sp>
      <p:pic>
        <p:nvPicPr>
          <p:cNvPr id="2" name="Picture 2" descr="http://whycatholicsdothat.com/wp-content/uploads/image1362-transfiguration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029" y="3831038"/>
            <a:ext cx="3785633" cy="27824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7799" y="4213829"/>
            <a:ext cx="6096000" cy="646331"/>
          </a:xfrm>
          <a:prstGeom prst="rect">
            <a:avLst/>
          </a:prstGeom>
        </p:spPr>
        <p:txBody>
          <a:bodyPr>
            <a:spAutoFit/>
          </a:bodyPr>
          <a:lstStyle/>
          <a:p>
            <a:r>
              <a:rPr lang="en-US" b="1" i="1" dirty="0">
                <a:latin typeface="Calibri" panose="020F0502020204030204" pitchFamily="34" charset="0"/>
              </a:rPr>
              <a:t>On the Mount of Transfiguration, Peter saw the transfigured Savior, as well as Moses and Elias (Elijah) (Matt. 17:1–9).</a:t>
            </a:r>
            <a:endParaRPr lang="en-US" b="1" i="1" dirty="0"/>
          </a:p>
        </p:txBody>
      </p:sp>
      <p:grpSp>
        <p:nvGrpSpPr>
          <p:cNvPr id="5" name="Group 4">
            <a:extLst>
              <a:ext uri="{FF2B5EF4-FFF2-40B4-BE49-F238E27FC236}">
                <a16:creationId xmlns:a16="http://schemas.microsoft.com/office/drawing/2014/main" id="{04A67D56-C0F7-3E85-C988-01DBFA518D4D}"/>
              </a:ext>
            </a:extLst>
          </p:cNvPr>
          <p:cNvGrpSpPr/>
          <p:nvPr/>
        </p:nvGrpSpPr>
        <p:grpSpPr>
          <a:xfrm>
            <a:off x="4483865" y="544970"/>
            <a:ext cx="619578" cy="780319"/>
            <a:chOff x="990600" y="381000"/>
            <a:chExt cx="2362200" cy="2905035"/>
          </a:xfrm>
        </p:grpSpPr>
        <p:sp>
          <p:nvSpPr>
            <p:cNvPr id="7" name="Trapezoid 6">
              <a:extLst>
                <a:ext uri="{FF2B5EF4-FFF2-40B4-BE49-F238E27FC236}">
                  <a16:creationId xmlns:a16="http://schemas.microsoft.com/office/drawing/2014/main" id="{C56A074A-0ABE-80BA-5C5E-718E26072C05}"/>
                </a:ext>
              </a:extLst>
            </p:cNvPr>
            <p:cNvSpPr/>
            <p:nvPr/>
          </p:nvSpPr>
          <p:spPr>
            <a:xfrm rot="16200000">
              <a:off x="2476500" y="1562100"/>
              <a:ext cx="990600" cy="76200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99">
              <a:extLst>
                <a:ext uri="{FF2B5EF4-FFF2-40B4-BE49-F238E27FC236}">
                  <a16:creationId xmlns:a16="http://schemas.microsoft.com/office/drawing/2014/main" id="{437BB3F5-44C8-594B-5D13-CB901189271C}"/>
                </a:ext>
              </a:extLst>
            </p:cNvPr>
            <p:cNvSpPr/>
            <p:nvPr/>
          </p:nvSpPr>
          <p:spPr>
            <a:xfrm rot="4358081">
              <a:off x="1933159" y="2709566"/>
              <a:ext cx="837668" cy="217150"/>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0">
              <a:extLst>
                <a:ext uri="{FF2B5EF4-FFF2-40B4-BE49-F238E27FC236}">
                  <a16:creationId xmlns:a16="http://schemas.microsoft.com/office/drawing/2014/main" id="{C9A1DCC0-D877-B711-E1F3-459C5A727919}"/>
                </a:ext>
              </a:extLst>
            </p:cNvPr>
            <p:cNvSpPr/>
            <p:nvPr/>
          </p:nvSpPr>
          <p:spPr>
            <a:xfrm rot="6732551">
              <a:off x="1440199" y="2758626"/>
              <a:ext cx="837668" cy="217149"/>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1">
              <a:extLst>
                <a:ext uri="{FF2B5EF4-FFF2-40B4-BE49-F238E27FC236}">
                  <a16:creationId xmlns:a16="http://schemas.microsoft.com/office/drawing/2014/main" id="{F03DFD14-660F-52C3-A8B6-2DC3A0EE3B1B}"/>
                </a:ext>
              </a:extLst>
            </p:cNvPr>
            <p:cNvSpPr/>
            <p:nvPr/>
          </p:nvSpPr>
          <p:spPr>
            <a:xfrm>
              <a:off x="1143000" y="1447800"/>
              <a:ext cx="1752600" cy="1066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
              <a:extLst>
                <a:ext uri="{FF2B5EF4-FFF2-40B4-BE49-F238E27FC236}">
                  <a16:creationId xmlns:a16="http://schemas.microsoft.com/office/drawing/2014/main" id="{6210C195-1701-DF36-9ABA-B894F709AD53}"/>
                </a:ext>
              </a:extLst>
            </p:cNvPr>
            <p:cNvGrpSpPr/>
            <p:nvPr/>
          </p:nvGrpSpPr>
          <p:grpSpPr>
            <a:xfrm>
              <a:off x="1828800" y="381000"/>
              <a:ext cx="1250371" cy="1224010"/>
              <a:chOff x="3037563" y="3121795"/>
              <a:chExt cx="1250371" cy="1224010"/>
            </a:xfrm>
          </p:grpSpPr>
          <p:sp>
            <p:nvSpPr>
              <p:cNvPr id="18" name="Oval 17">
                <a:extLst>
                  <a:ext uri="{FF2B5EF4-FFF2-40B4-BE49-F238E27FC236}">
                    <a16:creationId xmlns:a16="http://schemas.microsoft.com/office/drawing/2014/main" id="{F8A60683-0846-F94B-F773-225BA15DDBF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76B66FF-C372-D8B2-BE3D-B1C43E48F535}"/>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4EB8CCA-DD0F-F406-3BDC-35E551457A74}"/>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DF4B194-E2FA-0E6C-61FF-3EB91B3881B1}"/>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5412AEE-9B17-9C20-71F0-1A4EF76A314E}"/>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4">
              <a:extLst>
                <a:ext uri="{FF2B5EF4-FFF2-40B4-BE49-F238E27FC236}">
                  <a16:creationId xmlns:a16="http://schemas.microsoft.com/office/drawing/2014/main" id="{6EFE5748-EB60-9C35-E924-1FF65C0EC0E2}"/>
                </a:ext>
              </a:extLst>
            </p:cNvPr>
            <p:cNvGrpSpPr/>
            <p:nvPr/>
          </p:nvGrpSpPr>
          <p:grpSpPr>
            <a:xfrm>
              <a:off x="990600" y="685800"/>
              <a:ext cx="856252" cy="838200"/>
              <a:chOff x="3037563" y="3121795"/>
              <a:chExt cx="1250371" cy="1224010"/>
            </a:xfrm>
          </p:grpSpPr>
          <p:sp>
            <p:nvSpPr>
              <p:cNvPr id="13" name="Oval 12">
                <a:extLst>
                  <a:ext uri="{FF2B5EF4-FFF2-40B4-BE49-F238E27FC236}">
                    <a16:creationId xmlns:a16="http://schemas.microsoft.com/office/drawing/2014/main" id="{026778BE-CBF8-2E26-BFB5-3E7620176B3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3D84862-8A2D-A3B9-475C-58AD3C34A06E}"/>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831DA09-F7A8-5499-96CD-5BF88243A59A}"/>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AA9A244-6C1C-2C00-4897-53C0F8D9659F}"/>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E156933-CC81-AA2E-488C-4C11B81501AB}"/>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94099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CBAAA0-A285-CA11-1FD1-0FF7B708D344}"/>
              </a:ext>
            </a:extLst>
          </p:cNvPr>
          <p:cNvPicPr>
            <a:picLocks noChangeAspect="1"/>
          </p:cNvPicPr>
          <p:nvPr/>
        </p:nvPicPr>
        <p:blipFill>
          <a:blip r:embed="rId2"/>
          <a:stretch>
            <a:fillRect/>
          </a:stretch>
        </p:blipFill>
        <p:spPr>
          <a:xfrm>
            <a:off x="555124" y="0"/>
            <a:ext cx="11081751" cy="6858000"/>
          </a:xfrm>
          <a:prstGeom prst="rect">
            <a:avLst/>
          </a:prstGeom>
        </p:spPr>
      </p:pic>
    </p:spTree>
    <p:extLst>
      <p:ext uri="{BB962C8B-B14F-4D97-AF65-F5344CB8AC3E}">
        <p14:creationId xmlns:p14="http://schemas.microsoft.com/office/powerpoint/2010/main" val="2745168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643" y="0"/>
            <a:ext cx="5353050" cy="1384995"/>
          </a:xfrm>
          <a:prstGeom prst="rect">
            <a:avLst/>
          </a:prstGeom>
          <a:noFill/>
          <a:ln>
            <a:solidFill>
              <a:schemeClr val="tx1"/>
            </a:solidFill>
          </a:ln>
        </p:spPr>
        <p:txBody>
          <a:bodyPr wrap="square" rtlCol="0">
            <a:spAutoFit/>
          </a:bodyPr>
          <a:lstStyle/>
          <a:p>
            <a:r>
              <a:rPr lang="en-US" sz="1200" b="1" dirty="0"/>
              <a:t>Samaria:</a:t>
            </a:r>
          </a:p>
          <a:p>
            <a:r>
              <a:rPr lang="en-US" sz="1200" dirty="0"/>
              <a:t>The newest capital was a hill bought by </a:t>
            </a:r>
            <a:r>
              <a:rPr lang="en-US" sz="1200" dirty="0" err="1"/>
              <a:t>Omri</a:t>
            </a:r>
            <a:r>
              <a:rPr lang="en-US" sz="1200" dirty="0"/>
              <a:t> rom a man named Shemar. Joseph points out that the city built on this hill was called by </a:t>
            </a:r>
            <a:r>
              <a:rPr lang="en-US" sz="1200" dirty="0" err="1"/>
              <a:t>Omri</a:t>
            </a:r>
            <a:r>
              <a:rPr lang="en-US" sz="1200" dirty="0"/>
              <a:t> “</a:t>
            </a:r>
            <a:r>
              <a:rPr lang="en-US" sz="1200" dirty="0" err="1"/>
              <a:t>Semarion</a:t>
            </a:r>
            <a:r>
              <a:rPr lang="en-US" sz="1200" dirty="0"/>
              <a:t>, but named by the Greeks Samaria: but he himself called it </a:t>
            </a:r>
            <a:r>
              <a:rPr lang="en-US" sz="1200" dirty="0" err="1"/>
              <a:t>Semarion</a:t>
            </a:r>
            <a:r>
              <a:rPr lang="en-US" sz="1200" dirty="0"/>
              <a:t>, from </a:t>
            </a:r>
            <a:r>
              <a:rPr lang="en-US" sz="1200" dirty="0" err="1"/>
              <a:t>Semar</a:t>
            </a:r>
            <a:r>
              <a:rPr lang="en-US" sz="1200" dirty="0"/>
              <a:t>, who sold him the mountain whereon he built it.” (Josephus, Chapter 12:5) Today the city is called </a:t>
            </a:r>
            <a:r>
              <a:rPr lang="en-US" sz="1200" dirty="0" err="1"/>
              <a:t>Sebastia</a:t>
            </a:r>
            <a:r>
              <a:rPr lang="en-US" sz="1200" dirty="0"/>
              <a:t>, a name given to it by Herod the Great in honor of Augustus Caesar. (Clark, Bible Commentary Vol. 2, p. 450</a:t>
            </a:r>
          </a:p>
        </p:txBody>
      </p:sp>
      <p:pic>
        <p:nvPicPr>
          <p:cNvPr id="2050" name="Picture 2" descr="http://www.bible-history.com/maps/Map-Samaria-Central-Palest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43" y="1384995"/>
            <a:ext cx="5353050" cy="3676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ible-history.com/maps/images/1_kings_period-of-k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693" y="0"/>
            <a:ext cx="4540594" cy="506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15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264999" cy="6432530"/>
          </a:xfrm>
          <a:prstGeom prst="rect">
            <a:avLst/>
          </a:prstGeom>
          <a:ln>
            <a:solidFill>
              <a:schemeClr val="tx1"/>
            </a:solidFill>
          </a:ln>
        </p:spPr>
        <p:txBody>
          <a:bodyPr wrap="square">
            <a:spAutoFit/>
          </a:bodyPr>
          <a:lstStyle/>
          <a:p>
            <a:pPr fontAlgn="base"/>
            <a:r>
              <a:rPr lang="en-US" sz="1600" b="0" i="0" dirty="0">
                <a:effectLst/>
                <a:latin typeface="Calibri" panose="020F0502020204030204" pitchFamily="34" charset="0"/>
              </a:rPr>
              <a:t>Elijah</a:t>
            </a:r>
          </a:p>
          <a:p>
            <a:pPr fontAlgn="base"/>
            <a:r>
              <a:rPr lang="en-US" sz="1200" b="0" i="1" dirty="0">
                <a:effectLst/>
                <a:latin typeface="Calibri" panose="020F0502020204030204" pitchFamily="34" charset="0"/>
              </a:rPr>
              <a:t>Jehovah is my God.</a:t>
            </a:r>
            <a:r>
              <a:rPr lang="en-US" sz="1200" b="0" i="0" dirty="0">
                <a:effectLst/>
                <a:latin typeface="Calibri" panose="020F0502020204030204" pitchFamily="34" charset="0"/>
              </a:rPr>
              <a:t> Called “the </a:t>
            </a:r>
            <a:r>
              <a:rPr lang="en-US" sz="1200" b="0" i="0" dirty="0" err="1">
                <a:effectLst/>
                <a:latin typeface="Calibri" panose="020F0502020204030204" pitchFamily="34" charset="0"/>
              </a:rPr>
              <a:t>Tishbite</a:t>
            </a:r>
            <a:r>
              <a:rPr lang="en-US" sz="1200" b="0" i="0" dirty="0">
                <a:effectLst/>
                <a:latin typeface="Calibri" panose="020F0502020204030204" pitchFamily="34" charset="0"/>
              </a:rPr>
              <a:t>,” but the meaning of this name is quite uncertain, no place being known from which it could be derived. He was “of the inhabitants of Gilead,” the wild and beautiful hill country east of Jordan. The nature of the district and the lonely life that men lived there produced its full effect on the character of the prophet. Nothing is known of his parentage. The northern kingdom was the scene of his work, at a time when, owing to the influence of Ahab and Jezebel, the people had almost entirely forsaken the worship of Jehovah and had become worshippers of the Phoenician god Baal (</a:t>
            </a:r>
            <a:r>
              <a:rPr lang="en-US" sz="1200" b="0" i="0" u="none" strike="noStrike" dirty="0">
                <a:effectLst/>
                <a:latin typeface="Calibri" panose="020F0502020204030204" pitchFamily="34" charset="0"/>
              </a:rPr>
              <a:t>1 Kgs. 16:32</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18:19</a:t>
            </a:r>
            <a:r>
              <a:rPr lang="en-US" sz="1200" b="0" i="0" dirty="0">
                <a:effectLst/>
                <a:latin typeface="Calibri" panose="020F0502020204030204" pitchFamily="34" charset="0"/>
              </a:rPr>
              <a:t>). An account of Elijah’s life is found in </a:t>
            </a:r>
            <a:r>
              <a:rPr lang="en-US" sz="1200" b="0" i="0" u="none" strike="noStrike" dirty="0">
                <a:effectLst/>
                <a:latin typeface="Calibri" panose="020F0502020204030204" pitchFamily="34" charset="0"/>
              </a:rPr>
              <a:t>1 Kgs. 17–22</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2 Kgs. 1–2</a:t>
            </a:r>
            <a:r>
              <a:rPr lang="en-US" sz="1200" b="0" i="0" dirty="0">
                <a:effectLst/>
                <a:latin typeface="Calibri" panose="020F0502020204030204" pitchFamily="34" charset="0"/>
              </a:rPr>
              <a:t> and </a:t>
            </a:r>
            <a:r>
              <a:rPr lang="en-US" sz="1200" b="0" i="0" u="none" strike="noStrike" dirty="0">
                <a:effectLst/>
                <a:latin typeface="Calibri" panose="020F0502020204030204" pitchFamily="34" charset="0"/>
              </a:rPr>
              <a:t>2 Chr. 21:12–15.</a:t>
            </a:r>
          </a:p>
          <a:p>
            <a:pPr fontAlgn="base"/>
            <a:r>
              <a:rPr lang="en-US" sz="1200" b="0" i="0" dirty="0">
                <a:effectLst/>
                <a:latin typeface="Calibri" panose="020F0502020204030204" pitchFamily="34" charset="0"/>
              </a:rPr>
              <a:t>The deep impression Elijah made upon the life of the Israelites is indicated in the fixed belief that prevails that he will return, as spoken of in </a:t>
            </a:r>
            <a:r>
              <a:rPr lang="en-US" sz="1200" b="0" i="0" u="none" strike="noStrike" dirty="0">
                <a:effectLst/>
                <a:latin typeface="Calibri" panose="020F0502020204030204" pitchFamily="34" charset="0"/>
              </a:rPr>
              <a:t>Mal. 4:5</a:t>
            </a:r>
            <a:r>
              <a:rPr lang="en-US" sz="1200" b="0" i="0" dirty="0">
                <a:effectLst/>
                <a:latin typeface="Calibri" panose="020F0502020204030204" pitchFamily="34" charset="0"/>
              </a:rPr>
              <a:t>. The foregoing references from the New Testament show that many mistook Jesus for Elijah returned. Among the Jews he is still an invited guest at the Passover, for whom a vacant seat is reserved and the door is opened.</a:t>
            </a:r>
          </a:p>
          <a:p>
            <a:pPr fontAlgn="base"/>
            <a:r>
              <a:rPr lang="en-US" sz="1200" dirty="0"/>
              <a:t>His recorded words are few but forceful, and his deeds are explicit evidences of his strength of will, force of character, and personal courage. He was an example of solid faith in the Lord. With his ministry are associated such colorful events as his pronouncements upon the life and death of Ahab and Jezebel (and their subsequent fulfillment); calling down fire from heaven; sealing the heavens with no rain for 3½ years; blessing the widow’s meal and oil; and raising a boy from the dead. His life closed dramatically: “there appeared a chariot of fire, … and Elijah went up by a whirlwind into heaven,” (2 Kgs. 2:11–12) and thus was he translated. As a result of Elijah’s ministry, Baal worship was greatly reduced as a threat to Israel. At his translation Elijah’s mantle (shawl) fell on Elisha, his successor; the term “mantle of the prophet” has become a phrase indicative of prophetic succession.</a:t>
            </a:r>
          </a:p>
          <a:p>
            <a:pPr fontAlgn="base"/>
            <a:r>
              <a:rPr lang="en-US" sz="1200" dirty="0"/>
              <a:t>We learn from latter-day revelation that Elijah held the sealing power of the Melchizedek Priesthood. He appeared on the Mount of Transfiguration in company with Moses (also translated) and conferred the keys of the priesthood on Peter, James, and John (Matt. 17:3). He appeared again, in company with Moses and others, on April 3, 1836, in the Kirtland (Ohio) Temple and conferred the same keys upon Joseph Smith and Oliver Cowdery. All of this was in preparation for the coming of the Lord, as spoken of in Mal. 4:5–6 (D&amp;C 110:13–16). As demonstrated by his miraculous deeds, the power of Elijah is the sealing power of the priesthood by which things bound or loosed on earth are bound or loosed in heaven. Thus the keys of this power are once again operative on the earth and are used in performing all the ordinances of the gospel for the living and the dead.</a:t>
            </a:r>
          </a:p>
          <a:p>
            <a:pPr fontAlgn="base"/>
            <a:r>
              <a:rPr lang="en-US" sz="1200" dirty="0"/>
              <a:t>Bible Dictionary</a:t>
            </a:r>
            <a:endParaRPr lang="en-US" sz="1200" b="0" i="0" dirty="0">
              <a:effectLst/>
              <a:latin typeface="Calibri" panose="020F0502020204030204" pitchFamily="34" charset="0"/>
            </a:endParaRPr>
          </a:p>
        </p:txBody>
      </p:sp>
      <p:sp>
        <p:nvSpPr>
          <p:cNvPr id="3" name="Rectangle 2"/>
          <p:cNvSpPr/>
          <p:nvPr/>
        </p:nvSpPr>
        <p:spPr>
          <a:xfrm>
            <a:off x="6264998" y="0"/>
            <a:ext cx="5927002" cy="5078313"/>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Faith:</a:t>
            </a:r>
          </a:p>
          <a:p>
            <a:pPr fontAlgn="base"/>
            <a:r>
              <a:rPr lang="en-US" sz="1200" dirty="0">
                <a:latin typeface="Calibri" panose="020F0502020204030204" pitchFamily="34" charset="0"/>
              </a:rPr>
              <a:t>Elder David A. Bednar of the Quorum of the Twelve Apostles taught that there are three basic elements of faith. Each of these elements of faith is illustrated in 1 Kings 17:</a:t>
            </a:r>
          </a:p>
          <a:p>
            <a:pPr fontAlgn="base"/>
            <a:r>
              <a:rPr lang="en-US" sz="1200" dirty="0">
                <a:latin typeface="Calibri" panose="020F0502020204030204" pitchFamily="34" charset="0"/>
              </a:rPr>
              <a:t>“(1) faith as the </a:t>
            </a:r>
            <a:r>
              <a:rPr lang="en-US" sz="1200" i="1" dirty="0">
                <a:latin typeface="Calibri" panose="020F0502020204030204" pitchFamily="34" charset="0"/>
              </a:rPr>
              <a:t>assurance</a:t>
            </a:r>
            <a:r>
              <a:rPr lang="en-US" sz="1200" dirty="0">
                <a:latin typeface="Calibri" panose="020F0502020204030204" pitchFamily="34" charset="0"/>
              </a:rPr>
              <a:t> of things hoped for that are true, (2) faith as the </a:t>
            </a:r>
            <a:r>
              <a:rPr lang="en-US" sz="1200" i="1" dirty="0">
                <a:latin typeface="Calibri" panose="020F0502020204030204" pitchFamily="34" charset="0"/>
              </a:rPr>
              <a:t>evidence</a:t>
            </a:r>
            <a:r>
              <a:rPr lang="en-US" sz="1200" dirty="0">
                <a:latin typeface="Calibri" panose="020F0502020204030204" pitchFamily="34" charset="0"/>
              </a:rPr>
              <a:t> of things not seen, and (3) faith as the principle of </a:t>
            </a:r>
            <a:r>
              <a:rPr lang="en-US" sz="1200" i="1" dirty="0">
                <a:latin typeface="Calibri" panose="020F0502020204030204" pitchFamily="34" charset="0"/>
              </a:rPr>
              <a:t>action</a:t>
            </a:r>
            <a:r>
              <a:rPr lang="en-US" sz="1200" dirty="0">
                <a:latin typeface="Calibri" panose="020F0502020204030204" pitchFamily="34" charset="0"/>
              </a:rPr>
              <a:t> in all intelligent beings. I describe these three components of faith in the Savior as simultaneously facing the future, looking to the past, and initiating action in the present.</a:t>
            </a:r>
          </a:p>
          <a:p>
            <a:pPr fontAlgn="base"/>
            <a:r>
              <a:rPr lang="en-US" sz="1200" dirty="0">
                <a:latin typeface="Calibri" panose="020F0502020204030204" pitchFamily="34" charset="0"/>
              </a:rPr>
              <a:t>“Faith as the assurance of things hoped for looks to the future. This assurance is founded upon a correct understanding about, and trust in, God and enables us to ‘press forward’ [2 Nephi 31:20] into uncertain and often challenging situations in the service of the Savior. …</a:t>
            </a:r>
          </a:p>
          <a:p>
            <a:pPr fontAlgn="base"/>
            <a:r>
              <a:rPr lang="en-US" sz="1200" dirty="0">
                <a:latin typeface="Calibri" panose="020F0502020204030204" pitchFamily="34" charset="0"/>
              </a:rPr>
              <a:t>“Faith in Christ is inextricably tied to, and results in, hope in Christ for our redemption and exaltation. And assurance and hope make it possible for us to walk to the edge of the light and take a few steps into the darkness—expecting and trusting the light to move and illuminate the way. The combination of assurance and hope initiates action in the present.</a:t>
            </a:r>
          </a:p>
          <a:p>
            <a:pPr fontAlgn="base"/>
            <a:r>
              <a:rPr lang="en-US" sz="1200" dirty="0"/>
              <a:t>“Faith as the evidence of things not seen looks to the past and confirms our trust in God and our confidence in the truthfulness of things not seen. We stepped into the darkness with assurance and hope, and we received evidence and confirmation as the light in fact moved and provided the illumination we needed. The witness we obtained after the trial of our faith [see Ether 12:6] is evidence that enlarges and strengthens our assurance.</a:t>
            </a:r>
          </a:p>
          <a:p>
            <a:pPr fontAlgn="base"/>
            <a:r>
              <a:rPr lang="en-US" sz="1200" dirty="0"/>
              <a:t>“Assurance, action, and evidence influence each other in an ongoing process. This helix is like a coil, and as it spirals upward it expands and widens. These three elements of faith—assurance, action, and evidence—are not separate and discrete; rather, they are interrelated and continuous and cycle upward. And the faith that fuels this ongoing process develops, evolves, and changes. As we again turn and face forward toward an uncertain future, assurance leads to action and produces evidence, which further increases assurance. Our confidence waxes stronger, line upon line, precept upon precept, here a little and there a little” (“Seek Learning by Faith,”</a:t>
            </a:r>
            <a:r>
              <a:rPr lang="en-US" sz="1200" i="1" dirty="0"/>
              <a:t> Ensign</a:t>
            </a:r>
            <a:r>
              <a:rPr lang="en-US" sz="1200" dirty="0"/>
              <a:t> </a:t>
            </a:r>
            <a:r>
              <a:rPr lang="en-US" sz="1200" dirty="0" err="1"/>
              <a:t>or</a:t>
            </a:r>
            <a:r>
              <a:rPr lang="en-US" sz="1200" i="1" dirty="0" err="1"/>
              <a:t>Liahona</a:t>
            </a:r>
            <a:r>
              <a:rPr lang="en-US" sz="1200" i="1" dirty="0"/>
              <a:t>,</a:t>
            </a:r>
            <a:r>
              <a:rPr lang="en-US" sz="1200" dirty="0"/>
              <a:t> Sept. 2007, 61–63).</a:t>
            </a:r>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311151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Previously…</a:t>
            </a:r>
          </a:p>
        </p:txBody>
      </p:sp>
      <p:sp>
        <p:nvSpPr>
          <p:cNvPr id="5" name="TextBox 4"/>
          <p:cNvSpPr txBox="1"/>
          <p:nvPr/>
        </p:nvSpPr>
        <p:spPr>
          <a:xfrm>
            <a:off x="93551" y="6488668"/>
            <a:ext cx="4854166" cy="369332"/>
          </a:xfrm>
          <a:prstGeom prst="rect">
            <a:avLst/>
          </a:prstGeom>
          <a:noFill/>
        </p:spPr>
        <p:txBody>
          <a:bodyPr wrap="square" rtlCol="0">
            <a:spAutoFit/>
          </a:bodyPr>
          <a:lstStyle/>
          <a:p>
            <a:r>
              <a:rPr lang="en-US" dirty="0"/>
              <a:t>1 Kings 14-16, 2 Chronicles 13</a:t>
            </a:r>
          </a:p>
        </p:txBody>
      </p:sp>
      <p:grpSp>
        <p:nvGrpSpPr>
          <p:cNvPr id="2" name="Group 1"/>
          <p:cNvGrpSpPr/>
          <p:nvPr/>
        </p:nvGrpSpPr>
        <p:grpSpPr>
          <a:xfrm>
            <a:off x="352578" y="856122"/>
            <a:ext cx="2417782" cy="2420811"/>
            <a:chOff x="352578" y="856122"/>
            <a:chExt cx="2417782" cy="2420811"/>
          </a:xfrm>
        </p:grpSpPr>
        <p:sp>
          <p:nvSpPr>
            <p:cNvPr id="4" name="TextBox 3"/>
            <p:cNvSpPr txBox="1"/>
            <p:nvPr/>
          </p:nvSpPr>
          <p:spPr>
            <a:xfrm>
              <a:off x="352578" y="856122"/>
              <a:ext cx="2417782" cy="646331"/>
            </a:xfrm>
            <a:prstGeom prst="rect">
              <a:avLst/>
            </a:prstGeom>
            <a:noFill/>
          </p:spPr>
          <p:txBody>
            <a:bodyPr wrap="square" rtlCol="0">
              <a:spAutoFit/>
            </a:bodyPr>
            <a:lstStyle/>
            <a:p>
              <a:r>
                <a:rPr lang="en-US" dirty="0"/>
                <a:t>Jeroboam—dies after reign of 22 years</a:t>
              </a:r>
            </a:p>
          </p:txBody>
        </p:sp>
        <p:pic>
          <p:nvPicPr>
            <p:cNvPr id="3080" name="Picture 8" descr="Jeroboam sets up two golden calves.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65" t="5765" r="5815" b="37609"/>
            <a:stretch/>
          </p:blipFill>
          <p:spPr bwMode="auto">
            <a:xfrm>
              <a:off x="607347" y="1502453"/>
              <a:ext cx="1729212" cy="1774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2591328" y="955422"/>
            <a:ext cx="2716528" cy="2783176"/>
            <a:chOff x="2591328" y="955422"/>
            <a:chExt cx="2716528" cy="2783176"/>
          </a:xfrm>
        </p:grpSpPr>
        <p:pic>
          <p:nvPicPr>
            <p:cNvPr id="3078" name="Picture 6" descr="https://upload.wikimedia.org/wikipedia/commons/thumb/3/33/Nadab_of_Israel.jpg/200px-Nadab_of_Isra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2641" y="955422"/>
              <a:ext cx="1905000" cy="1905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591328" y="2815268"/>
              <a:ext cx="2716528" cy="923330"/>
            </a:xfrm>
            <a:prstGeom prst="rect">
              <a:avLst/>
            </a:prstGeom>
            <a:noFill/>
          </p:spPr>
          <p:txBody>
            <a:bodyPr wrap="square" rtlCol="0">
              <a:spAutoFit/>
            </a:bodyPr>
            <a:lstStyle/>
            <a:p>
              <a:r>
                <a:rPr lang="en-US" dirty="0" err="1"/>
                <a:t>Nadab</a:t>
              </a:r>
              <a:r>
                <a:rPr lang="en-US" dirty="0"/>
                <a:t> (son of Jeroboam)—reigned only 2 years and killed by </a:t>
              </a:r>
              <a:r>
                <a:rPr lang="en-US" dirty="0" err="1"/>
                <a:t>Baasha</a:t>
              </a:r>
              <a:endParaRPr lang="en-US" dirty="0"/>
            </a:p>
          </p:txBody>
        </p:sp>
      </p:grpSp>
      <p:grpSp>
        <p:nvGrpSpPr>
          <p:cNvPr id="7" name="Group 6"/>
          <p:cNvGrpSpPr/>
          <p:nvPr/>
        </p:nvGrpSpPr>
        <p:grpSpPr>
          <a:xfrm>
            <a:off x="5482303" y="1026974"/>
            <a:ext cx="2470297" cy="3025693"/>
            <a:chOff x="5482303" y="1026974"/>
            <a:chExt cx="2470297" cy="3025693"/>
          </a:xfrm>
        </p:grpSpPr>
        <p:pic>
          <p:nvPicPr>
            <p:cNvPr id="3082" name="Picture 10" descr="https://upload.wikimedia.org/wikipedia/commons/thumb/a/a8/Baasha_of_Israel.jpg/200px-Baasha_of_Isra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755" y="1976217"/>
              <a:ext cx="1905000" cy="2076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482303" y="1026974"/>
              <a:ext cx="2470297" cy="923330"/>
            </a:xfrm>
            <a:prstGeom prst="rect">
              <a:avLst/>
            </a:prstGeom>
            <a:noFill/>
          </p:spPr>
          <p:txBody>
            <a:bodyPr wrap="square" rtlCol="0">
              <a:spAutoFit/>
            </a:bodyPr>
            <a:lstStyle/>
            <a:p>
              <a:r>
                <a:rPr lang="en-US" dirty="0" err="1"/>
                <a:t>Baasha</a:t>
              </a:r>
              <a:r>
                <a:rPr lang="en-US" dirty="0"/>
                <a:t> (son of </a:t>
              </a:r>
              <a:r>
                <a:rPr lang="en-US" dirty="0" err="1"/>
                <a:t>Ahijah</a:t>
              </a:r>
              <a:r>
                <a:rPr lang="en-US" dirty="0"/>
                <a:t> of the Tribe of Issachar)--reigned 23 years </a:t>
              </a:r>
            </a:p>
          </p:txBody>
        </p:sp>
      </p:grpSp>
      <p:grpSp>
        <p:nvGrpSpPr>
          <p:cNvPr id="8" name="Group 7"/>
          <p:cNvGrpSpPr/>
          <p:nvPr/>
        </p:nvGrpSpPr>
        <p:grpSpPr>
          <a:xfrm>
            <a:off x="8451698" y="990947"/>
            <a:ext cx="2501142" cy="2807385"/>
            <a:chOff x="8451698" y="990947"/>
            <a:chExt cx="2501142" cy="2807385"/>
          </a:xfrm>
        </p:grpSpPr>
        <p:pic>
          <p:nvPicPr>
            <p:cNvPr id="3084" name="Picture 12" descr="https://upload.wikimedia.org/wikipedia/commons/thumb/4/40/Elah_Rex.jpg/200px-Elah_Re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2752" y="990947"/>
              <a:ext cx="1905000" cy="18954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451698" y="2875002"/>
              <a:ext cx="2501142" cy="923330"/>
            </a:xfrm>
            <a:prstGeom prst="rect">
              <a:avLst/>
            </a:prstGeom>
            <a:noFill/>
          </p:spPr>
          <p:txBody>
            <a:bodyPr wrap="square" rtlCol="0">
              <a:spAutoFit/>
            </a:bodyPr>
            <a:lstStyle/>
            <a:p>
              <a:r>
                <a:rPr lang="en-US" dirty="0" err="1"/>
                <a:t>Elah</a:t>
              </a:r>
              <a:r>
                <a:rPr lang="en-US" dirty="0"/>
                <a:t> (son of </a:t>
              </a:r>
              <a:r>
                <a:rPr lang="en-US" dirty="0" err="1"/>
                <a:t>Baasha</a:t>
              </a:r>
              <a:r>
                <a:rPr lang="en-US" dirty="0"/>
                <a:t>)—reigned 2 years then killed by </a:t>
              </a:r>
              <a:r>
                <a:rPr lang="en-US" dirty="0" err="1"/>
                <a:t>Zimri</a:t>
              </a:r>
              <a:r>
                <a:rPr lang="en-US" dirty="0"/>
                <a:t> </a:t>
              </a:r>
            </a:p>
          </p:txBody>
        </p:sp>
      </p:grpSp>
      <p:grpSp>
        <p:nvGrpSpPr>
          <p:cNvPr id="11" name="Group 10"/>
          <p:cNvGrpSpPr/>
          <p:nvPr/>
        </p:nvGrpSpPr>
        <p:grpSpPr>
          <a:xfrm>
            <a:off x="9326515" y="3935375"/>
            <a:ext cx="2285656" cy="2553293"/>
            <a:chOff x="9631928" y="4115355"/>
            <a:chExt cx="2285656" cy="2553293"/>
          </a:xfrm>
        </p:grpSpPr>
        <p:pic>
          <p:nvPicPr>
            <p:cNvPr id="3090" name="Picture 18" descr="Ahab re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1928" y="4582672"/>
              <a:ext cx="2095500" cy="208597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809047" y="4115355"/>
              <a:ext cx="2108537" cy="369332"/>
            </a:xfrm>
            <a:prstGeom prst="rect">
              <a:avLst/>
            </a:prstGeom>
            <a:noFill/>
          </p:spPr>
          <p:txBody>
            <a:bodyPr wrap="square" rtlCol="0">
              <a:spAutoFit/>
            </a:bodyPr>
            <a:lstStyle/>
            <a:p>
              <a:r>
                <a:rPr lang="en-US" dirty="0"/>
                <a:t>Ahab (son of </a:t>
              </a:r>
              <a:r>
                <a:rPr lang="en-US" dirty="0" err="1"/>
                <a:t>Omri</a:t>
              </a:r>
              <a:r>
                <a:rPr lang="en-US" dirty="0"/>
                <a:t>)   </a:t>
              </a:r>
            </a:p>
          </p:txBody>
        </p:sp>
      </p:grpSp>
      <p:grpSp>
        <p:nvGrpSpPr>
          <p:cNvPr id="10" name="Group 9"/>
          <p:cNvGrpSpPr/>
          <p:nvPr/>
        </p:nvGrpSpPr>
        <p:grpSpPr>
          <a:xfrm>
            <a:off x="3400810" y="4135652"/>
            <a:ext cx="5390377" cy="2385027"/>
            <a:chOff x="3202375" y="4133778"/>
            <a:chExt cx="5390377" cy="2385027"/>
          </a:xfrm>
        </p:grpSpPr>
        <p:pic>
          <p:nvPicPr>
            <p:cNvPr id="3088" name="Picture 16" descr="Omri Rex.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2375" y="4133778"/>
              <a:ext cx="2095500" cy="22574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632971" y="4487480"/>
              <a:ext cx="2959781" cy="2031325"/>
            </a:xfrm>
            <a:prstGeom prst="rect">
              <a:avLst/>
            </a:prstGeom>
            <a:noFill/>
          </p:spPr>
          <p:txBody>
            <a:bodyPr wrap="square" rtlCol="0">
              <a:spAutoFit/>
            </a:bodyPr>
            <a:lstStyle/>
            <a:p>
              <a:r>
                <a:rPr lang="en-US" dirty="0" err="1"/>
                <a:t>Omri</a:t>
              </a:r>
              <a:r>
                <a:rPr lang="en-US" dirty="0"/>
                <a:t> gained ½ of Israel to support him. Once the people selected </a:t>
              </a:r>
              <a:r>
                <a:rPr lang="en-US" dirty="0" err="1"/>
                <a:t>Omri</a:t>
              </a:r>
              <a:r>
                <a:rPr lang="en-US" dirty="0"/>
                <a:t> as their king, </a:t>
              </a:r>
              <a:r>
                <a:rPr lang="en-US" dirty="0" err="1"/>
                <a:t>Zimri</a:t>
              </a:r>
              <a:r>
                <a:rPr lang="en-US" dirty="0"/>
                <a:t> set fire to the palace and burned therein—</a:t>
              </a:r>
              <a:r>
                <a:rPr lang="en-US" dirty="0" err="1"/>
                <a:t>Omri</a:t>
              </a:r>
              <a:r>
                <a:rPr lang="en-US" dirty="0"/>
                <a:t> builds a new capital in Samaria</a:t>
              </a:r>
            </a:p>
          </p:txBody>
        </p:sp>
      </p:grpSp>
      <p:sp>
        <p:nvSpPr>
          <p:cNvPr id="18" name="TextBox 17"/>
          <p:cNvSpPr txBox="1"/>
          <p:nvPr/>
        </p:nvSpPr>
        <p:spPr>
          <a:xfrm>
            <a:off x="385254" y="4097970"/>
            <a:ext cx="2778454" cy="369332"/>
          </a:xfrm>
          <a:prstGeom prst="rect">
            <a:avLst/>
          </a:prstGeom>
          <a:noFill/>
        </p:spPr>
        <p:txBody>
          <a:bodyPr wrap="square" rtlCol="0">
            <a:spAutoFit/>
          </a:bodyPr>
          <a:lstStyle/>
          <a:p>
            <a:r>
              <a:rPr lang="en-US" dirty="0" err="1"/>
              <a:t>Zimri</a:t>
            </a:r>
            <a:r>
              <a:rPr lang="en-US" dirty="0"/>
              <a:t>—reigned for 7 days</a:t>
            </a:r>
          </a:p>
        </p:txBody>
      </p:sp>
      <p:pic>
        <p:nvPicPr>
          <p:cNvPr id="23" name="Picture 22">
            <a:extLst>
              <a:ext uri="{FF2B5EF4-FFF2-40B4-BE49-F238E27FC236}">
                <a16:creationId xmlns:a16="http://schemas.microsoft.com/office/drawing/2014/main" id="{42686035-901B-1F34-2CAC-4B9BDE30FA93}"/>
              </a:ext>
            </a:extLst>
          </p:cNvPr>
          <p:cNvPicPr>
            <a:picLocks noChangeAspect="1"/>
          </p:cNvPicPr>
          <p:nvPr/>
        </p:nvPicPr>
        <p:blipFill>
          <a:blip r:embed="rId9"/>
          <a:stretch>
            <a:fillRect/>
          </a:stretch>
        </p:blipFill>
        <p:spPr>
          <a:xfrm>
            <a:off x="832104" y="4487480"/>
            <a:ext cx="1538168" cy="1746159"/>
          </a:xfrm>
          <a:prstGeom prst="ellipse">
            <a:avLst/>
          </a:prstGeom>
          <a:ln>
            <a:noFill/>
          </a:ln>
          <a:effectLst>
            <a:softEdge rad="112500"/>
          </a:effectLst>
        </p:spPr>
      </p:pic>
    </p:spTree>
    <p:extLst>
      <p:ext uri="{BB962C8B-B14F-4D97-AF65-F5344CB8AC3E}">
        <p14:creationId xmlns:p14="http://schemas.microsoft.com/office/powerpoint/2010/main" val="323825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heartbackgrounds.weebly.com/uploads/1/7/4/2/17420453/3890433_orig.jpg">
            <a:extLst>
              <a:ext uri="{FF2B5EF4-FFF2-40B4-BE49-F238E27FC236}">
                <a16:creationId xmlns:a16="http://schemas.microsoft.com/office/drawing/2014/main" id="{634FD960-86B8-BD78-ED82-03E23EA7A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421818-1DFF-0ED5-D9EC-F65BAA0BA801}"/>
              </a:ext>
            </a:extLst>
          </p:cNvPr>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The Divide</a:t>
            </a:r>
          </a:p>
        </p:txBody>
      </p:sp>
      <p:sp>
        <p:nvSpPr>
          <p:cNvPr id="7" name="TextBox 6">
            <a:extLst>
              <a:ext uri="{FF2B5EF4-FFF2-40B4-BE49-F238E27FC236}">
                <a16:creationId xmlns:a16="http://schemas.microsoft.com/office/drawing/2014/main" id="{7613F909-8AE0-C64D-A486-18A99CCCFD63}"/>
              </a:ext>
            </a:extLst>
          </p:cNvPr>
          <p:cNvSpPr txBox="1"/>
          <p:nvPr/>
        </p:nvSpPr>
        <p:spPr>
          <a:xfrm>
            <a:off x="3048918" y="1780255"/>
            <a:ext cx="6097836" cy="3416320"/>
          </a:xfrm>
          <a:prstGeom prst="rect">
            <a:avLst/>
          </a:prstGeom>
          <a:noFill/>
        </p:spPr>
        <p:txBody>
          <a:bodyPr wrap="square">
            <a:spAutoFit/>
          </a:bodyPr>
          <a:lstStyle/>
          <a:p>
            <a:r>
              <a:rPr lang="en-US" b="1" i="0" dirty="0">
                <a:solidFill>
                  <a:srgbClr val="53575B"/>
                </a:solidFill>
                <a:effectLst/>
              </a:rPr>
              <a:t>Although Solomon began as a righteous follower of the Lord, he eventually chose to disobey the Lord’s commandments. As a result of his disobedience, the Lord told Solomon that the kingdom of Israel would be taken from him and given to his servant Jeroboam. </a:t>
            </a:r>
          </a:p>
          <a:p>
            <a:endParaRPr lang="en-US" b="1" dirty="0">
              <a:solidFill>
                <a:srgbClr val="53575B"/>
              </a:solidFill>
            </a:endParaRPr>
          </a:p>
          <a:p>
            <a:r>
              <a:rPr lang="en-US" b="1" i="0" dirty="0">
                <a:solidFill>
                  <a:srgbClr val="53575B"/>
                </a:solidFill>
                <a:effectLst/>
              </a:rPr>
              <a:t>Jeroboam’s kingdom would become known as the kingdom of Israel, Ephraim, or the northern kingdom. Solomon’s son Rehoboam would become king over the remaining two tribes.</a:t>
            </a:r>
          </a:p>
          <a:p>
            <a:endParaRPr lang="en-US" b="1" dirty="0">
              <a:solidFill>
                <a:srgbClr val="53575B"/>
              </a:solidFill>
            </a:endParaRPr>
          </a:p>
          <a:p>
            <a:r>
              <a:rPr lang="en-US" b="1" i="0" dirty="0">
                <a:solidFill>
                  <a:srgbClr val="53575B"/>
                </a:solidFill>
                <a:effectLst/>
              </a:rPr>
              <a:t>Rehoboam’s kingdom would become known as the kingdom of Judah, or southern kingdom.</a:t>
            </a:r>
            <a:endParaRPr lang="en-US" b="1" dirty="0"/>
          </a:p>
        </p:txBody>
      </p:sp>
      <p:sp>
        <p:nvSpPr>
          <p:cNvPr id="9" name="TextBox 8">
            <a:extLst>
              <a:ext uri="{FF2B5EF4-FFF2-40B4-BE49-F238E27FC236}">
                <a16:creationId xmlns:a16="http://schemas.microsoft.com/office/drawing/2014/main" id="{A7AEA706-602C-3B8D-22B3-6A165F153773}"/>
              </a:ext>
            </a:extLst>
          </p:cNvPr>
          <p:cNvSpPr txBox="1"/>
          <p:nvPr/>
        </p:nvSpPr>
        <p:spPr>
          <a:xfrm>
            <a:off x="96397" y="6488668"/>
            <a:ext cx="6097836" cy="369332"/>
          </a:xfrm>
          <a:prstGeom prst="rect">
            <a:avLst/>
          </a:prstGeom>
          <a:noFill/>
        </p:spPr>
        <p:txBody>
          <a:bodyPr wrap="square">
            <a:spAutoFit/>
          </a:bodyPr>
          <a:lstStyle/>
          <a:p>
            <a:r>
              <a:rPr lang="en-US" b="1" i="0" u="none" strike="noStrike" dirty="0">
                <a:effectLst/>
              </a:rPr>
              <a:t>1 Kings 11:10–13, 26–40</a:t>
            </a:r>
            <a:r>
              <a:rPr lang="en-US" b="1" i="0" dirty="0">
                <a:effectLst/>
              </a:rPr>
              <a:t>; </a:t>
            </a:r>
            <a:r>
              <a:rPr lang="en-US" b="1" i="0" u="none" strike="noStrike" dirty="0">
                <a:effectLst/>
              </a:rPr>
              <a:t>12:16–20</a:t>
            </a:r>
            <a:r>
              <a:rPr lang="en-US" b="1" i="0" dirty="0">
                <a:effectLst/>
              </a:rPr>
              <a:t>).</a:t>
            </a:r>
            <a:endParaRPr lang="en-US" dirty="0"/>
          </a:p>
        </p:txBody>
      </p:sp>
      <p:pic>
        <p:nvPicPr>
          <p:cNvPr id="11" name="Picture 10">
            <a:extLst>
              <a:ext uri="{FF2B5EF4-FFF2-40B4-BE49-F238E27FC236}">
                <a16:creationId xmlns:a16="http://schemas.microsoft.com/office/drawing/2014/main" id="{E992A89A-760D-F5DF-A508-33E5C2755033}"/>
              </a:ext>
            </a:extLst>
          </p:cNvPr>
          <p:cNvPicPr>
            <a:picLocks noChangeAspect="1"/>
          </p:cNvPicPr>
          <p:nvPr/>
        </p:nvPicPr>
        <p:blipFill>
          <a:blip r:embed="rId3"/>
          <a:stretch>
            <a:fillRect/>
          </a:stretch>
        </p:blipFill>
        <p:spPr>
          <a:xfrm>
            <a:off x="9337353" y="2707567"/>
            <a:ext cx="2664047" cy="2181529"/>
          </a:xfrm>
          <a:prstGeom prst="rect">
            <a:avLst/>
          </a:prstGeom>
        </p:spPr>
      </p:pic>
      <p:pic>
        <p:nvPicPr>
          <p:cNvPr id="15" name="Picture 14">
            <a:extLst>
              <a:ext uri="{FF2B5EF4-FFF2-40B4-BE49-F238E27FC236}">
                <a16:creationId xmlns:a16="http://schemas.microsoft.com/office/drawing/2014/main" id="{DC5A3AE7-F18B-E5E9-6EFB-1F48D0CDBDB2}"/>
              </a:ext>
            </a:extLst>
          </p:cNvPr>
          <p:cNvPicPr>
            <a:picLocks noChangeAspect="1"/>
          </p:cNvPicPr>
          <p:nvPr/>
        </p:nvPicPr>
        <p:blipFill>
          <a:blip r:embed="rId4"/>
          <a:stretch>
            <a:fillRect/>
          </a:stretch>
        </p:blipFill>
        <p:spPr>
          <a:xfrm flipH="1">
            <a:off x="327122" y="3902992"/>
            <a:ext cx="2531196" cy="2503196"/>
          </a:xfrm>
          <a:prstGeom prst="rect">
            <a:avLst/>
          </a:prstGeom>
        </p:spPr>
      </p:pic>
      <p:pic>
        <p:nvPicPr>
          <p:cNvPr id="17" name="Picture 16">
            <a:extLst>
              <a:ext uri="{FF2B5EF4-FFF2-40B4-BE49-F238E27FC236}">
                <a16:creationId xmlns:a16="http://schemas.microsoft.com/office/drawing/2014/main" id="{C2BC0D8F-AFB2-41DE-871A-64A40B6C2A02}"/>
              </a:ext>
            </a:extLst>
          </p:cNvPr>
          <p:cNvPicPr>
            <a:picLocks noChangeAspect="1"/>
          </p:cNvPicPr>
          <p:nvPr/>
        </p:nvPicPr>
        <p:blipFill>
          <a:blip r:embed="rId5"/>
          <a:stretch>
            <a:fillRect/>
          </a:stretch>
        </p:blipFill>
        <p:spPr>
          <a:xfrm>
            <a:off x="695242" y="1056944"/>
            <a:ext cx="2010056" cy="2372056"/>
          </a:xfrm>
          <a:prstGeom prst="rect">
            <a:avLst/>
          </a:prstGeom>
        </p:spPr>
      </p:pic>
    </p:spTree>
    <p:extLst>
      <p:ext uri="{BB962C8B-B14F-4D97-AF65-F5344CB8AC3E}">
        <p14:creationId xmlns:p14="http://schemas.microsoft.com/office/powerpoint/2010/main" val="15514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Ahab and Jezebel</a:t>
            </a:r>
          </a:p>
        </p:txBody>
      </p:sp>
      <p:sp>
        <p:nvSpPr>
          <p:cNvPr id="5" name="TextBox 4"/>
          <p:cNvSpPr txBox="1"/>
          <p:nvPr/>
        </p:nvSpPr>
        <p:spPr>
          <a:xfrm>
            <a:off x="93551" y="6488668"/>
            <a:ext cx="4854166" cy="369332"/>
          </a:xfrm>
          <a:prstGeom prst="rect">
            <a:avLst/>
          </a:prstGeom>
          <a:noFill/>
        </p:spPr>
        <p:txBody>
          <a:bodyPr wrap="square" rtlCol="0">
            <a:spAutoFit/>
          </a:bodyPr>
          <a:lstStyle/>
          <a:p>
            <a:r>
              <a:rPr lang="en-US" dirty="0"/>
              <a:t>1 Kings 16</a:t>
            </a:r>
          </a:p>
        </p:txBody>
      </p:sp>
      <p:pic>
        <p:nvPicPr>
          <p:cNvPr id="3090" name="Picture 18" descr="Ahab r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614" y="906528"/>
            <a:ext cx="2095500" cy="208597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83144" y="1037493"/>
            <a:ext cx="4047341" cy="4801314"/>
          </a:xfrm>
          <a:prstGeom prst="rect">
            <a:avLst/>
          </a:prstGeom>
          <a:noFill/>
        </p:spPr>
        <p:txBody>
          <a:bodyPr wrap="square" rtlCol="0">
            <a:spAutoFit/>
          </a:bodyPr>
          <a:lstStyle/>
          <a:p>
            <a:r>
              <a:rPr lang="en-US" b="1" dirty="0"/>
              <a:t>Ahab (son of </a:t>
            </a:r>
            <a:r>
              <a:rPr lang="en-US" b="1" dirty="0" err="1"/>
              <a:t>Omri</a:t>
            </a:r>
            <a:r>
              <a:rPr lang="en-US" b="1" dirty="0"/>
              <a:t>) was the king of northern Israel from about 869-850 BC</a:t>
            </a:r>
          </a:p>
          <a:p>
            <a:endParaRPr lang="en-US" b="1" dirty="0"/>
          </a:p>
          <a:p>
            <a:r>
              <a:rPr lang="en-US" b="1" dirty="0"/>
              <a:t>He married Jezebel (a Phoenician princess from Sidon (or </a:t>
            </a:r>
            <a:r>
              <a:rPr lang="en-US" b="1" dirty="0" err="1"/>
              <a:t>Zidon</a:t>
            </a:r>
            <a:r>
              <a:rPr lang="en-US" b="1" dirty="0"/>
              <a:t>, the Mediterranean port city) daughter of King </a:t>
            </a:r>
            <a:r>
              <a:rPr lang="en-US" b="1" dirty="0" err="1"/>
              <a:t>Ethbaal</a:t>
            </a:r>
            <a:endParaRPr lang="en-US" b="1" dirty="0"/>
          </a:p>
          <a:p>
            <a:endParaRPr lang="en-US" b="1" dirty="0"/>
          </a:p>
          <a:p>
            <a:r>
              <a:rPr lang="en-US" b="1" dirty="0"/>
              <a:t>Jezebel brought with her the worship of the god Baal and Ahab erected a “house of Baal” in the capital city of Samaria</a:t>
            </a:r>
          </a:p>
          <a:p>
            <a:endParaRPr lang="en-US" b="1" dirty="0"/>
          </a:p>
          <a:p>
            <a:r>
              <a:rPr lang="en-US" b="1" dirty="0"/>
              <a:t>Ahab also made a grove in which people could indulge in immoral practices dedicated to the love goddess, </a:t>
            </a:r>
            <a:r>
              <a:rPr lang="en-US" b="1" dirty="0" err="1"/>
              <a:t>Ashteroth</a:t>
            </a:r>
            <a:r>
              <a:rPr lang="en-US" b="1" dirty="0"/>
              <a:t>.</a:t>
            </a:r>
          </a:p>
          <a:p>
            <a:endParaRPr lang="en-US" b="1" dirty="0"/>
          </a:p>
        </p:txBody>
      </p:sp>
      <p:sp>
        <p:nvSpPr>
          <p:cNvPr id="2" name="Rectangle 1"/>
          <p:cNvSpPr/>
          <p:nvPr/>
        </p:nvSpPr>
        <p:spPr>
          <a:xfrm>
            <a:off x="8152585" y="3594074"/>
            <a:ext cx="3656271" cy="2308324"/>
          </a:xfrm>
          <a:prstGeom prst="rect">
            <a:avLst/>
          </a:prstGeom>
        </p:spPr>
        <p:txBody>
          <a:bodyPr wrap="square">
            <a:spAutoFit/>
          </a:bodyPr>
          <a:lstStyle/>
          <a:p>
            <a:r>
              <a:rPr lang="en-US" b="1" i="1" dirty="0">
                <a:solidFill>
                  <a:srgbClr val="FF0000"/>
                </a:solidFill>
                <a:effectLst/>
              </a:rPr>
              <a:t>Notwithstanding I have a few things against thee, because thou </a:t>
            </a:r>
            <a:r>
              <a:rPr lang="en-US" b="1" i="1" dirty="0" err="1">
                <a:solidFill>
                  <a:srgbClr val="FF0000"/>
                </a:solidFill>
                <a:effectLst/>
              </a:rPr>
              <a:t>sufferest</a:t>
            </a:r>
            <a:r>
              <a:rPr lang="en-US" b="1" i="1" dirty="0">
                <a:solidFill>
                  <a:srgbClr val="FF0000"/>
                </a:solidFill>
                <a:effectLst/>
              </a:rPr>
              <a:t> that woman Jezebel, which </a:t>
            </a:r>
            <a:r>
              <a:rPr lang="en-US" b="1" i="1" dirty="0" err="1">
                <a:solidFill>
                  <a:srgbClr val="FF0000"/>
                </a:solidFill>
                <a:effectLst/>
              </a:rPr>
              <a:t>calleth</a:t>
            </a:r>
            <a:r>
              <a:rPr lang="en-US" b="1" i="1" dirty="0">
                <a:solidFill>
                  <a:srgbClr val="FF0000"/>
                </a:solidFill>
                <a:effectLst/>
              </a:rPr>
              <a:t> herself a prophetess, to teach and to seduce my servants to commit fornication, and to eat things sacrificed unto idols.</a:t>
            </a:r>
          </a:p>
          <a:p>
            <a:r>
              <a:rPr lang="en-US" b="1" i="1" dirty="0">
                <a:solidFill>
                  <a:srgbClr val="FF0000"/>
                </a:solidFill>
              </a:rPr>
              <a:t>Revelation 2:20</a:t>
            </a:r>
          </a:p>
        </p:txBody>
      </p:sp>
      <p:pic>
        <p:nvPicPr>
          <p:cNvPr id="5124" name="Picture 4" descr="16th century woodcut depiction of the profile of Queen Jeze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599" y="1037493"/>
            <a:ext cx="2173096" cy="21533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19712EB-D38D-3D6E-7CF8-C2D17B858784}"/>
              </a:ext>
            </a:extLst>
          </p:cNvPr>
          <p:cNvPicPr>
            <a:picLocks noChangeAspect="1"/>
          </p:cNvPicPr>
          <p:nvPr/>
        </p:nvPicPr>
        <p:blipFill>
          <a:blip r:embed="rId5"/>
          <a:stretch>
            <a:fillRect/>
          </a:stretch>
        </p:blipFill>
        <p:spPr>
          <a:xfrm>
            <a:off x="4603546" y="3247901"/>
            <a:ext cx="3222200" cy="3354702"/>
          </a:xfrm>
          <a:prstGeom prst="rect">
            <a:avLst/>
          </a:prstGeom>
        </p:spPr>
      </p:pic>
    </p:spTree>
    <p:extLst>
      <p:ext uri="{BB962C8B-B14F-4D97-AF65-F5344CB8AC3E}">
        <p14:creationId xmlns:p14="http://schemas.microsoft.com/office/powerpoint/2010/main" val="46426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The Calling of Elijah</a:t>
            </a:r>
          </a:p>
        </p:txBody>
      </p:sp>
      <p:sp>
        <p:nvSpPr>
          <p:cNvPr id="19" name="TextBox 18"/>
          <p:cNvSpPr txBox="1"/>
          <p:nvPr/>
        </p:nvSpPr>
        <p:spPr>
          <a:xfrm>
            <a:off x="383144" y="1037493"/>
            <a:ext cx="9179485" cy="5632311"/>
          </a:xfrm>
          <a:prstGeom prst="rect">
            <a:avLst/>
          </a:prstGeom>
          <a:noFill/>
        </p:spPr>
        <p:txBody>
          <a:bodyPr wrap="square" rtlCol="0">
            <a:spAutoFit/>
          </a:bodyPr>
          <a:lstStyle/>
          <a:p>
            <a:r>
              <a:rPr lang="en-US" b="1" dirty="0"/>
              <a:t>Meaning: Jehovah is my God</a:t>
            </a:r>
          </a:p>
          <a:p>
            <a:endParaRPr lang="en-US" b="1" dirty="0"/>
          </a:p>
          <a:p>
            <a:r>
              <a:rPr lang="en-US" b="1" dirty="0"/>
              <a:t>Elijah the </a:t>
            </a:r>
            <a:r>
              <a:rPr lang="en-US" b="1" dirty="0" err="1"/>
              <a:t>Tishbite</a:t>
            </a:r>
            <a:r>
              <a:rPr lang="en-US" b="1" dirty="0"/>
              <a:t> came into the scene when Israel was at its worst with Ahab as the King and Jezebel, Ahab’s ruling wife</a:t>
            </a:r>
          </a:p>
          <a:p>
            <a:endParaRPr lang="en-US" b="1" dirty="0"/>
          </a:p>
          <a:p>
            <a:r>
              <a:rPr lang="en-US" b="1" dirty="0"/>
              <a:t>He commenced his ministry around 926 BC when the Lord told him to hide from the wicked king and his wife</a:t>
            </a:r>
          </a:p>
          <a:p>
            <a:endParaRPr lang="en-US" b="1" dirty="0"/>
          </a:p>
          <a:p>
            <a:r>
              <a:rPr lang="en-US" b="1" dirty="0"/>
              <a:t>He held the Priesthood keys in his day. These keys included all of the powers delegated to the Melchizedek Priesthood, sometimes called the sealing powers</a:t>
            </a:r>
          </a:p>
          <a:p>
            <a:endParaRPr lang="en-US" b="1" dirty="0"/>
          </a:p>
          <a:p>
            <a:r>
              <a:rPr lang="en-US" b="1" dirty="0"/>
              <a:t>He had the power to seal up the righteous who accepted the Gospel and had the authority to administer the full temple service with all the higher ordinances and ceremonies and had the power to seal a man to his wife, and children to their parents for time and all eternity</a:t>
            </a:r>
          </a:p>
          <a:p>
            <a:endParaRPr lang="en-US" b="1" dirty="0"/>
          </a:p>
          <a:p>
            <a:r>
              <a:rPr lang="en-US" b="1" dirty="0"/>
              <a:t>He held the power by which the heavens could be sealed against rain, the power to raise the dead, powers to turn rivers of water back from their courses, call down consuming fire from heaven, move mountains from their foundations, and cause peace to come upon a storm-tossed sea</a:t>
            </a:r>
          </a:p>
          <a:p>
            <a:endParaRPr lang="en-US" b="1" dirty="0"/>
          </a:p>
        </p:txBody>
      </p:sp>
      <p:grpSp>
        <p:nvGrpSpPr>
          <p:cNvPr id="10" name="Group 9"/>
          <p:cNvGrpSpPr/>
          <p:nvPr/>
        </p:nvGrpSpPr>
        <p:grpSpPr>
          <a:xfrm>
            <a:off x="9571746" y="1331002"/>
            <a:ext cx="2001888" cy="4934660"/>
            <a:chOff x="3379176" y="481253"/>
            <a:chExt cx="2001888" cy="4934660"/>
          </a:xfrm>
        </p:grpSpPr>
        <p:grpSp>
          <p:nvGrpSpPr>
            <p:cNvPr id="11" name="Group 10"/>
            <p:cNvGrpSpPr/>
            <p:nvPr/>
          </p:nvGrpSpPr>
          <p:grpSpPr>
            <a:xfrm>
              <a:off x="3379176" y="481253"/>
              <a:ext cx="2001888" cy="4934660"/>
              <a:chOff x="3104183" y="529034"/>
              <a:chExt cx="1415407" cy="3344532"/>
            </a:xfrm>
          </p:grpSpPr>
          <p:sp>
            <p:nvSpPr>
              <p:cNvPr id="35" name="Oval 34"/>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247591" flipH="1">
                <a:off x="3488745" y="3290199"/>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8952234" flipH="1">
                <a:off x="3778423" y="3278660"/>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3662604" y="607042"/>
                <a:ext cx="381000" cy="3399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5064542">
              <a:off x="3663476" y="3438057"/>
              <a:ext cx="2025923" cy="403837"/>
              <a:chOff x="5852664" y="2219295"/>
              <a:chExt cx="4456611" cy="986155"/>
            </a:xfrm>
          </p:grpSpPr>
          <p:grpSp>
            <p:nvGrpSpPr>
              <p:cNvPr id="25" name="Group 24"/>
              <p:cNvGrpSpPr/>
              <p:nvPr/>
            </p:nvGrpSpPr>
            <p:grpSpPr>
              <a:xfrm>
                <a:off x="5852664" y="2219295"/>
                <a:ext cx="1926771" cy="964384"/>
                <a:chOff x="5852664" y="2219295"/>
                <a:chExt cx="1926771" cy="964384"/>
              </a:xfrm>
            </p:grpSpPr>
            <p:sp>
              <p:nvSpPr>
                <p:cNvPr id="32" name="Notched Right Arrow 31"/>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Notched Right Arrow 32"/>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Notched Right Arrow 25"/>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Notched Right Arrow 26"/>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8382504" y="2241066"/>
                <a:ext cx="1926771" cy="964384"/>
                <a:chOff x="5852664" y="2219295"/>
                <a:chExt cx="1926771" cy="964384"/>
              </a:xfrm>
            </p:grpSpPr>
            <p:sp>
              <p:nvSpPr>
                <p:cNvPr id="29" name="Notched Right Arrow 28"/>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Notched Right Arrow 29"/>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rot="16535458" flipH="1">
              <a:off x="3004808" y="3414764"/>
              <a:ext cx="2025923" cy="403837"/>
              <a:chOff x="5852664" y="2219295"/>
              <a:chExt cx="4456611" cy="986155"/>
            </a:xfrm>
          </p:grpSpPr>
          <p:grpSp>
            <p:nvGrpSpPr>
              <p:cNvPr id="14" name="Group 13"/>
              <p:cNvGrpSpPr/>
              <p:nvPr/>
            </p:nvGrpSpPr>
            <p:grpSpPr>
              <a:xfrm>
                <a:off x="5852664" y="2219295"/>
                <a:ext cx="1926771" cy="964384"/>
                <a:chOff x="5852664" y="2219295"/>
                <a:chExt cx="1926771" cy="964384"/>
              </a:xfrm>
            </p:grpSpPr>
            <p:sp>
              <p:nvSpPr>
                <p:cNvPr id="22" name="Notched Right Arrow 21"/>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Notched Right Arrow 22"/>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Notched Right Arrow 14"/>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otched Right Arrow 15"/>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382504" y="2241066"/>
                <a:ext cx="1926771" cy="964384"/>
                <a:chOff x="5852664" y="2219295"/>
                <a:chExt cx="1926771" cy="964384"/>
              </a:xfrm>
            </p:grpSpPr>
            <p:sp>
              <p:nvSpPr>
                <p:cNvPr id="18" name="Notched Right Arrow 1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Notched Right Arrow 19"/>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81615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A message to Ahab</a:t>
            </a:r>
          </a:p>
        </p:txBody>
      </p:sp>
      <p:sp>
        <p:nvSpPr>
          <p:cNvPr id="19" name="TextBox 18"/>
          <p:cNvSpPr txBox="1"/>
          <p:nvPr/>
        </p:nvSpPr>
        <p:spPr>
          <a:xfrm>
            <a:off x="2363707" y="2289789"/>
            <a:ext cx="7142780" cy="369332"/>
          </a:xfrm>
          <a:prstGeom prst="rect">
            <a:avLst/>
          </a:prstGeom>
          <a:noFill/>
        </p:spPr>
        <p:txBody>
          <a:bodyPr wrap="square" rtlCol="0">
            <a:spAutoFit/>
          </a:bodyPr>
          <a:lstStyle/>
          <a:p>
            <a:r>
              <a:rPr lang="en-US" b="1" dirty="0"/>
              <a:t>The Lord sent a prophet named Elijah to deliver a message to King Ahab.</a:t>
            </a:r>
          </a:p>
        </p:txBody>
      </p:sp>
      <p:grpSp>
        <p:nvGrpSpPr>
          <p:cNvPr id="10" name="Group 9"/>
          <p:cNvGrpSpPr/>
          <p:nvPr/>
        </p:nvGrpSpPr>
        <p:grpSpPr>
          <a:xfrm>
            <a:off x="9571746" y="1331002"/>
            <a:ext cx="2001888" cy="4934660"/>
            <a:chOff x="3379176" y="481253"/>
            <a:chExt cx="2001888" cy="4934660"/>
          </a:xfrm>
        </p:grpSpPr>
        <p:grpSp>
          <p:nvGrpSpPr>
            <p:cNvPr id="11" name="Group 10"/>
            <p:cNvGrpSpPr/>
            <p:nvPr/>
          </p:nvGrpSpPr>
          <p:grpSpPr>
            <a:xfrm>
              <a:off x="3379176" y="481253"/>
              <a:ext cx="2001888" cy="4934660"/>
              <a:chOff x="3104183" y="529034"/>
              <a:chExt cx="1415407" cy="3344532"/>
            </a:xfrm>
          </p:grpSpPr>
          <p:sp>
            <p:nvSpPr>
              <p:cNvPr id="35" name="Oval 34"/>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247591" flipH="1">
                <a:off x="3488745" y="3290199"/>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8952234" flipH="1">
                <a:off x="3778423" y="3278660"/>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3662604" y="607042"/>
                <a:ext cx="381000" cy="3399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5064542">
              <a:off x="3663476" y="3438057"/>
              <a:ext cx="2025923" cy="403837"/>
              <a:chOff x="5852664" y="2219295"/>
              <a:chExt cx="4456611" cy="986155"/>
            </a:xfrm>
          </p:grpSpPr>
          <p:grpSp>
            <p:nvGrpSpPr>
              <p:cNvPr id="25" name="Group 24"/>
              <p:cNvGrpSpPr/>
              <p:nvPr/>
            </p:nvGrpSpPr>
            <p:grpSpPr>
              <a:xfrm>
                <a:off x="5852664" y="2219295"/>
                <a:ext cx="1926771" cy="964384"/>
                <a:chOff x="5852664" y="2219295"/>
                <a:chExt cx="1926771" cy="964384"/>
              </a:xfrm>
            </p:grpSpPr>
            <p:sp>
              <p:nvSpPr>
                <p:cNvPr id="32" name="Notched Right Arrow 31"/>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Notched Right Arrow 32"/>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Notched Right Arrow 25"/>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Notched Right Arrow 26"/>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8382504" y="2241066"/>
                <a:ext cx="1926771" cy="964384"/>
                <a:chOff x="5852664" y="2219295"/>
                <a:chExt cx="1926771" cy="964384"/>
              </a:xfrm>
            </p:grpSpPr>
            <p:sp>
              <p:nvSpPr>
                <p:cNvPr id="29" name="Notched Right Arrow 28"/>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Notched Right Arrow 29"/>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rot="16535458" flipH="1">
              <a:off x="3004808" y="3414764"/>
              <a:ext cx="2025923" cy="403837"/>
              <a:chOff x="5852664" y="2219295"/>
              <a:chExt cx="4456611" cy="986155"/>
            </a:xfrm>
          </p:grpSpPr>
          <p:grpSp>
            <p:nvGrpSpPr>
              <p:cNvPr id="14" name="Group 13"/>
              <p:cNvGrpSpPr/>
              <p:nvPr/>
            </p:nvGrpSpPr>
            <p:grpSpPr>
              <a:xfrm>
                <a:off x="5852664" y="2219295"/>
                <a:ext cx="1926771" cy="964384"/>
                <a:chOff x="5852664" y="2219295"/>
                <a:chExt cx="1926771" cy="964384"/>
              </a:xfrm>
            </p:grpSpPr>
            <p:sp>
              <p:nvSpPr>
                <p:cNvPr id="22" name="Notched Right Arrow 21"/>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Notched Right Arrow 22"/>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Notched Right Arrow 14"/>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otched Right Arrow 15"/>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382504" y="2241066"/>
                <a:ext cx="1926771" cy="964384"/>
                <a:chOff x="5852664" y="2219295"/>
                <a:chExt cx="1926771" cy="964384"/>
              </a:xfrm>
            </p:grpSpPr>
            <p:sp>
              <p:nvSpPr>
                <p:cNvPr id="18" name="Notched Right Arrow 1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Notched Right Arrow 19"/>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1" name="Group 50"/>
          <p:cNvGrpSpPr/>
          <p:nvPr/>
        </p:nvGrpSpPr>
        <p:grpSpPr>
          <a:xfrm>
            <a:off x="367092" y="1507591"/>
            <a:ext cx="1525082" cy="4597197"/>
            <a:chOff x="3792654" y="1745464"/>
            <a:chExt cx="1330825" cy="4011630"/>
          </a:xfrm>
        </p:grpSpPr>
        <p:sp>
          <p:nvSpPr>
            <p:cNvPr id="52" name="Cloud 51"/>
            <p:cNvSpPr/>
            <p:nvPr/>
          </p:nvSpPr>
          <p:spPr>
            <a:xfrm rot="9901180">
              <a:off x="4205949" y="2223970"/>
              <a:ext cx="917530" cy="117087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rot="21319929">
              <a:off x="3792654" y="2344676"/>
              <a:ext cx="917530" cy="935228"/>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704252" y="4193255"/>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853932" y="4192649"/>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834345">
              <a:off x="4120987" y="5325011"/>
              <a:ext cx="323650" cy="454101"/>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267503">
              <a:off x="4522452" y="5302993"/>
              <a:ext cx="363601" cy="45410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520594">
              <a:off x="3884396" y="3211433"/>
              <a:ext cx="624071" cy="1239435"/>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1064534">
              <a:off x="4447273" y="3104393"/>
              <a:ext cx="624071" cy="1357107"/>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0800000">
              <a:off x="4181407" y="3046336"/>
              <a:ext cx="624071" cy="1178801"/>
            </a:xfrm>
            <a:prstGeom prst="trapezoid">
              <a:avLst>
                <a:gd name="adj" fmla="val 9127"/>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3988157" y="4233688"/>
              <a:ext cx="958891" cy="125298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0800000">
              <a:off x="4314299" y="3175028"/>
              <a:ext cx="318604" cy="25337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20153556">
              <a:off x="4349098" y="3160763"/>
              <a:ext cx="153273" cy="1155099"/>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974021" y="2006986"/>
              <a:ext cx="970643" cy="12025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1619135">
              <a:off x="4466573" y="3126601"/>
              <a:ext cx="138745" cy="1211477"/>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00000">
              <a:off x="4671015" y="3120610"/>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a:off x="4119882" y="428276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4435480" y="1967608"/>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3855387" y="1955623"/>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4151707" y="1745464"/>
              <a:ext cx="615397" cy="65290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3852830" y="2349943"/>
              <a:ext cx="1161461" cy="17401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4345785" y="1842021"/>
              <a:ext cx="209523" cy="51508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a:off x="4231776" y="4311237"/>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flipH="1">
              <a:off x="4643054" y="434403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flipH="1">
              <a:off x="4519332" y="4310983"/>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395678" y="4330695"/>
              <a:ext cx="178170" cy="1040585"/>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5400000">
              <a:off x="4057225" y="3159241"/>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4167380" y="4199765"/>
              <a:ext cx="591928" cy="20071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a:off x="4085532" y="2848220"/>
              <a:ext cx="719946" cy="453496"/>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321324" y="2900021"/>
              <a:ext cx="233984" cy="13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6-Point Star 80"/>
            <p:cNvSpPr/>
            <p:nvPr/>
          </p:nvSpPr>
          <p:spPr>
            <a:xfrm>
              <a:off x="4251419" y="3558174"/>
              <a:ext cx="452833" cy="522536"/>
            </a:xfrm>
            <a:prstGeom prst="star6">
              <a:avLst>
                <a:gd name="adj" fmla="val 13103"/>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6-Point Star 81"/>
            <p:cNvSpPr/>
            <p:nvPr/>
          </p:nvSpPr>
          <p:spPr>
            <a:xfrm>
              <a:off x="3928821" y="2281402"/>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6-Point Star 82"/>
            <p:cNvSpPr/>
            <p:nvPr/>
          </p:nvSpPr>
          <p:spPr>
            <a:xfrm>
              <a:off x="4140075" y="2277370"/>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6-Point Star 83"/>
            <p:cNvSpPr/>
            <p:nvPr/>
          </p:nvSpPr>
          <p:spPr>
            <a:xfrm>
              <a:off x="4351329" y="2273338"/>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6-Point Star 84"/>
            <p:cNvSpPr/>
            <p:nvPr/>
          </p:nvSpPr>
          <p:spPr>
            <a:xfrm>
              <a:off x="4562583" y="2269306"/>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6-Point Star 85"/>
            <p:cNvSpPr/>
            <p:nvPr/>
          </p:nvSpPr>
          <p:spPr>
            <a:xfrm>
              <a:off x="4773837" y="2265274"/>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375044" y="3222234"/>
            <a:ext cx="6791504" cy="646331"/>
          </a:xfrm>
          <a:prstGeom prst="rect">
            <a:avLst/>
          </a:prstGeom>
        </p:spPr>
        <p:txBody>
          <a:bodyPr wrap="square">
            <a:spAutoFit/>
          </a:bodyPr>
          <a:lstStyle/>
          <a:p>
            <a:r>
              <a:rPr lang="en-US" b="1" i="1" dirty="0">
                <a:solidFill>
                  <a:srgbClr val="FF0000"/>
                </a:solidFill>
                <a:effectLst/>
                <a:latin typeface="Calibri" panose="020F0502020204030204" pitchFamily="34" charset="0"/>
              </a:rPr>
              <a:t>As the </a:t>
            </a:r>
            <a:r>
              <a:rPr lang="en-US" b="1" i="1" cap="small" dirty="0">
                <a:solidFill>
                  <a:srgbClr val="FF0000"/>
                </a:solidFill>
                <a:effectLst/>
                <a:latin typeface="Calibri" panose="020F0502020204030204" pitchFamily="34" charset="0"/>
              </a:rPr>
              <a:t>Lord</a:t>
            </a:r>
            <a:r>
              <a:rPr lang="en-US" b="1" i="1" dirty="0">
                <a:solidFill>
                  <a:srgbClr val="FF0000"/>
                </a:solidFill>
                <a:effectLst/>
                <a:latin typeface="Calibri" panose="020F0502020204030204" pitchFamily="34" charset="0"/>
              </a:rPr>
              <a:t> God of Israel </a:t>
            </a:r>
            <a:r>
              <a:rPr lang="en-US" b="1" i="1" dirty="0" err="1">
                <a:solidFill>
                  <a:srgbClr val="FF0000"/>
                </a:solidFill>
                <a:effectLst/>
                <a:latin typeface="Calibri" panose="020F0502020204030204" pitchFamily="34" charset="0"/>
              </a:rPr>
              <a:t>liveth</a:t>
            </a:r>
            <a:r>
              <a:rPr lang="en-US" b="1" i="1" dirty="0">
                <a:solidFill>
                  <a:srgbClr val="FF0000"/>
                </a:solidFill>
                <a:effectLst/>
                <a:latin typeface="Calibri" panose="020F0502020204030204" pitchFamily="34" charset="0"/>
              </a:rPr>
              <a:t>, before whom I stand, there shall not be dew nor rain these years, but according to my word.</a:t>
            </a:r>
            <a:endParaRPr lang="en-US" b="1" i="1" dirty="0">
              <a:solidFill>
                <a:srgbClr val="FF0000"/>
              </a:solidFill>
            </a:endParaRPr>
          </a:p>
        </p:txBody>
      </p:sp>
      <p:sp>
        <p:nvSpPr>
          <p:cNvPr id="87" name="TextBox 86"/>
          <p:cNvSpPr txBox="1"/>
          <p:nvPr/>
        </p:nvSpPr>
        <p:spPr>
          <a:xfrm>
            <a:off x="102556" y="6420051"/>
            <a:ext cx="7142780" cy="369332"/>
          </a:xfrm>
          <a:prstGeom prst="rect">
            <a:avLst/>
          </a:prstGeom>
          <a:noFill/>
        </p:spPr>
        <p:txBody>
          <a:bodyPr wrap="square" rtlCol="0">
            <a:spAutoFit/>
          </a:bodyPr>
          <a:lstStyle/>
          <a:p>
            <a:r>
              <a:rPr lang="en-US" dirty="0"/>
              <a:t>1 Kings 17:1</a:t>
            </a:r>
          </a:p>
        </p:txBody>
      </p:sp>
      <p:grpSp>
        <p:nvGrpSpPr>
          <p:cNvPr id="8" name="Group 7"/>
          <p:cNvGrpSpPr/>
          <p:nvPr/>
        </p:nvGrpSpPr>
        <p:grpSpPr>
          <a:xfrm>
            <a:off x="1948443" y="4691813"/>
            <a:ext cx="7135261" cy="1509075"/>
            <a:chOff x="1948443" y="4691813"/>
            <a:chExt cx="7135261" cy="1509075"/>
          </a:xfrm>
        </p:grpSpPr>
        <p:sp>
          <p:nvSpPr>
            <p:cNvPr id="4" name="Rectangle 3"/>
            <p:cNvSpPr/>
            <p:nvPr/>
          </p:nvSpPr>
          <p:spPr>
            <a:xfrm>
              <a:off x="2987704" y="4691813"/>
              <a:ext cx="6096000" cy="1477328"/>
            </a:xfrm>
            <a:prstGeom prst="rect">
              <a:avLst/>
            </a:prstGeom>
          </p:spPr>
          <p:txBody>
            <a:bodyPr>
              <a:spAutoFit/>
            </a:bodyPr>
            <a:lstStyle/>
            <a:p>
              <a:r>
                <a:rPr lang="en-US" b="1" i="0" dirty="0">
                  <a:solidFill>
                    <a:srgbClr val="333333"/>
                  </a:solidFill>
                  <a:effectLst/>
                  <a:latin typeface="Calibri" panose="020F0502020204030204" pitchFamily="34" charset="0"/>
                </a:rPr>
                <a:t>In response to King Ahab’s great wickedness, the Lord, through the prophet Elijah, sealed the heavens, that neither dew nor rain should fall throughout all the land of Israel. The drought that ensued and the famine that followed affected Elijah himself as well as untold others in the process. (2)</a:t>
              </a:r>
              <a:endParaRPr lang="en-US"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8443" y="4955280"/>
              <a:ext cx="997227" cy="1245608"/>
            </a:xfrm>
            <a:prstGeom prst="rect">
              <a:avLst/>
            </a:prstGeom>
          </p:spPr>
        </p:pic>
      </p:grpSp>
      <p:grpSp>
        <p:nvGrpSpPr>
          <p:cNvPr id="5" name="Group 4"/>
          <p:cNvGrpSpPr/>
          <p:nvPr/>
        </p:nvGrpSpPr>
        <p:grpSpPr>
          <a:xfrm>
            <a:off x="2866770" y="929979"/>
            <a:ext cx="6096000" cy="1337899"/>
            <a:chOff x="2866770" y="929979"/>
            <a:chExt cx="6096000" cy="1337899"/>
          </a:xfrm>
        </p:grpSpPr>
        <p:sp>
          <p:nvSpPr>
            <p:cNvPr id="3" name="Rectangle 2"/>
            <p:cNvSpPr/>
            <p:nvPr/>
          </p:nvSpPr>
          <p:spPr>
            <a:xfrm>
              <a:off x="2866770" y="929979"/>
              <a:ext cx="6096000" cy="646331"/>
            </a:xfrm>
            <a:prstGeom prst="rect">
              <a:avLst/>
            </a:prstGeom>
          </p:spPr>
          <p:txBody>
            <a:bodyPr>
              <a:spAutoFit/>
            </a:bodyPr>
            <a:lstStyle/>
            <a:p>
              <a:r>
                <a:rPr lang="en-US" b="0" i="0" dirty="0">
                  <a:solidFill>
                    <a:srgbClr val="333333"/>
                  </a:solidFill>
                  <a:effectLst/>
                  <a:latin typeface="Calibri" panose="020F0502020204030204" pitchFamily="34" charset="0"/>
                </a:rPr>
                <a:t> The last of the prophets in old Israel who held a fullness of divine authority was Elijah the </a:t>
              </a:r>
              <a:r>
                <a:rPr lang="en-US" b="0" i="0" dirty="0" err="1">
                  <a:solidFill>
                    <a:srgbClr val="333333"/>
                  </a:solidFill>
                  <a:effectLst/>
                  <a:latin typeface="Calibri" panose="020F0502020204030204" pitchFamily="34" charset="0"/>
                </a:rPr>
                <a:t>Tishbite</a:t>
              </a:r>
              <a:r>
                <a:rPr lang="en-US" b="0" i="0" dirty="0">
                  <a:solidFill>
                    <a:srgbClr val="333333"/>
                  </a:solidFill>
                  <a:effectLst/>
                  <a:latin typeface="Calibri" panose="020F0502020204030204" pitchFamily="34" charset="0"/>
                </a:rPr>
                <a:t>. (1)</a:t>
              </a:r>
              <a:endParaRPr lang="en-US" dirty="0"/>
            </a:p>
          </p:txBody>
        </p:sp>
        <p:pic>
          <p:nvPicPr>
            <p:cNvPr id="6146" name="Picture 2" descr="http://www.mormonnewsroom.org/media/640x360/theodore-burt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8011" y="1272349"/>
              <a:ext cx="730054" cy="9955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814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1000"/>
                                        <p:tgtEl>
                                          <p:spTgt spid="51"/>
                                        </p:tgtEl>
                                      </p:cBhvr>
                                    </p:animEffect>
                                    <p:anim calcmode="lin" valueType="num">
                                      <p:cBhvr>
                                        <p:cTn id="17" dur="1000" fill="hold"/>
                                        <p:tgtEl>
                                          <p:spTgt spid="51"/>
                                        </p:tgtEl>
                                        <p:attrNameLst>
                                          <p:attrName>ppt_x</p:attrName>
                                        </p:attrNameLst>
                                      </p:cBhvr>
                                      <p:tavLst>
                                        <p:tav tm="0">
                                          <p:val>
                                            <p:strVal val="#ppt_x"/>
                                          </p:val>
                                        </p:tav>
                                        <p:tav tm="100000">
                                          <p:val>
                                            <p:strVal val="#ppt_x"/>
                                          </p:val>
                                        </p:tav>
                                      </p:tavLst>
                                    </p:anim>
                                    <p:anim calcmode="lin" valueType="num">
                                      <p:cBhvr>
                                        <p:cTn id="18" dur="1000" fill="hold"/>
                                        <p:tgtEl>
                                          <p:spTgt spid="51"/>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By the Brook</a:t>
            </a:r>
          </a:p>
        </p:txBody>
      </p:sp>
      <p:sp>
        <p:nvSpPr>
          <p:cNvPr id="87" name="TextBox 86"/>
          <p:cNvSpPr txBox="1"/>
          <p:nvPr/>
        </p:nvSpPr>
        <p:spPr>
          <a:xfrm>
            <a:off x="102556" y="6420051"/>
            <a:ext cx="7142780" cy="369332"/>
          </a:xfrm>
          <a:prstGeom prst="rect">
            <a:avLst/>
          </a:prstGeom>
          <a:noFill/>
        </p:spPr>
        <p:txBody>
          <a:bodyPr wrap="square" rtlCol="0">
            <a:spAutoFit/>
          </a:bodyPr>
          <a:lstStyle/>
          <a:p>
            <a:r>
              <a:rPr lang="en-US" dirty="0"/>
              <a:t>1 Kings 17:2-6</a:t>
            </a:r>
          </a:p>
        </p:txBody>
      </p:sp>
      <p:sp>
        <p:nvSpPr>
          <p:cNvPr id="3" name="Rectangle 2"/>
          <p:cNvSpPr/>
          <p:nvPr/>
        </p:nvSpPr>
        <p:spPr>
          <a:xfrm>
            <a:off x="545268" y="1293740"/>
            <a:ext cx="4995453" cy="4832092"/>
          </a:xfrm>
          <a:prstGeom prst="rect">
            <a:avLst/>
          </a:prstGeom>
        </p:spPr>
        <p:txBody>
          <a:bodyPr wrap="square">
            <a:spAutoFit/>
          </a:bodyPr>
          <a:lstStyle/>
          <a:p>
            <a:r>
              <a:rPr lang="en-US" sz="2800" dirty="0"/>
              <a:t>Ravens did bring Elijah bread and meat to eat, but unless ravens carry more than I think they do, this was not a gourmet meal. </a:t>
            </a:r>
          </a:p>
          <a:p>
            <a:endParaRPr lang="en-US" sz="2800" dirty="0"/>
          </a:p>
          <a:p>
            <a:r>
              <a:rPr lang="en-US" sz="2800" dirty="0"/>
              <a:t>And ere long the brook </a:t>
            </a:r>
            <a:r>
              <a:rPr lang="en-US" sz="2800" dirty="0" err="1"/>
              <a:t>Cherith</a:t>
            </a:r>
            <a:r>
              <a:rPr lang="en-US" sz="2800" dirty="0"/>
              <a:t>, near which he hid and from which he drank, ran dry. </a:t>
            </a:r>
          </a:p>
          <a:p>
            <a:endParaRPr lang="en-US" sz="2800" dirty="0"/>
          </a:p>
          <a:p>
            <a:r>
              <a:rPr lang="en-US" sz="2800" dirty="0"/>
              <a:t>And so it went for three years. (2)</a:t>
            </a:r>
          </a:p>
        </p:txBody>
      </p:sp>
      <p:pic>
        <p:nvPicPr>
          <p:cNvPr id="11" name="Picture 10">
            <a:extLst>
              <a:ext uri="{FF2B5EF4-FFF2-40B4-BE49-F238E27FC236}">
                <a16:creationId xmlns:a16="http://schemas.microsoft.com/office/drawing/2014/main" id="{82E4FFCA-69AA-A692-98F7-E327490B17B6}"/>
              </a:ext>
            </a:extLst>
          </p:cNvPr>
          <p:cNvPicPr>
            <a:picLocks noChangeAspect="1"/>
          </p:cNvPicPr>
          <p:nvPr/>
        </p:nvPicPr>
        <p:blipFill>
          <a:blip r:embed="rId3"/>
          <a:stretch>
            <a:fillRect/>
          </a:stretch>
        </p:blipFill>
        <p:spPr>
          <a:xfrm>
            <a:off x="6651281" y="1107996"/>
            <a:ext cx="3086531" cy="4944165"/>
          </a:xfrm>
          <a:prstGeom prst="rect">
            <a:avLst/>
          </a:prstGeom>
        </p:spPr>
      </p:pic>
    </p:spTree>
    <p:extLst>
      <p:ext uri="{BB962C8B-B14F-4D97-AF65-F5344CB8AC3E}">
        <p14:creationId xmlns:p14="http://schemas.microsoft.com/office/powerpoint/2010/main" val="288038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Widow of Faith</a:t>
            </a:r>
          </a:p>
        </p:txBody>
      </p:sp>
      <p:sp>
        <p:nvSpPr>
          <p:cNvPr id="87" name="TextBox 86"/>
          <p:cNvSpPr txBox="1"/>
          <p:nvPr/>
        </p:nvSpPr>
        <p:spPr>
          <a:xfrm>
            <a:off x="102556" y="6420051"/>
            <a:ext cx="7142780" cy="369332"/>
          </a:xfrm>
          <a:prstGeom prst="rect">
            <a:avLst/>
          </a:prstGeom>
          <a:noFill/>
        </p:spPr>
        <p:txBody>
          <a:bodyPr wrap="square" rtlCol="0">
            <a:spAutoFit/>
          </a:bodyPr>
          <a:lstStyle/>
          <a:p>
            <a:r>
              <a:rPr lang="en-US" dirty="0"/>
              <a:t>1 Kings 17:7-10</a:t>
            </a:r>
          </a:p>
        </p:txBody>
      </p:sp>
      <p:sp>
        <p:nvSpPr>
          <p:cNvPr id="3" name="Rectangle 2"/>
          <p:cNvSpPr/>
          <p:nvPr/>
        </p:nvSpPr>
        <p:spPr>
          <a:xfrm>
            <a:off x="250738" y="1818331"/>
            <a:ext cx="2682078" cy="3046988"/>
          </a:xfrm>
          <a:prstGeom prst="rect">
            <a:avLst/>
          </a:prstGeom>
        </p:spPr>
        <p:txBody>
          <a:bodyPr wrap="square">
            <a:spAutoFit/>
          </a:bodyPr>
          <a:lstStyle/>
          <a:p>
            <a:r>
              <a:rPr lang="en-US" sz="2400" b="1" dirty="0"/>
              <a:t>God commanded Elijah to go to the village of </a:t>
            </a:r>
            <a:r>
              <a:rPr lang="en-US" sz="2400" b="1" dirty="0" err="1"/>
              <a:t>Zarephath</a:t>
            </a:r>
            <a:r>
              <a:rPr lang="en-US" sz="2400" b="1" dirty="0"/>
              <a:t> where, he said, he had commanded a widow woman to sustain him. </a:t>
            </a:r>
          </a:p>
        </p:txBody>
      </p:sp>
      <p:pic>
        <p:nvPicPr>
          <p:cNvPr id="8194" name="Picture 2" descr="http://media.ldscdn.org/images/media-library/old-testament-seminary-curriculum-images/widow-of-zarephath-1268030-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478" y="1212988"/>
            <a:ext cx="4267200" cy="42576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10250" y="6420051"/>
            <a:ext cx="1404342" cy="369332"/>
          </a:xfrm>
          <a:prstGeom prst="rect">
            <a:avLst/>
          </a:prstGeom>
          <a:noFill/>
        </p:spPr>
        <p:txBody>
          <a:bodyPr wrap="square" rtlCol="0">
            <a:spAutoFit/>
          </a:bodyPr>
          <a:lstStyle/>
          <a:p>
            <a:pPr algn="r"/>
            <a:r>
              <a:rPr lang="en-US" dirty="0"/>
              <a:t>(2)</a:t>
            </a:r>
          </a:p>
        </p:txBody>
      </p:sp>
      <p:sp>
        <p:nvSpPr>
          <p:cNvPr id="2" name="Rectangle 1"/>
          <p:cNvSpPr/>
          <p:nvPr/>
        </p:nvSpPr>
        <p:spPr>
          <a:xfrm>
            <a:off x="7673340" y="1305341"/>
            <a:ext cx="3739081" cy="4247317"/>
          </a:xfrm>
          <a:prstGeom prst="rect">
            <a:avLst/>
          </a:prstGeom>
        </p:spPr>
        <p:txBody>
          <a:bodyPr wrap="square">
            <a:spAutoFit/>
          </a:bodyPr>
          <a:lstStyle/>
          <a:p>
            <a:r>
              <a:rPr lang="en-US" b="1" i="0" dirty="0">
                <a:solidFill>
                  <a:srgbClr val="333333"/>
                </a:solidFill>
                <a:effectLst/>
                <a:latin typeface="Calibri" panose="020F0502020204030204" pitchFamily="34" charset="0"/>
              </a:rPr>
              <a:t>As he entered the city in his weary condition he met his benefactress, who was undoubtedly as weak and wasted as he. </a:t>
            </a:r>
          </a:p>
          <a:p>
            <a:endParaRPr lang="en-US" b="1" dirty="0">
              <a:solidFill>
                <a:srgbClr val="333333"/>
              </a:solidFill>
              <a:latin typeface="Calibri" panose="020F0502020204030204" pitchFamily="34" charset="0"/>
            </a:endParaRPr>
          </a:p>
          <a:p>
            <a:r>
              <a:rPr lang="en-US" b="1" i="0" dirty="0">
                <a:solidFill>
                  <a:srgbClr val="333333"/>
                </a:solidFill>
                <a:effectLst/>
                <a:latin typeface="Calibri" panose="020F0502020204030204" pitchFamily="34" charset="0"/>
              </a:rPr>
              <a:t>Perhaps almost apologetically the thirsty traveler importuned, “Fetch me, I pray thee, a little water in a vessel, that I may drink.” </a:t>
            </a:r>
          </a:p>
          <a:p>
            <a:endParaRPr lang="en-US" b="1" dirty="0">
              <a:solidFill>
                <a:srgbClr val="333333"/>
              </a:solidFill>
              <a:latin typeface="Calibri" panose="020F0502020204030204" pitchFamily="34" charset="0"/>
            </a:endParaRPr>
          </a:p>
          <a:p>
            <a:r>
              <a:rPr lang="en-US" b="1" i="0" dirty="0">
                <a:solidFill>
                  <a:srgbClr val="333333"/>
                </a:solidFill>
                <a:effectLst/>
                <a:latin typeface="Calibri" panose="020F0502020204030204" pitchFamily="34" charset="0"/>
              </a:rPr>
              <a:t>As she turned to meet his request, Elijah added even more strain to the supplication. “Bring me, I pray thee, a morsel of bread in thine hand [also].”</a:t>
            </a:r>
            <a:endParaRPr lang="en-US" b="1" dirty="0"/>
          </a:p>
        </p:txBody>
      </p:sp>
    </p:spTree>
    <p:extLst>
      <p:ext uri="{BB962C8B-B14F-4D97-AF65-F5344CB8AC3E}">
        <p14:creationId xmlns:p14="http://schemas.microsoft.com/office/powerpoint/2010/main" val="353095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Promises to the Widow</a:t>
            </a:r>
          </a:p>
        </p:txBody>
      </p:sp>
      <p:sp>
        <p:nvSpPr>
          <p:cNvPr id="87" name="TextBox 86"/>
          <p:cNvSpPr txBox="1"/>
          <p:nvPr/>
        </p:nvSpPr>
        <p:spPr>
          <a:xfrm>
            <a:off x="102556" y="6420051"/>
            <a:ext cx="7142780" cy="369332"/>
          </a:xfrm>
          <a:prstGeom prst="rect">
            <a:avLst/>
          </a:prstGeom>
          <a:noFill/>
        </p:spPr>
        <p:txBody>
          <a:bodyPr wrap="square" rtlCol="0">
            <a:spAutoFit/>
          </a:bodyPr>
          <a:lstStyle/>
          <a:p>
            <a:r>
              <a:rPr lang="en-US" dirty="0"/>
              <a:t>1 Kings 17:13-16</a:t>
            </a:r>
          </a:p>
        </p:txBody>
      </p:sp>
      <p:sp>
        <p:nvSpPr>
          <p:cNvPr id="3" name="Rectangle 2"/>
          <p:cNvSpPr/>
          <p:nvPr/>
        </p:nvSpPr>
        <p:spPr>
          <a:xfrm>
            <a:off x="310385" y="1622924"/>
            <a:ext cx="3966385" cy="1815882"/>
          </a:xfrm>
          <a:prstGeom prst="rect">
            <a:avLst/>
          </a:prstGeom>
        </p:spPr>
        <p:txBody>
          <a:bodyPr wrap="square">
            <a:spAutoFit/>
          </a:bodyPr>
          <a:lstStyle/>
          <a:p>
            <a:pPr fontAlgn="base"/>
            <a:r>
              <a:rPr lang="en-US" sz="2800" dirty="0"/>
              <a:t>How would it test the woman’s faith to feed Elijah before she fed her son and herself?</a:t>
            </a:r>
          </a:p>
        </p:txBody>
      </p:sp>
      <p:sp>
        <p:nvSpPr>
          <p:cNvPr id="4" name="Rectangle 3"/>
          <p:cNvSpPr/>
          <p:nvPr/>
        </p:nvSpPr>
        <p:spPr>
          <a:xfrm>
            <a:off x="2564716" y="5601830"/>
            <a:ext cx="6096000" cy="707886"/>
          </a:xfrm>
          <a:prstGeom prst="rect">
            <a:avLst/>
          </a:prstGeom>
        </p:spPr>
        <p:txBody>
          <a:bodyPr>
            <a:spAutoFit/>
          </a:bodyPr>
          <a:lstStyle/>
          <a:p>
            <a:r>
              <a:rPr lang="en-US" sz="2000" b="1" i="1" dirty="0">
                <a:solidFill>
                  <a:srgbClr val="FF0000"/>
                </a:solidFill>
                <a:effectLst/>
                <a:latin typeface="Calibri" panose="020F0502020204030204" pitchFamily="34" charset="0"/>
              </a:rPr>
              <a:t>And she went and did according to the saying of Elijah: and she, and he, and her house, did eat many days.</a:t>
            </a:r>
            <a:endParaRPr lang="en-US" sz="2000" b="1" i="1" dirty="0">
              <a:solidFill>
                <a:srgbClr val="FF0000"/>
              </a:solidFill>
            </a:endParaRPr>
          </a:p>
        </p:txBody>
      </p:sp>
      <p:pic>
        <p:nvPicPr>
          <p:cNvPr id="10244" name="Picture 4" descr="http://saintraphaelsbythesea.org/images/wid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770" y="1081874"/>
            <a:ext cx="3119219" cy="436690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8467404" y="3438806"/>
            <a:ext cx="3030762" cy="2163024"/>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75171" y="1086548"/>
              <a:ext cx="2350817" cy="1245800"/>
            </a:xfrm>
            <a:prstGeom prst="rect">
              <a:avLst/>
            </a:prstGeom>
          </p:spPr>
          <p:txBody>
            <a:bodyPr wrap="square">
              <a:spAutoFit/>
            </a:bodyPr>
            <a:lstStyle/>
            <a:p>
              <a:pPr algn="ctr"/>
              <a:r>
                <a:rPr lang="en-US" sz="1600" b="1" dirty="0"/>
                <a:t>Before we can receive the Lord’s promised blessings, we must first act in faith</a:t>
              </a:r>
              <a:endParaRPr lang="en-US" sz="1600" i="1" dirty="0"/>
            </a:p>
          </p:txBody>
        </p:sp>
      </p:grpSp>
      <p:sp>
        <p:nvSpPr>
          <p:cNvPr id="26" name="Rectangle 25"/>
          <p:cNvSpPr/>
          <p:nvPr/>
        </p:nvSpPr>
        <p:spPr>
          <a:xfrm>
            <a:off x="7655608" y="1317564"/>
            <a:ext cx="4206844" cy="1384995"/>
          </a:xfrm>
          <a:prstGeom prst="rect">
            <a:avLst/>
          </a:prstGeom>
        </p:spPr>
        <p:txBody>
          <a:bodyPr wrap="square">
            <a:spAutoFit/>
          </a:bodyPr>
          <a:lstStyle/>
          <a:p>
            <a:pPr fontAlgn="base"/>
            <a:r>
              <a:rPr lang="en-US" sz="2800" dirty="0"/>
              <a:t>What blessings did the Lord promise to give the woman if she fed Elijah first?</a:t>
            </a:r>
          </a:p>
        </p:txBody>
      </p:sp>
    </p:spTree>
    <p:extLst>
      <p:ext uri="{BB962C8B-B14F-4D97-AF65-F5344CB8AC3E}">
        <p14:creationId xmlns:p14="http://schemas.microsoft.com/office/powerpoint/2010/main" val="246604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2742</Words>
  <Application>Microsoft Office PowerPoint</Application>
  <PresentationFormat>Widescreen</PresentationFormat>
  <Paragraphs>135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Arial</vt:lpstr>
      <vt:lpstr>Algerian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28</cp:revision>
  <dcterms:created xsi:type="dcterms:W3CDTF">2016-01-22T17:03:54Z</dcterms:created>
  <dcterms:modified xsi:type="dcterms:W3CDTF">2025-10-25T16:40:47Z</dcterms:modified>
</cp:coreProperties>
</file>