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handoutMasterIdLst>
    <p:handoutMasterId r:id="rId36"/>
  </p:handoutMasterIdLst>
  <p:sldIdLst>
    <p:sldId id="257" r:id="rId2"/>
    <p:sldId id="258" r:id="rId3"/>
    <p:sldId id="261" r:id="rId4"/>
    <p:sldId id="262" r:id="rId5"/>
    <p:sldId id="268" r:id="rId6"/>
    <p:sldId id="293" r:id="rId7"/>
    <p:sldId id="294" r:id="rId8"/>
    <p:sldId id="271" r:id="rId9"/>
    <p:sldId id="272" r:id="rId10"/>
    <p:sldId id="277" r:id="rId11"/>
    <p:sldId id="273" r:id="rId12"/>
    <p:sldId id="274" r:id="rId13"/>
    <p:sldId id="275" r:id="rId14"/>
    <p:sldId id="276" r:id="rId15"/>
    <p:sldId id="282" r:id="rId16"/>
    <p:sldId id="283" r:id="rId17"/>
    <p:sldId id="286" r:id="rId18"/>
    <p:sldId id="266" r:id="rId19"/>
    <p:sldId id="284" r:id="rId20"/>
    <p:sldId id="285" r:id="rId21"/>
    <p:sldId id="288" r:id="rId22"/>
    <p:sldId id="259" r:id="rId23"/>
    <p:sldId id="296" r:id="rId24"/>
    <p:sldId id="267" r:id="rId25"/>
    <p:sldId id="260" r:id="rId26"/>
    <p:sldId id="289" r:id="rId27"/>
    <p:sldId id="290" r:id="rId28"/>
    <p:sldId id="291" r:id="rId29"/>
    <p:sldId id="292" r:id="rId30"/>
    <p:sldId id="270" r:id="rId31"/>
    <p:sldId id="278" r:id="rId32"/>
    <p:sldId id="280" r:id="rId33"/>
    <p:sldId id="281" r:id="rId34"/>
  </p:sldIdLst>
  <p:sldSz cx="12192000" cy="6858000"/>
  <p:notesSz cx="6858000" cy="9144000"/>
  <p:embeddedFontLst>
    <p:embeddedFont>
      <p:font typeface="Microsoft YaHei UI Light" panose="020B0502040204020203" pitchFamily="34" charset="-122"/>
      <p:regular r:id="rId37"/>
    </p:embeddedFont>
    <p:embeddedFont>
      <p:font typeface="Abadi" panose="020B0604020202020204" charset="0"/>
      <p:regular r:id="rId38"/>
    </p:embeddedFont>
    <p:embeddedFont>
      <p:font typeface="Bell MT" panose="02020503060305020303" pitchFamily="18" charset="0"/>
      <p:regular r:id="rId39"/>
      <p:bold r:id="rId40"/>
      <p:italic r:id="rId41"/>
    </p:embeddedFont>
    <p:embeddedFont>
      <p:font typeface="Colonna MT" panose="04020805060202030203" pitchFamily="82" charset="0"/>
      <p:regular r:id="rId42"/>
    </p:embeddedFont>
    <p:embeddedFont>
      <p:font typeface="Comic Sans MS" panose="030F0702030302020204" pitchFamily="66" charset="0"/>
      <p:regular r:id="rId43"/>
      <p:bold r:id="rId44"/>
      <p:italic r:id="rId45"/>
      <p:boldItalic r:id="rId46"/>
    </p:embeddedFont>
    <p:embeddedFont>
      <p:font typeface="Harrington" panose="04040505050A02020702" pitchFamily="82" charset="0"/>
      <p:regular r:id="rId47"/>
    </p:embeddedFont>
    <p:embeddedFont>
      <p:font typeface="Rockwell" panose="02060603020205020403" pitchFamily="18" charset="0"/>
      <p:regular r:id="rId48"/>
      <p:bold r:id="rId49"/>
      <p:italic r:id="rId50"/>
      <p:boldItalic r:id="rId51"/>
    </p:embeddedFont>
    <p:embeddedFont>
      <p:font typeface="Tw Cen MT" panose="020B0602020104020603" pitchFamily="34" charset="0"/>
      <p:regular r:id="rId52"/>
      <p:bold r:id="rId53"/>
      <p:italic r:id="rId54"/>
      <p:boldItalic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C448"/>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77" autoAdjust="0"/>
    <p:restoredTop sz="94868" autoAdjust="0"/>
  </p:normalViewPr>
  <p:slideViewPr>
    <p:cSldViewPr snapToGrid="0">
      <p:cViewPr varScale="1">
        <p:scale>
          <a:sx n="55" d="100"/>
          <a:sy n="55" d="100"/>
        </p:scale>
        <p:origin x="324" y="26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236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49" Type="http://schemas.openxmlformats.org/officeDocument/2006/relationships/font" Target="fonts/font13.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E423A8-F011-4331-B262-91DDFEE116CF}" type="datetimeFigureOut">
              <a:rPr lang="en-US" smtClean="0"/>
              <a:t>11/14/2025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FB361D-EFFF-4093-B49B-4F2F2A8A3C67}" type="slidenum">
              <a:rPr lang="en-US" smtClean="0"/>
              <a:t>‹#›</a:t>
            </a:fld>
            <a:endParaRPr lang="en-US"/>
          </a:p>
        </p:txBody>
      </p:sp>
    </p:spTree>
    <p:extLst>
      <p:ext uri="{BB962C8B-B14F-4D97-AF65-F5344CB8AC3E}">
        <p14:creationId xmlns:p14="http://schemas.microsoft.com/office/powerpoint/2010/main" val="3059629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9F5E0C-5623-45F6-8F8D-1CD24D622F21}" type="datetimeFigureOut">
              <a:rPr lang="en-US" smtClean="0"/>
              <a:t>11/14/2025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1734A6-A6AC-44F7-8F00-7E5D67B1A63E}" type="slidenum">
              <a:rPr lang="en-US" smtClean="0"/>
              <a:t>‹#›</a:t>
            </a:fld>
            <a:endParaRPr lang="en-US"/>
          </a:p>
        </p:txBody>
      </p:sp>
    </p:spTree>
    <p:extLst>
      <p:ext uri="{BB962C8B-B14F-4D97-AF65-F5344CB8AC3E}">
        <p14:creationId xmlns:p14="http://schemas.microsoft.com/office/powerpoint/2010/main" val="3723472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1734A6-A6AC-44F7-8F00-7E5D67B1A63E}" type="slidenum">
              <a:rPr lang="en-US" smtClean="0"/>
              <a:t>27</a:t>
            </a:fld>
            <a:endParaRPr lang="en-US"/>
          </a:p>
        </p:txBody>
      </p:sp>
    </p:spTree>
    <p:extLst>
      <p:ext uri="{BB962C8B-B14F-4D97-AF65-F5344CB8AC3E}">
        <p14:creationId xmlns:p14="http://schemas.microsoft.com/office/powerpoint/2010/main" val="1799816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1734A6-A6AC-44F7-8F00-7E5D67B1A63E}" type="slidenum">
              <a:rPr lang="en-US" smtClean="0"/>
              <a:t>28</a:t>
            </a:fld>
            <a:endParaRPr lang="en-US"/>
          </a:p>
        </p:txBody>
      </p:sp>
    </p:spTree>
    <p:extLst>
      <p:ext uri="{BB962C8B-B14F-4D97-AF65-F5344CB8AC3E}">
        <p14:creationId xmlns:p14="http://schemas.microsoft.com/office/powerpoint/2010/main" val="545418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1734A6-A6AC-44F7-8F00-7E5D67B1A63E}" type="slidenum">
              <a:rPr lang="en-US" smtClean="0"/>
              <a:t>29</a:t>
            </a:fld>
            <a:endParaRPr lang="en-US"/>
          </a:p>
        </p:txBody>
      </p:sp>
    </p:spTree>
    <p:extLst>
      <p:ext uri="{BB962C8B-B14F-4D97-AF65-F5344CB8AC3E}">
        <p14:creationId xmlns:p14="http://schemas.microsoft.com/office/powerpoint/2010/main" val="3367259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FEC60D8-6400-405D-A9B6-75423ADA32A9}"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E2CBE-3958-419C-A000-DBF7A327EB46}" type="slidenum">
              <a:rPr lang="en-US" smtClean="0"/>
              <a:t>‹#›</a:t>
            </a:fld>
            <a:endParaRPr lang="en-US"/>
          </a:p>
        </p:txBody>
      </p:sp>
    </p:spTree>
    <p:extLst>
      <p:ext uri="{BB962C8B-B14F-4D97-AF65-F5344CB8AC3E}">
        <p14:creationId xmlns:p14="http://schemas.microsoft.com/office/powerpoint/2010/main" val="1272481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EC60D8-6400-405D-A9B6-75423ADA32A9}"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E2CBE-3958-419C-A000-DBF7A327EB46}" type="slidenum">
              <a:rPr lang="en-US" smtClean="0"/>
              <a:t>‹#›</a:t>
            </a:fld>
            <a:endParaRPr lang="en-US"/>
          </a:p>
        </p:txBody>
      </p:sp>
    </p:spTree>
    <p:extLst>
      <p:ext uri="{BB962C8B-B14F-4D97-AF65-F5344CB8AC3E}">
        <p14:creationId xmlns:p14="http://schemas.microsoft.com/office/powerpoint/2010/main" val="1464361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EC60D8-6400-405D-A9B6-75423ADA32A9}"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E2CBE-3958-419C-A000-DBF7A327EB46}" type="slidenum">
              <a:rPr lang="en-US" smtClean="0"/>
              <a:t>‹#›</a:t>
            </a:fld>
            <a:endParaRPr lang="en-US"/>
          </a:p>
        </p:txBody>
      </p:sp>
    </p:spTree>
    <p:extLst>
      <p:ext uri="{BB962C8B-B14F-4D97-AF65-F5344CB8AC3E}">
        <p14:creationId xmlns:p14="http://schemas.microsoft.com/office/powerpoint/2010/main" val="1687240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EC60D8-6400-405D-A9B6-75423ADA32A9}"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E2CBE-3958-419C-A000-DBF7A327EB46}" type="slidenum">
              <a:rPr lang="en-US" smtClean="0"/>
              <a:t>‹#›</a:t>
            </a:fld>
            <a:endParaRPr lang="en-US"/>
          </a:p>
        </p:txBody>
      </p:sp>
    </p:spTree>
    <p:extLst>
      <p:ext uri="{BB962C8B-B14F-4D97-AF65-F5344CB8AC3E}">
        <p14:creationId xmlns:p14="http://schemas.microsoft.com/office/powerpoint/2010/main" val="3946866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EC60D8-6400-405D-A9B6-75423ADA32A9}"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E2CBE-3958-419C-A000-DBF7A327EB46}" type="slidenum">
              <a:rPr lang="en-US" smtClean="0"/>
              <a:t>‹#›</a:t>
            </a:fld>
            <a:endParaRPr lang="en-US"/>
          </a:p>
        </p:txBody>
      </p:sp>
    </p:spTree>
    <p:extLst>
      <p:ext uri="{BB962C8B-B14F-4D97-AF65-F5344CB8AC3E}">
        <p14:creationId xmlns:p14="http://schemas.microsoft.com/office/powerpoint/2010/main" val="3063133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EC60D8-6400-405D-A9B6-75423ADA32A9}"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0E2CBE-3958-419C-A000-DBF7A327EB46}" type="slidenum">
              <a:rPr lang="en-US" smtClean="0"/>
              <a:t>‹#›</a:t>
            </a:fld>
            <a:endParaRPr lang="en-US"/>
          </a:p>
        </p:txBody>
      </p:sp>
    </p:spTree>
    <p:extLst>
      <p:ext uri="{BB962C8B-B14F-4D97-AF65-F5344CB8AC3E}">
        <p14:creationId xmlns:p14="http://schemas.microsoft.com/office/powerpoint/2010/main" val="1128062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EC60D8-6400-405D-A9B6-75423ADA32A9}" type="datetimeFigureOut">
              <a:rPr lang="en-US" smtClean="0"/>
              <a:t>11/14/2025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0E2CBE-3958-419C-A000-DBF7A327EB46}" type="slidenum">
              <a:rPr lang="en-US" smtClean="0"/>
              <a:t>‹#›</a:t>
            </a:fld>
            <a:endParaRPr lang="en-US"/>
          </a:p>
        </p:txBody>
      </p:sp>
    </p:spTree>
    <p:extLst>
      <p:ext uri="{BB962C8B-B14F-4D97-AF65-F5344CB8AC3E}">
        <p14:creationId xmlns:p14="http://schemas.microsoft.com/office/powerpoint/2010/main" val="3390139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EC60D8-6400-405D-A9B6-75423ADA32A9}" type="datetimeFigureOut">
              <a:rPr lang="en-US" smtClean="0"/>
              <a:t>11/14/2025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0E2CBE-3958-419C-A000-DBF7A327EB46}" type="slidenum">
              <a:rPr lang="en-US" smtClean="0"/>
              <a:t>‹#›</a:t>
            </a:fld>
            <a:endParaRPr lang="en-US"/>
          </a:p>
        </p:txBody>
      </p:sp>
    </p:spTree>
    <p:extLst>
      <p:ext uri="{BB962C8B-B14F-4D97-AF65-F5344CB8AC3E}">
        <p14:creationId xmlns:p14="http://schemas.microsoft.com/office/powerpoint/2010/main" val="107846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EC60D8-6400-405D-A9B6-75423ADA32A9}" type="datetimeFigureOut">
              <a:rPr lang="en-US" smtClean="0"/>
              <a:t>11/14/2025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0E2CBE-3958-419C-A000-DBF7A327EB46}" type="slidenum">
              <a:rPr lang="en-US" smtClean="0"/>
              <a:t>‹#›</a:t>
            </a:fld>
            <a:endParaRPr lang="en-US"/>
          </a:p>
        </p:txBody>
      </p:sp>
    </p:spTree>
    <p:extLst>
      <p:ext uri="{BB962C8B-B14F-4D97-AF65-F5344CB8AC3E}">
        <p14:creationId xmlns:p14="http://schemas.microsoft.com/office/powerpoint/2010/main" val="1336283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EC60D8-6400-405D-A9B6-75423ADA32A9}"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0E2CBE-3958-419C-A000-DBF7A327EB46}" type="slidenum">
              <a:rPr lang="en-US" smtClean="0"/>
              <a:t>‹#›</a:t>
            </a:fld>
            <a:endParaRPr lang="en-US"/>
          </a:p>
        </p:txBody>
      </p:sp>
    </p:spTree>
    <p:extLst>
      <p:ext uri="{BB962C8B-B14F-4D97-AF65-F5344CB8AC3E}">
        <p14:creationId xmlns:p14="http://schemas.microsoft.com/office/powerpoint/2010/main" val="1083466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EC60D8-6400-405D-A9B6-75423ADA32A9}"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0E2CBE-3958-419C-A000-DBF7A327EB46}" type="slidenum">
              <a:rPr lang="en-US" smtClean="0"/>
              <a:t>‹#›</a:t>
            </a:fld>
            <a:endParaRPr lang="en-US"/>
          </a:p>
        </p:txBody>
      </p:sp>
    </p:spTree>
    <p:extLst>
      <p:ext uri="{BB962C8B-B14F-4D97-AF65-F5344CB8AC3E}">
        <p14:creationId xmlns:p14="http://schemas.microsoft.com/office/powerpoint/2010/main" val="2432918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EC60D8-6400-405D-A9B6-75423ADA32A9}" type="datetimeFigureOut">
              <a:rPr lang="en-US" smtClean="0"/>
              <a:t>11/14/2025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E2CBE-3958-419C-A000-DBF7A327EB46}" type="slidenum">
              <a:rPr lang="en-US" smtClean="0"/>
              <a:t>‹#›</a:t>
            </a:fld>
            <a:endParaRPr lang="en-US"/>
          </a:p>
        </p:txBody>
      </p:sp>
    </p:spTree>
    <p:extLst>
      <p:ext uri="{BB962C8B-B14F-4D97-AF65-F5344CB8AC3E}">
        <p14:creationId xmlns:p14="http://schemas.microsoft.com/office/powerpoint/2010/main" val="588465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3DAF48-257A-487D-BE15-4D42C6B1C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 y="641287"/>
            <a:ext cx="12192001" cy="3970318"/>
          </a:xfrm>
          <a:prstGeom prst="rect">
            <a:avLst/>
          </a:prstGeom>
          <a:noFill/>
        </p:spPr>
        <p:txBody>
          <a:bodyPr wrap="square" rtlCol="0">
            <a:spAutoFit/>
          </a:bodyPr>
          <a:lstStyle/>
          <a:p>
            <a:pPr algn="ctr"/>
            <a:r>
              <a:rPr lang="en-US" sz="6600" dirty="0"/>
              <a:t>Sacred Songs, Poems, and Prayers</a:t>
            </a:r>
          </a:p>
          <a:p>
            <a:pPr algn="ctr"/>
            <a:endParaRPr lang="en-US" sz="6600" dirty="0"/>
          </a:p>
          <a:p>
            <a:pPr algn="ctr"/>
            <a:r>
              <a:rPr lang="en-US" sz="5400" dirty="0"/>
              <a:t>Psalms Part 1</a:t>
            </a:r>
          </a:p>
        </p:txBody>
      </p:sp>
      <p:sp>
        <p:nvSpPr>
          <p:cNvPr id="3" name="Rectangle 2"/>
          <p:cNvSpPr/>
          <p:nvPr/>
        </p:nvSpPr>
        <p:spPr>
          <a:xfrm>
            <a:off x="4953064" y="4514228"/>
            <a:ext cx="2171492" cy="369332"/>
          </a:xfrm>
          <a:prstGeom prst="rect">
            <a:avLst/>
          </a:prstGeom>
        </p:spPr>
        <p:txBody>
          <a:bodyPr wrap="none">
            <a:spAutoFit/>
          </a:bodyPr>
          <a:lstStyle/>
          <a:p>
            <a:pPr fontAlgn="base"/>
            <a:r>
              <a:rPr lang="en-US" dirty="0">
                <a:solidFill>
                  <a:srgbClr val="0070C0"/>
                </a:solidFill>
              </a:rPr>
              <a:t>Psalms 9, 23, 24, 33</a:t>
            </a:r>
            <a:endParaRPr lang="en-US" b="0" i="0" dirty="0">
              <a:solidFill>
                <a:srgbClr val="0070C0"/>
              </a:solidFill>
              <a:effectLst/>
            </a:endParaRPr>
          </a:p>
        </p:txBody>
      </p:sp>
      <p:grpSp>
        <p:nvGrpSpPr>
          <p:cNvPr id="83" name="Group 82"/>
          <p:cNvGrpSpPr/>
          <p:nvPr/>
        </p:nvGrpSpPr>
        <p:grpSpPr>
          <a:xfrm rot="1092222">
            <a:off x="8588188" y="2176966"/>
            <a:ext cx="2752165" cy="3975848"/>
            <a:chOff x="533400" y="2418728"/>
            <a:chExt cx="2752165" cy="3975848"/>
          </a:xfrm>
        </p:grpSpPr>
        <p:sp>
          <p:nvSpPr>
            <p:cNvPr id="84" name="Rectangle 83"/>
            <p:cNvSpPr/>
            <p:nvPr/>
          </p:nvSpPr>
          <p:spPr>
            <a:xfrm>
              <a:off x="618565" y="2418728"/>
              <a:ext cx="2667000" cy="3962400"/>
            </a:xfrm>
            <a:prstGeom prst="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ame 84"/>
            <p:cNvSpPr/>
            <p:nvPr/>
          </p:nvSpPr>
          <p:spPr>
            <a:xfrm>
              <a:off x="770965" y="2494928"/>
              <a:ext cx="2362200" cy="3810000"/>
            </a:xfrm>
            <a:prstGeom prst="frame">
              <a:avLst>
                <a:gd name="adj1" fmla="val 1873"/>
              </a:avLst>
            </a:prstGeom>
            <a:solidFill>
              <a:srgbClr val="E6C44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TextBox 85"/>
            <p:cNvSpPr txBox="1"/>
            <p:nvPr/>
          </p:nvSpPr>
          <p:spPr>
            <a:xfrm>
              <a:off x="923365" y="2647328"/>
              <a:ext cx="2057400" cy="646331"/>
            </a:xfrm>
            <a:prstGeom prst="rect">
              <a:avLst/>
            </a:prstGeom>
            <a:noFill/>
          </p:spPr>
          <p:txBody>
            <a:bodyPr wrap="square" rtlCol="0">
              <a:spAutoFit/>
            </a:bodyPr>
            <a:lstStyle/>
            <a:p>
              <a:pPr algn="ctr"/>
              <a:r>
                <a:rPr lang="en-US" sz="3600" dirty="0">
                  <a:solidFill>
                    <a:srgbClr val="E6C448"/>
                  </a:solidFill>
                  <a:latin typeface="Bell MT" panose="02020503060305020303" pitchFamily="18" charset="0"/>
                  <a:cs typeface="Angsana New" pitchFamily="18" charset="-34"/>
                </a:rPr>
                <a:t>HYMNS</a:t>
              </a:r>
            </a:p>
          </p:txBody>
        </p:sp>
        <p:grpSp>
          <p:nvGrpSpPr>
            <p:cNvPr id="87" name="Group 86"/>
            <p:cNvGrpSpPr/>
            <p:nvPr/>
          </p:nvGrpSpPr>
          <p:grpSpPr>
            <a:xfrm>
              <a:off x="1342497" y="3446059"/>
              <a:ext cx="1219136" cy="745062"/>
              <a:chOff x="2931459" y="4937760"/>
              <a:chExt cx="4020670" cy="1965955"/>
            </a:xfrm>
          </p:grpSpPr>
          <p:grpSp>
            <p:nvGrpSpPr>
              <p:cNvPr id="89" name="Group 88"/>
              <p:cNvGrpSpPr/>
              <p:nvPr/>
            </p:nvGrpSpPr>
            <p:grpSpPr>
              <a:xfrm>
                <a:off x="2931459" y="5266765"/>
                <a:ext cx="381000" cy="1600200"/>
                <a:chOff x="3854824" y="4876800"/>
                <a:chExt cx="381000" cy="1600200"/>
              </a:xfrm>
            </p:grpSpPr>
            <p:sp>
              <p:nvSpPr>
                <p:cNvPr id="156" name="Rounded Rectangle 155"/>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6571129" y="5275729"/>
                <a:ext cx="381000" cy="1600200"/>
                <a:chOff x="3854824" y="4876800"/>
                <a:chExt cx="381000" cy="1600200"/>
              </a:xfrm>
            </p:grpSpPr>
            <p:sp>
              <p:nvSpPr>
                <p:cNvPr id="152" name="Rounded Rectangle 151"/>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4343400" y="4937760"/>
                <a:ext cx="457200" cy="1920240"/>
                <a:chOff x="3854824" y="4876800"/>
                <a:chExt cx="381000" cy="1600200"/>
              </a:xfrm>
            </p:grpSpPr>
            <p:sp>
              <p:nvSpPr>
                <p:cNvPr id="148" name="Rounded Rectangle 147"/>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5029200" y="4937760"/>
                <a:ext cx="457200" cy="1920240"/>
                <a:chOff x="3854824" y="4876800"/>
                <a:chExt cx="381000" cy="1600200"/>
              </a:xfrm>
            </p:grpSpPr>
            <p:sp>
              <p:nvSpPr>
                <p:cNvPr id="144" name="Rounded Rectangle 143"/>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p:cNvGrpSpPr/>
              <p:nvPr/>
            </p:nvGrpSpPr>
            <p:grpSpPr>
              <a:xfrm>
                <a:off x="3505200" y="5577840"/>
                <a:ext cx="304800" cy="1280160"/>
                <a:chOff x="3854824" y="4876800"/>
                <a:chExt cx="381000" cy="1600200"/>
              </a:xfrm>
            </p:grpSpPr>
            <p:sp>
              <p:nvSpPr>
                <p:cNvPr id="140" name="Rounded Rectangle 139"/>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p:cNvGrpSpPr/>
              <p:nvPr/>
            </p:nvGrpSpPr>
            <p:grpSpPr>
              <a:xfrm>
                <a:off x="6042212" y="5586805"/>
                <a:ext cx="304800" cy="1280159"/>
                <a:chOff x="3854824" y="4876800"/>
                <a:chExt cx="381000" cy="1600199"/>
              </a:xfrm>
            </p:grpSpPr>
            <p:sp>
              <p:nvSpPr>
                <p:cNvPr id="136" name="Rounded Rectangle 135"/>
                <p:cNvSpPr/>
                <p:nvPr/>
              </p:nvSpPr>
              <p:spPr>
                <a:xfrm>
                  <a:off x="3962400" y="5257799"/>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p:nvPr/>
            </p:nvGrpSpPr>
            <p:grpSpPr>
              <a:xfrm>
                <a:off x="4025153" y="5262281"/>
                <a:ext cx="367553" cy="1586753"/>
                <a:chOff x="3854824" y="4876800"/>
                <a:chExt cx="381000" cy="1600200"/>
              </a:xfrm>
            </p:grpSpPr>
            <p:sp>
              <p:nvSpPr>
                <p:cNvPr id="132" name="Rounded Rectangle 131"/>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5459506" y="5271246"/>
                <a:ext cx="389966" cy="1582271"/>
                <a:chOff x="3854824" y="4876800"/>
                <a:chExt cx="381000" cy="1600200"/>
              </a:xfrm>
            </p:grpSpPr>
            <p:sp>
              <p:nvSpPr>
                <p:cNvPr id="128" name="Rounded Rectangle 127"/>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Oval 96"/>
              <p:cNvSpPr/>
              <p:nvPr/>
            </p:nvSpPr>
            <p:spPr>
              <a:xfrm>
                <a:off x="4701988" y="5732930"/>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a:off x="4648200" y="5867400"/>
                <a:ext cx="152400" cy="9906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a:off x="4809565" y="5867401"/>
                <a:ext cx="152400" cy="9906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a:off x="4979894" y="5867400"/>
                <a:ext cx="152400" cy="9906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4688541" y="5862918"/>
                <a:ext cx="416859" cy="8068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Block Arc 101"/>
              <p:cNvSpPr/>
              <p:nvPr/>
            </p:nvSpPr>
            <p:spPr>
              <a:xfrm rot="10800000">
                <a:off x="4724400" y="5410200"/>
                <a:ext cx="333375" cy="381000"/>
              </a:xfrm>
              <a:prstGeom prst="blockArc">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Rounded Rectangle 102"/>
              <p:cNvSpPr/>
              <p:nvPr/>
            </p:nvSpPr>
            <p:spPr>
              <a:xfrm>
                <a:off x="4267200" y="6042212"/>
                <a:ext cx="206187" cy="815788"/>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a:off x="5351928" y="6033247"/>
                <a:ext cx="210671" cy="815788"/>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a:off x="3989293" y="6060140"/>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a:off x="3836893" y="6060140"/>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106"/>
              <p:cNvSpPr/>
              <p:nvPr/>
            </p:nvSpPr>
            <p:spPr>
              <a:xfrm>
                <a:off x="3720352" y="606910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p:cNvGrpSpPr/>
              <p:nvPr/>
            </p:nvGrpSpPr>
            <p:grpSpPr>
              <a:xfrm>
                <a:off x="3191434" y="6051175"/>
                <a:ext cx="407895" cy="797859"/>
                <a:chOff x="3191434" y="6051175"/>
                <a:chExt cx="407895" cy="797859"/>
              </a:xfrm>
            </p:grpSpPr>
            <p:sp>
              <p:nvSpPr>
                <p:cNvPr id="125" name="Rounded Rectangle 124"/>
                <p:cNvSpPr/>
                <p:nvPr/>
              </p:nvSpPr>
              <p:spPr>
                <a:xfrm>
                  <a:off x="3460376"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a:off x="3316940"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a:off x="3191434"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p:cNvGrpSpPr/>
              <p:nvPr/>
            </p:nvGrpSpPr>
            <p:grpSpPr>
              <a:xfrm>
                <a:off x="6275294" y="6060141"/>
                <a:ext cx="407895" cy="797859"/>
                <a:chOff x="3191434" y="6051175"/>
                <a:chExt cx="407895" cy="797859"/>
              </a:xfrm>
            </p:grpSpPr>
            <p:sp>
              <p:nvSpPr>
                <p:cNvPr id="122" name="Rounded Rectangle 121"/>
                <p:cNvSpPr/>
                <p:nvPr/>
              </p:nvSpPr>
              <p:spPr>
                <a:xfrm>
                  <a:off x="3460376"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122"/>
                <p:cNvSpPr/>
                <p:nvPr/>
              </p:nvSpPr>
              <p:spPr>
                <a:xfrm>
                  <a:off x="3316940"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nvSpPr>
              <p:spPr>
                <a:xfrm>
                  <a:off x="3191434"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p:nvPr/>
            </p:nvGrpSpPr>
            <p:grpSpPr>
              <a:xfrm>
                <a:off x="5715000" y="6060141"/>
                <a:ext cx="407895" cy="797859"/>
                <a:chOff x="3191434" y="6051175"/>
                <a:chExt cx="407895" cy="797859"/>
              </a:xfrm>
            </p:grpSpPr>
            <p:sp>
              <p:nvSpPr>
                <p:cNvPr id="119" name="Rounded Rectangle 118"/>
                <p:cNvSpPr/>
                <p:nvPr/>
              </p:nvSpPr>
              <p:spPr>
                <a:xfrm>
                  <a:off x="3460376"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19"/>
                <p:cNvSpPr/>
                <p:nvPr/>
              </p:nvSpPr>
              <p:spPr>
                <a:xfrm>
                  <a:off x="3316940"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20"/>
                <p:cNvSpPr/>
                <p:nvPr/>
              </p:nvSpPr>
              <p:spPr>
                <a:xfrm>
                  <a:off x="3191434"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Rounded Rectangle 110"/>
              <p:cNvSpPr/>
              <p:nvPr/>
            </p:nvSpPr>
            <p:spPr>
              <a:xfrm flipV="1">
                <a:off x="3048000" y="6750423"/>
                <a:ext cx="3810000" cy="15329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flipV="1">
                <a:off x="3200400" y="6042211"/>
                <a:ext cx="376518" cy="12550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flipV="1">
                <a:off x="6275294" y="6033246"/>
                <a:ext cx="376518" cy="12550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flipV="1">
                <a:off x="3729318" y="6024282"/>
                <a:ext cx="376518" cy="12550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flipV="1">
                <a:off x="5728447" y="6024282"/>
                <a:ext cx="376518" cy="12550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flipV="1">
                <a:off x="4262718" y="6033246"/>
                <a:ext cx="197224" cy="89648"/>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flipV="1">
                <a:off x="5342965" y="6019799"/>
                <a:ext cx="215153" cy="5827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4648200" y="6615952"/>
                <a:ext cx="533400" cy="2420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Rectangle 87"/>
            <p:cNvSpPr/>
            <p:nvPr/>
          </p:nvSpPr>
          <p:spPr>
            <a:xfrm flipH="1">
              <a:off x="533400" y="2432176"/>
              <a:ext cx="85165" cy="3962400"/>
            </a:xfrm>
            <a:prstGeom prst="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rot="20168422">
            <a:off x="587392" y="2549117"/>
            <a:ext cx="2770094" cy="2425238"/>
            <a:chOff x="228600" y="381000"/>
            <a:chExt cx="3505068" cy="2501531"/>
          </a:xfrm>
        </p:grpSpPr>
        <p:grpSp>
          <p:nvGrpSpPr>
            <p:cNvPr id="161" name="Group 160"/>
            <p:cNvGrpSpPr/>
            <p:nvPr/>
          </p:nvGrpSpPr>
          <p:grpSpPr>
            <a:xfrm>
              <a:off x="228600" y="381000"/>
              <a:ext cx="3505068" cy="2501531"/>
              <a:chOff x="534986" y="381000"/>
              <a:chExt cx="2637111" cy="2501531"/>
            </a:xfrm>
          </p:grpSpPr>
          <p:sp>
            <p:nvSpPr>
              <p:cNvPr id="163" name="Rectangle 162"/>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 name="Group 163"/>
              <p:cNvGrpSpPr/>
              <p:nvPr/>
            </p:nvGrpSpPr>
            <p:grpSpPr>
              <a:xfrm>
                <a:off x="534986" y="384805"/>
                <a:ext cx="457200" cy="2497726"/>
                <a:chOff x="533400" y="381000"/>
                <a:chExt cx="457200" cy="2497726"/>
              </a:xfrm>
            </p:grpSpPr>
            <p:sp>
              <p:nvSpPr>
                <p:cNvPr id="170" name="Oval 16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Rounded Rectangle 17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p:cNvGrpSpPr/>
              <p:nvPr/>
            </p:nvGrpSpPr>
            <p:grpSpPr>
              <a:xfrm>
                <a:off x="2714897" y="381000"/>
                <a:ext cx="457200" cy="2497726"/>
                <a:chOff x="2714897" y="457200"/>
                <a:chExt cx="457200" cy="2497726"/>
              </a:xfrm>
            </p:grpSpPr>
            <p:sp>
              <p:nvSpPr>
                <p:cNvPr id="166" name="Oval 16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Rectangle 161"/>
            <p:cNvSpPr/>
            <p:nvPr/>
          </p:nvSpPr>
          <p:spPr>
            <a:xfrm>
              <a:off x="842492" y="972693"/>
              <a:ext cx="2293346" cy="338554"/>
            </a:xfrm>
            <a:prstGeom prst="rect">
              <a:avLst/>
            </a:prstGeom>
          </p:spPr>
          <p:txBody>
            <a:bodyPr wrap="square">
              <a:spAutoFit/>
            </a:bodyPr>
            <a:lstStyle/>
            <a:p>
              <a:endParaRPr lang="en-US" sz="1600" i="1" dirty="0"/>
            </a:p>
          </p:txBody>
        </p:sp>
      </p:grpSp>
    </p:spTree>
    <p:extLst>
      <p:ext uri="{BB962C8B-B14F-4D97-AF65-F5344CB8AC3E}">
        <p14:creationId xmlns:p14="http://schemas.microsoft.com/office/powerpoint/2010/main" val="3309785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1" cy="923330"/>
          </a:xfrm>
          <a:prstGeom prst="rect">
            <a:avLst/>
          </a:prstGeom>
          <a:noFill/>
        </p:spPr>
        <p:txBody>
          <a:bodyPr wrap="square" rtlCol="0">
            <a:spAutoFit/>
          </a:bodyPr>
          <a:lstStyle/>
          <a:p>
            <a:pPr algn="ctr"/>
            <a:r>
              <a:rPr lang="en-US" sz="5400" dirty="0"/>
              <a:t>David and Psalms</a:t>
            </a:r>
          </a:p>
        </p:txBody>
      </p:sp>
      <p:sp>
        <p:nvSpPr>
          <p:cNvPr id="7" name="Rectangle 6"/>
          <p:cNvSpPr/>
          <p:nvPr/>
        </p:nvSpPr>
        <p:spPr>
          <a:xfrm>
            <a:off x="752908" y="1355192"/>
            <a:ext cx="5564476" cy="4893647"/>
          </a:xfrm>
          <a:prstGeom prst="rect">
            <a:avLst/>
          </a:prstGeom>
        </p:spPr>
        <p:txBody>
          <a:bodyPr wrap="square">
            <a:spAutoFit/>
          </a:bodyPr>
          <a:lstStyle/>
          <a:p>
            <a:r>
              <a:rPr lang="en-US" sz="2400" dirty="0"/>
              <a:t>Through all of the psalms one theme is constant and dominant: the reliance of man upon God. </a:t>
            </a:r>
          </a:p>
          <a:p>
            <a:endParaRPr lang="en-US" sz="2400" dirty="0"/>
          </a:p>
          <a:p>
            <a:r>
              <a:rPr lang="en-US" sz="2400" dirty="0"/>
              <a:t>This was one lesson David learned early upon the hills of Bethlehem. </a:t>
            </a:r>
          </a:p>
          <a:p>
            <a:endParaRPr lang="en-US" sz="2400" dirty="0"/>
          </a:p>
          <a:p>
            <a:r>
              <a:rPr lang="en-US" sz="2400" dirty="0"/>
              <a:t>The Lord was his Shepherd, and having served part of his own life in the capacity of herdsman, David knew well the full implications of those words of the now famous Twenty-third Psalm. (4)</a:t>
            </a:r>
          </a:p>
        </p:txBody>
      </p:sp>
      <p:sp>
        <p:nvSpPr>
          <p:cNvPr id="6" name="Rectangle 5"/>
          <p:cNvSpPr/>
          <p:nvPr/>
        </p:nvSpPr>
        <p:spPr>
          <a:xfrm>
            <a:off x="11709176" y="6458051"/>
            <a:ext cx="482824" cy="369332"/>
          </a:xfrm>
          <a:prstGeom prst="rect">
            <a:avLst/>
          </a:prstGeom>
        </p:spPr>
        <p:txBody>
          <a:bodyPr wrap="none">
            <a:spAutoFit/>
          </a:bodyPr>
          <a:lstStyle/>
          <a:p>
            <a:r>
              <a:rPr lang="en-US" dirty="0"/>
              <a:t>(1)</a:t>
            </a:r>
          </a:p>
        </p:txBody>
      </p:sp>
      <p:pic>
        <p:nvPicPr>
          <p:cNvPr id="9" name="Picture 2" descr="http://www.jesuswalk.com/psalms/images/rubens-david-harp720x9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0292" y="1846661"/>
            <a:ext cx="3418140" cy="42726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69384" y="738664"/>
            <a:ext cx="6096000" cy="369332"/>
          </a:xfrm>
          <a:prstGeom prst="rect">
            <a:avLst/>
          </a:prstGeom>
        </p:spPr>
        <p:txBody>
          <a:bodyPr>
            <a:spAutoFit/>
          </a:bodyPr>
          <a:lstStyle/>
          <a:p>
            <a:r>
              <a:rPr lang="en-US" dirty="0">
                <a:solidFill>
                  <a:srgbClr val="333333"/>
                </a:solidFill>
              </a:rPr>
              <a:t>Seventy-three of the psalms are ascribed to David</a:t>
            </a:r>
            <a:endParaRPr lang="en-US" dirty="0"/>
          </a:p>
        </p:txBody>
      </p:sp>
    </p:spTree>
    <p:extLst>
      <p:ext uri="{BB962C8B-B14F-4D97-AF65-F5344CB8AC3E}">
        <p14:creationId xmlns:p14="http://schemas.microsoft.com/office/powerpoint/2010/main" val="215405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1" cy="923330"/>
          </a:xfrm>
          <a:prstGeom prst="rect">
            <a:avLst/>
          </a:prstGeom>
          <a:noFill/>
        </p:spPr>
        <p:txBody>
          <a:bodyPr wrap="square" rtlCol="0">
            <a:spAutoFit/>
          </a:bodyPr>
          <a:lstStyle/>
          <a:p>
            <a:pPr algn="ctr"/>
            <a:r>
              <a:rPr lang="en-US" sz="5400" dirty="0"/>
              <a:t>Psalms 23</a:t>
            </a:r>
          </a:p>
        </p:txBody>
      </p:sp>
      <p:grpSp>
        <p:nvGrpSpPr>
          <p:cNvPr id="3" name="Group 2"/>
          <p:cNvGrpSpPr/>
          <p:nvPr/>
        </p:nvGrpSpPr>
        <p:grpSpPr>
          <a:xfrm>
            <a:off x="3521528" y="1214575"/>
            <a:ext cx="5148943" cy="2514600"/>
            <a:chOff x="1066800" y="4166664"/>
            <a:chExt cx="5148943" cy="2514600"/>
          </a:xfrm>
        </p:grpSpPr>
        <p:grpSp>
          <p:nvGrpSpPr>
            <p:cNvPr id="8" name="Group 7"/>
            <p:cNvGrpSpPr/>
            <p:nvPr/>
          </p:nvGrpSpPr>
          <p:grpSpPr>
            <a:xfrm>
              <a:off x="1066800" y="4166664"/>
              <a:ext cx="5029200" cy="2514600"/>
              <a:chOff x="965200" y="2286000"/>
              <a:chExt cx="7264400" cy="2743200"/>
            </a:xfrm>
          </p:grpSpPr>
          <p:grpSp>
            <p:nvGrpSpPr>
              <p:cNvPr id="9" name="Group 18"/>
              <p:cNvGrpSpPr/>
              <p:nvPr/>
            </p:nvGrpSpPr>
            <p:grpSpPr>
              <a:xfrm>
                <a:off x="965200" y="2286000"/>
                <a:ext cx="7264400" cy="2743200"/>
                <a:chOff x="965200" y="2286000"/>
                <a:chExt cx="7327900" cy="2743200"/>
              </a:xfrm>
            </p:grpSpPr>
            <p:sp>
              <p:nvSpPr>
                <p:cNvPr id="11" name="Rectangle 10"/>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2" idx="1"/>
                  <a:endCxn id="12"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211944" y="2478974"/>
                <a:ext cx="1703009" cy="503635"/>
              </a:xfrm>
              <a:prstGeom prst="rect">
                <a:avLst/>
              </a:prstGeom>
              <a:noFill/>
            </p:spPr>
            <p:txBody>
              <a:bodyPr wrap="square" rtlCol="0">
                <a:spAutoFit/>
              </a:bodyPr>
              <a:lstStyle/>
              <a:p>
                <a:r>
                  <a:rPr lang="en-US" sz="2400" dirty="0">
                    <a:solidFill>
                      <a:schemeClr val="bg1"/>
                    </a:solidFill>
                  </a:rPr>
                  <a:t>Death</a:t>
                </a:r>
              </a:p>
            </p:txBody>
          </p:sp>
        </p:grpSp>
        <p:sp>
          <p:nvSpPr>
            <p:cNvPr id="16" name="TextBox 15"/>
            <p:cNvSpPr txBox="1"/>
            <p:nvPr/>
          </p:nvSpPr>
          <p:spPr>
            <a:xfrm>
              <a:off x="1778559" y="4804822"/>
              <a:ext cx="1179006" cy="461665"/>
            </a:xfrm>
            <a:prstGeom prst="rect">
              <a:avLst/>
            </a:prstGeom>
            <a:noFill/>
          </p:spPr>
          <p:txBody>
            <a:bodyPr wrap="square" rtlCol="0">
              <a:spAutoFit/>
            </a:bodyPr>
            <a:lstStyle/>
            <a:p>
              <a:r>
                <a:rPr lang="en-US" sz="2400" dirty="0">
                  <a:solidFill>
                    <a:schemeClr val="bg1"/>
                  </a:solidFill>
                </a:rPr>
                <a:t>Anger</a:t>
              </a:r>
            </a:p>
          </p:txBody>
        </p:sp>
        <p:sp>
          <p:nvSpPr>
            <p:cNvPr id="17" name="TextBox 16"/>
            <p:cNvSpPr txBox="1"/>
            <p:nvPr/>
          </p:nvSpPr>
          <p:spPr>
            <a:xfrm>
              <a:off x="3077308" y="4436585"/>
              <a:ext cx="1875692" cy="461665"/>
            </a:xfrm>
            <a:prstGeom prst="rect">
              <a:avLst/>
            </a:prstGeom>
            <a:noFill/>
          </p:spPr>
          <p:txBody>
            <a:bodyPr wrap="square" rtlCol="0">
              <a:spAutoFit/>
            </a:bodyPr>
            <a:lstStyle/>
            <a:p>
              <a:r>
                <a:rPr lang="en-US" sz="2400" dirty="0">
                  <a:solidFill>
                    <a:schemeClr val="bg1"/>
                  </a:solidFill>
                </a:rPr>
                <a:t>Confusion</a:t>
              </a:r>
            </a:p>
          </p:txBody>
        </p:sp>
        <p:sp>
          <p:nvSpPr>
            <p:cNvPr id="18" name="TextBox 17"/>
            <p:cNvSpPr txBox="1"/>
            <p:nvPr/>
          </p:nvSpPr>
          <p:spPr>
            <a:xfrm>
              <a:off x="4144430" y="4835360"/>
              <a:ext cx="1934137" cy="461665"/>
            </a:xfrm>
            <a:prstGeom prst="rect">
              <a:avLst/>
            </a:prstGeom>
            <a:noFill/>
          </p:spPr>
          <p:txBody>
            <a:bodyPr wrap="square" rtlCol="0">
              <a:spAutoFit/>
            </a:bodyPr>
            <a:lstStyle/>
            <a:p>
              <a:r>
                <a:rPr lang="en-US" sz="2400" dirty="0">
                  <a:solidFill>
                    <a:schemeClr val="bg1"/>
                  </a:solidFill>
                </a:rPr>
                <a:t>Heartache</a:t>
              </a:r>
            </a:p>
          </p:txBody>
        </p:sp>
        <p:sp>
          <p:nvSpPr>
            <p:cNvPr id="19" name="TextBox 18"/>
            <p:cNvSpPr txBox="1"/>
            <p:nvPr/>
          </p:nvSpPr>
          <p:spPr>
            <a:xfrm>
              <a:off x="1651280" y="5479955"/>
              <a:ext cx="1179006" cy="461665"/>
            </a:xfrm>
            <a:prstGeom prst="rect">
              <a:avLst/>
            </a:prstGeom>
            <a:noFill/>
          </p:spPr>
          <p:txBody>
            <a:bodyPr wrap="square" rtlCol="0">
              <a:spAutoFit/>
            </a:bodyPr>
            <a:lstStyle/>
            <a:p>
              <a:r>
                <a:rPr lang="en-US" sz="2400" dirty="0">
                  <a:solidFill>
                    <a:schemeClr val="bg1"/>
                  </a:solidFill>
                </a:rPr>
                <a:t>Fear</a:t>
              </a:r>
            </a:p>
          </p:txBody>
        </p:sp>
        <p:sp>
          <p:nvSpPr>
            <p:cNvPr id="20" name="TextBox 19"/>
            <p:cNvSpPr txBox="1"/>
            <p:nvPr/>
          </p:nvSpPr>
          <p:spPr>
            <a:xfrm>
              <a:off x="2653185" y="5296625"/>
              <a:ext cx="1722871" cy="461665"/>
            </a:xfrm>
            <a:prstGeom prst="rect">
              <a:avLst/>
            </a:prstGeom>
            <a:noFill/>
          </p:spPr>
          <p:txBody>
            <a:bodyPr wrap="square" rtlCol="0">
              <a:spAutoFit/>
            </a:bodyPr>
            <a:lstStyle/>
            <a:p>
              <a:r>
                <a:rPr lang="en-US" sz="2400" dirty="0">
                  <a:solidFill>
                    <a:schemeClr val="bg1"/>
                  </a:solidFill>
                </a:rPr>
                <a:t>Sickness</a:t>
              </a:r>
            </a:p>
          </p:txBody>
        </p:sp>
        <p:sp>
          <p:nvSpPr>
            <p:cNvPr id="21" name="TextBox 20"/>
            <p:cNvSpPr txBox="1"/>
            <p:nvPr/>
          </p:nvSpPr>
          <p:spPr>
            <a:xfrm>
              <a:off x="4198955" y="5723199"/>
              <a:ext cx="2016788" cy="461665"/>
            </a:xfrm>
            <a:prstGeom prst="rect">
              <a:avLst/>
            </a:prstGeom>
            <a:noFill/>
          </p:spPr>
          <p:txBody>
            <a:bodyPr wrap="square" rtlCol="0">
              <a:spAutoFit/>
            </a:bodyPr>
            <a:lstStyle/>
            <a:p>
              <a:r>
                <a:rPr lang="en-US" sz="2400" dirty="0">
                  <a:solidFill>
                    <a:schemeClr val="bg1"/>
                  </a:solidFill>
                </a:rPr>
                <a:t>Loneliness</a:t>
              </a:r>
            </a:p>
          </p:txBody>
        </p:sp>
      </p:grpSp>
      <p:sp>
        <p:nvSpPr>
          <p:cNvPr id="5" name="Rectangle 4"/>
          <p:cNvSpPr/>
          <p:nvPr/>
        </p:nvSpPr>
        <p:spPr>
          <a:xfrm>
            <a:off x="3538960" y="3912147"/>
            <a:ext cx="4426661" cy="1754326"/>
          </a:xfrm>
          <a:prstGeom prst="rect">
            <a:avLst/>
          </a:prstGeom>
        </p:spPr>
        <p:txBody>
          <a:bodyPr wrap="square">
            <a:spAutoFit/>
          </a:bodyPr>
          <a:lstStyle/>
          <a:p>
            <a:r>
              <a:rPr lang="en-US" dirty="0">
                <a:solidFill>
                  <a:srgbClr val="333333"/>
                </a:solidFill>
              </a:rPr>
              <a:t>The Lord can help us when we experience difficulties. </a:t>
            </a:r>
          </a:p>
          <a:p>
            <a:endParaRPr lang="en-US" dirty="0">
              <a:solidFill>
                <a:srgbClr val="333333"/>
              </a:solidFill>
            </a:endParaRPr>
          </a:p>
          <a:p>
            <a:r>
              <a:rPr lang="en-US" dirty="0">
                <a:solidFill>
                  <a:srgbClr val="333333"/>
                </a:solidFill>
              </a:rPr>
              <a:t>This psalm is widely regarded as one of the most beloved scripture passages in the </a:t>
            </a:r>
            <a:r>
              <a:rPr lang="en-US" dirty="0">
                <a:solidFill>
                  <a:srgbClr val="2F393A"/>
                </a:solidFill>
              </a:rPr>
              <a:t>Bible.</a:t>
            </a:r>
            <a:endParaRPr lang="en-US" dirty="0"/>
          </a:p>
        </p:txBody>
      </p:sp>
      <p:pic>
        <p:nvPicPr>
          <p:cNvPr id="6146" name="Picture 2" descr="http://twinpossible.com/wp-content/uploads/2012/03/handling-the-death-of-a-loved-one-with-your-childre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319" y="138224"/>
            <a:ext cx="1894972" cy="2536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apa.org/Images/anger-title-image_tcm7-1878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40" y="2946839"/>
            <a:ext cx="3168196" cy="143219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familyfriendpoems.com/images/hero/teen-sa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8973" y="336424"/>
            <a:ext cx="2619375" cy="257175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i2.cdn.turner.com/cnn/2011/images/04/12/teen.sleep.t1larg.jpg"/>
          <p:cNvPicPr>
            <a:picLocks noChangeAspect="1" noChangeArrowheads="1"/>
          </p:cNvPicPr>
          <p:nvPr/>
        </p:nvPicPr>
        <p:blipFill rotWithShape="1">
          <a:blip r:embed="rId6">
            <a:extLst>
              <a:ext uri="{28A0092B-C50C-407E-A947-70E740481C1C}">
                <a14:useLocalDpi xmlns:a14="http://schemas.microsoft.com/office/drawing/2010/main" val="0"/>
              </a:ext>
            </a:extLst>
          </a:blip>
          <a:srcRect l="29769" t="2613" r="11659" b="40562"/>
          <a:stretch/>
        </p:blipFill>
        <p:spPr bwMode="auto">
          <a:xfrm>
            <a:off x="8196941" y="4202852"/>
            <a:ext cx="3570515" cy="1948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49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1" cy="923330"/>
          </a:xfrm>
          <a:prstGeom prst="rect">
            <a:avLst/>
          </a:prstGeom>
          <a:noFill/>
        </p:spPr>
        <p:txBody>
          <a:bodyPr wrap="square" rtlCol="0">
            <a:spAutoFit/>
          </a:bodyPr>
          <a:lstStyle/>
          <a:p>
            <a:pPr algn="ctr"/>
            <a:r>
              <a:rPr lang="en-US" sz="5400" dirty="0"/>
              <a:t>Psalm 23</a:t>
            </a:r>
          </a:p>
        </p:txBody>
      </p:sp>
      <p:sp>
        <p:nvSpPr>
          <p:cNvPr id="7" name="Rectangle 6"/>
          <p:cNvSpPr/>
          <p:nvPr/>
        </p:nvSpPr>
        <p:spPr>
          <a:xfrm>
            <a:off x="668447" y="1474699"/>
            <a:ext cx="5427553" cy="3693319"/>
          </a:xfrm>
          <a:prstGeom prst="rect">
            <a:avLst/>
          </a:prstGeom>
        </p:spPr>
        <p:txBody>
          <a:bodyPr wrap="square">
            <a:spAutoFit/>
          </a:bodyPr>
          <a:lstStyle/>
          <a:p>
            <a:r>
              <a:rPr lang="en-US" dirty="0"/>
              <a:t>“We need a shepherd because in innocence or ignorance—but on occasion willfully and against counsel—we turn ‘every one to his own way’ and as a result ‘have gone astray’ [Isaiah 53:6]. </a:t>
            </a:r>
          </a:p>
          <a:p>
            <a:endParaRPr lang="en-US" dirty="0"/>
          </a:p>
          <a:p>
            <a:r>
              <a:rPr lang="en-US" dirty="0"/>
              <a:t>We wander here and scamper there, inspect this and nibble at that, until at some point we look up and realize we are either lost or about to be destroyed. </a:t>
            </a:r>
          </a:p>
          <a:p>
            <a:endParaRPr lang="en-US" dirty="0"/>
          </a:p>
          <a:p>
            <a:r>
              <a:rPr lang="en-US" dirty="0"/>
              <a:t>We realize that we, or others who affect us, have done either something stupid or something wrong—which are so very often the same thing. </a:t>
            </a:r>
          </a:p>
        </p:txBody>
      </p:sp>
      <p:pic>
        <p:nvPicPr>
          <p:cNvPr id="2" name="Picture 2" descr="The Lost La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4942" y="1401358"/>
            <a:ext cx="3213724" cy="428068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82666" y="5719387"/>
            <a:ext cx="6096000" cy="923330"/>
          </a:xfrm>
          <a:prstGeom prst="rect">
            <a:avLst/>
          </a:prstGeom>
        </p:spPr>
        <p:txBody>
          <a:bodyPr>
            <a:spAutoFit/>
          </a:bodyPr>
          <a:lstStyle/>
          <a:p>
            <a:r>
              <a:rPr lang="en-US" dirty="0"/>
              <a:t>We realize we desperately need help; we are in trouble and frantically look about for our shepherd, our defender, our savior.” </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685" y="88618"/>
            <a:ext cx="1094766" cy="1367440"/>
          </a:xfrm>
          <a:prstGeom prst="rect">
            <a:avLst/>
          </a:prstGeom>
        </p:spPr>
      </p:pic>
      <p:sp>
        <p:nvSpPr>
          <p:cNvPr id="6" name="Rectangle 5"/>
          <p:cNvSpPr/>
          <p:nvPr/>
        </p:nvSpPr>
        <p:spPr>
          <a:xfrm>
            <a:off x="11709176" y="6458051"/>
            <a:ext cx="482824" cy="369332"/>
          </a:xfrm>
          <a:prstGeom prst="rect">
            <a:avLst/>
          </a:prstGeom>
        </p:spPr>
        <p:txBody>
          <a:bodyPr wrap="none">
            <a:spAutoFit/>
          </a:bodyPr>
          <a:lstStyle/>
          <a:p>
            <a:r>
              <a:rPr lang="en-US" dirty="0"/>
              <a:t>(3)</a:t>
            </a:r>
          </a:p>
        </p:txBody>
      </p:sp>
    </p:spTree>
    <p:extLst>
      <p:ext uri="{BB962C8B-B14F-4D97-AF65-F5344CB8AC3E}">
        <p14:creationId xmlns:p14="http://schemas.microsoft.com/office/powerpoint/2010/main" val="223393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1" cy="923330"/>
          </a:xfrm>
          <a:prstGeom prst="rect">
            <a:avLst/>
          </a:prstGeom>
          <a:noFill/>
        </p:spPr>
        <p:txBody>
          <a:bodyPr wrap="square" rtlCol="0">
            <a:spAutoFit/>
          </a:bodyPr>
          <a:lstStyle/>
          <a:p>
            <a:pPr algn="ctr"/>
            <a:r>
              <a:rPr lang="en-US" sz="5400" dirty="0"/>
              <a:t>The Shepherd’s Rod and Staff</a:t>
            </a:r>
          </a:p>
        </p:txBody>
      </p:sp>
      <p:sp>
        <p:nvSpPr>
          <p:cNvPr id="7" name="Rectangle 6"/>
          <p:cNvSpPr/>
          <p:nvPr/>
        </p:nvSpPr>
        <p:spPr>
          <a:xfrm>
            <a:off x="520529" y="2140023"/>
            <a:ext cx="6135765" cy="1754326"/>
          </a:xfrm>
          <a:prstGeom prst="rect">
            <a:avLst/>
          </a:prstGeom>
        </p:spPr>
        <p:txBody>
          <a:bodyPr wrap="square">
            <a:spAutoFit/>
          </a:bodyPr>
          <a:lstStyle/>
          <a:p>
            <a:r>
              <a:rPr lang="en-US" dirty="0"/>
              <a:t>“In ancient days the only instruments a shepherd carried were a rod and a staff. The rod was a short, stout, club-like weapon used to defend oneself or the flock from an intruder. It was meant to be—and to convey—strength and power in the hand of a strong shepherd who knew how to use it. … </a:t>
            </a:r>
          </a:p>
        </p:txBody>
      </p:sp>
      <p:sp>
        <p:nvSpPr>
          <p:cNvPr id="3" name="Rectangle 2"/>
          <p:cNvSpPr/>
          <p:nvPr/>
        </p:nvSpPr>
        <p:spPr>
          <a:xfrm>
            <a:off x="2478802" y="4842226"/>
            <a:ext cx="8354983" cy="1754326"/>
          </a:xfrm>
          <a:prstGeom prst="rect">
            <a:avLst/>
          </a:prstGeom>
        </p:spPr>
        <p:txBody>
          <a:bodyPr wrap="square">
            <a:spAutoFit/>
          </a:bodyPr>
          <a:lstStyle/>
          <a:p>
            <a:r>
              <a:rPr lang="en-US" dirty="0"/>
              <a:t>“The staff was a longer, lighter piece, usually with a hook (or crook) on the end used for rescuing a stranded sheep. It, more than the rod, is associated in both art and myth with the shepherd and his vigilant </a:t>
            </a:r>
            <a:r>
              <a:rPr lang="en-US" dirty="0" err="1"/>
              <a:t>watchcare</a:t>
            </a:r>
            <a:r>
              <a:rPr lang="en-US" dirty="0"/>
              <a:t>. … </a:t>
            </a:r>
          </a:p>
          <a:p>
            <a:endParaRPr lang="en-US" dirty="0"/>
          </a:p>
          <a:p>
            <a:r>
              <a:rPr lang="en-US" dirty="0"/>
              <a:t>Everything about the staff speaks of safety and care. It is the great scriptural instrument of rescue and redemption.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685" y="88618"/>
            <a:ext cx="1094766" cy="1367440"/>
          </a:xfrm>
          <a:prstGeom prst="rect">
            <a:avLst/>
          </a:prstGeom>
        </p:spPr>
      </p:pic>
      <p:sp>
        <p:nvSpPr>
          <p:cNvPr id="6" name="Rectangle 5"/>
          <p:cNvSpPr/>
          <p:nvPr/>
        </p:nvSpPr>
        <p:spPr>
          <a:xfrm>
            <a:off x="11709176" y="6458051"/>
            <a:ext cx="482824" cy="369332"/>
          </a:xfrm>
          <a:prstGeom prst="rect">
            <a:avLst/>
          </a:prstGeom>
        </p:spPr>
        <p:txBody>
          <a:bodyPr wrap="none">
            <a:spAutoFit/>
          </a:bodyPr>
          <a:lstStyle/>
          <a:p>
            <a:r>
              <a:rPr lang="en-US" dirty="0"/>
              <a:t>(3)</a:t>
            </a:r>
          </a:p>
        </p:txBody>
      </p:sp>
      <p:pic>
        <p:nvPicPr>
          <p:cNvPr id="8" name="Picture 2" descr="https://ibreatheword.files.wordpress.com/2015/06/rod-and-staf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7271" y="923330"/>
            <a:ext cx="262890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83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1" cy="923330"/>
          </a:xfrm>
          <a:prstGeom prst="rect">
            <a:avLst/>
          </a:prstGeom>
          <a:noFill/>
        </p:spPr>
        <p:txBody>
          <a:bodyPr wrap="square" rtlCol="0">
            <a:spAutoFit/>
          </a:bodyPr>
          <a:lstStyle/>
          <a:p>
            <a:pPr algn="ctr"/>
            <a:r>
              <a:rPr lang="en-US" sz="5400" dirty="0"/>
              <a:t>Blessed and Protected</a:t>
            </a:r>
          </a:p>
        </p:txBody>
      </p:sp>
      <p:sp>
        <p:nvSpPr>
          <p:cNvPr id="7" name="Rectangle 6"/>
          <p:cNvSpPr/>
          <p:nvPr/>
        </p:nvSpPr>
        <p:spPr>
          <a:xfrm>
            <a:off x="4644286" y="2015236"/>
            <a:ext cx="3388659" cy="3416320"/>
          </a:xfrm>
          <a:prstGeom prst="rect">
            <a:avLst/>
          </a:prstGeom>
        </p:spPr>
        <p:txBody>
          <a:bodyPr wrap="square">
            <a:spAutoFit/>
          </a:bodyPr>
          <a:lstStyle/>
          <a:p>
            <a:r>
              <a:rPr lang="en-US" dirty="0"/>
              <a:t>In life we need defending and we need rescue. One way or the other, we are vulnerable. </a:t>
            </a:r>
          </a:p>
          <a:p>
            <a:endParaRPr lang="en-US" dirty="0"/>
          </a:p>
          <a:p>
            <a:r>
              <a:rPr lang="en-US" dirty="0"/>
              <a:t>Whether it be in threatening confrontations or routine wandering, we are blessed and protected by God’s vigilant care. </a:t>
            </a:r>
          </a:p>
          <a:p>
            <a:endParaRPr lang="en-US" dirty="0"/>
          </a:p>
          <a:p>
            <a:r>
              <a:rPr lang="en-US" dirty="0"/>
              <a:t>Thy rod and thy staff they comfort me.”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685" y="88618"/>
            <a:ext cx="1094766" cy="1367440"/>
          </a:xfrm>
          <a:prstGeom prst="rect">
            <a:avLst/>
          </a:prstGeom>
        </p:spPr>
      </p:pic>
      <p:sp>
        <p:nvSpPr>
          <p:cNvPr id="6" name="Rectangle 5"/>
          <p:cNvSpPr/>
          <p:nvPr/>
        </p:nvSpPr>
        <p:spPr>
          <a:xfrm>
            <a:off x="11709176" y="6458051"/>
            <a:ext cx="482824" cy="369332"/>
          </a:xfrm>
          <a:prstGeom prst="rect">
            <a:avLst/>
          </a:prstGeom>
        </p:spPr>
        <p:txBody>
          <a:bodyPr wrap="none">
            <a:spAutoFit/>
          </a:bodyPr>
          <a:lstStyle/>
          <a:p>
            <a:r>
              <a:rPr lang="en-US" dirty="0"/>
              <a:t>(3)</a:t>
            </a:r>
          </a:p>
        </p:txBody>
      </p:sp>
      <p:pic>
        <p:nvPicPr>
          <p:cNvPr id="3074" name="Picture 2" descr="https://prestonrentz.files.wordpress.com/2014/08/jesusrescue.jpg"/>
          <p:cNvPicPr>
            <a:picLocks noChangeAspect="1" noChangeArrowheads="1"/>
          </p:cNvPicPr>
          <p:nvPr/>
        </p:nvPicPr>
        <p:blipFill rotWithShape="1">
          <a:blip r:embed="rId4">
            <a:extLst>
              <a:ext uri="{28A0092B-C50C-407E-A947-70E740481C1C}">
                <a14:useLocalDpi xmlns:a14="http://schemas.microsoft.com/office/drawing/2010/main" val="0"/>
              </a:ext>
            </a:extLst>
          </a:blip>
          <a:srcRect l="4095" t="2952" r="7042" b="6306"/>
          <a:stretch/>
        </p:blipFill>
        <p:spPr bwMode="auto">
          <a:xfrm>
            <a:off x="8561025" y="1727420"/>
            <a:ext cx="3260432" cy="392654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history.lds.org/bc/content/images/muesum/Exhibits/make-known-his-wonderful-works/the-lost-lamb-barret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685" y="2432976"/>
            <a:ext cx="4264992" cy="2744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84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1" cy="923330"/>
          </a:xfrm>
          <a:prstGeom prst="rect">
            <a:avLst/>
          </a:prstGeom>
          <a:noFill/>
        </p:spPr>
        <p:txBody>
          <a:bodyPr wrap="square" rtlCol="0">
            <a:spAutoFit/>
          </a:bodyPr>
          <a:lstStyle/>
          <a:p>
            <a:pPr algn="ctr"/>
            <a:r>
              <a:rPr lang="en-US" sz="5400" dirty="0"/>
              <a:t>Doctrinal Mastery</a:t>
            </a:r>
          </a:p>
        </p:txBody>
      </p:sp>
      <p:sp>
        <p:nvSpPr>
          <p:cNvPr id="7" name="Rectangle 6"/>
          <p:cNvSpPr/>
          <p:nvPr/>
        </p:nvSpPr>
        <p:spPr>
          <a:xfrm>
            <a:off x="4644286" y="2015236"/>
            <a:ext cx="6963781" cy="2677656"/>
          </a:xfrm>
          <a:prstGeom prst="rect">
            <a:avLst/>
          </a:prstGeom>
        </p:spPr>
        <p:txBody>
          <a:bodyPr wrap="square">
            <a:spAutoFit/>
          </a:bodyPr>
          <a:lstStyle/>
          <a:p>
            <a:pPr fontAlgn="base"/>
            <a:r>
              <a:rPr lang="en-US" sz="2800" dirty="0"/>
              <a:t>Who shall ascend into the hill of the Lord? or who shall stand in his holy place?</a:t>
            </a:r>
          </a:p>
          <a:p>
            <a:pPr fontAlgn="base"/>
            <a:endParaRPr lang="en-US" sz="2800" dirty="0"/>
          </a:p>
          <a:p>
            <a:pPr fontAlgn="base"/>
            <a:r>
              <a:rPr lang="en-US" sz="2800" dirty="0"/>
              <a:t>He that hath clean hands, and a pure heart; who hath not lifted up his soul unto vanity, nor sworn deceitfully.</a:t>
            </a:r>
          </a:p>
        </p:txBody>
      </p:sp>
      <p:grpSp>
        <p:nvGrpSpPr>
          <p:cNvPr id="9" name="Group 8">
            <a:extLst>
              <a:ext uri="{FF2B5EF4-FFF2-40B4-BE49-F238E27FC236}">
                <a16:creationId xmlns:a16="http://schemas.microsoft.com/office/drawing/2014/main" id="{385BD628-2C7C-4A35-9BB6-92CEBC4CC379}"/>
              </a:ext>
            </a:extLst>
          </p:cNvPr>
          <p:cNvGrpSpPr/>
          <p:nvPr/>
        </p:nvGrpSpPr>
        <p:grpSpPr>
          <a:xfrm>
            <a:off x="758792" y="2015236"/>
            <a:ext cx="2523422" cy="3193335"/>
            <a:chOff x="2819400" y="3657600"/>
            <a:chExt cx="1447800" cy="2121932"/>
          </a:xfrm>
        </p:grpSpPr>
        <p:sp>
          <p:nvSpPr>
            <p:cNvPr id="10" name="TextBox 9">
              <a:extLst>
                <a:ext uri="{FF2B5EF4-FFF2-40B4-BE49-F238E27FC236}">
                  <a16:creationId xmlns:a16="http://schemas.microsoft.com/office/drawing/2014/main" id="{A03445E1-0555-4F58-BA38-33F2C54D68E7}"/>
                </a:ext>
              </a:extLst>
            </p:cNvPr>
            <p:cNvSpPr txBox="1"/>
            <p:nvPr/>
          </p:nvSpPr>
          <p:spPr>
            <a:xfrm>
              <a:off x="3869621" y="5410200"/>
              <a:ext cx="184731" cy="369332"/>
            </a:xfrm>
            <a:prstGeom prst="rect">
              <a:avLst/>
            </a:prstGeom>
            <a:noFill/>
          </p:spPr>
          <p:txBody>
            <a:bodyPr wrap="none" rtlCol="0">
              <a:spAutoFit/>
            </a:bodyPr>
            <a:lstStyle/>
            <a:p>
              <a:pPr algn="ctr"/>
              <a:endParaRPr lang="en-US" dirty="0">
                <a:latin typeface="Comic Sans MS" pitchFamily="66" charset="0"/>
              </a:endParaRPr>
            </a:p>
          </p:txBody>
        </p:sp>
        <p:sp>
          <p:nvSpPr>
            <p:cNvPr id="11" name="Rectangle 10">
              <a:extLst>
                <a:ext uri="{FF2B5EF4-FFF2-40B4-BE49-F238E27FC236}">
                  <a16:creationId xmlns:a16="http://schemas.microsoft.com/office/drawing/2014/main" id="{694109B0-3B3D-40D6-B581-8D5FAD269EDA}"/>
                </a:ext>
              </a:extLst>
            </p:cNvPr>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2BF0D07-EA68-4388-B56F-DBC05E8B5B8F}"/>
                </a:ext>
              </a:extLst>
            </p:cNvPr>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0D0ADBA-8150-4813-B901-A999FD265BAC}"/>
                </a:ext>
              </a:extLst>
            </p:cNvPr>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 Psalms</a:t>
              </a:r>
            </a:p>
            <a:p>
              <a:pPr algn="ctr"/>
              <a:r>
                <a:rPr lang="en-US" sz="4000" dirty="0">
                  <a:solidFill>
                    <a:srgbClr val="FFC000"/>
                  </a:solidFill>
                  <a:latin typeface="Colonna MT" pitchFamily="82" charset="0"/>
                </a:rPr>
                <a:t>24:3-4</a:t>
              </a:r>
            </a:p>
          </p:txBody>
        </p:sp>
        <p:sp>
          <p:nvSpPr>
            <p:cNvPr id="14" name="Rectangle 13">
              <a:extLst>
                <a:ext uri="{FF2B5EF4-FFF2-40B4-BE49-F238E27FC236}">
                  <a16:creationId xmlns:a16="http://schemas.microsoft.com/office/drawing/2014/main" id="{988ECEC5-C06C-4293-80E2-D466706D9BF5}"/>
                </a:ext>
              </a:extLst>
            </p:cNvPr>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Arrow: Right 1">
            <a:extLst>
              <a:ext uri="{FF2B5EF4-FFF2-40B4-BE49-F238E27FC236}">
                <a16:creationId xmlns:a16="http://schemas.microsoft.com/office/drawing/2014/main" id="{A3C85EE1-628F-453E-AF12-B1DFFDE640FA}"/>
              </a:ext>
            </a:extLst>
          </p:cNvPr>
          <p:cNvSpPr/>
          <p:nvPr/>
        </p:nvSpPr>
        <p:spPr>
          <a:xfrm>
            <a:off x="3493971" y="3041583"/>
            <a:ext cx="885524" cy="59676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823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250" fill="hold"/>
                                        <p:tgtEl>
                                          <p:spTgt spid="9"/>
                                        </p:tgtEl>
                                        <p:attrNameLst>
                                          <p:attrName>ppt_x</p:attrName>
                                        </p:attrNameLst>
                                      </p:cBhvr>
                                      <p:tavLst>
                                        <p:tav tm="0">
                                          <p:val>
                                            <p:strVal val="0-#ppt_w/2"/>
                                          </p:val>
                                        </p:tav>
                                        <p:tav tm="100000">
                                          <p:val>
                                            <p:strVal val="#ppt_x"/>
                                          </p:val>
                                        </p:tav>
                                      </p:tavLst>
                                    </p:anim>
                                    <p:anim calcmode="lin" valueType="num">
                                      <p:cBhvr additive="base">
                                        <p:cTn id="8" dur="125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250" fill="hold"/>
                                        <p:tgtEl>
                                          <p:spTgt spid="2"/>
                                        </p:tgtEl>
                                        <p:attrNameLst>
                                          <p:attrName>ppt_x</p:attrName>
                                        </p:attrNameLst>
                                      </p:cBhvr>
                                      <p:tavLst>
                                        <p:tav tm="0">
                                          <p:val>
                                            <p:strVal val="0-#ppt_w/2"/>
                                          </p:val>
                                        </p:tav>
                                        <p:tav tm="100000">
                                          <p:val>
                                            <p:strVal val="#ppt_x"/>
                                          </p:val>
                                        </p:tav>
                                      </p:tavLst>
                                    </p:anim>
                                    <p:anim calcmode="lin" valueType="num">
                                      <p:cBhvr additive="base">
                                        <p:cTn id="12" dur="1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250" fill="hold"/>
                                        <p:tgtEl>
                                          <p:spTgt spid="7"/>
                                        </p:tgtEl>
                                        <p:attrNameLst>
                                          <p:attrName>ppt_x</p:attrName>
                                        </p:attrNameLst>
                                      </p:cBhvr>
                                      <p:tavLst>
                                        <p:tav tm="0">
                                          <p:val>
                                            <p:strVal val="0-#ppt_w/2"/>
                                          </p:val>
                                        </p:tav>
                                        <p:tav tm="100000">
                                          <p:val>
                                            <p:strVal val="#ppt_x"/>
                                          </p:val>
                                        </p:tav>
                                      </p:tavLst>
                                    </p:anim>
                                    <p:anim calcmode="lin" valueType="num">
                                      <p:cBhvr additive="base">
                                        <p:cTn id="16" dur="1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1" cy="923330"/>
          </a:xfrm>
          <a:prstGeom prst="rect">
            <a:avLst/>
          </a:prstGeom>
          <a:noFill/>
        </p:spPr>
        <p:txBody>
          <a:bodyPr wrap="square" rtlCol="0">
            <a:spAutoFit/>
          </a:bodyPr>
          <a:lstStyle/>
          <a:p>
            <a:pPr algn="ctr"/>
            <a:r>
              <a:rPr lang="en-US" sz="5400" dirty="0"/>
              <a:t>Hill of the Lord/ His Holy Place</a:t>
            </a:r>
          </a:p>
        </p:txBody>
      </p:sp>
      <p:sp>
        <p:nvSpPr>
          <p:cNvPr id="7" name="Rectangle 6"/>
          <p:cNvSpPr/>
          <p:nvPr/>
        </p:nvSpPr>
        <p:spPr>
          <a:xfrm>
            <a:off x="3113869" y="1014209"/>
            <a:ext cx="6963781" cy="523220"/>
          </a:xfrm>
          <a:prstGeom prst="rect">
            <a:avLst/>
          </a:prstGeom>
        </p:spPr>
        <p:txBody>
          <a:bodyPr wrap="square">
            <a:spAutoFit/>
          </a:bodyPr>
          <a:lstStyle/>
          <a:p>
            <a:pPr fontAlgn="base"/>
            <a:r>
              <a:rPr lang="en-US" sz="2800" dirty="0"/>
              <a:t>The temple or the Lord’s presence.</a:t>
            </a:r>
          </a:p>
        </p:txBody>
      </p:sp>
      <p:sp>
        <p:nvSpPr>
          <p:cNvPr id="3" name="Rectangle 2">
            <a:extLst>
              <a:ext uri="{FF2B5EF4-FFF2-40B4-BE49-F238E27FC236}">
                <a16:creationId xmlns:a16="http://schemas.microsoft.com/office/drawing/2014/main" id="{A692D448-CDE2-4D0F-8EF6-F9675FF49D43}"/>
              </a:ext>
            </a:extLst>
          </p:cNvPr>
          <p:cNvSpPr/>
          <p:nvPr/>
        </p:nvSpPr>
        <p:spPr>
          <a:xfrm>
            <a:off x="2715646" y="5174071"/>
            <a:ext cx="3723655" cy="830997"/>
          </a:xfrm>
          <a:prstGeom prst="rect">
            <a:avLst/>
          </a:prstGeom>
        </p:spPr>
        <p:txBody>
          <a:bodyPr wrap="square">
            <a:spAutoFit/>
          </a:bodyPr>
          <a:lstStyle/>
          <a:p>
            <a:r>
              <a:rPr lang="en-US" sz="2400" dirty="0">
                <a:solidFill>
                  <a:srgbClr val="212225"/>
                </a:solidFill>
                <a:latin typeface="Abadi" panose="020B0604020104020204" pitchFamily="34" charset="0"/>
              </a:rPr>
              <a:t>The temple in Jerusalem was built on top of a hill.</a:t>
            </a:r>
            <a:endParaRPr lang="en-US" sz="2400" dirty="0"/>
          </a:p>
        </p:txBody>
      </p:sp>
      <p:pic>
        <p:nvPicPr>
          <p:cNvPr id="15" name="Picture 14">
            <a:extLst>
              <a:ext uri="{FF2B5EF4-FFF2-40B4-BE49-F238E27FC236}">
                <a16:creationId xmlns:a16="http://schemas.microsoft.com/office/drawing/2014/main" id="{C6E473B1-EBF9-4C16-A2C3-DD54B7608C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134" y="1782937"/>
            <a:ext cx="5163760" cy="3292125"/>
          </a:xfrm>
          <a:prstGeom prst="rect">
            <a:avLst/>
          </a:prstGeom>
        </p:spPr>
      </p:pic>
      <p:pic>
        <p:nvPicPr>
          <p:cNvPr id="18" name="Picture 17">
            <a:extLst>
              <a:ext uri="{FF2B5EF4-FFF2-40B4-BE49-F238E27FC236}">
                <a16:creationId xmlns:a16="http://schemas.microsoft.com/office/drawing/2014/main" id="{1F61275A-A600-4CCF-81DB-9765D01E1D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1672" y="2914751"/>
            <a:ext cx="5162550" cy="3543300"/>
          </a:xfrm>
          <a:prstGeom prst="rect">
            <a:avLst/>
          </a:prstGeom>
        </p:spPr>
      </p:pic>
      <p:sp>
        <p:nvSpPr>
          <p:cNvPr id="22" name="Rectangle 21">
            <a:extLst>
              <a:ext uri="{FF2B5EF4-FFF2-40B4-BE49-F238E27FC236}">
                <a16:creationId xmlns:a16="http://schemas.microsoft.com/office/drawing/2014/main" id="{D21CE234-4E4F-4406-9C4D-BBC5B039B368}"/>
              </a:ext>
            </a:extLst>
          </p:cNvPr>
          <p:cNvSpPr/>
          <p:nvPr/>
        </p:nvSpPr>
        <p:spPr>
          <a:xfrm>
            <a:off x="-1" y="6488668"/>
            <a:ext cx="3723655" cy="369332"/>
          </a:xfrm>
          <a:prstGeom prst="rect">
            <a:avLst/>
          </a:prstGeom>
        </p:spPr>
        <p:txBody>
          <a:bodyPr wrap="square">
            <a:spAutoFit/>
          </a:bodyPr>
          <a:lstStyle/>
          <a:p>
            <a:r>
              <a:rPr lang="en-US" dirty="0">
                <a:solidFill>
                  <a:srgbClr val="212225"/>
                </a:solidFill>
                <a:latin typeface="Abadi" panose="020B0604020104020204" pitchFamily="34" charset="0"/>
              </a:rPr>
              <a:t>Psalms 24:3-4</a:t>
            </a:r>
            <a:endParaRPr lang="en-US" dirty="0"/>
          </a:p>
        </p:txBody>
      </p:sp>
    </p:spTree>
    <p:extLst>
      <p:ext uri="{BB962C8B-B14F-4D97-AF65-F5344CB8AC3E}">
        <p14:creationId xmlns:p14="http://schemas.microsoft.com/office/powerpoint/2010/main" val="52767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0547" y="6488668"/>
            <a:ext cx="1846907" cy="369332"/>
          </a:xfrm>
          <a:prstGeom prst="rect">
            <a:avLst/>
          </a:prstGeom>
          <a:noFill/>
        </p:spPr>
        <p:txBody>
          <a:bodyPr wrap="square" rtlCol="0">
            <a:spAutoFit/>
          </a:bodyPr>
          <a:lstStyle/>
          <a:p>
            <a:r>
              <a:rPr lang="en-US" dirty="0"/>
              <a:t>Psalm 24</a:t>
            </a:r>
          </a:p>
        </p:txBody>
      </p:sp>
      <p:sp>
        <p:nvSpPr>
          <p:cNvPr id="4" name="TextBox 3"/>
          <p:cNvSpPr txBox="1"/>
          <p:nvPr/>
        </p:nvSpPr>
        <p:spPr>
          <a:xfrm>
            <a:off x="0" y="0"/>
            <a:ext cx="12192001" cy="1107996"/>
          </a:xfrm>
          <a:prstGeom prst="rect">
            <a:avLst/>
          </a:prstGeom>
          <a:noFill/>
        </p:spPr>
        <p:txBody>
          <a:bodyPr wrap="square" rtlCol="0">
            <a:spAutoFit/>
          </a:bodyPr>
          <a:lstStyle/>
          <a:p>
            <a:pPr algn="ctr"/>
            <a:r>
              <a:rPr lang="en-US" sz="6600" dirty="0"/>
              <a:t>To Gain Entrance</a:t>
            </a:r>
          </a:p>
        </p:txBody>
      </p:sp>
      <p:sp>
        <p:nvSpPr>
          <p:cNvPr id="5" name="Rectangle 4"/>
          <p:cNvSpPr/>
          <p:nvPr/>
        </p:nvSpPr>
        <p:spPr>
          <a:xfrm>
            <a:off x="2615029" y="815787"/>
            <a:ext cx="7992269" cy="369332"/>
          </a:xfrm>
          <a:prstGeom prst="rect">
            <a:avLst/>
          </a:prstGeom>
        </p:spPr>
        <p:txBody>
          <a:bodyPr wrap="square">
            <a:spAutoFit/>
          </a:bodyPr>
          <a:lstStyle/>
          <a:p>
            <a:r>
              <a:rPr lang="en-US"/>
              <a:t>Why are there requirements for entering these or other places?</a:t>
            </a:r>
            <a:endParaRPr lang="en-US" dirty="0"/>
          </a:p>
        </p:txBody>
      </p:sp>
      <p:pic>
        <p:nvPicPr>
          <p:cNvPr id="1026" name="Picture 2" descr="https://nustudentlife.files.wordpress.com/2012/05/ticket-boo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486" y="1310357"/>
            <a:ext cx="3889986" cy="25908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mori.co.jp/office/japan/arkmb/images/index/image_0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1561" y="1383194"/>
            <a:ext cx="3912327" cy="244520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271200" y="4056849"/>
            <a:ext cx="4000923" cy="2580065"/>
            <a:chOff x="1173505" y="3922168"/>
            <a:chExt cx="4946314" cy="2782302"/>
          </a:xfrm>
        </p:grpSpPr>
        <p:pic>
          <p:nvPicPr>
            <p:cNvPr id="1032" name="Picture 8" descr="https://admissions.byu.edu/sites/admissions.byu.edu/files/youtube_images/y6nROTapOGU.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73505" y="3922168"/>
              <a:ext cx="4946314" cy="278230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1.campusexplorer.com/media/240x160/Brigham_Young_University-9025192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9783" y="5693745"/>
              <a:ext cx="1383311" cy="922208"/>
            </a:xfrm>
            <a:prstGeom prst="rect">
              <a:avLst/>
            </a:prstGeom>
            <a:noFill/>
            <a:extLst>
              <a:ext uri="{909E8E84-426E-40DD-AFC4-6F175D3DCCD1}">
                <a14:hiddenFill xmlns:a14="http://schemas.microsoft.com/office/drawing/2010/main">
                  <a:solidFill>
                    <a:srgbClr val="FFFFFF"/>
                  </a:solidFill>
                </a14:hiddenFill>
              </a:ext>
            </a:extLst>
          </p:spPr>
        </p:pic>
      </p:grpSp>
      <p:pic>
        <p:nvPicPr>
          <p:cNvPr id="1036" name="Picture 12" descr="http://scottandkat.ca/wp-content/uploads/2014/09/Plane-Boardin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9813" y="4003857"/>
            <a:ext cx="4048125"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981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0547" y="6488668"/>
            <a:ext cx="1846907" cy="369332"/>
          </a:xfrm>
          <a:prstGeom prst="rect">
            <a:avLst/>
          </a:prstGeom>
          <a:noFill/>
        </p:spPr>
        <p:txBody>
          <a:bodyPr wrap="square" rtlCol="0">
            <a:spAutoFit/>
          </a:bodyPr>
          <a:lstStyle/>
          <a:p>
            <a:r>
              <a:rPr lang="en-US" dirty="0"/>
              <a:t>Psalm 24</a:t>
            </a:r>
          </a:p>
        </p:txBody>
      </p:sp>
      <p:sp>
        <p:nvSpPr>
          <p:cNvPr id="4" name="TextBox 3"/>
          <p:cNvSpPr txBox="1"/>
          <p:nvPr/>
        </p:nvSpPr>
        <p:spPr>
          <a:xfrm>
            <a:off x="0" y="0"/>
            <a:ext cx="12192001" cy="769441"/>
          </a:xfrm>
          <a:prstGeom prst="rect">
            <a:avLst/>
          </a:prstGeom>
          <a:noFill/>
        </p:spPr>
        <p:txBody>
          <a:bodyPr wrap="square" rtlCol="0">
            <a:spAutoFit/>
          </a:bodyPr>
          <a:lstStyle/>
          <a:p>
            <a:pPr algn="ctr"/>
            <a:r>
              <a:rPr lang="en-US" sz="4400" dirty="0"/>
              <a:t>Requirements To Enter The Temple</a:t>
            </a:r>
          </a:p>
        </p:txBody>
      </p:sp>
      <p:grpSp>
        <p:nvGrpSpPr>
          <p:cNvPr id="13" name="Group 12"/>
          <p:cNvGrpSpPr/>
          <p:nvPr/>
        </p:nvGrpSpPr>
        <p:grpSpPr>
          <a:xfrm>
            <a:off x="6533478" y="2666091"/>
            <a:ext cx="5231358" cy="3734709"/>
            <a:chOff x="1172786" y="1041686"/>
            <a:chExt cx="7562195" cy="5398712"/>
          </a:xfrm>
        </p:grpSpPr>
        <p:sp>
          <p:nvSpPr>
            <p:cNvPr id="14" name="Rectangle 13"/>
            <p:cNvSpPr/>
            <p:nvPr/>
          </p:nvSpPr>
          <p:spPr>
            <a:xfrm>
              <a:off x="6381977" y="3195920"/>
              <a:ext cx="2179200" cy="1239111"/>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280500" y="3172600"/>
              <a:ext cx="2235739" cy="1206004"/>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284066" y="5605095"/>
              <a:ext cx="7327839" cy="835303"/>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3893103" y="4660421"/>
              <a:ext cx="2027660" cy="1654678"/>
              <a:chOff x="222738" y="1474170"/>
              <a:chExt cx="2027660" cy="1654678"/>
            </a:xfrm>
          </p:grpSpPr>
          <p:sp>
            <p:nvSpPr>
              <p:cNvPr id="194" name="Oval 193"/>
              <p:cNvSpPr/>
              <p:nvPr/>
            </p:nvSpPr>
            <p:spPr>
              <a:xfrm>
                <a:off x="228600" y="1735605"/>
                <a:ext cx="2021798" cy="1393243"/>
              </a:xfrm>
              <a:prstGeom prst="ellipse">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222738" y="1590408"/>
                <a:ext cx="2021798" cy="1393243"/>
              </a:xfrm>
              <a:prstGeom prst="ellipse">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316064" y="1599959"/>
                <a:ext cx="1803279" cy="1242659"/>
              </a:xfrm>
              <a:prstGeom prst="ellipse">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338496" y="1474170"/>
                <a:ext cx="1803279" cy="1242659"/>
              </a:xfrm>
              <a:prstGeom prst="ellipse">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3596173" y="1041686"/>
              <a:ext cx="2523931" cy="411548"/>
              <a:chOff x="2383002" y="2209800"/>
              <a:chExt cx="2877525" cy="713380"/>
            </a:xfrm>
          </p:grpSpPr>
          <p:sp>
            <p:nvSpPr>
              <p:cNvPr id="188" name="Quad Arrow Callout 187"/>
              <p:cNvSpPr/>
              <p:nvPr/>
            </p:nvSpPr>
            <p:spPr>
              <a:xfrm>
                <a:off x="2383002"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Quad Arrow Callout 188"/>
              <p:cNvSpPr/>
              <p:nvPr/>
            </p:nvSpPr>
            <p:spPr>
              <a:xfrm>
                <a:off x="2858279"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Quad Arrow Callout 189"/>
              <p:cNvSpPr/>
              <p:nvPr/>
            </p:nvSpPr>
            <p:spPr>
              <a:xfrm>
                <a:off x="3317426"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Quad Arrow Callout 190"/>
              <p:cNvSpPr/>
              <p:nvPr/>
            </p:nvSpPr>
            <p:spPr>
              <a:xfrm>
                <a:off x="3792703"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Quad Arrow Callout 191"/>
              <p:cNvSpPr/>
              <p:nvPr/>
            </p:nvSpPr>
            <p:spPr>
              <a:xfrm>
                <a:off x="4251850"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Quad Arrow Callout 192"/>
              <p:cNvSpPr/>
              <p:nvPr/>
            </p:nvSpPr>
            <p:spPr>
              <a:xfrm>
                <a:off x="4727127"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a:off x="3581400" y="2209800"/>
              <a:ext cx="2590800" cy="2667000"/>
            </a:xfrm>
            <a:prstGeom prst="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a:off x="3303044" y="1981200"/>
              <a:ext cx="3163923" cy="228600"/>
            </a:xfrm>
            <a:prstGeom prst="trapezoid">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389438" y="1676400"/>
              <a:ext cx="2988150" cy="304799"/>
            </a:xfrm>
            <a:prstGeom prst="rect">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3562739" y="1698090"/>
              <a:ext cx="2590800" cy="283110"/>
              <a:chOff x="152400" y="2228073"/>
              <a:chExt cx="6782317" cy="1315227"/>
            </a:xfrm>
          </p:grpSpPr>
          <p:grpSp>
            <p:nvGrpSpPr>
              <p:cNvPr id="176" name="Group 175"/>
              <p:cNvGrpSpPr/>
              <p:nvPr/>
            </p:nvGrpSpPr>
            <p:grpSpPr>
              <a:xfrm>
                <a:off x="152400" y="2247900"/>
                <a:ext cx="1667970" cy="1295400"/>
                <a:chOff x="152400" y="2247900"/>
                <a:chExt cx="1667970" cy="1295400"/>
              </a:xfrm>
            </p:grpSpPr>
            <p:sp>
              <p:nvSpPr>
                <p:cNvPr id="186" name="Block Arc 185"/>
                <p:cNvSpPr/>
                <p:nvPr/>
              </p:nvSpPr>
              <p:spPr>
                <a:xfrm>
                  <a:off x="152400" y="2247900"/>
                  <a:ext cx="1271103" cy="1295400"/>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7" name="Block Arc 186"/>
                <p:cNvSpPr/>
                <p:nvPr/>
              </p:nvSpPr>
              <p:spPr>
                <a:xfrm rot="12932157">
                  <a:off x="813942" y="2319120"/>
                  <a:ext cx="1006428" cy="1025666"/>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7" name="Group 176"/>
              <p:cNvGrpSpPr/>
              <p:nvPr/>
            </p:nvGrpSpPr>
            <p:grpSpPr>
              <a:xfrm>
                <a:off x="1855891" y="2247900"/>
                <a:ext cx="1667970" cy="1295400"/>
                <a:chOff x="152400" y="2247900"/>
                <a:chExt cx="1667970" cy="1295400"/>
              </a:xfrm>
            </p:grpSpPr>
            <p:sp>
              <p:nvSpPr>
                <p:cNvPr id="184" name="Block Arc 183"/>
                <p:cNvSpPr/>
                <p:nvPr/>
              </p:nvSpPr>
              <p:spPr>
                <a:xfrm>
                  <a:off x="152400" y="2247900"/>
                  <a:ext cx="1271103" cy="1295400"/>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5" name="Block Arc 184"/>
                <p:cNvSpPr/>
                <p:nvPr/>
              </p:nvSpPr>
              <p:spPr>
                <a:xfrm rot="12932157">
                  <a:off x="813942" y="2319120"/>
                  <a:ext cx="1006428" cy="1025666"/>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8" name="Group 177"/>
              <p:cNvGrpSpPr/>
              <p:nvPr/>
            </p:nvGrpSpPr>
            <p:grpSpPr>
              <a:xfrm>
                <a:off x="3561319" y="2228073"/>
                <a:ext cx="1667970" cy="1295400"/>
                <a:chOff x="152400" y="2247900"/>
                <a:chExt cx="1667970" cy="1295400"/>
              </a:xfrm>
            </p:grpSpPr>
            <p:sp>
              <p:nvSpPr>
                <p:cNvPr id="182" name="Block Arc 181"/>
                <p:cNvSpPr/>
                <p:nvPr/>
              </p:nvSpPr>
              <p:spPr>
                <a:xfrm>
                  <a:off x="152400" y="2247900"/>
                  <a:ext cx="1271103" cy="1295400"/>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Block Arc 182"/>
                <p:cNvSpPr/>
                <p:nvPr/>
              </p:nvSpPr>
              <p:spPr>
                <a:xfrm rot="12932157">
                  <a:off x="813942" y="2319120"/>
                  <a:ext cx="1006428" cy="1025666"/>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9" name="Group 178"/>
              <p:cNvGrpSpPr/>
              <p:nvPr/>
            </p:nvGrpSpPr>
            <p:grpSpPr>
              <a:xfrm>
                <a:off x="5266747" y="2233906"/>
                <a:ext cx="1667970" cy="1295400"/>
                <a:chOff x="152400" y="2247900"/>
                <a:chExt cx="1667970" cy="1295400"/>
              </a:xfrm>
            </p:grpSpPr>
            <p:sp>
              <p:nvSpPr>
                <p:cNvPr id="180" name="Block Arc 179"/>
                <p:cNvSpPr/>
                <p:nvPr/>
              </p:nvSpPr>
              <p:spPr>
                <a:xfrm>
                  <a:off x="152400" y="2247900"/>
                  <a:ext cx="1271103" cy="1295400"/>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Block Arc 180"/>
                <p:cNvSpPr/>
                <p:nvPr/>
              </p:nvSpPr>
              <p:spPr>
                <a:xfrm rot="12932157">
                  <a:off x="813942" y="2319120"/>
                  <a:ext cx="1006428" cy="1025666"/>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3" name="Trapezoid 22"/>
            <p:cNvSpPr/>
            <p:nvPr/>
          </p:nvSpPr>
          <p:spPr>
            <a:xfrm rot="10800000">
              <a:off x="3303043" y="1343566"/>
              <a:ext cx="3163923" cy="337895"/>
            </a:xfrm>
            <a:prstGeom prst="trapezoid">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3981159" y="2241862"/>
              <a:ext cx="295108" cy="262504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3376306" y="2214345"/>
              <a:ext cx="410777" cy="2663988"/>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5382881" y="2219690"/>
              <a:ext cx="295108" cy="2663988"/>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5966811" y="2241862"/>
              <a:ext cx="410777" cy="2625048"/>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392421" y="2894067"/>
              <a:ext cx="884730" cy="1972843"/>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508240" y="3228391"/>
              <a:ext cx="681974" cy="16452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10800000">
              <a:off x="4344230" y="2894067"/>
              <a:ext cx="965621" cy="320446"/>
            </a:xfrm>
            <a:prstGeom prst="trapezoid">
              <a:avLst>
                <a:gd name="adj" fmla="val 30824"/>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10800000">
              <a:off x="3303045" y="2215671"/>
              <a:ext cx="556710" cy="293865"/>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Quad Arrow Callout 31"/>
            <p:cNvSpPr/>
            <p:nvPr/>
          </p:nvSpPr>
          <p:spPr>
            <a:xfrm>
              <a:off x="3395090" y="2210923"/>
              <a:ext cx="344866" cy="303361"/>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0800000">
              <a:off x="3924192" y="2216678"/>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Quad Arrow Callout 33"/>
            <p:cNvSpPr/>
            <p:nvPr/>
          </p:nvSpPr>
          <p:spPr>
            <a:xfrm>
              <a:off x="4035748" y="2241863"/>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rot="10800000">
              <a:off x="5898558" y="2218816"/>
              <a:ext cx="556710" cy="293865"/>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Quad Arrow Callout 35"/>
            <p:cNvSpPr/>
            <p:nvPr/>
          </p:nvSpPr>
          <p:spPr>
            <a:xfrm>
              <a:off x="5990603" y="2214068"/>
              <a:ext cx="344866" cy="303361"/>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rot="10800000">
              <a:off x="5326480" y="2229034"/>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Quad Arrow Callout 37"/>
            <p:cNvSpPr/>
            <p:nvPr/>
          </p:nvSpPr>
          <p:spPr>
            <a:xfrm>
              <a:off x="5438036" y="2254219"/>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2990109" y="3487235"/>
              <a:ext cx="3860786" cy="2215763"/>
              <a:chOff x="-614818" y="3311925"/>
              <a:chExt cx="3860786" cy="2215763"/>
            </a:xfrm>
          </p:grpSpPr>
          <p:grpSp>
            <p:nvGrpSpPr>
              <p:cNvPr id="114" name="Group 113"/>
              <p:cNvGrpSpPr/>
              <p:nvPr/>
            </p:nvGrpSpPr>
            <p:grpSpPr>
              <a:xfrm>
                <a:off x="29363" y="3311925"/>
                <a:ext cx="2486532" cy="411548"/>
                <a:chOff x="2383002" y="2209800"/>
                <a:chExt cx="2877525" cy="713380"/>
              </a:xfrm>
            </p:grpSpPr>
            <p:sp>
              <p:nvSpPr>
                <p:cNvPr id="170" name="Quad Arrow Callout 169"/>
                <p:cNvSpPr/>
                <p:nvPr/>
              </p:nvSpPr>
              <p:spPr>
                <a:xfrm>
                  <a:off x="2383002"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Quad Arrow Callout 170"/>
                <p:cNvSpPr/>
                <p:nvPr/>
              </p:nvSpPr>
              <p:spPr>
                <a:xfrm>
                  <a:off x="2858279"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Quad Arrow Callout 171"/>
                <p:cNvSpPr/>
                <p:nvPr/>
              </p:nvSpPr>
              <p:spPr>
                <a:xfrm>
                  <a:off x="3317426"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Quad Arrow Callout 172"/>
                <p:cNvSpPr/>
                <p:nvPr/>
              </p:nvSpPr>
              <p:spPr>
                <a:xfrm>
                  <a:off x="3792703"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Quad Arrow Callout 173"/>
                <p:cNvSpPr/>
                <p:nvPr/>
              </p:nvSpPr>
              <p:spPr>
                <a:xfrm>
                  <a:off x="4251850"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Quad Arrow Callout 174"/>
                <p:cNvSpPr/>
                <p:nvPr/>
              </p:nvSpPr>
              <p:spPr>
                <a:xfrm>
                  <a:off x="4727127"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Rectangle 114"/>
              <p:cNvSpPr/>
              <p:nvPr/>
            </p:nvSpPr>
            <p:spPr>
              <a:xfrm>
                <a:off x="-6168" y="3733800"/>
                <a:ext cx="2590800" cy="1793696"/>
              </a:xfrm>
              <a:prstGeom prst="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p:cNvSpPr/>
              <p:nvPr/>
            </p:nvSpPr>
            <p:spPr>
              <a:xfrm>
                <a:off x="-38869" y="3551726"/>
                <a:ext cx="2623419" cy="181688"/>
              </a:xfrm>
              <a:prstGeom prst="trapezoid">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827920" y="4474799"/>
                <a:ext cx="830166" cy="10495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p:cNvGrpSpPr/>
              <p:nvPr/>
            </p:nvGrpSpPr>
            <p:grpSpPr>
              <a:xfrm>
                <a:off x="852796" y="3993193"/>
                <a:ext cx="936264" cy="928166"/>
                <a:chOff x="804497" y="4003838"/>
                <a:chExt cx="936264" cy="928166"/>
              </a:xfrm>
            </p:grpSpPr>
            <p:sp>
              <p:nvSpPr>
                <p:cNvPr id="168" name="Chord 167"/>
                <p:cNvSpPr/>
                <p:nvPr/>
              </p:nvSpPr>
              <p:spPr>
                <a:xfrm rot="8684568">
                  <a:off x="804497" y="4003838"/>
                  <a:ext cx="936264" cy="928166"/>
                </a:xfrm>
                <a:prstGeom prst="chord">
                  <a:avLst>
                    <a:gd name="adj1" fmla="val 2700000"/>
                    <a:gd name="adj2" fmla="val 12328797"/>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Chord 168"/>
                <p:cNvSpPr/>
                <p:nvPr/>
              </p:nvSpPr>
              <p:spPr>
                <a:xfrm rot="8684568">
                  <a:off x="911673" y="4057701"/>
                  <a:ext cx="737839" cy="731458"/>
                </a:xfrm>
                <a:prstGeom prst="chord">
                  <a:avLst>
                    <a:gd name="adj1" fmla="val 2700000"/>
                    <a:gd name="adj2" fmla="val 123287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Flowchart: Delay 118"/>
              <p:cNvSpPr/>
              <p:nvPr/>
            </p:nvSpPr>
            <p:spPr>
              <a:xfrm rot="16200000">
                <a:off x="1872398" y="4102463"/>
                <a:ext cx="186455" cy="79056"/>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lowchart: Delay 119"/>
              <p:cNvSpPr/>
              <p:nvPr/>
            </p:nvSpPr>
            <p:spPr>
              <a:xfrm rot="16200000">
                <a:off x="546188" y="4090856"/>
                <a:ext cx="186455" cy="79056"/>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p:cNvGrpSpPr/>
              <p:nvPr/>
            </p:nvGrpSpPr>
            <p:grpSpPr>
              <a:xfrm>
                <a:off x="1658085" y="4467921"/>
                <a:ext cx="213835" cy="1056465"/>
                <a:chOff x="1658085" y="4467921"/>
                <a:chExt cx="213835" cy="1056465"/>
              </a:xfrm>
            </p:grpSpPr>
            <p:grpSp>
              <p:nvGrpSpPr>
                <p:cNvPr id="163" name="Group 162"/>
                <p:cNvGrpSpPr/>
                <p:nvPr/>
              </p:nvGrpSpPr>
              <p:grpSpPr>
                <a:xfrm>
                  <a:off x="1658085" y="4467921"/>
                  <a:ext cx="213835" cy="1049684"/>
                  <a:chOff x="1738912" y="2870386"/>
                  <a:chExt cx="420039" cy="2663988"/>
                </a:xfrm>
              </p:grpSpPr>
              <p:sp>
                <p:nvSpPr>
                  <p:cNvPr id="165" name="Rounded Rectangle 164"/>
                  <p:cNvSpPr/>
                  <p:nvPr/>
                </p:nvSpPr>
                <p:spPr>
                  <a:xfrm>
                    <a:off x="1795313" y="2870386"/>
                    <a:ext cx="295108" cy="2663988"/>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Quad Arrow Callout 166"/>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4" name="Trapezoid 163"/>
                <p:cNvSpPr/>
                <p:nvPr/>
              </p:nvSpPr>
              <p:spPr>
                <a:xfrm>
                  <a:off x="1673150" y="5420530"/>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746290" y="4471223"/>
                <a:ext cx="213835" cy="1056465"/>
                <a:chOff x="1658085" y="4467921"/>
                <a:chExt cx="213835" cy="1056465"/>
              </a:xfrm>
            </p:grpSpPr>
            <p:grpSp>
              <p:nvGrpSpPr>
                <p:cNvPr id="158" name="Group 157"/>
                <p:cNvGrpSpPr/>
                <p:nvPr/>
              </p:nvGrpSpPr>
              <p:grpSpPr>
                <a:xfrm>
                  <a:off x="1658085" y="4467921"/>
                  <a:ext cx="213835" cy="1049684"/>
                  <a:chOff x="1738912" y="2870386"/>
                  <a:chExt cx="420039" cy="2663988"/>
                </a:xfrm>
              </p:grpSpPr>
              <p:sp>
                <p:nvSpPr>
                  <p:cNvPr id="160" name="Rounded Rectangle 159"/>
                  <p:cNvSpPr/>
                  <p:nvPr/>
                </p:nvSpPr>
                <p:spPr>
                  <a:xfrm>
                    <a:off x="1795313" y="2870386"/>
                    <a:ext cx="295108" cy="2663988"/>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rapezoid 160"/>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Quad Arrow Callout 161"/>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Trapezoid 158"/>
                <p:cNvSpPr/>
                <p:nvPr/>
              </p:nvSpPr>
              <p:spPr>
                <a:xfrm>
                  <a:off x="1673150" y="5420530"/>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Rectangle 122"/>
              <p:cNvSpPr/>
              <p:nvPr/>
            </p:nvSpPr>
            <p:spPr>
              <a:xfrm>
                <a:off x="1942763" y="4924386"/>
                <a:ext cx="242404" cy="5760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396754" y="4942759"/>
                <a:ext cx="242404" cy="5760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746289" y="4378941"/>
                <a:ext cx="1123610" cy="82200"/>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125"/>
              <p:cNvGrpSpPr/>
              <p:nvPr/>
            </p:nvGrpSpPr>
            <p:grpSpPr>
              <a:xfrm>
                <a:off x="2441961" y="3842069"/>
                <a:ext cx="804007" cy="1670595"/>
                <a:chOff x="2759603" y="3435865"/>
                <a:chExt cx="1079572" cy="2243175"/>
              </a:xfrm>
            </p:grpSpPr>
            <p:grpSp>
              <p:nvGrpSpPr>
                <p:cNvPr id="143" name="Group 142"/>
                <p:cNvGrpSpPr/>
                <p:nvPr/>
              </p:nvGrpSpPr>
              <p:grpSpPr>
                <a:xfrm>
                  <a:off x="2759603" y="3435865"/>
                  <a:ext cx="1079572" cy="2243175"/>
                  <a:chOff x="2759603" y="3435865"/>
                  <a:chExt cx="1079572" cy="2243175"/>
                </a:xfrm>
              </p:grpSpPr>
              <p:sp>
                <p:nvSpPr>
                  <p:cNvPr id="150" name="Rectangle 149"/>
                  <p:cNvSpPr/>
                  <p:nvPr/>
                </p:nvSpPr>
                <p:spPr>
                  <a:xfrm>
                    <a:off x="3015773" y="3578852"/>
                    <a:ext cx="741361" cy="2073596"/>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p:cNvGrpSpPr/>
                  <p:nvPr/>
                </p:nvGrpSpPr>
                <p:grpSpPr>
                  <a:xfrm>
                    <a:off x="2820097" y="3551684"/>
                    <a:ext cx="404954" cy="2127356"/>
                    <a:chOff x="1658085" y="4471603"/>
                    <a:chExt cx="213835" cy="1055032"/>
                  </a:xfrm>
                </p:grpSpPr>
                <p:grpSp>
                  <p:nvGrpSpPr>
                    <p:cNvPr id="153" name="Group 152"/>
                    <p:cNvGrpSpPr/>
                    <p:nvPr/>
                  </p:nvGrpSpPr>
                  <p:grpSpPr>
                    <a:xfrm>
                      <a:off x="1658085" y="4471603"/>
                      <a:ext cx="213835" cy="1046002"/>
                      <a:chOff x="1738912" y="2879730"/>
                      <a:chExt cx="420039" cy="2654644"/>
                    </a:xfrm>
                  </p:grpSpPr>
                  <p:sp>
                    <p:nvSpPr>
                      <p:cNvPr id="155" name="Rounded Rectangle 154"/>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Quad Arrow Callout 156"/>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4" name="Trapezoid 153"/>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Trapezoid 151"/>
                  <p:cNvSpPr/>
                  <p:nvPr/>
                </p:nvSpPr>
                <p:spPr>
                  <a:xfrm>
                    <a:off x="2759603" y="3435865"/>
                    <a:ext cx="1079572" cy="124779"/>
                  </a:xfrm>
                  <a:prstGeom prst="trapezoid">
                    <a:avLst/>
                  </a:prstGeom>
                  <a:solidFill>
                    <a:srgbClr val="F799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43"/>
                <p:cNvGrpSpPr/>
                <p:nvPr/>
              </p:nvGrpSpPr>
              <p:grpSpPr>
                <a:xfrm>
                  <a:off x="3406372" y="3543300"/>
                  <a:ext cx="404954" cy="2127356"/>
                  <a:chOff x="1658085" y="4471603"/>
                  <a:chExt cx="213835" cy="1055032"/>
                </a:xfrm>
              </p:grpSpPr>
              <p:grpSp>
                <p:nvGrpSpPr>
                  <p:cNvPr id="145" name="Group 144"/>
                  <p:cNvGrpSpPr/>
                  <p:nvPr/>
                </p:nvGrpSpPr>
                <p:grpSpPr>
                  <a:xfrm>
                    <a:off x="1658085" y="4471603"/>
                    <a:ext cx="213835" cy="1046002"/>
                    <a:chOff x="1738912" y="2879730"/>
                    <a:chExt cx="420039" cy="2654644"/>
                  </a:xfrm>
                </p:grpSpPr>
                <p:sp>
                  <p:nvSpPr>
                    <p:cNvPr id="147" name="Rounded Rectangle 146"/>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rapezoid 147"/>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Quad Arrow Callout 148"/>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6" name="Trapezoid 145"/>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a:off x="-614818" y="3832158"/>
                <a:ext cx="804007" cy="1670595"/>
                <a:chOff x="2759603" y="3435865"/>
                <a:chExt cx="1079572" cy="2243175"/>
              </a:xfrm>
            </p:grpSpPr>
            <p:grpSp>
              <p:nvGrpSpPr>
                <p:cNvPr id="128" name="Group 127"/>
                <p:cNvGrpSpPr/>
                <p:nvPr/>
              </p:nvGrpSpPr>
              <p:grpSpPr>
                <a:xfrm>
                  <a:off x="2759603" y="3435865"/>
                  <a:ext cx="1079572" cy="2243175"/>
                  <a:chOff x="2759603" y="3435865"/>
                  <a:chExt cx="1079572" cy="2243175"/>
                </a:xfrm>
              </p:grpSpPr>
              <p:sp>
                <p:nvSpPr>
                  <p:cNvPr id="135" name="Rectangle 134"/>
                  <p:cNvSpPr/>
                  <p:nvPr/>
                </p:nvSpPr>
                <p:spPr>
                  <a:xfrm>
                    <a:off x="3015773" y="3578852"/>
                    <a:ext cx="741361" cy="2073596"/>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35"/>
                  <p:cNvGrpSpPr/>
                  <p:nvPr/>
                </p:nvGrpSpPr>
                <p:grpSpPr>
                  <a:xfrm>
                    <a:off x="2820097" y="3551684"/>
                    <a:ext cx="404954" cy="2127356"/>
                    <a:chOff x="1658085" y="4471603"/>
                    <a:chExt cx="213835" cy="1055032"/>
                  </a:xfrm>
                </p:grpSpPr>
                <p:grpSp>
                  <p:nvGrpSpPr>
                    <p:cNvPr id="138" name="Group 137"/>
                    <p:cNvGrpSpPr/>
                    <p:nvPr/>
                  </p:nvGrpSpPr>
                  <p:grpSpPr>
                    <a:xfrm>
                      <a:off x="1658085" y="4471603"/>
                      <a:ext cx="213835" cy="1046002"/>
                      <a:chOff x="1738912" y="2879730"/>
                      <a:chExt cx="420039" cy="2654644"/>
                    </a:xfrm>
                  </p:grpSpPr>
                  <p:sp>
                    <p:nvSpPr>
                      <p:cNvPr id="140" name="Rounded Rectangle 139"/>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140"/>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Quad Arrow Callout 141"/>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9" name="Trapezoid 138"/>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7" name="Trapezoid 136"/>
                  <p:cNvSpPr/>
                  <p:nvPr/>
                </p:nvSpPr>
                <p:spPr>
                  <a:xfrm>
                    <a:off x="2759603" y="3435865"/>
                    <a:ext cx="1079572" cy="124779"/>
                  </a:xfrm>
                  <a:prstGeom prst="trapezoid">
                    <a:avLst/>
                  </a:prstGeom>
                  <a:solidFill>
                    <a:srgbClr val="F799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28"/>
                <p:cNvGrpSpPr/>
                <p:nvPr/>
              </p:nvGrpSpPr>
              <p:grpSpPr>
                <a:xfrm>
                  <a:off x="3406372" y="3543300"/>
                  <a:ext cx="404954" cy="2127356"/>
                  <a:chOff x="1658085" y="4471603"/>
                  <a:chExt cx="213835" cy="1055032"/>
                </a:xfrm>
              </p:grpSpPr>
              <p:grpSp>
                <p:nvGrpSpPr>
                  <p:cNvPr id="130" name="Group 129"/>
                  <p:cNvGrpSpPr/>
                  <p:nvPr/>
                </p:nvGrpSpPr>
                <p:grpSpPr>
                  <a:xfrm>
                    <a:off x="1658085" y="4471603"/>
                    <a:ext cx="213835" cy="1046002"/>
                    <a:chOff x="1738912" y="2879730"/>
                    <a:chExt cx="420039" cy="2654644"/>
                  </a:xfrm>
                </p:grpSpPr>
                <p:sp>
                  <p:nvSpPr>
                    <p:cNvPr id="132" name="Rounded Rectangle 131"/>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Quad Arrow Callout 133"/>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Trapezoid 130"/>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0" name="Group 39"/>
            <p:cNvGrpSpPr/>
            <p:nvPr/>
          </p:nvGrpSpPr>
          <p:grpSpPr>
            <a:xfrm>
              <a:off x="1172786" y="3655069"/>
              <a:ext cx="2035534" cy="2090637"/>
              <a:chOff x="6872949" y="2928514"/>
              <a:chExt cx="2194852" cy="2254268"/>
            </a:xfrm>
          </p:grpSpPr>
          <p:sp>
            <p:nvSpPr>
              <p:cNvPr id="88" name="Rectangle 87"/>
              <p:cNvSpPr/>
              <p:nvPr/>
            </p:nvSpPr>
            <p:spPr>
              <a:xfrm>
                <a:off x="7112779" y="3054817"/>
                <a:ext cx="1767614" cy="2073596"/>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6938563" y="3055426"/>
                <a:ext cx="404954" cy="2127356"/>
                <a:chOff x="1658085" y="4471603"/>
                <a:chExt cx="213835" cy="1055032"/>
              </a:xfrm>
            </p:grpSpPr>
            <p:grpSp>
              <p:nvGrpSpPr>
                <p:cNvPr id="109" name="Group 108"/>
                <p:cNvGrpSpPr/>
                <p:nvPr/>
              </p:nvGrpSpPr>
              <p:grpSpPr>
                <a:xfrm>
                  <a:off x="1658085" y="4471603"/>
                  <a:ext cx="213835" cy="1046002"/>
                  <a:chOff x="1738912" y="2879730"/>
                  <a:chExt cx="420039" cy="2654644"/>
                </a:xfrm>
              </p:grpSpPr>
              <p:sp>
                <p:nvSpPr>
                  <p:cNvPr id="111" name="Rounded Rectangle 110"/>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Quad Arrow Callout 112"/>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Trapezoid 109"/>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7463357" y="3037218"/>
                <a:ext cx="404954" cy="2127356"/>
                <a:chOff x="1658085" y="4471603"/>
                <a:chExt cx="213835" cy="1055032"/>
              </a:xfrm>
            </p:grpSpPr>
            <p:grpSp>
              <p:nvGrpSpPr>
                <p:cNvPr id="104" name="Group 103"/>
                <p:cNvGrpSpPr/>
                <p:nvPr/>
              </p:nvGrpSpPr>
              <p:grpSpPr>
                <a:xfrm>
                  <a:off x="1658085" y="4471603"/>
                  <a:ext cx="213835" cy="1046002"/>
                  <a:chOff x="1738912" y="2879730"/>
                  <a:chExt cx="420039" cy="2654644"/>
                </a:xfrm>
              </p:grpSpPr>
              <p:sp>
                <p:nvSpPr>
                  <p:cNvPr id="106" name="Rounded Rectangle 105"/>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106"/>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Quad Arrow Callout 107"/>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Trapezoid 104"/>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8024332" y="3037218"/>
                <a:ext cx="404954" cy="2127356"/>
                <a:chOff x="1658085" y="4471603"/>
                <a:chExt cx="213835" cy="1055032"/>
              </a:xfrm>
            </p:grpSpPr>
            <p:grpSp>
              <p:nvGrpSpPr>
                <p:cNvPr id="99" name="Group 98"/>
                <p:cNvGrpSpPr/>
                <p:nvPr/>
              </p:nvGrpSpPr>
              <p:grpSpPr>
                <a:xfrm>
                  <a:off x="1658085" y="4471603"/>
                  <a:ext cx="213835" cy="1046002"/>
                  <a:chOff x="1738912" y="2879730"/>
                  <a:chExt cx="420039" cy="2654644"/>
                </a:xfrm>
              </p:grpSpPr>
              <p:sp>
                <p:nvSpPr>
                  <p:cNvPr id="101" name="Rounded Rectangle 100"/>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Quad Arrow Callout 102"/>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Trapezoid 99"/>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8558281" y="3027937"/>
                <a:ext cx="404954" cy="2127356"/>
                <a:chOff x="1658085" y="4471603"/>
                <a:chExt cx="213835" cy="1055032"/>
              </a:xfrm>
            </p:grpSpPr>
            <p:grpSp>
              <p:nvGrpSpPr>
                <p:cNvPr id="94" name="Group 93"/>
                <p:cNvGrpSpPr/>
                <p:nvPr/>
              </p:nvGrpSpPr>
              <p:grpSpPr>
                <a:xfrm>
                  <a:off x="1658085" y="4471603"/>
                  <a:ext cx="213835" cy="1046002"/>
                  <a:chOff x="1738912" y="2879730"/>
                  <a:chExt cx="420039" cy="2654644"/>
                </a:xfrm>
              </p:grpSpPr>
              <p:sp>
                <p:nvSpPr>
                  <p:cNvPr id="96" name="Rounded Rectangle 95"/>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Quad Arrow Callout 97"/>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Trapezoid 94"/>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Trapezoid 92"/>
              <p:cNvSpPr/>
              <p:nvPr/>
            </p:nvSpPr>
            <p:spPr>
              <a:xfrm>
                <a:off x="6872949" y="2928514"/>
                <a:ext cx="2194852" cy="111468"/>
              </a:xfrm>
              <a:prstGeom prst="trapezoid">
                <a:avLst/>
              </a:prstGeom>
              <a:solidFill>
                <a:srgbClr val="F799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6699447" y="3670436"/>
              <a:ext cx="2035534" cy="2090637"/>
              <a:chOff x="6872949" y="2928514"/>
              <a:chExt cx="2194852" cy="2254268"/>
            </a:xfrm>
          </p:grpSpPr>
          <p:sp>
            <p:nvSpPr>
              <p:cNvPr id="62" name="Rectangle 61"/>
              <p:cNvSpPr/>
              <p:nvPr/>
            </p:nvSpPr>
            <p:spPr>
              <a:xfrm>
                <a:off x="7112779" y="3054817"/>
                <a:ext cx="1767614" cy="2073596"/>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938563" y="3055426"/>
                <a:ext cx="404954" cy="2127356"/>
                <a:chOff x="1658085" y="4471603"/>
                <a:chExt cx="213835" cy="1055032"/>
              </a:xfrm>
            </p:grpSpPr>
            <p:grpSp>
              <p:nvGrpSpPr>
                <p:cNvPr id="83" name="Group 82"/>
                <p:cNvGrpSpPr/>
                <p:nvPr/>
              </p:nvGrpSpPr>
              <p:grpSpPr>
                <a:xfrm>
                  <a:off x="1658085" y="4471603"/>
                  <a:ext cx="213835" cy="1046002"/>
                  <a:chOff x="1738912" y="2879730"/>
                  <a:chExt cx="420039" cy="2654644"/>
                </a:xfrm>
              </p:grpSpPr>
              <p:sp>
                <p:nvSpPr>
                  <p:cNvPr id="85" name="Rounded Rectangle 84"/>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85"/>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Quad Arrow Callout 86"/>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rapezoid 83"/>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7463357" y="3037218"/>
                <a:ext cx="404954" cy="2127356"/>
                <a:chOff x="1658085" y="4471603"/>
                <a:chExt cx="213835" cy="1055032"/>
              </a:xfrm>
            </p:grpSpPr>
            <p:grpSp>
              <p:nvGrpSpPr>
                <p:cNvPr id="78" name="Group 77"/>
                <p:cNvGrpSpPr/>
                <p:nvPr/>
              </p:nvGrpSpPr>
              <p:grpSpPr>
                <a:xfrm>
                  <a:off x="1658085" y="4471603"/>
                  <a:ext cx="213835" cy="1046002"/>
                  <a:chOff x="1738912" y="2879730"/>
                  <a:chExt cx="420039" cy="2654644"/>
                </a:xfrm>
              </p:grpSpPr>
              <p:sp>
                <p:nvSpPr>
                  <p:cNvPr id="80" name="Rounded Rectangle 79"/>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Quad Arrow Callout 81"/>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rapezoid 78"/>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8024332" y="3037218"/>
                <a:ext cx="404954" cy="2127356"/>
                <a:chOff x="1658085" y="4471603"/>
                <a:chExt cx="213835" cy="1055032"/>
              </a:xfrm>
            </p:grpSpPr>
            <p:grpSp>
              <p:nvGrpSpPr>
                <p:cNvPr id="73" name="Group 72"/>
                <p:cNvGrpSpPr/>
                <p:nvPr/>
              </p:nvGrpSpPr>
              <p:grpSpPr>
                <a:xfrm>
                  <a:off x="1658085" y="4471603"/>
                  <a:ext cx="213835" cy="1046002"/>
                  <a:chOff x="1738912" y="2879730"/>
                  <a:chExt cx="420039" cy="2654644"/>
                </a:xfrm>
              </p:grpSpPr>
              <p:sp>
                <p:nvSpPr>
                  <p:cNvPr id="75" name="Rounded Rectangle 74"/>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Quad Arrow Callout 76"/>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rapezoid 73"/>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8558281" y="3027937"/>
                <a:ext cx="404954" cy="2127356"/>
                <a:chOff x="1658085" y="4471603"/>
                <a:chExt cx="213835" cy="1055032"/>
              </a:xfrm>
            </p:grpSpPr>
            <p:grpSp>
              <p:nvGrpSpPr>
                <p:cNvPr id="68" name="Group 67"/>
                <p:cNvGrpSpPr/>
                <p:nvPr/>
              </p:nvGrpSpPr>
              <p:grpSpPr>
                <a:xfrm>
                  <a:off x="1658085" y="4471603"/>
                  <a:ext cx="213835" cy="1046002"/>
                  <a:chOff x="1738912" y="2879730"/>
                  <a:chExt cx="420039" cy="2654644"/>
                </a:xfrm>
              </p:grpSpPr>
              <p:sp>
                <p:nvSpPr>
                  <p:cNvPr id="70" name="Rounded Rectangle 69"/>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Callout 71"/>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Trapezoid 68"/>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rapezoid 66"/>
              <p:cNvSpPr/>
              <p:nvPr/>
            </p:nvSpPr>
            <p:spPr>
              <a:xfrm>
                <a:off x="6872949" y="2928514"/>
                <a:ext cx="2194852" cy="111468"/>
              </a:xfrm>
              <a:prstGeom prst="trapezoid">
                <a:avLst/>
              </a:prstGeom>
              <a:solidFill>
                <a:srgbClr val="F799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1517323" y="3213753"/>
              <a:ext cx="1303571" cy="441034"/>
              <a:chOff x="1517323" y="3213753"/>
              <a:chExt cx="1303571" cy="441034"/>
            </a:xfrm>
          </p:grpSpPr>
          <p:grpSp>
            <p:nvGrpSpPr>
              <p:cNvPr id="53" name="Group 52"/>
              <p:cNvGrpSpPr/>
              <p:nvPr/>
            </p:nvGrpSpPr>
            <p:grpSpPr>
              <a:xfrm>
                <a:off x="1517323" y="3228585"/>
                <a:ext cx="206600" cy="426202"/>
                <a:chOff x="479200" y="1790476"/>
                <a:chExt cx="464864" cy="659513"/>
              </a:xfrm>
            </p:grpSpPr>
            <p:sp>
              <p:nvSpPr>
                <p:cNvPr id="60" name="Flowchart: Delay 59"/>
                <p:cNvSpPr/>
                <p:nvPr/>
              </p:nvSpPr>
              <p:spPr>
                <a:xfrm rot="16200000">
                  <a:off x="381875" y="1887801"/>
                  <a:ext cx="659513" cy="464864"/>
                </a:xfrm>
                <a:prstGeom prst="flowChartDelay">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Delay 60"/>
                <p:cNvSpPr/>
                <p:nvPr/>
              </p:nvSpPr>
              <p:spPr>
                <a:xfrm rot="16200000">
                  <a:off x="521490" y="2058836"/>
                  <a:ext cx="406361" cy="236374"/>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2097865" y="3221988"/>
                <a:ext cx="206600" cy="426202"/>
                <a:chOff x="479200" y="1790476"/>
                <a:chExt cx="464864" cy="659513"/>
              </a:xfrm>
            </p:grpSpPr>
            <p:sp>
              <p:nvSpPr>
                <p:cNvPr id="58" name="Flowchart: Delay 57"/>
                <p:cNvSpPr/>
                <p:nvPr/>
              </p:nvSpPr>
              <p:spPr>
                <a:xfrm rot="16200000">
                  <a:off x="381875" y="1887801"/>
                  <a:ext cx="659513" cy="464864"/>
                </a:xfrm>
                <a:prstGeom prst="flowChartDelay">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Delay 58"/>
                <p:cNvSpPr/>
                <p:nvPr/>
              </p:nvSpPr>
              <p:spPr>
                <a:xfrm rot="16200000">
                  <a:off x="521490" y="2058836"/>
                  <a:ext cx="406361" cy="236374"/>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2614294" y="3213753"/>
                <a:ext cx="206600" cy="426202"/>
                <a:chOff x="479200" y="1790476"/>
                <a:chExt cx="464864" cy="659513"/>
              </a:xfrm>
            </p:grpSpPr>
            <p:sp>
              <p:nvSpPr>
                <p:cNvPr id="56" name="Flowchart: Delay 55"/>
                <p:cNvSpPr/>
                <p:nvPr/>
              </p:nvSpPr>
              <p:spPr>
                <a:xfrm rot="16200000">
                  <a:off x="381875" y="1887801"/>
                  <a:ext cx="659513" cy="464864"/>
                </a:xfrm>
                <a:prstGeom prst="flowChartDelay">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Delay 56"/>
                <p:cNvSpPr/>
                <p:nvPr/>
              </p:nvSpPr>
              <p:spPr>
                <a:xfrm rot="16200000">
                  <a:off x="521490" y="2058836"/>
                  <a:ext cx="406361" cy="236374"/>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p:cNvGrpSpPr/>
            <p:nvPr/>
          </p:nvGrpSpPr>
          <p:grpSpPr>
            <a:xfrm>
              <a:off x="7058611" y="3237979"/>
              <a:ext cx="1303571" cy="441034"/>
              <a:chOff x="1517323" y="3213753"/>
              <a:chExt cx="1303571" cy="441034"/>
            </a:xfrm>
          </p:grpSpPr>
          <p:grpSp>
            <p:nvGrpSpPr>
              <p:cNvPr id="44" name="Group 43"/>
              <p:cNvGrpSpPr/>
              <p:nvPr/>
            </p:nvGrpSpPr>
            <p:grpSpPr>
              <a:xfrm>
                <a:off x="1517323" y="3228585"/>
                <a:ext cx="206600" cy="426202"/>
                <a:chOff x="479200" y="1790476"/>
                <a:chExt cx="464864" cy="659513"/>
              </a:xfrm>
            </p:grpSpPr>
            <p:sp>
              <p:nvSpPr>
                <p:cNvPr id="51" name="Flowchart: Delay 50"/>
                <p:cNvSpPr/>
                <p:nvPr/>
              </p:nvSpPr>
              <p:spPr>
                <a:xfrm rot="16200000">
                  <a:off x="381875" y="1887801"/>
                  <a:ext cx="659513" cy="464864"/>
                </a:xfrm>
                <a:prstGeom prst="flowChartDelay">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Delay 51"/>
                <p:cNvSpPr/>
                <p:nvPr/>
              </p:nvSpPr>
              <p:spPr>
                <a:xfrm rot="16200000">
                  <a:off x="521490" y="2058836"/>
                  <a:ext cx="406361" cy="236374"/>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2097865" y="3221988"/>
                <a:ext cx="206600" cy="426202"/>
                <a:chOff x="479200" y="1790476"/>
                <a:chExt cx="464864" cy="659513"/>
              </a:xfrm>
            </p:grpSpPr>
            <p:sp>
              <p:nvSpPr>
                <p:cNvPr id="49" name="Flowchart: Delay 48"/>
                <p:cNvSpPr/>
                <p:nvPr/>
              </p:nvSpPr>
              <p:spPr>
                <a:xfrm rot="16200000">
                  <a:off x="381875" y="1887801"/>
                  <a:ext cx="659513" cy="464864"/>
                </a:xfrm>
                <a:prstGeom prst="flowChartDelay">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Delay 49"/>
                <p:cNvSpPr/>
                <p:nvPr/>
              </p:nvSpPr>
              <p:spPr>
                <a:xfrm rot="16200000">
                  <a:off x="521490" y="2058836"/>
                  <a:ext cx="406361" cy="236374"/>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2614294" y="3213753"/>
                <a:ext cx="206600" cy="426202"/>
                <a:chOff x="479200" y="1790476"/>
                <a:chExt cx="464864" cy="659513"/>
              </a:xfrm>
            </p:grpSpPr>
            <p:sp>
              <p:nvSpPr>
                <p:cNvPr id="47" name="Flowchart: Delay 46"/>
                <p:cNvSpPr/>
                <p:nvPr/>
              </p:nvSpPr>
              <p:spPr>
                <a:xfrm rot="16200000">
                  <a:off x="381875" y="1887801"/>
                  <a:ext cx="659513" cy="464864"/>
                </a:xfrm>
                <a:prstGeom prst="flowChartDelay">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Delay 47"/>
                <p:cNvSpPr/>
                <p:nvPr/>
              </p:nvSpPr>
              <p:spPr>
                <a:xfrm rot="16200000">
                  <a:off x="521490" y="2058836"/>
                  <a:ext cx="406361" cy="236374"/>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98" name="Group 39"/>
          <p:cNvGrpSpPr/>
          <p:nvPr/>
        </p:nvGrpSpPr>
        <p:grpSpPr>
          <a:xfrm>
            <a:off x="240562" y="574408"/>
            <a:ext cx="1741944" cy="2417391"/>
            <a:chOff x="2514600" y="685800"/>
            <a:chExt cx="3733800" cy="5181600"/>
          </a:xfrm>
        </p:grpSpPr>
        <p:sp>
          <p:nvSpPr>
            <p:cNvPr id="199" name="Rectangle 198"/>
            <p:cNvSpPr/>
            <p:nvPr/>
          </p:nvSpPr>
          <p:spPr>
            <a:xfrm>
              <a:off x="2514600" y="4395355"/>
              <a:ext cx="3733800" cy="13958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a:off x="3109843" y="3321627"/>
              <a:ext cx="2489200" cy="107372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lowchart: Manual Operation 200"/>
            <p:cNvSpPr/>
            <p:nvPr/>
          </p:nvSpPr>
          <p:spPr>
            <a:xfrm rot="10800000">
              <a:off x="3975652" y="2033155"/>
              <a:ext cx="757583" cy="1288473"/>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lowchart: Extract 201"/>
            <p:cNvSpPr/>
            <p:nvPr/>
          </p:nvSpPr>
          <p:spPr>
            <a:xfrm>
              <a:off x="4267200" y="1066800"/>
              <a:ext cx="228600" cy="966355"/>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lowchart: Delay 202"/>
            <p:cNvSpPr/>
            <p:nvPr/>
          </p:nvSpPr>
          <p:spPr>
            <a:xfrm rot="16200000">
              <a:off x="3221696" y="3696365"/>
              <a:ext cx="912668" cy="270565"/>
            </a:xfrm>
            <a:prstGeom prst="flowChartDelay">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lowchart: Delay 203"/>
            <p:cNvSpPr/>
            <p:nvPr/>
          </p:nvSpPr>
          <p:spPr>
            <a:xfrm rot="16200000">
              <a:off x="4574522" y="3696365"/>
              <a:ext cx="912668" cy="270565"/>
            </a:xfrm>
            <a:prstGeom prst="flowChartDelay">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ounded Rectangle 204"/>
            <p:cNvSpPr/>
            <p:nvPr/>
          </p:nvSpPr>
          <p:spPr>
            <a:xfrm>
              <a:off x="2947504" y="4502727"/>
              <a:ext cx="216452" cy="102004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ounded Rectangle 205"/>
            <p:cNvSpPr/>
            <p:nvPr/>
          </p:nvSpPr>
          <p:spPr>
            <a:xfrm>
              <a:off x="3326296" y="4502727"/>
              <a:ext cx="216452" cy="102004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ounded Rectangle 206"/>
            <p:cNvSpPr/>
            <p:nvPr/>
          </p:nvSpPr>
          <p:spPr>
            <a:xfrm>
              <a:off x="5599043" y="4502727"/>
              <a:ext cx="216452" cy="102004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ounded Rectangle 207"/>
            <p:cNvSpPr/>
            <p:nvPr/>
          </p:nvSpPr>
          <p:spPr>
            <a:xfrm>
              <a:off x="5220252" y="4502727"/>
              <a:ext cx="216452" cy="102004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lowchart: Delay 208"/>
            <p:cNvSpPr/>
            <p:nvPr/>
          </p:nvSpPr>
          <p:spPr>
            <a:xfrm rot="16200000">
              <a:off x="3952009" y="5010828"/>
              <a:ext cx="858982" cy="487017"/>
            </a:xfrm>
            <a:prstGeom prst="flowChartDelay">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Hexagon 209"/>
            <p:cNvSpPr/>
            <p:nvPr/>
          </p:nvSpPr>
          <p:spPr>
            <a:xfrm>
              <a:off x="4246217" y="4449041"/>
              <a:ext cx="324678" cy="322118"/>
            </a:xfrm>
            <a:prstGeom prst="hexag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Hexagon 210"/>
            <p:cNvSpPr/>
            <p:nvPr/>
          </p:nvSpPr>
          <p:spPr>
            <a:xfrm>
              <a:off x="4724400" y="4648200"/>
              <a:ext cx="197678" cy="190500"/>
            </a:xfrm>
            <a:prstGeom prst="hexag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2" name="Group 32"/>
            <p:cNvGrpSpPr/>
            <p:nvPr/>
          </p:nvGrpSpPr>
          <p:grpSpPr>
            <a:xfrm>
              <a:off x="4267200" y="685800"/>
              <a:ext cx="152400" cy="457200"/>
              <a:chOff x="5678236" y="412840"/>
              <a:chExt cx="1408364" cy="2939960"/>
            </a:xfrm>
            <a:solidFill>
              <a:srgbClr val="FFC000"/>
            </a:solidFill>
          </p:grpSpPr>
          <p:sp>
            <p:nvSpPr>
              <p:cNvPr id="218" name="Flowchart: Manual Operation 217"/>
              <p:cNvSpPr/>
              <p:nvPr/>
            </p:nvSpPr>
            <p:spPr>
              <a:xfrm rot="10800000">
                <a:off x="6781800" y="2286000"/>
                <a:ext cx="228600" cy="990600"/>
              </a:xfrm>
              <a:prstGeom prst="flowChartManualOpera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lowchart: Manual Operation 218"/>
              <p:cNvSpPr/>
              <p:nvPr/>
            </p:nvSpPr>
            <p:spPr>
              <a:xfrm rot="10800000">
                <a:off x="6477000" y="2286000"/>
                <a:ext cx="228600" cy="990600"/>
              </a:xfrm>
              <a:prstGeom prst="flowChartManualOpera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lowchart: Manual Operation 219"/>
              <p:cNvSpPr/>
              <p:nvPr/>
            </p:nvSpPr>
            <p:spPr>
              <a:xfrm rot="10800000">
                <a:off x="6400800" y="1371600"/>
                <a:ext cx="685800" cy="1371600"/>
              </a:xfrm>
              <a:prstGeom prst="flowChartManualOpera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p:cNvSpPr/>
              <p:nvPr/>
            </p:nvSpPr>
            <p:spPr>
              <a:xfrm rot="18106528">
                <a:off x="6071408" y="512163"/>
                <a:ext cx="106562" cy="71856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lowchart: Extract 221"/>
              <p:cNvSpPr/>
              <p:nvPr/>
            </p:nvSpPr>
            <p:spPr>
              <a:xfrm rot="7647935">
                <a:off x="5575364" y="515712"/>
                <a:ext cx="469722" cy="263978"/>
              </a:xfrm>
              <a:prstGeom prst="flowChartExtra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6400800" y="685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Bent-Up Arrow 223"/>
              <p:cNvSpPr/>
              <p:nvPr/>
            </p:nvSpPr>
            <p:spPr>
              <a:xfrm rot="9969438" flipV="1">
                <a:off x="6014121" y="846939"/>
                <a:ext cx="793274" cy="685800"/>
              </a:xfrm>
              <a:prstGeom prst="bentUpArrow">
                <a:avLst>
                  <a:gd name="adj1" fmla="val 25000"/>
                  <a:gd name="adj2" fmla="val 18819"/>
                  <a:gd name="adj3" fmla="val 25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6400800" y="3124200"/>
                <a:ext cx="685800" cy="228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3" name="Rectangle 212"/>
            <p:cNvSpPr/>
            <p:nvPr/>
          </p:nvSpPr>
          <p:spPr>
            <a:xfrm>
              <a:off x="4038600" y="5562600"/>
              <a:ext cx="6858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3962400" y="5715000"/>
              <a:ext cx="8382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p:cNvSpPr/>
            <p:nvPr/>
          </p:nvSpPr>
          <p:spPr>
            <a:xfrm>
              <a:off x="3429000" y="4267200"/>
              <a:ext cx="457200" cy="762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p:cNvSpPr/>
            <p:nvPr/>
          </p:nvSpPr>
          <p:spPr>
            <a:xfrm>
              <a:off x="4800600" y="4267200"/>
              <a:ext cx="457200" cy="762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Hexagon 216"/>
            <p:cNvSpPr/>
            <p:nvPr/>
          </p:nvSpPr>
          <p:spPr>
            <a:xfrm>
              <a:off x="3886200" y="4648200"/>
              <a:ext cx="197678" cy="190500"/>
            </a:xfrm>
            <a:prstGeom prst="hexag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2197140" y="965446"/>
            <a:ext cx="4106691" cy="5509200"/>
          </a:xfrm>
          <a:prstGeom prst="rect">
            <a:avLst/>
          </a:prstGeom>
          <a:solidFill>
            <a:schemeClr val="accent5">
              <a:lumMod val="60000"/>
              <a:lumOff val="40000"/>
            </a:schemeClr>
          </a:solidFill>
          <a:ln>
            <a:solidFill>
              <a:schemeClr val="tx1"/>
            </a:solidFill>
          </a:ln>
        </p:spPr>
        <p:txBody>
          <a:bodyPr wrap="square">
            <a:spAutoFit/>
          </a:bodyPr>
          <a:lstStyle/>
          <a:p>
            <a:pPr fontAlgn="base"/>
            <a:r>
              <a:rPr lang="en-US" sz="1600" dirty="0">
                <a:solidFill>
                  <a:srgbClr val="333333"/>
                </a:solidFill>
                <a:ea typeface="Microsoft YaHei UI Light" panose="020B0502040204020203" pitchFamily="34" charset="-122"/>
              </a:rPr>
              <a:t>One must be baptized and confirmed by the authority of the priesthood</a:t>
            </a:r>
          </a:p>
          <a:p>
            <a:pPr fontAlgn="base"/>
            <a:endParaRPr lang="en-US" sz="1600" dirty="0">
              <a:solidFill>
                <a:srgbClr val="333333"/>
              </a:solidFill>
              <a:ea typeface="Microsoft YaHei UI Light" panose="020B0502040204020203" pitchFamily="34" charset="-122"/>
            </a:endParaRPr>
          </a:p>
          <a:p>
            <a:pPr fontAlgn="base"/>
            <a:r>
              <a:rPr lang="en-US" sz="1600" b="0" i="0" dirty="0">
                <a:solidFill>
                  <a:srgbClr val="333333"/>
                </a:solidFill>
                <a:effectLst/>
                <a:ea typeface="Microsoft YaHei UI Light" panose="020B0502040204020203" pitchFamily="34" charset="-122"/>
              </a:rPr>
              <a:t>One must have a testimony of the truthfulness of the gospel</a:t>
            </a:r>
          </a:p>
          <a:p>
            <a:pPr fontAlgn="base"/>
            <a:endParaRPr lang="en-US" sz="1600" dirty="0">
              <a:solidFill>
                <a:srgbClr val="333333"/>
              </a:solidFill>
              <a:ea typeface="Microsoft YaHei UI Light" panose="020B0502040204020203" pitchFamily="34" charset="-122"/>
            </a:endParaRPr>
          </a:p>
          <a:p>
            <a:pPr fontAlgn="base"/>
            <a:r>
              <a:rPr lang="en-US" sz="1600" b="0" i="0" dirty="0">
                <a:solidFill>
                  <a:srgbClr val="333333"/>
                </a:solidFill>
                <a:effectLst/>
                <a:ea typeface="Microsoft YaHei UI Light" panose="020B0502040204020203" pitchFamily="34" charset="-122"/>
              </a:rPr>
              <a:t>One must be morally clean and have no unresolved sins or </a:t>
            </a:r>
            <a:r>
              <a:rPr lang="en-US" sz="1600" dirty="0">
                <a:solidFill>
                  <a:srgbClr val="333333"/>
                </a:solidFill>
                <a:ea typeface="Microsoft YaHei UI Light" panose="020B0502040204020203" pitchFamily="34" charset="-122"/>
              </a:rPr>
              <a:t>issues in keeping the commandments</a:t>
            </a:r>
          </a:p>
          <a:p>
            <a:pPr fontAlgn="base"/>
            <a:endParaRPr lang="en-US" sz="1600" b="0" i="0" dirty="0">
              <a:solidFill>
                <a:srgbClr val="333333"/>
              </a:solidFill>
              <a:effectLst/>
              <a:ea typeface="Microsoft YaHei UI Light" panose="020B0502040204020203" pitchFamily="34" charset="-122"/>
            </a:endParaRPr>
          </a:p>
          <a:p>
            <a:pPr fontAlgn="base"/>
            <a:r>
              <a:rPr lang="en-US" sz="1600" dirty="0">
                <a:solidFill>
                  <a:srgbClr val="333333"/>
                </a:solidFill>
                <a:ea typeface="Microsoft YaHei UI Light" panose="020B0502040204020203" pitchFamily="34" charset="-122"/>
              </a:rPr>
              <a:t>One must keep the Word of Wisdom </a:t>
            </a:r>
          </a:p>
          <a:p>
            <a:pPr fontAlgn="base"/>
            <a:endParaRPr lang="en-US" sz="1600" dirty="0">
              <a:solidFill>
                <a:srgbClr val="333333"/>
              </a:solidFill>
              <a:ea typeface="Microsoft YaHei UI Light" panose="020B0502040204020203" pitchFamily="34" charset="-122"/>
            </a:endParaRPr>
          </a:p>
          <a:p>
            <a:pPr fontAlgn="base"/>
            <a:r>
              <a:rPr lang="en-US" sz="1600" dirty="0">
                <a:solidFill>
                  <a:srgbClr val="333333"/>
                </a:solidFill>
                <a:ea typeface="Microsoft YaHei UI Light" panose="020B0502040204020203" pitchFamily="34" charset="-122"/>
              </a:rPr>
              <a:t>One must keep the Law of Tithing</a:t>
            </a:r>
          </a:p>
          <a:p>
            <a:pPr fontAlgn="base"/>
            <a:endParaRPr lang="en-US" sz="1600" b="0" i="0" dirty="0">
              <a:solidFill>
                <a:srgbClr val="333333"/>
              </a:solidFill>
              <a:effectLst/>
              <a:ea typeface="Microsoft YaHei UI Light" panose="020B0502040204020203" pitchFamily="34" charset="-122"/>
            </a:endParaRPr>
          </a:p>
          <a:p>
            <a:pPr fontAlgn="base"/>
            <a:r>
              <a:rPr lang="en-US" sz="1600" dirty="0">
                <a:solidFill>
                  <a:srgbClr val="333333"/>
                </a:solidFill>
                <a:ea typeface="Microsoft YaHei UI Light" panose="020B0502040204020203" pitchFamily="34" charset="-122"/>
              </a:rPr>
              <a:t>One must be honest in everything</a:t>
            </a:r>
          </a:p>
          <a:p>
            <a:pPr fontAlgn="base"/>
            <a:endParaRPr lang="en-US" sz="1600" b="0" i="0" dirty="0">
              <a:solidFill>
                <a:srgbClr val="333333"/>
              </a:solidFill>
              <a:effectLst/>
              <a:ea typeface="Microsoft YaHei UI Light" panose="020B0502040204020203" pitchFamily="34" charset="-122"/>
            </a:endParaRPr>
          </a:p>
          <a:p>
            <a:pPr fontAlgn="base"/>
            <a:r>
              <a:rPr lang="en-US" sz="1600" dirty="0">
                <a:solidFill>
                  <a:srgbClr val="333333"/>
                </a:solidFill>
                <a:ea typeface="Microsoft YaHei UI Light" panose="020B0502040204020203" pitchFamily="34" charset="-122"/>
              </a:rPr>
              <a:t>One must not have any sympathetic feelings toward apostate groups</a:t>
            </a:r>
          </a:p>
          <a:p>
            <a:pPr fontAlgn="base"/>
            <a:endParaRPr lang="en-US" sz="1600" dirty="0">
              <a:solidFill>
                <a:srgbClr val="333333"/>
              </a:solidFill>
              <a:ea typeface="Microsoft YaHei UI Light" panose="020B0502040204020203" pitchFamily="34" charset="-122"/>
            </a:endParaRPr>
          </a:p>
          <a:p>
            <a:pPr fontAlgn="base"/>
            <a:r>
              <a:rPr lang="en-US" sz="1600" dirty="0">
                <a:solidFill>
                  <a:srgbClr val="333333"/>
                </a:solidFill>
                <a:ea typeface="Microsoft YaHei UI Light" panose="020B0502040204020203" pitchFamily="34" charset="-122"/>
              </a:rPr>
              <a:t>One must strive to keep the rules, laws, and commandments and attend sacrament meetings (2)</a:t>
            </a:r>
            <a:endParaRPr lang="en-US" sz="1600" b="0" i="0" dirty="0">
              <a:solidFill>
                <a:srgbClr val="333333"/>
              </a:solidFill>
              <a:effectLst/>
              <a:ea typeface="Microsoft YaHei UI Light" panose="020B0502040204020203" pitchFamily="34" charset="-122"/>
            </a:endParaRPr>
          </a:p>
        </p:txBody>
      </p:sp>
    </p:spTree>
    <p:extLst>
      <p:ext uri="{BB962C8B-B14F-4D97-AF65-F5344CB8AC3E}">
        <p14:creationId xmlns:p14="http://schemas.microsoft.com/office/powerpoint/2010/main" val="1462337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1" cy="923330"/>
          </a:xfrm>
          <a:prstGeom prst="rect">
            <a:avLst/>
          </a:prstGeom>
          <a:noFill/>
        </p:spPr>
        <p:txBody>
          <a:bodyPr wrap="square" rtlCol="0">
            <a:spAutoFit/>
          </a:bodyPr>
          <a:lstStyle/>
          <a:p>
            <a:pPr algn="ctr"/>
            <a:r>
              <a:rPr lang="en-US" sz="5400" dirty="0"/>
              <a:t>Clean And Pure</a:t>
            </a:r>
          </a:p>
        </p:txBody>
      </p:sp>
      <p:sp>
        <p:nvSpPr>
          <p:cNvPr id="8" name="Rectangle 7">
            <a:extLst>
              <a:ext uri="{FF2B5EF4-FFF2-40B4-BE49-F238E27FC236}">
                <a16:creationId xmlns:a16="http://schemas.microsoft.com/office/drawing/2014/main" id="{71CFA33D-FE30-40EE-BA4F-F71654207E33}"/>
              </a:ext>
            </a:extLst>
          </p:cNvPr>
          <p:cNvSpPr/>
          <p:nvPr/>
        </p:nvSpPr>
        <p:spPr>
          <a:xfrm>
            <a:off x="-1" y="6488668"/>
            <a:ext cx="3723655" cy="369332"/>
          </a:xfrm>
          <a:prstGeom prst="rect">
            <a:avLst/>
          </a:prstGeom>
        </p:spPr>
        <p:txBody>
          <a:bodyPr wrap="square">
            <a:spAutoFit/>
          </a:bodyPr>
          <a:lstStyle/>
          <a:p>
            <a:r>
              <a:rPr lang="en-US" dirty="0">
                <a:solidFill>
                  <a:srgbClr val="212225"/>
                </a:solidFill>
                <a:latin typeface="Abadi" panose="020B0604020104020204" pitchFamily="34" charset="0"/>
              </a:rPr>
              <a:t>Psalms 24:5-6</a:t>
            </a:r>
            <a:endParaRPr lang="en-US" dirty="0"/>
          </a:p>
        </p:txBody>
      </p:sp>
      <p:grpSp>
        <p:nvGrpSpPr>
          <p:cNvPr id="9" name="Group 8">
            <a:extLst>
              <a:ext uri="{FF2B5EF4-FFF2-40B4-BE49-F238E27FC236}">
                <a16:creationId xmlns:a16="http://schemas.microsoft.com/office/drawing/2014/main" id="{B224381B-09E0-454D-A715-31E77DF4244F}"/>
              </a:ext>
            </a:extLst>
          </p:cNvPr>
          <p:cNvGrpSpPr/>
          <p:nvPr/>
        </p:nvGrpSpPr>
        <p:grpSpPr>
          <a:xfrm>
            <a:off x="635452" y="1099594"/>
            <a:ext cx="4263808" cy="2811245"/>
            <a:chOff x="228600" y="381000"/>
            <a:chExt cx="3505068" cy="2501531"/>
          </a:xfrm>
        </p:grpSpPr>
        <p:grpSp>
          <p:nvGrpSpPr>
            <p:cNvPr id="10" name="Group 9">
              <a:extLst>
                <a:ext uri="{FF2B5EF4-FFF2-40B4-BE49-F238E27FC236}">
                  <a16:creationId xmlns:a16="http://schemas.microsoft.com/office/drawing/2014/main" id="{7C74D45A-7A1C-4B2D-BA74-9DA67704CE5E}"/>
                </a:ext>
              </a:extLst>
            </p:cNvPr>
            <p:cNvGrpSpPr/>
            <p:nvPr/>
          </p:nvGrpSpPr>
          <p:grpSpPr>
            <a:xfrm>
              <a:off x="228600" y="381000"/>
              <a:ext cx="3505068" cy="2501531"/>
              <a:chOff x="534986" y="381000"/>
              <a:chExt cx="2637111" cy="2501531"/>
            </a:xfrm>
          </p:grpSpPr>
          <p:sp>
            <p:nvSpPr>
              <p:cNvPr id="12" name="Rectangle 11">
                <a:extLst>
                  <a:ext uri="{FF2B5EF4-FFF2-40B4-BE49-F238E27FC236}">
                    <a16:creationId xmlns:a16="http://schemas.microsoft.com/office/drawing/2014/main" id="{E859FAE8-EA8D-46AF-83B9-71D8E4F91703}"/>
                  </a:ext>
                </a:extLst>
              </p:cNvPr>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13" name="Group 12">
                <a:extLst>
                  <a:ext uri="{FF2B5EF4-FFF2-40B4-BE49-F238E27FC236}">
                    <a16:creationId xmlns:a16="http://schemas.microsoft.com/office/drawing/2014/main" id="{8BEC63D0-D91E-45E6-9290-FC1F6FC0B90D}"/>
                  </a:ext>
                </a:extLst>
              </p:cNvPr>
              <p:cNvGrpSpPr/>
              <p:nvPr/>
            </p:nvGrpSpPr>
            <p:grpSpPr>
              <a:xfrm>
                <a:off x="534986" y="384805"/>
                <a:ext cx="457200" cy="2497726"/>
                <a:chOff x="533400" y="381000"/>
                <a:chExt cx="457200" cy="2497726"/>
              </a:xfrm>
            </p:grpSpPr>
            <p:sp>
              <p:nvSpPr>
                <p:cNvPr id="21" name="Oval 20">
                  <a:extLst>
                    <a:ext uri="{FF2B5EF4-FFF2-40B4-BE49-F238E27FC236}">
                      <a16:creationId xmlns:a16="http://schemas.microsoft.com/office/drawing/2014/main" id="{FE11EDB1-1500-4A19-A751-705E10E44A7E}"/>
                    </a:ext>
                  </a:extLst>
                </p:cNvPr>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149">
                  <a:extLst>
                    <a:ext uri="{FF2B5EF4-FFF2-40B4-BE49-F238E27FC236}">
                      <a16:creationId xmlns:a16="http://schemas.microsoft.com/office/drawing/2014/main" id="{1D39E5D7-E8CB-4E76-8860-A51C69E6F487}"/>
                    </a:ext>
                  </a:extLst>
                </p:cNvPr>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30C08AB-7E89-45AF-838E-29F9DCF1AF17}"/>
                    </a:ext>
                  </a:extLst>
                </p:cNvPr>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0A9821F-8A50-4274-B33E-77D4E6BF0BBE}"/>
                    </a:ext>
                  </a:extLst>
                </p:cNvPr>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622382F1-8054-4D43-806F-6657B82465E8}"/>
                  </a:ext>
                </a:extLst>
              </p:cNvPr>
              <p:cNvGrpSpPr/>
              <p:nvPr/>
            </p:nvGrpSpPr>
            <p:grpSpPr>
              <a:xfrm>
                <a:off x="2714897" y="381000"/>
                <a:ext cx="457200" cy="2497726"/>
                <a:chOff x="2714897" y="457200"/>
                <a:chExt cx="457200" cy="2497726"/>
              </a:xfrm>
            </p:grpSpPr>
            <p:sp>
              <p:nvSpPr>
                <p:cNvPr id="16" name="Oval 15">
                  <a:extLst>
                    <a:ext uri="{FF2B5EF4-FFF2-40B4-BE49-F238E27FC236}">
                      <a16:creationId xmlns:a16="http://schemas.microsoft.com/office/drawing/2014/main" id="{EBF10D1F-664B-41D6-AA81-B45A69C90580}"/>
                    </a:ext>
                  </a:extLst>
                </p:cNvPr>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45">
                  <a:extLst>
                    <a:ext uri="{FF2B5EF4-FFF2-40B4-BE49-F238E27FC236}">
                      <a16:creationId xmlns:a16="http://schemas.microsoft.com/office/drawing/2014/main" id="{AD5D3185-060D-42A1-84CF-A2237138BA68}"/>
                    </a:ext>
                  </a:extLst>
                </p:cNvPr>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562E180-23D7-4056-9E3E-2951A28D21BA}"/>
                    </a:ext>
                  </a:extLst>
                </p:cNvPr>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902F2C8-B2F1-4CA9-9B76-297777B1ADC6}"/>
                    </a:ext>
                  </a:extLst>
                </p:cNvPr>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a:extLst>
                <a:ext uri="{FF2B5EF4-FFF2-40B4-BE49-F238E27FC236}">
                  <a16:creationId xmlns:a16="http://schemas.microsoft.com/office/drawing/2014/main" id="{51E6EB2E-1B19-4538-AFD4-CF6E37681131}"/>
                </a:ext>
              </a:extLst>
            </p:cNvPr>
            <p:cNvSpPr/>
            <p:nvPr/>
          </p:nvSpPr>
          <p:spPr>
            <a:xfrm>
              <a:off x="834461" y="1059576"/>
              <a:ext cx="2293346" cy="1396731"/>
            </a:xfrm>
            <a:prstGeom prst="rect">
              <a:avLst/>
            </a:prstGeom>
          </p:spPr>
          <p:txBody>
            <a:bodyPr wrap="square">
              <a:spAutoFit/>
            </a:bodyPr>
            <a:lstStyle/>
            <a:p>
              <a:pPr algn="ctr"/>
              <a:r>
                <a:rPr lang="en-US" sz="1600" b="1" dirty="0"/>
                <a:t>To be worthy to worship in the Lord’s house and to be prepared to dwell in His presence, we must have clean hands and a pure heart</a:t>
              </a:r>
              <a:endParaRPr lang="en-US" sz="1600" i="1" dirty="0"/>
            </a:p>
          </p:txBody>
        </p:sp>
      </p:grpSp>
      <p:sp>
        <p:nvSpPr>
          <p:cNvPr id="2" name="Rectangle 1">
            <a:extLst>
              <a:ext uri="{FF2B5EF4-FFF2-40B4-BE49-F238E27FC236}">
                <a16:creationId xmlns:a16="http://schemas.microsoft.com/office/drawing/2014/main" id="{6518B339-0614-4187-87A2-83A528008649}"/>
              </a:ext>
            </a:extLst>
          </p:cNvPr>
          <p:cNvSpPr/>
          <p:nvPr/>
        </p:nvSpPr>
        <p:spPr>
          <a:xfrm>
            <a:off x="697107" y="4449762"/>
            <a:ext cx="4748463" cy="1477328"/>
          </a:xfrm>
          <a:prstGeom prst="rect">
            <a:avLst/>
          </a:prstGeom>
        </p:spPr>
        <p:txBody>
          <a:bodyPr wrap="square">
            <a:spAutoFit/>
          </a:bodyPr>
          <a:lstStyle/>
          <a:p>
            <a:r>
              <a:rPr lang="en-US" dirty="0">
                <a:solidFill>
                  <a:srgbClr val="212225"/>
                </a:solidFill>
                <a:latin typeface="Rockwell" panose="02060603020205020403" pitchFamily="18" charset="0"/>
              </a:rPr>
              <a:t>Although it may be difficult for us to keep our hands clean and our hearts pure because of the evil influences that often surround us, it is possible to do so because of our Savior, Jesus Christ.</a:t>
            </a:r>
            <a:endParaRPr lang="en-US" dirty="0">
              <a:latin typeface="Rockwell" panose="02060603020205020403" pitchFamily="18" charset="0"/>
            </a:endParaRPr>
          </a:p>
        </p:txBody>
      </p:sp>
      <p:pic>
        <p:nvPicPr>
          <p:cNvPr id="26" name="Picture 25">
            <a:extLst>
              <a:ext uri="{FF2B5EF4-FFF2-40B4-BE49-F238E27FC236}">
                <a16:creationId xmlns:a16="http://schemas.microsoft.com/office/drawing/2014/main" id="{C156C582-57B5-49E2-BAE0-925630C60E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548" y="1835846"/>
            <a:ext cx="5715000" cy="3705225"/>
          </a:xfrm>
          <a:prstGeom prst="rect">
            <a:avLst/>
          </a:prstGeom>
        </p:spPr>
      </p:pic>
    </p:spTree>
    <p:extLst>
      <p:ext uri="{BB962C8B-B14F-4D97-AF65-F5344CB8AC3E}">
        <p14:creationId xmlns:p14="http://schemas.microsoft.com/office/powerpoint/2010/main" val="402311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3086" y="1324565"/>
            <a:ext cx="4490518" cy="1200329"/>
          </a:xfrm>
          <a:prstGeom prst="rect">
            <a:avLst/>
          </a:prstGeom>
          <a:noFill/>
        </p:spPr>
        <p:txBody>
          <a:bodyPr wrap="square" rtlCol="0">
            <a:spAutoFit/>
          </a:bodyPr>
          <a:lstStyle/>
          <a:p>
            <a:r>
              <a:rPr lang="en-US" dirty="0"/>
              <a:t>Psalms has been a source of inspiration for worship since ancient times and continues to be cherished for worship and study by both Jews and Christians</a:t>
            </a:r>
          </a:p>
        </p:txBody>
      </p:sp>
      <p:sp>
        <p:nvSpPr>
          <p:cNvPr id="4" name="TextBox 3"/>
          <p:cNvSpPr txBox="1"/>
          <p:nvPr/>
        </p:nvSpPr>
        <p:spPr>
          <a:xfrm>
            <a:off x="0" y="0"/>
            <a:ext cx="12192001" cy="923330"/>
          </a:xfrm>
          <a:prstGeom prst="rect">
            <a:avLst/>
          </a:prstGeom>
          <a:noFill/>
        </p:spPr>
        <p:txBody>
          <a:bodyPr wrap="square" rtlCol="0">
            <a:spAutoFit/>
          </a:bodyPr>
          <a:lstStyle/>
          <a:p>
            <a:pPr algn="ctr"/>
            <a:r>
              <a:rPr lang="en-US" sz="5400" dirty="0"/>
              <a:t>Introduction</a:t>
            </a:r>
          </a:p>
        </p:txBody>
      </p:sp>
      <p:sp>
        <p:nvSpPr>
          <p:cNvPr id="3" name="Rectangle 2"/>
          <p:cNvSpPr/>
          <p:nvPr/>
        </p:nvSpPr>
        <p:spPr>
          <a:xfrm>
            <a:off x="2507809" y="815334"/>
            <a:ext cx="7523430" cy="369332"/>
          </a:xfrm>
          <a:prstGeom prst="rect">
            <a:avLst/>
          </a:prstGeom>
        </p:spPr>
        <p:txBody>
          <a:bodyPr wrap="square">
            <a:spAutoFit/>
          </a:bodyPr>
          <a:lstStyle/>
          <a:p>
            <a:r>
              <a:rPr lang="en-US" b="0" i="0" dirty="0">
                <a:solidFill>
                  <a:srgbClr val="333333"/>
                </a:solidFill>
                <a:effectLst/>
              </a:rPr>
              <a:t>It is a collection of ancient Israel’s poetic hymns, petitions, and praises</a:t>
            </a:r>
            <a:endParaRPr lang="en-US" dirty="0"/>
          </a:p>
        </p:txBody>
      </p:sp>
      <p:sp>
        <p:nvSpPr>
          <p:cNvPr id="5" name="Rectangle 4"/>
          <p:cNvSpPr/>
          <p:nvPr/>
        </p:nvSpPr>
        <p:spPr>
          <a:xfrm>
            <a:off x="5800254" y="2524894"/>
            <a:ext cx="6096000" cy="3139321"/>
          </a:xfrm>
          <a:prstGeom prst="rect">
            <a:avLst/>
          </a:prstGeom>
        </p:spPr>
        <p:txBody>
          <a:bodyPr>
            <a:spAutoFit/>
          </a:bodyPr>
          <a:lstStyle/>
          <a:p>
            <a:r>
              <a:rPr lang="en-US" b="0" i="0" dirty="0">
                <a:effectLst/>
              </a:rPr>
              <a:t>The book of Psalms attributes at least 73 (or about half) of the psalms to David.</a:t>
            </a:r>
          </a:p>
          <a:p>
            <a:endParaRPr lang="en-US" dirty="0"/>
          </a:p>
          <a:p>
            <a:r>
              <a:rPr lang="en-US" b="0" i="0" dirty="0">
                <a:effectLst/>
              </a:rPr>
              <a:t>Attributes of other psalms:</a:t>
            </a:r>
          </a:p>
          <a:p>
            <a:r>
              <a:rPr lang="en-US" b="0" i="0" dirty="0">
                <a:effectLst/>
              </a:rPr>
              <a:t>Asaph (</a:t>
            </a:r>
            <a:r>
              <a:rPr lang="en-US" b="0" i="0" u="none" strike="noStrike" dirty="0">
                <a:effectLst/>
              </a:rPr>
              <a:t>Psalms 50</a:t>
            </a:r>
            <a:r>
              <a:rPr lang="en-US" b="0" i="0" dirty="0">
                <a:effectLst/>
              </a:rPr>
              <a:t>; </a:t>
            </a:r>
            <a:r>
              <a:rPr lang="en-US" b="0" i="0" u="none" strike="noStrike" dirty="0">
                <a:effectLst/>
              </a:rPr>
              <a:t>73–83</a:t>
            </a:r>
            <a:r>
              <a:rPr lang="en-US" b="0" i="0" dirty="0">
                <a:effectLst/>
              </a:rPr>
              <a:t>) </a:t>
            </a:r>
          </a:p>
          <a:p>
            <a:r>
              <a:rPr lang="en-US" b="0" i="0" dirty="0" err="1">
                <a:effectLst/>
              </a:rPr>
              <a:t>Heman</a:t>
            </a:r>
            <a:r>
              <a:rPr lang="en-US" b="0" i="0" dirty="0">
                <a:effectLst/>
              </a:rPr>
              <a:t> (</a:t>
            </a:r>
            <a:r>
              <a:rPr lang="en-US" b="0" i="0" u="none" strike="noStrike" dirty="0">
                <a:effectLst/>
              </a:rPr>
              <a:t>Psalm 88</a:t>
            </a:r>
            <a:r>
              <a:rPr lang="en-US" b="0" i="0" dirty="0">
                <a:effectLst/>
              </a:rPr>
              <a:t>). </a:t>
            </a:r>
          </a:p>
          <a:p>
            <a:endParaRPr lang="en-US" dirty="0"/>
          </a:p>
          <a:p>
            <a:r>
              <a:rPr lang="en-US" b="0" i="0" dirty="0">
                <a:effectLst/>
              </a:rPr>
              <a:t>These attributions, however, appear in titles that “are added to some of the psalms, but it is open to question whether these are as old as the words to which they are attached” (1)</a:t>
            </a:r>
            <a:endParaRPr lang="en-US" dirty="0"/>
          </a:p>
        </p:txBody>
      </p:sp>
      <p:pic>
        <p:nvPicPr>
          <p:cNvPr id="4100" name="Picture 4" descr="http://religionispolitical.com/wp-content/uploads/2015/10/playing-the-harp-opposition-to-the-coronation-of-king-davi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5946" y="2664793"/>
            <a:ext cx="3017940" cy="3768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27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71CFA33D-FE30-40EE-BA4F-F71654207E33}"/>
              </a:ext>
            </a:extLst>
          </p:cNvPr>
          <p:cNvSpPr/>
          <p:nvPr/>
        </p:nvSpPr>
        <p:spPr>
          <a:xfrm>
            <a:off x="-1" y="6488668"/>
            <a:ext cx="3723655" cy="369332"/>
          </a:xfrm>
          <a:prstGeom prst="rect">
            <a:avLst/>
          </a:prstGeom>
        </p:spPr>
        <p:txBody>
          <a:bodyPr wrap="square">
            <a:spAutoFit/>
          </a:bodyPr>
          <a:lstStyle/>
          <a:p>
            <a:r>
              <a:rPr lang="en-US" dirty="0">
                <a:solidFill>
                  <a:srgbClr val="212225"/>
                </a:solidFill>
                <a:latin typeface="Abadi" panose="020B0604020104020204" pitchFamily="34" charset="0"/>
              </a:rPr>
              <a:t>Psalms 24:5-6</a:t>
            </a:r>
            <a:endParaRPr lang="en-US" dirty="0"/>
          </a:p>
        </p:txBody>
      </p:sp>
      <p:sp>
        <p:nvSpPr>
          <p:cNvPr id="5" name="Rectangle 4">
            <a:extLst>
              <a:ext uri="{FF2B5EF4-FFF2-40B4-BE49-F238E27FC236}">
                <a16:creationId xmlns:a16="http://schemas.microsoft.com/office/drawing/2014/main" id="{0967C614-C460-4AF3-9A3A-98EBB422FB7B}"/>
              </a:ext>
            </a:extLst>
          </p:cNvPr>
          <p:cNvSpPr/>
          <p:nvPr/>
        </p:nvSpPr>
        <p:spPr>
          <a:xfrm>
            <a:off x="646186" y="1028343"/>
            <a:ext cx="6154936" cy="4801314"/>
          </a:xfrm>
          <a:prstGeom prst="rect">
            <a:avLst/>
          </a:prstGeom>
        </p:spPr>
        <p:txBody>
          <a:bodyPr wrap="square">
            <a:spAutoFit/>
          </a:bodyPr>
          <a:lstStyle/>
          <a:p>
            <a:r>
              <a:rPr lang="en-US" dirty="0"/>
              <a:t>“Let me suggest that hands are made clean through the process of putting off the natural man and by overcoming sin and the evil influences in our lives through the Savior’s Atonement. </a:t>
            </a:r>
          </a:p>
          <a:p>
            <a:endParaRPr lang="en-US" dirty="0"/>
          </a:p>
          <a:p>
            <a:r>
              <a:rPr lang="en-US" dirty="0"/>
              <a:t>Hearts are purified as we receive His strengthening power to do good and become better. </a:t>
            </a:r>
          </a:p>
          <a:p>
            <a:endParaRPr lang="en-US" dirty="0"/>
          </a:p>
          <a:p>
            <a:r>
              <a:rPr lang="en-US" dirty="0"/>
              <a:t>All of our worthy desires and good works, as necessary as they are, can never produce clean hands and a pure heart. </a:t>
            </a:r>
          </a:p>
          <a:p>
            <a:endParaRPr lang="en-US" dirty="0"/>
          </a:p>
          <a:p>
            <a:r>
              <a:rPr lang="en-US" dirty="0"/>
              <a:t>It is the Atonement of Jesus Christ that provides both a </a:t>
            </a:r>
            <a:r>
              <a:rPr lang="en-US" i="1" dirty="0"/>
              <a:t>cleansing and redeeming power</a:t>
            </a:r>
            <a:r>
              <a:rPr lang="en-US" dirty="0"/>
              <a:t> that helps us to overcome sin and a </a:t>
            </a:r>
            <a:r>
              <a:rPr lang="en-US" i="1" dirty="0"/>
              <a:t>sanctifying and strengthening power</a:t>
            </a:r>
            <a:r>
              <a:rPr lang="en-US" dirty="0"/>
              <a:t> that helps us to become better than we ever could by relying only upon our own strength.” (5)</a:t>
            </a:r>
          </a:p>
        </p:txBody>
      </p:sp>
      <p:pic>
        <p:nvPicPr>
          <p:cNvPr id="7" name="Picture 6">
            <a:extLst>
              <a:ext uri="{FF2B5EF4-FFF2-40B4-BE49-F238E27FC236}">
                <a16:creationId xmlns:a16="http://schemas.microsoft.com/office/drawing/2014/main" id="{E667A536-01A7-474A-A933-CA07735AD3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6096" y="240632"/>
            <a:ext cx="1573811" cy="1978950"/>
          </a:xfrm>
          <a:prstGeom prst="rect">
            <a:avLst/>
          </a:prstGeom>
        </p:spPr>
      </p:pic>
      <p:pic>
        <p:nvPicPr>
          <p:cNvPr id="18" name="Picture 17">
            <a:extLst>
              <a:ext uri="{FF2B5EF4-FFF2-40B4-BE49-F238E27FC236}">
                <a16:creationId xmlns:a16="http://schemas.microsoft.com/office/drawing/2014/main" id="{7A448178-A3E4-4294-961D-05523497DF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1072" y="2742187"/>
            <a:ext cx="4634102" cy="3087470"/>
          </a:xfrm>
          <a:prstGeom prst="rect">
            <a:avLst/>
          </a:prstGeom>
        </p:spPr>
      </p:pic>
    </p:spTree>
    <p:extLst>
      <p:ext uri="{BB962C8B-B14F-4D97-AF65-F5344CB8AC3E}">
        <p14:creationId xmlns:p14="http://schemas.microsoft.com/office/powerpoint/2010/main" val="281657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0547" y="6488668"/>
            <a:ext cx="1846907" cy="369332"/>
          </a:xfrm>
          <a:prstGeom prst="rect">
            <a:avLst/>
          </a:prstGeom>
          <a:noFill/>
        </p:spPr>
        <p:txBody>
          <a:bodyPr wrap="square" rtlCol="0">
            <a:spAutoFit/>
          </a:bodyPr>
          <a:lstStyle/>
          <a:p>
            <a:r>
              <a:rPr lang="en-US" dirty="0"/>
              <a:t>Psalm 33</a:t>
            </a:r>
          </a:p>
        </p:txBody>
      </p:sp>
      <p:sp>
        <p:nvSpPr>
          <p:cNvPr id="4" name="TextBox 3"/>
          <p:cNvSpPr txBox="1"/>
          <p:nvPr/>
        </p:nvSpPr>
        <p:spPr>
          <a:xfrm>
            <a:off x="0" y="0"/>
            <a:ext cx="12192001" cy="1107996"/>
          </a:xfrm>
          <a:prstGeom prst="rect">
            <a:avLst/>
          </a:prstGeom>
          <a:noFill/>
        </p:spPr>
        <p:txBody>
          <a:bodyPr wrap="square" rtlCol="0">
            <a:spAutoFit/>
          </a:bodyPr>
          <a:lstStyle/>
          <a:p>
            <a:pPr algn="ctr"/>
            <a:r>
              <a:rPr lang="en-US" sz="6600" dirty="0"/>
              <a:t>Song of Praise</a:t>
            </a:r>
          </a:p>
        </p:txBody>
      </p:sp>
      <p:sp>
        <p:nvSpPr>
          <p:cNvPr id="3" name="Rectangle 2"/>
          <p:cNvSpPr/>
          <p:nvPr/>
        </p:nvSpPr>
        <p:spPr>
          <a:xfrm>
            <a:off x="214457" y="948852"/>
            <a:ext cx="4803857" cy="1754326"/>
          </a:xfrm>
          <a:prstGeom prst="rect">
            <a:avLst/>
          </a:prstGeom>
        </p:spPr>
        <p:txBody>
          <a:bodyPr wrap="square">
            <a:spAutoFit/>
          </a:bodyPr>
          <a:lstStyle/>
          <a:p>
            <a:pPr fontAlgn="base"/>
            <a:r>
              <a:rPr lang="en-US" dirty="0">
                <a:solidFill>
                  <a:srgbClr val="333333"/>
                </a:solidFill>
                <a:ea typeface="Microsoft YaHei UI Light" panose="020B0502040204020203" pitchFamily="34" charset="-122"/>
              </a:rPr>
              <a:t>Who shall ascend into the hill of the </a:t>
            </a:r>
            <a:r>
              <a:rPr lang="en-US" cap="small" dirty="0">
                <a:solidFill>
                  <a:srgbClr val="333333"/>
                </a:solidFill>
                <a:ea typeface="Microsoft YaHei UI Light" panose="020B0502040204020203" pitchFamily="34" charset="-122"/>
              </a:rPr>
              <a:t>Lord</a:t>
            </a:r>
            <a:r>
              <a:rPr lang="en-US" dirty="0">
                <a:solidFill>
                  <a:srgbClr val="333333"/>
                </a:solidFill>
                <a:ea typeface="Microsoft YaHei UI Light" panose="020B0502040204020203" pitchFamily="34" charset="-122"/>
              </a:rPr>
              <a:t>? = or who shall stand in his holy place?</a:t>
            </a:r>
          </a:p>
          <a:p>
            <a:pPr fontAlgn="base"/>
            <a:endParaRPr lang="en-US" dirty="0">
              <a:solidFill>
                <a:srgbClr val="0091BC"/>
              </a:solidFill>
              <a:ea typeface="Microsoft YaHei UI Light" panose="020B0502040204020203" pitchFamily="34" charset="-122"/>
            </a:endParaRPr>
          </a:p>
          <a:p>
            <a:pPr fontAlgn="base"/>
            <a:r>
              <a:rPr lang="en-US" dirty="0">
                <a:solidFill>
                  <a:srgbClr val="333333"/>
                </a:solidFill>
                <a:ea typeface="Microsoft YaHei UI Light" panose="020B0502040204020203" pitchFamily="34" charset="-122"/>
              </a:rPr>
              <a:t>He that hath clean hands, and a pure heart; who hath not lifted up his soul unto vanity, nor sworn deceitfully.</a:t>
            </a:r>
            <a:endParaRPr lang="en-US" b="0" i="0" dirty="0">
              <a:solidFill>
                <a:srgbClr val="333333"/>
              </a:solidFill>
              <a:effectLst/>
              <a:ea typeface="Microsoft YaHei UI Light" panose="020B0502040204020203" pitchFamily="34" charset="-122"/>
            </a:endParaRPr>
          </a:p>
        </p:txBody>
      </p:sp>
      <p:sp>
        <p:nvSpPr>
          <p:cNvPr id="12" name="Rectangle 11"/>
          <p:cNvSpPr/>
          <p:nvPr/>
        </p:nvSpPr>
        <p:spPr>
          <a:xfrm>
            <a:off x="5704113" y="1039109"/>
            <a:ext cx="5802087" cy="646331"/>
          </a:xfrm>
          <a:prstGeom prst="rect">
            <a:avLst/>
          </a:prstGeom>
        </p:spPr>
        <p:txBody>
          <a:bodyPr wrap="square">
            <a:spAutoFit/>
          </a:bodyPr>
          <a:lstStyle/>
          <a:p>
            <a:r>
              <a:rPr lang="en-US" dirty="0">
                <a:solidFill>
                  <a:srgbClr val="000000"/>
                </a:solidFill>
              </a:rPr>
              <a:t>A New Song--Do not wear out the old forms: fresh mercies call for new songs of praise and gratitude.</a:t>
            </a:r>
            <a:endParaRPr lang="en-US" dirty="0"/>
          </a:p>
        </p:txBody>
      </p:sp>
      <p:sp>
        <p:nvSpPr>
          <p:cNvPr id="13" name="Rectangle 12"/>
          <p:cNvSpPr/>
          <p:nvPr/>
        </p:nvSpPr>
        <p:spPr>
          <a:xfrm>
            <a:off x="200965" y="5124194"/>
            <a:ext cx="6433457" cy="1200329"/>
          </a:xfrm>
          <a:prstGeom prst="rect">
            <a:avLst/>
          </a:prstGeom>
        </p:spPr>
        <p:txBody>
          <a:bodyPr wrap="square">
            <a:spAutoFit/>
          </a:bodyPr>
          <a:lstStyle/>
          <a:p>
            <a:r>
              <a:rPr lang="en-US" dirty="0">
                <a:solidFill>
                  <a:srgbClr val="333333"/>
                </a:solidFill>
              </a:rPr>
              <a:t>“fear the Lord” = respect or reverence Him and His power. </a:t>
            </a:r>
          </a:p>
          <a:p>
            <a:endParaRPr lang="en-US" dirty="0">
              <a:solidFill>
                <a:srgbClr val="333333"/>
              </a:solidFill>
            </a:endParaRPr>
          </a:p>
          <a:p>
            <a:r>
              <a:rPr lang="en-US" dirty="0">
                <a:solidFill>
                  <a:srgbClr val="333333"/>
                </a:solidFill>
              </a:rPr>
              <a:t>To “stand in awe of him” = we should praise and admire Him and His creations</a:t>
            </a:r>
            <a:endParaRPr lang="en-US" dirty="0"/>
          </a:p>
        </p:txBody>
      </p:sp>
      <p:grpSp>
        <p:nvGrpSpPr>
          <p:cNvPr id="15" name="Group 14"/>
          <p:cNvGrpSpPr/>
          <p:nvPr/>
        </p:nvGrpSpPr>
        <p:grpSpPr>
          <a:xfrm>
            <a:off x="7596604" y="4615637"/>
            <a:ext cx="3276321" cy="2159825"/>
            <a:chOff x="228600" y="381000"/>
            <a:chExt cx="3505068" cy="2501531"/>
          </a:xfrm>
        </p:grpSpPr>
        <p:grpSp>
          <p:nvGrpSpPr>
            <p:cNvPr id="16" name="Group 15"/>
            <p:cNvGrpSpPr/>
            <p:nvPr/>
          </p:nvGrpSpPr>
          <p:grpSpPr>
            <a:xfrm>
              <a:off x="228600" y="381000"/>
              <a:ext cx="3505068" cy="2501531"/>
              <a:chOff x="534986" y="381000"/>
              <a:chExt cx="2637111" cy="2501531"/>
            </a:xfrm>
          </p:grpSpPr>
          <p:sp>
            <p:nvSpPr>
              <p:cNvPr id="18" name="Rectangle 17"/>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34986" y="384805"/>
                <a:ext cx="457200" cy="2497726"/>
                <a:chOff x="533400" y="381000"/>
                <a:chExt cx="457200" cy="2497726"/>
              </a:xfrm>
            </p:grpSpPr>
            <p:sp>
              <p:nvSpPr>
                <p:cNvPr id="25" name="Oval 24"/>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714897" y="381000"/>
                <a:ext cx="457200" cy="2497726"/>
                <a:chOff x="2714897" y="457200"/>
                <a:chExt cx="457200" cy="2497726"/>
              </a:xfrm>
            </p:grpSpPr>
            <p:sp>
              <p:nvSpPr>
                <p:cNvPr id="21" name="Oval 20"/>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Rectangle 16"/>
            <p:cNvSpPr/>
            <p:nvPr/>
          </p:nvSpPr>
          <p:spPr>
            <a:xfrm>
              <a:off x="842492" y="972693"/>
              <a:ext cx="2293346" cy="950160"/>
            </a:xfrm>
            <a:prstGeom prst="rect">
              <a:avLst/>
            </a:prstGeom>
          </p:spPr>
          <p:txBody>
            <a:bodyPr wrap="square">
              <a:spAutoFit/>
            </a:bodyPr>
            <a:lstStyle/>
            <a:p>
              <a:pPr algn="ctr"/>
              <a:r>
                <a:rPr lang="en-US" sz="1600" b="1" dirty="0"/>
                <a:t>Pondering about the Lord and His creations can lead us to praise and revere Him</a:t>
              </a:r>
              <a:endParaRPr lang="en-US" sz="1600" i="1" dirty="0"/>
            </a:p>
          </p:txBody>
        </p:sp>
      </p:gr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0496" y="1898715"/>
            <a:ext cx="3620154" cy="2716922"/>
          </a:xfrm>
          <a:prstGeom prst="rect">
            <a:avLst/>
          </a:prstGeom>
        </p:spPr>
      </p:pic>
      <p:pic>
        <p:nvPicPr>
          <p:cNvPr id="1026" name="Picture 2" descr="http://cdn2.landscapehdwalls.com/wallpapers/1/evening-sun-shining-on-the-green-hill-6783-1680x105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02" r="10412"/>
          <a:stretch/>
        </p:blipFill>
        <p:spPr bwMode="auto">
          <a:xfrm>
            <a:off x="985582" y="2703178"/>
            <a:ext cx="3339381" cy="2320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84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outVertical)">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12104483" cy="4247317"/>
          </a:xfrm>
          <a:prstGeom prst="rect">
            <a:avLst/>
          </a:prstGeom>
          <a:noFill/>
        </p:spPr>
        <p:txBody>
          <a:bodyPr wrap="square" rtlCol="0">
            <a:spAutoFit/>
          </a:bodyPr>
          <a:lstStyle/>
          <a:p>
            <a:r>
              <a:rPr lang="en-US" dirty="0"/>
              <a:t>Sources:</a:t>
            </a:r>
          </a:p>
          <a:p>
            <a:endParaRPr lang="en-US" dirty="0"/>
          </a:p>
          <a:p>
            <a:r>
              <a:rPr lang="en-US" dirty="0"/>
              <a:t>Suggested Hymn: #108   </a:t>
            </a:r>
            <a:r>
              <a:rPr lang="en-US" i="1" dirty="0"/>
              <a:t>The Lord is My Shepherd</a:t>
            </a:r>
          </a:p>
          <a:p>
            <a:endParaRPr lang="en-US" i="1" dirty="0"/>
          </a:p>
          <a:p>
            <a:r>
              <a:rPr lang="en-US" dirty="0"/>
              <a:t>Videos: The Singing of Hymns (0:57)</a:t>
            </a:r>
          </a:p>
          <a:p>
            <a:r>
              <a:rPr lang="en-US" dirty="0"/>
              <a:t>	Good Shepherd (3:04)</a:t>
            </a:r>
          </a:p>
          <a:p>
            <a:r>
              <a:rPr lang="en-US" dirty="0"/>
              <a:t>	“My Kingdom Is Not of This World” (5:23)</a:t>
            </a:r>
          </a:p>
          <a:p>
            <a:r>
              <a:rPr lang="en-US" dirty="0"/>
              <a:t>               “Nearer, My God, to Thee” (3:30).</a:t>
            </a:r>
          </a:p>
          <a:p>
            <a:endParaRPr lang="en-US" i="1" dirty="0"/>
          </a:p>
          <a:p>
            <a:pPr marL="342900" indent="-342900">
              <a:buAutoNum type="arabicPeriod"/>
            </a:pPr>
            <a:r>
              <a:rPr lang="en-US" b="0" i="0" u="none" strike="noStrike" dirty="0">
                <a:effectLst/>
              </a:rPr>
              <a:t>Bible</a:t>
            </a:r>
            <a:r>
              <a:rPr lang="en-US" b="0" i="0" dirty="0">
                <a:effectLst/>
              </a:rPr>
              <a:t> Dictionary, </a:t>
            </a:r>
            <a:r>
              <a:rPr lang="en-US" b="0" i="0" u="none" strike="noStrike" dirty="0">
                <a:effectLst/>
              </a:rPr>
              <a:t>“Psalms”</a:t>
            </a:r>
            <a:endParaRPr lang="en-US" dirty="0"/>
          </a:p>
          <a:p>
            <a:pPr marL="342900" indent="-342900" fontAlgn="base">
              <a:buAutoNum type="arabicPeriod" startAt="2"/>
            </a:pPr>
            <a:r>
              <a:rPr lang="en-US" dirty="0"/>
              <a:t>W. Herbert Klopfer </a:t>
            </a:r>
            <a:r>
              <a:rPr lang="en-US" i="1" dirty="0"/>
              <a:t>Worship the Lord by Singing Hymns  </a:t>
            </a:r>
            <a:r>
              <a:rPr lang="en-US" dirty="0"/>
              <a:t>January 2012 Ensign</a:t>
            </a:r>
            <a:endParaRPr lang="en-US" b="0" i="0" dirty="0">
              <a:effectLst/>
            </a:endParaRPr>
          </a:p>
          <a:p>
            <a:pPr marL="342900" indent="-342900" fontAlgn="base">
              <a:buFontTx/>
              <a:buAutoNum type="arabicPeriod" startAt="2"/>
            </a:pPr>
            <a:r>
              <a:rPr lang="en-US" dirty="0"/>
              <a:t>Elder Jeffrey R. Holland  (</a:t>
            </a:r>
            <a:r>
              <a:rPr lang="en-US" i="1" dirty="0"/>
              <a:t>For Times of Trouble</a:t>
            </a:r>
            <a:r>
              <a:rPr lang="en-US" dirty="0"/>
              <a:t> [2012], 7–8, 204, 217-218).</a:t>
            </a:r>
          </a:p>
          <a:p>
            <a:pPr marL="342900" indent="-342900" fontAlgn="base">
              <a:buFontTx/>
              <a:buAutoNum type="arabicPeriod" startAt="2"/>
            </a:pPr>
            <a:r>
              <a:rPr lang="en-US" dirty="0"/>
              <a:t>Presentation by ©http://fashionsbylynda.com/blog/ </a:t>
            </a:r>
          </a:p>
          <a:p>
            <a:pPr marL="342900" indent="-342900" fontAlgn="base">
              <a:buAutoNum type="arabicPeriod" startAt="4"/>
            </a:pPr>
            <a:r>
              <a:rPr lang="en-US" dirty="0"/>
              <a:t>Arthur R. Bassett </a:t>
            </a:r>
            <a:r>
              <a:rPr lang="en-US" i="1" dirty="0"/>
              <a:t>The King Called David</a:t>
            </a:r>
            <a:r>
              <a:rPr lang="en-US" dirty="0"/>
              <a:t> Oct. 1973 Ensign</a:t>
            </a:r>
          </a:p>
          <a:p>
            <a:pPr marL="342900" indent="-342900" fontAlgn="base">
              <a:buAutoNum type="arabicPeriod" startAt="4"/>
            </a:pPr>
            <a:r>
              <a:rPr lang="en-US" dirty="0"/>
              <a:t>David A. Bednar, “Clean Hands and a Pure Heart,” </a:t>
            </a:r>
            <a:r>
              <a:rPr lang="en-US" i="1" dirty="0"/>
              <a:t>Ensign</a:t>
            </a:r>
            <a:r>
              <a:rPr lang="en-US" dirty="0"/>
              <a:t> or </a:t>
            </a:r>
            <a:r>
              <a:rPr lang="en-US" i="1" dirty="0"/>
              <a:t>Liahona,</a:t>
            </a:r>
            <a:r>
              <a:rPr lang="en-US" dirty="0"/>
              <a:t> Nov. 2007, 82</a:t>
            </a:r>
          </a:p>
        </p:txBody>
      </p:sp>
      <p:grpSp>
        <p:nvGrpSpPr>
          <p:cNvPr id="4" name="Group 3"/>
          <p:cNvGrpSpPr/>
          <p:nvPr/>
        </p:nvGrpSpPr>
        <p:grpSpPr>
          <a:xfrm>
            <a:off x="5518080" y="873262"/>
            <a:ext cx="858423" cy="1087336"/>
            <a:chOff x="7543800" y="3810000"/>
            <a:chExt cx="1143000" cy="1447800"/>
          </a:xfrm>
        </p:grpSpPr>
        <p:sp>
          <p:nvSpPr>
            <p:cNvPr id="5" name="Trapezoid 4"/>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924800" y="3810000"/>
              <a:ext cx="645353" cy="610017"/>
              <a:chOff x="7924800" y="5867400"/>
              <a:chExt cx="645353" cy="610017"/>
            </a:xfrm>
          </p:grpSpPr>
          <p:grpSp>
            <p:nvGrpSpPr>
              <p:cNvPr id="17" name="Group 13"/>
              <p:cNvGrpSpPr/>
              <p:nvPr/>
            </p:nvGrpSpPr>
            <p:grpSpPr>
              <a:xfrm>
                <a:off x="7924800" y="5867400"/>
                <a:ext cx="645353" cy="610017"/>
                <a:chOff x="3037563" y="3121795"/>
                <a:chExt cx="1250371" cy="1224010"/>
              </a:xfrm>
            </p:grpSpPr>
            <p:sp>
              <p:nvSpPr>
                <p:cNvPr id="19" name="Oval 18"/>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7543800" y="4038600"/>
              <a:ext cx="403070" cy="381000"/>
              <a:chOff x="7924800" y="5867400"/>
              <a:chExt cx="645353" cy="610017"/>
            </a:xfrm>
          </p:grpSpPr>
          <p:grpSp>
            <p:nvGrpSpPr>
              <p:cNvPr id="11" name="Group 13"/>
              <p:cNvGrpSpPr/>
              <p:nvPr/>
            </p:nvGrpSpPr>
            <p:grpSpPr>
              <a:xfrm>
                <a:off x="7924800" y="5867400"/>
                <a:ext cx="645353" cy="610017"/>
                <a:chOff x="3037563" y="3121795"/>
                <a:chExt cx="1250371" cy="1224010"/>
              </a:xfrm>
            </p:grpSpPr>
            <p:sp>
              <p:nvSpPr>
                <p:cNvPr id="13" name="Oval 12"/>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219901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5607AD-A6F8-3D42-8AFB-58E1FEEA210B}"/>
              </a:ext>
            </a:extLst>
          </p:cNvPr>
          <p:cNvPicPr>
            <a:picLocks noChangeAspect="1"/>
          </p:cNvPicPr>
          <p:nvPr/>
        </p:nvPicPr>
        <p:blipFill>
          <a:blip r:embed="rId2"/>
          <a:stretch>
            <a:fillRect/>
          </a:stretch>
        </p:blipFill>
        <p:spPr>
          <a:xfrm>
            <a:off x="216942" y="733922"/>
            <a:ext cx="2945105" cy="3408332"/>
          </a:xfrm>
          <a:prstGeom prst="rect">
            <a:avLst/>
          </a:prstGeom>
        </p:spPr>
      </p:pic>
      <p:sp>
        <p:nvSpPr>
          <p:cNvPr id="5" name="TextBox 4">
            <a:extLst>
              <a:ext uri="{FF2B5EF4-FFF2-40B4-BE49-F238E27FC236}">
                <a16:creationId xmlns:a16="http://schemas.microsoft.com/office/drawing/2014/main" id="{13C548C8-4C30-B142-44B0-DAEE5BD0D0B9}"/>
              </a:ext>
            </a:extLst>
          </p:cNvPr>
          <p:cNvSpPr txBox="1"/>
          <p:nvPr/>
        </p:nvSpPr>
        <p:spPr>
          <a:xfrm>
            <a:off x="115050" y="188312"/>
            <a:ext cx="6093994" cy="369332"/>
          </a:xfrm>
          <a:prstGeom prst="rect">
            <a:avLst/>
          </a:prstGeom>
          <a:noFill/>
        </p:spPr>
        <p:txBody>
          <a:bodyPr wrap="square">
            <a:spAutoFit/>
          </a:bodyPr>
          <a:lstStyle/>
          <a:p>
            <a:r>
              <a:rPr lang="en-US" b="0" i="0" dirty="0">
                <a:solidFill>
                  <a:srgbClr val="212225"/>
                </a:solidFill>
                <a:effectLst/>
                <a:latin typeface="Abadi" panose="020B0604020202020204" charset="0"/>
              </a:rPr>
              <a:t>A thought from Psalms 102–150.</a:t>
            </a:r>
            <a:endParaRPr lang="en-US" dirty="0"/>
          </a:p>
        </p:txBody>
      </p:sp>
      <p:sp>
        <p:nvSpPr>
          <p:cNvPr id="7" name="TextBox 6">
            <a:extLst>
              <a:ext uri="{FF2B5EF4-FFF2-40B4-BE49-F238E27FC236}">
                <a16:creationId xmlns:a16="http://schemas.microsoft.com/office/drawing/2014/main" id="{1A8C3B46-9AEE-B08E-3156-639658D41119}"/>
              </a:ext>
            </a:extLst>
          </p:cNvPr>
          <p:cNvSpPr txBox="1"/>
          <p:nvPr/>
        </p:nvSpPr>
        <p:spPr>
          <a:xfrm>
            <a:off x="3559313" y="258901"/>
            <a:ext cx="4343400" cy="6340197"/>
          </a:xfrm>
          <a:prstGeom prst="rect">
            <a:avLst/>
          </a:prstGeom>
          <a:noFill/>
        </p:spPr>
        <p:txBody>
          <a:bodyPr wrap="square">
            <a:spAutoFit/>
          </a:bodyPr>
          <a:lstStyle/>
          <a:p>
            <a:pPr algn="l">
              <a:buNone/>
            </a:pPr>
            <a:r>
              <a:rPr lang="en-US" sz="1400" b="0" i="0" dirty="0">
                <a:solidFill>
                  <a:srgbClr val="212225"/>
                </a:solidFill>
                <a:effectLst/>
                <a:latin typeface="Abadi" panose="020B0604020202020204" charset="0"/>
              </a:rPr>
              <a:t>Check out Psalm 119! Whoa. It’s the longest chapter in the Bible!</a:t>
            </a:r>
          </a:p>
          <a:p>
            <a:pPr algn="l">
              <a:buNone/>
            </a:pPr>
            <a:r>
              <a:rPr lang="en-US" sz="1400" b="0" i="0" dirty="0">
                <a:solidFill>
                  <a:srgbClr val="212225"/>
                </a:solidFill>
                <a:effectLst/>
                <a:latin typeface="Abadi" panose="020B0604020202020204" charset="0"/>
              </a:rPr>
              <a:t>It’s 176 verses long, divided into 22 stanzas of eight verses each. Each stanza is named after a Hebrew letter: aleph, </a:t>
            </a:r>
            <a:r>
              <a:rPr lang="en-US" sz="1400" b="0" i="0" dirty="0" err="1">
                <a:solidFill>
                  <a:srgbClr val="212225"/>
                </a:solidFill>
                <a:effectLst/>
                <a:latin typeface="Abadi" panose="020B0604020202020204" charset="0"/>
              </a:rPr>
              <a:t>beth</a:t>
            </a:r>
            <a:r>
              <a:rPr lang="en-US" sz="1400" b="0" i="0" dirty="0">
                <a:solidFill>
                  <a:srgbClr val="212225"/>
                </a:solidFill>
                <a:effectLst/>
                <a:latin typeface="Abadi" panose="020B0604020202020204" charset="0"/>
              </a:rPr>
              <a:t>, gimel, etc. (What, you don’t have the Hebrew alphabet memorized?)</a:t>
            </a:r>
          </a:p>
          <a:p>
            <a:pPr algn="l">
              <a:buNone/>
            </a:pPr>
            <a:r>
              <a:rPr lang="en-US" sz="1400" b="0" i="0" dirty="0">
                <a:solidFill>
                  <a:srgbClr val="212225"/>
                </a:solidFill>
                <a:effectLst/>
                <a:latin typeface="Abadi" panose="020B0604020202020204" charset="0"/>
              </a:rPr>
              <a:t>Here’s the cool part. In the original Hebrew, each verse begins with its “title” letter. That is, in the “aleph” stanza, all eight verses start with the first Hebrew letter. The “</a:t>
            </a:r>
            <a:r>
              <a:rPr lang="en-US" sz="1400" b="0" i="0" dirty="0" err="1">
                <a:solidFill>
                  <a:srgbClr val="212225"/>
                </a:solidFill>
                <a:effectLst/>
                <a:latin typeface="Abadi" panose="020B0604020202020204" charset="0"/>
              </a:rPr>
              <a:t>beth</a:t>
            </a:r>
            <a:r>
              <a:rPr lang="en-US" sz="1400" b="0" i="0" dirty="0">
                <a:solidFill>
                  <a:srgbClr val="212225"/>
                </a:solidFill>
                <a:effectLst/>
                <a:latin typeface="Abadi" panose="020B0604020202020204" charset="0"/>
              </a:rPr>
              <a:t>” verses all start with the second Hebrew letter. And so on. Obviously, this effect gets lost in translation, but the original audience would have noticed it.</a:t>
            </a:r>
          </a:p>
          <a:p>
            <a:pPr algn="l">
              <a:buNone/>
            </a:pPr>
            <a:r>
              <a:rPr lang="en-US" sz="1400" b="0" i="0" dirty="0">
                <a:solidFill>
                  <a:srgbClr val="212225"/>
                </a:solidFill>
                <a:effectLst/>
                <a:latin typeface="Abadi" panose="020B0604020202020204" charset="0"/>
              </a:rPr>
              <a:t>This kind of writing—where the first letters of each line spell out a word or phrase or form a pattern—is called an acrostic.</a:t>
            </a:r>
          </a:p>
          <a:p>
            <a:r>
              <a:rPr lang="en-US" sz="1400" dirty="0">
                <a:latin typeface="Abadi" panose="020B0604020202020204" charset="0"/>
              </a:rPr>
              <a:t>Psalm 119 is the most complete acrostic in the Psalms, but it’s not the only one. There are also these:</a:t>
            </a:r>
            <a:br>
              <a:rPr lang="en-US" sz="1400" dirty="0">
                <a:latin typeface="Abadi" panose="020B0604020202020204" charset="0"/>
              </a:rPr>
            </a:br>
            <a:endParaRPr lang="en-US" sz="1400" dirty="0">
              <a:latin typeface="Abadi" panose="020B0604020202020204" charset="0"/>
            </a:endParaRPr>
          </a:p>
          <a:p>
            <a:r>
              <a:rPr lang="en-US" sz="1400" dirty="0">
                <a:latin typeface="Abadi" panose="020B0604020202020204" charset="0"/>
              </a:rPr>
              <a:t>Psalms 25, 34, 37, 111, 112, 119, and 145 all have acrostic elements in their original Hebrew.</a:t>
            </a:r>
          </a:p>
          <a:p>
            <a:r>
              <a:rPr lang="en-US" sz="1400" dirty="0">
                <a:latin typeface="Abadi" panose="020B0604020202020204" charset="0"/>
              </a:rPr>
              <a:t>Lamentations 1, 2, and 4 are all acrostics, each with 22 verses, one for each letter in the Hebrew alphabet.</a:t>
            </a:r>
          </a:p>
          <a:p>
            <a:r>
              <a:rPr lang="en-US" sz="1400" dirty="0">
                <a:latin typeface="Abadi" panose="020B0604020202020204" charset="0"/>
              </a:rPr>
              <a:t>Why do you think Old Testament writers used acrostic style writing? One reason might be that the structure makes the text easier to remember. Going through the whole alphabet also suggests completeness—it covers everything “from A to Z” (or from aleph to tau).</a:t>
            </a:r>
          </a:p>
          <a:p>
            <a:pPr algn="l">
              <a:buNone/>
            </a:pPr>
            <a:endParaRPr lang="en-US" sz="1400" b="0" i="0" dirty="0">
              <a:solidFill>
                <a:srgbClr val="212225"/>
              </a:solidFill>
              <a:effectLst/>
              <a:latin typeface="Abadi" panose="020B0604020202020204" charset="0"/>
            </a:endParaRPr>
          </a:p>
        </p:txBody>
      </p:sp>
      <p:grpSp>
        <p:nvGrpSpPr>
          <p:cNvPr id="12" name="Group 11">
            <a:extLst>
              <a:ext uri="{FF2B5EF4-FFF2-40B4-BE49-F238E27FC236}">
                <a16:creationId xmlns:a16="http://schemas.microsoft.com/office/drawing/2014/main" id="{6D069C49-56D4-23B8-2C7F-6F329B08721B}"/>
              </a:ext>
            </a:extLst>
          </p:cNvPr>
          <p:cNvGrpSpPr/>
          <p:nvPr/>
        </p:nvGrpSpPr>
        <p:grpSpPr>
          <a:xfrm>
            <a:off x="7919039" y="372978"/>
            <a:ext cx="3923532" cy="5173187"/>
            <a:chOff x="2909195" y="442495"/>
            <a:chExt cx="6325483" cy="8340166"/>
          </a:xfrm>
        </p:grpSpPr>
        <p:pic>
          <p:nvPicPr>
            <p:cNvPr id="9" name="Picture 8">
              <a:extLst>
                <a:ext uri="{FF2B5EF4-FFF2-40B4-BE49-F238E27FC236}">
                  <a16:creationId xmlns:a16="http://schemas.microsoft.com/office/drawing/2014/main" id="{9F23E999-0032-2B87-CA1E-C5F1F811303E}"/>
                </a:ext>
              </a:extLst>
            </p:cNvPr>
            <p:cNvPicPr>
              <a:picLocks noChangeAspect="1"/>
            </p:cNvPicPr>
            <p:nvPr/>
          </p:nvPicPr>
          <p:blipFill>
            <a:blip r:embed="rId3"/>
            <a:stretch>
              <a:fillRect/>
            </a:stretch>
          </p:blipFill>
          <p:spPr>
            <a:xfrm>
              <a:off x="2961837" y="442495"/>
              <a:ext cx="6268325" cy="5973009"/>
            </a:xfrm>
            <a:prstGeom prst="rect">
              <a:avLst/>
            </a:prstGeom>
          </p:spPr>
        </p:pic>
        <p:pic>
          <p:nvPicPr>
            <p:cNvPr id="11" name="Picture 10">
              <a:extLst>
                <a:ext uri="{FF2B5EF4-FFF2-40B4-BE49-F238E27FC236}">
                  <a16:creationId xmlns:a16="http://schemas.microsoft.com/office/drawing/2014/main" id="{319F52FB-4BB5-C2A3-B801-9BAD2404C5BA}"/>
                </a:ext>
              </a:extLst>
            </p:cNvPr>
            <p:cNvPicPr>
              <a:picLocks noChangeAspect="1"/>
            </p:cNvPicPr>
            <p:nvPr/>
          </p:nvPicPr>
          <p:blipFill>
            <a:blip r:embed="rId4"/>
            <a:stretch>
              <a:fillRect/>
            </a:stretch>
          </p:blipFill>
          <p:spPr>
            <a:xfrm>
              <a:off x="2909195" y="3609864"/>
              <a:ext cx="6325483" cy="5172797"/>
            </a:xfrm>
            <a:prstGeom prst="rect">
              <a:avLst/>
            </a:prstGeom>
          </p:spPr>
        </p:pic>
      </p:grpSp>
      <p:sp>
        <p:nvSpPr>
          <p:cNvPr id="13" name="TextBox 12">
            <a:extLst>
              <a:ext uri="{FF2B5EF4-FFF2-40B4-BE49-F238E27FC236}">
                <a16:creationId xmlns:a16="http://schemas.microsoft.com/office/drawing/2014/main" id="{AD91DF6F-DB4F-A279-63EF-DBA74B4367BB}"/>
              </a:ext>
            </a:extLst>
          </p:cNvPr>
          <p:cNvSpPr txBox="1"/>
          <p:nvPr/>
        </p:nvSpPr>
        <p:spPr>
          <a:xfrm>
            <a:off x="349429" y="4899834"/>
            <a:ext cx="2745358" cy="646331"/>
          </a:xfrm>
          <a:prstGeom prst="rect">
            <a:avLst/>
          </a:prstGeom>
          <a:noFill/>
        </p:spPr>
        <p:txBody>
          <a:bodyPr wrap="square" rtlCol="0">
            <a:spAutoFit/>
          </a:bodyPr>
          <a:lstStyle/>
          <a:p>
            <a:r>
              <a:rPr lang="en-US" dirty="0"/>
              <a:t>Gospel Living</a:t>
            </a:r>
          </a:p>
          <a:p>
            <a:r>
              <a:rPr lang="en-US" dirty="0"/>
              <a:t>Fun With Hebrew Poetry</a:t>
            </a:r>
          </a:p>
        </p:txBody>
      </p:sp>
    </p:spTree>
    <p:extLst>
      <p:ext uri="{BB962C8B-B14F-4D97-AF65-F5344CB8AC3E}">
        <p14:creationId xmlns:p14="http://schemas.microsoft.com/office/powerpoint/2010/main" val="3563907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0534" y="99588"/>
            <a:ext cx="5413972" cy="1846660"/>
            <a:chOff x="235390" y="526962"/>
            <a:chExt cx="5413972" cy="1846660"/>
          </a:xfrm>
        </p:grpSpPr>
        <p:sp>
          <p:nvSpPr>
            <p:cNvPr id="4" name="TextBox 3"/>
            <p:cNvSpPr txBox="1"/>
            <p:nvPr/>
          </p:nvSpPr>
          <p:spPr>
            <a:xfrm>
              <a:off x="235390" y="896294"/>
              <a:ext cx="5413972" cy="369332"/>
            </a:xfrm>
            <a:prstGeom prst="rect">
              <a:avLst/>
            </a:prstGeom>
            <a:solidFill>
              <a:srgbClr val="FFFFCC"/>
            </a:solidFill>
            <a:ln>
              <a:solidFill>
                <a:schemeClr val="tx1"/>
              </a:solidFill>
            </a:ln>
          </p:spPr>
          <p:txBody>
            <a:bodyPr wrap="square" rtlCol="0">
              <a:spAutoFit/>
            </a:bodyPr>
            <a:lstStyle/>
            <a:p>
              <a:r>
                <a:rPr lang="en-US" dirty="0"/>
                <a:t>Jesus Christ, The King (portrayed in Matthew)</a:t>
              </a:r>
            </a:p>
          </p:txBody>
        </p:sp>
        <p:sp>
          <p:nvSpPr>
            <p:cNvPr id="5" name="TextBox 4"/>
            <p:cNvSpPr txBox="1"/>
            <p:nvPr/>
          </p:nvSpPr>
          <p:spPr>
            <a:xfrm>
              <a:off x="235390" y="1265626"/>
              <a:ext cx="5413972" cy="369332"/>
            </a:xfrm>
            <a:prstGeom prst="rect">
              <a:avLst/>
            </a:prstGeom>
            <a:solidFill>
              <a:schemeClr val="accent5">
                <a:lumMod val="20000"/>
                <a:lumOff val="80000"/>
              </a:schemeClr>
            </a:solidFill>
            <a:ln>
              <a:solidFill>
                <a:schemeClr val="tx1"/>
              </a:solidFill>
            </a:ln>
          </p:spPr>
          <p:txBody>
            <a:bodyPr wrap="square" rtlCol="0">
              <a:spAutoFit/>
            </a:bodyPr>
            <a:lstStyle/>
            <a:p>
              <a:r>
                <a:rPr lang="en-US" dirty="0"/>
                <a:t>Jesus Christ, The Servant (portrayed in Mark)</a:t>
              </a:r>
            </a:p>
          </p:txBody>
        </p:sp>
        <p:sp>
          <p:nvSpPr>
            <p:cNvPr id="6" name="TextBox 5"/>
            <p:cNvSpPr txBox="1"/>
            <p:nvPr/>
          </p:nvSpPr>
          <p:spPr>
            <a:xfrm>
              <a:off x="235390" y="1634958"/>
              <a:ext cx="5413972" cy="369332"/>
            </a:xfrm>
            <a:prstGeom prst="rect">
              <a:avLst/>
            </a:prstGeom>
            <a:solidFill>
              <a:schemeClr val="accent3">
                <a:lumMod val="20000"/>
                <a:lumOff val="80000"/>
              </a:schemeClr>
            </a:solidFill>
            <a:ln>
              <a:solidFill>
                <a:schemeClr val="tx1"/>
              </a:solidFill>
            </a:ln>
          </p:spPr>
          <p:txBody>
            <a:bodyPr wrap="square" rtlCol="0">
              <a:spAutoFit/>
            </a:bodyPr>
            <a:lstStyle/>
            <a:p>
              <a:r>
                <a:rPr lang="en-US" dirty="0"/>
                <a:t>Jesus Christ, the Son of God (portrayed by Luke)</a:t>
              </a:r>
            </a:p>
          </p:txBody>
        </p:sp>
        <p:sp>
          <p:nvSpPr>
            <p:cNvPr id="7" name="TextBox 6"/>
            <p:cNvSpPr txBox="1"/>
            <p:nvPr/>
          </p:nvSpPr>
          <p:spPr>
            <a:xfrm>
              <a:off x="235390" y="2004290"/>
              <a:ext cx="5413972" cy="369332"/>
            </a:xfrm>
            <a:prstGeom prst="rect">
              <a:avLst/>
            </a:prstGeom>
            <a:solidFill>
              <a:schemeClr val="accent6">
                <a:lumMod val="20000"/>
                <a:lumOff val="80000"/>
              </a:schemeClr>
            </a:solidFill>
            <a:ln>
              <a:solidFill>
                <a:schemeClr val="tx1"/>
              </a:solidFill>
            </a:ln>
          </p:spPr>
          <p:txBody>
            <a:bodyPr wrap="square" rtlCol="0">
              <a:spAutoFit/>
            </a:bodyPr>
            <a:lstStyle/>
            <a:p>
              <a:r>
                <a:rPr lang="en-US" dirty="0"/>
                <a:t>Jesus Christ, the Son of God (portrayed by John)</a:t>
              </a:r>
            </a:p>
          </p:txBody>
        </p:sp>
        <p:sp>
          <p:nvSpPr>
            <p:cNvPr id="8" name="TextBox 7"/>
            <p:cNvSpPr txBox="1"/>
            <p:nvPr/>
          </p:nvSpPr>
          <p:spPr>
            <a:xfrm>
              <a:off x="1702052" y="526962"/>
              <a:ext cx="1910281" cy="369332"/>
            </a:xfrm>
            <a:prstGeom prst="rect">
              <a:avLst/>
            </a:prstGeom>
            <a:noFill/>
          </p:spPr>
          <p:txBody>
            <a:bodyPr wrap="square" rtlCol="0">
              <a:spAutoFit/>
            </a:bodyPr>
            <a:lstStyle/>
            <a:p>
              <a:pPr algn="ctr"/>
              <a:r>
                <a:rPr lang="en-US" dirty="0"/>
                <a:t>Color Chart</a:t>
              </a:r>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4052" y="45267"/>
            <a:ext cx="5035440" cy="6695219"/>
          </a:xfrm>
          <a:prstGeom prst="rect">
            <a:avLst/>
          </a:prstGeom>
        </p:spPr>
      </p:pic>
      <p:sp>
        <p:nvSpPr>
          <p:cNvPr id="3" name="TextBox 2"/>
          <p:cNvSpPr txBox="1"/>
          <p:nvPr/>
        </p:nvSpPr>
        <p:spPr>
          <a:xfrm>
            <a:off x="6921375" y="6678492"/>
            <a:ext cx="7378574" cy="230832"/>
          </a:xfrm>
          <a:prstGeom prst="rect">
            <a:avLst/>
          </a:prstGeom>
          <a:noFill/>
        </p:spPr>
        <p:txBody>
          <a:bodyPr wrap="square" rtlCol="0">
            <a:spAutoFit/>
          </a:bodyPr>
          <a:lstStyle/>
          <a:p>
            <a:r>
              <a:rPr lang="en-US" sz="900" dirty="0"/>
              <a:t>Chart from: </a:t>
            </a:r>
            <a:r>
              <a:rPr lang="en-US" sz="900" i="1" dirty="0"/>
              <a:t>Talk thru the Bible </a:t>
            </a:r>
            <a:r>
              <a:rPr lang="en-US" sz="900" dirty="0"/>
              <a:t> by Bruce Wilkinson and Kenneth Boa</a:t>
            </a:r>
          </a:p>
        </p:txBody>
      </p:sp>
      <p:sp>
        <p:nvSpPr>
          <p:cNvPr id="10" name="TextBox 9"/>
          <p:cNvSpPr txBox="1"/>
          <p:nvPr/>
        </p:nvSpPr>
        <p:spPr>
          <a:xfrm rot="5400000">
            <a:off x="9927910" y="3457946"/>
            <a:ext cx="3132499" cy="369332"/>
          </a:xfrm>
          <a:prstGeom prst="rect">
            <a:avLst/>
          </a:prstGeom>
          <a:noFill/>
        </p:spPr>
        <p:txBody>
          <a:bodyPr wrap="square" rtlCol="0">
            <a:spAutoFit/>
          </a:bodyPr>
          <a:lstStyle/>
          <a:p>
            <a:r>
              <a:rPr lang="en-US" dirty="0"/>
              <a:t>Jesus Prophesied in Psalms</a:t>
            </a:r>
          </a:p>
        </p:txBody>
      </p:sp>
    </p:spTree>
    <p:extLst>
      <p:ext uri="{BB962C8B-B14F-4D97-AF65-F5344CB8AC3E}">
        <p14:creationId xmlns:p14="http://schemas.microsoft.com/office/powerpoint/2010/main" val="1970715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0157026"/>
              </p:ext>
            </p:extLst>
          </p:nvPr>
        </p:nvGraphicFramePr>
        <p:xfrm>
          <a:off x="199174" y="932506"/>
          <a:ext cx="11805720" cy="4744017"/>
        </p:xfrm>
        <a:graphic>
          <a:graphicData uri="http://schemas.openxmlformats.org/drawingml/2006/table">
            <a:tbl>
              <a:tblPr firstRow="1" bandRow="1">
                <a:tableStyleId>{5940675A-B579-460E-94D1-54222C63F5DA}</a:tableStyleId>
              </a:tblPr>
              <a:tblGrid>
                <a:gridCol w="1967620">
                  <a:extLst>
                    <a:ext uri="{9D8B030D-6E8A-4147-A177-3AD203B41FA5}">
                      <a16:colId xmlns:a16="http://schemas.microsoft.com/office/drawing/2014/main" val="20000"/>
                    </a:ext>
                  </a:extLst>
                </a:gridCol>
                <a:gridCol w="1967620">
                  <a:extLst>
                    <a:ext uri="{9D8B030D-6E8A-4147-A177-3AD203B41FA5}">
                      <a16:colId xmlns:a16="http://schemas.microsoft.com/office/drawing/2014/main" val="20001"/>
                    </a:ext>
                  </a:extLst>
                </a:gridCol>
                <a:gridCol w="1967620">
                  <a:extLst>
                    <a:ext uri="{9D8B030D-6E8A-4147-A177-3AD203B41FA5}">
                      <a16:colId xmlns:a16="http://schemas.microsoft.com/office/drawing/2014/main" val="20002"/>
                    </a:ext>
                  </a:extLst>
                </a:gridCol>
                <a:gridCol w="1967620">
                  <a:extLst>
                    <a:ext uri="{9D8B030D-6E8A-4147-A177-3AD203B41FA5}">
                      <a16:colId xmlns:a16="http://schemas.microsoft.com/office/drawing/2014/main" val="20003"/>
                    </a:ext>
                  </a:extLst>
                </a:gridCol>
                <a:gridCol w="1967620">
                  <a:extLst>
                    <a:ext uri="{9D8B030D-6E8A-4147-A177-3AD203B41FA5}">
                      <a16:colId xmlns:a16="http://schemas.microsoft.com/office/drawing/2014/main" val="20004"/>
                    </a:ext>
                  </a:extLst>
                </a:gridCol>
                <a:gridCol w="1967620">
                  <a:extLst>
                    <a:ext uri="{9D8B030D-6E8A-4147-A177-3AD203B41FA5}">
                      <a16:colId xmlns:a16="http://schemas.microsoft.com/office/drawing/2014/main" val="20005"/>
                    </a:ext>
                  </a:extLst>
                </a:gridCol>
              </a:tblGrid>
              <a:tr h="561316">
                <a:tc>
                  <a:txBody>
                    <a:bodyPr/>
                    <a:lstStyle/>
                    <a:p>
                      <a:r>
                        <a:rPr lang="en-US" sz="1400" dirty="0"/>
                        <a:t>1. Two ways of Life</a:t>
                      </a:r>
                    </a:p>
                  </a:txBody>
                  <a:tcPr/>
                </a:tc>
                <a:tc>
                  <a:txBody>
                    <a:bodyPr/>
                    <a:lstStyle/>
                    <a:p>
                      <a:r>
                        <a:rPr lang="en-US" sz="1400" dirty="0"/>
                        <a:t>2. Coronation of the Lord’s Anointed</a:t>
                      </a:r>
                    </a:p>
                  </a:txBody>
                  <a:tcPr>
                    <a:solidFill>
                      <a:srgbClr val="FFFFCC"/>
                    </a:solidFill>
                  </a:tcPr>
                </a:tc>
                <a:tc>
                  <a:txBody>
                    <a:bodyPr/>
                    <a:lstStyle/>
                    <a:p>
                      <a:r>
                        <a:rPr lang="en-US" sz="1400" dirty="0"/>
                        <a:t>3. Victory in the Face of Defeat</a:t>
                      </a:r>
                    </a:p>
                  </a:txBody>
                  <a:tcPr/>
                </a:tc>
                <a:tc>
                  <a:txBody>
                    <a:bodyPr/>
                    <a:lstStyle/>
                    <a:p>
                      <a:r>
                        <a:rPr lang="en-US" sz="1400" dirty="0"/>
                        <a:t>4. Evening Prayer for</a:t>
                      </a:r>
                      <a:r>
                        <a:rPr lang="en-US" sz="1400" baseline="0" dirty="0"/>
                        <a:t> Deliverance</a:t>
                      </a:r>
                      <a:endParaRPr lang="en-US" sz="1400" dirty="0"/>
                    </a:p>
                  </a:txBody>
                  <a:tcPr/>
                </a:tc>
                <a:tc>
                  <a:txBody>
                    <a:bodyPr/>
                    <a:lstStyle/>
                    <a:p>
                      <a:r>
                        <a:rPr lang="en-US" sz="1400" dirty="0"/>
                        <a:t>5. Morning Prayer for Guidance</a:t>
                      </a:r>
                    </a:p>
                  </a:txBody>
                  <a:tcPr/>
                </a:tc>
                <a:tc>
                  <a:txBody>
                    <a:bodyPr/>
                    <a:lstStyle/>
                    <a:p>
                      <a:r>
                        <a:rPr lang="en-US" sz="1400" dirty="0"/>
                        <a:t>6.Prayer for God’s Mercy</a:t>
                      </a:r>
                    </a:p>
                  </a:txBody>
                  <a:tcPr/>
                </a:tc>
                <a:extLst>
                  <a:ext uri="{0D108BD9-81ED-4DB2-BD59-A6C34878D82A}">
                    <a16:rowId xmlns:a16="http://schemas.microsoft.com/office/drawing/2014/main" val="10000"/>
                  </a:ext>
                </a:extLst>
              </a:tr>
              <a:tr h="570368">
                <a:tc>
                  <a:txBody>
                    <a:bodyPr/>
                    <a:lstStyle/>
                    <a:p>
                      <a:r>
                        <a:rPr lang="en-US" sz="1400" dirty="0"/>
                        <a:t>7. Wickedness Justly Rewarded</a:t>
                      </a:r>
                    </a:p>
                  </a:txBody>
                  <a:tcPr/>
                </a:tc>
                <a:tc>
                  <a:txBody>
                    <a:bodyPr/>
                    <a:lstStyle/>
                    <a:p>
                      <a:r>
                        <a:rPr lang="en-US" sz="1400" dirty="0"/>
                        <a:t>8. God’s Glory and Man’s Dominion</a:t>
                      </a:r>
                    </a:p>
                  </a:txBody>
                  <a:tcPr>
                    <a:solidFill>
                      <a:schemeClr val="accent3">
                        <a:lumMod val="20000"/>
                        <a:lumOff val="80000"/>
                      </a:schemeClr>
                    </a:solidFill>
                  </a:tcPr>
                </a:tc>
                <a:tc>
                  <a:txBody>
                    <a:bodyPr/>
                    <a:lstStyle/>
                    <a:p>
                      <a:r>
                        <a:rPr lang="en-US" sz="1400" dirty="0"/>
                        <a:t>9. Praise for Victory over Enemies</a:t>
                      </a:r>
                    </a:p>
                  </a:txBody>
                  <a:tcPr/>
                </a:tc>
                <a:tc>
                  <a:txBody>
                    <a:bodyPr/>
                    <a:lstStyle/>
                    <a:p>
                      <a:r>
                        <a:rPr lang="en-US" sz="1400" dirty="0"/>
                        <a:t>10. Petition for God’s Judgment</a:t>
                      </a:r>
                    </a:p>
                  </a:txBody>
                  <a:tcPr/>
                </a:tc>
                <a:tc>
                  <a:txBody>
                    <a:bodyPr/>
                    <a:lstStyle/>
                    <a:p>
                      <a:r>
                        <a:rPr lang="en-US" sz="1400" dirty="0"/>
                        <a:t>11. God Tests the Sons of Men</a:t>
                      </a:r>
                    </a:p>
                  </a:txBody>
                  <a:tcPr/>
                </a:tc>
                <a:tc>
                  <a:txBody>
                    <a:bodyPr/>
                    <a:lstStyle/>
                    <a:p>
                      <a:r>
                        <a:rPr lang="en-US" sz="1400" dirty="0"/>
                        <a:t>12. The Pure Words of the LORD</a:t>
                      </a:r>
                    </a:p>
                  </a:txBody>
                  <a:tcPr/>
                </a:tc>
                <a:extLst>
                  <a:ext uri="{0D108BD9-81ED-4DB2-BD59-A6C34878D82A}">
                    <a16:rowId xmlns:a16="http://schemas.microsoft.com/office/drawing/2014/main" val="10001"/>
                  </a:ext>
                </a:extLst>
              </a:tr>
              <a:tr h="679010">
                <a:tc>
                  <a:txBody>
                    <a:bodyPr/>
                    <a:lstStyle/>
                    <a:p>
                      <a:r>
                        <a:rPr lang="en-US" sz="1400" dirty="0"/>
                        <a:t>13. The Prayer for God’s Answer—Now</a:t>
                      </a:r>
                    </a:p>
                  </a:txBody>
                  <a:tcPr/>
                </a:tc>
                <a:tc>
                  <a:txBody>
                    <a:bodyPr/>
                    <a:lstStyle/>
                    <a:p>
                      <a:r>
                        <a:rPr lang="en-US" sz="1400" dirty="0"/>
                        <a:t>14. The Characteristics of the Godless</a:t>
                      </a:r>
                    </a:p>
                  </a:txBody>
                  <a:tcPr/>
                </a:tc>
                <a:tc>
                  <a:txBody>
                    <a:bodyPr/>
                    <a:lstStyle/>
                    <a:p>
                      <a:r>
                        <a:rPr lang="en-US" sz="1400" dirty="0"/>
                        <a:t>15. The Characteristics of the Godly</a:t>
                      </a:r>
                    </a:p>
                  </a:txBody>
                  <a:tcPr/>
                </a:tc>
                <a:tc>
                  <a:txBody>
                    <a:bodyPr/>
                    <a:lstStyle/>
                    <a:p>
                      <a:r>
                        <a:rPr lang="en-US" sz="1400" dirty="0"/>
                        <a:t>16. Eternal Life for One</a:t>
                      </a:r>
                      <a:r>
                        <a:rPr lang="en-US" sz="1400" baseline="0" dirty="0"/>
                        <a:t> Who Trusts</a:t>
                      </a:r>
                      <a:endParaRPr lang="en-US" sz="1400" dirty="0"/>
                    </a:p>
                  </a:txBody>
                  <a:tcPr>
                    <a:solidFill>
                      <a:schemeClr val="accent3">
                        <a:lumMod val="20000"/>
                        <a:lumOff val="80000"/>
                      </a:schemeClr>
                    </a:solidFill>
                  </a:tcPr>
                </a:tc>
                <a:tc>
                  <a:txBody>
                    <a:bodyPr/>
                    <a:lstStyle/>
                    <a:p>
                      <a:r>
                        <a:rPr lang="en-US" sz="1400" dirty="0"/>
                        <a:t>17. “Hide</a:t>
                      </a:r>
                      <a:r>
                        <a:rPr lang="en-US" sz="1400" baseline="0" dirty="0"/>
                        <a:t> Me Under the Shadow of Your Wings”</a:t>
                      </a:r>
                      <a:endParaRPr lang="en-US" sz="1400" dirty="0"/>
                    </a:p>
                  </a:txBody>
                  <a:tcPr>
                    <a:solidFill>
                      <a:schemeClr val="accent5">
                        <a:lumMod val="20000"/>
                        <a:lumOff val="80000"/>
                      </a:schemeClr>
                    </a:solidFill>
                  </a:tcPr>
                </a:tc>
                <a:tc>
                  <a:txBody>
                    <a:bodyPr/>
                    <a:lstStyle/>
                    <a:p>
                      <a:r>
                        <a:rPr lang="en-US" sz="1400" dirty="0"/>
                        <a:t>18. Thanksgiving for Deliverance by God</a:t>
                      </a:r>
                    </a:p>
                  </a:txBody>
                  <a:tcPr>
                    <a:solidFill>
                      <a:srgbClr val="FFFFCC"/>
                    </a:solidFill>
                  </a:tcPr>
                </a:tc>
                <a:extLst>
                  <a:ext uri="{0D108BD9-81ED-4DB2-BD59-A6C34878D82A}">
                    <a16:rowId xmlns:a16="http://schemas.microsoft.com/office/drawing/2014/main" val="10002"/>
                  </a:ext>
                </a:extLst>
              </a:tr>
              <a:tr h="680821">
                <a:tc>
                  <a:txBody>
                    <a:bodyPr/>
                    <a:lstStyle/>
                    <a:p>
                      <a:r>
                        <a:rPr lang="en-US" sz="1400" dirty="0"/>
                        <a:t>19. The Works and Word of God</a:t>
                      </a:r>
                    </a:p>
                  </a:txBody>
                  <a:tcPr>
                    <a:solidFill>
                      <a:schemeClr val="accent6">
                        <a:lumMod val="20000"/>
                        <a:lumOff val="80000"/>
                      </a:schemeClr>
                    </a:solidFill>
                  </a:tcPr>
                </a:tc>
                <a:tc>
                  <a:txBody>
                    <a:bodyPr/>
                    <a:lstStyle/>
                    <a:p>
                      <a:r>
                        <a:rPr lang="en-US" sz="1400" dirty="0"/>
                        <a:t>20. Trust Not in Chariots and Horses but in God</a:t>
                      </a:r>
                    </a:p>
                  </a:txBody>
                  <a:tcPr>
                    <a:solidFill>
                      <a:srgbClr val="FFFFCC"/>
                    </a:solidFill>
                  </a:tcPr>
                </a:tc>
                <a:tc>
                  <a:txBody>
                    <a:bodyPr/>
                    <a:lstStyle/>
                    <a:p>
                      <a:r>
                        <a:rPr lang="en-US" sz="1400" dirty="0"/>
                        <a:t>21. Triumph</a:t>
                      </a:r>
                      <a:r>
                        <a:rPr lang="en-US" sz="1400" baseline="0" dirty="0"/>
                        <a:t> of the King</a:t>
                      </a:r>
                      <a:endParaRPr lang="en-US" sz="1400" dirty="0"/>
                    </a:p>
                  </a:txBody>
                  <a:tcPr>
                    <a:solidFill>
                      <a:srgbClr val="FFFFCC"/>
                    </a:solidFill>
                  </a:tcPr>
                </a:tc>
                <a:tc>
                  <a:txBody>
                    <a:bodyPr/>
                    <a:lstStyle/>
                    <a:p>
                      <a:r>
                        <a:rPr lang="en-US" sz="1400" dirty="0"/>
                        <a:t>22. Psalm of the Cross, “The LORD</a:t>
                      </a:r>
                      <a:r>
                        <a:rPr lang="en-US" sz="1400" baseline="0" dirty="0"/>
                        <a:t> is my Shepherd”</a:t>
                      </a:r>
                      <a:endParaRPr lang="en-US" sz="1400" dirty="0"/>
                    </a:p>
                  </a:txBody>
                  <a:tcPr>
                    <a:solidFill>
                      <a:schemeClr val="accent5">
                        <a:lumMod val="20000"/>
                        <a:lumOff val="80000"/>
                      </a:schemeClr>
                    </a:solidFill>
                  </a:tcPr>
                </a:tc>
                <a:tc>
                  <a:txBody>
                    <a:bodyPr/>
                    <a:lstStyle/>
                    <a:p>
                      <a:r>
                        <a:rPr lang="en-US" sz="1400" dirty="0"/>
                        <a:t>23. Psalm of the Divine Shepherd</a:t>
                      </a:r>
                    </a:p>
                  </a:txBody>
                  <a:tcPr>
                    <a:solidFill>
                      <a:schemeClr val="accent5">
                        <a:lumMod val="20000"/>
                        <a:lumOff val="80000"/>
                      </a:schemeClr>
                    </a:solidFill>
                  </a:tcPr>
                </a:tc>
                <a:tc>
                  <a:txBody>
                    <a:bodyPr/>
                    <a:lstStyle/>
                    <a:p>
                      <a:r>
                        <a:rPr lang="en-US" sz="1400" dirty="0"/>
                        <a:t>24.</a:t>
                      </a:r>
                      <a:r>
                        <a:rPr lang="en-US" sz="1400" baseline="0" dirty="0"/>
                        <a:t> Psalm of the King of Glory</a:t>
                      </a:r>
                      <a:endParaRPr lang="en-US" sz="1400" dirty="0"/>
                    </a:p>
                  </a:txBody>
                  <a:tcPr>
                    <a:solidFill>
                      <a:srgbClr val="FFFFCC"/>
                    </a:solidFill>
                  </a:tcPr>
                </a:tc>
                <a:extLst>
                  <a:ext uri="{0D108BD9-81ED-4DB2-BD59-A6C34878D82A}">
                    <a16:rowId xmlns:a16="http://schemas.microsoft.com/office/drawing/2014/main" val="10003"/>
                  </a:ext>
                </a:extLst>
              </a:tr>
              <a:tr h="619257">
                <a:tc>
                  <a:txBody>
                    <a:bodyPr/>
                    <a:lstStyle/>
                    <a:p>
                      <a:r>
                        <a:rPr lang="en-US" sz="1400" dirty="0"/>
                        <a:t>25. Prayer for Instruction</a:t>
                      </a:r>
                    </a:p>
                  </a:txBody>
                  <a:tcPr/>
                </a:tc>
                <a:tc>
                  <a:txBody>
                    <a:bodyPr/>
                    <a:lstStyle/>
                    <a:p>
                      <a:r>
                        <a:rPr lang="en-US" sz="1400" dirty="0"/>
                        <a:t>26. “Examine Me, O Lord, and Prove Me?</a:t>
                      </a:r>
                    </a:p>
                  </a:txBody>
                  <a:tcPr/>
                </a:tc>
                <a:tc>
                  <a:txBody>
                    <a:bodyPr/>
                    <a:lstStyle/>
                    <a:p>
                      <a:r>
                        <a:rPr lang="en-US" sz="1400" dirty="0"/>
                        <a:t>27. Trust in the Lord and Be Not Afraid</a:t>
                      </a:r>
                    </a:p>
                  </a:txBody>
                  <a:tcPr/>
                </a:tc>
                <a:tc>
                  <a:txBody>
                    <a:bodyPr/>
                    <a:lstStyle/>
                    <a:p>
                      <a:r>
                        <a:rPr lang="en-US" sz="1400" dirty="0"/>
                        <a:t>28. Rejoice Because of Answered Prayer</a:t>
                      </a:r>
                    </a:p>
                  </a:txBody>
                  <a:tcPr/>
                </a:tc>
                <a:tc>
                  <a:txBody>
                    <a:bodyPr/>
                    <a:lstStyle/>
                    <a:p>
                      <a:r>
                        <a:rPr lang="en-US" sz="1400" dirty="0"/>
                        <a:t>29. The Powerful Voic</a:t>
                      </a:r>
                      <a:r>
                        <a:rPr lang="en-US" sz="1400" baseline="0" dirty="0"/>
                        <a:t>e of God</a:t>
                      </a:r>
                      <a:endParaRPr lang="en-US" sz="1400" dirty="0"/>
                    </a:p>
                  </a:txBody>
                  <a:tcPr/>
                </a:tc>
                <a:tc>
                  <a:txBody>
                    <a:bodyPr/>
                    <a:lstStyle/>
                    <a:p>
                      <a:r>
                        <a:rPr lang="en-US" sz="1400" dirty="0"/>
                        <a:t>30. Praise for Dramatic Deliverance</a:t>
                      </a:r>
                    </a:p>
                  </a:txBody>
                  <a:tcPr/>
                </a:tc>
                <a:extLst>
                  <a:ext uri="{0D108BD9-81ED-4DB2-BD59-A6C34878D82A}">
                    <a16:rowId xmlns:a16="http://schemas.microsoft.com/office/drawing/2014/main" val="10004"/>
                  </a:ext>
                </a:extLst>
              </a:tr>
              <a:tr h="579422">
                <a:tc>
                  <a:txBody>
                    <a:bodyPr/>
                    <a:lstStyle/>
                    <a:p>
                      <a:r>
                        <a:rPr lang="en-US" sz="1400" dirty="0"/>
                        <a:t>31. “Be of Good Courage”</a:t>
                      </a:r>
                    </a:p>
                  </a:txBody>
                  <a:tcPr/>
                </a:tc>
                <a:tc>
                  <a:txBody>
                    <a:bodyPr/>
                    <a:lstStyle/>
                    <a:p>
                      <a:r>
                        <a:rPr lang="en-US" sz="1400" dirty="0"/>
                        <a:t>32. The Blessedness of Forgiveness</a:t>
                      </a:r>
                    </a:p>
                  </a:txBody>
                  <a:tcPr/>
                </a:tc>
                <a:tc>
                  <a:txBody>
                    <a:bodyPr/>
                    <a:lstStyle/>
                    <a:p>
                      <a:r>
                        <a:rPr lang="en-US" sz="1400" dirty="0"/>
                        <a:t>33. God Considers All Man’s Works</a:t>
                      </a:r>
                    </a:p>
                  </a:txBody>
                  <a:tcPr/>
                </a:tc>
                <a:tc>
                  <a:txBody>
                    <a:bodyPr/>
                    <a:lstStyle/>
                    <a:p>
                      <a:r>
                        <a:rPr lang="en-US" sz="1400" dirty="0"/>
                        <a:t>34. Seek the Lord</a:t>
                      </a:r>
                    </a:p>
                  </a:txBody>
                  <a:tcPr/>
                </a:tc>
                <a:tc>
                  <a:txBody>
                    <a:bodyPr/>
                    <a:lstStyle/>
                    <a:p>
                      <a:r>
                        <a:rPr lang="en-US" sz="1400" dirty="0"/>
                        <a:t>35. Petition for God’s Intervention</a:t>
                      </a:r>
                    </a:p>
                  </a:txBody>
                  <a:tcPr/>
                </a:tc>
                <a:tc>
                  <a:txBody>
                    <a:bodyPr/>
                    <a:lstStyle/>
                    <a:p>
                      <a:r>
                        <a:rPr lang="en-US" sz="1400" dirty="0"/>
                        <a:t>36. The Loving Kindness of God</a:t>
                      </a:r>
                    </a:p>
                  </a:txBody>
                  <a:tcPr/>
                </a:tc>
                <a:extLst>
                  <a:ext uri="{0D108BD9-81ED-4DB2-BD59-A6C34878D82A}">
                    <a16:rowId xmlns:a16="http://schemas.microsoft.com/office/drawing/2014/main" val="10005"/>
                  </a:ext>
                </a:extLst>
              </a:tr>
              <a:tr h="950614">
                <a:tc>
                  <a:txBody>
                    <a:bodyPr/>
                    <a:lstStyle/>
                    <a:p>
                      <a:r>
                        <a:rPr lang="en-US" sz="1400" dirty="0"/>
                        <a:t>37. “Rest in the Lord”</a:t>
                      </a:r>
                    </a:p>
                  </a:txBody>
                  <a:tcPr/>
                </a:tc>
                <a:tc>
                  <a:txBody>
                    <a:bodyPr/>
                    <a:lstStyle/>
                    <a:p>
                      <a:r>
                        <a:rPr lang="en-US" sz="1400" dirty="0"/>
                        <a:t>38. The Heavy Burden of Sin</a:t>
                      </a:r>
                    </a:p>
                  </a:txBody>
                  <a:tcPr/>
                </a:tc>
                <a:tc>
                  <a:txBody>
                    <a:bodyPr/>
                    <a:lstStyle/>
                    <a:p>
                      <a:r>
                        <a:rPr lang="en-US" sz="1400" dirty="0"/>
                        <a:t>39. Know the Measure of Man’s Day</a:t>
                      </a:r>
                    </a:p>
                  </a:txBody>
                  <a:tcPr/>
                </a:tc>
                <a:tc>
                  <a:txBody>
                    <a:bodyPr/>
                    <a:lstStyle/>
                    <a:p>
                      <a:r>
                        <a:rPr lang="en-US" sz="1400" dirty="0"/>
                        <a:t>40. Delight to Do God’s Will</a:t>
                      </a:r>
                    </a:p>
                  </a:txBody>
                  <a:tcPr>
                    <a:solidFill>
                      <a:schemeClr val="accent3">
                        <a:lumMod val="20000"/>
                        <a:lumOff val="80000"/>
                      </a:schemeClr>
                    </a:solidFill>
                  </a:tcPr>
                </a:tc>
                <a:tc>
                  <a:txBody>
                    <a:bodyPr/>
                    <a:lstStyle/>
                    <a:p>
                      <a:r>
                        <a:rPr lang="en-US" sz="1400" dirty="0"/>
                        <a:t>41. The Blessedness of Helping the Poor</a:t>
                      </a:r>
                    </a:p>
                  </a:txBody>
                  <a:tcPr>
                    <a:solidFill>
                      <a:schemeClr val="accent5">
                        <a:lumMod val="20000"/>
                        <a:lumOff val="80000"/>
                      </a:schemeClr>
                    </a:solidFill>
                  </a:tcPr>
                </a:tc>
                <a:tc>
                  <a:txBody>
                    <a:bodyPr/>
                    <a:lstStyle/>
                    <a:p>
                      <a:endParaRPr lang="en-US" sz="2400" dirty="0"/>
                    </a:p>
                  </a:txBody>
                  <a:tcPr/>
                </a:tc>
                <a:extLst>
                  <a:ext uri="{0D108BD9-81ED-4DB2-BD59-A6C34878D82A}">
                    <a16:rowId xmlns:a16="http://schemas.microsoft.com/office/drawing/2014/main" val="10006"/>
                  </a:ext>
                </a:extLst>
              </a:tr>
            </a:tbl>
          </a:graphicData>
        </a:graphic>
      </p:graphicFrame>
      <p:sp>
        <p:nvSpPr>
          <p:cNvPr id="3" name="Rectangle 2"/>
          <p:cNvSpPr/>
          <p:nvPr/>
        </p:nvSpPr>
        <p:spPr>
          <a:xfrm>
            <a:off x="162960" y="5751927"/>
            <a:ext cx="11878148" cy="1015663"/>
          </a:xfrm>
          <a:prstGeom prst="rect">
            <a:avLst/>
          </a:prstGeom>
        </p:spPr>
        <p:txBody>
          <a:bodyPr wrap="square">
            <a:spAutoFit/>
          </a:bodyPr>
          <a:lstStyle/>
          <a:p>
            <a:r>
              <a:rPr lang="en-US" sz="1200" dirty="0"/>
              <a:t>The book of Psalms begins with a contrast between the godly and the ungodly. </a:t>
            </a:r>
          </a:p>
          <a:p>
            <a:endParaRPr lang="en-US" sz="1200" dirty="0"/>
          </a:p>
          <a:p>
            <a:r>
              <a:rPr lang="en-US" sz="1200" dirty="0"/>
              <a:t>Some of these psalms put great emphasis on trusting God rather than earthly objects or people and remind us that we need not fear because God is with us. </a:t>
            </a:r>
          </a:p>
          <a:p>
            <a:endParaRPr lang="en-US" sz="1200" dirty="0"/>
          </a:p>
          <a:p>
            <a:r>
              <a:rPr lang="en-US" sz="1200" dirty="0"/>
              <a:t>Another psalm reminds us that God will judge our hearts and that we should seek after God’s mercy.</a:t>
            </a:r>
          </a:p>
        </p:txBody>
      </p:sp>
      <p:sp>
        <p:nvSpPr>
          <p:cNvPr id="4" name="TextBox 3"/>
          <p:cNvSpPr txBox="1"/>
          <p:nvPr/>
        </p:nvSpPr>
        <p:spPr>
          <a:xfrm>
            <a:off x="3032912" y="0"/>
            <a:ext cx="5549774" cy="830997"/>
          </a:xfrm>
          <a:prstGeom prst="rect">
            <a:avLst/>
          </a:prstGeom>
          <a:noFill/>
        </p:spPr>
        <p:txBody>
          <a:bodyPr wrap="square" rtlCol="0">
            <a:spAutoFit/>
          </a:bodyPr>
          <a:lstStyle/>
          <a:p>
            <a:pPr algn="ctr"/>
            <a:r>
              <a:rPr lang="en-US" sz="4800" dirty="0"/>
              <a:t>Psalms 1-41</a:t>
            </a:r>
          </a:p>
        </p:txBody>
      </p:sp>
      <p:sp>
        <p:nvSpPr>
          <p:cNvPr id="5" name="Rectangle 4"/>
          <p:cNvSpPr/>
          <p:nvPr/>
        </p:nvSpPr>
        <p:spPr>
          <a:xfrm>
            <a:off x="7116024" y="5033727"/>
            <a:ext cx="805758" cy="54320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005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81068" y="1213163"/>
          <a:ext cx="11805720" cy="3829617"/>
        </p:xfrm>
        <a:graphic>
          <a:graphicData uri="http://schemas.openxmlformats.org/drawingml/2006/table">
            <a:tbl>
              <a:tblPr firstRow="1" bandRow="1">
                <a:tableStyleId>{5940675A-B579-460E-94D1-54222C63F5DA}</a:tableStyleId>
              </a:tblPr>
              <a:tblGrid>
                <a:gridCol w="1967620">
                  <a:extLst>
                    <a:ext uri="{9D8B030D-6E8A-4147-A177-3AD203B41FA5}">
                      <a16:colId xmlns:a16="http://schemas.microsoft.com/office/drawing/2014/main" val="20000"/>
                    </a:ext>
                  </a:extLst>
                </a:gridCol>
                <a:gridCol w="1967620">
                  <a:extLst>
                    <a:ext uri="{9D8B030D-6E8A-4147-A177-3AD203B41FA5}">
                      <a16:colId xmlns:a16="http://schemas.microsoft.com/office/drawing/2014/main" val="20001"/>
                    </a:ext>
                  </a:extLst>
                </a:gridCol>
                <a:gridCol w="1967620">
                  <a:extLst>
                    <a:ext uri="{9D8B030D-6E8A-4147-A177-3AD203B41FA5}">
                      <a16:colId xmlns:a16="http://schemas.microsoft.com/office/drawing/2014/main" val="20002"/>
                    </a:ext>
                  </a:extLst>
                </a:gridCol>
                <a:gridCol w="1967620">
                  <a:extLst>
                    <a:ext uri="{9D8B030D-6E8A-4147-A177-3AD203B41FA5}">
                      <a16:colId xmlns:a16="http://schemas.microsoft.com/office/drawing/2014/main" val="20003"/>
                    </a:ext>
                  </a:extLst>
                </a:gridCol>
                <a:gridCol w="1967620">
                  <a:extLst>
                    <a:ext uri="{9D8B030D-6E8A-4147-A177-3AD203B41FA5}">
                      <a16:colId xmlns:a16="http://schemas.microsoft.com/office/drawing/2014/main" val="20004"/>
                    </a:ext>
                  </a:extLst>
                </a:gridCol>
                <a:gridCol w="1967620">
                  <a:extLst>
                    <a:ext uri="{9D8B030D-6E8A-4147-A177-3AD203B41FA5}">
                      <a16:colId xmlns:a16="http://schemas.microsoft.com/office/drawing/2014/main" val="20005"/>
                    </a:ext>
                  </a:extLst>
                </a:gridCol>
              </a:tblGrid>
              <a:tr h="561316">
                <a:tc>
                  <a:txBody>
                    <a:bodyPr/>
                    <a:lstStyle/>
                    <a:p>
                      <a:r>
                        <a:rPr lang="en-US" sz="1400" dirty="0"/>
                        <a:t>42. Seek After the Lord</a:t>
                      </a:r>
                    </a:p>
                  </a:txBody>
                  <a:tcPr/>
                </a:tc>
                <a:tc>
                  <a:txBody>
                    <a:bodyPr/>
                    <a:lstStyle/>
                    <a:p>
                      <a:r>
                        <a:rPr lang="en-US" sz="1400" dirty="0"/>
                        <a:t>43.</a:t>
                      </a:r>
                      <a:r>
                        <a:rPr lang="en-US" sz="1400" baseline="0" dirty="0"/>
                        <a:t> “Hope in God”</a:t>
                      </a:r>
                      <a:endParaRPr lang="en-US" sz="1400" dirty="0"/>
                    </a:p>
                  </a:txBody>
                  <a:tcPr/>
                </a:tc>
                <a:tc>
                  <a:txBody>
                    <a:bodyPr/>
                    <a:lstStyle/>
                    <a:p>
                      <a:r>
                        <a:rPr lang="en-US" sz="1400" dirty="0"/>
                        <a:t>44. Prayer for Deliverance by God</a:t>
                      </a:r>
                    </a:p>
                  </a:txBody>
                  <a:tcPr/>
                </a:tc>
                <a:tc>
                  <a:txBody>
                    <a:bodyPr/>
                    <a:lstStyle/>
                    <a:p>
                      <a:r>
                        <a:rPr lang="en-US" sz="1400" dirty="0"/>
                        <a:t>45. The Psalm o the Great King</a:t>
                      </a:r>
                    </a:p>
                  </a:txBody>
                  <a:tcPr/>
                </a:tc>
                <a:tc>
                  <a:txBody>
                    <a:bodyPr/>
                    <a:lstStyle/>
                    <a:p>
                      <a:r>
                        <a:rPr lang="en-US" sz="1400" dirty="0"/>
                        <a:t>46. “God is Our Refuge and Strength”</a:t>
                      </a:r>
                    </a:p>
                  </a:txBody>
                  <a:tcPr/>
                </a:tc>
                <a:tc>
                  <a:txBody>
                    <a:bodyPr/>
                    <a:lstStyle/>
                    <a:p>
                      <a:r>
                        <a:rPr lang="en-US" sz="1400" dirty="0"/>
                        <a:t>47. The LORD</a:t>
                      </a:r>
                      <a:r>
                        <a:rPr lang="en-US" sz="1400" baseline="0" dirty="0"/>
                        <a:t> Shall Subdue All Nations</a:t>
                      </a:r>
                      <a:endParaRPr lang="en-US" sz="1400" dirty="0"/>
                    </a:p>
                  </a:txBody>
                  <a:tcPr>
                    <a:solidFill>
                      <a:srgbClr val="FFFFCC"/>
                    </a:solidFill>
                  </a:tcPr>
                </a:tc>
                <a:extLst>
                  <a:ext uri="{0D108BD9-81ED-4DB2-BD59-A6C34878D82A}">
                    <a16:rowId xmlns:a16="http://schemas.microsoft.com/office/drawing/2014/main" val="10000"/>
                  </a:ext>
                </a:extLst>
              </a:tr>
              <a:tr h="570368">
                <a:tc>
                  <a:txBody>
                    <a:bodyPr/>
                    <a:lstStyle/>
                    <a:p>
                      <a:r>
                        <a:rPr lang="en-US" sz="1400" dirty="0"/>
                        <a:t>48. Praise</a:t>
                      </a:r>
                      <a:r>
                        <a:rPr lang="en-US" sz="1400" baseline="0" dirty="0"/>
                        <a:t> of Mount Zion</a:t>
                      </a:r>
                      <a:endParaRPr lang="en-US" sz="1400" dirty="0"/>
                    </a:p>
                  </a:txBody>
                  <a:tcPr/>
                </a:tc>
                <a:tc>
                  <a:txBody>
                    <a:bodyPr/>
                    <a:lstStyle/>
                    <a:p>
                      <a:r>
                        <a:rPr lang="en-US" sz="1400" dirty="0"/>
                        <a:t>49. Riches Cannot Redeem</a:t>
                      </a:r>
                    </a:p>
                  </a:txBody>
                  <a:tcPr/>
                </a:tc>
                <a:tc>
                  <a:txBody>
                    <a:bodyPr/>
                    <a:lstStyle/>
                    <a:p>
                      <a:r>
                        <a:rPr lang="en-US" sz="1400" dirty="0"/>
                        <a:t>50. The Lord Shall Judge All people</a:t>
                      </a:r>
                    </a:p>
                  </a:txBody>
                  <a:tcPr/>
                </a:tc>
                <a:tc>
                  <a:txBody>
                    <a:bodyPr/>
                    <a:lstStyle/>
                    <a:p>
                      <a:r>
                        <a:rPr lang="en-US" sz="1400" dirty="0"/>
                        <a:t>51. Confession and Forgiveness of Sin</a:t>
                      </a:r>
                    </a:p>
                  </a:txBody>
                  <a:tcPr/>
                </a:tc>
                <a:tc>
                  <a:txBody>
                    <a:bodyPr/>
                    <a:lstStyle/>
                    <a:p>
                      <a:r>
                        <a:rPr lang="en-US" sz="1400" dirty="0"/>
                        <a:t>52. The LORD Shall Judge the Deceitful</a:t>
                      </a:r>
                    </a:p>
                  </a:txBody>
                  <a:tcPr/>
                </a:tc>
                <a:tc>
                  <a:txBody>
                    <a:bodyPr/>
                    <a:lstStyle/>
                    <a:p>
                      <a:r>
                        <a:rPr lang="en-US" sz="1400" dirty="0"/>
                        <a:t>53. A Portrait of the Godless</a:t>
                      </a:r>
                    </a:p>
                  </a:txBody>
                  <a:tcPr/>
                </a:tc>
                <a:extLst>
                  <a:ext uri="{0D108BD9-81ED-4DB2-BD59-A6C34878D82A}">
                    <a16:rowId xmlns:a16="http://schemas.microsoft.com/office/drawing/2014/main" val="10001"/>
                  </a:ext>
                </a:extLst>
              </a:tr>
              <a:tr h="679010">
                <a:tc>
                  <a:txBody>
                    <a:bodyPr/>
                    <a:lstStyle/>
                    <a:p>
                      <a:r>
                        <a:rPr lang="en-US" sz="1400" dirty="0"/>
                        <a:t>54. The LORD Is Our Helper</a:t>
                      </a:r>
                    </a:p>
                  </a:txBody>
                  <a:tcPr/>
                </a:tc>
                <a:tc>
                  <a:txBody>
                    <a:bodyPr/>
                    <a:lstStyle/>
                    <a:p>
                      <a:r>
                        <a:rPr lang="en-US" sz="1400" dirty="0"/>
                        <a:t>55. “Cast Your Burden Upon the LORD</a:t>
                      </a:r>
                    </a:p>
                  </a:txBody>
                  <a:tcPr/>
                </a:tc>
                <a:tc>
                  <a:txBody>
                    <a:bodyPr/>
                    <a:lstStyle/>
                    <a:p>
                      <a:r>
                        <a:rPr lang="en-US" sz="1400" dirty="0"/>
                        <a:t>56. Fears in the Midst of Trials</a:t>
                      </a:r>
                    </a:p>
                  </a:txBody>
                  <a:tcPr/>
                </a:tc>
                <a:tc>
                  <a:txBody>
                    <a:bodyPr/>
                    <a:lstStyle/>
                    <a:p>
                      <a:r>
                        <a:rPr lang="en-US" sz="1400" dirty="0"/>
                        <a:t>57. Prayers in the Midst of Perils</a:t>
                      </a:r>
                    </a:p>
                  </a:txBody>
                  <a:tcPr/>
                </a:tc>
                <a:tc>
                  <a:txBody>
                    <a:bodyPr/>
                    <a:lstStyle/>
                    <a:p>
                      <a:r>
                        <a:rPr lang="en-US" sz="1400" dirty="0"/>
                        <a:t>58. Wicked Judges Will Be Judged</a:t>
                      </a:r>
                    </a:p>
                  </a:txBody>
                  <a:tcPr/>
                </a:tc>
                <a:tc>
                  <a:txBody>
                    <a:bodyPr/>
                    <a:lstStyle/>
                    <a:p>
                      <a:r>
                        <a:rPr lang="en-US" sz="1400" dirty="0"/>
                        <a:t>59. Petition for Deliverance from Violent Men</a:t>
                      </a:r>
                    </a:p>
                  </a:txBody>
                  <a:tcPr/>
                </a:tc>
                <a:extLst>
                  <a:ext uri="{0D108BD9-81ED-4DB2-BD59-A6C34878D82A}">
                    <a16:rowId xmlns:a16="http://schemas.microsoft.com/office/drawing/2014/main" val="10002"/>
                  </a:ext>
                </a:extLst>
              </a:tr>
              <a:tr h="680821">
                <a:tc>
                  <a:txBody>
                    <a:bodyPr/>
                    <a:lstStyle/>
                    <a:p>
                      <a:r>
                        <a:rPr lang="en-US" sz="1400" dirty="0"/>
                        <a:t>60. Prayer for Deliverance of the Nation</a:t>
                      </a:r>
                    </a:p>
                  </a:txBody>
                  <a:tcPr/>
                </a:tc>
                <a:tc>
                  <a:txBody>
                    <a:bodyPr/>
                    <a:lstStyle/>
                    <a:p>
                      <a:r>
                        <a:rPr lang="en-US" sz="1400" dirty="0"/>
                        <a:t>61. Prayer When Overwhelmed</a:t>
                      </a:r>
                    </a:p>
                  </a:txBody>
                  <a:tcPr/>
                </a:tc>
                <a:tc>
                  <a:txBody>
                    <a:bodyPr/>
                    <a:lstStyle/>
                    <a:p>
                      <a:r>
                        <a:rPr lang="en-US" sz="1400" dirty="0"/>
                        <a:t>62. Wait for</a:t>
                      </a:r>
                      <a:r>
                        <a:rPr lang="en-US" sz="1400" baseline="0" dirty="0"/>
                        <a:t> God</a:t>
                      </a:r>
                      <a:endParaRPr lang="en-US" sz="1400" dirty="0"/>
                    </a:p>
                  </a:txBody>
                  <a:tcPr/>
                </a:tc>
                <a:tc>
                  <a:txBody>
                    <a:bodyPr/>
                    <a:lstStyle/>
                    <a:p>
                      <a:r>
                        <a:rPr lang="en-US" sz="1400" dirty="0"/>
                        <a:t>63. Thirst for God</a:t>
                      </a:r>
                    </a:p>
                  </a:txBody>
                  <a:tcPr/>
                </a:tc>
                <a:tc>
                  <a:txBody>
                    <a:bodyPr/>
                    <a:lstStyle/>
                    <a:p>
                      <a:r>
                        <a:rPr lang="en-US" sz="1400" dirty="0"/>
                        <a:t>64. Prayer for God’s Protection</a:t>
                      </a:r>
                    </a:p>
                  </a:txBody>
                  <a:tcPr/>
                </a:tc>
                <a:tc>
                  <a:txBody>
                    <a:bodyPr/>
                    <a:lstStyle/>
                    <a:p>
                      <a:r>
                        <a:rPr lang="en-US" sz="1400" dirty="0"/>
                        <a:t>65.</a:t>
                      </a:r>
                      <a:r>
                        <a:rPr lang="en-US" sz="1400" baseline="0" dirty="0"/>
                        <a:t> God’s Provision through Nature</a:t>
                      </a:r>
                      <a:endParaRPr lang="en-US" sz="1400" dirty="0"/>
                    </a:p>
                  </a:txBody>
                  <a:tcPr/>
                </a:tc>
                <a:extLst>
                  <a:ext uri="{0D108BD9-81ED-4DB2-BD59-A6C34878D82A}">
                    <a16:rowId xmlns:a16="http://schemas.microsoft.com/office/drawing/2014/main" val="10003"/>
                  </a:ext>
                </a:extLst>
              </a:tr>
              <a:tr h="619257">
                <a:tc>
                  <a:txBody>
                    <a:bodyPr/>
                    <a:lstStyle/>
                    <a:p>
                      <a:r>
                        <a:rPr lang="en-US" sz="1400" dirty="0"/>
                        <a:t>66. Remember What</a:t>
                      </a:r>
                      <a:r>
                        <a:rPr lang="en-US" sz="1400" baseline="0" dirty="0"/>
                        <a:t> God Has Done</a:t>
                      </a:r>
                      <a:endParaRPr lang="en-US" sz="1400" dirty="0"/>
                    </a:p>
                  </a:txBody>
                  <a:tcPr/>
                </a:tc>
                <a:tc>
                  <a:txBody>
                    <a:bodyPr/>
                    <a:lstStyle/>
                    <a:p>
                      <a:r>
                        <a:rPr lang="en-US" sz="1400" dirty="0"/>
                        <a:t>67. God Shall Govern the Earth</a:t>
                      </a:r>
                    </a:p>
                  </a:txBody>
                  <a:tcPr/>
                </a:tc>
                <a:tc>
                  <a:txBody>
                    <a:bodyPr/>
                    <a:lstStyle/>
                    <a:p>
                      <a:r>
                        <a:rPr lang="en-US" sz="1400" dirty="0"/>
                        <a:t>68. God is the Father of the Fatherless</a:t>
                      </a:r>
                    </a:p>
                  </a:txBody>
                  <a:tcPr/>
                </a:tc>
                <a:tc>
                  <a:txBody>
                    <a:bodyPr/>
                    <a:lstStyle/>
                    <a:p>
                      <a:r>
                        <a:rPr lang="en-US" sz="1400" dirty="0"/>
                        <a:t>69. Petition for God to Draw Near</a:t>
                      </a:r>
                    </a:p>
                  </a:txBody>
                  <a:tcPr>
                    <a:solidFill>
                      <a:schemeClr val="accent5">
                        <a:lumMod val="20000"/>
                        <a:lumOff val="80000"/>
                      </a:schemeClr>
                    </a:solidFill>
                  </a:tcPr>
                </a:tc>
                <a:tc>
                  <a:txBody>
                    <a:bodyPr/>
                    <a:lstStyle/>
                    <a:p>
                      <a:r>
                        <a:rPr lang="en-US" sz="1400" dirty="0"/>
                        <a:t>70. Prayer for the Poor</a:t>
                      </a:r>
                      <a:r>
                        <a:rPr lang="en-US" sz="1400" baseline="0" dirty="0"/>
                        <a:t> and Needy</a:t>
                      </a:r>
                      <a:endParaRPr lang="en-US" sz="1400" dirty="0"/>
                    </a:p>
                  </a:txBody>
                  <a:tcPr/>
                </a:tc>
                <a:tc>
                  <a:txBody>
                    <a:bodyPr/>
                    <a:lstStyle/>
                    <a:p>
                      <a:r>
                        <a:rPr lang="en-US" sz="1400" dirty="0"/>
                        <a:t>71. Prayer for the Aged</a:t>
                      </a:r>
                    </a:p>
                  </a:txBody>
                  <a:tcPr/>
                </a:tc>
                <a:extLst>
                  <a:ext uri="{0D108BD9-81ED-4DB2-BD59-A6C34878D82A}">
                    <a16:rowId xmlns:a16="http://schemas.microsoft.com/office/drawing/2014/main" val="10004"/>
                  </a:ext>
                </a:extLst>
              </a:tr>
              <a:tr h="615636">
                <a:tc>
                  <a:txBody>
                    <a:bodyPr/>
                    <a:lstStyle/>
                    <a:p>
                      <a:r>
                        <a:rPr lang="en-US" sz="1400" dirty="0"/>
                        <a:t>72. The Reign of the Messiah</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tx1"/>
                          </a:solidFill>
                          <a:effectLst/>
                          <a:latin typeface="+mn-lt"/>
                          <a:ea typeface="+mn-ea"/>
                          <a:cs typeface="+mn-cs"/>
                        </a:rPr>
                        <a:t>Psalms</a:t>
                      </a:r>
                      <a:r>
                        <a:rPr lang="en-US" sz="2000" b="0" i="0" kern="1200" baseline="0" dirty="0">
                          <a:solidFill>
                            <a:schemeClr val="tx1"/>
                          </a:solidFill>
                          <a:effectLst/>
                          <a:latin typeface="+mn-lt"/>
                          <a:ea typeface="+mn-ea"/>
                          <a:cs typeface="+mn-cs"/>
                        </a:rPr>
                        <a:t> 42-72</a:t>
                      </a:r>
                      <a:endParaRPr lang="en-US" sz="2000" dirty="0"/>
                    </a:p>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5"/>
                  </a:ext>
                </a:extLst>
              </a:tr>
            </a:tbl>
          </a:graphicData>
        </a:graphic>
      </p:graphicFrame>
      <p:sp>
        <p:nvSpPr>
          <p:cNvPr id="4" name="TextBox 3"/>
          <p:cNvSpPr txBox="1"/>
          <p:nvPr/>
        </p:nvSpPr>
        <p:spPr>
          <a:xfrm>
            <a:off x="3032912" y="0"/>
            <a:ext cx="5549774" cy="830997"/>
          </a:xfrm>
          <a:prstGeom prst="rect">
            <a:avLst/>
          </a:prstGeom>
          <a:noFill/>
        </p:spPr>
        <p:txBody>
          <a:bodyPr wrap="square" rtlCol="0">
            <a:spAutoFit/>
          </a:bodyPr>
          <a:lstStyle/>
          <a:p>
            <a:pPr algn="ctr"/>
            <a:r>
              <a:rPr lang="en-US" sz="4800" dirty="0"/>
              <a:t>Psalms 42-72</a:t>
            </a:r>
          </a:p>
        </p:txBody>
      </p:sp>
      <p:sp>
        <p:nvSpPr>
          <p:cNvPr id="3" name="Rectangle 2"/>
          <p:cNvSpPr/>
          <p:nvPr/>
        </p:nvSpPr>
        <p:spPr>
          <a:xfrm>
            <a:off x="181068" y="5042780"/>
            <a:ext cx="6096000" cy="1600438"/>
          </a:xfrm>
          <a:prstGeom prst="rect">
            <a:avLst/>
          </a:prstGeom>
        </p:spPr>
        <p:txBody>
          <a:bodyPr>
            <a:spAutoFit/>
          </a:bodyPr>
          <a:lstStyle/>
          <a:p>
            <a:r>
              <a:rPr lang="en-US" sz="1400" dirty="0"/>
              <a:t>These psalms could be summarized with the phrase “God is our refuge and strength” (Psalm 46:1). </a:t>
            </a:r>
          </a:p>
          <a:p>
            <a:endParaRPr lang="en-US" sz="1400" dirty="0"/>
          </a:p>
          <a:p>
            <a:r>
              <a:rPr lang="en-US" sz="1400" dirty="0"/>
              <a:t>One psalm reminds us to cast our burdens upon the Lord in every challenge or trial. </a:t>
            </a:r>
          </a:p>
          <a:p>
            <a:endParaRPr lang="en-US" sz="1400" dirty="0"/>
          </a:p>
          <a:p>
            <a:r>
              <a:rPr lang="en-US" sz="1400" dirty="0"/>
              <a:t>Another encourages us to wait patiently upon God in all things.</a:t>
            </a:r>
          </a:p>
        </p:txBody>
      </p:sp>
    </p:spTree>
    <p:extLst>
      <p:ext uri="{BB962C8B-B14F-4D97-AF65-F5344CB8AC3E}">
        <p14:creationId xmlns:p14="http://schemas.microsoft.com/office/powerpoint/2010/main" val="2606165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81068" y="1213163"/>
          <a:ext cx="11805720" cy="2355410"/>
        </p:xfrm>
        <a:graphic>
          <a:graphicData uri="http://schemas.openxmlformats.org/drawingml/2006/table">
            <a:tbl>
              <a:tblPr firstRow="1" bandRow="1">
                <a:tableStyleId>{5940675A-B579-460E-94D1-54222C63F5DA}</a:tableStyleId>
              </a:tblPr>
              <a:tblGrid>
                <a:gridCol w="1967620">
                  <a:extLst>
                    <a:ext uri="{9D8B030D-6E8A-4147-A177-3AD203B41FA5}">
                      <a16:colId xmlns:a16="http://schemas.microsoft.com/office/drawing/2014/main" val="20000"/>
                    </a:ext>
                  </a:extLst>
                </a:gridCol>
                <a:gridCol w="1967620">
                  <a:extLst>
                    <a:ext uri="{9D8B030D-6E8A-4147-A177-3AD203B41FA5}">
                      <a16:colId xmlns:a16="http://schemas.microsoft.com/office/drawing/2014/main" val="20001"/>
                    </a:ext>
                  </a:extLst>
                </a:gridCol>
                <a:gridCol w="1967620">
                  <a:extLst>
                    <a:ext uri="{9D8B030D-6E8A-4147-A177-3AD203B41FA5}">
                      <a16:colId xmlns:a16="http://schemas.microsoft.com/office/drawing/2014/main" val="20002"/>
                    </a:ext>
                  </a:extLst>
                </a:gridCol>
                <a:gridCol w="1967620">
                  <a:extLst>
                    <a:ext uri="{9D8B030D-6E8A-4147-A177-3AD203B41FA5}">
                      <a16:colId xmlns:a16="http://schemas.microsoft.com/office/drawing/2014/main" val="20003"/>
                    </a:ext>
                  </a:extLst>
                </a:gridCol>
                <a:gridCol w="1967620">
                  <a:extLst>
                    <a:ext uri="{9D8B030D-6E8A-4147-A177-3AD203B41FA5}">
                      <a16:colId xmlns:a16="http://schemas.microsoft.com/office/drawing/2014/main" val="20004"/>
                    </a:ext>
                  </a:extLst>
                </a:gridCol>
                <a:gridCol w="1967620">
                  <a:extLst>
                    <a:ext uri="{9D8B030D-6E8A-4147-A177-3AD203B41FA5}">
                      <a16:colId xmlns:a16="http://schemas.microsoft.com/office/drawing/2014/main" val="20005"/>
                    </a:ext>
                  </a:extLst>
                </a:gridCol>
              </a:tblGrid>
              <a:tr h="561316">
                <a:tc>
                  <a:txBody>
                    <a:bodyPr/>
                    <a:lstStyle/>
                    <a:p>
                      <a:r>
                        <a:rPr lang="en-US" sz="1400" dirty="0"/>
                        <a:t>73. Perspective of Eternity</a:t>
                      </a:r>
                    </a:p>
                  </a:txBody>
                  <a:tcPr/>
                </a:tc>
                <a:tc>
                  <a:txBody>
                    <a:bodyPr/>
                    <a:lstStyle/>
                    <a:p>
                      <a:r>
                        <a:rPr lang="en-US" sz="1400" dirty="0"/>
                        <a:t>74. Request for God to Remember His Covenant</a:t>
                      </a:r>
                    </a:p>
                  </a:txBody>
                  <a:tcPr/>
                </a:tc>
                <a:tc>
                  <a:txBody>
                    <a:bodyPr/>
                    <a:lstStyle/>
                    <a:p>
                      <a:r>
                        <a:rPr lang="en-US" sz="1400" dirty="0"/>
                        <a:t>75. “God Is the Judge”</a:t>
                      </a:r>
                    </a:p>
                  </a:txBody>
                  <a:tcPr/>
                </a:tc>
                <a:tc>
                  <a:txBody>
                    <a:bodyPr/>
                    <a:lstStyle/>
                    <a:p>
                      <a:r>
                        <a:rPr lang="en-US" sz="1400" dirty="0"/>
                        <a:t>76. The Glorious Might of God</a:t>
                      </a:r>
                    </a:p>
                  </a:txBody>
                  <a:tcPr/>
                </a:tc>
                <a:tc>
                  <a:txBody>
                    <a:bodyPr/>
                    <a:lstStyle/>
                    <a:p>
                      <a:r>
                        <a:rPr lang="en-US" sz="1400" dirty="0"/>
                        <a:t>77. When Overwhelmed, Remember God’s Greatness</a:t>
                      </a:r>
                    </a:p>
                  </a:txBody>
                  <a:tcPr/>
                </a:tc>
                <a:tc>
                  <a:txBody>
                    <a:bodyPr/>
                    <a:lstStyle/>
                    <a:p>
                      <a:r>
                        <a:rPr lang="en-US" sz="1400" dirty="0"/>
                        <a:t>78. God’s Continued Guidance in Spite of Unbelief</a:t>
                      </a:r>
                    </a:p>
                  </a:txBody>
                  <a:tcPr/>
                </a:tc>
                <a:extLst>
                  <a:ext uri="{0D108BD9-81ED-4DB2-BD59-A6C34878D82A}">
                    <a16:rowId xmlns:a16="http://schemas.microsoft.com/office/drawing/2014/main" val="10000"/>
                  </a:ext>
                </a:extLst>
              </a:tr>
              <a:tr h="570368">
                <a:tc>
                  <a:txBody>
                    <a:bodyPr/>
                    <a:lstStyle/>
                    <a:p>
                      <a:r>
                        <a:rPr lang="en-US" sz="1400" dirty="0"/>
                        <a:t>79. Avenge the Defilement</a:t>
                      </a:r>
                      <a:r>
                        <a:rPr lang="en-US" sz="1400" baseline="0" dirty="0"/>
                        <a:t> of Jerusalem</a:t>
                      </a:r>
                      <a:endParaRPr lang="en-US" sz="1400" dirty="0"/>
                    </a:p>
                  </a:txBody>
                  <a:tcPr/>
                </a:tc>
                <a:tc>
                  <a:txBody>
                    <a:bodyPr/>
                    <a:lstStyle/>
                    <a:p>
                      <a:r>
                        <a:rPr lang="en-US" sz="1400" dirty="0"/>
                        <a:t>80. Israel’s Plea for God’s Mercy</a:t>
                      </a:r>
                    </a:p>
                  </a:txBody>
                  <a:tcPr/>
                </a:tc>
                <a:tc>
                  <a:txBody>
                    <a:bodyPr/>
                    <a:lstStyle/>
                    <a:p>
                      <a:r>
                        <a:rPr lang="en-US" sz="1400" dirty="0"/>
                        <a:t>81. God’s Plea for Israel’s Obedience</a:t>
                      </a:r>
                    </a:p>
                  </a:txBody>
                  <a:tcPr/>
                </a:tc>
                <a:tc>
                  <a:txBody>
                    <a:bodyPr/>
                    <a:lstStyle/>
                    <a:p>
                      <a:r>
                        <a:rPr lang="en-US" sz="1400" dirty="0"/>
                        <a:t>82. Rebuke of Israel’s Urgent Judges</a:t>
                      </a:r>
                    </a:p>
                  </a:txBody>
                  <a:tcPr/>
                </a:tc>
                <a:tc>
                  <a:txBody>
                    <a:bodyPr/>
                    <a:lstStyle/>
                    <a:p>
                      <a:r>
                        <a:rPr lang="en-US" sz="1400" dirty="0"/>
                        <a:t>83. Plea for God to Destroy Israel’s Enemies</a:t>
                      </a:r>
                    </a:p>
                  </a:txBody>
                  <a:tcPr/>
                </a:tc>
                <a:tc>
                  <a:txBody>
                    <a:bodyPr/>
                    <a:lstStyle/>
                    <a:p>
                      <a:r>
                        <a:rPr lang="en-US" sz="1400" dirty="0"/>
                        <a:t>84. The Joy of Dwelling with God</a:t>
                      </a:r>
                    </a:p>
                  </a:txBody>
                  <a:tcPr/>
                </a:tc>
                <a:extLst>
                  <a:ext uri="{0D108BD9-81ED-4DB2-BD59-A6C34878D82A}">
                    <a16:rowId xmlns:a16="http://schemas.microsoft.com/office/drawing/2014/main" val="10001"/>
                  </a:ext>
                </a:extLst>
              </a:tr>
              <a:tr h="679010">
                <a:tc>
                  <a:txBody>
                    <a:bodyPr/>
                    <a:lstStyle/>
                    <a:p>
                      <a:r>
                        <a:rPr lang="en-US" sz="1400" dirty="0"/>
                        <a:t>85. Prayer for Revival</a:t>
                      </a:r>
                    </a:p>
                  </a:txBody>
                  <a:tcPr/>
                </a:tc>
                <a:tc>
                  <a:txBody>
                    <a:bodyPr/>
                    <a:lstStyle/>
                    <a:p>
                      <a:r>
                        <a:rPr lang="en-US" sz="1400" dirty="0"/>
                        <a:t>86. “Teach Me Your Way, O LORD”</a:t>
                      </a:r>
                    </a:p>
                  </a:txBody>
                  <a:tcPr/>
                </a:tc>
                <a:tc>
                  <a:txBody>
                    <a:bodyPr/>
                    <a:lstStyle/>
                    <a:p>
                      <a:r>
                        <a:rPr lang="en-US" sz="1400" dirty="0"/>
                        <a:t>87. Glorious Zion, City of God</a:t>
                      </a:r>
                    </a:p>
                  </a:txBody>
                  <a:tcPr/>
                </a:tc>
                <a:tc>
                  <a:txBody>
                    <a:bodyPr/>
                    <a:lstStyle/>
                    <a:p>
                      <a:r>
                        <a:rPr lang="en-US" sz="1400" dirty="0"/>
                        <a:t>88. Crying from</a:t>
                      </a:r>
                      <a:r>
                        <a:rPr lang="en-US" sz="1400" baseline="0" dirty="0"/>
                        <a:t> Deepest Affliction</a:t>
                      </a:r>
                      <a:endParaRPr lang="en-US" sz="1400" dirty="0"/>
                    </a:p>
                  </a:txBody>
                  <a:tcPr/>
                </a:tc>
                <a:tc>
                  <a:txBody>
                    <a:bodyPr/>
                    <a:lstStyle/>
                    <a:p>
                      <a:r>
                        <a:rPr lang="en-US" sz="1400" dirty="0"/>
                        <a:t>89. Claiming God’s Promises in Affliction</a:t>
                      </a:r>
                    </a:p>
                  </a:txBody>
                  <a:tcPr/>
                </a:tc>
                <a:tc>
                  <a:txBody>
                    <a:bodyPr/>
                    <a:lstStyle/>
                    <a:p>
                      <a:pPr algn="ctr"/>
                      <a:endParaRPr lang="en-US" sz="2000" dirty="0"/>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3032912" y="0"/>
            <a:ext cx="5549774" cy="830997"/>
          </a:xfrm>
          <a:prstGeom prst="rect">
            <a:avLst/>
          </a:prstGeom>
          <a:noFill/>
        </p:spPr>
        <p:txBody>
          <a:bodyPr wrap="square" rtlCol="0">
            <a:spAutoFit/>
          </a:bodyPr>
          <a:lstStyle/>
          <a:p>
            <a:pPr algn="ctr"/>
            <a:r>
              <a:rPr lang="en-US" sz="4800" dirty="0"/>
              <a:t>Psalms 73-89</a:t>
            </a:r>
          </a:p>
        </p:txBody>
      </p:sp>
      <p:sp>
        <p:nvSpPr>
          <p:cNvPr id="4" name="TextBox 3"/>
          <p:cNvSpPr txBox="1"/>
          <p:nvPr/>
        </p:nvSpPr>
        <p:spPr>
          <a:xfrm>
            <a:off x="181068" y="4146487"/>
            <a:ext cx="6835366" cy="830997"/>
          </a:xfrm>
          <a:prstGeom prst="rect">
            <a:avLst/>
          </a:prstGeom>
          <a:noFill/>
        </p:spPr>
        <p:txBody>
          <a:bodyPr wrap="square" rtlCol="0">
            <a:spAutoFit/>
          </a:bodyPr>
          <a:lstStyle/>
          <a:p>
            <a:r>
              <a:rPr lang="en-US" sz="1200" dirty="0"/>
              <a:t>These psalms encompass several themes and frequently describe God as a judge who can rebuke wicked earthly judges and destroy Israel’s enemies. </a:t>
            </a:r>
          </a:p>
          <a:p>
            <a:endParaRPr lang="en-US" sz="1200" dirty="0"/>
          </a:p>
          <a:p>
            <a:r>
              <a:rPr lang="en-US" sz="1200" dirty="0"/>
              <a:t>In Psalm 86, King David records a plea that God teach us His way so we can walk in truth</a:t>
            </a:r>
          </a:p>
        </p:txBody>
      </p:sp>
    </p:spTree>
    <p:extLst>
      <p:ext uri="{BB962C8B-B14F-4D97-AF65-F5344CB8AC3E}">
        <p14:creationId xmlns:p14="http://schemas.microsoft.com/office/powerpoint/2010/main" val="185871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81068" y="1213163"/>
          <a:ext cx="11805720" cy="1980898"/>
        </p:xfrm>
        <a:graphic>
          <a:graphicData uri="http://schemas.openxmlformats.org/drawingml/2006/table">
            <a:tbl>
              <a:tblPr firstRow="1" bandRow="1">
                <a:tableStyleId>{5940675A-B579-460E-94D1-54222C63F5DA}</a:tableStyleId>
              </a:tblPr>
              <a:tblGrid>
                <a:gridCol w="1967620">
                  <a:extLst>
                    <a:ext uri="{9D8B030D-6E8A-4147-A177-3AD203B41FA5}">
                      <a16:colId xmlns:a16="http://schemas.microsoft.com/office/drawing/2014/main" val="20000"/>
                    </a:ext>
                  </a:extLst>
                </a:gridCol>
                <a:gridCol w="1967620">
                  <a:extLst>
                    <a:ext uri="{9D8B030D-6E8A-4147-A177-3AD203B41FA5}">
                      <a16:colId xmlns:a16="http://schemas.microsoft.com/office/drawing/2014/main" val="20001"/>
                    </a:ext>
                  </a:extLst>
                </a:gridCol>
                <a:gridCol w="1967620">
                  <a:extLst>
                    <a:ext uri="{9D8B030D-6E8A-4147-A177-3AD203B41FA5}">
                      <a16:colId xmlns:a16="http://schemas.microsoft.com/office/drawing/2014/main" val="20002"/>
                    </a:ext>
                  </a:extLst>
                </a:gridCol>
                <a:gridCol w="1967620">
                  <a:extLst>
                    <a:ext uri="{9D8B030D-6E8A-4147-A177-3AD203B41FA5}">
                      <a16:colId xmlns:a16="http://schemas.microsoft.com/office/drawing/2014/main" val="20003"/>
                    </a:ext>
                  </a:extLst>
                </a:gridCol>
                <a:gridCol w="1967620">
                  <a:extLst>
                    <a:ext uri="{9D8B030D-6E8A-4147-A177-3AD203B41FA5}">
                      <a16:colId xmlns:a16="http://schemas.microsoft.com/office/drawing/2014/main" val="20004"/>
                    </a:ext>
                  </a:extLst>
                </a:gridCol>
                <a:gridCol w="1967620">
                  <a:extLst>
                    <a:ext uri="{9D8B030D-6E8A-4147-A177-3AD203B41FA5}">
                      <a16:colId xmlns:a16="http://schemas.microsoft.com/office/drawing/2014/main" val="20005"/>
                    </a:ext>
                  </a:extLst>
                </a:gridCol>
              </a:tblGrid>
              <a:tr h="561316">
                <a:tc>
                  <a:txBody>
                    <a:bodyPr/>
                    <a:lstStyle/>
                    <a:p>
                      <a:r>
                        <a:rPr lang="en-US" sz="1400" dirty="0"/>
                        <a:t>90. “Teach Us to Number Our Days”</a:t>
                      </a:r>
                    </a:p>
                  </a:txBody>
                  <a:tcPr/>
                </a:tc>
                <a:tc>
                  <a:txBody>
                    <a:bodyPr/>
                    <a:lstStyle/>
                    <a:p>
                      <a:r>
                        <a:rPr lang="en-US" sz="1400" dirty="0"/>
                        <a:t>91. Abiding in “The Shadow of the Almighty”</a:t>
                      </a:r>
                    </a:p>
                  </a:txBody>
                  <a:tcPr/>
                </a:tc>
                <a:tc>
                  <a:txBody>
                    <a:bodyPr/>
                    <a:lstStyle/>
                    <a:p>
                      <a:r>
                        <a:rPr lang="en-US" sz="1400" dirty="0"/>
                        <a:t>92. It is Good to Praise the LORD</a:t>
                      </a:r>
                    </a:p>
                  </a:txBody>
                  <a:tcPr/>
                </a:tc>
                <a:tc>
                  <a:txBody>
                    <a:bodyPr/>
                    <a:lstStyle/>
                    <a:p>
                      <a:r>
                        <a:rPr lang="en-US" sz="1400" dirty="0"/>
                        <a:t>93. The Majesty of God</a:t>
                      </a:r>
                    </a:p>
                  </a:txBody>
                  <a:tcPr/>
                </a:tc>
                <a:tc>
                  <a:txBody>
                    <a:bodyPr/>
                    <a:lstStyle/>
                    <a:p>
                      <a:r>
                        <a:rPr lang="en-US" sz="1400" dirty="0"/>
                        <a:t>94. Vengeance Belongs only to God</a:t>
                      </a:r>
                    </a:p>
                  </a:txBody>
                  <a:tcPr/>
                </a:tc>
                <a:tc>
                  <a:txBody>
                    <a:bodyPr/>
                    <a:lstStyle/>
                    <a:p>
                      <a:r>
                        <a:rPr lang="en-US" sz="1400" dirty="0"/>
                        <a:t>95. Call to Worship the LORD</a:t>
                      </a:r>
                    </a:p>
                  </a:txBody>
                  <a:tcPr/>
                </a:tc>
                <a:extLst>
                  <a:ext uri="{0D108BD9-81ED-4DB2-BD59-A6C34878D82A}">
                    <a16:rowId xmlns:a16="http://schemas.microsoft.com/office/drawing/2014/main" val="10000"/>
                  </a:ext>
                </a:extLst>
              </a:tr>
              <a:tr h="570368">
                <a:tc>
                  <a:txBody>
                    <a:bodyPr/>
                    <a:lstStyle/>
                    <a:p>
                      <a:r>
                        <a:rPr lang="en-US" sz="1400" dirty="0"/>
                        <a:t>96. Declare the Glory of God</a:t>
                      </a:r>
                    </a:p>
                  </a:txBody>
                  <a:tcPr/>
                </a:tc>
                <a:tc>
                  <a:txBody>
                    <a:bodyPr/>
                    <a:lstStyle/>
                    <a:p>
                      <a:r>
                        <a:rPr lang="en-US" sz="1400" dirty="0"/>
                        <a:t>97. Rejoice! The LORD Reigns!</a:t>
                      </a:r>
                    </a:p>
                  </a:txBody>
                  <a:tcPr/>
                </a:tc>
                <a:tc>
                  <a:txBody>
                    <a:bodyPr/>
                    <a:lstStyle/>
                    <a:p>
                      <a:r>
                        <a:rPr lang="en-US" sz="1400" dirty="0"/>
                        <a:t>98. Sing a New Song to the LORD</a:t>
                      </a:r>
                    </a:p>
                  </a:txBody>
                  <a:tcPr/>
                </a:tc>
                <a:tc>
                  <a:txBody>
                    <a:bodyPr/>
                    <a:lstStyle/>
                    <a:p>
                      <a:r>
                        <a:rPr lang="en-US" sz="1400" dirty="0"/>
                        <a:t>99. “Exalt the LORD Our God”</a:t>
                      </a:r>
                    </a:p>
                  </a:txBody>
                  <a:tcPr/>
                </a:tc>
                <a:tc>
                  <a:txBody>
                    <a:bodyPr/>
                    <a:lstStyle/>
                    <a:p>
                      <a:r>
                        <a:rPr lang="en-US" sz="1400" dirty="0"/>
                        <a:t>100. “Serve the LORD with Gladness”</a:t>
                      </a:r>
                    </a:p>
                  </a:txBody>
                  <a:tcPr/>
                </a:tc>
                <a:tc>
                  <a:txBody>
                    <a:bodyPr/>
                    <a:lstStyle/>
                    <a:p>
                      <a:r>
                        <a:rPr lang="en-US" sz="1400" dirty="0"/>
                        <a:t>101.</a:t>
                      </a:r>
                      <a:r>
                        <a:rPr lang="en-US" sz="1400" baseline="0" dirty="0"/>
                        <a:t> Commitment of a Holy Life</a:t>
                      </a:r>
                      <a:endParaRPr lang="en-US" sz="1400" dirty="0"/>
                    </a:p>
                  </a:txBody>
                  <a:tcPr/>
                </a:tc>
                <a:extLst>
                  <a:ext uri="{0D108BD9-81ED-4DB2-BD59-A6C34878D82A}">
                    <a16:rowId xmlns:a16="http://schemas.microsoft.com/office/drawing/2014/main" val="10001"/>
                  </a:ext>
                </a:extLst>
              </a:tr>
              <a:tr h="679010">
                <a:tc>
                  <a:txBody>
                    <a:bodyPr/>
                    <a:lstStyle/>
                    <a:p>
                      <a:r>
                        <a:rPr lang="en-US" sz="1400" dirty="0"/>
                        <a:t>102.</a:t>
                      </a:r>
                      <a:r>
                        <a:rPr lang="en-US" sz="1400" baseline="0" dirty="0"/>
                        <a:t> Prayer of an Overwhelmed Saint</a:t>
                      </a:r>
                      <a:endParaRPr lang="en-US" sz="1400" dirty="0"/>
                    </a:p>
                  </a:txBody>
                  <a:tcPr>
                    <a:solidFill>
                      <a:schemeClr val="accent6">
                        <a:lumMod val="20000"/>
                        <a:lumOff val="80000"/>
                      </a:schemeClr>
                    </a:solidFill>
                  </a:tcPr>
                </a:tc>
                <a:tc>
                  <a:txBody>
                    <a:bodyPr/>
                    <a:lstStyle/>
                    <a:p>
                      <a:r>
                        <a:rPr lang="en-US" sz="1400" dirty="0"/>
                        <a:t>103. Bless the LORD, All you People!</a:t>
                      </a:r>
                    </a:p>
                  </a:txBody>
                  <a:tcPr/>
                </a:tc>
                <a:tc>
                  <a:txBody>
                    <a:bodyPr/>
                    <a:lstStyle/>
                    <a:p>
                      <a:r>
                        <a:rPr lang="en-US" sz="1400" dirty="0"/>
                        <a:t>104. Psalm Rehearsing</a:t>
                      </a:r>
                      <a:r>
                        <a:rPr lang="en-US" sz="1400" baseline="0" dirty="0"/>
                        <a:t> Creation</a:t>
                      </a:r>
                      <a:endParaRPr lang="en-US" sz="1400" dirty="0"/>
                    </a:p>
                  </a:txBody>
                  <a:tcPr/>
                </a:tc>
                <a:tc>
                  <a:txBody>
                    <a:bodyPr/>
                    <a:lstStyle/>
                    <a:p>
                      <a:r>
                        <a:rPr lang="en-US" sz="1400" dirty="0"/>
                        <a:t>105. Remember, God Keeps His Promises</a:t>
                      </a:r>
                    </a:p>
                  </a:txBody>
                  <a:tcPr/>
                </a:tc>
                <a:tc>
                  <a:txBody>
                    <a:bodyPr/>
                    <a:lstStyle/>
                    <a:p>
                      <a:r>
                        <a:rPr lang="en-US" sz="1400" dirty="0"/>
                        <a:t>106. “We Have Sinned”</a:t>
                      </a:r>
                    </a:p>
                  </a:txBody>
                  <a:tcPr/>
                </a:tc>
                <a:tc>
                  <a:txBody>
                    <a:bodyPr/>
                    <a:lstStyle/>
                    <a:p>
                      <a:pPr algn="ctr"/>
                      <a:endParaRPr lang="en-US" sz="2000" dirty="0"/>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3032912" y="0"/>
            <a:ext cx="5549774" cy="830997"/>
          </a:xfrm>
          <a:prstGeom prst="rect">
            <a:avLst/>
          </a:prstGeom>
          <a:noFill/>
        </p:spPr>
        <p:txBody>
          <a:bodyPr wrap="square" rtlCol="0">
            <a:spAutoFit/>
          </a:bodyPr>
          <a:lstStyle/>
          <a:p>
            <a:pPr algn="ctr"/>
            <a:r>
              <a:rPr lang="en-US" sz="4800" dirty="0"/>
              <a:t>Psalms 90-106</a:t>
            </a:r>
          </a:p>
        </p:txBody>
      </p:sp>
      <p:sp>
        <p:nvSpPr>
          <p:cNvPr id="4" name="Rectangle 3"/>
          <p:cNvSpPr/>
          <p:nvPr/>
        </p:nvSpPr>
        <p:spPr>
          <a:xfrm>
            <a:off x="181068" y="3576227"/>
            <a:ext cx="6096000" cy="461665"/>
          </a:xfrm>
          <a:prstGeom prst="rect">
            <a:avLst/>
          </a:prstGeom>
        </p:spPr>
        <p:txBody>
          <a:bodyPr>
            <a:spAutoFit/>
          </a:bodyPr>
          <a:lstStyle/>
          <a:p>
            <a:r>
              <a:rPr lang="en-US" sz="1200" dirty="0"/>
              <a:t>Many of these psalms encourage us to praise the Lord, remember that vengeance belongs to Him, declare His glory, and serve Him with gladness</a:t>
            </a:r>
          </a:p>
        </p:txBody>
      </p:sp>
    </p:spTree>
    <p:extLst>
      <p:ext uri="{BB962C8B-B14F-4D97-AF65-F5344CB8AC3E}">
        <p14:creationId xmlns:p14="http://schemas.microsoft.com/office/powerpoint/2010/main" val="1806746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6334" y="724276"/>
          <a:ext cx="11805720" cy="5631257"/>
        </p:xfrm>
        <a:graphic>
          <a:graphicData uri="http://schemas.openxmlformats.org/drawingml/2006/table">
            <a:tbl>
              <a:tblPr firstRow="1" bandRow="1">
                <a:tableStyleId>{5940675A-B579-460E-94D1-54222C63F5DA}</a:tableStyleId>
              </a:tblPr>
              <a:tblGrid>
                <a:gridCol w="1967620">
                  <a:extLst>
                    <a:ext uri="{9D8B030D-6E8A-4147-A177-3AD203B41FA5}">
                      <a16:colId xmlns:a16="http://schemas.microsoft.com/office/drawing/2014/main" val="20000"/>
                    </a:ext>
                  </a:extLst>
                </a:gridCol>
                <a:gridCol w="1967620">
                  <a:extLst>
                    <a:ext uri="{9D8B030D-6E8A-4147-A177-3AD203B41FA5}">
                      <a16:colId xmlns:a16="http://schemas.microsoft.com/office/drawing/2014/main" val="20001"/>
                    </a:ext>
                  </a:extLst>
                </a:gridCol>
                <a:gridCol w="1967620">
                  <a:extLst>
                    <a:ext uri="{9D8B030D-6E8A-4147-A177-3AD203B41FA5}">
                      <a16:colId xmlns:a16="http://schemas.microsoft.com/office/drawing/2014/main" val="20002"/>
                    </a:ext>
                  </a:extLst>
                </a:gridCol>
                <a:gridCol w="1967620">
                  <a:extLst>
                    <a:ext uri="{9D8B030D-6E8A-4147-A177-3AD203B41FA5}">
                      <a16:colId xmlns:a16="http://schemas.microsoft.com/office/drawing/2014/main" val="20003"/>
                    </a:ext>
                  </a:extLst>
                </a:gridCol>
                <a:gridCol w="1967620">
                  <a:extLst>
                    <a:ext uri="{9D8B030D-6E8A-4147-A177-3AD203B41FA5}">
                      <a16:colId xmlns:a16="http://schemas.microsoft.com/office/drawing/2014/main" val="20004"/>
                    </a:ext>
                  </a:extLst>
                </a:gridCol>
                <a:gridCol w="1967620">
                  <a:extLst>
                    <a:ext uri="{9D8B030D-6E8A-4147-A177-3AD203B41FA5}">
                      <a16:colId xmlns:a16="http://schemas.microsoft.com/office/drawing/2014/main" val="20005"/>
                    </a:ext>
                  </a:extLst>
                </a:gridCol>
              </a:tblGrid>
              <a:tr h="660904">
                <a:tc>
                  <a:txBody>
                    <a:bodyPr/>
                    <a:lstStyle/>
                    <a:p>
                      <a:r>
                        <a:rPr lang="en-US" sz="1400" dirty="0"/>
                        <a:t>107. God Satisfies the Longing Soul</a:t>
                      </a:r>
                    </a:p>
                  </a:txBody>
                  <a:tcPr/>
                </a:tc>
                <a:tc>
                  <a:txBody>
                    <a:bodyPr/>
                    <a:lstStyle/>
                    <a:p>
                      <a:r>
                        <a:rPr lang="en-US" sz="1400" dirty="0"/>
                        <a:t>108. Awake Early and Praise the LORD</a:t>
                      </a:r>
                    </a:p>
                  </a:txBody>
                  <a:tcPr/>
                </a:tc>
                <a:tc>
                  <a:txBody>
                    <a:bodyPr/>
                    <a:lstStyle/>
                    <a:p>
                      <a:r>
                        <a:rPr lang="en-US" sz="1400" dirty="0"/>
                        <a:t>109. Song of the Slandered</a:t>
                      </a:r>
                    </a:p>
                  </a:txBody>
                  <a:tcPr>
                    <a:solidFill>
                      <a:schemeClr val="accent5">
                        <a:lumMod val="20000"/>
                        <a:lumOff val="80000"/>
                      </a:schemeClr>
                    </a:solidFill>
                  </a:tcPr>
                </a:tc>
                <a:tc>
                  <a:txBody>
                    <a:bodyPr/>
                    <a:lstStyle/>
                    <a:p>
                      <a:r>
                        <a:rPr lang="en-US" sz="1400" dirty="0"/>
                        <a:t>110. The Coming of the Priest-King-Judge</a:t>
                      </a:r>
                    </a:p>
                  </a:txBody>
                  <a:tcPr>
                    <a:solidFill>
                      <a:srgbClr val="FFFFCC"/>
                    </a:solidFill>
                  </a:tcPr>
                </a:tc>
                <a:tc>
                  <a:txBody>
                    <a:bodyPr/>
                    <a:lstStyle/>
                    <a:p>
                      <a:r>
                        <a:rPr lang="en-US" sz="1400" dirty="0"/>
                        <a:t>111. Praise for God’s Tender Care</a:t>
                      </a:r>
                    </a:p>
                  </a:txBody>
                  <a:tcPr/>
                </a:tc>
                <a:tc>
                  <a:txBody>
                    <a:bodyPr/>
                    <a:lstStyle/>
                    <a:p>
                      <a:r>
                        <a:rPr lang="en-US" sz="1400" dirty="0"/>
                        <a:t>112. The Blessings of Those Who Fear God</a:t>
                      </a:r>
                    </a:p>
                  </a:txBody>
                  <a:tcPr/>
                </a:tc>
                <a:extLst>
                  <a:ext uri="{0D108BD9-81ED-4DB2-BD59-A6C34878D82A}">
                    <a16:rowId xmlns:a16="http://schemas.microsoft.com/office/drawing/2014/main" val="10000"/>
                  </a:ext>
                </a:extLst>
              </a:tr>
              <a:tr h="570368">
                <a:tc>
                  <a:txBody>
                    <a:bodyPr/>
                    <a:lstStyle/>
                    <a:p>
                      <a:r>
                        <a:rPr lang="en-US" sz="1400" dirty="0"/>
                        <a:t>113. The Condescending Grace of God</a:t>
                      </a:r>
                    </a:p>
                  </a:txBody>
                  <a:tcPr/>
                </a:tc>
                <a:tc>
                  <a:txBody>
                    <a:bodyPr/>
                    <a:lstStyle/>
                    <a:p>
                      <a:r>
                        <a:rPr lang="en-US" sz="1400" dirty="0"/>
                        <a:t>114. In Praise for the Exodus</a:t>
                      </a:r>
                    </a:p>
                  </a:txBody>
                  <a:tcPr/>
                </a:tc>
                <a:tc>
                  <a:txBody>
                    <a:bodyPr/>
                    <a:lstStyle/>
                    <a:p>
                      <a:r>
                        <a:rPr lang="en-US" sz="1400" dirty="0"/>
                        <a:t>115. To God Alone Be the Glory</a:t>
                      </a:r>
                    </a:p>
                  </a:txBody>
                  <a:tcPr/>
                </a:tc>
                <a:tc>
                  <a:txBody>
                    <a:bodyPr/>
                    <a:lstStyle/>
                    <a:p>
                      <a:r>
                        <a:rPr lang="en-US" sz="1400" dirty="0"/>
                        <a:t>116. Love the LORD for What He Has Done</a:t>
                      </a:r>
                    </a:p>
                  </a:txBody>
                  <a:tcPr/>
                </a:tc>
                <a:tc>
                  <a:txBody>
                    <a:bodyPr/>
                    <a:lstStyle/>
                    <a:p>
                      <a:r>
                        <a:rPr lang="en-US" sz="1400" dirty="0"/>
                        <a:t>117. Praise of All</a:t>
                      </a:r>
                    </a:p>
                  </a:txBody>
                  <a:tcPr/>
                </a:tc>
                <a:tc>
                  <a:txBody>
                    <a:bodyPr/>
                    <a:lstStyle/>
                    <a:p>
                      <a:r>
                        <a:rPr lang="en-US" sz="1400" dirty="0"/>
                        <a:t>118. Better to Trust God Than Man</a:t>
                      </a:r>
                    </a:p>
                  </a:txBody>
                  <a:tcPr>
                    <a:solidFill>
                      <a:schemeClr val="accent6">
                        <a:lumMod val="20000"/>
                        <a:lumOff val="80000"/>
                      </a:schemeClr>
                    </a:solidFill>
                  </a:tcPr>
                </a:tc>
                <a:extLst>
                  <a:ext uri="{0D108BD9-81ED-4DB2-BD59-A6C34878D82A}">
                    <a16:rowId xmlns:a16="http://schemas.microsoft.com/office/drawing/2014/main" val="10001"/>
                  </a:ext>
                </a:extLst>
              </a:tr>
              <a:tr h="679010">
                <a:tc>
                  <a:txBody>
                    <a:bodyPr/>
                    <a:lstStyle/>
                    <a:p>
                      <a:r>
                        <a:rPr lang="en-US" sz="1400" dirty="0"/>
                        <a:t>119. Praise of the Scriptures</a:t>
                      </a:r>
                    </a:p>
                  </a:txBody>
                  <a:tcPr/>
                </a:tc>
                <a:tc>
                  <a:txBody>
                    <a:bodyPr/>
                    <a:lstStyle/>
                    <a:p>
                      <a:r>
                        <a:rPr lang="en-US" sz="1400" dirty="0"/>
                        <a:t>120. A Cry in Destress</a:t>
                      </a:r>
                    </a:p>
                  </a:txBody>
                  <a:tcPr/>
                </a:tc>
                <a:tc>
                  <a:txBody>
                    <a:bodyPr/>
                    <a:lstStyle/>
                    <a:p>
                      <a:r>
                        <a:rPr lang="en-US" sz="1400" dirty="0"/>
                        <a:t>121. God is Our Keeper</a:t>
                      </a:r>
                    </a:p>
                  </a:txBody>
                  <a:tcPr/>
                </a:tc>
                <a:tc>
                  <a:txBody>
                    <a:bodyPr/>
                    <a:lstStyle/>
                    <a:p>
                      <a:r>
                        <a:rPr lang="en-US" sz="1400" dirty="0"/>
                        <a:t>122. Pray for the Peace of Jerusalem”</a:t>
                      </a:r>
                    </a:p>
                  </a:txBody>
                  <a:tcPr/>
                </a:tc>
                <a:tc>
                  <a:txBody>
                    <a:bodyPr/>
                    <a:lstStyle/>
                    <a:p>
                      <a:r>
                        <a:rPr lang="en-US" sz="1400" dirty="0"/>
                        <a:t>123. Plea for the Mercy</a:t>
                      </a:r>
                      <a:r>
                        <a:rPr lang="en-US" sz="1400" baseline="0" dirty="0"/>
                        <a:t> of God</a:t>
                      </a:r>
                      <a:endParaRPr lang="en-US" sz="1400" dirty="0"/>
                    </a:p>
                  </a:txBody>
                  <a:tcPr/>
                </a:tc>
                <a:tc>
                  <a:txBody>
                    <a:bodyPr/>
                    <a:lstStyle/>
                    <a:p>
                      <a:r>
                        <a:rPr lang="en-US" sz="1400" dirty="0"/>
                        <a:t>124. God is on Our Side</a:t>
                      </a:r>
                    </a:p>
                  </a:txBody>
                  <a:tcPr/>
                </a:tc>
                <a:extLst>
                  <a:ext uri="{0D108BD9-81ED-4DB2-BD59-A6C34878D82A}">
                    <a16:rowId xmlns:a16="http://schemas.microsoft.com/office/drawing/2014/main" val="10002"/>
                  </a:ext>
                </a:extLst>
              </a:tr>
              <a:tr h="680821">
                <a:tc>
                  <a:txBody>
                    <a:bodyPr/>
                    <a:lstStyle/>
                    <a:p>
                      <a:r>
                        <a:rPr lang="en-US" sz="1400" dirty="0"/>
                        <a:t>125.</a:t>
                      </a:r>
                      <a:r>
                        <a:rPr lang="en-US" sz="1400" baseline="0" dirty="0"/>
                        <a:t> Trust in the LORD and Abide Forever</a:t>
                      </a:r>
                      <a:endParaRPr lang="en-US" sz="1400" dirty="0"/>
                    </a:p>
                  </a:txBody>
                  <a:tcPr/>
                </a:tc>
                <a:tc>
                  <a:txBody>
                    <a:bodyPr/>
                    <a:lstStyle/>
                    <a:p>
                      <a:r>
                        <a:rPr lang="en-US" sz="1400" dirty="0"/>
                        <a:t>126. “Sow in Tears, Reap in Joy”</a:t>
                      </a:r>
                    </a:p>
                  </a:txBody>
                  <a:tcPr/>
                </a:tc>
                <a:tc>
                  <a:txBody>
                    <a:bodyPr/>
                    <a:lstStyle/>
                    <a:p>
                      <a:r>
                        <a:rPr lang="en-US" sz="1400" dirty="0"/>
                        <a:t>127. Children are God’s Heritage</a:t>
                      </a:r>
                    </a:p>
                  </a:txBody>
                  <a:tcPr/>
                </a:tc>
                <a:tc>
                  <a:txBody>
                    <a:bodyPr/>
                    <a:lstStyle/>
                    <a:p>
                      <a:r>
                        <a:rPr lang="en-US" sz="1400" dirty="0"/>
                        <a:t>128. Blessing on the House of the God-fearing</a:t>
                      </a:r>
                    </a:p>
                  </a:txBody>
                  <a:tcPr/>
                </a:tc>
                <a:tc>
                  <a:txBody>
                    <a:bodyPr/>
                    <a:lstStyle/>
                    <a:p>
                      <a:r>
                        <a:rPr lang="en-US" sz="1400" dirty="0"/>
                        <a:t>129. Plea of the Persecuted</a:t>
                      </a:r>
                    </a:p>
                  </a:txBody>
                  <a:tcPr/>
                </a:tc>
                <a:tc>
                  <a:txBody>
                    <a:bodyPr/>
                    <a:lstStyle/>
                    <a:p>
                      <a:r>
                        <a:rPr lang="en-US" sz="1400" dirty="0"/>
                        <a:t>130. “My Soul Waits for the Lord”</a:t>
                      </a:r>
                    </a:p>
                  </a:txBody>
                  <a:tcPr/>
                </a:tc>
                <a:extLst>
                  <a:ext uri="{0D108BD9-81ED-4DB2-BD59-A6C34878D82A}">
                    <a16:rowId xmlns:a16="http://schemas.microsoft.com/office/drawing/2014/main" val="10003"/>
                  </a:ext>
                </a:extLst>
              </a:tr>
              <a:tr h="619257">
                <a:tc>
                  <a:txBody>
                    <a:bodyPr/>
                    <a:lstStyle/>
                    <a:p>
                      <a:r>
                        <a:rPr lang="en-US" sz="1400" dirty="0"/>
                        <a:t>131. A Childlike Faith</a:t>
                      </a:r>
                    </a:p>
                  </a:txBody>
                  <a:tcPr/>
                </a:tc>
                <a:tc>
                  <a:txBody>
                    <a:bodyPr/>
                    <a:lstStyle/>
                    <a:p>
                      <a:r>
                        <a:rPr lang="en-US" sz="1400" dirty="0"/>
                        <a:t>132. Trust</a:t>
                      </a:r>
                      <a:r>
                        <a:rPr lang="en-US" sz="1400" baseline="0" dirty="0"/>
                        <a:t> in the God of David</a:t>
                      </a:r>
                      <a:endParaRPr lang="en-US" sz="1400" dirty="0"/>
                    </a:p>
                  </a:txBody>
                  <a:tcPr>
                    <a:solidFill>
                      <a:srgbClr val="FFFFCC"/>
                    </a:solidFill>
                  </a:tcPr>
                </a:tc>
                <a:tc>
                  <a:txBody>
                    <a:bodyPr/>
                    <a:lstStyle/>
                    <a:p>
                      <a:r>
                        <a:rPr lang="en-US" sz="1400" dirty="0"/>
                        <a:t>133. Beauty of the Unity of the Brethren</a:t>
                      </a:r>
                    </a:p>
                  </a:txBody>
                  <a:tcPr/>
                </a:tc>
                <a:tc>
                  <a:txBody>
                    <a:bodyPr/>
                    <a:lstStyle/>
                    <a:p>
                      <a:r>
                        <a:rPr lang="en-US" sz="1400" dirty="0"/>
                        <a:t>134. Praise the LORD in the Evening</a:t>
                      </a:r>
                    </a:p>
                  </a:txBody>
                  <a:tcPr/>
                </a:tc>
                <a:tc>
                  <a:txBody>
                    <a:bodyPr/>
                    <a:lstStyle/>
                    <a:p>
                      <a:r>
                        <a:rPr lang="en-US" sz="1400" dirty="0"/>
                        <a:t>135. God Has Done Great Things!</a:t>
                      </a:r>
                    </a:p>
                  </a:txBody>
                  <a:tcPr/>
                </a:tc>
                <a:tc>
                  <a:txBody>
                    <a:bodyPr/>
                    <a:lstStyle/>
                    <a:p>
                      <a:r>
                        <a:rPr lang="en-US" sz="1400" dirty="0"/>
                        <a:t>136. God’s Mercy Endure Forever</a:t>
                      </a:r>
                    </a:p>
                  </a:txBody>
                  <a:tcPr/>
                </a:tc>
                <a:extLst>
                  <a:ext uri="{0D108BD9-81ED-4DB2-BD59-A6C34878D82A}">
                    <a16:rowId xmlns:a16="http://schemas.microsoft.com/office/drawing/2014/main" val="10004"/>
                  </a:ext>
                </a:extLst>
              </a:tr>
              <a:tr h="579422">
                <a:tc>
                  <a:txBody>
                    <a:bodyPr/>
                    <a:lstStyle/>
                    <a:p>
                      <a:r>
                        <a:rPr lang="en-US" sz="1400" dirty="0"/>
                        <a:t>137. Tears in Exile</a:t>
                      </a:r>
                    </a:p>
                  </a:txBody>
                  <a:tcPr/>
                </a:tc>
                <a:tc>
                  <a:txBody>
                    <a:bodyPr/>
                    <a:lstStyle/>
                    <a:p>
                      <a:r>
                        <a:rPr lang="en-US" sz="1400" dirty="0"/>
                        <a:t>138. God Answered My Prayer</a:t>
                      </a:r>
                    </a:p>
                  </a:txBody>
                  <a:tcPr/>
                </a:tc>
                <a:tc>
                  <a:txBody>
                    <a:bodyPr/>
                    <a:lstStyle/>
                    <a:p>
                      <a:r>
                        <a:rPr lang="en-US" sz="1400" dirty="0"/>
                        <a:t>139. “Search Me, O God”</a:t>
                      </a:r>
                    </a:p>
                  </a:txBody>
                  <a:tcPr/>
                </a:tc>
                <a:tc>
                  <a:txBody>
                    <a:bodyPr/>
                    <a:lstStyle/>
                    <a:p>
                      <a:r>
                        <a:rPr lang="en-US" sz="1400" dirty="0"/>
                        <a:t>140. Preserve Me form Violence</a:t>
                      </a:r>
                    </a:p>
                  </a:txBody>
                  <a:tcPr/>
                </a:tc>
                <a:tc>
                  <a:txBody>
                    <a:bodyPr/>
                    <a:lstStyle/>
                    <a:p>
                      <a:r>
                        <a:rPr lang="en-US" sz="1400" dirty="0"/>
                        <a:t>141. Set a Guard, O LORD, over My Mouth</a:t>
                      </a:r>
                    </a:p>
                  </a:txBody>
                  <a:tcPr/>
                </a:tc>
                <a:tc>
                  <a:txBody>
                    <a:bodyPr/>
                    <a:lstStyle/>
                    <a:p>
                      <a:r>
                        <a:rPr lang="en-US" sz="1400" dirty="0"/>
                        <a:t>142. “No One Cares for My Soul”</a:t>
                      </a:r>
                    </a:p>
                  </a:txBody>
                  <a:tcPr/>
                </a:tc>
                <a:extLst>
                  <a:ext uri="{0D108BD9-81ED-4DB2-BD59-A6C34878D82A}">
                    <a16:rowId xmlns:a16="http://schemas.microsoft.com/office/drawing/2014/main" val="10005"/>
                  </a:ext>
                </a:extLst>
              </a:tr>
              <a:tr h="679010">
                <a:tc>
                  <a:txBody>
                    <a:bodyPr/>
                    <a:lstStyle/>
                    <a:p>
                      <a:r>
                        <a:rPr lang="en-US" sz="1400" dirty="0"/>
                        <a:t>143. “Teach Me to Do Your Will”</a:t>
                      </a:r>
                    </a:p>
                  </a:txBody>
                  <a:tcPr/>
                </a:tc>
                <a:tc>
                  <a:txBody>
                    <a:bodyPr/>
                    <a:lstStyle/>
                    <a:p>
                      <a:r>
                        <a:rPr lang="en-US" sz="1400" dirty="0"/>
                        <a:t>144. “What Is Man?”</a:t>
                      </a:r>
                    </a:p>
                  </a:txBody>
                  <a:tcPr/>
                </a:tc>
                <a:tc>
                  <a:txBody>
                    <a:bodyPr/>
                    <a:lstStyle/>
                    <a:p>
                      <a:r>
                        <a:rPr lang="en-US" sz="1400" dirty="0"/>
                        <a:t>145. Testify to God’s Great Acts</a:t>
                      </a:r>
                    </a:p>
                  </a:txBody>
                  <a:tcPr/>
                </a:tc>
                <a:tc>
                  <a:txBody>
                    <a:bodyPr/>
                    <a:lstStyle/>
                    <a:p>
                      <a:r>
                        <a:rPr lang="en-US" sz="1400" dirty="0"/>
                        <a:t>146. “Do Not Put Your Trust in Prince”</a:t>
                      </a:r>
                    </a:p>
                  </a:txBody>
                  <a:tcPr/>
                </a:tc>
                <a:tc>
                  <a:txBody>
                    <a:bodyPr/>
                    <a:lstStyle/>
                    <a:p>
                      <a:r>
                        <a:rPr lang="en-US" sz="1400" dirty="0"/>
                        <a:t>147. God Heals the Brokenhearted</a:t>
                      </a:r>
                    </a:p>
                  </a:txBody>
                  <a:tcPr/>
                </a:tc>
                <a:tc>
                  <a:txBody>
                    <a:bodyPr/>
                    <a:lstStyle/>
                    <a:p>
                      <a:r>
                        <a:rPr lang="en-US" sz="1400" b="0" i="0" kern="1200" dirty="0">
                          <a:solidFill>
                            <a:schemeClr val="tx1"/>
                          </a:solidFill>
                          <a:effectLst/>
                          <a:latin typeface="+mn-lt"/>
                          <a:ea typeface="+mn-ea"/>
                          <a:cs typeface="+mn-cs"/>
                        </a:rPr>
                        <a:t>148. All Creation Praises the LORD</a:t>
                      </a:r>
                      <a:endParaRPr lang="en-US" sz="1400" dirty="0"/>
                    </a:p>
                  </a:txBody>
                  <a:tcPr/>
                </a:tc>
                <a:extLst>
                  <a:ext uri="{0D108BD9-81ED-4DB2-BD59-A6C34878D82A}">
                    <a16:rowId xmlns:a16="http://schemas.microsoft.com/office/drawing/2014/main" val="10006"/>
                  </a:ext>
                </a:extLst>
              </a:tr>
              <a:tr h="950614">
                <a:tc>
                  <a:txBody>
                    <a:bodyPr/>
                    <a:lstStyle/>
                    <a:p>
                      <a:r>
                        <a:rPr lang="en-US" sz="1400" dirty="0"/>
                        <a:t>149.</a:t>
                      </a:r>
                      <a:r>
                        <a:rPr lang="en-US" sz="1400" baseline="0" dirty="0"/>
                        <a:t> “The Lord Take Pleasure in His People”</a:t>
                      </a:r>
                      <a:endParaRPr lang="en-US" sz="1400" dirty="0"/>
                    </a:p>
                  </a:txBody>
                  <a:tcPr/>
                </a:tc>
                <a:tc>
                  <a:txBody>
                    <a:bodyPr/>
                    <a:lstStyle/>
                    <a:p>
                      <a:r>
                        <a:rPr lang="en-US" sz="1400" dirty="0"/>
                        <a:t>150. “Praise the LORD”</a:t>
                      </a:r>
                    </a:p>
                  </a:txBody>
                  <a:tcPr/>
                </a:tc>
                <a:tc>
                  <a:txBody>
                    <a:bodyPr/>
                    <a:lstStyle/>
                    <a:p>
                      <a:endParaRPr lang="en-US" sz="1800" b="1"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7"/>
                  </a:ext>
                </a:extLst>
              </a:tr>
            </a:tbl>
          </a:graphicData>
        </a:graphic>
      </p:graphicFrame>
      <p:sp>
        <p:nvSpPr>
          <p:cNvPr id="4" name="TextBox 3"/>
          <p:cNvSpPr txBox="1"/>
          <p:nvPr/>
        </p:nvSpPr>
        <p:spPr>
          <a:xfrm>
            <a:off x="3032912" y="0"/>
            <a:ext cx="5549774" cy="830997"/>
          </a:xfrm>
          <a:prstGeom prst="rect">
            <a:avLst/>
          </a:prstGeom>
          <a:noFill/>
        </p:spPr>
        <p:txBody>
          <a:bodyPr wrap="square" rtlCol="0">
            <a:spAutoFit/>
          </a:bodyPr>
          <a:lstStyle/>
          <a:p>
            <a:pPr algn="ctr"/>
            <a:r>
              <a:rPr lang="en-US" sz="4800" dirty="0"/>
              <a:t>Psalms 107-150</a:t>
            </a:r>
          </a:p>
        </p:txBody>
      </p:sp>
      <p:sp>
        <p:nvSpPr>
          <p:cNvPr id="5" name="TextBox 4"/>
          <p:cNvSpPr txBox="1"/>
          <p:nvPr/>
        </p:nvSpPr>
        <p:spPr>
          <a:xfrm>
            <a:off x="226334" y="6355533"/>
            <a:ext cx="11135762" cy="461665"/>
          </a:xfrm>
          <a:prstGeom prst="rect">
            <a:avLst/>
          </a:prstGeom>
          <a:noFill/>
          <a:ln>
            <a:noFill/>
          </a:ln>
        </p:spPr>
        <p:txBody>
          <a:bodyPr wrap="square" rtlCol="0">
            <a:spAutoFit/>
          </a:bodyPr>
          <a:lstStyle/>
          <a:p>
            <a:r>
              <a:rPr lang="en-US" sz="1200" dirty="0"/>
              <a:t>These psalms recognize that “children are an heritage of the Lord” (Psalm 127:3) and that they are an eternal blessing for righteous parents. One psalm near the end of the book offers a heartfelt plea that the Lord will deliver us and keep us from the evil and violent practices of wicked men.</a:t>
            </a:r>
          </a:p>
        </p:txBody>
      </p:sp>
    </p:spTree>
    <p:extLst>
      <p:ext uri="{BB962C8B-B14F-4D97-AF65-F5344CB8AC3E}">
        <p14:creationId xmlns:p14="http://schemas.microsoft.com/office/powerpoint/2010/main" val="1447112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1" cy="923330"/>
          </a:xfrm>
          <a:prstGeom prst="rect">
            <a:avLst/>
          </a:prstGeom>
          <a:noFill/>
        </p:spPr>
        <p:txBody>
          <a:bodyPr wrap="square" rtlCol="0">
            <a:spAutoFit/>
          </a:bodyPr>
          <a:lstStyle/>
          <a:p>
            <a:pPr algn="ctr"/>
            <a:r>
              <a:rPr lang="en-US" sz="5400" dirty="0"/>
              <a:t>Compiled</a:t>
            </a:r>
          </a:p>
        </p:txBody>
      </p:sp>
      <p:sp>
        <p:nvSpPr>
          <p:cNvPr id="6" name="Rectangle 5"/>
          <p:cNvSpPr/>
          <p:nvPr/>
        </p:nvSpPr>
        <p:spPr>
          <a:xfrm>
            <a:off x="322907" y="1017496"/>
            <a:ext cx="6096000" cy="2800767"/>
          </a:xfrm>
          <a:prstGeom prst="rect">
            <a:avLst/>
          </a:prstGeom>
        </p:spPr>
        <p:txBody>
          <a:bodyPr>
            <a:spAutoFit/>
          </a:bodyPr>
          <a:lstStyle/>
          <a:p>
            <a:r>
              <a:rPr lang="en-US" sz="1600" b="0" i="0" dirty="0">
                <a:effectLst/>
              </a:rPr>
              <a:t>The multiple authors who wrote the psalms lived at different times, most of them between about 1000 and 500 B.C. </a:t>
            </a:r>
          </a:p>
          <a:p>
            <a:endParaRPr lang="en-US" sz="1600" dirty="0"/>
          </a:p>
          <a:p>
            <a:r>
              <a:rPr lang="en-US" sz="1600" b="0" i="0" dirty="0">
                <a:effectLst/>
              </a:rPr>
              <a:t>It is not certain when the book of Psalms was compiled in its current form, but events mentioned in </a:t>
            </a:r>
            <a:r>
              <a:rPr lang="en-US" sz="1600" b="0" i="0" u="none" strike="noStrike" dirty="0">
                <a:effectLst/>
              </a:rPr>
              <a:t>Psalm 137</a:t>
            </a:r>
            <a:r>
              <a:rPr lang="en-US" sz="1600" b="0" i="0" dirty="0">
                <a:effectLst/>
              </a:rPr>
              <a:t> indicate this process was not completed until after the Jewish exile in Babylon: </a:t>
            </a:r>
          </a:p>
          <a:p>
            <a:endParaRPr lang="en-US" sz="1600" dirty="0">
              <a:solidFill>
                <a:srgbClr val="FFFF00"/>
              </a:solidFill>
            </a:endParaRPr>
          </a:p>
          <a:p>
            <a:r>
              <a:rPr lang="en-US" sz="1600" b="1" i="1" dirty="0">
                <a:solidFill>
                  <a:srgbClr val="FF0000"/>
                </a:solidFill>
                <a:effectLst/>
              </a:rPr>
              <a:t>“By the rivers of Babylon, there we sat down, yea, we wept, when we remembered Zion. … For there they … carried us away captive” (</a:t>
            </a:r>
            <a:r>
              <a:rPr lang="en-US" sz="1600" b="1" i="1" u="none" strike="noStrike" dirty="0">
                <a:solidFill>
                  <a:srgbClr val="FF0000"/>
                </a:solidFill>
                <a:effectLst/>
              </a:rPr>
              <a:t>Psalm 137:1, 3</a:t>
            </a:r>
            <a:r>
              <a:rPr lang="en-US" sz="1600" b="1" i="1" dirty="0">
                <a:solidFill>
                  <a:srgbClr val="FF0000"/>
                </a:solidFill>
                <a:effectLst/>
              </a:rPr>
              <a:t>).</a:t>
            </a:r>
            <a:endParaRPr lang="en-US" sz="1600" b="1" i="1" dirty="0">
              <a:solidFill>
                <a:srgbClr val="FF0000"/>
              </a:solidFill>
            </a:endParaRPr>
          </a:p>
        </p:txBody>
      </p:sp>
      <p:sp>
        <p:nvSpPr>
          <p:cNvPr id="7" name="Rectangle 6"/>
          <p:cNvSpPr/>
          <p:nvPr/>
        </p:nvSpPr>
        <p:spPr>
          <a:xfrm>
            <a:off x="4985441" y="4110746"/>
            <a:ext cx="6096000" cy="2585323"/>
          </a:xfrm>
          <a:prstGeom prst="rect">
            <a:avLst/>
          </a:prstGeom>
        </p:spPr>
        <p:txBody>
          <a:bodyPr>
            <a:spAutoFit/>
          </a:bodyPr>
          <a:lstStyle/>
          <a:p>
            <a:r>
              <a:rPr lang="en-US" b="0" i="0" dirty="0">
                <a:effectLst/>
              </a:rPr>
              <a:t>Psalms is the Old Testament book most quoted in the New Testament, for “no book of the Old Testament is more </a:t>
            </a:r>
            <a:r>
              <a:rPr lang="en-US" b="0" i="0" u="none" strike="noStrike" dirty="0">
                <a:effectLst/>
              </a:rPr>
              <a:t>Christian</a:t>
            </a:r>
            <a:r>
              <a:rPr lang="en-US" b="0" i="0" dirty="0">
                <a:effectLst/>
              </a:rPr>
              <a:t> in its inner sense or more fully attested as such by the use made of it than the Psalms.” (1)</a:t>
            </a:r>
          </a:p>
          <a:p>
            <a:endParaRPr lang="en-US" dirty="0"/>
          </a:p>
          <a:p>
            <a:endParaRPr lang="en-US" dirty="0"/>
          </a:p>
          <a:p>
            <a:r>
              <a:rPr lang="en-US" b="0" i="0" dirty="0">
                <a:effectLst/>
              </a:rPr>
              <a:t>Many of the psalms contain prophetic references to the Savior and allude to events that would take place during the Savior’s life.</a:t>
            </a:r>
            <a:endParaRPr lang="en-US" dirty="0"/>
          </a:p>
        </p:txBody>
      </p:sp>
      <p:pic>
        <p:nvPicPr>
          <p:cNvPr id="3074" name="Picture 2" descr="https://upload.wikimedia.org/wikipedia/commons/0/0a/Tissot_Solomon_Dedicates_the_Temple_at_Jerusal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3441" y="480289"/>
            <a:ext cx="2520133" cy="3341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32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555641"/>
          </a:xfrm>
          <a:prstGeom prst="rect">
            <a:avLst/>
          </a:prstGeom>
          <a:ln>
            <a:solidFill>
              <a:schemeClr val="tx1"/>
            </a:solidFill>
          </a:ln>
        </p:spPr>
        <p:txBody>
          <a:bodyPr wrap="square">
            <a:spAutoFit/>
          </a:bodyPr>
          <a:lstStyle/>
          <a:p>
            <a:pPr fontAlgn="base"/>
            <a:r>
              <a:rPr lang="en-US" sz="1200" b="1" dirty="0">
                <a:latin typeface="Arial" panose="020B0604020202020204" pitchFamily="34" charset="0"/>
                <a:cs typeface="Arial" panose="020B0604020202020204" pitchFamily="34" charset="0"/>
              </a:rPr>
              <a:t>Praising the Lord:</a:t>
            </a:r>
          </a:p>
          <a:p>
            <a:pPr fontAlgn="base"/>
            <a:r>
              <a:rPr lang="en-US" sz="1200" dirty="0">
                <a:latin typeface="Arial" panose="020B0604020202020204" pitchFamily="34" charset="0"/>
                <a:cs typeface="Arial" panose="020B0604020202020204" pitchFamily="34" charset="0"/>
              </a:rPr>
              <a:t>“I think the Lord’s people should rejoice in him and shout praises to his holy name. Cries of </a:t>
            </a:r>
            <a:r>
              <a:rPr lang="en-US" sz="1200" dirty="0" err="1">
                <a:latin typeface="Arial" panose="020B0604020202020204" pitchFamily="34" charset="0"/>
                <a:cs typeface="Arial" panose="020B0604020202020204" pitchFamily="34" charset="0"/>
              </a:rPr>
              <a:t>hosannah</a:t>
            </a:r>
            <a:r>
              <a:rPr lang="en-US" sz="1200" dirty="0">
                <a:latin typeface="Arial" panose="020B0604020202020204" pitchFamily="34" charset="0"/>
                <a:cs typeface="Arial" panose="020B0604020202020204" pitchFamily="34" charset="0"/>
              </a:rPr>
              <a:t> should ascend from our lips continually. When I think of the revealed knowledge we have about him whom it is life eternal to know, and of the great plan of salvation which he ordained for us; when I think about his Beloved Son, who bought us with his blood, and who brought life and immortality to light through his atoning sacrifice; when I think of the life and ministry of the Prophet Joseph Smith, who has done more save Jesus only for the salvation of men in this world, than any other man who ever lived in it, and who crowned his mortal ministry with a martyr’s death—my soul wells up with eternal gratitude and I desire to raise my voice with the choirs above in ceaseless praise to him who dwells on high.</a:t>
            </a:r>
          </a:p>
          <a:p>
            <a:pPr fontAlgn="base"/>
            <a:endParaRPr lang="en-US" sz="1200" dirty="0">
              <a:latin typeface="Arial" panose="020B0604020202020204" pitchFamily="34" charset="0"/>
              <a:cs typeface="Arial" panose="020B0604020202020204" pitchFamily="34" charset="0"/>
            </a:endParaRPr>
          </a:p>
          <a:p>
            <a:pPr fontAlgn="base"/>
            <a:r>
              <a:rPr lang="en-US" sz="1200" dirty="0"/>
              <a:t>“When I think that the Lord has a living oracle guiding his earthly kingdom, and that there are apostles and prophets who walk the earth again; when I think that the Lord has given us the gift and power of the Holy Ghost so that we have the revelations of heaven and the power to sanctify our souls; when I think of the unnumbered blessings—the gifts, the miracles, the promise that the family unit shall go on everlastingly, all the blessings that are poured out upon us, and offered freely to all men everywhere—my desire to praise the Lord and proclaim his goodness and grace knows no bounds. And so in this spirit of praise and thanksgiving … I shall conclude with these words of my own psalm:</a:t>
            </a:r>
            <a:r>
              <a:rPr lang="en-US" sz="1200" dirty="0">
                <a:latin typeface="Arial" panose="020B0604020202020204" pitchFamily="34" charset="0"/>
                <a:cs typeface="Arial" panose="020B0604020202020204" pitchFamily="34" charset="0"/>
              </a:rPr>
              <a:t>.</a:t>
            </a:r>
          </a:p>
          <a:p>
            <a:pPr fontAlgn="base"/>
            <a:endParaRPr lang="en-US" sz="1200" dirty="0">
              <a:latin typeface="Arial" panose="020B0604020202020204" pitchFamily="34" charset="0"/>
              <a:cs typeface="Arial" panose="020B0604020202020204" pitchFamily="34" charset="0"/>
            </a:endParaRPr>
          </a:p>
          <a:p>
            <a:pPr fontAlgn="base"/>
            <a:r>
              <a:rPr lang="en-US" sz="1200" dirty="0"/>
              <a:t>“Praise ye the Lord:</a:t>
            </a:r>
          </a:p>
          <a:p>
            <a:pPr fontAlgn="base"/>
            <a:r>
              <a:rPr lang="en-US" sz="1200" dirty="0"/>
              <a:t>Praise him for his goodness;</a:t>
            </a:r>
          </a:p>
          <a:p>
            <a:pPr fontAlgn="base"/>
            <a:r>
              <a:rPr lang="en-US" sz="1200" dirty="0"/>
              <a:t>Praise him for his grace;</a:t>
            </a:r>
          </a:p>
          <a:p>
            <a:pPr fontAlgn="base"/>
            <a:r>
              <a:rPr lang="en-US" sz="1200" dirty="0"/>
              <a:t>Exalt his name and seek his face—</a:t>
            </a:r>
          </a:p>
          <a:p>
            <a:pPr fontAlgn="base"/>
            <a:r>
              <a:rPr lang="en-US" sz="1200" dirty="0"/>
              <a:t>O praise ye the Lord.</a:t>
            </a:r>
          </a:p>
          <a:p>
            <a:pPr fontAlgn="base"/>
            <a:r>
              <a:rPr lang="en-US" sz="1200" dirty="0"/>
              <a:t>“Blessed is the Lord:</a:t>
            </a:r>
          </a:p>
          <a:p>
            <a:pPr fontAlgn="base"/>
            <a:r>
              <a:rPr lang="en-US" sz="1200" dirty="0"/>
              <a:t>Bless him for his mercy;</a:t>
            </a:r>
          </a:p>
          <a:p>
            <a:pPr fontAlgn="base"/>
            <a:r>
              <a:rPr lang="en-US" sz="1200" dirty="0"/>
              <a:t>Bless him for his love;</a:t>
            </a:r>
          </a:p>
          <a:p>
            <a:pPr fontAlgn="base"/>
            <a:r>
              <a:rPr lang="en-US" sz="1200" dirty="0"/>
              <a:t>Exalt his name and seek his face—</a:t>
            </a:r>
          </a:p>
          <a:p>
            <a:pPr fontAlgn="base"/>
            <a:r>
              <a:rPr lang="en-US" sz="1200" dirty="0"/>
              <a:t>O blessed is the Lord.</a:t>
            </a:r>
          </a:p>
          <a:p>
            <a:pPr fontAlgn="base"/>
            <a:r>
              <a:rPr lang="en-US" sz="1200" dirty="0"/>
              <a:t>“Praise ye the Lord:</a:t>
            </a:r>
          </a:p>
          <a:p>
            <a:pPr fontAlgn="base"/>
            <a:r>
              <a:rPr lang="en-US" sz="1200" dirty="0"/>
              <a:t>Praise him who all things did create;</a:t>
            </a:r>
          </a:p>
          <a:p>
            <a:pPr fontAlgn="base"/>
            <a:r>
              <a:rPr lang="en-US" sz="1200" dirty="0"/>
              <a:t>Praise him who all things did redeem;</a:t>
            </a:r>
          </a:p>
          <a:p>
            <a:pPr fontAlgn="base"/>
            <a:r>
              <a:rPr lang="en-US" sz="1200" dirty="0"/>
              <a:t>Exalt his name and seek his face—</a:t>
            </a:r>
          </a:p>
          <a:p>
            <a:pPr fontAlgn="base"/>
            <a:r>
              <a:rPr lang="en-US" sz="1200" dirty="0"/>
              <a:t>O praise ye the Lord.</a:t>
            </a:r>
          </a:p>
          <a:p>
            <a:pPr fontAlgn="base"/>
            <a:r>
              <a:rPr lang="en-US" sz="1200" dirty="0"/>
              <a:t>“Seek ye the Lord:</a:t>
            </a:r>
          </a:p>
          <a:p>
            <a:pPr fontAlgn="base"/>
            <a:r>
              <a:rPr lang="en-US" sz="1200" dirty="0"/>
              <a:t>Seek him who rules on high;</a:t>
            </a:r>
          </a:p>
          <a:p>
            <a:pPr fontAlgn="base"/>
            <a:r>
              <a:rPr lang="en-US" sz="1200" dirty="0"/>
              <a:t>Seek him whose will we know;</a:t>
            </a:r>
          </a:p>
          <a:p>
            <a:pPr fontAlgn="base"/>
            <a:r>
              <a:rPr lang="en-US" sz="1200" dirty="0"/>
              <a:t>Exalt his name and seek his face—</a:t>
            </a:r>
          </a:p>
          <a:p>
            <a:pPr fontAlgn="base"/>
            <a:r>
              <a:rPr lang="en-US" sz="1200" dirty="0"/>
              <a:t>O seek ye the Lord” </a:t>
            </a:r>
          </a:p>
          <a:p>
            <a:pPr fontAlgn="base"/>
            <a:r>
              <a:rPr lang="en-US" sz="1200" dirty="0">
                <a:latin typeface="Arial" panose="020B0604020202020204" pitchFamily="34" charset="0"/>
                <a:cs typeface="Arial" panose="020B0604020202020204" pitchFamily="34" charset="0"/>
              </a:rPr>
              <a:t>Elder Bruce R. McConkie </a:t>
            </a:r>
            <a:r>
              <a:rPr lang="en-US" sz="1200" dirty="0"/>
              <a:t>(“Think on These Things,”</a:t>
            </a:r>
            <a:r>
              <a:rPr lang="en-US" sz="1200" i="1" dirty="0"/>
              <a:t> Ensign ,</a:t>
            </a:r>
            <a:r>
              <a:rPr lang="en-US" sz="1200" dirty="0"/>
              <a:t>Jan. 1974, 48).</a:t>
            </a:r>
          </a:p>
          <a:p>
            <a:pPr fontAlgn="base"/>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0881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lum bright="-20000" contrast="40000"/>
          </a:blip>
          <a:srcRect l="35621" t="11298" r="24606" b="3887"/>
          <a:stretch/>
        </p:blipFill>
        <p:spPr>
          <a:xfrm>
            <a:off x="0" y="0"/>
            <a:ext cx="5778337" cy="6938223"/>
          </a:xfrm>
          <a:prstGeom prst="rect">
            <a:avLst/>
          </a:prstGeom>
        </p:spPr>
      </p:pic>
      <p:sp>
        <p:nvSpPr>
          <p:cNvPr id="3" name="Rectangle 2"/>
          <p:cNvSpPr/>
          <p:nvPr/>
        </p:nvSpPr>
        <p:spPr>
          <a:xfrm>
            <a:off x="5778337" y="90331"/>
            <a:ext cx="6096000" cy="2862322"/>
          </a:xfrm>
          <a:prstGeom prst="rect">
            <a:avLst/>
          </a:prstGeom>
          <a:ln>
            <a:solidFill>
              <a:schemeClr val="tx1"/>
            </a:solidFill>
          </a:ln>
        </p:spPr>
        <p:txBody>
          <a:bodyPr>
            <a:spAutoFit/>
          </a:bodyPr>
          <a:lstStyle/>
          <a:p>
            <a:r>
              <a:rPr lang="en-US" sz="1200" b="1" dirty="0">
                <a:solidFill>
                  <a:srgbClr val="333333"/>
                </a:solidFill>
              </a:rPr>
              <a:t>Psalm 22:1 “My God, my God, why hast thou forsaken me?”: </a:t>
            </a:r>
          </a:p>
          <a:p>
            <a:r>
              <a:rPr lang="en-US" sz="1200" dirty="0">
                <a:solidFill>
                  <a:srgbClr val="333333"/>
                </a:solidFill>
              </a:rPr>
              <a:t>The first line of a hymn identifies the hymn. The first line of a psalm identifies the psalm. When Christ is on the cross, he utters this famous passage. It was an expression of his innermost feelings. It was an honest plea for understanding. But it was also a teaching moment. Those who had derided him saying, "If he be the King of Israel let him now come down from the cross, and we will believe him," (Matt. 27:42) were the chief priests and scribes. They </a:t>
            </a:r>
            <a:r>
              <a:rPr lang="en-US" sz="1200" i="1" dirty="0">
                <a:solidFill>
                  <a:srgbClr val="333333"/>
                </a:solidFill>
              </a:rPr>
              <a:t>should have</a:t>
            </a:r>
            <a:r>
              <a:rPr lang="en-US" sz="1200" dirty="0">
                <a:solidFill>
                  <a:srgbClr val="333333"/>
                </a:solidFill>
              </a:rPr>
              <a:t> known the scriptures better than anyone else. They </a:t>
            </a:r>
            <a:r>
              <a:rPr lang="en-US" sz="1200" i="1" dirty="0">
                <a:solidFill>
                  <a:srgbClr val="333333"/>
                </a:solidFill>
              </a:rPr>
              <a:t>should have </a:t>
            </a:r>
            <a:r>
              <a:rPr lang="en-US" sz="1200" dirty="0">
                <a:solidFill>
                  <a:srgbClr val="333333"/>
                </a:solidFill>
              </a:rPr>
              <a:t>known that the passage, "my God, my God, why hast thou forsaken me" was the first line of the 22</a:t>
            </a:r>
            <a:r>
              <a:rPr lang="en-US" sz="1200" baseline="30000" dirty="0">
                <a:solidFill>
                  <a:srgbClr val="333333"/>
                </a:solidFill>
              </a:rPr>
              <a:t>nd</a:t>
            </a:r>
            <a:r>
              <a:rPr lang="en-US" sz="1200" dirty="0">
                <a:solidFill>
                  <a:srgbClr val="333333"/>
                </a:solidFill>
              </a:rPr>
              <a:t> Psalm. They </a:t>
            </a:r>
            <a:r>
              <a:rPr lang="en-US" sz="1200" i="1" dirty="0">
                <a:solidFill>
                  <a:srgbClr val="333333"/>
                </a:solidFill>
              </a:rPr>
              <a:t>should have</a:t>
            </a:r>
            <a:r>
              <a:rPr lang="en-US" sz="1200" dirty="0">
                <a:solidFill>
                  <a:srgbClr val="333333"/>
                </a:solidFill>
              </a:rPr>
              <a:t> recognized that Jesus was referencing the whole psalm when quoting this line. They </a:t>
            </a:r>
            <a:r>
              <a:rPr lang="en-US" sz="1200" i="1" dirty="0">
                <a:solidFill>
                  <a:srgbClr val="333333"/>
                </a:solidFill>
              </a:rPr>
              <a:t>should have</a:t>
            </a:r>
            <a:r>
              <a:rPr lang="en-US" sz="1200" dirty="0">
                <a:solidFill>
                  <a:srgbClr val="333333"/>
                </a:solidFill>
              </a:rPr>
              <a:t> thought about the content of this psalm. They </a:t>
            </a:r>
            <a:r>
              <a:rPr lang="en-US" sz="1200" i="1" dirty="0">
                <a:solidFill>
                  <a:srgbClr val="333333"/>
                </a:solidFill>
              </a:rPr>
              <a:t>should have </a:t>
            </a:r>
            <a:r>
              <a:rPr lang="en-US" sz="1200" dirty="0">
                <a:solidFill>
                  <a:srgbClr val="333333"/>
                </a:solidFill>
              </a:rPr>
              <a:t>recognized that the Messiah was at that moment on the cross and suffering just as the 22</a:t>
            </a:r>
            <a:r>
              <a:rPr lang="en-US" sz="1200" baseline="30000" dirty="0">
                <a:solidFill>
                  <a:srgbClr val="333333"/>
                </a:solidFill>
              </a:rPr>
              <a:t>nd</a:t>
            </a:r>
            <a:r>
              <a:rPr lang="en-US" sz="1200" dirty="0">
                <a:solidFill>
                  <a:srgbClr val="333333"/>
                </a:solidFill>
              </a:rPr>
              <a:t> psalm had prophesied. They </a:t>
            </a:r>
            <a:r>
              <a:rPr lang="en-US" sz="1200" i="1" dirty="0">
                <a:solidFill>
                  <a:srgbClr val="333333"/>
                </a:solidFill>
              </a:rPr>
              <a:t>should have </a:t>
            </a:r>
            <a:r>
              <a:rPr lang="en-US" sz="1200" dirty="0">
                <a:solidFill>
                  <a:srgbClr val="333333"/>
                </a:solidFill>
              </a:rPr>
              <a:t>then felt remorse and guilt. They </a:t>
            </a:r>
            <a:r>
              <a:rPr lang="en-US" sz="1200" i="1" dirty="0">
                <a:solidFill>
                  <a:srgbClr val="333333"/>
                </a:solidFill>
              </a:rPr>
              <a:t>should have</a:t>
            </a:r>
            <a:r>
              <a:rPr lang="en-US" sz="1200" dirty="0">
                <a:solidFill>
                  <a:srgbClr val="333333"/>
                </a:solidFill>
              </a:rPr>
              <a:t> then understood that their mocking had been prophesied by David a millennia previous. Gospel Doctrine.com</a:t>
            </a:r>
            <a:endParaRPr lang="en-US" sz="1200" dirty="0"/>
          </a:p>
        </p:txBody>
      </p:sp>
      <p:sp>
        <p:nvSpPr>
          <p:cNvPr id="4" name="Rectangle 3"/>
          <p:cNvSpPr/>
          <p:nvPr/>
        </p:nvSpPr>
        <p:spPr>
          <a:xfrm>
            <a:off x="5778337" y="2952653"/>
            <a:ext cx="6096000" cy="3785652"/>
          </a:xfrm>
          <a:prstGeom prst="rect">
            <a:avLst/>
          </a:prstGeom>
          <a:ln>
            <a:solidFill>
              <a:schemeClr val="tx1"/>
            </a:solidFill>
          </a:ln>
        </p:spPr>
        <p:txBody>
          <a:bodyPr>
            <a:spAutoFit/>
          </a:bodyPr>
          <a:lstStyle/>
          <a:p>
            <a:pPr fontAlgn="base"/>
            <a:r>
              <a:rPr lang="en-US" sz="1200" b="1" dirty="0">
                <a:solidFill>
                  <a:srgbClr val="333333"/>
                </a:solidFill>
              </a:rPr>
              <a:t>Psalm 23:4 “though I walk through the valley of the shadow of death”</a:t>
            </a:r>
          </a:p>
          <a:p>
            <a:pPr fontAlgn="base"/>
            <a:r>
              <a:rPr lang="en-US" sz="1200" dirty="0">
                <a:solidFill>
                  <a:srgbClr val="333333"/>
                </a:solidFill>
              </a:rPr>
              <a:t>If anyone had reason to worry for his own safety, it was David in the years that Saul persistently sought his life. Walking through the "valley of the shadow of death" was not poetry for David-it was reality. "David abode in the wilderness in strong holds, and remained in a mountain in the wilderness of </a:t>
            </a:r>
            <a:r>
              <a:rPr lang="en-US" sz="1200" dirty="0" err="1">
                <a:solidFill>
                  <a:srgbClr val="333333"/>
                </a:solidFill>
              </a:rPr>
              <a:t>Ziph</a:t>
            </a:r>
            <a:r>
              <a:rPr lang="en-US" sz="1200" dirty="0">
                <a:solidFill>
                  <a:srgbClr val="333333"/>
                </a:solidFill>
              </a:rPr>
              <a:t>. And Saul sought him every Day, but God delivered him not into his hand" (1 Sam. 23:14) What to us may be figurative, was all too real to David.</a:t>
            </a:r>
          </a:p>
          <a:p>
            <a:pPr fontAlgn="base"/>
            <a:r>
              <a:rPr lang="en-US" sz="1200" dirty="0">
                <a:solidFill>
                  <a:srgbClr val="333333"/>
                </a:solidFill>
              </a:rPr>
              <a:t> </a:t>
            </a:r>
          </a:p>
          <a:p>
            <a:pPr fontAlgn="base"/>
            <a:r>
              <a:rPr lang="en-US" sz="1200" dirty="0">
                <a:solidFill>
                  <a:srgbClr val="333333"/>
                </a:solidFill>
              </a:rPr>
              <a:t>"David... knew loneliness and estrangement; he knew what it meant to be homeless, without friends; he knew what it meant to be betrayed by those closest to him; he knew what it meant to have his friends suffer. His psalms reflect this. He also was a man of sorrow and acquainted with grief. He, like Jesus after him, knew to an amazing degree the </a:t>
            </a:r>
            <a:r>
              <a:rPr lang="en-US" sz="1200" dirty="0" err="1">
                <a:solidFill>
                  <a:srgbClr val="333333"/>
                </a:solidFill>
              </a:rPr>
              <a:t>fulness</a:t>
            </a:r>
            <a:r>
              <a:rPr lang="en-US" sz="1200" dirty="0">
                <a:solidFill>
                  <a:srgbClr val="333333"/>
                </a:solidFill>
              </a:rPr>
              <a:t> of the dimensions of life. But through all this, David knew best that God knew best-and that the safest course in life is to throw oneself to a great degree upon the wisdom of God. This theme is dominant throughout the psalms. He knew as well as anyone what Christ meant when he told his own disciples ten centuries later, "I am the vine, ye are the branches: He that </a:t>
            </a:r>
            <a:r>
              <a:rPr lang="en-US" sz="1200" dirty="0" err="1">
                <a:solidFill>
                  <a:srgbClr val="333333"/>
                </a:solidFill>
              </a:rPr>
              <a:t>abideth</a:t>
            </a:r>
            <a:r>
              <a:rPr lang="en-US" sz="1200" dirty="0">
                <a:solidFill>
                  <a:srgbClr val="333333"/>
                </a:solidFill>
              </a:rPr>
              <a:t> in me, and I in him, the same </a:t>
            </a:r>
            <a:r>
              <a:rPr lang="en-US" sz="1200" dirty="0" err="1">
                <a:solidFill>
                  <a:srgbClr val="333333"/>
                </a:solidFill>
              </a:rPr>
              <a:t>bringeth</a:t>
            </a:r>
            <a:r>
              <a:rPr lang="en-US" sz="1200" dirty="0">
                <a:solidFill>
                  <a:srgbClr val="333333"/>
                </a:solidFill>
              </a:rPr>
              <a:t> forth much fruit: for without me ye can do nothing." (John 15:5.) This knowledge underlies all of David's poetry-and all of his greatness." (Arthur R. Bassett, "The King Called David," </a:t>
            </a:r>
            <a:r>
              <a:rPr lang="en-US" sz="1200" i="1" dirty="0">
                <a:solidFill>
                  <a:srgbClr val="333333"/>
                </a:solidFill>
              </a:rPr>
              <a:t>Ensign</a:t>
            </a:r>
            <a:r>
              <a:rPr lang="en-US" sz="1200" dirty="0">
                <a:solidFill>
                  <a:srgbClr val="333333"/>
                </a:solidFill>
              </a:rPr>
              <a:t>, Oct. 1973, 69)</a:t>
            </a:r>
            <a:endParaRPr lang="en-US" sz="1200" b="0" i="0" dirty="0">
              <a:solidFill>
                <a:srgbClr val="333333"/>
              </a:solidFill>
              <a:effectLst/>
            </a:endParaRPr>
          </a:p>
        </p:txBody>
      </p:sp>
    </p:spTree>
    <p:extLst>
      <p:ext uri="{BB962C8B-B14F-4D97-AF65-F5344CB8AC3E}">
        <p14:creationId xmlns:p14="http://schemas.microsoft.com/office/powerpoint/2010/main" val="19049558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95943" y="283029"/>
          <a:ext cx="11789228" cy="6522720"/>
        </p:xfrm>
        <a:graphic>
          <a:graphicData uri="http://schemas.openxmlformats.org/drawingml/2006/table">
            <a:tbl>
              <a:tblPr firstRow="1" bandRow="1">
                <a:tableStyleId>{5940675A-B579-460E-94D1-54222C63F5DA}</a:tableStyleId>
              </a:tblPr>
              <a:tblGrid>
                <a:gridCol w="1499969">
                  <a:extLst>
                    <a:ext uri="{9D8B030D-6E8A-4147-A177-3AD203B41FA5}">
                      <a16:colId xmlns:a16="http://schemas.microsoft.com/office/drawing/2014/main" val="20000"/>
                    </a:ext>
                  </a:extLst>
                </a:gridCol>
                <a:gridCol w="4874125">
                  <a:extLst>
                    <a:ext uri="{9D8B030D-6E8A-4147-A177-3AD203B41FA5}">
                      <a16:colId xmlns:a16="http://schemas.microsoft.com/office/drawing/2014/main" val="20001"/>
                    </a:ext>
                  </a:extLst>
                </a:gridCol>
                <a:gridCol w="5415134">
                  <a:extLst>
                    <a:ext uri="{9D8B030D-6E8A-4147-A177-3AD203B41FA5}">
                      <a16:colId xmlns:a16="http://schemas.microsoft.com/office/drawing/2014/main" val="20002"/>
                    </a:ext>
                  </a:extLst>
                </a:gridCol>
              </a:tblGrid>
              <a:tr h="511628">
                <a:tc>
                  <a:txBody>
                    <a:bodyPr/>
                    <a:lstStyle/>
                    <a:p>
                      <a:r>
                        <a:rPr lang="en-US" sz="1600" b="0" dirty="0"/>
                        <a:t>Psalm 4:5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rPr>
                        <a:t>Offer the sacrifices of righteousness</a:t>
                      </a:r>
                      <a:endParaRPr lang="en-US" sz="1600" b="0" dirty="0"/>
                    </a:p>
                  </a:txBody>
                  <a:tcPr/>
                </a:tc>
                <a:tc>
                  <a:txBody>
                    <a:bodyPr/>
                    <a:lstStyle/>
                    <a:p>
                      <a:r>
                        <a:rPr lang="en-US" sz="1000" b="0" i="0" kern="1200" dirty="0">
                          <a:solidFill>
                            <a:schemeClr val="tx1"/>
                          </a:solidFill>
                          <a:effectLst/>
                          <a:latin typeface="+mn-lt"/>
                          <a:ea typeface="+mn-ea"/>
                          <a:cs typeface="+mn-cs"/>
                        </a:rPr>
                        <a:t>Opportunities to lose oneself for the good of others present themselves daily: the mother who serves her children's needs; the father who gives his time for their instruction; parents who give up worldly pleasure for quality home life; children who care for their aged parents; home teaching service; visiting teaching; time for compassionate service; giving comfort to those who need strength; serving with diligence in Church callings; community and public service in the interest of preserving our freedoms; financial donations for tithes, fast offerings, support of missionaries, welfare, building and temple projects. Truly, the day of sacrifice is not past. Ezra Taft Benson (</a:t>
                      </a:r>
                      <a:r>
                        <a:rPr lang="en-US" sz="1000" b="0" i="1" kern="1200" dirty="0">
                          <a:solidFill>
                            <a:schemeClr val="tx1"/>
                          </a:solidFill>
                          <a:effectLst/>
                          <a:latin typeface="+mn-lt"/>
                          <a:ea typeface="+mn-ea"/>
                          <a:cs typeface="+mn-cs"/>
                        </a:rPr>
                        <a:t>Conference Report,</a:t>
                      </a:r>
                      <a:r>
                        <a:rPr lang="en-US" sz="1000" b="0" i="0" kern="1200" dirty="0">
                          <a:solidFill>
                            <a:schemeClr val="tx1"/>
                          </a:solidFill>
                          <a:effectLst/>
                          <a:latin typeface="+mn-lt"/>
                          <a:ea typeface="+mn-ea"/>
                          <a:cs typeface="+mn-cs"/>
                        </a:rPr>
                        <a:t> April 1979, 34)</a:t>
                      </a:r>
                      <a:endParaRPr lang="en-US" sz="1000" b="0" dirty="0"/>
                    </a:p>
                  </a:txBody>
                  <a:tcPr/>
                </a:tc>
                <a:extLst>
                  <a:ext uri="{0D108BD9-81ED-4DB2-BD59-A6C34878D82A}">
                    <a16:rowId xmlns:a16="http://schemas.microsoft.com/office/drawing/2014/main" val="10000"/>
                  </a:ext>
                </a:extLst>
              </a:tr>
              <a:tr h="511628">
                <a:tc>
                  <a:txBody>
                    <a:bodyPr/>
                    <a:lstStyle/>
                    <a:p>
                      <a:r>
                        <a:rPr lang="en-US" sz="1600" b="0" dirty="0"/>
                        <a:t>Psalm</a:t>
                      </a:r>
                      <a:r>
                        <a:rPr lang="en-US" sz="1600" b="0" baseline="0" dirty="0"/>
                        <a:t> 5:3</a:t>
                      </a:r>
                      <a:endParaRPr lang="en-US" sz="16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rPr>
                        <a:t>In the morning will I direct my prayer unto thee, and will look up</a:t>
                      </a:r>
                      <a:endParaRPr lang="en-US" sz="1600" b="0" dirty="0"/>
                    </a:p>
                  </a:txBody>
                  <a:tcPr/>
                </a:tc>
                <a:tc>
                  <a:txBody>
                    <a:bodyPr/>
                    <a:lstStyle/>
                    <a:p>
                      <a:r>
                        <a:rPr lang="en-US" sz="1100" b="0" i="0" kern="1200" dirty="0">
                          <a:solidFill>
                            <a:schemeClr val="tx1"/>
                          </a:solidFill>
                          <a:effectLst/>
                          <a:latin typeface="+mn-lt"/>
                          <a:ea typeface="+mn-ea"/>
                          <a:cs typeface="+mn-cs"/>
                        </a:rPr>
                        <a:t>Perhaps what this world needs, as much as anything, is to "look up" as the Psalmist said-to look up in our joys as well as our afflictions, in our abundance as well as in our need. We must continually look up and acknowledge God as the giver of every good thing and the source of our salvation. President Howard W. Hunter Ensign Nov. 1977</a:t>
                      </a:r>
                      <a:endParaRPr lang="en-US" sz="1100" b="0" dirty="0"/>
                    </a:p>
                  </a:txBody>
                  <a:tcPr/>
                </a:tc>
                <a:extLst>
                  <a:ext uri="{0D108BD9-81ED-4DB2-BD59-A6C34878D82A}">
                    <a16:rowId xmlns:a16="http://schemas.microsoft.com/office/drawing/2014/main" val="10001"/>
                  </a:ext>
                </a:extLst>
              </a:tr>
              <a:tr h="511628">
                <a:tc>
                  <a:txBody>
                    <a:bodyPr/>
                    <a:lstStyle/>
                    <a:p>
                      <a:r>
                        <a:rPr lang="en-US" sz="1600" b="0" dirty="0"/>
                        <a:t>Psalm 6:1-2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rPr>
                        <a:t>O Lord, rebuke me not in thine anger... Have mercy upon me, O Lord; for I am weak</a:t>
                      </a:r>
                      <a:endParaRPr lang="en-US" sz="1600" b="0" dirty="0"/>
                    </a:p>
                  </a:txBody>
                  <a:tcPr/>
                </a:tc>
                <a:tc>
                  <a:txBody>
                    <a:bodyPr/>
                    <a:lstStyle/>
                    <a:p>
                      <a:r>
                        <a:rPr lang="en-US" sz="1100" b="0" i="0" kern="1200" dirty="0">
                          <a:solidFill>
                            <a:schemeClr val="tx1"/>
                          </a:solidFill>
                          <a:effectLst/>
                          <a:latin typeface="+mn-lt"/>
                          <a:ea typeface="+mn-ea"/>
                          <a:cs typeface="+mn-cs"/>
                        </a:rPr>
                        <a:t>The Lord is justified in punishing us for our sins. If he rebuked us and chastened us immediately after every sin, we would learn our lesson quickly. But do we really want that? Isn't this probationary state a chance for us to learn how to be obedient for reasons other than fear?</a:t>
                      </a:r>
                      <a:endParaRPr lang="en-US" sz="1100" b="0" dirty="0"/>
                    </a:p>
                  </a:txBody>
                  <a:tcPr/>
                </a:tc>
                <a:extLst>
                  <a:ext uri="{0D108BD9-81ED-4DB2-BD59-A6C34878D82A}">
                    <a16:rowId xmlns:a16="http://schemas.microsoft.com/office/drawing/2014/main" val="10002"/>
                  </a:ext>
                </a:extLst>
              </a:tr>
              <a:tr h="511628">
                <a:tc>
                  <a:txBody>
                    <a:bodyPr/>
                    <a:lstStyle/>
                    <a:p>
                      <a:r>
                        <a:rPr lang="en-US" sz="1600" b="0" dirty="0"/>
                        <a:t>Psalm 7:8</a:t>
                      </a:r>
                    </a:p>
                  </a:txBody>
                  <a:tcPr/>
                </a:tc>
                <a:tc>
                  <a:txBody>
                    <a:bodyPr/>
                    <a:lstStyle/>
                    <a:p>
                      <a:pPr fontAlgn="base"/>
                      <a:r>
                        <a:rPr lang="en-US" sz="1600" b="0" i="0" kern="1200" dirty="0">
                          <a:solidFill>
                            <a:schemeClr val="tx1"/>
                          </a:solidFill>
                          <a:effectLst/>
                          <a:latin typeface="+mn-lt"/>
                          <a:ea typeface="+mn-ea"/>
                          <a:cs typeface="+mn-cs"/>
                        </a:rPr>
                        <a:t>Judge me, O Lord, according to my righteousness, and according to mine integrity</a:t>
                      </a:r>
                    </a:p>
                    <a:p>
                      <a:pPr fontAlgn="base"/>
                      <a:r>
                        <a:rPr lang="en-US" sz="1600" b="0" i="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dirty="0"/>
                    </a:p>
                  </a:txBody>
                  <a:tcPr/>
                </a:tc>
                <a:tc>
                  <a:txBody>
                    <a:bodyPr/>
                    <a:lstStyle/>
                    <a:p>
                      <a:r>
                        <a:rPr lang="en-US" sz="1100" b="0" i="0" kern="1200" dirty="0">
                          <a:solidFill>
                            <a:schemeClr val="tx1"/>
                          </a:solidFill>
                          <a:effectLst/>
                          <a:latin typeface="+mn-lt"/>
                          <a:ea typeface="+mn-ea"/>
                          <a:cs typeface="+mn-cs"/>
                        </a:rPr>
                        <a:t>To me the principle of integrity is one of the greatest blessings we can possibly possess. He who proves true to himself or his brethren, to his friends and his God, will have the evidence within him that he is accepted; he will have the confidence of his God and of his friends.</a:t>
                      </a:r>
                      <a:r>
                        <a:rPr lang="en-US" sz="1100" b="0" i="1" kern="1200" dirty="0">
                          <a:solidFill>
                            <a:schemeClr val="tx1"/>
                          </a:solidFill>
                          <a:effectLst/>
                          <a:latin typeface="+mn-lt"/>
                          <a:ea typeface="+mn-ea"/>
                          <a:cs typeface="+mn-cs"/>
                        </a:rPr>
                        <a:t> The Discourses of Wilford Woodruff</a:t>
                      </a:r>
                      <a:r>
                        <a:rPr lang="en-US" sz="1100" b="0" i="0" kern="1200" dirty="0">
                          <a:solidFill>
                            <a:schemeClr val="tx1"/>
                          </a:solidFill>
                          <a:effectLst/>
                          <a:latin typeface="+mn-lt"/>
                          <a:ea typeface="+mn-ea"/>
                          <a:cs typeface="+mn-cs"/>
                        </a:rPr>
                        <a:t>, edited by G. Homer Durham [Salt Lake City: </a:t>
                      </a:r>
                      <a:r>
                        <a:rPr lang="en-US" sz="1100" b="0" i="0" kern="1200" dirty="0" err="1">
                          <a:solidFill>
                            <a:schemeClr val="tx1"/>
                          </a:solidFill>
                          <a:effectLst/>
                          <a:latin typeface="+mn-lt"/>
                          <a:ea typeface="+mn-ea"/>
                          <a:cs typeface="+mn-cs"/>
                        </a:rPr>
                        <a:t>Bookcraft</a:t>
                      </a:r>
                      <a:r>
                        <a:rPr lang="en-US" sz="1100" b="0" i="0" kern="1200" dirty="0">
                          <a:solidFill>
                            <a:schemeClr val="tx1"/>
                          </a:solidFill>
                          <a:effectLst/>
                          <a:latin typeface="+mn-lt"/>
                          <a:ea typeface="+mn-ea"/>
                          <a:cs typeface="+mn-cs"/>
                        </a:rPr>
                        <a:t>, 1969], 260)</a:t>
                      </a:r>
                      <a:endParaRPr lang="en-US" sz="1100" b="0" dirty="0"/>
                    </a:p>
                  </a:txBody>
                  <a:tcPr/>
                </a:tc>
                <a:extLst>
                  <a:ext uri="{0D108BD9-81ED-4DB2-BD59-A6C34878D82A}">
                    <a16:rowId xmlns:a16="http://schemas.microsoft.com/office/drawing/2014/main" val="10003"/>
                  </a:ext>
                </a:extLst>
              </a:tr>
              <a:tr h="653142">
                <a:tc>
                  <a:txBody>
                    <a:bodyPr/>
                    <a:lstStyle/>
                    <a:p>
                      <a:r>
                        <a:rPr lang="en-US" sz="1600" b="0" dirty="0">
                          <a:solidFill>
                            <a:srgbClr val="333333"/>
                          </a:solidFill>
                          <a:latin typeface="+mn-lt"/>
                        </a:rPr>
                        <a:t>Psalm 8:4</a:t>
                      </a:r>
                      <a:endParaRPr lang="en-US" sz="16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rPr>
                        <a:t>What is man that thou art mindful of him?</a:t>
                      </a:r>
                      <a:endParaRPr lang="en-US" sz="1600" b="0" dirty="0"/>
                    </a:p>
                  </a:txBody>
                  <a:tcPr/>
                </a:tc>
                <a:tc>
                  <a:txBody>
                    <a:bodyPr/>
                    <a:lstStyle/>
                    <a:p>
                      <a:pPr fontAlgn="base"/>
                      <a:r>
                        <a:rPr lang="en-US" sz="1200" b="0" i="0" kern="1200" dirty="0">
                          <a:solidFill>
                            <a:schemeClr val="tx1"/>
                          </a:solidFill>
                          <a:effectLst/>
                          <a:latin typeface="+mn-lt"/>
                          <a:ea typeface="+mn-ea"/>
                          <a:cs typeface="+mn-cs"/>
                        </a:rPr>
                        <a:t>I first read the following words 67 years ago in a college English class: "What a piece of work is man! how noble in reason! how infinite in faculty! in form and moving how express and admirable! in action how like an angel! in apprehension how like a god! the beauty of the world! the paragon of animals!" (Hamlet, act 2, scene 2, lines 303-7). Gordon B. Hinckley ("The Quest for Excellence," </a:t>
                      </a:r>
                      <a:r>
                        <a:rPr lang="en-US" sz="1200" b="0" i="1" kern="1200" dirty="0">
                          <a:solidFill>
                            <a:schemeClr val="tx1"/>
                          </a:solidFill>
                          <a:effectLst/>
                          <a:latin typeface="+mn-lt"/>
                          <a:ea typeface="+mn-ea"/>
                          <a:cs typeface="+mn-cs"/>
                        </a:rPr>
                        <a:t>Ensign</a:t>
                      </a:r>
                      <a:r>
                        <a:rPr lang="en-US" sz="1200" b="0" i="0" kern="1200" dirty="0">
                          <a:solidFill>
                            <a:schemeClr val="tx1"/>
                          </a:solidFill>
                          <a:effectLst/>
                          <a:latin typeface="+mn-lt"/>
                          <a:ea typeface="+mn-ea"/>
                          <a:cs typeface="+mn-cs"/>
                        </a:rPr>
                        <a:t>, Sept. 1999, 2, 5)</a:t>
                      </a:r>
                      <a:endParaRPr lang="en-US" sz="1800" b="0" i="0" kern="1200" dirty="0">
                        <a:solidFill>
                          <a:schemeClr val="tx1"/>
                        </a:solidFill>
                        <a:effectLst/>
                        <a:latin typeface="+mn-lt"/>
                        <a:ea typeface="+mn-ea"/>
                        <a:cs typeface="+mn-cs"/>
                      </a:endParaRPr>
                    </a:p>
                    <a:p>
                      <a:endParaRPr lang="en-US" sz="1200" b="0" dirty="0"/>
                    </a:p>
                  </a:txBody>
                  <a:tcPr/>
                </a:tc>
                <a:extLst>
                  <a:ext uri="{0D108BD9-81ED-4DB2-BD59-A6C34878D82A}">
                    <a16:rowId xmlns:a16="http://schemas.microsoft.com/office/drawing/2014/main" val="10004"/>
                  </a:ext>
                </a:extLst>
              </a:tr>
              <a:tr h="370840">
                <a:tc>
                  <a:txBody>
                    <a:bodyPr/>
                    <a:lstStyle/>
                    <a:p>
                      <a:r>
                        <a:rPr lang="en-US" sz="1600" b="0" dirty="0"/>
                        <a:t>Psalm 9:7</a:t>
                      </a:r>
                    </a:p>
                  </a:txBody>
                  <a:tcPr/>
                </a:tc>
                <a:tc>
                  <a:txBody>
                    <a:bodyPr/>
                    <a:lstStyle/>
                    <a:p>
                      <a:r>
                        <a:rPr lang="en-US" sz="1600" b="0" i="0" kern="1200" dirty="0">
                          <a:solidFill>
                            <a:schemeClr val="tx1"/>
                          </a:solidFill>
                          <a:effectLst/>
                          <a:latin typeface="+mn-lt"/>
                          <a:ea typeface="+mn-ea"/>
                          <a:cs typeface="+mn-cs"/>
                        </a:rPr>
                        <a:t>the Lord... hath prepared his throne for judgment</a:t>
                      </a:r>
                      <a:endParaRPr lang="en-US" sz="1600" b="0" dirty="0"/>
                    </a:p>
                  </a:txBody>
                  <a:tcPr/>
                </a:tc>
                <a:tc>
                  <a:txBody>
                    <a:bodyPr/>
                    <a:lstStyle/>
                    <a:p>
                      <a:r>
                        <a:rPr lang="en-US" sz="1100" b="0" i="0" kern="1200" dirty="0">
                          <a:solidFill>
                            <a:schemeClr val="tx1"/>
                          </a:solidFill>
                          <a:effectLst/>
                          <a:latin typeface="+mn-lt"/>
                          <a:ea typeface="+mn-ea"/>
                          <a:cs typeface="+mn-cs"/>
                        </a:rPr>
                        <a:t>The ninth psalm may not be the most famous of psalms, but within its few verses is the prophecy of Millennial Judgment-the assurance that the both the wicked and the righteous will receive their due. This judgment will be administered from the millennial throne of Christ. He will share this responsibility with righteous priesthood holders (1 Cor. 6:22; Rev. 20:4).</a:t>
                      </a:r>
                      <a:endParaRPr lang="en-US" sz="1100" b="0" dirty="0"/>
                    </a:p>
                  </a:txBody>
                  <a:tcPr/>
                </a:tc>
                <a:extLst>
                  <a:ext uri="{0D108BD9-81ED-4DB2-BD59-A6C34878D82A}">
                    <a16:rowId xmlns:a16="http://schemas.microsoft.com/office/drawing/2014/main" val="10005"/>
                  </a:ext>
                </a:extLst>
              </a:tr>
            </a:tbl>
          </a:graphicData>
        </a:graphic>
      </p:graphicFrame>
      <p:sp>
        <p:nvSpPr>
          <p:cNvPr id="6" name="TextBox 5"/>
          <p:cNvSpPr txBox="1"/>
          <p:nvPr/>
        </p:nvSpPr>
        <p:spPr>
          <a:xfrm>
            <a:off x="3853542" y="0"/>
            <a:ext cx="4136571" cy="369332"/>
          </a:xfrm>
          <a:prstGeom prst="rect">
            <a:avLst/>
          </a:prstGeom>
          <a:noFill/>
        </p:spPr>
        <p:txBody>
          <a:bodyPr wrap="square" rtlCol="0">
            <a:spAutoFit/>
          </a:bodyPr>
          <a:lstStyle/>
          <a:p>
            <a:r>
              <a:rPr lang="en-US" dirty="0"/>
              <a:t>Some excerpts from Psalms</a:t>
            </a:r>
          </a:p>
        </p:txBody>
      </p:sp>
    </p:spTree>
    <p:extLst>
      <p:ext uri="{BB962C8B-B14F-4D97-AF65-F5344CB8AC3E}">
        <p14:creationId xmlns:p14="http://schemas.microsoft.com/office/powerpoint/2010/main" val="3778735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95943" y="544286"/>
          <a:ext cx="11789228" cy="5810792"/>
        </p:xfrm>
        <a:graphic>
          <a:graphicData uri="http://schemas.openxmlformats.org/drawingml/2006/table">
            <a:tbl>
              <a:tblPr firstRow="1" bandRow="1">
                <a:tableStyleId>{5940675A-B579-460E-94D1-54222C63F5DA}</a:tableStyleId>
              </a:tblPr>
              <a:tblGrid>
                <a:gridCol w="1499969">
                  <a:extLst>
                    <a:ext uri="{9D8B030D-6E8A-4147-A177-3AD203B41FA5}">
                      <a16:colId xmlns:a16="http://schemas.microsoft.com/office/drawing/2014/main" val="20000"/>
                    </a:ext>
                  </a:extLst>
                </a:gridCol>
                <a:gridCol w="4874125">
                  <a:extLst>
                    <a:ext uri="{9D8B030D-6E8A-4147-A177-3AD203B41FA5}">
                      <a16:colId xmlns:a16="http://schemas.microsoft.com/office/drawing/2014/main" val="20001"/>
                    </a:ext>
                  </a:extLst>
                </a:gridCol>
                <a:gridCol w="5415134">
                  <a:extLst>
                    <a:ext uri="{9D8B030D-6E8A-4147-A177-3AD203B41FA5}">
                      <a16:colId xmlns:a16="http://schemas.microsoft.com/office/drawing/2014/main" val="20002"/>
                    </a:ext>
                  </a:extLst>
                </a:gridCol>
              </a:tblGrid>
              <a:tr h="511628">
                <a:tc>
                  <a:txBody>
                    <a:bodyPr/>
                    <a:lstStyle/>
                    <a:p>
                      <a:r>
                        <a:rPr lang="en-US" sz="1600" b="0" dirty="0"/>
                        <a:t>Psalm 10:1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rPr>
                        <a:t>Why </a:t>
                      </a:r>
                      <a:r>
                        <a:rPr lang="en-US" sz="1600" b="0" i="0" kern="1200" dirty="0" err="1">
                          <a:solidFill>
                            <a:schemeClr val="tx1"/>
                          </a:solidFill>
                          <a:effectLst/>
                          <a:latin typeface="+mn-lt"/>
                          <a:ea typeface="+mn-ea"/>
                          <a:cs typeface="+mn-cs"/>
                        </a:rPr>
                        <a:t>standest</a:t>
                      </a:r>
                      <a:r>
                        <a:rPr lang="en-US" sz="1600" b="0" i="0" kern="1200" dirty="0">
                          <a:solidFill>
                            <a:schemeClr val="tx1"/>
                          </a:solidFill>
                          <a:effectLst/>
                          <a:latin typeface="+mn-lt"/>
                          <a:ea typeface="+mn-ea"/>
                          <a:cs typeface="+mn-cs"/>
                        </a:rPr>
                        <a:t> thou afar off, O Lord?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rPr>
                        <a:t>Why </a:t>
                      </a:r>
                      <a:r>
                        <a:rPr lang="en-US" sz="1600" b="0" i="0" kern="1200" dirty="0" err="1">
                          <a:solidFill>
                            <a:schemeClr val="tx1"/>
                          </a:solidFill>
                          <a:effectLst/>
                          <a:latin typeface="+mn-lt"/>
                          <a:ea typeface="+mn-ea"/>
                          <a:cs typeface="+mn-cs"/>
                        </a:rPr>
                        <a:t>hidest</a:t>
                      </a:r>
                      <a:r>
                        <a:rPr lang="en-US" sz="1600" b="0" i="0" kern="1200" dirty="0">
                          <a:solidFill>
                            <a:schemeClr val="tx1"/>
                          </a:solidFill>
                          <a:effectLst/>
                          <a:latin typeface="+mn-lt"/>
                          <a:ea typeface="+mn-ea"/>
                          <a:cs typeface="+mn-cs"/>
                        </a:rPr>
                        <a:t> thou thyself in times of trouble?</a:t>
                      </a:r>
                      <a:endParaRPr lang="en-US" sz="1600" b="0" dirty="0"/>
                    </a:p>
                  </a:txBody>
                  <a:tcPr/>
                </a:tc>
                <a:tc>
                  <a:txBody>
                    <a:bodyPr/>
                    <a:lstStyle/>
                    <a:p>
                      <a:r>
                        <a:rPr lang="en-US" sz="1100" b="0" i="0" kern="1200" dirty="0">
                          <a:solidFill>
                            <a:schemeClr val="tx1"/>
                          </a:solidFill>
                          <a:effectLst/>
                          <a:latin typeface="+mn-lt"/>
                          <a:ea typeface="+mn-ea"/>
                          <a:cs typeface="+mn-cs"/>
                        </a:rPr>
                        <a:t>At times when the wicked prosper and the righteous suffer, we wonder why God doesn't step in and do something (Alma 14:8-11). Can you think of another prophet who wondered why God seemed so distant? How about the Prophet Joseph in Liberty Jail?</a:t>
                      </a:r>
                      <a:endParaRPr lang="en-US" sz="1100" b="0" dirty="0"/>
                    </a:p>
                  </a:txBody>
                  <a:tcPr/>
                </a:tc>
                <a:extLst>
                  <a:ext uri="{0D108BD9-81ED-4DB2-BD59-A6C34878D82A}">
                    <a16:rowId xmlns:a16="http://schemas.microsoft.com/office/drawing/2014/main" val="10000"/>
                  </a:ext>
                </a:extLst>
              </a:tr>
              <a:tr h="957942">
                <a:tc>
                  <a:txBody>
                    <a:bodyPr/>
                    <a:lstStyle/>
                    <a:p>
                      <a:r>
                        <a:rPr lang="en-US" sz="1600" b="0" dirty="0"/>
                        <a:t>Psalm</a:t>
                      </a:r>
                      <a:r>
                        <a:rPr lang="en-US" sz="1600" b="0" baseline="0" dirty="0"/>
                        <a:t> 14:1</a:t>
                      </a:r>
                      <a:endParaRPr lang="en-US" sz="16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rPr>
                        <a:t>The fool hath said in his heart, There is no God</a:t>
                      </a:r>
                      <a:endParaRPr lang="en-US" sz="1600" b="0" dirty="0"/>
                    </a:p>
                  </a:txBody>
                  <a:tcPr/>
                </a:tc>
                <a:tc>
                  <a:txBody>
                    <a:bodyPr/>
                    <a:lstStyle/>
                    <a:p>
                      <a:pPr fontAlgn="base"/>
                      <a:r>
                        <a:rPr lang="en-US" sz="1100" b="0" i="0" kern="1200" dirty="0">
                          <a:solidFill>
                            <a:schemeClr val="tx1"/>
                          </a:solidFill>
                          <a:effectLst/>
                          <a:latin typeface="+mn-lt"/>
                          <a:ea typeface="+mn-ea"/>
                          <a:cs typeface="+mn-cs"/>
                        </a:rPr>
                        <a:t>What, then, is the meaning of life? What are its central purposes? Can they ever be identified and understood by mortals? These are questions which in one form or another have occupied the time and attention of thoughtful men and women throughout the ages. Alexander</a:t>
                      </a:r>
                      <a:r>
                        <a:rPr lang="en-US" sz="1100" b="0" i="0" kern="1200" baseline="0" dirty="0">
                          <a:solidFill>
                            <a:schemeClr val="tx1"/>
                          </a:solidFill>
                          <a:effectLst/>
                          <a:latin typeface="+mn-lt"/>
                          <a:ea typeface="+mn-ea"/>
                          <a:cs typeface="+mn-cs"/>
                        </a:rPr>
                        <a:t> B. Morrison </a:t>
                      </a:r>
                      <a:r>
                        <a:rPr lang="en-US" sz="1100" b="0" i="0" kern="1200" dirty="0">
                          <a:solidFill>
                            <a:schemeClr val="tx1"/>
                          </a:solidFill>
                          <a:effectLst/>
                          <a:latin typeface="+mn-lt"/>
                          <a:ea typeface="+mn-ea"/>
                          <a:cs typeface="+mn-cs"/>
                        </a:rPr>
                        <a:t>("Life-The Gift Each Is Given," </a:t>
                      </a:r>
                      <a:r>
                        <a:rPr lang="en-US" sz="1100" b="0" i="1" kern="1200" dirty="0">
                          <a:solidFill>
                            <a:schemeClr val="tx1"/>
                          </a:solidFill>
                          <a:effectLst/>
                          <a:latin typeface="+mn-lt"/>
                          <a:ea typeface="+mn-ea"/>
                          <a:cs typeface="+mn-cs"/>
                        </a:rPr>
                        <a:t>Ensign</a:t>
                      </a:r>
                      <a:r>
                        <a:rPr lang="en-US" sz="1100" b="0" i="0" kern="1200" dirty="0">
                          <a:solidFill>
                            <a:schemeClr val="tx1"/>
                          </a:solidFill>
                          <a:effectLst/>
                          <a:latin typeface="+mn-lt"/>
                          <a:ea typeface="+mn-ea"/>
                          <a:cs typeface="+mn-cs"/>
                        </a:rPr>
                        <a:t>, Dec. 1998, 15)</a:t>
                      </a:r>
                      <a:endParaRPr lang="en-US" sz="1100" b="0" dirty="0"/>
                    </a:p>
                  </a:txBody>
                  <a:tcPr/>
                </a:tc>
                <a:extLst>
                  <a:ext uri="{0D108BD9-81ED-4DB2-BD59-A6C34878D82A}">
                    <a16:rowId xmlns:a16="http://schemas.microsoft.com/office/drawing/2014/main" val="10001"/>
                  </a:ext>
                </a:extLst>
              </a:tr>
              <a:tr h="511628">
                <a:tc>
                  <a:txBody>
                    <a:bodyPr/>
                    <a:lstStyle/>
                    <a:p>
                      <a:r>
                        <a:rPr lang="en-US" sz="1600" b="0" dirty="0"/>
                        <a:t>Psalm 16:10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rPr>
                        <a:t>thou wilt not leave my soul in hell</a:t>
                      </a:r>
                      <a:endParaRPr lang="en-US" sz="1600" b="0" dirty="0"/>
                    </a:p>
                  </a:txBody>
                  <a:tcPr/>
                </a:tc>
                <a:tc>
                  <a:txBody>
                    <a:bodyPr/>
                    <a:lstStyle/>
                    <a:p>
                      <a:r>
                        <a:rPr lang="en-US" sz="1100" b="0" i="0" kern="1200" dirty="0">
                          <a:solidFill>
                            <a:schemeClr val="tx1"/>
                          </a:solidFill>
                          <a:effectLst/>
                          <a:latin typeface="+mn-lt"/>
                          <a:ea typeface="+mn-ea"/>
                          <a:cs typeface="+mn-cs"/>
                        </a:rPr>
                        <a:t>The only souls who are left in hell are the sons of perdition. After their suffering in spirit prison, "all the rest shall be brought forth by the resurrection from the dead through the triumph and glory of the Lamb" to inherit one of three kingdoms of glory (D&amp;C 76:39). David fell from his exaltation, but he was not a son of</a:t>
                      </a:r>
                      <a:r>
                        <a:rPr lang="en-US" sz="1100" b="0" i="0" kern="1200" baseline="0" dirty="0">
                          <a:solidFill>
                            <a:schemeClr val="tx1"/>
                          </a:solidFill>
                          <a:effectLst/>
                          <a:latin typeface="+mn-lt"/>
                          <a:ea typeface="+mn-ea"/>
                          <a:cs typeface="+mn-cs"/>
                        </a:rPr>
                        <a:t> </a:t>
                      </a:r>
                      <a:r>
                        <a:rPr lang="en-US" sz="1100" b="0" i="0" kern="1200" dirty="0">
                          <a:solidFill>
                            <a:schemeClr val="tx1"/>
                          </a:solidFill>
                          <a:effectLst/>
                          <a:latin typeface="+mn-lt"/>
                          <a:ea typeface="+mn-ea"/>
                          <a:cs typeface="+mn-cs"/>
                        </a:rPr>
                        <a:t>perdition</a:t>
                      </a:r>
                      <a:endParaRPr lang="en-US" sz="1100" b="0" dirty="0"/>
                    </a:p>
                  </a:txBody>
                  <a:tcPr/>
                </a:tc>
                <a:extLst>
                  <a:ext uri="{0D108BD9-81ED-4DB2-BD59-A6C34878D82A}">
                    <a16:rowId xmlns:a16="http://schemas.microsoft.com/office/drawing/2014/main" val="10002"/>
                  </a:ext>
                </a:extLst>
              </a:tr>
              <a:tr h="511628">
                <a:tc>
                  <a:txBody>
                    <a:bodyPr/>
                    <a:lstStyle/>
                    <a:p>
                      <a:r>
                        <a:rPr lang="en-US" sz="1600" b="0" dirty="0"/>
                        <a:t>Psalm 18:18-20,</a:t>
                      </a:r>
                      <a:r>
                        <a:rPr lang="en-US" sz="1600" b="0" baseline="0" dirty="0"/>
                        <a:t> 24, 96</a:t>
                      </a:r>
                      <a:endParaRPr lang="en-US" sz="1600" b="0" dirty="0"/>
                    </a:p>
                  </a:txBody>
                  <a:tcPr/>
                </a:tc>
                <a:tc>
                  <a:txBody>
                    <a:bodyPr/>
                    <a:lstStyle/>
                    <a:p>
                      <a:pPr fontAlgn="base"/>
                      <a:r>
                        <a:rPr lang="en-US" sz="1600" b="0" i="0" kern="1200" dirty="0">
                          <a:solidFill>
                            <a:schemeClr val="tx1"/>
                          </a:solidFill>
                          <a:effectLst/>
                          <a:latin typeface="+mn-lt"/>
                          <a:ea typeface="+mn-ea"/>
                          <a:cs typeface="+mn-cs"/>
                        </a:rPr>
                        <a:t>Read at the dedication of the Kirtland temple by Sidney Rigdon</a:t>
                      </a:r>
                    </a:p>
                    <a:p>
                      <a:pPr fontAlgn="base"/>
                      <a:r>
                        <a:rPr lang="en-US" sz="1600" b="0" i="0" kern="1200" dirty="0">
                          <a:solidFill>
                            <a:schemeClr val="tx1"/>
                          </a:solidFill>
                          <a:effectLst/>
                          <a:latin typeface="+mn-lt"/>
                          <a:ea typeface="+mn-ea"/>
                          <a:cs typeface="+mn-cs"/>
                        </a:rPr>
                        <a:t> </a:t>
                      </a:r>
                    </a:p>
                  </a:txBody>
                  <a:tcPr/>
                </a:tc>
                <a:tc>
                  <a:txBody>
                    <a:bodyPr/>
                    <a:lstStyle/>
                    <a:p>
                      <a:r>
                        <a:rPr lang="en-US" sz="1200" b="0" i="0" kern="1200" dirty="0">
                          <a:solidFill>
                            <a:schemeClr val="tx1"/>
                          </a:solidFill>
                          <a:effectLst/>
                          <a:latin typeface="+mn-lt"/>
                          <a:ea typeface="+mn-ea"/>
                          <a:cs typeface="+mn-cs"/>
                        </a:rPr>
                        <a:t>At nine o'clock a. m. [March 27, 1836] President Sidney Rigdon commenced the services of the day by reading the 96th and 24th Psalms... President Rigdon then read the 18th, 19th and 20th verses of the 18th chapter of Matthew, and preached more particularly from the 20th verse</a:t>
                      </a:r>
                      <a:endParaRPr lang="en-US" sz="1200" b="0" dirty="0"/>
                    </a:p>
                  </a:txBody>
                  <a:tcPr/>
                </a:tc>
                <a:extLst>
                  <a:ext uri="{0D108BD9-81ED-4DB2-BD59-A6C34878D82A}">
                    <a16:rowId xmlns:a16="http://schemas.microsoft.com/office/drawing/2014/main" val="10003"/>
                  </a:ext>
                </a:extLst>
              </a:tr>
              <a:tr h="1138645">
                <a:tc>
                  <a:txBody>
                    <a:bodyPr/>
                    <a:lstStyle/>
                    <a:p>
                      <a:r>
                        <a:rPr lang="en-US" sz="1600" b="0" dirty="0">
                          <a:solidFill>
                            <a:srgbClr val="333333"/>
                          </a:solidFill>
                          <a:latin typeface="+mn-lt"/>
                        </a:rPr>
                        <a:t>Psalm 19:2</a:t>
                      </a:r>
                      <a:endParaRPr lang="en-US" sz="16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rPr>
                        <a:t>The heavens declare the glory of God; and the firmament </a:t>
                      </a:r>
                      <a:r>
                        <a:rPr lang="en-US" sz="1600" b="0" i="0" kern="1200" dirty="0" err="1">
                          <a:solidFill>
                            <a:schemeClr val="tx1"/>
                          </a:solidFill>
                          <a:effectLst/>
                          <a:latin typeface="+mn-lt"/>
                          <a:ea typeface="+mn-ea"/>
                          <a:cs typeface="+mn-cs"/>
                        </a:rPr>
                        <a:t>sheweth</a:t>
                      </a:r>
                      <a:r>
                        <a:rPr lang="en-US" sz="1600" b="0" i="0" kern="1200" dirty="0">
                          <a:solidFill>
                            <a:schemeClr val="tx1"/>
                          </a:solidFill>
                          <a:effectLst/>
                          <a:latin typeface="+mn-lt"/>
                          <a:ea typeface="+mn-ea"/>
                          <a:cs typeface="+mn-cs"/>
                        </a:rPr>
                        <a:t> his </a:t>
                      </a:r>
                      <a:r>
                        <a:rPr lang="en-US" sz="1600" b="0" i="0" kern="1200" dirty="0" err="1">
                          <a:solidFill>
                            <a:schemeClr val="tx1"/>
                          </a:solidFill>
                          <a:effectLst/>
                          <a:latin typeface="+mn-lt"/>
                          <a:ea typeface="+mn-ea"/>
                          <a:cs typeface="+mn-cs"/>
                        </a:rPr>
                        <a:t>handywork</a:t>
                      </a:r>
                      <a:endParaRPr lang="en-US" sz="1600" b="0" dirty="0"/>
                    </a:p>
                  </a:txBody>
                  <a:tcPr/>
                </a:tc>
                <a:tc>
                  <a:txBody>
                    <a:bodyPr/>
                    <a:lstStyle/>
                    <a:p>
                      <a:pPr fontAlgn="base"/>
                      <a:r>
                        <a:rPr lang="en-US" sz="1100" b="0" i="0" kern="1200" dirty="0">
                          <a:solidFill>
                            <a:schemeClr val="tx1"/>
                          </a:solidFill>
                          <a:effectLst/>
                          <a:latin typeface="+mn-lt"/>
                          <a:ea typeface="+mn-ea"/>
                          <a:cs typeface="+mn-cs"/>
                        </a:rPr>
                        <a:t>(Astronaut Don Lind) "To look down on the earth from space is absolutely incredible. I knew ahead of time just exactly what I was going to see. I was intellectually prepared, but I was not prepared emotionally for what I saw. The world is very large. I knew that. But to see this huge, magnificent sphere slowly rotating beneath me was overwhelming. ("The Heavens Declare the Glory of God," Ensign, Nov. 1985, 38-39)</a:t>
                      </a:r>
                      <a:endParaRPr lang="en-US" sz="1100" b="0" dirty="0"/>
                    </a:p>
                  </a:txBody>
                  <a:tcPr/>
                </a:tc>
                <a:extLst>
                  <a:ext uri="{0D108BD9-81ED-4DB2-BD59-A6C34878D82A}">
                    <a16:rowId xmlns:a16="http://schemas.microsoft.com/office/drawing/2014/main" val="10004"/>
                  </a:ext>
                </a:extLst>
              </a:tr>
              <a:tr h="1138645">
                <a:tc>
                  <a:txBody>
                    <a:bodyPr/>
                    <a:lstStyle/>
                    <a:p>
                      <a:r>
                        <a:rPr lang="en-US" sz="1600" b="0" dirty="0">
                          <a:solidFill>
                            <a:srgbClr val="333333"/>
                          </a:solidFill>
                          <a:latin typeface="+mn-lt"/>
                        </a:rPr>
                        <a:t>Psalm 35</a:t>
                      </a:r>
                      <a:endParaRPr lang="en-US" sz="16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rPr>
                        <a:t>Read at the First Continental Congress</a:t>
                      </a:r>
                      <a:endParaRPr lang="en-US" sz="1600" b="0" dirty="0"/>
                    </a:p>
                  </a:txBody>
                  <a:tcPr/>
                </a:tc>
                <a:tc>
                  <a:txBody>
                    <a:bodyPr/>
                    <a:lstStyle/>
                    <a:p>
                      <a:r>
                        <a:rPr lang="en-US" sz="1200" b="0" i="0" kern="1200" dirty="0">
                          <a:solidFill>
                            <a:schemeClr val="tx1"/>
                          </a:solidFill>
                          <a:effectLst/>
                          <a:latin typeface="+mn-lt"/>
                          <a:ea typeface="+mn-ea"/>
                          <a:cs typeface="+mn-cs"/>
                        </a:rPr>
                        <a:t>Reverend </a:t>
                      </a:r>
                      <a:r>
                        <a:rPr lang="en-US" sz="1200" b="0" i="0" kern="1200" dirty="0" err="1">
                          <a:solidFill>
                            <a:schemeClr val="tx1"/>
                          </a:solidFill>
                          <a:effectLst/>
                          <a:latin typeface="+mn-lt"/>
                          <a:ea typeface="+mn-ea"/>
                          <a:cs typeface="+mn-cs"/>
                        </a:rPr>
                        <a:t>Duché</a:t>
                      </a:r>
                      <a:r>
                        <a:rPr lang="en-US" sz="1200" b="0" i="0" kern="1200" dirty="0">
                          <a:solidFill>
                            <a:schemeClr val="tx1"/>
                          </a:solidFill>
                          <a:effectLst/>
                          <a:latin typeface="+mn-lt"/>
                          <a:ea typeface="+mn-ea"/>
                          <a:cs typeface="+mn-cs"/>
                        </a:rPr>
                        <a:t> opened the second session on September 7th, 1774 with prayer. It was not a perfunctory prayer, but one that was a time of profound prayer. Opening the session he read the 35th Psalm, and then broke into extemporaneous prayer.</a:t>
                      </a:r>
                      <a:endParaRPr lang="en-US" sz="1200" b="0" dirty="0"/>
                    </a:p>
                  </a:txBody>
                  <a:tcPr/>
                </a:tc>
                <a:extLst>
                  <a:ext uri="{0D108BD9-81ED-4DB2-BD59-A6C34878D82A}">
                    <a16:rowId xmlns:a16="http://schemas.microsoft.com/office/drawing/2014/main" val="10005"/>
                  </a:ext>
                </a:extLst>
              </a:tr>
            </a:tbl>
          </a:graphicData>
        </a:graphic>
      </p:graphicFrame>
      <p:sp>
        <p:nvSpPr>
          <p:cNvPr id="3" name="TextBox 2"/>
          <p:cNvSpPr txBox="1"/>
          <p:nvPr/>
        </p:nvSpPr>
        <p:spPr>
          <a:xfrm>
            <a:off x="3853542" y="0"/>
            <a:ext cx="4136571" cy="369332"/>
          </a:xfrm>
          <a:prstGeom prst="rect">
            <a:avLst/>
          </a:prstGeom>
          <a:noFill/>
        </p:spPr>
        <p:txBody>
          <a:bodyPr wrap="square" rtlCol="0">
            <a:spAutoFit/>
          </a:bodyPr>
          <a:lstStyle/>
          <a:p>
            <a:r>
              <a:rPr lang="en-US" dirty="0"/>
              <a:t>Some excerpts from Psalms</a:t>
            </a:r>
          </a:p>
        </p:txBody>
      </p:sp>
    </p:spTree>
    <p:extLst>
      <p:ext uri="{BB962C8B-B14F-4D97-AF65-F5344CB8AC3E}">
        <p14:creationId xmlns:p14="http://schemas.microsoft.com/office/powerpoint/2010/main" val="381505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1" cy="923330"/>
          </a:xfrm>
          <a:prstGeom prst="rect">
            <a:avLst/>
          </a:prstGeom>
          <a:noFill/>
        </p:spPr>
        <p:txBody>
          <a:bodyPr wrap="square" rtlCol="0">
            <a:spAutoFit/>
          </a:bodyPr>
          <a:lstStyle/>
          <a:p>
            <a:pPr algn="ctr"/>
            <a:r>
              <a:rPr lang="en-US" sz="5400" dirty="0"/>
              <a:t>Hymns, Prayers, and Praises</a:t>
            </a:r>
          </a:p>
        </p:txBody>
      </p:sp>
      <p:sp>
        <p:nvSpPr>
          <p:cNvPr id="6" name="Rectangle 5"/>
          <p:cNvSpPr/>
          <p:nvPr/>
        </p:nvSpPr>
        <p:spPr>
          <a:xfrm>
            <a:off x="322907" y="1017496"/>
            <a:ext cx="6096000" cy="830997"/>
          </a:xfrm>
          <a:prstGeom prst="rect">
            <a:avLst/>
          </a:prstGeom>
        </p:spPr>
        <p:txBody>
          <a:bodyPr>
            <a:spAutoFit/>
          </a:bodyPr>
          <a:lstStyle/>
          <a:p>
            <a:r>
              <a:rPr lang="en-US" sz="1600" dirty="0"/>
              <a:t>The book of Psalms is divided into five main sections:</a:t>
            </a:r>
          </a:p>
          <a:p>
            <a:r>
              <a:rPr lang="en-US" sz="1600" dirty="0"/>
              <a:t>Psalms:</a:t>
            </a:r>
          </a:p>
          <a:p>
            <a:r>
              <a:rPr lang="en-US" sz="1600" dirty="0"/>
              <a:t> </a:t>
            </a:r>
            <a:endParaRPr lang="en-US" sz="1600" i="1" dirty="0">
              <a:solidFill>
                <a:srgbClr val="FFFF00"/>
              </a:solidFill>
            </a:endParaRPr>
          </a:p>
        </p:txBody>
      </p:sp>
      <p:sp>
        <p:nvSpPr>
          <p:cNvPr id="7" name="Rectangle 6"/>
          <p:cNvSpPr/>
          <p:nvPr/>
        </p:nvSpPr>
        <p:spPr>
          <a:xfrm>
            <a:off x="4457700" y="4648073"/>
            <a:ext cx="7067362" cy="1477328"/>
          </a:xfrm>
          <a:prstGeom prst="rect">
            <a:avLst/>
          </a:prstGeom>
        </p:spPr>
        <p:txBody>
          <a:bodyPr wrap="square">
            <a:spAutoFit/>
          </a:bodyPr>
          <a:lstStyle/>
          <a:p>
            <a:r>
              <a:rPr lang="en-US" dirty="0"/>
              <a:t>These hymns were used for prayer, praises, and meditation, and some of the texts show similarities to Hebrew poetry. </a:t>
            </a:r>
          </a:p>
          <a:p>
            <a:endParaRPr lang="en-US" dirty="0"/>
          </a:p>
          <a:p>
            <a:r>
              <a:rPr lang="en-US" dirty="0"/>
              <a:t>Some titles are “probably names of tunes, well known at the time, to which the psalms were appointed to be sung. (1)</a:t>
            </a:r>
          </a:p>
        </p:txBody>
      </p:sp>
      <p:grpSp>
        <p:nvGrpSpPr>
          <p:cNvPr id="8" name="Group 7"/>
          <p:cNvGrpSpPr/>
          <p:nvPr/>
        </p:nvGrpSpPr>
        <p:grpSpPr>
          <a:xfrm rot="5400000">
            <a:off x="864607" y="1682645"/>
            <a:ext cx="3020978" cy="2521676"/>
            <a:chOff x="457200" y="457200"/>
            <a:chExt cx="3020978" cy="2521676"/>
          </a:xfrm>
        </p:grpSpPr>
        <p:grpSp>
          <p:nvGrpSpPr>
            <p:cNvPr id="9" name="Group 8"/>
            <p:cNvGrpSpPr/>
            <p:nvPr/>
          </p:nvGrpSpPr>
          <p:grpSpPr>
            <a:xfrm>
              <a:off x="457200" y="457200"/>
              <a:ext cx="1215358" cy="2497726"/>
              <a:chOff x="5410200" y="1299205"/>
              <a:chExt cx="1215358" cy="2497726"/>
            </a:xfrm>
          </p:grpSpPr>
          <p:grpSp>
            <p:nvGrpSpPr>
              <p:cNvPr id="31" name="Group 30"/>
              <p:cNvGrpSpPr/>
              <p:nvPr/>
            </p:nvGrpSpPr>
            <p:grpSpPr>
              <a:xfrm>
                <a:off x="5410200" y="1299205"/>
                <a:ext cx="607679" cy="2497726"/>
                <a:chOff x="533400" y="381000"/>
                <a:chExt cx="457200" cy="2497726"/>
              </a:xfrm>
            </p:grpSpPr>
            <p:sp>
              <p:nvSpPr>
                <p:cNvPr id="37" name="Oval 36"/>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ed Rectangle 37"/>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6017879" y="1299205"/>
                <a:ext cx="607679" cy="2497726"/>
                <a:chOff x="2714897" y="457200"/>
                <a:chExt cx="457200" cy="2497726"/>
              </a:xfrm>
            </p:grpSpPr>
            <p:sp>
              <p:nvSpPr>
                <p:cNvPr id="33" name="Oval 32"/>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 name="Group 9"/>
            <p:cNvGrpSpPr/>
            <p:nvPr/>
          </p:nvGrpSpPr>
          <p:grpSpPr>
            <a:xfrm>
              <a:off x="1655141" y="459377"/>
              <a:ext cx="1215358" cy="2497726"/>
              <a:chOff x="5410200" y="1299205"/>
              <a:chExt cx="1215358" cy="2497726"/>
            </a:xfrm>
          </p:grpSpPr>
          <p:grpSp>
            <p:nvGrpSpPr>
              <p:cNvPr id="21" name="Group 20"/>
              <p:cNvGrpSpPr/>
              <p:nvPr/>
            </p:nvGrpSpPr>
            <p:grpSpPr>
              <a:xfrm>
                <a:off x="5410200" y="1299205"/>
                <a:ext cx="607679" cy="2497726"/>
                <a:chOff x="533400" y="381000"/>
                <a:chExt cx="457200" cy="2497726"/>
              </a:xfrm>
            </p:grpSpPr>
            <p:sp>
              <p:nvSpPr>
                <p:cNvPr id="27" name="Oval 26"/>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ed Rectangle 27"/>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017879" y="1299205"/>
                <a:ext cx="607679" cy="2497726"/>
                <a:chOff x="2714897" y="457200"/>
                <a:chExt cx="457200" cy="2497726"/>
              </a:xfrm>
            </p:grpSpPr>
            <p:sp>
              <p:nvSpPr>
                <p:cNvPr id="23" name="Oval 22"/>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a:off x="2870499" y="481150"/>
              <a:ext cx="607679" cy="2497726"/>
              <a:chOff x="533400" y="381000"/>
              <a:chExt cx="457200" cy="2497726"/>
            </a:xfrm>
          </p:grpSpPr>
          <p:sp>
            <p:nvSpPr>
              <p:cNvPr id="17" name="Oval 16"/>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rot="16200000">
              <a:off x="15214" y="1585670"/>
              <a:ext cx="1435671" cy="400110"/>
            </a:xfrm>
            <a:prstGeom prst="rect">
              <a:avLst/>
            </a:prstGeom>
            <a:noFill/>
          </p:spPr>
          <p:txBody>
            <a:bodyPr wrap="square" rtlCol="0">
              <a:spAutoFit/>
            </a:bodyPr>
            <a:lstStyle/>
            <a:p>
              <a:pPr algn="ctr"/>
              <a:r>
                <a:rPr lang="en-US" sz="2000" dirty="0">
                  <a:latin typeface="Harrington" panose="04040505050A02020702" pitchFamily="82" charset="0"/>
                </a:rPr>
                <a:t>1-41</a:t>
              </a:r>
            </a:p>
          </p:txBody>
        </p:sp>
        <p:sp>
          <p:nvSpPr>
            <p:cNvPr id="13" name="TextBox 12"/>
            <p:cNvSpPr txBox="1"/>
            <p:nvPr/>
          </p:nvSpPr>
          <p:spPr>
            <a:xfrm rot="16200000">
              <a:off x="601547" y="1629834"/>
              <a:ext cx="1502231" cy="400110"/>
            </a:xfrm>
            <a:prstGeom prst="rect">
              <a:avLst/>
            </a:prstGeom>
            <a:noFill/>
          </p:spPr>
          <p:txBody>
            <a:bodyPr wrap="square" rtlCol="0">
              <a:spAutoFit/>
            </a:bodyPr>
            <a:lstStyle/>
            <a:p>
              <a:pPr algn="ctr"/>
              <a:r>
                <a:rPr lang="en-US" sz="2000" dirty="0">
                  <a:latin typeface="Harrington" panose="04040505050A02020702" pitchFamily="82" charset="0"/>
                </a:rPr>
                <a:t>42-72</a:t>
              </a:r>
            </a:p>
          </p:txBody>
        </p:sp>
        <p:sp>
          <p:nvSpPr>
            <p:cNvPr id="14" name="TextBox 13"/>
            <p:cNvSpPr txBox="1"/>
            <p:nvPr/>
          </p:nvSpPr>
          <p:spPr>
            <a:xfrm rot="16200000">
              <a:off x="1243287" y="1635277"/>
              <a:ext cx="1447801" cy="400110"/>
            </a:xfrm>
            <a:prstGeom prst="rect">
              <a:avLst/>
            </a:prstGeom>
            <a:noFill/>
          </p:spPr>
          <p:txBody>
            <a:bodyPr wrap="square" rtlCol="0">
              <a:spAutoFit/>
            </a:bodyPr>
            <a:lstStyle/>
            <a:p>
              <a:pPr algn="ctr"/>
              <a:r>
                <a:rPr lang="en-US" sz="2000" dirty="0">
                  <a:latin typeface="Harrington" panose="04040505050A02020702" pitchFamily="82" charset="0"/>
                </a:rPr>
                <a:t>73-89</a:t>
              </a:r>
            </a:p>
          </p:txBody>
        </p:sp>
        <p:sp>
          <p:nvSpPr>
            <p:cNvPr id="15" name="TextBox 14"/>
            <p:cNvSpPr txBox="1"/>
            <p:nvPr/>
          </p:nvSpPr>
          <p:spPr>
            <a:xfrm rot="16200000">
              <a:off x="1839154" y="1649496"/>
              <a:ext cx="1452289" cy="400110"/>
            </a:xfrm>
            <a:prstGeom prst="rect">
              <a:avLst/>
            </a:prstGeom>
            <a:noFill/>
          </p:spPr>
          <p:txBody>
            <a:bodyPr wrap="square" rtlCol="0">
              <a:spAutoFit/>
            </a:bodyPr>
            <a:lstStyle/>
            <a:p>
              <a:pPr algn="ctr"/>
              <a:r>
                <a:rPr lang="en-US" sz="2000" dirty="0">
                  <a:latin typeface="Harrington" panose="04040505050A02020702" pitchFamily="82" charset="0"/>
                </a:rPr>
                <a:t>90-106</a:t>
              </a:r>
            </a:p>
          </p:txBody>
        </p:sp>
        <p:sp>
          <p:nvSpPr>
            <p:cNvPr id="16" name="TextBox 15"/>
            <p:cNvSpPr txBox="1"/>
            <p:nvPr/>
          </p:nvSpPr>
          <p:spPr>
            <a:xfrm rot="16200000">
              <a:off x="2562315" y="1514938"/>
              <a:ext cx="1207124" cy="400110"/>
            </a:xfrm>
            <a:prstGeom prst="rect">
              <a:avLst/>
            </a:prstGeom>
            <a:noFill/>
          </p:spPr>
          <p:txBody>
            <a:bodyPr wrap="square" rtlCol="0">
              <a:spAutoFit/>
            </a:bodyPr>
            <a:lstStyle/>
            <a:p>
              <a:r>
                <a:rPr lang="en-US" sz="2000" dirty="0">
                  <a:latin typeface="Harrington" panose="04040505050A02020702" pitchFamily="82" charset="0"/>
                </a:rPr>
                <a:t>107-150</a:t>
              </a:r>
            </a:p>
          </p:txBody>
        </p:sp>
      </p:grpSp>
      <p:sp>
        <p:nvSpPr>
          <p:cNvPr id="2" name="Rectangle 1"/>
          <p:cNvSpPr/>
          <p:nvPr/>
        </p:nvSpPr>
        <p:spPr>
          <a:xfrm>
            <a:off x="983756" y="4581349"/>
            <a:ext cx="2990715" cy="646331"/>
          </a:xfrm>
          <a:prstGeom prst="rect">
            <a:avLst/>
          </a:prstGeom>
        </p:spPr>
        <p:txBody>
          <a:bodyPr wrap="square">
            <a:spAutoFit/>
          </a:bodyPr>
          <a:lstStyle/>
          <a:p>
            <a:r>
              <a:rPr lang="en-US" dirty="0"/>
              <a:t>Each of which ends with an expression of praise </a:t>
            </a:r>
            <a:endParaRPr lang="en-US" i="1" dirty="0">
              <a:solidFill>
                <a:srgbClr val="FFFF00"/>
              </a:solidFill>
            </a:endParaRPr>
          </a:p>
        </p:txBody>
      </p:sp>
      <p:sp>
        <p:nvSpPr>
          <p:cNvPr id="3" name="Rectangle 2"/>
          <p:cNvSpPr/>
          <p:nvPr/>
        </p:nvSpPr>
        <p:spPr>
          <a:xfrm>
            <a:off x="6346479" y="1090943"/>
            <a:ext cx="5296277" cy="1200329"/>
          </a:xfrm>
          <a:prstGeom prst="rect">
            <a:avLst/>
          </a:prstGeom>
        </p:spPr>
        <p:txBody>
          <a:bodyPr wrap="square">
            <a:spAutoFit/>
          </a:bodyPr>
          <a:lstStyle/>
          <a:p>
            <a:r>
              <a:rPr lang="en-US" dirty="0">
                <a:solidFill>
                  <a:srgbClr val="333333"/>
                </a:solidFill>
              </a:rPr>
              <a:t> Psalms is a collection of sacred songs, poems, and prayers to God. In ancient times, the Israelites would sing or recite the psalms as part of their worship of the Lord.</a:t>
            </a:r>
            <a:endParaRPr lang="en-US" dirty="0"/>
          </a:p>
        </p:txBody>
      </p:sp>
      <p:pic>
        <p:nvPicPr>
          <p:cNvPr id="5" name="Picture 2" descr="http://1.bp.blogspot.com/-8NtopaQ_RYA/UXaDaEAxp3I/AAAAAAAADXs/Rmp9fxbpnxQ/s1600/King-Davi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1797" y="2385866"/>
            <a:ext cx="3097587" cy="2195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77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1" cy="923330"/>
          </a:xfrm>
          <a:prstGeom prst="rect">
            <a:avLst/>
          </a:prstGeom>
          <a:noFill/>
        </p:spPr>
        <p:txBody>
          <a:bodyPr wrap="square" rtlCol="0">
            <a:spAutoFit/>
          </a:bodyPr>
          <a:lstStyle/>
          <a:p>
            <a:pPr algn="ctr"/>
            <a:r>
              <a:rPr lang="en-US" sz="5400" dirty="0"/>
              <a:t>Singing Hymns</a:t>
            </a:r>
          </a:p>
        </p:txBody>
      </p:sp>
      <p:sp>
        <p:nvSpPr>
          <p:cNvPr id="7" name="Rectangle 6"/>
          <p:cNvSpPr/>
          <p:nvPr/>
        </p:nvSpPr>
        <p:spPr>
          <a:xfrm>
            <a:off x="516047" y="1401358"/>
            <a:ext cx="4807390" cy="4062651"/>
          </a:xfrm>
          <a:prstGeom prst="rect">
            <a:avLst/>
          </a:prstGeom>
        </p:spPr>
        <p:txBody>
          <a:bodyPr wrap="square">
            <a:spAutoFit/>
          </a:bodyPr>
          <a:lstStyle/>
          <a:p>
            <a:r>
              <a:rPr lang="en-US" dirty="0"/>
              <a:t>The First Presidency has counseled members of the Church to sing the hymns of Zion.</a:t>
            </a:r>
            <a:endParaRPr lang="en-US" baseline="30000" dirty="0"/>
          </a:p>
          <a:p>
            <a:endParaRPr lang="en-US" baseline="30000" dirty="0"/>
          </a:p>
          <a:p>
            <a:r>
              <a:rPr lang="en-US" dirty="0"/>
              <a:t>Following that counsel will help us learn and teach the gospel through our sacred hymns and “bring out the spirit of music in the heart and soul of every boy, every girl, every man, and every woman.”</a:t>
            </a:r>
            <a:endParaRPr lang="en-US" baseline="30000" dirty="0"/>
          </a:p>
          <a:p>
            <a:endParaRPr lang="en-US" baseline="30000" dirty="0"/>
          </a:p>
          <a:p>
            <a:r>
              <a:rPr lang="en-US" dirty="0"/>
              <a:t>In doing so we will find greater love for the Lord’s doctrine, increased strength to withstand temptation, and a deepened testimony of the Savior and His love for each of us. (2)</a:t>
            </a:r>
          </a:p>
        </p:txBody>
      </p:sp>
      <p:pic>
        <p:nvPicPr>
          <p:cNvPr id="1026" name="Picture 2" descr="https://cyberspacesolitude.files.wordpress.com/2015/02/singing-hym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4628" y="1656483"/>
            <a:ext cx="5447899" cy="3631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73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encrypted-tbn1.gstatic.com/images?q=tbn:ANd9GcSM1VNKZrUF0mUbsnlIkY5Tw01_EoDNR4BS5YXdumQPrS4OxSrnHg">
            <a:extLst>
              <a:ext uri="{FF2B5EF4-FFF2-40B4-BE49-F238E27FC236}">
                <a16:creationId xmlns:a16="http://schemas.microsoft.com/office/drawing/2014/main" id="{202D7A7E-5E9C-FF39-09E3-74E827CA54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B8E308D-961C-B980-BA54-8E9F059DEAE5}"/>
              </a:ext>
            </a:extLst>
          </p:cNvPr>
          <p:cNvSpPr txBox="1"/>
          <p:nvPr/>
        </p:nvSpPr>
        <p:spPr>
          <a:xfrm>
            <a:off x="0" y="0"/>
            <a:ext cx="12192001" cy="923330"/>
          </a:xfrm>
          <a:prstGeom prst="rect">
            <a:avLst/>
          </a:prstGeom>
          <a:noFill/>
        </p:spPr>
        <p:txBody>
          <a:bodyPr wrap="square" rtlCol="0">
            <a:spAutoFit/>
          </a:bodyPr>
          <a:lstStyle/>
          <a:p>
            <a:pPr algn="ctr"/>
            <a:r>
              <a:rPr lang="en-US" sz="5400" dirty="0"/>
              <a:t>The Hymns We Sing</a:t>
            </a:r>
          </a:p>
        </p:txBody>
      </p:sp>
      <p:grpSp>
        <p:nvGrpSpPr>
          <p:cNvPr id="4" name="Group 3">
            <a:extLst>
              <a:ext uri="{FF2B5EF4-FFF2-40B4-BE49-F238E27FC236}">
                <a16:creationId xmlns:a16="http://schemas.microsoft.com/office/drawing/2014/main" id="{E57B93BE-06F6-3F4E-68E5-967151DEC691}"/>
              </a:ext>
            </a:extLst>
          </p:cNvPr>
          <p:cNvGrpSpPr/>
          <p:nvPr/>
        </p:nvGrpSpPr>
        <p:grpSpPr>
          <a:xfrm>
            <a:off x="652423" y="1805132"/>
            <a:ext cx="3421206" cy="4942362"/>
            <a:chOff x="533400" y="2418728"/>
            <a:chExt cx="2752165" cy="3975848"/>
          </a:xfrm>
        </p:grpSpPr>
        <p:sp>
          <p:nvSpPr>
            <p:cNvPr id="5" name="Rectangle 4">
              <a:extLst>
                <a:ext uri="{FF2B5EF4-FFF2-40B4-BE49-F238E27FC236}">
                  <a16:creationId xmlns:a16="http://schemas.microsoft.com/office/drawing/2014/main" id="{96309084-076E-60F7-6D65-FA179189E9E2}"/>
                </a:ext>
              </a:extLst>
            </p:cNvPr>
            <p:cNvSpPr/>
            <p:nvPr/>
          </p:nvSpPr>
          <p:spPr>
            <a:xfrm>
              <a:off x="618565" y="2418728"/>
              <a:ext cx="2667000" cy="3962400"/>
            </a:xfrm>
            <a:prstGeom prst="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Frame 5">
              <a:extLst>
                <a:ext uri="{FF2B5EF4-FFF2-40B4-BE49-F238E27FC236}">
                  <a16:creationId xmlns:a16="http://schemas.microsoft.com/office/drawing/2014/main" id="{6BAD3AA2-57D4-060E-D8C7-414BF26FB6C7}"/>
                </a:ext>
              </a:extLst>
            </p:cNvPr>
            <p:cNvSpPr/>
            <p:nvPr/>
          </p:nvSpPr>
          <p:spPr>
            <a:xfrm>
              <a:off x="770965" y="2494928"/>
              <a:ext cx="2362200" cy="3810000"/>
            </a:xfrm>
            <a:prstGeom prst="frame">
              <a:avLst>
                <a:gd name="adj1" fmla="val 1873"/>
              </a:avLst>
            </a:prstGeom>
            <a:solidFill>
              <a:srgbClr val="E6C44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7" name="TextBox 85">
              <a:extLst>
                <a:ext uri="{FF2B5EF4-FFF2-40B4-BE49-F238E27FC236}">
                  <a16:creationId xmlns:a16="http://schemas.microsoft.com/office/drawing/2014/main" id="{C2C2B744-DCBD-A0CE-2EEF-9ABDFE1C0E92}"/>
                </a:ext>
              </a:extLst>
            </p:cNvPr>
            <p:cNvSpPr txBox="1"/>
            <p:nvPr/>
          </p:nvSpPr>
          <p:spPr>
            <a:xfrm>
              <a:off x="923365" y="2647328"/>
              <a:ext cx="20574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dirty="0">
                  <a:solidFill>
                    <a:srgbClr val="E6C448"/>
                  </a:solidFill>
                  <a:latin typeface="Bell MT" panose="02020503060305020303" pitchFamily="18" charset="0"/>
                  <a:cs typeface="Angsana New" pitchFamily="18" charset="-34"/>
                </a:rPr>
                <a:t>HYMNS</a:t>
              </a:r>
            </a:p>
          </p:txBody>
        </p:sp>
        <p:grpSp>
          <p:nvGrpSpPr>
            <p:cNvPr id="8" name="Group 7">
              <a:extLst>
                <a:ext uri="{FF2B5EF4-FFF2-40B4-BE49-F238E27FC236}">
                  <a16:creationId xmlns:a16="http://schemas.microsoft.com/office/drawing/2014/main" id="{F8A87BEA-BE38-1F36-F29B-671DFA94B597}"/>
                </a:ext>
              </a:extLst>
            </p:cNvPr>
            <p:cNvGrpSpPr/>
            <p:nvPr/>
          </p:nvGrpSpPr>
          <p:grpSpPr>
            <a:xfrm>
              <a:off x="1342499" y="3446056"/>
              <a:ext cx="1219138" cy="745061"/>
              <a:chOff x="2931459" y="4937760"/>
              <a:chExt cx="4020670" cy="1965955"/>
            </a:xfrm>
          </p:grpSpPr>
          <p:grpSp>
            <p:nvGrpSpPr>
              <p:cNvPr id="10" name="Group 9">
                <a:extLst>
                  <a:ext uri="{FF2B5EF4-FFF2-40B4-BE49-F238E27FC236}">
                    <a16:creationId xmlns:a16="http://schemas.microsoft.com/office/drawing/2014/main" id="{BB564638-BC4E-9986-8733-8EE81912AB26}"/>
                  </a:ext>
                </a:extLst>
              </p:cNvPr>
              <p:cNvGrpSpPr/>
              <p:nvPr/>
            </p:nvGrpSpPr>
            <p:grpSpPr>
              <a:xfrm>
                <a:off x="2931459" y="5266765"/>
                <a:ext cx="381000" cy="1600200"/>
                <a:chOff x="3854824" y="4876800"/>
                <a:chExt cx="381000" cy="1600200"/>
              </a:xfrm>
            </p:grpSpPr>
            <p:sp>
              <p:nvSpPr>
                <p:cNvPr id="77" name="Rounded Rectangle 155">
                  <a:extLst>
                    <a:ext uri="{FF2B5EF4-FFF2-40B4-BE49-F238E27FC236}">
                      <a16:creationId xmlns:a16="http://schemas.microsoft.com/office/drawing/2014/main" id="{46E96F51-AF0A-9BB2-23A1-AA856F481EDB}"/>
                    </a:ext>
                  </a:extLst>
                </p:cNvPr>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8" name="Oval 77">
                  <a:extLst>
                    <a:ext uri="{FF2B5EF4-FFF2-40B4-BE49-F238E27FC236}">
                      <a16:creationId xmlns:a16="http://schemas.microsoft.com/office/drawing/2014/main" id="{A4E36DBE-1DE6-CFB0-C5E0-4E7D98538614}"/>
                    </a:ext>
                  </a:extLst>
                </p:cNvPr>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9" name="Oval 78">
                  <a:extLst>
                    <a:ext uri="{FF2B5EF4-FFF2-40B4-BE49-F238E27FC236}">
                      <a16:creationId xmlns:a16="http://schemas.microsoft.com/office/drawing/2014/main" id="{3D4C877D-52C4-F0F4-8326-15D94FB678E0}"/>
                    </a:ext>
                  </a:extLst>
                </p:cNvPr>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0" name="Oval 79">
                  <a:extLst>
                    <a:ext uri="{FF2B5EF4-FFF2-40B4-BE49-F238E27FC236}">
                      <a16:creationId xmlns:a16="http://schemas.microsoft.com/office/drawing/2014/main" id="{D163014E-FF8A-D216-5692-086ABF09E397}"/>
                    </a:ext>
                  </a:extLst>
                </p:cNvPr>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1" name="Group 10">
                <a:extLst>
                  <a:ext uri="{FF2B5EF4-FFF2-40B4-BE49-F238E27FC236}">
                    <a16:creationId xmlns:a16="http://schemas.microsoft.com/office/drawing/2014/main" id="{C8EE03CA-EE82-A6A4-CEC0-8622B912243C}"/>
                  </a:ext>
                </a:extLst>
              </p:cNvPr>
              <p:cNvGrpSpPr/>
              <p:nvPr/>
            </p:nvGrpSpPr>
            <p:grpSpPr>
              <a:xfrm>
                <a:off x="6571129" y="5275729"/>
                <a:ext cx="381000" cy="1600200"/>
                <a:chOff x="3854824" y="4876800"/>
                <a:chExt cx="381000" cy="1600200"/>
              </a:xfrm>
            </p:grpSpPr>
            <p:sp>
              <p:nvSpPr>
                <p:cNvPr id="73" name="Rounded Rectangle 151">
                  <a:extLst>
                    <a:ext uri="{FF2B5EF4-FFF2-40B4-BE49-F238E27FC236}">
                      <a16:creationId xmlns:a16="http://schemas.microsoft.com/office/drawing/2014/main" id="{7A920B2F-E9B1-78A5-341F-00AE744DB02A}"/>
                    </a:ext>
                  </a:extLst>
                </p:cNvPr>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4" name="Oval 73">
                  <a:extLst>
                    <a:ext uri="{FF2B5EF4-FFF2-40B4-BE49-F238E27FC236}">
                      <a16:creationId xmlns:a16="http://schemas.microsoft.com/office/drawing/2014/main" id="{D6FA5A28-0DA9-B2B1-D2C6-724284436A70}"/>
                    </a:ext>
                  </a:extLst>
                </p:cNvPr>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5" name="Oval 74">
                  <a:extLst>
                    <a:ext uri="{FF2B5EF4-FFF2-40B4-BE49-F238E27FC236}">
                      <a16:creationId xmlns:a16="http://schemas.microsoft.com/office/drawing/2014/main" id="{3E4A69EE-814B-2BD2-776C-06F037FA0E90}"/>
                    </a:ext>
                  </a:extLst>
                </p:cNvPr>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6" name="Oval 75">
                  <a:extLst>
                    <a:ext uri="{FF2B5EF4-FFF2-40B4-BE49-F238E27FC236}">
                      <a16:creationId xmlns:a16="http://schemas.microsoft.com/office/drawing/2014/main" id="{90BD00C8-83AC-1FCE-DE1D-0767C6FB78B0}"/>
                    </a:ext>
                  </a:extLst>
                </p:cNvPr>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2" name="Group 11">
                <a:extLst>
                  <a:ext uri="{FF2B5EF4-FFF2-40B4-BE49-F238E27FC236}">
                    <a16:creationId xmlns:a16="http://schemas.microsoft.com/office/drawing/2014/main" id="{25EEACA3-E6D6-471F-30D5-FFCA4B360930}"/>
                  </a:ext>
                </a:extLst>
              </p:cNvPr>
              <p:cNvGrpSpPr/>
              <p:nvPr/>
            </p:nvGrpSpPr>
            <p:grpSpPr>
              <a:xfrm>
                <a:off x="4343400" y="4937760"/>
                <a:ext cx="457200" cy="1920240"/>
                <a:chOff x="3854824" y="4876800"/>
                <a:chExt cx="381000" cy="1600200"/>
              </a:xfrm>
            </p:grpSpPr>
            <p:sp>
              <p:nvSpPr>
                <p:cNvPr id="69" name="Rounded Rectangle 147">
                  <a:extLst>
                    <a:ext uri="{FF2B5EF4-FFF2-40B4-BE49-F238E27FC236}">
                      <a16:creationId xmlns:a16="http://schemas.microsoft.com/office/drawing/2014/main" id="{E77E6BF7-7660-9797-E208-56D625CC90A5}"/>
                    </a:ext>
                  </a:extLst>
                </p:cNvPr>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0" name="Oval 69">
                  <a:extLst>
                    <a:ext uri="{FF2B5EF4-FFF2-40B4-BE49-F238E27FC236}">
                      <a16:creationId xmlns:a16="http://schemas.microsoft.com/office/drawing/2014/main" id="{5448B189-FD30-DA02-17B6-DFFA6185AB66}"/>
                    </a:ext>
                  </a:extLst>
                </p:cNvPr>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 name="Oval 70">
                  <a:extLst>
                    <a:ext uri="{FF2B5EF4-FFF2-40B4-BE49-F238E27FC236}">
                      <a16:creationId xmlns:a16="http://schemas.microsoft.com/office/drawing/2014/main" id="{478CC8F1-B128-8ED9-9850-57529AB51C30}"/>
                    </a:ext>
                  </a:extLst>
                </p:cNvPr>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2" name="Oval 71">
                  <a:extLst>
                    <a:ext uri="{FF2B5EF4-FFF2-40B4-BE49-F238E27FC236}">
                      <a16:creationId xmlns:a16="http://schemas.microsoft.com/office/drawing/2014/main" id="{E7253E9D-B78C-7B6F-5AD8-C1EF024C5346}"/>
                    </a:ext>
                  </a:extLst>
                </p:cNvPr>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3" name="Group 12">
                <a:extLst>
                  <a:ext uri="{FF2B5EF4-FFF2-40B4-BE49-F238E27FC236}">
                    <a16:creationId xmlns:a16="http://schemas.microsoft.com/office/drawing/2014/main" id="{0A94CEBD-4329-3A95-6776-29961461B430}"/>
                  </a:ext>
                </a:extLst>
              </p:cNvPr>
              <p:cNvGrpSpPr/>
              <p:nvPr/>
            </p:nvGrpSpPr>
            <p:grpSpPr>
              <a:xfrm>
                <a:off x="5029200" y="4937760"/>
                <a:ext cx="457200" cy="1920240"/>
                <a:chOff x="3854824" y="4876800"/>
                <a:chExt cx="381000" cy="1600200"/>
              </a:xfrm>
            </p:grpSpPr>
            <p:sp>
              <p:nvSpPr>
                <p:cNvPr id="65" name="Rounded Rectangle 143">
                  <a:extLst>
                    <a:ext uri="{FF2B5EF4-FFF2-40B4-BE49-F238E27FC236}">
                      <a16:creationId xmlns:a16="http://schemas.microsoft.com/office/drawing/2014/main" id="{9CF4140A-60AC-2674-1CD5-190A0EE115AF}"/>
                    </a:ext>
                  </a:extLst>
                </p:cNvPr>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6" name="Oval 65">
                  <a:extLst>
                    <a:ext uri="{FF2B5EF4-FFF2-40B4-BE49-F238E27FC236}">
                      <a16:creationId xmlns:a16="http://schemas.microsoft.com/office/drawing/2014/main" id="{B4FFC237-A8E6-2C91-4C7B-A2976E37E41A}"/>
                    </a:ext>
                  </a:extLst>
                </p:cNvPr>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7" name="Oval 66">
                  <a:extLst>
                    <a:ext uri="{FF2B5EF4-FFF2-40B4-BE49-F238E27FC236}">
                      <a16:creationId xmlns:a16="http://schemas.microsoft.com/office/drawing/2014/main" id="{6CA3E56C-C202-D7C1-5E9B-D9DFE6AF2D8B}"/>
                    </a:ext>
                  </a:extLst>
                </p:cNvPr>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8" name="Oval 67">
                  <a:extLst>
                    <a:ext uri="{FF2B5EF4-FFF2-40B4-BE49-F238E27FC236}">
                      <a16:creationId xmlns:a16="http://schemas.microsoft.com/office/drawing/2014/main" id="{88717E0A-8F4F-6592-51A1-F2BF6B91EC5D}"/>
                    </a:ext>
                  </a:extLst>
                </p:cNvPr>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4" name="Group 13">
                <a:extLst>
                  <a:ext uri="{FF2B5EF4-FFF2-40B4-BE49-F238E27FC236}">
                    <a16:creationId xmlns:a16="http://schemas.microsoft.com/office/drawing/2014/main" id="{CA95C460-8A80-3A3B-1832-F103931FE467}"/>
                  </a:ext>
                </a:extLst>
              </p:cNvPr>
              <p:cNvGrpSpPr/>
              <p:nvPr/>
            </p:nvGrpSpPr>
            <p:grpSpPr>
              <a:xfrm>
                <a:off x="3505200" y="5577840"/>
                <a:ext cx="304800" cy="1280160"/>
                <a:chOff x="3854824" y="4876800"/>
                <a:chExt cx="381000" cy="1600200"/>
              </a:xfrm>
            </p:grpSpPr>
            <p:sp>
              <p:nvSpPr>
                <p:cNvPr id="61" name="Rounded Rectangle 139">
                  <a:extLst>
                    <a:ext uri="{FF2B5EF4-FFF2-40B4-BE49-F238E27FC236}">
                      <a16:creationId xmlns:a16="http://schemas.microsoft.com/office/drawing/2014/main" id="{A0D7CA92-DD5D-995C-406D-EE04C5B302BF}"/>
                    </a:ext>
                  </a:extLst>
                </p:cNvPr>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2" name="Oval 61">
                  <a:extLst>
                    <a:ext uri="{FF2B5EF4-FFF2-40B4-BE49-F238E27FC236}">
                      <a16:creationId xmlns:a16="http://schemas.microsoft.com/office/drawing/2014/main" id="{D87A8315-9219-D213-67D4-F10FF9A9BE75}"/>
                    </a:ext>
                  </a:extLst>
                </p:cNvPr>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3" name="Oval 62">
                  <a:extLst>
                    <a:ext uri="{FF2B5EF4-FFF2-40B4-BE49-F238E27FC236}">
                      <a16:creationId xmlns:a16="http://schemas.microsoft.com/office/drawing/2014/main" id="{98A64527-F1B9-693A-35FB-68DAB1AFE18F}"/>
                    </a:ext>
                  </a:extLst>
                </p:cNvPr>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4" name="Oval 63">
                  <a:extLst>
                    <a:ext uri="{FF2B5EF4-FFF2-40B4-BE49-F238E27FC236}">
                      <a16:creationId xmlns:a16="http://schemas.microsoft.com/office/drawing/2014/main" id="{B58523F1-41C5-765E-B145-196414BBCE4F}"/>
                    </a:ext>
                  </a:extLst>
                </p:cNvPr>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5" name="Group 14">
                <a:extLst>
                  <a:ext uri="{FF2B5EF4-FFF2-40B4-BE49-F238E27FC236}">
                    <a16:creationId xmlns:a16="http://schemas.microsoft.com/office/drawing/2014/main" id="{2232E97B-74D9-CDEE-486E-26B378B82E40}"/>
                  </a:ext>
                </a:extLst>
              </p:cNvPr>
              <p:cNvGrpSpPr/>
              <p:nvPr/>
            </p:nvGrpSpPr>
            <p:grpSpPr>
              <a:xfrm>
                <a:off x="6042212" y="5586805"/>
                <a:ext cx="304800" cy="1280159"/>
                <a:chOff x="3854824" y="4876800"/>
                <a:chExt cx="381000" cy="1600199"/>
              </a:xfrm>
            </p:grpSpPr>
            <p:sp>
              <p:nvSpPr>
                <p:cNvPr id="57" name="Rounded Rectangle 135">
                  <a:extLst>
                    <a:ext uri="{FF2B5EF4-FFF2-40B4-BE49-F238E27FC236}">
                      <a16:creationId xmlns:a16="http://schemas.microsoft.com/office/drawing/2014/main" id="{2AE05E53-E90F-556E-F5CD-5A422C8F3A49}"/>
                    </a:ext>
                  </a:extLst>
                </p:cNvPr>
                <p:cNvSpPr/>
                <p:nvPr/>
              </p:nvSpPr>
              <p:spPr>
                <a:xfrm>
                  <a:off x="3962400" y="5257799"/>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 name="Oval 57">
                  <a:extLst>
                    <a:ext uri="{FF2B5EF4-FFF2-40B4-BE49-F238E27FC236}">
                      <a16:creationId xmlns:a16="http://schemas.microsoft.com/office/drawing/2014/main" id="{4DBAC729-D3DA-8DA1-957E-ED229965B3AB}"/>
                    </a:ext>
                  </a:extLst>
                </p:cNvPr>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Oval 58">
                  <a:extLst>
                    <a:ext uri="{FF2B5EF4-FFF2-40B4-BE49-F238E27FC236}">
                      <a16:creationId xmlns:a16="http://schemas.microsoft.com/office/drawing/2014/main" id="{4ED310AF-79D3-4372-AAF2-421180800F56}"/>
                    </a:ext>
                  </a:extLst>
                </p:cNvPr>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0" name="Oval 59">
                  <a:extLst>
                    <a:ext uri="{FF2B5EF4-FFF2-40B4-BE49-F238E27FC236}">
                      <a16:creationId xmlns:a16="http://schemas.microsoft.com/office/drawing/2014/main" id="{57FF0474-4C72-2600-E3F2-1C6F02EC2EA2}"/>
                    </a:ext>
                  </a:extLst>
                </p:cNvPr>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6" name="Group 15">
                <a:extLst>
                  <a:ext uri="{FF2B5EF4-FFF2-40B4-BE49-F238E27FC236}">
                    <a16:creationId xmlns:a16="http://schemas.microsoft.com/office/drawing/2014/main" id="{85834838-F233-1CBE-34F1-D925DD12F146}"/>
                  </a:ext>
                </a:extLst>
              </p:cNvPr>
              <p:cNvGrpSpPr/>
              <p:nvPr/>
            </p:nvGrpSpPr>
            <p:grpSpPr>
              <a:xfrm>
                <a:off x="4025153" y="5262281"/>
                <a:ext cx="367553" cy="1586753"/>
                <a:chOff x="3854824" y="4876800"/>
                <a:chExt cx="381000" cy="1600200"/>
              </a:xfrm>
            </p:grpSpPr>
            <p:sp>
              <p:nvSpPr>
                <p:cNvPr id="53" name="Rounded Rectangle 131">
                  <a:extLst>
                    <a:ext uri="{FF2B5EF4-FFF2-40B4-BE49-F238E27FC236}">
                      <a16:creationId xmlns:a16="http://schemas.microsoft.com/office/drawing/2014/main" id="{21507427-E22A-2203-1EBC-BCF4749CDB89}"/>
                    </a:ext>
                  </a:extLst>
                </p:cNvPr>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4" name="Oval 53">
                  <a:extLst>
                    <a:ext uri="{FF2B5EF4-FFF2-40B4-BE49-F238E27FC236}">
                      <a16:creationId xmlns:a16="http://schemas.microsoft.com/office/drawing/2014/main" id="{B1A48923-BCAD-2113-D36D-01F346ED803B}"/>
                    </a:ext>
                  </a:extLst>
                </p:cNvPr>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5" name="Oval 54">
                  <a:extLst>
                    <a:ext uri="{FF2B5EF4-FFF2-40B4-BE49-F238E27FC236}">
                      <a16:creationId xmlns:a16="http://schemas.microsoft.com/office/drawing/2014/main" id="{8BDD3A46-E97C-09D6-E4A9-0AB6FF9BE02C}"/>
                    </a:ext>
                  </a:extLst>
                </p:cNvPr>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6" name="Oval 55">
                  <a:extLst>
                    <a:ext uri="{FF2B5EF4-FFF2-40B4-BE49-F238E27FC236}">
                      <a16:creationId xmlns:a16="http://schemas.microsoft.com/office/drawing/2014/main" id="{9F1F3721-C5CE-A06A-89B5-BAAEAC21FD52}"/>
                    </a:ext>
                  </a:extLst>
                </p:cNvPr>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7" name="Group 16">
                <a:extLst>
                  <a:ext uri="{FF2B5EF4-FFF2-40B4-BE49-F238E27FC236}">
                    <a16:creationId xmlns:a16="http://schemas.microsoft.com/office/drawing/2014/main" id="{1A4DDD2F-993D-6F74-17DA-D10D41CDBDD6}"/>
                  </a:ext>
                </a:extLst>
              </p:cNvPr>
              <p:cNvGrpSpPr/>
              <p:nvPr/>
            </p:nvGrpSpPr>
            <p:grpSpPr>
              <a:xfrm>
                <a:off x="5459496" y="5271249"/>
                <a:ext cx="389965" cy="1582272"/>
                <a:chOff x="3854824" y="4876800"/>
                <a:chExt cx="381000" cy="1600200"/>
              </a:xfrm>
            </p:grpSpPr>
            <p:sp>
              <p:nvSpPr>
                <p:cNvPr id="49" name="Rounded Rectangle 127">
                  <a:extLst>
                    <a:ext uri="{FF2B5EF4-FFF2-40B4-BE49-F238E27FC236}">
                      <a16:creationId xmlns:a16="http://schemas.microsoft.com/office/drawing/2014/main" id="{A005CAC8-FAB3-2E65-E3D2-B7C2C115B0EA}"/>
                    </a:ext>
                  </a:extLst>
                </p:cNvPr>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0" name="Oval 49">
                  <a:extLst>
                    <a:ext uri="{FF2B5EF4-FFF2-40B4-BE49-F238E27FC236}">
                      <a16:creationId xmlns:a16="http://schemas.microsoft.com/office/drawing/2014/main" id="{6D7D0D01-861D-9538-98E2-46EA0A322489}"/>
                    </a:ext>
                  </a:extLst>
                </p:cNvPr>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1" name="Oval 50">
                  <a:extLst>
                    <a:ext uri="{FF2B5EF4-FFF2-40B4-BE49-F238E27FC236}">
                      <a16:creationId xmlns:a16="http://schemas.microsoft.com/office/drawing/2014/main" id="{38178229-1980-A480-D5A4-2ABFA6A6E6A5}"/>
                    </a:ext>
                  </a:extLst>
                </p:cNvPr>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 name="Oval 51">
                  <a:extLst>
                    <a:ext uri="{FF2B5EF4-FFF2-40B4-BE49-F238E27FC236}">
                      <a16:creationId xmlns:a16="http://schemas.microsoft.com/office/drawing/2014/main" id="{B9C14F0A-C6FD-9897-DA1C-534C18227A3E}"/>
                    </a:ext>
                  </a:extLst>
                </p:cNvPr>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8" name="Oval 17">
                <a:extLst>
                  <a:ext uri="{FF2B5EF4-FFF2-40B4-BE49-F238E27FC236}">
                    <a16:creationId xmlns:a16="http://schemas.microsoft.com/office/drawing/2014/main" id="{B27A0082-EAF2-8D81-1FF2-A3A84A3ABC50}"/>
                  </a:ext>
                </a:extLst>
              </p:cNvPr>
              <p:cNvSpPr/>
              <p:nvPr/>
            </p:nvSpPr>
            <p:spPr>
              <a:xfrm>
                <a:off x="4701988" y="5732930"/>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Rounded Rectangle 97">
                <a:extLst>
                  <a:ext uri="{FF2B5EF4-FFF2-40B4-BE49-F238E27FC236}">
                    <a16:creationId xmlns:a16="http://schemas.microsoft.com/office/drawing/2014/main" id="{DE8293D7-0D04-1818-D4A1-33AE2D3FF73B}"/>
                  </a:ext>
                </a:extLst>
              </p:cNvPr>
              <p:cNvSpPr/>
              <p:nvPr/>
            </p:nvSpPr>
            <p:spPr>
              <a:xfrm>
                <a:off x="4648200" y="5867400"/>
                <a:ext cx="152400" cy="9906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ounded Rectangle 98">
                <a:extLst>
                  <a:ext uri="{FF2B5EF4-FFF2-40B4-BE49-F238E27FC236}">
                    <a16:creationId xmlns:a16="http://schemas.microsoft.com/office/drawing/2014/main" id="{51E09D6A-CE67-BBA4-744C-6CFF3F37D009}"/>
                  </a:ext>
                </a:extLst>
              </p:cNvPr>
              <p:cNvSpPr/>
              <p:nvPr/>
            </p:nvSpPr>
            <p:spPr>
              <a:xfrm>
                <a:off x="4809565" y="5867401"/>
                <a:ext cx="152400" cy="9906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ounded Rectangle 99">
                <a:extLst>
                  <a:ext uri="{FF2B5EF4-FFF2-40B4-BE49-F238E27FC236}">
                    <a16:creationId xmlns:a16="http://schemas.microsoft.com/office/drawing/2014/main" id="{1F2A037D-3CFD-D5E9-000E-780470719349}"/>
                  </a:ext>
                </a:extLst>
              </p:cNvPr>
              <p:cNvSpPr/>
              <p:nvPr/>
            </p:nvSpPr>
            <p:spPr>
              <a:xfrm>
                <a:off x="4979894" y="5867400"/>
                <a:ext cx="152400" cy="9906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Rounded Rectangle 100">
                <a:extLst>
                  <a:ext uri="{FF2B5EF4-FFF2-40B4-BE49-F238E27FC236}">
                    <a16:creationId xmlns:a16="http://schemas.microsoft.com/office/drawing/2014/main" id="{FD135467-EE08-659D-B5C9-02473D770F8A}"/>
                  </a:ext>
                </a:extLst>
              </p:cNvPr>
              <p:cNvSpPr/>
              <p:nvPr/>
            </p:nvSpPr>
            <p:spPr>
              <a:xfrm>
                <a:off x="4688541" y="5862918"/>
                <a:ext cx="416859" cy="8068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Block Arc 22">
                <a:extLst>
                  <a:ext uri="{FF2B5EF4-FFF2-40B4-BE49-F238E27FC236}">
                    <a16:creationId xmlns:a16="http://schemas.microsoft.com/office/drawing/2014/main" id="{BC33209D-BC28-57EE-E920-9C4050923C88}"/>
                  </a:ext>
                </a:extLst>
              </p:cNvPr>
              <p:cNvSpPr/>
              <p:nvPr/>
            </p:nvSpPr>
            <p:spPr>
              <a:xfrm rot="10800000">
                <a:off x="4724400" y="5410200"/>
                <a:ext cx="333375" cy="381000"/>
              </a:xfrm>
              <a:prstGeom prst="blockArc">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4" name="Rounded Rectangle 102">
                <a:extLst>
                  <a:ext uri="{FF2B5EF4-FFF2-40B4-BE49-F238E27FC236}">
                    <a16:creationId xmlns:a16="http://schemas.microsoft.com/office/drawing/2014/main" id="{1D8CF7EA-7826-03BA-BD81-FA295DC813D5}"/>
                  </a:ext>
                </a:extLst>
              </p:cNvPr>
              <p:cNvSpPr/>
              <p:nvPr/>
            </p:nvSpPr>
            <p:spPr>
              <a:xfrm>
                <a:off x="4267200" y="6042212"/>
                <a:ext cx="206187" cy="815788"/>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Rounded Rectangle 103">
                <a:extLst>
                  <a:ext uri="{FF2B5EF4-FFF2-40B4-BE49-F238E27FC236}">
                    <a16:creationId xmlns:a16="http://schemas.microsoft.com/office/drawing/2014/main" id="{0CE14829-93F4-035C-F271-6DC79C8A3F6F}"/>
                  </a:ext>
                </a:extLst>
              </p:cNvPr>
              <p:cNvSpPr/>
              <p:nvPr/>
            </p:nvSpPr>
            <p:spPr>
              <a:xfrm>
                <a:off x="5351928" y="6033247"/>
                <a:ext cx="210671" cy="815788"/>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Rounded Rectangle 104">
                <a:extLst>
                  <a:ext uri="{FF2B5EF4-FFF2-40B4-BE49-F238E27FC236}">
                    <a16:creationId xmlns:a16="http://schemas.microsoft.com/office/drawing/2014/main" id="{BDA1CAE3-0E8F-EBD3-353A-AAC72A42E037}"/>
                  </a:ext>
                </a:extLst>
              </p:cNvPr>
              <p:cNvSpPr/>
              <p:nvPr/>
            </p:nvSpPr>
            <p:spPr>
              <a:xfrm>
                <a:off x="3989293" y="6060140"/>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Rounded Rectangle 105">
                <a:extLst>
                  <a:ext uri="{FF2B5EF4-FFF2-40B4-BE49-F238E27FC236}">
                    <a16:creationId xmlns:a16="http://schemas.microsoft.com/office/drawing/2014/main" id="{522F2B4C-8ED5-D245-559B-843BD5C6FC54}"/>
                  </a:ext>
                </a:extLst>
              </p:cNvPr>
              <p:cNvSpPr/>
              <p:nvPr/>
            </p:nvSpPr>
            <p:spPr>
              <a:xfrm>
                <a:off x="3836893" y="6060140"/>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Rounded Rectangle 106">
                <a:extLst>
                  <a:ext uri="{FF2B5EF4-FFF2-40B4-BE49-F238E27FC236}">
                    <a16:creationId xmlns:a16="http://schemas.microsoft.com/office/drawing/2014/main" id="{88F9D159-CB78-03CF-E269-9539FB89CB40}"/>
                  </a:ext>
                </a:extLst>
              </p:cNvPr>
              <p:cNvSpPr/>
              <p:nvPr/>
            </p:nvSpPr>
            <p:spPr>
              <a:xfrm>
                <a:off x="3720352" y="606910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9" name="Group 28">
                <a:extLst>
                  <a:ext uri="{FF2B5EF4-FFF2-40B4-BE49-F238E27FC236}">
                    <a16:creationId xmlns:a16="http://schemas.microsoft.com/office/drawing/2014/main" id="{C756B9AF-2506-1978-4692-3030C2345D19}"/>
                  </a:ext>
                </a:extLst>
              </p:cNvPr>
              <p:cNvGrpSpPr/>
              <p:nvPr/>
            </p:nvGrpSpPr>
            <p:grpSpPr>
              <a:xfrm>
                <a:off x="3191434" y="6051175"/>
                <a:ext cx="407895" cy="797859"/>
                <a:chOff x="3191434" y="6051175"/>
                <a:chExt cx="407895" cy="797859"/>
              </a:xfrm>
            </p:grpSpPr>
            <p:sp>
              <p:nvSpPr>
                <p:cNvPr id="46" name="Rounded Rectangle 124">
                  <a:extLst>
                    <a:ext uri="{FF2B5EF4-FFF2-40B4-BE49-F238E27FC236}">
                      <a16:creationId xmlns:a16="http://schemas.microsoft.com/office/drawing/2014/main" id="{ECB97BDD-11C1-B77E-2D31-BB01DF0C3366}"/>
                    </a:ext>
                  </a:extLst>
                </p:cNvPr>
                <p:cNvSpPr/>
                <p:nvPr/>
              </p:nvSpPr>
              <p:spPr>
                <a:xfrm>
                  <a:off x="3460376"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7" name="Rounded Rectangle 125">
                  <a:extLst>
                    <a:ext uri="{FF2B5EF4-FFF2-40B4-BE49-F238E27FC236}">
                      <a16:creationId xmlns:a16="http://schemas.microsoft.com/office/drawing/2014/main" id="{B0CC2A48-0CBC-E712-21C8-E86DA53E78CA}"/>
                    </a:ext>
                  </a:extLst>
                </p:cNvPr>
                <p:cNvSpPr/>
                <p:nvPr/>
              </p:nvSpPr>
              <p:spPr>
                <a:xfrm>
                  <a:off x="3316940"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 name="Rounded Rectangle 126">
                  <a:extLst>
                    <a:ext uri="{FF2B5EF4-FFF2-40B4-BE49-F238E27FC236}">
                      <a16:creationId xmlns:a16="http://schemas.microsoft.com/office/drawing/2014/main" id="{3392E46A-217D-6B03-362E-58D30520FBB0}"/>
                    </a:ext>
                  </a:extLst>
                </p:cNvPr>
                <p:cNvSpPr/>
                <p:nvPr/>
              </p:nvSpPr>
              <p:spPr>
                <a:xfrm>
                  <a:off x="3191434"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0" name="Group 29">
                <a:extLst>
                  <a:ext uri="{FF2B5EF4-FFF2-40B4-BE49-F238E27FC236}">
                    <a16:creationId xmlns:a16="http://schemas.microsoft.com/office/drawing/2014/main" id="{9E744997-B043-100C-30FC-276F6F0DBD6B}"/>
                  </a:ext>
                </a:extLst>
              </p:cNvPr>
              <p:cNvGrpSpPr/>
              <p:nvPr/>
            </p:nvGrpSpPr>
            <p:grpSpPr>
              <a:xfrm>
                <a:off x="6275294" y="6060141"/>
                <a:ext cx="407895" cy="797859"/>
                <a:chOff x="3191434" y="6051175"/>
                <a:chExt cx="407895" cy="797859"/>
              </a:xfrm>
            </p:grpSpPr>
            <p:sp>
              <p:nvSpPr>
                <p:cNvPr id="43" name="Rounded Rectangle 121">
                  <a:extLst>
                    <a:ext uri="{FF2B5EF4-FFF2-40B4-BE49-F238E27FC236}">
                      <a16:creationId xmlns:a16="http://schemas.microsoft.com/office/drawing/2014/main" id="{4A12C8DE-CA77-85FC-A77E-5AFC6DF92214}"/>
                    </a:ext>
                  </a:extLst>
                </p:cNvPr>
                <p:cNvSpPr/>
                <p:nvPr/>
              </p:nvSpPr>
              <p:spPr>
                <a:xfrm>
                  <a:off x="3460376"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4" name="Rounded Rectangle 122">
                  <a:extLst>
                    <a:ext uri="{FF2B5EF4-FFF2-40B4-BE49-F238E27FC236}">
                      <a16:creationId xmlns:a16="http://schemas.microsoft.com/office/drawing/2014/main" id="{D19DE5CE-8F22-DD8F-3636-9971F4FC25F1}"/>
                    </a:ext>
                  </a:extLst>
                </p:cNvPr>
                <p:cNvSpPr/>
                <p:nvPr/>
              </p:nvSpPr>
              <p:spPr>
                <a:xfrm>
                  <a:off x="3316940"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Rounded Rectangle 123">
                  <a:extLst>
                    <a:ext uri="{FF2B5EF4-FFF2-40B4-BE49-F238E27FC236}">
                      <a16:creationId xmlns:a16="http://schemas.microsoft.com/office/drawing/2014/main" id="{41BE022C-CEF8-5D94-3776-94AD413AE3A1}"/>
                    </a:ext>
                  </a:extLst>
                </p:cNvPr>
                <p:cNvSpPr/>
                <p:nvPr/>
              </p:nvSpPr>
              <p:spPr>
                <a:xfrm>
                  <a:off x="3191434"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1" name="Group 30">
                <a:extLst>
                  <a:ext uri="{FF2B5EF4-FFF2-40B4-BE49-F238E27FC236}">
                    <a16:creationId xmlns:a16="http://schemas.microsoft.com/office/drawing/2014/main" id="{32A0114D-C8E3-D040-3533-09416A7135C2}"/>
                  </a:ext>
                </a:extLst>
              </p:cNvPr>
              <p:cNvGrpSpPr/>
              <p:nvPr/>
            </p:nvGrpSpPr>
            <p:grpSpPr>
              <a:xfrm>
                <a:off x="5715000" y="6060141"/>
                <a:ext cx="407895" cy="797859"/>
                <a:chOff x="3191434" y="6051175"/>
                <a:chExt cx="407895" cy="797859"/>
              </a:xfrm>
            </p:grpSpPr>
            <p:sp>
              <p:nvSpPr>
                <p:cNvPr id="40" name="Rounded Rectangle 118">
                  <a:extLst>
                    <a:ext uri="{FF2B5EF4-FFF2-40B4-BE49-F238E27FC236}">
                      <a16:creationId xmlns:a16="http://schemas.microsoft.com/office/drawing/2014/main" id="{61991AE6-71D8-B877-A2DA-E6053F0D83CF}"/>
                    </a:ext>
                  </a:extLst>
                </p:cNvPr>
                <p:cNvSpPr/>
                <p:nvPr/>
              </p:nvSpPr>
              <p:spPr>
                <a:xfrm>
                  <a:off x="3460376"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 name="Rounded Rectangle 119">
                  <a:extLst>
                    <a:ext uri="{FF2B5EF4-FFF2-40B4-BE49-F238E27FC236}">
                      <a16:creationId xmlns:a16="http://schemas.microsoft.com/office/drawing/2014/main" id="{A9D3880F-4CBB-FBD3-A1AF-3A28012F4704}"/>
                    </a:ext>
                  </a:extLst>
                </p:cNvPr>
                <p:cNvSpPr/>
                <p:nvPr/>
              </p:nvSpPr>
              <p:spPr>
                <a:xfrm>
                  <a:off x="3316940"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2" name="Rounded Rectangle 120">
                  <a:extLst>
                    <a:ext uri="{FF2B5EF4-FFF2-40B4-BE49-F238E27FC236}">
                      <a16:creationId xmlns:a16="http://schemas.microsoft.com/office/drawing/2014/main" id="{A321DF52-C343-7802-A670-89E14986BF0B}"/>
                    </a:ext>
                  </a:extLst>
                </p:cNvPr>
                <p:cNvSpPr/>
                <p:nvPr/>
              </p:nvSpPr>
              <p:spPr>
                <a:xfrm>
                  <a:off x="3191434"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32" name="Rounded Rectangle 110">
                <a:extLst>
                  <a:ext uri="{FF2B5EF4-FFF2-40B4-BE49-F238E27FC236}">
                    <a16:creationId xmlns:a16="http://schemas.microsoft.com/office/drawing/2014/main" id="{320F0BCC-C509-CE57-400D-E8C27033653F}"/>
                  </a:ext>
                </a:extLst>
              </p:cNvPr>
              <p:cNvSpPr/>
              <p:nvPr/>
            </p:nvSpPr>
            <p:spPr>
              <a:xfrm flipV="1">
                <a:off x="3048000" y="6750423"/>
                <a:ext cx="3810000" cy="15329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Rounded Rectangle 111">
                <a:extLst>
                  <a:ext uri="{FF2B5EF4-FFF2-40B4-BE49-F238E27FC236}">
                    <a16:creationId xmlns:a16="http://schemas.microsoft.com/office/drawing/2014/main" id="{4BCD949F-97AA-9FEF-AF91-EB8F4232CEFE}"/>
                  </a:ext>
                </a:extLst>
              </p:cNvPr>
              <p:cNvSpPr/>
              <p:nvPr/>
            </p:nvSpPr>
            <p:spPr>
              <a:xfrm flipV="1">
                <a:off x="3200400" y="6042211"/>
                <a:ext cx="376518" cy="12550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Rounded Rectangle 112">
                <a:extLst>
                  <a:ext uri="{FF2B5EF4-FFF2-40B4-BE49-F238E27FC236}">
                    <a16:creationId xmlns:a16="http://schemas.microsoft.com/office/drawing/2014/main" id="{822768A8-F054-613A-D9AD-C89B32C1A650}"/>
                  </a:ext>
                </a:extLst>
              </p:cNvPr>
              <p:cNvSpPr/>
              <p:nvPr/>
            </p:nvSpPr>
            <p:spPr>
              <a:xfrm flipV="1">
                <a:off x="6275294" y="6033246"/>
                <a:ext cx="376518" cy="12550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 name="Rounded Rectangle 113">
                <a:extLst>
                  <a:ext uri="{FF2B5EF4-FFF2-40B4-BE49-F238E27FC236}">
                    <a16:creationId xmlns:a16="http://schemas.microsoft.com/office/drawing/2014/main" id="{D93C9FF6-7AD1-B91A-73E4-46C2A51CFF96}"/>
                  </a:ext>
                </a:extLst>
              </p:cNvPr>
              <p:cNvSpPr/>
              <p:nvPr/>
            </p:nvSpPr>
            <p:spPr>
              <a:xfrm flipV="1">
                <a:off x="3729318" y="6024282"/>
                <a:ext cx="376518" cy="12550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Rounded Rectangle 114">
                <a:extLst>
                  <a:ext uri="{FF2B5EF4-FFF2-40B4-BE49-F238E27FC236}">
                    <a16:creationId xmlns:a16="http://schemas.microsoft.com/office/drawing/2014/main" id="{04ACAF95-6248-0E97-5616-CB4AC79DE6B5}"/>
                  </a:ext>
                </a:extLst>
              </p:cNvPr>
              <p:cNvSpPr/>
              <p:nvPr/>
            </p:nvSpPr>
            <p:spPr>
              <a:xfrm flipV="1">
                <a:off x="5728447" y="6024282"/>
                <a:ext cx="376518" cy="12550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 name="Rounded Rectangle 115">
                <a:extLst>
                  <a:ext uri="{FF2B5EF4-FFF2-40B4-BE49-F238E27FC236}">
                    <a16:creationId xmlns:a16="http://schemas.microsoft.com/office/drawing/2014/main" id="{F281A1B6-D56F-0007-7263-D28F0474F7F3}"/>
                  </a:ext>
                </a:extLst>
              </p:cNvPr>
              <p:cNvSpPr/>
              <p:nvPr/>
            </p:nvSpPr>
            <p:spPr>
              <a:xfrm flipV="1">
                <a:off x="4262718" y="6033246"/>
                <a:ext cx="197224" cy="89648"/>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 name="Rounded Rectangle 116">
                <a:extLst>
                  <a:ext uri="{FF2B5EF4-FFF2-40B4-BE49-F238E27FC236}">
                    <a16:creationId xmlns:a16="http://schemas.microsoft.com/office/drawing/2014/main" id="{A457CC03-64D5-DAD3-7F3A-2CBC1C4A9D5C}"/>
                  </a:ext>
                </a:extLst>
              </p:cNvPr>
              <p:cNvSpPr/>
              <p:nvPr/>
            </p:nvSpPr>
            <p:spPr>
              <a:xfrm flipV="1">
                <a:off x="5342965" y="6019799"/>
                <a:ext cx="215153" cy="5827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9" name="Oval 38">
                <a:extLst>
                  <a:ext uri="{FF2B5EF4-FFF2-40B4-BE49-F238E27FC236}">
                    <a16:creationId xmlns:a16="http://schemas.microsoft.com/office/drawing/2014/main" id="{A647220D-D228-EFA9-92FC-A9C8674EED75}"/>
                  </a:ext>
                </a:extLst>
              </p:cNvPr>
              <p:cNvSpPr/>
              <p:nvPr/>
            </p:nvSpPr>
            <p:spPr>
              <a:xfrm>
                <a:off x="4648200" y="6615952"/>
                <a:ext cx="533400" cy="2420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9" name="Rectangle 8">
              <a:extLst>
                <a:ext uri="{FF2B5EF4-FFF2-40B4-BE49-F238E27FC236}">
                  <a16:creationId xmlns:a16="http://schemas.microsoft.com/office/drawing/2014/main" id="{9334AC4F-AA37-AA75-5323-9EE409BDC279}"/>
                </a:ext>
              </a:extLst>
            </p:cNvPr>
            <p:cNvSpPr/>
            <p:nvPr/>
          </p:nvSpPr>
          <p:spPr>
            <a:xfrm flipH="1">
              <a:off x="533400" y="2432176"/>
              <a:ext cx="85165" cy="3962400"/>
            </a:xfrm>
            <a:prstGeom prst="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82" name="TextBox 81">
            <a:extLst>
              <a:ext uri="{FF2B5EF4-FFF2-40B4-BE49-F238E27FC236}">
                <a16:creationId xmlns:a16="http://schemas.microsoft.com/office/drawing/2014/main" id="{6B616D4D-1FD8-9637-EA09-DB6A5F2549E1}"/>
              </a:ext>
            </a:extLst>
          </p:cNvPr>
          <p:cNvSpPr txBox="1"/>
          <p:nvPr/>
        </p:nvSpPr>
        <p:spPr>
          <a:xfrm>
            <a:off x="4656075" y="2037902"/>
            <a:ext cx="7133305" cy="4493538"/>
          </a:xfrm>
          <a:prstGeom prst="rect">
            <a:avLst/>
          </a:prstGeom>
          <a:noFill/>
        </p:spPr>
        <p:txBody>
          <a:bodyPr wrap="square">
            <a:spAutoFit/>
          </a:bodyPr>
          <a:lstStyle/>
          <a:p>
            <a:pPr algn="l" fontAlgn="base">
              <a:spcAft>
                <a:spcPts val="1200"/>
              </a:spcAft>
              <a:buNone/>
            </a:pPr>
            <a:r>
              <a:rPr lang="en-US" sz="2400" b="0" i="0" u="none" strike="noStrike" dirty="0">
                <a:effectLst/>
              </a:rPr>
              <a:t>Psalms 8:3–9</a:t>
            </a:r>
            <a:r>
              <a:rPr lang="en-US" sz="2400" b="0" i="0" dirty="0">
                <a:effectLst/>
              </a:rPr>
              <a:t>; </a:t>
            </a:r>
            <a:r>
              <a:rPr lang="en-US" sz="2400" b="0" i="0" u="none" strike="noStrike" dirty="0">
                <a:effectLst/>
              </a:rPr>
              <a:t>9:1–2</a:t>
            </a:r>
            <a:r>
              <a:rPr lang="en-US" sz="2400" b="0" i="0" dirty="0">
                <a:effectLst/>
              </a:rPr>
              <a:t>. “</a:t>
            </a:r>
            <a:r>
              <a:rPr lang="en-US" sz="2400" b="0" i="0" u="none" strike="noStrike" dirty="0">
                <a:effectLst/>
              </a:rPr>
              <a:t>How Great Thou Art</a:t>
            </a:r>
            <a:r>
              <a:rPr lang="en-US" sz="2400" b="0" i="0" dirty="0">
                <a:effectLst/>
              </a:rPr>
              <a:t>”</a:t>
            </a:r>
          </a:p>
          <a:p>
            <a:pPr algn="l" fontAlgn="base">
              <a:spcAft>
                <a:spcPts val="1200"/>
              </a:spcAft>
              <a:buNone/>
            </a:pPr>
            <a:r>
              <a:rPr lang="en-US" sz="2400" b="0" i="0" u="none" strike="noStrike" dirty="0">
                <a:effectLst/>
              </a:rPr>
              <a:t>Psalm 26:8</a:t>
            </a:r>
            <a:r>
              <a:rPr lang="en-US" sz="2400" b="0" i="0" dirty="0">
                <a:effectLst/>
              </a:rPr>
              <a:t>. “</a:t>
            </a:r>
            <a:r>
              <a:rPr lang="en-US" sz="2400" b="0" i="0" u="none" strike="noStrike" dirty="0">
                <a:effectLst/>
              </a:rPr>
              <a:t>We Love Thy House, O God</a:t>
            </a:r>
            <a:r>
              <a:rPr lang="en-US" sz="2400" b="0" i="0" dirty="0">
                <a:effectLst/>
              </a:rPr>
              <a:t>”</a:t>
            </a:r>
          </a:p>
          <a:p>
            <a:pPr algn="l" fontAlgn="base">
              <a:spcAft>
                <a:spcPts val="1200"/>
              </a:spcAft>
              <a:buNone/>
            </a:pPr>
            <a:r>
              <a:rPr lang="en-US" sz="2400" b="0" i="0" u="none" strike="noStrike" dirty="0">
                <a:effectLst/>
              </a:rPr>
              <a:t>Psalm 27:1</a:t>
            </a:r>
            <a:r>
              <a:rPr lang="en-US" sz="2400" b="0" i="0" dirty="0">
                <a:effectLst/>
              </a:rPr>
              <a:t>. “</a:t>
            </a:r>
            <a:r>
              <a:rPr lang="en-US" sz="2400" b="0" i="0" u="none" strike="noStrike" dirty="0">
                <a:effectLst/>
              </a:rPr>
              <a:t>The Lord Is My Light</a:t>
            </a:r>
            <a:r>
              <a:rPr lang="en-US" sz="2400" b="0" i="0" dirty="0">
                <a:effectLst/>
              </a:rPr>
              <a:t>”</a:t>
            </a:r>
          </a:p>
          <a:p>
            <a:pPr algn="l" fontAlgn="base">
              <a:spcAft>
                <a:spcPts val="1200"/>
              </a:spcAft>
              <a:buNone/>
            </a:pPr>
            <a:r>
              <a:rPr lang="en-US" sz="2400" b="0" i="0" u="none" strike="noStrike" dirty="0">
                <a:effectLst/>
              </a:rPr>
              <a:t>Psalms 33:1–6</a:t>
            </a:r>
            <a:r>
              <a:rPr lang="en-US" sz="2400" b="0" i="0" dirty="0">
                <a:effectLst/>
              </a:rPr>
              <a:t>; </a:t>
            </a:r>
            <a:r>
              <a:rPr lang="en-US" sz="2400" b="0" i="0" u="none" strike="noStrike" dirty="0">
                <a:effectLst/>
              </a:rPr>
              <a:t>95:1–6</a:t>
            </a:r>
            <a:r>
              <a:rPr lang="en-US" sz="2400" b="0" i="0" dirty="0">
                <a:effectLst/>
              </a:rPr>
              <a:t>. “</a:t>
            </a:r>
            <a:r>
              <a:rPr lang="en-US" sz="2400" b="0" i="0" u="none" strike="noStrike" dirty="0">
                <a:effectLst/>
              </a:rPr>
              <a:t>For the Beauty of the Earth</a:t>
            </a:r>
            <a:r>
              <a:rPr lang="en-US" sz="2400" b="0" i="0" dirty="0">
                <a:effectLst/>
              </a:rPr>
              <a:t>”</a:t>
            </a:r>
          </a:p>
          <a:p>
            <a:pPr algn="l" fontAlgn="base">
              <a:spcAft>
                <a:spcPts val="1200"/>
              </a:spcAft>
              <a:buNone/>
            </a:pPr>
            <a:r>
              <a:rPr lang="en-US" sz="2400" b="0" i="0" u="none" strike="noStrike" dirty="0">
                <a:effectLst/>
              </a:rPr>
              <a:t>Psalm 37:3–9</a:t>
            </a:r>
            <a:r>
              <a:rPr lang="en-US" sz="2400" b="0" i="0" dirty="0">
                <a:effectLst/>
              </a:rPr>
              <a:t>. “</a:t>
            </a:r>
            <a:r>
              <a:rPr lang="en-US" sz="2400" b="0" i="0" u="none" strike="noStrike" dirty="0">
                <a:effectLst/>
              </a:rPr>
              <a:t>Be Still, My Soul</a:t>
            </a:r>
            <a:r>
              <a:rPr lang="en-US" sz="2400" b="0" i="0" dirty="0">
                <a:effectLst/>
              </a:rPr>
              <a:t>”</a:t>
            </a:r>
          </a:p>
          <a:p>
            <a:pPr algn="l" fontAlgn="base">
              <a:spcAft>
                <a:spcPts val="1200"/>
              </a:spcAft>
              <a:buNone/>
            </a:pPr>
            <a:r>
              <a:rPr lang="en-US" sz="2400" b="0" i="0" u="none" strike="noStrike" dirty="0">
                <a:effectLst/>
              </a:rPr>
              <a:t>Psalm 148</a:t>
            </a:r>
            <a:r>
              <a:rPr lang="en-US" sz="2400" b="0" i="0" dirty="0">
                <a:effectLst/>
              </a:rPr>
              <a:t>. “</a:t>
            </a:r>
            <a:r>
              <a:rPr lang="en-US" sz="2400" b="0" i="0" u="none" strike="noStrike" dirty="0">
                <a:effectLst/>
              </a:rPr>
              <a:t>All Creatures of Our God and King</a:t>
            </a:r>
            <a:r>
              <a:rPr lang="en-US" sz="2400" b="0" i="0" dirty="0">
                <a:effectLst/>
              </a:rPr>
              <a:t>”</a:t>
            </a:r>
          </a:p>
          <a:p>
            <a:pPr algn="l" fontAlgn="base">
              <a:spcAft>
                <a:spcPts val="1200"/>
              </a:spcAft>
              <a:buNone/>
            </a:pPr>
            <a:r>
              <a:rPr lang="en-US" sz="2400" b="0" i="0" u="none" strike="noStrike" dirty="0">
                <a:effectLst/>
              </a:rPr>
              <a:t>Psalm 150</a:t>
            </a:r>
            <a:r>
              <a:rPr lang="en-US" sz="2400" b="0" i="0" dirty="0">
                <a:effectLst/>
              </a:rPr>
              <a:t>. “</a:t>
            </a:r>
            <a:r>
              <a:rPr lang="en-US" sz="2400" b="0" i="0" u="none" strike="noStrike" dirty="0">
                <a:effectLst/>
              </a:rPr>
              <a:t>Praise to the Lord, the Almighty</a:t>
            </a:r>
            <a:r>
              <a:rPr lang="en-US" sz="2400" b="0" i="0" dirty="0">
                <a:effectLst/>
              </a:rPr>
              <a:t>”</a:t>
            </a:r>
          </a:p>
          <a:p>
            <a:pPr algn="l" fontAlgn="base">
              <a:spcAft>
                <a:spcPts val="1200"/>
              </a:spcAft>
              <a:buNone/>
            </a:pPr>
            <a:r>
              <a:rPr lang="en-US" sz="2400" u="none" strike="noStrike" dirty="0"/>
              <a:t>Ps</a:t>
            </a:r>
            <a:r>
              <a:rPr lang="en-US" sz="2400" b="0" i="0" u="none" strike="noStrike" dirty="0">
                <a:effectLst/>
              </a:rPr>
              <a:t>alm 23</a:t>
            </a:r>
            <a:r>
              <a:rPr lang="en-US" sz="2400" u="none" strike="noStrike" dirty="0"/>
              <a:t> </a:t>
            </a:r>
            <a:r>
              <a:rPr lang="en-US" sz="2400" b="0" i="0" dirty="0">
                <a:effectLst/>
              </a:rPr>
              <a:t> “</a:t>
            </a:r>
            <a:r>
              <a:rPr lang="en-US" sz="2400" b="0" i="0" u="none" strike="noStrike" dirty="0">
                <a:effectLst/>
              </a:rPr>
              <a:t>The Lord Is My Shepherd</a:t>
            </a:r>
            <a:r>
              <a:rPr lang="en-US" sz="2400" b="0" i="0" dirty="0">
                <a:effectLst/>
              </a:rPr>
              <a:t>.”</a:t>
            </a:r>
          </a:p>
        </p:txBody>
      </p:sp>
      <p:sp>
        <p:nvSpPr>
          <p:cNvPr id="84" name="TextBox 83">
            <a:extLst>
              <a:ext uri="{FF2B5EF4-FFF2-40B4-BE49-F238E27FC236}">
                <a16:creationId xmlns:a16="http://schemas.microsoft.com/office/drawing/2014/main" id="{A53FE619-AD29-0939-7A64-EB318EDE2D21}"/>
              </a:ext>
            </a:extLst>
          </p:cNvPr>
          <p:cNvSpPr txBox="1"/>
          <p:nvPr/>
        </p:nvSpPr>
        <p:spPr>
          <a:xfrm>
            <a:off x="355793" y="899674"/>
            <a:ext cx="11276765" cy="646331"/>
          </a:xfrm>
          <a:prstGeom prst="rect">
            <a:avLst/>
          </a:prstGeom>
          <a:noFill/>
        </p:spPr>
        <p:txBody>
          <a:bodyPr wrap="square">
            <a:spAutoFit/>
          </a:bodyPr>
          <a:lstStyle/>
          <a:p>
            <a:pPr algn="ctr"/>
            <a:r>
              <a:rPr lang="en-US" b="0" i="0" dirty="0">
                <a:effectLst/>
              </a:rPr>
              <a:t>Like the psalms, the lyrics and music of modern hymns can reflect expressions of reverence and love for Heavenly Father and Jesus Christ and can invite the Spirit’s witness of Them.</a:t>
            </a:r>
            <a:endParaRPr lang="en-US" dirty="0"/>
          </a:p>
        </p:txBody>
      </p:sp>
    </p:spTree>
    <p:extLst>
      <p:ext uri="{BB962C8B-B14F-4D97-AF65-F5344CB8AC3E}">
        <p14:creationId xmlns:p14="http://schemas.microsoft.com/office/powerpoint/2010/main" val="136568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8DB62-4075-A123-6969-8610D657AECF}"/>
            </a:ext>
          </a:extLst>
        </p:cNvPr>
        <p:cNvGrpSpPr/>
        <p:nvPr/>
      </p:nvGrpSpPr>
      <p:grpSpPr>
        <a:xfrm>
          <a:off x="0" y="0"/>
          <a:ext cx="0" cy="0"/>
          <a:chOff x="0" y="0"/>
          <a:chExt cx="0" cy="0"/>
        </a:xfrm>
      </p:grpSpPr>
      <p:pic>
        <p:nvPicPr>
          <p:cNvPr id="2" name="Picture 2" descr="https://encrypted-tbn1.gstatic.com/images?q=tbn:ANd9GcSM1VNKZrUF0mUbsnlIkY5Tw01_EoDNR4BS5YXdumQPrS4OxSrnHg">
            <a:extLst>
              <a:ext uri="{FF2B5EF4-FFF2-40B4-BE49-F238E27FC236}">
                <a16:creationId xmlns:a16="http://schemas.microsoft.com/office/drawing/2014/main" id="{D3454B86-3576-6066-E92C-AD16B58D5F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68"/>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5BEE24C-A6C8-2E68-F8E4-441808651E1F}"/>
              </a:ext>
            </a:extLst>
          </p:cNvPr>
          <p:cNvSpPr txBox="1"/>
          <p:nvPr/>
        </p:nvSpPr>
        <p:spPr>
          <a:xfrm>
            <a:off x="0" y="0"/>
            <a:ext cx="12192001" cy="923330"/>
          </a:xfrm>
          <a:prstGeom prst="rect">
            <a:avLst/>
          </a:prstGeom>
          <a:noFill/>
        </p:spPr>
        <p:txBody>
          <a:bodyPr wrap="square" rtlCol="0">
            <a:spAutoFit/>
          </a:bodyPr>
          <a:lstStyle/>
          <a:p>
            <a:pPr algn="ctr"/>
            <a:r>
              <a:rPr lang="en-US" sz="5400" dirty="0"/>
              <a:t>Acrostic Poem</a:t>
            </a:r>
          </a:p>
        </p:txBody>
      </p:sp>
      <p:sp>
        <p:nvSpPr>
          <p:cNvPr id="82" name="TextBox 81">
            <a:extLst>
              <a:ext uri="{FF2B5EF4-FFF2-40B4-BE49-F238E27FC236}">
                <a16:creationId xmlns:a16="http://schemas.microsoft.com/office/drawing/2014/main" id="{526CBC7C-A5DB-99FC-1746-4DC4AFCEA700}"/>
              </a:ext>
            </a:extLst>
          </p:cNvPr>
          <p:cNvSpPr txBox="1"/>
          <p:nvPr/>
        </p:nvSpPr>
        <p:spPr>
          <a:xfrm>
            <a:off x="2529347" y="1054905"/>
            <a:ext cx="7133305" cy="1200329"/>
          </a:xfrm>
          <a:prstGeom prst="rect">
            <a:avLst/>
          </a:prstGeom>
          <a:noFill/>
        </p:spPr>
        <p:txBody>
          <a:bodyPr wrap="square">
            <a:spAutoFit/>
          </a:bodyPr>
          <a:lstStyle/>
          <a:p>
            <a:pPr algn="ctr" fontAlgn="base">
              <a:spcAft>
                <a:spcPts val="1200"/>
              </a:spcAft>
            </a:pPr>
            <a:r>
              <a:rPr lang="en-US" sz="2400" dirty="0"/>
              <a:t>An acrostic poem is a type of poem where the first letter of each line spells out a specific word, name, or phrase when read vertically. </a:t>
            </a:r>
            <a:endParaRPr lang="en-US" sz="2400" b="0" i="0" dirty="0">
              <a:effectLst/>
            </a:endParaRPr>
          </a:p>
        </p:txBody>
      </p:sp>
      <p:sp>
        <p:nvSpPr>
          <p:cNvPr id="83" name="TextBox 82">
            <a:extLst>
              <a:ext uri="{FF2B5EF4-FFF2-40B4-BE49-F238E27FC236}">
                <a16:creationId xmlns:a16="http://schemas.microsoft.com/office/drawing/2014/main" id="{D3C8E95D-BD02-28DF-0F85-3C8FC5C80E93}"/>
              </a:ext>
            </a:extLst>
          </p:cNvPr>
          <p:cNvSpPr txBox="1"/>
          <p:nvPr/>
        </p:nvSpPr>
        <p:spPr>
          <a:xfrm>
            <a:off x="512180" y="2756107"/>
            <a:ext cx="6094070" cy="3046988"/>
          </a:xfrm>
          <a:prstGeom prst="rect">
            <a:avLst/>
          </a:prstGeom>
          <a:noFill/>
        </p:spPr>
        <p:txBody>
          <a:bodyPr wrap="square">
            <a:spAutoFit/>
          </a:bodyPr>
          <a:lstStyle/>
          <a:p>
            <a:r>
              <a:rPr lang="en-US" sz="2400" b="0" i="0" dirty="0">
                <a:effectLst/>
              </a:rPr>
              <a:t>A Hebrew acrostic poem is a poem where the first letters of each line or stanza follow the order of the 22-letter Hebrew alphabet, from Aleph to </a:t>
            </a:r>
            <a:r>
              <a:rPr lang="en-US" sz="2400" b="0" i="0" dirty="0" err="1">
                <a:effectLst/>
              </a:rPr>
              <a:t>Tav</a:t>
            </a:r>
            <a:r>
              <a:rPr lang="en-US" sz="2400" b="0" i="0" dirty="0">
                <a:effectLst/>
              </a:rPr>
              <a:t>. </a:t>
            </a:r>
          </a:p>
          <a:p>
            <a:endParaRPr lang="en-US" sz="2400" dirty="0"/>
          </a:p>
          <a:p>
            <a:r>
              <a:rPr lang="en-US" sz="2400" b="0" i="0" dirty="0">
                <a:effectLst/>
              </a:rPr>
              <a:t>This form is found in biblical texts like Psalms 25, 34, 37, 111, 112, 119, 145, and Proverbs 31</a:t>
            </a:r>
            <a:endParaRPr lang="en-US" sz="2400" dirty="0"/>
          </a:p>
        </p:txBody>
      </p:sp>
      <p:grpSp>
        <p:nvGrpSpPr>
          <p:cNvPr id="89" name="Group 88">
            <a:extLst>
              <a:ext uri="{FF2B5EF4-FFF2-40B4-BE49-F238E27FC236}">
                <a16:creationId xmlns:a16="http://schemas.microsoft.com/office/drawing/2014/main" id="{C66B50D4-849C-279F-1603-2E7FE65E3E88}"/>
              </a:ext>
            </a:extLst>
          </p:cNvPr>
          <p:cNvGrpSpPr/>
          <p:nvPr/>
        </p:nvGrpSpPr>
        <p:grpSpPr>
          <a:xfrm>
            <a:off x="7313272" y="2386809"/>
            <a:ext cx="3252486" cy="4143737"/>
            <a:chOff x="7313272" y="2386809"/>
            <a:chExt cx="3252486" cy="4143737"/>
          </a:xfrm>
        </p:grpSpPr>
        <p:grpSp>
          <p:nvGrpSpPr>
            <p:cNvPr id="87" name="Group 86">
              <a:extLst>
                <a:ext uri="{FF2B5EF4-FFF2-40B4-BE49-F238E27FC236}">
                  <a16:creationId xmlns:a16="http://schemas.microsoft.com/office/drawing/2014/main" id="{AFB60C07-6017-A212-7787-8D53E580F5FB}"/>
                </a:ext>
              </a:extLst>
            </p:cNvPr>
            <p:cNvGrpSpPr/>
            <p:nvPr/>
          </p:nvGrpSpPr>
          <p:grpSpPr>
            <a:xfrm>
              <a:off x="7567431" y="2548855"/>
              <a:ext cx="2863795" cy="3785652"/>
              <a:chOff x="7868373" y="2386809"/>
              <a:chExt cx="2863795" cy="3785652"/>
            </a:xfrm>
          </p:grpSpPr>
          <p:sp>
            <p:nvSpPr>
              <p:cNvPr id="84" name="TextBox 83">
                <a:extLst>
                  <a:ext uri="{FF2B5EF4-FFF2-40B4-BE49-F238E27FC236}">
                    <a16:creationId xmlns:a16="http://schemas.microsoft.com/office/drawing/2014/main" id="{C490232F-5E70-FB2F-3DEE-26D2BFE0E4AB}"/>
                  </a:ext>
                </a:extLst>
              </p:cNvPr>
              <p:cNvSpPr txBox="1"/>
              <p:nvPr/>
            </p:nvSpPr>
            <p:spPr>
              <a:xfrm>
                <a:off x="7868373" y="2386809"/>
                <a:ext cx="259465" cy="3785652"/>
              </a:xfrm>
              <a:prstGeom prst="rect">
                <a:avLst/>
              </a:prstGeom>
              <a:noFill/>
            </p:spPr>
            <p:txBody>
              <a:bodyPr wrap="square">
                <a:spAutoFit/>
              </a:bodyPr>
              <a:lstStyle/>
              <a:p>
                <a:pPr algn="ctr"/>
                <a:r>
                  <a:rPr lang="en-US" sz="4800" b="0" i="0" dirty="0">
                    <a:effectLst/>
                  </a:rPr>
                  <a:t>JESUS</a:t>
                </a:r>
                <a:endParaRPr lang="en-US" sz="4800" dirty="0"/>
              </a:p>
            </p:txBody>
          </p:sp>
          <p:sp>
            <p:nvSpPr>
              <p:cNvPr id="86" name="TextBox 85">
                <a:extLst>
                  <a:ext uri="{FF2B5EF4-FFF2-40B4-BE49-F238E27FC236}">
                    <a16:creationId xmlns:a16="http://schemas.microsoft.com/office/drawing/2014/main" id="{68604C10-1DE1-01A6-6546-A5265E8386B5}"/>
                  </a:ext>
                </a:extLst>
              </p:cNvPr>
              <p:cNvSpPr txBox="1"/>
              <p:nvPr/>
            </p:nvSpPr>
            <p:spPr>
              <a:xfrm>
                <a:off x="8498712" y="2859065"/>
                <a:ext cx="2233456" cy="2308324"/>
              </a:xfrm>
              <a:prstGeom prst="rect">
                <a:avLst/>
              </a:prstGeom>
              <a:noFill/>
            </p:spPr>
            <p:txBody>
              <a:bodyPr wrap="square">
                <a:spAutoFit/>
              </a:bodyPr>
              <a:lstStyle/>
              <a:p>
                <a:pPr marL="342900" indent="-342900">
                  <a:buFont typeface="+mj-lt"/>
                  <a:buAutoNum type="arabicPeriod"/>
                </a:pPr>
                <a:r>
                  <a:rPr lang="en-US" sz="1800" b="0" i="0" dirty="0">
                    <a:effectLst/>
                  </a:rPr>
                  <a:t>Write one word for each line beginning with the letter.</a:t>
                </a:r>
              </a:p>
              <a:p>
                <a:pPr marL="342900" indent="-342900">
                  <a:buFont typeface="+mj-lt"/>
                  <a:buAutoNum type="arabicPeriod"/>
                </a:pPr>
                <a:endParaRPr lang="en-US" dirty="0"/>
              </a:p>
              <a:p>
                <a:pPr marL="342900" indent="-342900">
                  <a:buFont typeface="+mj-lt"/>
                  <a:buAutoNum type="arabicPeriod"/>
                </a:pPr>
                <a:r>
                  <a:rPr lang="en-US" dirty="0"/>
                  <a:t>Write a sentence for each letter</a:t>
                </a:r>
              </a:p>
            </p:txBody>
          </p:sp>
        </p:grpSp>
        <p:sp>
          <p:nvSpPr>
            <p:cNvPr id="88" name="Rectangle 87">
              <a:extLst>
                <a:ext uri="{FF2B5EF4-FFF2-40B4-BE49-F238E27FC236}">
                  <a16:creationId xmlns:a16="http://schemas.microsoft.com/office/drawing/2014/main" id="{142BBE31-3C69-2524-3E6C-61551A842794}"/>
                </a:ext>
              </a:extLst>
            </p:cNvPr>
            <p:cNvSpPr/>
            <p:nvPr/>
          </p:nvSpPr>
          <p:spPr>
            <a:xfrm>
              <a:off x="7313272" y="2386809"/>
              <a:ext cx="3252486" cy="4143737"/>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6669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1" cy="923330"/>
          </a:xfrm>
          <a:prstGeom prst="rect">
            <a:avLst/>
          </a:prstGeom>
          <a:noFill/>
        </p:spPr>
        <p:txBody>
          <a:bodyPr wrap="square" rtlCol="0">
            <a:spAutoFit/>
          </a:bodyPr>
          <a:lstStyle/>
          <a:p>
            <a:pPr algn="ctr"/>
            <a:r>
              <a:rPr lang="en-US" sz="5400" dirty="0"/>
              <a:t>Jesus Christ in Psalms</a:t>
            </a:r>
          </a:p>
        </p:txBody>
      </p:sp>
      <p:grpSp>
        <p:nvGrpSpPr>
          <p:cNvPr id="9" name="Group 8"/>
          <p:cNvGrpSpPr/>
          <p:nvPr/>
        </p:nvGrpSpPr>
        <p:grpSpPr>
          <a:xfrm>
            <a:off x="250372" y="570241"/>
            <a:ext cx="11636828" cy="1237519"/>
            <a:chOff x="36354" y="858629"/>
            <a:chExt cx="10190947" cy="1701351"/>
          </a:xfrm>
        </p:grpSpPr>
        <p:grpSp>
          <p:nvGrpSpPr>
            <p:cNvPr id="10" name="Group 48"/>
            <p:cNvGrpSpPr/>
            <p:nvPr/>
          </p:nvGrpSpPr>
          <p:grpSpPr>
            <a:xfrm rot="21364714">
              <a:off x="36354" y="879944"/>
              <a:ext cx="5392180" cy="1534051"/>
              <a:chOff x="36354" y="879944"/>
              <a:chExt cx="5392180" cy="1534051"/>
            </a:xfrm>
          </p:grpSpPr>
          <p:grpSp>
            <p:nvGrpSpPr>
              <p:cNvPr id="24" name="Group 15"/>
              <p:cNvGrpSpPr/>
              <p:nvPr/>
            </p:nvGrpSpPr>
            <p:grpSpPr>
              <a:xfrm rot="21312912">
                <a:off x="36354" y="879944"/>
                <a:ext cx="2863164" cy="991252"/>
                <a:chOff x="489405" y="1245820"/>
                <a:chExt cx="6691361" cy="2022565"/>
              </a:xfrm>
            </p:grpSpPr>
            <p:sp>
              <p:nvSpPr>
                <p:cNvPr id="31" name="Flowchart: Summing Junction 2"/>
                <p:cNvSpPr/>
                <p:nvPr/>
              </p:nvSpPr>
              <p:spPr>
                <a:xfrm rot="1358314">
                  <a:off x="489405" y="1245820"/>
                  <a:ext cx="1828800" cy="533400"/>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Summing Junction 31"/>
                <p:cNvSpPr/>
                <p:nvPr/>
              </p:nvSpPr>
              <p:spPr>
                <a:xfrm rot="1183607">
                  <a:off x="1708604" y="1703019"/>
                  <a:ext cx="1828800" cy="533400"/>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Summing Junction 32"/>
                <p:cNvSpPr/>
                <p:nvPr/>
              </p:nvSpPr>
              <p:spPr>
                <a:xfrm rot="703167">
                  <a:off x="2990650" y="2055563"/>
                  <a:ext cx="1828800" cy="533400"/>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Summing Junction 33"/>
                <p:cNvSpPr/>
                <p:nvPr/>
              </p:nvSpPr>
              <p:spPr>
                <a:xfrm rot="1152064">
                  <a:off x="4144746" y="2369361"/>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Summing Junction 34"/>
                <p:cNvSpPr/>
                <p:nvPr/>
              </p:nvSpPr>
              <p:spPr>
                <a:xfrm rot="1049830">
                  <a:off x="5351967" y="2734986"/>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42"/>
              <p:cNvGrpSpPr/>
              <p:nvPr/>
            </p:nvGrpSpPr>
            <p:grpSpPr>
              <a:xfrm rot="21312912">
                <a:off x="2572394" y="1553773"/>
                <a:ext cx="2856140" cy="860222"/>
                <a:chOff x="539805" y="1377992"/>
                <a:chExt cx="6674948" cy="1755208"/>
              </a:xfrm>
            </p:grpSpPr>
            <p:sp>
              <p:nvSpPr>
                <p:cNvPr id="26" name="Flowchart: Summing Junction 25"/>
                <p:cNvSpPr/>
                <p:nvPr/>
              </p:nvSpPr>
              <p:spPr>
                <a:xfrm rot="1358314">
                  <a:off x="539805" y="1377992"/>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Summing Junction 26"/>
                <p:cNvSpPr/>
                <p:nvPr/>
              </p:nvSpPr>
              <p:spPr>
                <a:xfrm rot="1183607">
                  <a:off x="1743370" y="1778984"/>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Summing Junction 27"/>
                <p:cNvSpPr/>
                <p:nvPr/>
              </p:nvSpPr>
              <p:spPr>
                <a:xfrm rot="703167">
                  <a:off x="2961036" y="2145177"/>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Summing Junction 28"/>
                <p:cNvSpPr/>
                <p:nvPr/>
              </p:nvSpPr>
              <p:spPr>
                <a:xfrm rot="706875">
                  <a:off x="4184757" y="2390641"/>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Summing Junction 29"/>
                <p:cNvSpPr/>
                <p:nvPr/>
              </p:nvSpPr>
              <p:spPr>
                <a:xfrm rot="569080">
                  <a:off x="5385954" y="2599801"/>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49"/>
            <p:cNvGrpSpPr/>
            <p:nvPr/>
          </p:nvGrpSpPr>
          <p:grpSpPr>
            <a:xfrm rot="387251" flipH="1">
              <a:off x="5025886" y="858629"/>
              <a:ext cx="5201415" cy="1701351"/>
              <a:chOff x="150023" y="771899"/>
              <a:chExt cx="5201415" cy="1701351"/>
            </a:xfrm>
          </p:grpSpPr>
          <p:grpSp>
            <p:nvGrpSpPr>
              <p:cNvPr id="12" name="Group 15"/>
              <p:cNvGrpSpPr/>
              <p:nvPr/>
            </p:nvGrpSpPr>
            <p:grpSpPr>
              <a:xfrm rot="21312912">
                <a:off x="150023" y="771899"/>
                <a:ext cx="2744981" cy="1094547"/>
                <a:chOff x="765606" y="1035054"/>
                <a:chExt cx="6415160" cy="2233331"/>
              </a:xfrm>
            </p:grpSpPr>
            <p:sp>
              <p:nvSpPr>
                <p:cNvPr id="19" name="Flowchart: Summing Junction 2"/>
                <p:cNvSpPr/>
                <p:nvPr/>
              </p:nvSpPr>
              <p:spPr>
                <a:xfrm rot="1358314">
                  <a:off x="765606" y="1035054"/>
                  <a:ext cx="1828800"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Summing Junction 19"/>
                <p:cNvSpPr/>
                <p:nvPr/>
              </p:nvSpPr>
              <p:spPr>
                <a:xfrm rot="1183607">
                  <a:off x="1938459" y="1537756"/>
                  <a:ext cx="1828801"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Summing Junction 20"/>
                <p:cNvSpPr/>
                <p:nvPr/>
              </p:nvSpPr>
              <p:spPr>
                <a:xfrm rot="1379575">
                  <a:off x="3027531" y="1987368"/>
                  <a:ext cx="1828801"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Summing Junction 21"/>
                <p:cNvSpPr/>
                <p:nvPr/>
              </p:nvSpPr>
              <p:spPr>
                <a:xfrm rot="1152064">
                  <a:off x="4144746" y="2369361"/>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Summing Junction 22"/>
                <p:cNvSpPr/>
                <p:nvPr/>
              </p:nvSpPr>
              <p:spPr>
                <a:xfrm rot="1049830">
                  <a:off x="5351967" y="2734986"/>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42"/>
              <p:cNvGrpSpPr/>
              <p:nvPr/>
            </p:nvGrpSpPr>
            <p:grpSpPr>
              <a:xfrm rot="21312912">
                <a:off x="2574870" y="1556994"/>
                <a:ext cx="2776568" cy="916256"/>
                <a:chOff x="539805" y="1377992"/>
                <a:chExt cx="6488985" cy="1869541"/>
              </a:xfrm>
            </p:grpSpPr>
            <p:sp>
              <p:nvSpPr>
                <p:cNvPr id="14" name="Flowchart: Summing Junction 13"/>
                <p:cNvSpPr/>
                <p:nvPr/>
              </p:nvSpPr>
              <p:spPr>
                <a:xfrm rot="1358314">
                  <a:off x="539805" y="1377992"/>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Summing Junction 14"/>
                <p:cNvSpPr/>
                <p:nvPr/>
              </p:nvSpPr>
              <p:spPr>
                <a:xfrm rot="1183607">
                  <a:off x="1743370" y="1778984"/>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Summing Junction 15"/>
                <p:cNvSpPr/>
                <p:nvPr/>
              </p:nvSpPr>
              <p:spPr>
                <a:xfrm rot="703167">
                  <a:off x="2961036" y="2145177"/>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Summing Junction 16"/>
                <p:cNvSpPr/>
                <p:nvPr/>
              </p:nvSpPr>
              <p:spPr>
                <a:xfrm rot="706875">
                  <a:off x="4184757" y="2390641"/>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Summing Junction 17"/>
                <p:cNvSpPr/>
                <p:nvPr/>
              </p:nvSpPr>
              <p:spPr>
                <a:xfrm rot="674339">
                  <a:off x="5199992" y="2714134"/>
                  <a:ext cx="1828798"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48" name="Group 2047"/>
          <p:cNvGrpSpPr/>
          <p:nvPr/>
        </p:nvGrpSpPr>
        <p:grpSpPr>
          <a:xfrm>
            <a:off x="112992" y="516287"/>
            <a:ext cx="1825812" cy="3105592"/>
            <a:chOff x="394874" y="645042"/>
            <a:chExt cx="1825812" cy="3105592"/>
          </a:xfrm>
        </p:grpSpPr>
        <p:sp>
          <p:nvSpPr>
            <p:cNvPr id="7" name="Rectangle 6"/>
            <p:cNvSpPr/>
            <p:nvPr/>
          </p:nvSpPr>
          <p:spPr>
            <a:xfrm>
              <a:off x="394874" y="1442310"/>
              <a:ext cx="1825812" cy="2308324"/>
            </a:xfrm>
            <a:prstGeom prst="rect">
              <a:avLst/>
            </a:prstGeom>
            <a:solidFill>
              <a:schemeClr val="accent3">
                <a:lumMod val="60000"/>
                <a:lumOff val="40000"/>
              </a:schemeClr>
            </a:solidFill>
            <a:ln>
              <a:solidFill>
                <a:schemeClr val="tx1"/>
              </a:solidFill>
            </a:ln>
          </p:spPr>
          <p:txBody>
            <a:bodyPr wrap="square">
              <a:spAutoFit/>
            </a:bodyPr>
            <a:lstStyle/>
            <a:p>
              <a:pPr algn="ctr" fontAlgn="base"/>
              <a:r>
                <a:rPr lang="en-US" dirty="0"/>
                <a:t>I will praise </a:t>
              </a:r>
              <a:r>
                <a:rPr lang="en-US" i="1" dirty="0"/>
                <a:t>thee,</a:t>
              </a:r>
              <a:r>
                <a:rPr lang="en-US" dirty="0"/>
                <a:t> O </a:t>
              </a:r>
            </a:p>
            <a:p>
              <a:pPr algn="ctr" fontAlgn="base"/>
              <a:r>
                <a:rPr lang="en-US" cap="small" dirty="0"/>
                <a:t>Lord</a:t>
              </a:r>
              <a:r>
                <a:rPr lang="en-US" dirty="0"/>
                <a:t>, with my whole heart; </a:t>
              </a:r>
            </a:p>
            <a:p>
              <a:pPr algn="ctr" fontAlgn="base"/>
              <a:r>
                <a:rPr lang="en-US" dirty="0"/>
                <a:t>I will shew forth all thy </a:t>
              </a:r>
              <a:r>
                <a:rPr lang="en-US" dirty="0" err="1"/>
                <a:t>marvellous</a:t>
              </a:r>
              <a:r>
                <a:rPr lang="en-US" dirty="0"/>
                <a:t> works</a:t>
              </a:r>
            </a:p>
          </p:txBody>
        </p:sp>
        <p:grpSp>
          <p:nvGrpSpPr>
            <p:cNvPr id="37" name="Group 4"/>
            <p:cNvGrpSpPr/>
            <p:nvPr/>
          </p:nvGrpSpPr>
          <p:grpSpPr>
            <a:xfrm>
              <a:off x="1156226" y="645042"/>
              <a:ext cx="268799" cy="861946"/>
              <a:chOff x="533400" y="3124200"/>
              <a:chExt cx="671335" cy="2446647"/>
            </a:xfrm>
          </p:grpSpPr>
          <p:grpSp>
            <p:nvGrpSpPr>
              <p:cNvPr id="38" name="Group 28"/>
              <p:cNvGrpSpPr/>
              <p:nvPr/>
            </p:nvGrpSpPr>
            <p:grpSpPr>
              <a:xfrm rot="179812">
                <a:off x="823735" y="3199273"/>
                <a:ext cx="381000" cy="2371574"/>
                <a:chOff x="1066800" y="3124199"/>
                <a:chExt cx="381000" cy="2438401"/>
              </a:xfrm>
            </p:grpSpPr>
            <p:sp>
              <p:nvSpPr>
                <p:cNvPr id="49" name="Rectangle 48"/>
                <p:cNvSpPr/>
                <p:nvPr/>
              </p:nvSpPr>
              <p:spPr>
                <a:xfrm>
                  <a:off x="10668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Delay 49"/>
                <p:cNvSpPr/>
                <p:nvPr/>
              </p:nvSpPr>
              <p:spPr>
                <a:xfrm flipH="1">
                  <a:off x="1324816" y="3124199"/>
                  <a:ext cx="118502"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29"/>
              <p:cNvGrpSpPr/>
              <p:nvPr/>
            </p:nvGrpSpPr>
            <p:grpSpPr>
              <a:xfrm>
                <a:off x="533400" y="3124200"/>
                <a:ext cx="506505" cy="2438400"/>
                <a:chOff x="533400" y="3124200"/>
                <a:chExt cx="506505" cy="2438400"/>
              </a:xfrm>
            </p:grpSpPr>
            <p:sp>
              <p:nvSpPr>
                <p:cNvPr id="47" name="Rectangle 46"/>
                <p:cNvSpPr/>
                <p:nvPr/>
              </p:nvSpPr>
              <p:spPr>
                <a:xfrm>
                  <a:off x="5334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Delay 47"/>
                <p:cNvSpPr/>
                <p:nvPr/>
              </p:nvSpPr>
              <p:spPr>
                <a:xfrm>
                  <a:off x="923364" y="3124200"/>
                  <a:ext cx="116541"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Oval 39"/>
              <p:cNvSpPr/>
              <p:nvPr/>
            </p:nvSpPr>
            <p:spPr>
              <a:xfrm>
                <a:off x="995082" y="4598894"/>
                <a:ext cx="152400" cy="313765"/>
              </a:xfrm>
              <a:prstGeom prst="ellipse">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38"/>
              <p:cNvGrpSpPr/>
              <p:nvPr/>
            </p:nvGrpSpPr>
            <p:grpSpPr>
              <a:xfrm>
                <a:off x="533400" y="4038600"/>
                <a:ext cx="533400" cy="457200"/>
                <a:chOff x="1676400" y="4267200"/>
                <a:chExt cx="1447800" cy="1143000"/>
              </a:xfrm>
            </p:grpSpPr>
            <p:grpSp>
              <p:nvGrpSpPr>
                <p:cNvPr id="42" name="Group 36"/>
                <p:cNvGrpSpPr/>
                <p:nvPr/>
              </p:nvGrpSpPr>
              <p:grpSpPr>
                <a:xfrm>
                  <a:off x="1676400" y="4267200"/>
                  <a:ext cx="1447800" cy="1143000"/>
                  <a:chOff x="1770529" y="2122655"/>
                  <a:chExt cx="1963271" cy="1524000"/>
                </a:xfrm>
              </p:grpSpPr>
              <p:sp>
                <p:nvSpPr>
                  <p:cNvPr id="44" name="Rounded Rectangle 43"/>
                  <p:cNvSpPr/>
                  <p:nvPr/>
                </p:nvSpPr>
                <p:spPr>
                  <a:xfrm>
                    <a:off x="1770529" y="3393141"/>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rot="17486313">
                    <a:off x="2670906" y="2770355"/>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1991596">
                    <a:off x="3505200" y="2133600"/>
                    <a:ext cx="228600" cy="381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Oval 42"/>
                <p:cNvSpPr/>
                <p:nvPr/>
              </p:nvSpPr>
              <p:spPr>
                <a:xfrm>
                  <a:off x="2971800" y="4343400"/>
                  <a:ext cx="152400" cy="152400"/>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51" name="Group 2050"/>
          <p:cNvGrpSpPr/>
          <p:nvPr/>
        </p:nvGrpSpPr>
        <p:grpSpPr>
          <a:xfrm>
            <a:off x="2091606" y="851959"/>
            <a:ext cx="1601424" cy="2836036"/>
            <a:chOff x="2091606" y="851959"/>
            <a:chExt cx="1601424" cy="2836036"/>
          </a:xfrm>
        </p:grpSpPr>
        <p:sp>
          <p:nvSpPr>
            <p:cNvPr id="8" name="Rectangle 7"/>
            <p:cNvSpPr/>
            <p:nvPr/>
          </p:nvSpPr>
          <p:spPr>
            <a:xfrm>
              <a:off x="2091606" y="1656670"/>
              <a:ext cx="1601424" cy="2031325"/>
            </a:xfrm>
            <a:prstGeom prst="rect">
              <a:avLst/>
            </a:prstGeom>
            <a:solidFill>
              <a:schemeClr val="accent2">
                <a:lumMod val="40000"/>
                <a:lumOff val="60000"/>
              </a:schemeClr>
            </a:solidFill>
            <a:ln>
              <a:solidFill>
                <a:schemeClr val="tx1"/>
              </a:solidFill>
            </a:ln>
          </p:spPr>
          <p:txBody>
            <a:bodyPr wrap="square">
              <a:spAutoFit/>
            </a:bodyPr>
            <a:lstStyle/>
            <a:p>
              <a:pPr algn="ctr" fontAlgn="base"/>
              <a:r>
                <a:rPr lang="en-US" dirty="0"/>
                <a:t>I will be glad and rejoice in thee: I will sing praise to thy name, O thou most High.</a:t>
              </a:r>
            </a:p>
          </p:txBody>
        </p:sp>
        <p:grpSp>
          <p:nvGrpSpPr>
            <p:cNvPr id="65" name="Group 4"/>
            <p:cNvGrpSpPr/>
            <p:nvPr/>
          </p:nvGrpSpPr>
          <p:grpSpPr>
            <a:xfrm>
              <a:off x="2688895" y="851959"/>
              <a:ext cx="268799" cy="861946"/>
              <a:chOff x="533400" y="3124200"/>
              <a:chExt cx="671335" cy="2446647"/>
            </a:xfrm>
          </p:grpSpPr>
          <p:grpSp>
            <p:nvGrpSpPr>
              <p:cNvPr id="66" name="Group 28"/>
              <p:cNvGrpSpPr/>
              <p:nvPr/>
            </p:nvGrpSpPr>
            <p:grpSpPr>
              <a:xfrm rot="179812">
                <a:off x="823735" y="3199273"/>
                <a:ext cx="381000" cy="2371574"/>
                <a:chOff x="1066800" y="3124199"/>
                <a:chExt cx="381000" cy="2438401"/>
              </a:xfrm>
            </p:grpSpPr>
            <p:sp>
              <p:nvSpPr>
                <p:cNvPr id="77" name="Rectangle 76"/>
                <p:cNvSpPr/>
                <p:nvPr/>
              </p:nvSpPr>
              <p:spPr>
                <a:xfrm>
                  <a:off x="10668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Delay 77"/>
                <p:cNvSpPr/>
                <p:nvPr/>
              </p:nvSpPr>
              <p:spPr>
                <a:xfrm flipH="1">
                  <a:off x="1324816" y="3124199"/>
                  <a:ext cx="118502"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29"/>
              <p:cNvGrpSpPr/>
              <p:nvPr/>
            </p:nvGrpSpPr>
            <p:grpSpPr>
              <a:xfrm>
                <a:off x="533400" y="3124200"/>
                <a:ext cx="506505" cy="2438400"/>
                <a:chOff x="533400" y="3124200"/>
                <a:chExt cx="506505" cy="2438400"/>
              </a:xfrm>
            </p:grpSpPr>
            <p:sp>
              <p:nvSpPr>
                <p:cNvPr id="75" name="Rectangle 74"/>
                <p:cNvSpPr/>
                <p:nvPr/>
              </p:nvSpPr>
              <p:spPr>
                <a:xfrm>
                  <a:off x="5334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Delay 75"/>
                <p:cNvSpPr/>
                <p:nvPr/>
              </p:nvSpPr>
              <p:spPr>
                <a:xfrm>
                  <a:off x="923364" y="3124200"/>
                  <a:ext cx="116541"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Oval 67"/>
              <p:cNvSpPr/>
              <p:nvPr/>
            </p:nvSpPr>
            <p:spPr>
              <a:xfrm>
                <a:off x="995082" y="4598894"/>
                <a:ext cx="152400" cy="313765"/>
              </a:xfrm>
              <a:prstGeom prst="ellipse">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38"/>
              <p:cNvGrpSpPr/>
              <p:nvPr/>
            </p:nvGrpSpPr>
            <p:grpSpPr>
              <a:xfrm>
                <a:off x="533400" y="4038600"/>
                <a:ext cx="533400" cy="457200"/>
                <a:chOff x="1676400" y="4267200"/>
                <a:chExt cx="1447800" cy="1143000"/>
              </a:xfrm>
            </p:grpSpPr>
            <p:grpSp>
              <p:nvGrpSpPr>
                <p:cNvPr id="70" name="Group 36"/>
                <p:cNvGrpSpPr/>
                <p:nvPr/>
              </p:nvGrpSpPr>
              <p:grpSpPr>
                <a:xfrm>
                  <a:off x="1676400" y="4267200"/>
                  <a:ext cx="1447800" cy="1143000"/>
                  <a:chOff x="1770529" y="2122655"/>
                  <a:chExt cx="1963271" cy="1524000"/>
                </a:xfrm>
              </p:grpSpPr>
              <p:sp>
                <p:nvSpPr>
                  <p:cNvPr id="72" name="Rounded Rectangle 71"/>
                  <p:cNvSpPr/>
                  <p:nvPr/>
                </p:nvSpPr>
                <p:spPr>
                  <a:xfrm>
                    <a:off x="1770529" y="3393141"/>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rot="17486313">
                    <a:off x="2670906" y="2770355"/>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1991596">
                    <a:off x="3505200" y="2133600"/>
                    <a:ext cx="228600" cy="381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Oval 70"/>
                <p:cNvSpPr/>
                <p:nvPr/>
              </p:nvSpPr>
              <p:spPr>
                <a:xfrm>
                  <a:off x="2971800" y="4343400"/>
                  <a:ext cx="152400" cy="152400"/>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52" name="Group 2051"/>
          <p:cNvGrpSpPr/>
          <p:nvPr/>
        </p:nvGrpSpPr>
        <p:grpSpPr>
          <a:xfrm>
            <a:off x="3822334" y="852600"/>
            <a:ext cx="1800918" cy="2818215"/>
            <a:chOff x="3822334" y="852600"/>
            <a:chExt cx="1800918" cy="2818215"/>
          </a:xfrm>
        </p:grpSpPr>
        <p:sp>
          <p:nvSpPr>
            <p:cNvPr id="36" name="Rectangle 35"/>
            <p:cNvSpPr/>
            <p:nvPr/>
          </p:nvSpPr>
          <p:spPr>
            <a:xfrm>
              <a:off x="3822334" y="1639490"/>
              <a:ext cx="1800918" cy="2031325"/>
            </a:xfrm>
            <a:prstGeom prst="rect">
              <a:avLst/>
            </a:prstGeom>
            <a:solidFill>
              <a:schemeClr val="accent1">
                <a:lumMod val="40000"/>
                <a:lumOff val="60000"/>
              </a:schemeClr>
            </a:solidFill>
            <a:ln>
              <a:solidFill>
                <a:schemeClr val="tx1"/>
              </a:solidFill>
            </a:ln>
          </p:spPr>
          <p:txBody>
            <a:bodyPr wrap="square">
              <a:spAutoFit/>
            </a:bodyPr>
            <a:lstStyle/>
            <a:p>
              <a:pPr algn="ctr" fontAlgn="base"/>
              <a:r>
                <a:rPr lang="en-US" dirty="0"/>
                <a:t>The </a:t>
              </a:r>
              <a:r>
                <a:rPr lang="en-US" cap="small" dirty="0"/>
                <a:t>Lord</a:t>
              </a:r>
              <a:r>
                <a:rPr lang="en-US" dirty="0"/>
                <a:t> also will be a refuge for the oppressed, a refuge in times of trouble.</a:t>
              </a:r>
            </a:p>
          </p:txBody>
        </p:sp>
        <p:grpSp>
          <p:nvGrpSpPr>
            <p:cNvPr id="79" name="Group 4"/>
            <p:cNvGrpSpPr/>
            <p:nvPr/>
          </p:nvGrpSpPr>
          <p:grpSpPr>
            <a:xfrm>
              <a:off x="4548821" y="852600"/>
              <a:ext cx="268799" cy="861946"/>
              <a:chOff x="533400" y="3124200"/>
              <a:chExt cx="671335" cy="2446647"/>
            </a:xfrm>
          </p:grpSpPr>
          <p:grpSp>
            <p:nvGrpSpPr>
              <p:cNvPr id="80" name="Group 28"/>
              <p:cNvGrpSpPr/>
              <p:nvPr/>
            </p:nvGrpSpPr>
            <p:grpSpPr>
              <a:xfrm rot="179812">
                <a:off x="823735" y="3199273"/>
                <a:ext cx="381000" cy="2371574"/>
                <a:chOff x="1066800" y="3124199"/>
                <a:chExt cx="381000" cy="2438401"/>
              </a:xfrm>
            </p:grpSpPr>
            <p:sp>
              <p:nvSpPr>
                <p:cNvPr id="91" name="Rectangle 90"/>
                <p:cNvSpPr/>
                <p:nvPr/>
              </p:nvSpPr>
              <p:spPr>
                <a:xfrm>
                  <a:off x="10668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lowchart: Delay 91"/>
                <p:cNvSpPr/>
                <p:nvPr/>
              </p:nvSpPr>
              <p:spPr>
                <a:xfrm flipH="1">
                  <a:off x="1324816" y="3124199"/>
                  <a:ext cx="118502"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29"/>
              <p:cNvGrpSpPr/>
              <p:nvPr/>
            </p:nvGrpSpPr>
            <p:grpSpPr>
              <a:xfrm>
                <a:off x="533400" y="3124200"/>
                <a:ext cx="506505" cy="2438400"/>
                <a:chOff x="533400" y="3124200"/>
                <a:chExt cx="506505" cy="2438400"/>
              </a:xfrm>
            </p:grpSpPr>
            <p:sp>
              <p:nvSpPr>
                <p:cNvPr id="89" name="Rectangle 88"/>
                <p:cNvSpPr/>
                <p:nvPr/>
              </p:nvSpPr>
              <p:spPr>
                <a:xfrm>
                  <a:off x="5334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Delay 89"/>
                <p:cNvSpPr/>
                <p:nvPr/>
              </p:nvSpPr>
              <p:spPr>
                <a:xfrm>
                  <a:off x="923364" y="3124200"/>
                  <a:ext cx="116541"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p:cNvSpPr/>
              <p:nvPr/>
            </p:nvSpPr>
            <p:spPr>
              <a:xfrm>
                <a:off x="995082" y="4598894"/>
                <a:ext cx="152400" cy="313765"/>
              </a:xfrm>
              <a:prstGeom prst="ellipse">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38"/>
              <p:cNvGrpSpPr/>
              <p:nvPr/>
            </p:nvGrpSpPr>
            <p:grpSpPr>
              <a:xfrm>
                <a:off x="533400" y="4038600"/>
                <a:ext cx="533400" cy="457200"/>
                <a:chOff x="1676400" y="4267200"/>
                <a:chExt cx="1447800" cy="1143000"/>
              </a:xfrm>
            </p:grpSpPr>
            <p:grpSp>
              <p:nvGrpSpPr>
                <p:cNvPr id="84" name="Group 36"/>
                <p:cNvGrpSpPr/>
                <p:nvPr/>
              </p:nvGrpSpPr>
              <p:grpSpPr>
                <a:xfrm>
                  <a:off x="1676400" y="4267200"/>
                  <a:ext cx="1447800" cy="1143000"/>
                  <a:chOff x="1770529" y="2122655"/>
                  <a:chExt cx="1963271" cy="1524000"/>
                </a:xfrm>
              </p:grpSpPr>
              <p:sp>
                <p:nvSpPr>
                  <p:cNvPr id="86" name="Rounded Rectangle 85"/>
                  <p:cNvSpPr/>
                  <p:nvPr/>
                </p:nvSpPr>
                <p:spPr>
                  <a:xfrm>
                    <a:off x="1770529" y="3393141"/>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rot="17486313">
                    <a:off x="2670906" y="2770355"/>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1991596">
                    <a:off x="3505200" y="2133600"/>
                    <a:ext cx="228600" cy="381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Oval 84"/>
                <p:cNvSpPr/>
                <p:nvPr/>
              </p:nvSpPr>
              <p:spPr>
                <a:xfrm>
                  <a:off x="2971800" y="4343400"/>
                  <a:ext cx="152400" cy="152400"/>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53" name="Group 2052"/>
          <p:cNvGrpSpPr/>
          <p:nvPr/>
        </p:nvGrpSpPr>
        <p:grpSpPr>
          <a:xfrm>
            <a:off x="5822783" y="797629"/>
            <a:ext cx="1979131" cy="3368066"/>
            <a:chOff x="5822783" y="797629"/>
            <a:chExt cx="1979131" cy="3368066"/>
          </a:xfrm>
        </p:grpSpPr>
        <p:sp>
          <p:nvSpPr>
            <p:cNvPr id="6" name="Rectangle 5"/>
            <p:cNvSpPr/>
            <p:nvPr/>
          </p:nvSpPr>
          <p:spPr>
            <a:xfrm>
              <a:off x="5822783" y="1580372"/>
              <a:ext cx="1979131" cy="2585323"/>
            </a:xfrm>
            <a:prstGeom prst="rect">
              <a:avLst/>
            </a:prstGeom>
            <a:solidFill>
              <a:schemeClr val="accent6">
                <a:lumMod val="60000"/>
                <a:lumOff val="40000"/>
              </a:schemeClr>
            </a:solidFill>
            <a:ln>
              <a:solidFill>
                <a:schemeClr val="tx1"/>
              </a:solidFill>
            </a:ln>
          </p:spPr>
          <p:txBody>
            <a:bodyPr wrap="square">
              <a:spAutoFit/>
            </a:bodyPr>
            <a:lstStyle/>
            <a:p>
              <a:pPr algn="ctr" fontAlgn="base"/>
              <a:r>
                <a:rPr lang="en-US" dirty="0"/>
                <a:t>And they that know thy name will put their trust in thee: for thou, </a:t>
              </a:r>
              <a:r>
                <a:rPr lang="en-US" cap="small" dirty="0"/>
                <a:t>Lord</a:t>
              </a:r>
              <a:r>
                <a:rPr lang="en-US" dirty="0"/>
                <a:t>, hast not forsaken them that seek thee.</a:t>
              </a:r>
            </a:p>
          </p:txBody>
        </p:sp>
        <p:grpSp>
          <p:nvGrpSpPr>
            <p:cNvPr id="93" name="Group 4"/>
            <p:cNvGrpSpPr/>
            <p:nvPr/>
          </p:nvGrpSpPr>
          <p:grpSpPr>
            <a:xfrm>
              <a:off x="6567852" y="797629"/>
              <a:ext cx="268799" cy="861946"/>
              <a:chOff x="533400" y="3124200"/>
              <a:chExt cx="671335" cy="2446647"/>
            </a:xfrm>
          </p:grpSpPr>
          <p:grpSp>
            <p:nvGrpSpPr>
              <p:cNvPr id="94" name="Group 28"/>
              <p:cNvGrpSpPr/>
              <p:nvPr/>
            </p:nvGrpSpPr>
            <p:grpSpPr>
              <a:xfrm rot="179812">
                <a:off x="823735" y="3199273"/>
                <a:ext cx="381000" cy="2371574"/>
                <a:chOff x="1066800" y="3124199"/>
                <a:chExt cx="381000" cy="2438401"/>
              </a:xfrm>
            </p:grpSpPr>
            <p:sp>
              <p:nvSpPr>
                <p:cNvPr id="105" name="Rectangle 104"/>
                <p:cNvSpPr/>
                <p:nvPr/>
              </p:nvSpPr>
              <p:spPr>
                <a:xfrm>
                  <a:off x="10668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lowchart: Delay 105"/>
                <p:cNvSpPr/>
                <p:nvPr/>
              </p:nvSpPr>
              <p:spPr>
                <a:xfrm flipH="1">
                  <a:off x="1324816" y="3124199"/>
                  <a:ext cx="118502"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29"/>
              <p:cNvGrpSpPr/>
              <p:nvPr/>
            </p:nvGrpSpPr>
            <p:grpSpPr>
              <a:xfrm>
                <a:off x="533400" y="3124200"/>
                <a:ext cx="506505" cy="2438400"/>
                <a:chOff x="533400" y="3124200"/>
                <a:chExt cx="506505" cy="2438400"/>
              </a:xfrm>
            </p:grpSpPr>
            <p:sp>
              <p:nvSpPr>
                <p:cNvPr id="103" name="Rectangle 102"/>
                <p:cNvSpPr/>
                <p:nvPr/>
              </p:nvSpPr>
              <p:spPr>
                <a:xfrm>
                  <a:off x="5334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Delay 103"/>
                <p:cNvSpPr/>
                <p:nvPr/>
              </p:nvSpPr>
              <p:spPr>
                <a:xfrm>
                  <a:off x="923364" y="3124200"/>
                  <a:ext cx="116541"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Oval 95"/>
              <p:cNvSpPr/>
              <p:nvPr/>
            </p:nvSpPr>
            <p:spPr>
              <a:xfrm>
                <a:off x="995082" y="4598894"/>
                <a:ext cx="152400" cy="313765"/>
              </a:xfrm>
              <a:prstGeom prst="ellipse">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38"/>
              <p:cNvGrpSpPr/>
              <p:nvPr/>
            </p:nvGrpSpPr>
            <p:grpSpPr>
              <a:xfrm>
                <a:off x="533400" y="4038600"/>
                <a:ext cx="533400" cy="457200"/>
                <a:chOff x="1676400" y="4267200"/>
                <a:chExt cx="1447800" cy="1143000"/>
              </a:xfrm>
            </p:grpSpPr>
            <p:grpSp>
              <p:nvGrpSpPr>
                <p:cNvPr id="98" name="Group 36"/>
                <p:cNvGrpSpPr/>
                <p:nvPr/>
              </p:nvGrpSpPr>
              <p:grpSpPr>
                <a:xfrm>
                  <a:off x="1676400" y="4267200"/>
                  <a:ext cx="1447800" cy="1143000"/>
                  <a:chOff x="1770529" y="2122655"/>
                  <a:chExt cx="1963271" cy="1524000"/>
                </a:xfrm>
              </p:grpSpPr>
              <p:sp>
                <p:nvSpPr>
                  <p:cNvPr id="100" name="Rounded Rectangle 99"/>
                  <p:cNvSpPr/>
                  <p:nvPr/>
                </p:nvSpPr>
                <p:spPr>
                  <a:xfrm>
                    <a:off x="1770529" y="3393141"/>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rot="17486313">
                    <a:off x="2670906" y="2770355"/>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1991596">
                    <a:off x="3505200" y="2133600"/>
                    <a:ext cx="228600" cy="381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Oval 98"/>
                <p:cNvSpPr/>
                <p:nvPr/>
              </p:nvSpPr>
              <p:spPr>
                <a:xfrm>
                  <a:off x="2971800" y="4343400"/>
                  <a:ext cx="152400" cy="152400"/>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 name="TextBox 1"/>
          <p:cNvSpPr txBox="1"/>
          <p:nvPr/>
        </p:nvSpPr>
        <p:spPr>
          <a:xfrm>
            <a:off x="204013" y="6400800"/>
            <a:ext cx="3116129" cy="369332"/>
          </a:xfrm>
          <a:prstGeom prst="rect">
            <a:avLst/>
          </a:prstGeom>
          <a:noFill/>
        </p:spPr>
        <p:txBody>
          <a:bodyPr wrap="square" rtlCol="0">
            <a:spAutoFit/>
          </a:bodyPr>
          <a:lstStyle/>
          <a:p>
            <a:r>
              <a:rPr lang="en-US" dirty="0"/>
              <a:t>Psalms 9:1-2, 9-10,</a:t>
            </a:r>
          </a:p>
        </p:txBody>
      </p:sp>
      <p:grpSp>
        <p:nvGrpSpPr>
          <p:cNvPr id="2054" name="Group 2053"/>
          <p:cNvGrpSpPr/>
          <p:nvPr/>
        </p:nvGrpSpPr>
        <p:grpSpPr>
          <a:xfrm>
            <a:off x="7985751" y="836062"/>
            <a:ext cx="2079492" cy="2834752"/>
            <a:chOff x="7985751" y="836062"/>
            <a:chExt cx="2079492" cy="2834752"/>
          </a:xfrm>
        </p:grpSpPr>
        <p:sp>
          <p:nvSpPr>
            <p:cNvPr id="5" name="Rectangle 4"/>
            <p:cNvSpPr/>
            <p:nvPr/>
          </p:nvSpPr>
          <p:spPr>
            <a:xfrm>
              <a:off x="7985751" y="1639489"/>
              <a:ext cx="2079492" cy="2031325"/>
            </a:xfrm>
            <a:prstGeom prst="rect">
              <a:avLst/>
            </a:prstGeom>
            <a:solidFill>
              <a:srgbClr val="FFFFCC"/>
            </a:solidFill>
            <a:ln>
              <a:solidFill>
                <a:schemeClr val="tx1"/>
              </a:solidFill>
            </a:ln>
          </p:spPr>
          <p:txBody>
            <a:bodyPr wrap="square">
              <a:spAutoFit/>
            </a:bodyPr>
            <a:lstStyle/>
            <a:p>
              <a:pPr algn="ctr" fontAlgn="base"/>
              <a:r>
                <a:rPr lang="en-US" dirty="0">
                  <a:solidFill>
                    <a:srgbClr val="333333"/>
                  </a:solidFill>
                </a:rPr>
                <a:t>That I may shew forth all thy praise in the gates of the daughter of Zion: I will rejoice in thy salvation.</a:t>
              </a:r>
            </a:p>
          </p:txBody>
        </p:sp>
        <p:grpSp>
          <p:nvGrpSpPr>
            <p:cNvPr id="110" name="Group 4"/>
            <p:cNvGrpSpPr/>
            <p:nvPr/>
          </p:nvGrpSpPr>
          <p:grpSpPr>
            <a:xfrm>
              <a:off x="8895188" y="836062"/>
              <a:ext cx="268799" cy="861946"/>
              <a:chOff x="533400" y="3124200"/>
              <a:chExt cx="671335" cy="2446647"/>
            </a:xfrm>
          </p:grpSpPr>
          <p:grpSp>
            <p:nvGrpSpPr>
              <p:cNvPr id="111" name="Group 28"/>
              <p:cNvGrpSpPr/>
              <p:nvPr/>
            </p:nvGrpSpPr>
            <p:grpSpPr>
              <a:xfrm rot="179812">
                <a:off x="823735" y="3199273"/>
                <a:ext cx="381000" cy="2371574"/>
                <a:chOff x="1066800" y="3124199"/>
                <a:chExt cx="381000" cy="2438401"/>
              </a:xfrm>
            </p:grpSpPr>
            <p:sp>
              <p:nvSpPr>
                <p:cNvPr id="122" name="Rectangle 121"/>
                <p:cNvSpPr/>
                <p:nvPr/>
              </p:nvSpPr>
              <p:spPr>
                <a:xfrm>
                  <a:off x="10668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lowchart: Delay 122"/>
                <p:cNvSpPr/>
                <p:nvPr/>
              </p:nvSpPr>
              <p:spPr>
                <a:xfrm flipH="1">
                  <a:off x="1324816" y="3124199"/>
                  <a:ext cx="118502"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29"/>
              <p:cNvGrpSpPr/>
              <p:nvPr/>
            </p:nvGrpSpPr>
            <p:grpSpPr>
              <a:xfrm>
                <a:off x="533400" y="3124200"/>
                <a:ext cx="506505" cy="2438400"/>
                <a:chOff x="533400" y="3124200"/>
                <a:chExt cx="506505" cy="2438400"/>
              </a:xfrm>
            </p:grpSpPr>
            <p:sp>
              <p:nvSpPr>
                <p:cNvPr id="120" name="Rectangle 119"/>
                <p:cNvSpPr/>
                <p:nvPr/>
              </p:nvSpPr>
              <p:spPr>
                <a:xfrm>
                  <a:off x="5334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lowchart: Delay 120"/>
                <p:cNvSpPr/>
                <p:nvPr/>
              </p:nvSpPr>
              <p:spPr>
                <a:xfrm>
                  <a:off x="923364" y="3124200"/>
                  <a:ext cx="116541"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Oval 112"/>
              <p:cNvSpPr/>
              <p:nvPr/>
            </p:nvSpPr>
            <p:spPr>
              <a:xfrm>
                <a:off x="995082" y="4598894"/>
                <a:ext cx="152400" cy="313765"/>
              </a:xfrm>
              <a:prstGeom prst="ellipse">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38"/>
              <p:cNvGrpSpPr/>
              <p:nvPr/>
            </p:nvGrpSpPr>
            <p:grpSpPr>
              <a:xfrm>
                <a:off x="533400" y="4038600"/>
                <a:ext cx="533400" cy="457200"/>
                <a:chOff x="1676400" y="4267200"/>
                <a:chExt cx="1447800" cy="1143000"/>
              </a:xfrm>
            </p:grpSpPr>
            <p:grpSp>
              <p:nvGrpSpPr>
                <p:cNvPr id="115" name="Group 36"/>
                <p:cNvGrpSpPr/>
                <p:nvPr/>
              </p:nvGrpSpPr>
              <p:grpSpPr>
                <a:xfrm>
                  <a:off x="1676400" y="4267200"/>
                  <a:ext cx="1447800" cy="1143000"/>
                  <a:chOff x="1770529" y="2122655"/>
                  <a:chExt cx="1963271" cy="1524000"/>
                </a:xfrm>
              </p:grpSpPr>
              <p:sp>
                <p:nvSpPr>
                  <p:cNvPr id="117" name="Rounded Rectangle 116"/>
                  <p:cNvSpPr/>
                  <p:nvPr/>
                </p:nvSpPr>
                <p:spPr>
                  <a:xfrm>
                    <a:off x="1770529" y="3393141"/>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117"/>
                  <p:cNvSpPr/>
                  <p:nvPr/>
                </p:nvSpPr>
                <p:spPr>
                  <a:xfrm rot="17486313">
                    <a:off x="2670906" y="2770355"/>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rot="1991596">
                    <a:off x="3505200" y="2133600"/>
                    <a:ext cx="228600" cy="381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Oval 115"/>
                <p:cNvSpPr/>
                <p:nvPr/>
              </p:nvSpPr>
              <p:spPr>
                <a:xfrm>
                  <a:off x="2971800" y="4343400"/>
                  <a:ext cx="152400" cy="152400"/>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55" name="Group 2054"/>
          <p:cNvGrpSpPr/>
          <p:nvPr/>
        </p:nvGrpSpPr>
        <p:grpSpPr>
          <a:xfrm>
            <a:off x="10210982" y="622213"/>
            <a:ext cx="1843571" cy="3651774"/>
            <a:chOff x="10210982" y="622213"/>
            <a:chExt cx="1843571" cy="3651774"/>
          </a:xfrm>
        </p:grpSpPr>
        <p:sp>
          <p:nvSpPr>
            <p:cNvPr id="3" name="Rectangle 2"/>
            <p:cNvSpPr/>
            <p:nvPr/>
          </p:nvSpPr>
          <p:spPr>
            <a:xfrm>
              <a:off x="10210982" y="1411665"/>
              <a:ext cx="1843571" cy="2862322"/>
            </a:xfrm>
            <a:prstGeom prst="rect">
              <a:avLst/>
            </a:prstGeom>
            <a:solidFill>
              <a:schemeClr val="accent4">
                <a:lumMod val="20000"/>
                <a:lumOff val="80000"/>
              </a:schemeClr>
            </a:solidFill>
            <a:ln>
              <a:solidFill>
                <a:schemeClr val="tx1"/>
              </a:solidFill>
            </a:ln>
          </p:spPr>
          <p:txBody>
            <a:bodyPr wrap="square">
              <a:spAutoFit/>
            </a:bodyPr>
            <a:lstStyle/>
            <a:p>
              <a:pPr algn="ctr" fontAlgn="base"/>
              <a:r>
                <a:rPr lang="en-US" dirty="0">
                  <a:solidFill>
                    <a:srgbClr val="333333"/>
                  </a:solidFill>
                </a:rPr>
                <a:t>Have mercy upon me, O </a:t>
              </a:r>
              <a:r>
                <a:rPr lang="en-US" cap="small" dirty="0">
                  <a:solidFill>
                    <a:srgbClr val="333333"/>
                  </a:solidFill>
                </a:rPr>
                <a:t>Lord</a:t>
              </a:r>
              <a:r>
                <a:rPr lang="en-US" dirty="0">
                  <a:solidFill>
                    <a:srgbClr val="333333"/>
                  </a:solidFill>
                </a:rPr>
                <a:t>; consider my trouble </a:t>
              </a:r>
              <a:r>
                <a:rPr lang="en-US" i="1" dirty="0">
                  <a:solidFill>
                    <a:srgbClr val="333333"/>
                  </a:solidFill>
                </a:rPr>
                <a:t>which I suffer</a:t>
              </a:r>
              <a:r>
                <a:rPr lang="en-US" dirty="0">
                  <a:solidFill>
                    <a:srgbClr val="333333"/>
                  </a:solidFill>
                </a:rPr>
                <a:t> of them that hate me, thou that </a:t>
              </a:r>
              <a:r>
                <a:rPr lang="en-US" dirty="0" err="1">
                  <a:solidFill>
                    <a:srgbClr val="333333"/>
                  </a:solidFill>
                </a:rPr>
                <a:t>liftest</a:t>
              </a:r>
              <a:r>
                <a:rPr lang="en-US" dirty="0">
                  <a:solidFill>
                    <a:srgbClr val="333333"/>
                  </a:solidFill>
                </a:rPr>
                <a:t> me up from the gates of death:</a:t>
              </a:r>
              <a:endParaRPr lang="en-US" b="0" i="0" dirty="0">
                <a:solidFill>
                  <a:srgbClr val="333333"/>
                </a:solidFill>
                <a:effectLst/>
              </a:endParaRPr>
            </a:p>
          </p:txBody>
        </p:sp>
        <p:grpSp>
          <p:nvGrpSpPr>
            <p:cNvPr id="124" name="Group 4"/>
            <p:cNvGrpSpPr/>
            <p:nvPr/>
          </p:nvGrpSpPr>
          <p:grpSpPr>
            <a:xfrm>
              <a:off x="10998367" y="622213"/>
              <a:ext cx="268799" cy="861946"/>
              <a:chOff x="533400" y="3124200"/>
              <a:chExt cx="671335" cy="2446647"/>
            </a:xfrm>
          </p:grpSpPr>
          <p:grpSp>
            <p:nvGrpSpPr>
              <p:cNvPr id="125" name="Group 28"/>
              <p:cNvGrpSpPr/>
              <p:nvPr/>
            </p:nvGrpSpPr>
            <p:grpSpPr>
              <a:xfrm rot="179812">
                <a:off x="823735" y="3199273"/>
                <a:ext cx="381000" cy="2371574"/>
                <a:chOff x="1066800" y="3124199"/>
                <a:chExt cx="381000" cy="2438401"/>
              </a:xfrm>
            </p:grpSpPr>
            <p:sp>
              <p:nvSpPr>
                <p:cNvPr id="136" name="Rectangle 135"/>
                <p:cNvSpPr/>
                <p:nvPr/>
              </p:nvSpPr>
              <p:spPr>
                <a:xfrm>
                  <a:off x="10668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lowchart: Delay 136"/>
                <p:cNvSpPr/>
                <p:nvPr/>
              </p:nvSpPr>
              <p:spPr>
                <a:xfrm flipH="1">
                  <a:off x="1324816" y="3124199"/>
                  <a:ext cx="118502"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29"/>
              <p:cNvGrpSpPr/>
              <p:nvPr/>
            </p:nvGrpSpPr>
            <p:grpSpPr>
              <a:xfrm>
                <a:off x="533400" y="3124200"/>
                <a:ext cx="506505" cy="2438400"/>
                <a:chOff x="533400" y="3124200"/>
                <a:chExt cx="506505" cy="2438400"/>
              </a:xfrm>
            </p:grpSpPr>
            <p:sp>
              <p:nvSpPr>
                <p:cNvPr id="134" name="Rectangle 133"/>
                <p:cNvSpPr/>
                <p:nvPr/>
              </p:nvSpPr>
              <p:spPr>
                <a:xfrm>
                  <a:off x="5334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lowchart: Delay 134"/>
                <p:cNvSpPr/>
                <p:nvPr/>
              </p:nvSpPr>
              <p:spPr>
                <a:xfrm>
                  <a:off x="923364" y="3124200"/>
                  <a:ext cx="116541"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Oval 126"/>
              <p:cNvSpPr/>
              <p:nvPr/>
            </p:nvSpPr>
            <p:spPr>
              <a:xfrm>
                <a:off x="995082" y="4598894"/>
                <a:ext cx="152400" cy="313765"/>
              </a:xfrm>
              <a:prstGeom prst="ellipse">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 38"/>
              <p:cNvGrpSpPr/>
              <p:nvPr/>
            </p:nvGrpSpPr>
            <p:grpSpPr>
              <a:xfrm>
                <a:off x="533400" y="4038600"/>
                <a:ext cx="533400" cy="457200"/>
                <a:chOff x="1676400" y="4267200"/>
                <a:chExt cx="1447800" cy="1143000"/>
              </a:xfrm>
            </p:grpSpPr>
            <p:grpSp>
              <p:nvGrpSpPr>
                <p:cNvPr id="129" name="Group 36"/>
                <p:cNvGrpSpPr/>
                <p:nvPr/>
              </p:nvGrpSpPr>
              <p:grpSpPr>
                <a:xfrm>
                  <a:off x="1676400" y="4267200"/>
                  <a:ext cx="1447800" cy="1143000"/>
                  <a:chOff x="1770529" y="2122655"/>
                  <a:chExt cx="1963271" cy="1524000"/>
                </a:xfrm>
              </p:grpSpPr>
              <p:sp>
                <p:nvSpPr>
                  <p:cNvPr id="131" name="Rounded Rectangle 130"/>
                  <p:cNvSpPr/>
                  <p:nvPr/>
                </p:nvSpPr>
                <p:spPr>
                  <a:xfrm>
                    <a:off x="1770529" y="3393141"/>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ounded Rectangle 131"/>
                  <p:cNvSpPr/>
                  <p:nvPr/>
                </p:nvSpPr>
                <p:spPr>
                  <a:xfrm rot="17486313">
                    <a:off x="2670906" y="2770355"/>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rot="1991596">
                    <a:off x="3505200" y="2133600"/>
                    <a:ext cx="228600" cy="381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0" name="Oval 129"/>
                <p:cNvSpPr/>
                <p:nvPr/>
              </p:nvSpPr>
              <p:spPr>
                <a:xfrm>
                  <a:off x="2971800" y="4343400"/>
                  <a:ext cx="152400" cy="152400"/>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38" name="Rectangle 137"/>
          <p:cNvSpPr/>
          <p:nvPr/>
        </p:nvSpPr>
        <p:spPr>
          <a:xfrm>
            <a:off x="2437382" y="4670602"/>
            <a:ext cx="8008298" cy="1477328"/>
          </a:xfrm>
          <a:prstGeom prst="rect">
            <a:avLst/>
          </a:prstGeom>
        </p:spPr>
        <p:txBody>
          <a:bodyPr wrap="square">
            <a:spAutoFit/>
          </a:bodyPr>
          <a:lstStyle/>
          <a:p>
            <a:r>
              <a:rPr lang="en-US" dirty="0">
                <a:solidFill>
                  <a:srgbClr val="333333"/>
                </a:solidFill>
              </a:rPr>
              <a:t>“Jesus Himself quoted the book of Psalms more than any other Old Testament text. Beyond the Savior’s own use of these writings, the authors of the four Gospels [Matthew, Mark, Luke, and John] drew heavily on the psalms as they strove to document His life and ministry, particularly those excruciating hours of His arrest, trial, and Crucifixion.” (3)</a:t>
            </a:r>
            <a:endParaRPr lang="en-US" dirty="0"/>
          </a:p>
        </p:txBody>
      </p:sp>
      <p:pic>
        <p:nvPicPr>
          <p:cNvPr id="2049" name="Picture 20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130" y="4615960"/>
            <a:ext cx="1220629" cy="1524652"/>
          </a:xfrm>
          <a:prstGeom prst="rect">
            <a:avLst/>
          </a:prstGeom>
        </p:spPr>
      </p:pic>
    </p:spTree>
    <p:extLst>
      <p:ext uri="{BB962C8B-B14F-4D97-AF65-F5344CB8AC3E}">
        <p14:creationId xmlns:p14="http://schemas.microsoft.com/office/powerpoint/2010/main" val="342673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48"/>
                                        </p:tgtEl>
                                        <p:attrNameLst>
                                          <p:attrName>style.visibility</p:attrName>
                                        </p:attrNameLst>
                                      </p:cBhvr>
                                      <p:to>
                                        <p:strVal val="visible"/>
                                      </p:to>
                                    </p:set>
                                    <p:animEffect transition="in" filter="fade">
                                      <p:cBhvr>
                                        <p:cTn id="7" dur="1000"/>
                                        <p:tgtEl>
                                          <p:spTgt spid="2048"/>
                                        </p:tgtEl>
                                      </p:cBhvr>
                                    </p:animEffect>
                                    <p:anim calcmode="lin" valueType="num">
                                      <p:cBhvr>
                                        <p:cTn id="8" dur="1000" fill="hold"/>
                                        <p:tgtEl>
                                          <p:spTgt spid="2048"/>
                                        </p:tgtEl>
                                        <p:attrNameLst>
                                          <p:attrName>ppt_x</p:attrName>
                                        </p:attrNameLst>
                                      </p:cBhvr>
                                      <p:tavLst>
                                        <p:tav tm="0">
                                          <p:val>
                                            <p:strVal val="#ppt_x"/>
                                          </p:val>
                                        </p:tav>
                                        <p:tav tm="100000">
                                          <p:val>
                                            <p:strVal val="#ppt_x"/>
                                          </p:val>
                                        </p:tav>
                                      </p:tavLst>
                                    </p:anim>
                                    <p:anim calcmode="lin" valueType="num">
                                      <p:cBhvr>
                                        <p:cTn id="9" dur="1000" fill="hold"/>
                                        <p:tgtEl>
                                          <p:spTgt spid="204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fade">
                                      <p:cBhvr>
                                        <p:cTn id="14" dur="1000"/>
                                        <p:tgtEl>
                                          <p:spTgt spid="2051"/>
                                        </p:tgtEl>
                                      </p:cBhvr>
                                    </p:animEffect>
                                    <p:anim calcmode="lin" valueType="num">
                                      <p:cBhvr>
                                        <p:cTn id="15" dur="1000" fill="hold"/>
                                        <p:tgtEl>
                                          <p:spTgt spid="2051"/>
                                        </p:tgtEl>
                                        <p:attrNameLst>
                                          <p:attrName>ppt_x</p:attrName>
                                        </p:attrNameLst>
                                      </p:cBhvr>
                                      <p:tavLst>
                                        <p:tav tm="0">
                                          <p:val>
                                            <p:strVal val="#ppt_x"/>
                                          </p:val>
                                        </p:tav>
                                        <p:tav tm="100000">
                                          <p:val>
                                            <p:strVal val="#ppt_x"/>
                                          </p:val>
                                        </p:tav>
                                      </p:tavLst>
                                    </p:anim>
                                    <p:anim calcmode="lin" valueType="num">
                                      <p:cBhvr>
                                        <p:cTn id="16"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1000"/>
                                        <p:tgtEl>
                                          <p:spTgt spid="2052"/>
                                        </p:tgtEl>
                                      </p:cBhvr>
                                    </p:animEffect>
                                    <p:anim calcmode="lin" valueType="num">
                                      <p:cBhvr>
                                        <p:cTn id="22" dur="1000" fill="hold"/>
                                        <p:tgtEl>
                                          <p:spTgt spid="2052"/>
                                        </p:tgtEl>
                                        <p:attrNameLst>
                                          <p:attrName>ppt_x</p:attrName>
                                        </p:attrNameLst>
                                      </p:cBhvr>
                                      <p:tavLst>
                                        <p:tav tm="0">
                                          <p:val>
                                            <p:strVal val="#ppt_x"/>
                                          </p:val>
                                        </p:tav>
                                        <p:tav tm="100000">
                                          <p:val>
                                            <p:strVal val="#ppt_x"/>
                                          </p:val>
                                        </p:tav>
                                      </p:tavLst>
                                    </p:anim>
                                    <p:anim calcmode="lin" valueType="num">
                                      <p:cBhvr>
                                        <p:cTn id="23"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053"/>
                                        </p:tgtEl>
                                        <p:attrNameLst>
                                          <p:attrName>style.visibility</p:attrName>
                                        </p:attrNameLst>
                                      </p:cBhvr>
                                      <p:to>
                                        <p:strVal val="visible"/>
                                      </p:to>
                                    </p:set>
                                    <p:animEffect transition="in" filter="fade">
                                      <p:cBhvr>
                                        <p:cTn id="28" dur="1000"/>
                                        <p:tgtEl>
                                          <p:spTgt spid="2053"/>
                                        </p:tgtEl>
                                      </p:cBhvr>
                                    </p:animEffect>
                                    <p:anim calcmode="lin" valueType="num">
                                      <p:cBhvr>
                                        <p:cTn id="29" dur="1000" fill="hold"/>
                                        <p:tgtEl>
                                          <p:spTgt spid="2053"/>
                                        </p:tgtEl>
                                        <p:attrNameLst>
                                          <p:attrName>ppt_x</p:attrName>
                                        </p:attrNameLst>
                                      </p:cBhvr>
                                      <p:tavLst>
                                        <p:tav tm="0">
                                          <p:val>
                                            <p:strVal val="#ppt_x"/>
                                          </p:val>
                                        </p:tav>
                                        <p:tav tm="100000">
                                          <p:val>
                                            <p:strVal val="#ppt_x"/>
                                          </p:val>
                                        </p:tav>
                                      </p:tavLst>
                                    </p:anim>
                                    <p:anim calcmode="lin" valueType="num">
                                      <p:cBhvr>
                                        <p:cTn id="30"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2054"/>
                                        </p:tgtEl>
                                        <p:attrNameLst>
                                          <p:attrName>style.visibility</p:attrName>
                                        </p:attrNameLst>
                                      </p:cBhvr>
                                      <p:to>
                                        <p:strVal val="visible"/>
                                      </p:to>
                                    </p:set>
                                    <p:animEffect transition="in" filter="fade">
                                      <p:cBhvr>
                                        <p:cTn id="35" dur="1000"/>
                                        <p:tgtEl>
                                          <p:spTgt spid="2054"/>
                                        </p:tgtEl>
                                      </p:cBhvr>
                                    </p:animEffect>
                                    <p:anim calcmode="lin" valueType="num">
                                      <p:cBhvr>
                                        <p:cTn id="36" dur="1000" fill="hold"/>
                                        <p:tgtEl>
                                          <p:spTgt spid="2054"/>
                                        </p:tgtEl>
                                        <p:attrNameLst>
                                          <p:attrName>ppt_x</p:attrName>
                                        </p:attrNameLst>
                                      </p:cBhvr>
                                      <p:tavLst>
                                        <p:tav tm="0">
                                          <p:val>
                                            <p:strVal val="#ppt_x"/>
                                          </p:val>
                                        </p:tav>
                                        <p:tav tm="100000">
                                          <p:val>
                                            <p:strVal val="#ppt_x"/>
                                          </p:val>
                                        </p:tav>
                                      </p:tavLst>
                                    </p:anim>
                                    <p:anim calcmode="lin" valueType="num">
                                      <p:cBhvr>
                                        <p:cTn id="37"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2055"/>
                                        </p:tgtEl>
                                        <p:attrNameLst>
                                          <p:attrName>style.visibility</p:attrName>
                                        </p:attrNameLst>
                                      </p:cBhvr>
                                      <p:to>
                                        <p:strVal val="visible"/>
                                      </p:to>
                                    </p:set>
                                    <p:animEffect transition="in" filter="fade">
                                      <p:cBhvr>
                                        <p:cTn id="42" dur="1000"/>
                                        <p:tgtEl>
                                          <p:spTgt spid="2055"/>
                                        </p:tgtEl>
                                      </p:cBhvr>
                                    </p:animEffect>
                                    <p:anim calcmode="lin" valueType="num">
                                      <p:cBhvr>
                                        <p:cTn id="43" dur="1000" fill="hold"/>
                                        <p:tgtEl>
                                          <p:spTgt spid="2055"/>
                                        </p:tgtEl>
                                        <p:attrNameLst>
                                          <p:attrName>ppt_x</p:attrName>
                                        </p:attrNameLst>
                                      </p:cBhvr>
                                      <p:tavLst>
                                        <p:tav tm="0">
                                          <p:val>
                                            <p:strVal val="#ppt_x"/>
                                          </p:val>
                                        </p:tav>
                                        <p:tav tm="100000">
                                          <p:val>
                                            <p:strVal val="#ppt_x"/>
                                          </p:val>
                                        </p:tav>
                                      </p:tavLst>
                                    </p:anim>
                                    <p:anim calcmode="lin" valueType="num">
                                      <p:cBhvr>
                                        <p:cTn id="44" dur="1000" fill="hold"/>
                                        <p:tgtEl>
                                          <p:spTgt spid="205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8"/>
                                        </p:tgtEl>
                                        <p:attrNameLst>
                                          <p:attrName>style.visibility</p:attrName>
                                        </p:attrNameLst>
                                      </p:cBhvr>
                                      <p:to>
                                        <p:strVal val="visible"/>
                                      </p:to>
                                    </p:set>
                                    <p:animEffect transition="in" filter="fade">
                                      <p:cBhvr>
                                        <p:cTn id="49" dur="500"/>
                                        <p:tgtEl>
                                          <p:spTgt spid="138"/>
                                        </p:tgtEl>
                                      </p:cBhvr>
                                    </p:animEffect>
                                  </p:childTnLst>
                                </p:cTn>
                              </p:par>
                              <p:par>
                                <p:cTn id="50" presetID="10" presetClass="entr" presetSubtype="0" fill="hold" nodeType="withEffect">
                                  <p:stCondLst>
                                    <p:cond delay="0"/>
                                  </p:stCondLst>
                                  <p:childTnLst>
                                    <p:set>
                                      <p:cBhvr>
                                        <p:cTn id="51" dur="1" fill="hold">
                                          <p:stCondLst>
                                            <p:cond delay="0"/>
                                          </p:stCondLst>
                                        </p:cTn>
                                        <p:tgtEl>
                                          <p:spTgt spid="2049"/>
                                        </p:tgtEl>
                                        <p:attrNameLst>
                                          <p:attrName>style.visibility</p:attrName>
                                        </p:attrNameLst>
                                      </p:cBhvr>
                                      <p:to>
                                        <p:strVal val="visible"/>
                                      </p:to>
                                    </p:set>
                                    <p:animEffect transition="in" filter="fade">
                                      <p:cBhvr>
                                        <p:cTn id="52" dur="5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1" cy="923330"/>
          </a:xfrm>
          <a:prstGeom prst="rect">
            <a:avLst/>
          </a:prstGeom>
          <a:noFill/>
        </p:spPr>
        <p:txBody>
          <a:bodyPr wrap="square" rtlCol="0">
            <a:spAutoFit/>
          </a:bodyPr>
          <a:lstStyle/>
          <a:p>
            <a:pPr algn="ctr"/>
            <a:r>
              <a:rPr lang="en-US" sz="5400" dirty="0"/>
              <a:t>Prophecies of Jesus Christ</a:t>
            </a:r>
          </a:p>
        </p:txBody>
      </p:sp>
      <p:grpSp>
        <p:nvGrpSpPr>
          <p:cNvPr id="9" name="Group 8"/>
          <p:cNvGrpSpPr/>
          <p:nvPr/>
        </p:nvGrpSpPr>
        <p:grpSpPr>
          <a:xfrm>
            <a:off x="250372" y="570241"/>
            <a:ext cx="11636828" cy="1237519"/>
            <a:chOff x="36354" y="858629"/>
            <a:chExt cx="10190947" cy="1701351"/>
          </a:xfrm>
        </p:grpSpPr>
        <p:grpSp>
          <p:nvGrpSpPr>
            <p:cNvPr id="10" name="Group 48"/>
            <p:cNvGrpSpPr/>
            <p:nvPr/>
          </p:nvGrpSpPr>
          <p:grpSpPr>
            <a:xfrm rot="21364714">
              <a:off x="36354" y="879944"/>
              <a:ext cx="5392180" cy="1534051"/>
              <a:chOff x="36354" y="879944"/>
              <a:chExt cx="5392180" cy="1534051"/>
            </a:xfrm>
          </p:grpSpPr>
          <p:grpSp>
            <p:nvGrpSpPr>
              <p:cNvPr id="24" name="Group 15"/>
              <p:cNvGrpSpPr/>
              <p:nvPr/>
            </p:nvGrpSpPr>
            <p:grpSpPr>
              <a:xfrm rot="21312912">
                <a:off x="36354" y="879944"/>
                <a:ext cx="2863164" cy="991252"/>
                <a:chOff x="489405" y="1245820"/>
                <a:chExt cx="6691361" cy="2022565"/>
              </a:xfrm>
            </p:grpSpPr>
            <p:sp>
              <p:nvSpPr>
                <p:cNvPr id="31" name="Flowchart: Summing Junction 2"/>
                <p:cNvSpPr/>
                <p:nvPr/>
              </p:nvSpPr>
              <p:spPr>
                <a:xfrm rot="1358314">
                  <a:off x="489405" y="1245820"/>
                  <a:ext cx="1828800" cy="533400"/>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Summing Junction 31"/>
                <p:cNvSpPr/>
                <p:nvPr/>
              </p:nvSpPr>
              <p:spPr>
                <a:xfrm rot="1183607">
                  <a:off x="1708604" y="1703019"/>
                  <a:ext cx="1828800" cy="533400"/>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Summing Junction 32"/>
                <p:cNvSpPr/>
                <p:nvPr/>
              </p:nvSpPr>
              <p:spPr>
                <a:xfrm rot="703167">
                  <a:off x="2990650" y="2055563"/>
                  <a:ext cx="1828800" cy="533400"/>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Summing Junction 33"/>
                <p:cNvSpPr/>
                <p:nvPr/>
              </p:nvSpPr>
              <p:spPr>
                <a:xfrm rot="1152064">
                  <a:off x="4144746" y="2369361"/>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Summing Junction 34"/>
                <p:cNvSpPr/>
                <p:nvPr/>
              </p:nvSpPr>
              <p:spPr>
                <a:xfrm rot="1049830">
                  <a:off x="5351967" y="2734986"/>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42"/>
              <p:cNvGrpSpPr/>
              <p:nvPr/>
            </p:nvGrpSpPr>
            <p:grpSpPr>
              <a:xfrm rot="21312912">
                <a:off x="2572394" y="1553773"/>
                <a:ext cx="2856140" cy="860222"/>
                <a:chOff x="539805" y="1377992"/>
                <a:chExt cx="6674948" cy="1755208"/>
              </a:xfrm>
            </p:grpSpPr>
            <p:sp>
              <p:nvSpPr>
                <p:cNvPr id="26" name="Flowchart: Summing Junction 25"/>
                <p:cNvSpPr/>
                <p:nvPr/>
              </p:nvSpPr>
              <p:spPr>
                <a:xfrm rot="1358314">
                  <a:off x="539805" y="1377992"/>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Summing Junction 26"/>
                <p:cNvSpPr/>
                <p:nvPr/>
              </p:nvSpPr>
              <p:spPr>
                <a:xfrm rot="1183607">
                  <a:off x="1743370" y="1778984"/>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Summing Junction 27"/>
                <p:cNvSpPr/>
                <p:nvPr/>
              </p:nvSpPr>
              <p:spPr>
                <a:xfrm rot="703167">
                  <a:off x="2961036" y="2145177"/>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Summing Junction 28"/>
                <p:cNvSpPr/>
                <p:nvPr/>
              </p:nvSpPr>
              <p:spPr>
                <a:xfrm rot="706875">
                  <a:off x="4184757" y="2390641"/>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Summing Junction 29"/>
                <p:cNvSpPr/>
                <p:nvPr/>
              </p:nvSpPr>
              <p:spPr>
                <a:xfrm rot="569080">
                  <a:off x="5385954" y="2599801"/>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49"/>
            <p:cNvGrpSpPr/>
            <p:nvPr/>
          </p:nvGrpSpPr>
          <p:grpSpPr>
            <a:xfrm rot="387251" flipH="1">
              <a:off x="5025886" y="858629"/>
              <a:ext cx="5201415" cy="1701351"/>
              <a:chOff x="150023" y="771899"/>
              <a:chExt cx="5201415" cy="1701351"/>
            </a:xfrm>
          </p:grpSpPr>
          <p:grpSp>
            <p:nvGrpSpPr>
              <p:cNvPr id="12" name="Group 15"/>
              <p:cNvGrpSpPr/>
              <p:nvPr/>
            </p:nvGrpSpPr>
            <p:grpSpPr>
              <a:xfrm rot="21312912">
                <a:off x="150023" y="771899"/>
                <a:ext cx="2744981" cy="1094547"/>
                <a:chOff x="765606" y="1035054"/>
                <a:chExt cx="6415160" cy="2233331"/>
              </a:xfrm>
            </p:grpSpPr>
            <p:sp>
              <p:nvSpPr>
                <p:cNvPr id="19" name="Flowchart: Summing Junction 2"/>
                <p:cNvSpPr/>
                <p:nvPr/>
              </p:nvSpPr>
              <p:spPr>
                <a:xfrm rot="1358314">
                  <a:off x="765606" y="1035054"/>
                  <a:ext cx="1828800"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Summing Junction 19"/>
                <p:cNvSpPr/>
                <p:nvPr/>
              </p:nvSpPr>
              <p:spPr>
                <a:xfrm rot="1183607">
                  <a:off x="1938459" y="1537756"/>
                  <a:ext cx="1828801"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Summing Junction 20"/>
                <p:cNvSpPr/>
                <p:nvPr/>
              </p:nvSpPr>
              <p:spPr>
                <a:xfrm rot="1379575">
                  <a:off x="3027531" y="1987368"/>
                  <a:ext cx="1828801"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Summing Junction 21"/>
                <p:cNvSpPr/>
                <p:nvPr/>
              </p:nvSpPr>
              <p:spPr>
                <a:xfrm rot="1152064">
                  <a:off x="4144746" y="2369361"/>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Summing Junction 22"/>
                <p:cNvSpPr/>
                <p:nvPr/>
              </p:nvSpPr>
              <p:spPr>
                <a:xfrm rot="1049830">
                  <a:off x="5351967" y="2734986"/>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42"/>
              <p:cNvGrpSpPr/>
              <p:nvPr/>
            </p:nvGrpSpPr>
            <p:grpSpPr>
              <a:xfrm rot="21312912">
                <a:off x="2574870" y="1556994"/>
                <a:ext cx="2776568" cy="916256"/>
                <a:chOff x="539805" y="1377992"/>
                <a:chExt cx="6488985" cy="1869541"/>
              </a:xfrm>
            </p:grpSpPr>
            <p:sp>
              <p:nvSpPr>
                <p:cNvPr id="14" name="Flowchart: Summing Junction 13"/>
                <p:cNvSpPr/>
                <p:nvPr/>
              </p:nvSpPr>
              <p:spPr>
                <a:xfrm rot="1358314">
                  <a:off x="539805" y="1377992"/>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Summing Junction 14"/>
                <p:cNvSpPr/>
                <p:nvPr/>
              </p:nvSpPr>
              <p:spPr>
                <a:xfrm rot="1183607">
                  <a:off x="1743370" y="1778984"/>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Summing Junction 15"/>
                <p:cNvSpPr/>
                <p:nvPr/>
              </p:nvSpPr>
              <p:spPr>
                <a:xfrm rot="703167">
                  <a:off x="2961036" y="2145177"/>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Summing Junction 16"/>
                <p:cNvSpPr/>
                <p:nvPr/>
              </p:nvSpPr>
              <p:spPr>
                <a:xfrm rot="706875">
                  <a:off x="4184757" y="2390641"/>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Summing Junction 17"/>
                <p:cNvSpPr/>
                <p:nvPr/>
              </p:nvSpPr>
              <p:spPr>
                <a:xfrm rot="674339">
                  <a:off x="5199992" y="2714134"/>
                  <a:ext cx="1828798"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48" name="Group 2047"/>
          <p:cNvGrpSpPr/>
          <p:nvPr/>
        </p:nvGrpSpPr>
        <p:grpSpPr>
          <a:xfrm>
            <a:off x="407918" y="520271"/>
            <a:ext cx="2046927" cy="2828593"/>
            <a:chOff x="394874" y="645042"/>
            <a:chExt cx="1825812" cy="2828593"/>
          </a:xfrm>
        </p:grpSpPr>
        <p:sp>
          <p:nvSpPr>
            <p:cNvPr id="7" name="Rectangle 6"/>
            <p:cNvSpPr/>
            <p:nvPr/>
          </p:nvSpPr>
          <p:spPr>
            <a:xfrm>
              <a:off x="394874" y="1442310"/>
              <a:ext cx="1825812" cy="2031325"/>
            </a:xfrm>
            <a:prstGeom prst="rect">
              <a:avLst/>
            </a:prstGeom>
            <a:solidFill>
              <a:schemeClr val="accent3">
                <a:lumMod val="60000"/>
                <a:lumOff val="40000"/>
              </a:schemeClr>
            </a:solidFill>
            <a:ln>
              <a:solidFill>
                <a:schemeClr val="tx1"/>
              </a:solidFill>
            </a:ln>
          </p:spPr>
          <p:txBody>
            <a:bodyPr wrap="square">
              <a:spAutoFit/>
            </a:bodyPr>
            <a:lstStyle/>
            <a:p>
              <a:pPr algn="ctr" fontAlgn="base"/>
              <a:r>
                <a:rPr lang="en-US" dirty="0"/>
                <a:t>And he said unto them, These are the words which I </a:t>
              </a:r>
              <a:r>
                <a:rPr lang="en-US" dirty="0" err="1"/>
                <a:t>spake</a:t>
              </a:r>
              <a:r>
                <a:rPr lang="en-US" dirty="0"/>
                <a:t> unto you, while I was yet with you…</a:t>
              </a:r>
            </a:p>
          </p:txBody>
        </p:sp>
        <p:grpSp>
          <p:nvGrpSpPr>
            <p:cNvPr id="37" name="Group 4"/>
            <p:cNvGrpSpPr/>
            <p:nvPr/>
          </p:nvGrpSpPr>
          <p:grpSpPr>
            <a:xfrm>
              <a:off x="1156226" y="645042"/>
              <a:ext cx="268799" cy="861946"/>
              <a:chOff x="533400" y="3124200"/>
              <a:chExt cx="671335" cy="2446647"/>
            </a:xfrm>
          </p:grpSpPr>
          <p:grpSp>
            <p:nvGrpSpPr>
              <p:cNvPr id="38" name="Group 28"/>
              <p:cNvGrpSpPr/>
              <p:nvPr/>
            </p:nvGrpSpPr>
            <p:grpSpPr>
              <a:xfrm rot="179812">
                <a:off x="823735" y="3199273"/>
                <a:ext cx="381000" cy="2371574"/>
                <a:chOff x="1066800" y="3124199"/>
                <a:chExt cx="381000" cy="2438401"/>
              </a:xfrm>
            </p:grpSpPr>
            <p:sp>
              <p:nvSpPr>
                <p:cNvPr id="49" name="Rectangle 48"/>
                <p:cNvSpPr/>
                <p:nvPr/>
              </p:nvSpPr>
              <p:spPr>
                <a:xfrm>
                  <a:off x="10668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Delay 49"/>
                <p:cNvSpPr/>
                <p:nvPr/>
              </p:nvSpPr>
              <p:spPr>
                <a:xfrm flipH="1">
                  <a:off x="1324816" y="3124199"/>
                  <a:ext cx="118502"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29"/>
              <p:cNvGrpSpPr/>
              <p:nvPr/>
            </p:nvGrpSpPr>
            <p:grpSpPr>
              <a:xfrm>
                <a:off x="533400" y="3124200"/>
                <a:ext cx="506505" cy="2438400"/>
                <a:chOff x="533400" y="3124200"/>
                <a:chExt cx="506505" cy="2438400"/>
              </a:xfrm>
            </p:grpSpPr>
            <p:sp>
              <p:nvSpPr>
                <p:cNvPr id="47" name="Rectangle 46"/>
                <p:cNvSpPr/>
                <p:nvPr/>
              </p:nvSpPr>
              <p:spPr>
                <a:xfrm>
                  <a:off x="5334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Delay 47"/>
                <p:cNvSpPr/>
                <p:nvPr/>
              </p:nvSpPr>
              <p:spPr>
                <a:xfrm>
                  <a:off x="923364" y="3124200"/>
                  <a:ext cx="116541"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Oval 39"/>
              <p:cNvSpPr/>
              <p:nvPr/>
            </p:nvSpPr>
            <p:spPr>
              <a:xfrm>
                <a:off x="995082" y="4598894"/>
                <a:ext cx="152400" cy="313765"/>
              </a:xfrm>
              <a:prstGeom prst="ellipse">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38"/>
              <p:cNvGrpSpPr/>
              <p:nvPr/>
            </p:nvGrpSpPr>
            <p:grpSpPr>
              <a:xfrm>
                <a:off x="533400" y="4038600"/>
                <a:ext cx="533400" cy="457200"/>
                <a:chOff x="1676400" y="4267200"/>
                <a:chExt cx="1447800" cy="1143000"/>
              </a:xfrm>
            </p:grpSpPr>
            <p:grpSp>
              <p:nvGrpSpPr>
                <p:cNvPr id="42" name="Group 36"/>
                <p:cNvGrpSpPr/>
                <p:nvPr/>
              </p:nvGrpSpPr>
              <p:grpSpPr>
                <a:xfrm>
                  <a:off x="1676400" y="4267200"/>
                  <a:ext cx="1447800" cy="1143000"/>
                  <a:chOff x="1770529" y="2122655"/>
                  <a:chExt cx="1963271" cy="1524000"/>
                </a:xfrm>
              </p:grpSpPr>
              <p:sp>
                <p:nvSpPr>
                  <p:cNvPr id="44" name="Rounded Rectangle 43"/>
                  <p:cNvSpPr/>
                  <p:nvPr/>
                </p:nvSpPr>
                <p:spPr>
                  <a:xfrm>
                    <a:off x="1770529" y="3393141"/>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rot="17486313">
                    <a:off x="2670906" y="2770355"/>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1991596">
                    <a:off x="3505200" y="2133600"/>
                    <a:ext cx="228600" cy="381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Oval 42"/>
                <p:cNvSpPr/>
                <p:nvPr/>
              </p:nvSpPr>
              <p:spPr>
                <a:xfrm>
                  <a:off x="2971800" y="4343400"/>
                  <a:ext cx="152400" cy="152400"/>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54" name="Group 2053"/>
          <p:cNvGrpSpPr/>
          <p:nvPr/>
        </p:nvGrpSpPr>
        <p:grpSpPr>
          <a:xfrm>
            <a:off x="2895199" y="859718"/>
            <a:ext cx="2555067" cy="3115548"/>
            <a:chOff x="2091605" y="849446"/>
            <a:chExt cx="2555067" cy="3115548"/>
          </a:xfrm>
        </p:grpSpPr>
        <p:sp>
          <p:nvSpPr>
            <p:cNvPr id="8" name="Rectangle 7"/>
            <p:cNvSpPr/>
            <p:nvPr/>
          </p:nvSpPr>
          <p:spPr>
            <a:xfrm>
              <a:off x="2091605" y="1656670"/>
              <a:ext cx="2555067" cy="2308324"/>
            </a:xfrm>
            <a:prstGeom prst="rect">
              <a:avLst/>
            </a:prstGeom>
            <a:solidFill>
              <a:schemeClr val="accent2">
                <a:lumMod val="40000"/>
                <a:lumOff val="60000"/>
              </a:schemeClr>
            </a:solidFill>
            <a:ln>
              <a:solidFill>
                <a:schemeClr val="tx1"/>
              </a:solidFill>
            </a:ln>
          </p:spPr>
          <p:txBody>
            <a:bodyPr wrap="square">
              <a:spAutoFit/>
            </a:bodyPr>
            <a:lstStyle/>
            <a:p>
              <a:pPr algn="ctr" fontAlgn="base"/>
              <a:r>
                <a:rPr lang="en-US" dirty="0"/>
                <a:t>…that all things must be fulfilled, which were written in the law of Moses, and </a:t>
              </a:r>
              <a:r>
                <a:rPr lang="en-US" i="1" dirty="0"/>
                <a:t>in</a:t>
              </a:r>
              <a:r>
                <a:rPr lang="en-US" dirty="0"/>
                <a:t> the prophets, and </a:t>
              </a:r>
              <a:r>
                <a:rPr lang="en-US" i="1" dirty="0"/>
                <a:t>in</a:t>
              </a:r>
              <a:r>
                <a:rPr lang="en-US" dirty="0"/>
                <a:t> the psalms, concerning me.</a:t>
              </a:r>
            </a:p>
            <a:p>
              <a:pPr algn="ctr" fontAlgn="base"/>
              <a:endParaRPr lang="en-US" dirty="0"/>
            </a:p>
          </p:txBody>
        </p:sp>
        <p:grpSp>
          <p:nvGrpSpPr>
            <p:cNvPr id="65" name="Group 4"/>
            <p:cNvGrpSpPr/>
            <p:nvPr/>
          </p:nvGrpSpPr>
          <p:grpSpPr>
            <a:xfrm>
              <a:off x="3243984" y="849446"/>
              <a:ext cx="268799" cy="861946"/>
              <a:chOff x="533400" y="3124200"/>
              <a:chExt cx="671335" cy="2446647"/>
            </a:xfrm>
          </p:grpSpPr>
          <p:grpSp>
            <p:nvGrpSpPr>
              <p:cNvPr id="66" name="Group 28"/>
              <p:cNvGrpSpPr/>
              <p:nvPr/>
            </p:nvGrpSpPr>
            <p:grpSpPr>
              <a:xfrm rot="179812">
                <a:off x="823735" y="3199273"/>
                <a:ext cx="381000" cy="2371574"/>
                <a:chOff x="1066800" y="3124199"/>
                <a:chExt cx="381000" cy="2438401"/>
              </a:xfrm>
            </p:grpSpPr>
            <p:sp>
              <p:nvSpPr>
                <p:cNvPr id="77" name="Rectangle 76"/>
                <p:cNvSpPr/>
                <p:nvPr/>
              </p:nvSpPr>
              <p:spPr>
                <a:xfrm>
                  <a:off x="10668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Delay 77"/>
                <p:cNvSpPr/>
                <p:nvPr/>
              </p:nvSpPr>
              <p:spPr>
                <a:xfrm flipH="1">
                  <a:off x="1324816" y="3124199"/>
                  <a:ext cx="118502"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29"/>
              <p:cNvGrpSpPr/>
              <p:nvPr/>
            </p:nvGrpSpPr>
            <p:grpSpPr>
              <a:xfrm>
                <a:off x="533400" y="3124200"/>
                <a:ext cx="506505" cy="2438400"/>
                <a:chOff x="533400" y="3124200"/>
                <a:chExt cx="506505" cy="2438400"/>
              </a:xfrm>
            </p:grpSpPr>
            <p:sp>
              <p:nvSpPr>
                <p:cNvPr id="75" name="Rectangle 74"/>
                <p:cNvSpPr/>
                <p:nvPr/>
              </p:nvSpPr>
              <p:spPr>
                <a:xfrm>
                  <a:off x="5334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Delay 75"/>
                <p:cNvSpPr/>
                <p:nvPr/>
              </p:nvSpPr>
              <p:spPr>
                <a:xfrm>
                  <a:off x="923364" y="3124200"/>
                  <a:ext cx="116541"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Oval 67"/>
              <p:cNvSpPr/>
              <p:nvPr/>
            </p:nvSpPr>
            <p:spPr>
              <a:xfrm>
                <a:off x="995082" y="4598894"/>
                <a:ext cx="152400" cy="313765"/>
              </a:xfrm>
              <a:prstGeom prst="ellipse">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38"/>
              <p:cNvGrpSpPr/>
              <p:nvPr/>
            </p:nvGrpSpPr>
            <p:grpSpPr>
              <a:xfrm>
                <a:off x="533400" y="4038600"/>
                <a:ext cx="533400" cy="457200"/>
                <a:chOff x="1676400" y="4267200"/>
                <a:chExt cx="1447800" cy="1143000"/>
              </a:xfrm>
            </p:grpSpPr>
            <p:grpSp>
              <p:nvGrpSpPr>
                <p:cNvPr id="70" name="Group 36"/>
                <p:cNvGrpSpPr/>
                <p:nvPr/>
              </p:nvGrpSpPr>
              <p:grpSpPr>
                <a:xfrm>
                  <a:off x="1676400" y="4267200"/>
                  <a:ext cx="1447800" cy="1143000"/>
                  <a:chOff x="1770529" y="2122655"/>
                  <a:chExt cx="1963271" cy="1524000"/>
                </a:xfrm>
              </p:grpSpPr>
              <p:sp>
                <p:nvSpPr>
                  <p:cNvPr id="72" name="Rounded Rectangle 71"/>
                  <p:cNvSpPr/>
                  <p:nvPr/>
                </p:nvSpPr>
                <p:spPr>
                  <a:xfrm>
                    <a:off x="1770529" y="3393141"/>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rot="17486313">
                    <a:off x="2670906" y="2770355"/>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1991596">
                    <a:off x="3505200" y="2133600"/>
                    <a:ext cx="228600" cy="381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Oval 70"/>
                <p:cNvSpPr/>
                <p:nvPr/>
              </p:nvSpPr>
              <p:spPr>
                <a:xfrm>
                  <a:off x="2971800" y="4343400"/>
                  <a:ext cx="152400" cy="152400"/>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53" name="Group 2052"/>
          <p:cNvGrpSpPr/>
          <p:nvPr/>
        </p:nvGrpSpPr>
        <p:grpSpPr>
          <a:xfrm>
            <a:off x="5921853" y="783920"/>
            <a:ext cx="2485003" cy="2276749"/>
            <a:chOff x="3550049" y="852600"/>
            <a:chExt cx="2485003" cy="2276749"/>
          </a:xfrm>
        </p:grpSpPr>
        <p:sp>
          <p:nvSpPr>
            <p:cNvPr id="36" name="Rectangle 35"/>
            <p:cNvSpPr/>
            <p:nvPr/>
          </p:nvSpPr>
          <p:spPr>
            <a:xfrm>
              <a:off x="3550049" y="1652021"/>
              <a:ext cx="2485003" cy="1477328"/>
            </a:xfrm>
            <a:prstGeom prst="rect">
              <a:avLst/>
            </a:prstGeom>
            <a:solidFill>
              <a:schemeClr val="accent1">
                <a:lumMod val="40000"/>
                <a:lumOff val="60000"/>
              </a:schemeClr>
            </a:solidFill>
            <a:ln>
              <a:solidFill>
                <a:schemeClr val="tx1"/>
              </a:solidFill>
            </a:ln>
          </p:spPr>
          <p:txBody>
            <a:bodyPr wrap="square">
              <a:spAutoFit/>
            </a:bodyPr>
            <a:lstStyle/>
            <a:p>
              <a:pPr algn="ctr" fontAlgn="base"/>
              <a:r>
                <a:rPr lang="en-US" dirty="0"/>
                <a:t>…Then opened he their understanding, that they might understand the scriptures,</a:t>
              </a:r>
            </a:p>
          </p:txBody>
        </p:sp>
        <p:grpSp>
          <p:nvGrpSpPr>
            <p:cNvPr id="79" name="Group 4"/>
            <p:cNvGrpSpPr/>
            <p:nvPr/>
          </p:nvGrpSpPr>
          <p:grpSpPr>
            <a:xfrm>
              <a:off x="4548821" y="852600"/>
              <a:ext cx="268799" cy="861946"/>
              <a:chOff x="533400" y="3124200"/>
              <a:chExt cx="671335" cy="2446647"/>
            </a:xfrm>
          </p:grpSpPr>
          <p:grpSp>
            <p:nvGrpSpPr>
              <p:cNvPr id="80" name="Group 28"/>
              <p:cNvGrpSpPr/>
              <p:nvPr/>
            </p:nvGrpSpPr>
            <p:grpSpPr>
              <a:xfrm rot="179812">
                <a:off x="823735" y="3199273"/>
                <a:ext cx="381000" cy="2371574"/>
                <a:chOff x="1066800" y="3124199"/>
                <a:chExt cx="381000" cy="2438401"/>
              </a:xfrm>
            </p:grpSpPr>
            <p:sp>
              <p:nvSpPr>
                <p:cNvPr id="91" name="Rectangle 90"/>
                <p:cNvSpPr/>
                <p:nvPr/>
              </p:nvSpPr>
              <p:spPr>
                <a:xfrm>
                  <a:off x="10668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lowchart: Delay 91"/>
                <p:cNvSpPr/>
                <p:nvPr/>
              </p:nvSpPr>
              <p:spPr>
                <a:xfrm flipH="1">
                  <a:off x="1324816" y="3124199"/>
                  <a:ext cx="118502"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29"/>
              <p:cNvGrpSpPr/>
              <p:nvPr/>
            </p:nvGrpSpPr>
            <p:grpSpPr>
              <a:xfrm>
                <a:off x="533400" y="3124200"/>
                <a:ext cx="506505" cy="2438400"/>
                <a:chOff x="533400" y="3124200"/>
                <a:chExt cx="506505" cy="2438400"/>
              </a:xfrm>
            </p:grpSpPr>
            <p:sp>
              <p:nvSpPr>
                <p:cNvPr id="89" name="Rectangle 88"/>
                <p:cNvSpPr/>
                <p:nvPr/>
              </p:nvSpPr>
              <p:spPr>
                <a:xfrm>
                  <a:off x="5334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Delay 89"/>
                <p:cNvSpPr/>
                <p:nvPr/>
              </p:nvSpPr>
              <p:spPr>
                <a:xfrm>
                  <a:off x="923364" y="3124200"/>
                  <a:ext cx="116541"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p:cNvSpPr/>
              <p:nvPr/>
            </p:nvSpPr>
            <p:spPr>
              <a:xfrm>
                <a:off x="995082" y="4598894"/>
                <a:ext cx="152400" cy="313765"/>
              </a:xfrm>
              <a:prstGeom prst="ellipse">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38"/>
              <p:cNvGrpSpPr/>
              <p:nvPr/>
            </p:nvGrpSpPr>
            <p:grpSpPr>
              <a:xfrm>
                <a:off x="533400" y="4038600"/>
                <a:ext cx="533400" cy="457200"/>
                <a:chOff x="1676400" y="4267200"/>
                <a:chExt cx="1447800" cy="1143000"/>
              </a:xfrm>
            </p:grpSpPr>
            <p:grpSp>
              <p:nvGrpSpPr>
                <p:cNvPr id="84" name="Group 36"/>
                <p:cNvGrpSpPr/>
                <p:nvPr/>
              </p:nvGrpSpPr>
              <p:grpSpPr>
                <a:xfrm>
                  <a:off x="1676400" y="4267200"/>
                  <a:ext cx="1447800" cy="1143000"/>
                  <a:chOff x="1770529" y="2122655"/>
                  <a:chExt cx="1963271" cy="1524000"/>
                </a:xfrm>
              </p:grpSpPr>
              <p:sp>
                <p:nvSpPr>
                  <p:cNvPr id="86" name="Rounded Rectangle 85"/>
                  <p:cNvSpPr/>
                  <p:nvPr/>
                </p:nvSpPr>
                <p:spPr>
                  <a:xfrm>
                    <a:off x="1770529" y="3393141"/>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rot="17486313">
                    <a:off x="2670906" y="2770355"/>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1991596">
                    <a:off x="3505200" y="2133600"/>
                    <a:ext cx="228600" cy="381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Oval 84"/>
                <p:cNvSpPr/>
                <p:nvPr/>
              </p:nvSpPr>
              <p:spPr>
                <a:xfrm>
                  <a:off x="2971800" y="4343400"/>
                  <a:ext cx="152400" cy="152400"/>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52" name="Group 2051"/>
          <p:cNvGrpSpPr/>
          <p:nvPr/>
        </p:nvGrpSpPr>
        <p:grpSpPr>
          <a:xfrm>
            <a:off x="8544842" y="760889"/>
            <a:ext cx="2170711" cy="3091067"/>
            <a:chOff x="5822783" y="797629"/>
            <a:chExt cx="2170711" cy="3091067"/>
          </a:xfrm>
        </p:grpSpPr>
        <p:sp>
          <p:nvSpPr>
            <p:cNvPr id="6" name="Rectangle 5"/>
            <p:cNvSpPr/>
            <p:nvPr/>
          </p:nvSpPr>
          <p:spPr>
            <a:xfrm>
              <a:off x="5822783" y="1580372"/>
              <a:ext cx="2170711" cy="2308324"/>
            </a:xfrm>
            <a:prstGeom prst="rect">
              <a:avLst/>
            </a:prstGeom>
            <a:solidFill>
              <a:schemeClr val="accent6">
                <a:lumMod val="60000"/>
                <a:lumOff val="40000"/>
              </a:schemeClr>
            </a:solidFill>
            <a:ln>
              <a:solidFill>
                <a:schemeClr val="tx1"/>
              </a:solidFill>
            </a:ln>
          </p:spPr>
          <p:txBody>
            <a:bodyPr wrap="square">
              <a:spAutoFit/>
            </a:bodyPr>
            <a:lstStyle/>
            <a:p>
              <a:pPr algn="ctr" fontAlgn="base"/>
              <a:r>
                <a:rPr lang="en-US" dirty="0"/>
                <a:t>…And said unto them, Thus it is written, and thus it </a:t>
              </a:r>
              <a:r>
                <a:rPr lang="en-US" dirty="0" err="1"/>
                <a:t>behoved</a:t>
              </a:r>
              <a:r>
                <a:rPr lang="en-US" dirty="0"/>
                <a:t> Christ to suffer, and to rise from the dead the third day:</a:t>
              </a:r>
            </a:p>
          </p:txBody>
        </p:sp>
        <p:grpSp>
          <p:nvGrpSpPr>
            <p:cNvPr id="93" name="Group 4"/>
            <p:cNvGrpSpPr/>
            <p:nvPr/>
          </p:nvGrpSpPr>
          <p:grpSpPr>
            <a:xfrm>
              <a:off x="6567852" y="797629"/>
              <a:ext cx="268799" cy="861946"/>
              <a:chOff x="533400" y="3124200"/>
              <a:chExt cx="671335" cy="2446647"/>
            </a:xfrm>
          </p:grpSpPr>
          <p:grpSp>
            <p:nvGrpSpPr>
              <p:cNvPr id="94" name="Group 28"/>
              <p:cNvGrpSpPr/>
              <p:nvPr/>
            </p:nvGrpSpPr>
            <p:grpSpPr>
              <a:xfrm rot="179812">
                <a:off x="823735" y="3199273"/>
                <a:ext cx="381000" cy="2371574"/>
                <a:chOff x="1066800" y="3124199"/>
                <a:chExt cx="381000" cy="2438401"/>
              </a:xfrm>
            </p:grpSpPr>
            <p:sp>
              <p:nvSpPr>
                <p:cNvPr id="105" name="Rectangle 104"/>
                <p:cNvSpPr/>
                <p:nvPr/>
              </p:nvSpPr>
              <p:spPr>
                <a:xfrm>
                  <a:off x="10668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lowchart: Delay 105"/>
                <p:cNvSpPr/>
                <p:nvPr/>
              </p:nvSpPr>
              <p:spPr>
                <a:xfrm flipH="1">
                  <a:off x="1324816" y="3124199"/>
                  <a:ext cx="118502"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29"/>
              <p:cNvGrpSpPr/>
              <p:nvPr/>
            </p:nvGrpSpPr>
            <p:grpSpPr>
              <a:xfrm>
                <a:off x="533400" y="3124200"/>
                <a:ext cx="506505" cy="2438400"/>
                <a:chOff x="533400" y="3124200"/>
                <a:chExt cx="506505" cy="2438400"/>
              </a:xfrm>
            </p:grpSpPr>
            <p:sp>
              <p:nvSpPr>
                <p:cNvPr id="103" name="Rectangle 102"/>
                <p:cNvSpPr/>
                <p:nvPr/>
              </p:nvSpPr>
              <p:spPr>
                <a:xfrm>
                  <a:off x="5334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Delay 103"/>
                <p:cNvSpPr/>
                <p:nvPr/>
              </p:nvSpPr>
              <p:spPr>
                <a:xfrm>
                  <a:off x="923364" y="3124200"/>
                  <a:ext cx="116541"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Oval 95"/>
              <p:cNvSpPr/>
              <p:nvPr/>
            </p:nvSpPr>
            <p:spPr>
              <a:xfrm>
                <a:off x="995082" y="4598894"/>
                <a:ext cx="152400" cy="313765"/>
              </a:xfrm>
              <a:prstGeom prst="ellipse">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38"/>
              <p:cNvGrpSpPr/>
              <p:nvPr/>
            </p:nvGrpSpPr>
            <p:grpSpPr>
              <a:xfrm>
                <a:off x="533400" y="4038600"/>
                <a:ext cx="533400" cy="457200"/>
                <a:chOff x="1676400" y="4267200"/>
                <a:chExt cx="1447800" cy="1143000"/>
              </a:xfrm>
            </p:grpSpPr>
            <p:grpSp>
              <p:nvGrpSpPr>
                <p:cNvPr id="98" name="Group 36"/>
                <p:cNvGrpSpPr/>
                <p:nvPr/>
              </p:nvGrpSpPr>
              <p:grpSpPr>
                <a:xfrm>
                  <a:off x="1676400" y="4267200"/>
                  <a:ext cx="1447800" cy="1143000"/>
                  <a:chOff x="1770529" y="2122655"/>
                  <a:chExt cx="1963271" cy="1524000"/>
                </a:xfrm>
              </p:grpSpPr>
              <p:sp>
                <p:nvSpPr>
                  <p:cNvPr id="100" name="Rounded Rectangle 99"/>
                  <p:cNvSpPr/>
                  <p:nvPr/>
                </p:nvSpPr>
                <p:spPr>
                  <a:xfrm>
                    <a:off x="1770529" y="3393141"/>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rot="17486313">
                    <a:off x="2670906" y="2770355"/>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1991596">
                    <a:off x="3505200" y="2133600"/>
                    <a:ext cx="228600" cy="381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Oval 98"/>
                <p:cNvSpPr/>
                <p:nvPr/>
              </p:nvSpPr>
              <p:spPr>
                <a:xfrm>
                  <a:off x="2971800" y="4343400"/>
                  <a:ext cx="152400" cy="152400"/>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 name="TextBox 1"/>
          <p:cNvSpPr txBox="1"/>
          <p:nvPr/>
        </p:nvSpPr>
        <p:spPr>
          <a:xfrm>
            <a:off x="204013" y="6400800"/>
            <a:ext cx="3116129" cy="369332"/>
          </a:xfrm>
          <a:prstGeom prst="rect">
            <a:avLst/>
          </a:prstGeom>
          <a:noFill/>
        </p:spPr>
        <p:txBody>
          <a:bodyPr wrap="square" rtlCol="0">
            <a:spAutoFit/>
          </a:bodyPr>
          <a:lstStyle/>
          <a:p>
            <a:r>
              <a:rPr lang="en-US" dirty="0"/>
              <a:t>Luke 24:44-46</a:t>
            </a:r>
          </a:p>
        </p:txBody>
      </p:sp>
      <p:grpSp>
        <p:nvGrpSpPr>
          <p:cNvPr id="139" name="Group 138"/>
          <p:cNvGrpSpPr/>
          <p:nvPr/>
        </p:nvGrpSpPr>
        <p:grpSpPr>
          <a:xfrm>
            <a:off x="4225017" y="3982986"/>
            <a:ext cx="4690383" cy="2811245"/>
            <a:chOff x="228600" y="381000"/>
            <a:chExt cx="3505068" cy="2501531"/>
          </a:xfrm>
        </p:grpSpPr>
        <p:grpSp>
          <p:nvGrpSpPr>
            <p:cNvPr id="140" name="Group 139"/>
            <p:cNvGrpSpPr/>
            <p:nvPr/>
          </p:nvGrpSpPr>
          <p:grpSpPr>
            <a:xfrm>
              <a:off x="228600" y="381000"/>
              <a:ext cx="3505068" cy="2501531"/>
              <a:chOff x="534986" y="381000"/>
              <a:chExt cx="2637111" cy="2501531"/>
            </a:xfrm>
          </p:grpSpPr>
          <p:sp>
            <p:nvSpPr>
              <p:cNvPr id="142" name="Rectangle 141"/>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143" name="Group 142"/>
              <p:cNvGrpSpPr/>
              <p:nvPr/>
            </p:nvGrpSpPr>
            <p:grpSpPr>
              <a:xfrm>
                <a:off x="534986" y="384805"/>
                <a:ext cx="457200" cy="2497726"/>
                <a:chOff x="533400" y="381000"/>
                <a:chExt cx="457200" cy="2497726"/>
              </a:xfrm>
            </p:grpSpPr>
            <p:sp>
              <p:nvSpPr>
                <p:cNvPr id="149" name="Oval 14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Rounded Rectangle 14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43"/>
              <p:cNvGrpSpPr/>
              <p:nvPr/>
            </p:nvGrpSpPr>
            <p:grpSpPr>
              <a:xfrm>
                <a:off x="2714897" y="381000"/>
                <a:ext cx="457200" cy="2497726"/>
                <a:chOff x="2714897" y="457200"/>
                <a:chExt cx="457200" cy="2497726"/>
              </a:xfrm>
            </p:grpSpPr>
            <p:sp>
              <p:nvSpPr>
                <p:cNvPr id="145" name="Oval 14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1" name="Rectangle 140"/>
            <p:cNvSpPr/>
            <p:nvPr/>
          </p:nvSpPr>
          <p:spPr>
            <a:xfrm>
              <a:off x="834461" y="1059576"/>
              <a:ext cx="2293346" cy="1232411"/>
            </a:xfrm>
            <a:prstGeom prst="rect">
              <a:avLst/>
            </a:prstGeom>
          </p:spPr>
          <p:txBody>
            <a:bodyPr wrap="square">
              <a:spAutoFit/>
            </a:bodyPr>
            <a:lstStyle/>
            <a:p>
              <a:pPr algn="ctr"/>
              <a:r>
                <a:rPr lang="en-US" sz="1400" dirty="0"/>
                <a:t> </a:t>
              </a:r>
              <a:r>
                <a:rPr lang="en-US" sz="1400" b="1" dirty="0"/>
                <a:t>Prophecies of Jesus Christ’s suffering and death were given long before He was born on earth. The prophecies of Jesus Christ’s suffering and death were fulfilled</a:t>
              </a:r>
              <a:endParaRPr lang="en-US" sz="1400" i="1" dirty="0"/>
            </a:p>
          </p:txBody>
        </p:sp>
      </p:grpSp>
    </p:spTree>
    <p:extLst>
      <p:ext uri="{BB962C8B-B14F-4D97-AF65-F5344CB8AC3E}">
        <p14:creationId xmlns:p14="http://schemas.microsoft.com/office/powerpoint/2010/main" val="150756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48"/>
                                        </p:tgtEl>
                                        <p:attrNameLst>
                                          <p:attrName>style.visibility</p:attrName>
                                        </p:attrNameLst>
                                      </p:cBhvr>
                                      <p:to>
                                        <p:strVal val="visible"/>
                                      </p:to>
                                    </p:set>
                                    <p:animEffect transition="in" filter="fade">
                                      <p:cBhvr>
                                        <p:cTn id="7" dur="1000"/>
                                        <p:tgtEl>
                                          <p:spTgt spid="2048"/>
                                        </p:tgtEl>
                                      </p:cBhvr>
                                    </p:animEffect>
                                    <p:anim calcmode="lin" valueType="num">
                                      <p:cBhvr>
                                        <p:cTn id="8" dur="1000" fill="hold"/>
                                        <p:tgtEl>
                                          <p:spTgt spid="2048"/>
                                        </p:tgtEl>
                                        <p:attrNameLst>
                                          <p:attrName>ppt_x</p:attrName>
                                        </p:attrNameLst>
                                      </p:cBhvr>
                                      <p:tavLst>
                                        <p:tav tm="0">
                                          <p:val>
                                            <p:strVal val="#ppt_x"/>
                                          </p:val>
                                        </p:tav>
                                        <p:tav tm="100000">
                                          <p:val>
                                            <p:strVal val="#ppt_x"/>
                                          </p:val>
                                        </p:tav>
                                      </p:tavLst>
                                    </p:anim>
                                    <p:anim calcmode="lin" valueType="num">
                                      <p:cBhvr>
                                        <p:cTn id="9" dur="1000" fill="hold"/>
                                        <p:tgtEl>
                                          <p:spTgt spid="204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054"/>
                                        </p:tgtEl>
                                        <p:attrNameLst>
                                          <p:attrName>style.visibility</p:attrName>
                                        </p:attrNameLst>
                                      </p:cBhvr>
                                      <p:to>
                                        <p:strVal val="visible"/>
                                      </p:to>
                                    </p:set>
                                    <p:animEffect transition="in" filter="fade">
                                      <p:cBhvr>
                                        <p:cTn id="14" dur="1000"/>
                                        <p:tgtEl>
                                          <p:spTgt spid="2054"/>
                                        </p:tgtEl>
                                      </p:cBhvr>
                                    </p:animEffect>
                                    <p:anim calcmode="lin" valueType="num">
                                      <p:cBhvr>
                                        <p:cTn id="15" dur="1000" fill="hold"/>
                                        <p:tgtEl>
                                          <p:spTgt spid="2054"/>
                                        </p:tgtEl>
                                        <p:attrNameLst>
                                          <p:attrName>ppt_x</p:attrName>
                                        </p:attrNameLst>
                                      </p:cBhvr>
                                      <p:tavLst>
                                        <p:tav tm="0">
                                          <p:val>
                                            <p:strVal val="#ppt_x"/>
                                          </p:val>
                                        </p:tav>
                                        <p:tav tm="100000">
                                          <p:val>
                                            <p:strVal val="#ppt_x"/>
                                          </p:val>
                                        </p:tav>
                                      </p:tavLst>
                                    </p:anim>
                                    <p:anim calcmode="lin" valueType="num">
                                      <p:cBhvr>
                                        <p:cTn id="16"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053"/>
                                        </p:tgtEl>
                                        <p:attrNameLst>
                                          <p:attrName>style.visibility</p:attrName>
                                        </p:attrNameLst>
                                      </p:cBhvr>
                                      <p:to>
                                        <p:strVal val="visible"/>
                                      </p:to>
                                    </p:set>
                                    <p:animEffect transition="in" filter="fade">
                                      <p:cBhvr>
                                        <p:cTn id="21" dur="1000"/>
                                        <p:tgtEl>
                                          <p:spTgt spid="2053"/>
                                        </p:tgtEl>
                                      </p:cBhvr>
                                    </p:animEffect>
                                    <p:anim calcmode="lin" valueType="num">
                                      <p:cBhvr>
                                        <p:cTn id="22" dur="1000" fill="hold"/>
                                        <p:tgtEl>
                                          <p:spTgt spid="2053"/>
                                        </p:tgtEl>
                                        <p:attrNameLst>
                                          <p:attrName>ppt_x</p:attrName>
                                        </p:attrNameLst>
                                      </p:cBhvr>
                                      <p:tavLst>
                                        <p:tav tm="0">
                                          <p:val>
                                            <p:strVal val="#ppt_x"/>
                                          </p:val>
                                        </p:tav>
                                        <p:tav tm="100000">
                                          <p:val>
                                            <p:strVal val="#ppt_x"/>
                                          </p:val>
                                        </p:tav>
                                      </p:tavLst>
                                    </p:anim>
                                    <p:anim calcmode="lin" valueType="num">
                                      <p:cBhvr>
                                        <p:cTn id="23"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fade">
                                      <p:cBhvr>
                                        <p:cTn id="28" dur="1000"/>
                                        <p:tgtEl>
                                          <p:spTgt spid="2052"/>
                                        </p:tgtEl>
                                      </p:cBhvr>
                                    </p:animEffect>
                                    <p:anim calcmode="lin" valueType="num">
                                      <p:cBhvr>
                                        <p:cTn id="29" dur="1000" fill="hold"/>
                                        <p:tgtEl>
                                          <p:spTgt spid="2052"/>
                                        </p:tgtEl>
                                        <p:attrNameLst>
                                          <p:attrName>ppt_x</p:attrName>
                                        </p:attrNameLst>
                                      </p:cBhvr>
                                      <p:tavLst>
                                        <p:tav tm="0">
                                          <p:val>
                                            <p:strVal val="#ppt_x"/>
                                          </p:val>
                                        </p:tav>
                                        <p:tav tm="100000">
                                          <p:val>
                                            <p:strVal val="#ppt_x"/>
                                          </p:val>
                                        </p:tav>
                                      </p:tavLst>
                                    </p:anim>
                                    <p:anim calcmode="lin" valueType="num">
                                      <p:cBhvr>
                                        <p:cTn id="30"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nodeType="clickEffect">
                                  <p:stCondLst>
                                    <p:cond delay="0"/>
                                  </p:stCondLst>
                                  <p:childTnLst>
                                    <p:set>
                                      <p:cBhvr>
                                        <p:cTn id="34" dur="1" fill="hold">
                                          <p:stCondLst>
                                            <p:cond delay="0"/>
                                          </p:stCondLst>
                                        </p:cTn>
                                        <p:tgtEl>
                                          <p:spTgt spid="139"/>
                                        </p:tgtEl>
                                        <p:attrNameLst>
                                          <p:attrName>style.visibility</p:attrName>
                                        </p:attrNameLst>
                                      </p:cBhvr>
                                      <p:to>
                                        <p:strVal val="visible"/>
                                      </p:to>
                                    </p:set>
                                    <p:animEffect transition="in" filter="barn(outVertical)">
                                      <p:cBhvr>
                                        <p:cTn id="35"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w Cen MT-Rockwell">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TotalTime>
  <Words>6068</Words>
  <Application>Microsoft Office PowerPoint</Application>
  <PresentationFormat>Widescreen</PresentationFormat>
  <Paragraphs>456</Paragraphs>
  <Slides>33</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Microsoft YaHei UI Light</vt:lpstr>
      <vt:lpstr>Calibri</vt:lpstr>
      <vt:lpstr>Abadi</vt:lpstr>
      <vt:lpstr>Arial</vt:lpstr>
      <vt:lpstr>Rockwell</vt:lpstr>
      <vt:lpstr>Harrington</vt:lpstr>
      <vt:lpstr>Bell MT</vt:lpstr>
      <vt:lpstr>Tw Cen MT</vt:lpstr>
      <vt:lpstr>Colonna MT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46</cp:revision>
  <dcterms:created xsi:type="dcterms:W3CDTF">2016-02-17T14:12:35Z</dcterms:created>
  <dcterms:modified xsi:type="dcterms:W3CDTF">2025-11-14T16:39:50Z</dcterms:modified>
</cp:coreProperties>
</file>